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tif" ContentType="image/tiff"/>
  <Default Extension="bin" ContentType="application/vnd.openxmlformats-officedocument.oleObject"/>
  <Default Extension="png" ContentType="image/png"/>
  <Default Extension="wav" ContentType="audio/x-wav"/>
  <Default Extension="rels" ContentType="application/vnd.openxmlformats-package.relationships+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audio1.bin" ContentType="audio/unknown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4" r:id="rId1"/>
    <p:sldMasterId id="2147483886" r:id="rId2"/>
    <p:sldMasterId id="2147483903" r:id="rId3"/>
    <p:sldMasterId id="2147483920" r:id="rId4"/>
  </p:sldMasterIdLst>
  <p:notesMasterIdLst>
    <p:notesMasterId r:id="rId56"/>
  </p:notesMasterIdLst>
  <p:handoutMasterIdLst>
    <p:handoutMasterId r:id="rId57"/>
  </p:handoutMasterIdLst>
  <p:sldIdLst>
    <p:sldId id="773" r:id="rId5"/>
    <p:sldId id="1216" r:id="rId6"/>
    <p:sldId id="1217" r:id="rId7"/>
    <p:sldId id="805" r:id="rId8"/>
    <p:sldId id="1194" r:id="rId9"/>
    <p:sldId id="959" r:id="rId10"/>
    <p:sldId id="931" r:id="rId11"/>
    <p:sldId id="1195" r:id="rId12"/>
    <p:sldId id="1202" r:id="rId13"/>
    <p:sldId id="807" r:id="rId14"/>
    <p:sldId id="808" r:id="rId15"/>
    <p:sldId id="884" r:id="rId16"/>
    <p:sldId id="902" r:id="rId17"/>
    <p:sldId id="924" r:id="rId18"/>
    <p:sldId id="885" r:id="rId19"/>
    <p:sldId id="903" r:id="rId20"/>
    <p:sldId id="932" r:id="rId21"/>
    <p:sldId id="908" r:id="rId22"/>
    <p:sldId id="1018" r:id="rId23"/>
    <p:sldId id="904" r:id="rId24"/>
    <p:sldId id="930" r:id="rId25"/>
    <p:sldId id="1201" r:id="rId26"/>
    <p:sldId id="925" r:id="rId27"/>
    <p:sldId id="933" r:id="rId28"/>
    <p:sldId id="907" r:id="rId29"/>
    <p:sldId id="958" r:id="rId30"/>
    <p:sldId id="909" r:id="rId31"/>
    <p:sldId id="955" r:id="rId32"/>
    <p:sldId id="1203" r:id="rId33"/>
    <p:sldId id="1204" r:id="rId34"/>
    <p:sldId id="1205" r:id="rId35"/>
    <p:sldId id="1206" r:id="rId36"/>
    <p:sldId id="1207" r:id="rId37"/>
    <p:sldId id="1208" r:id="rId38"/>
    <p:sldId id="934" r:id="rId39"/>
    <p:sldId id="1209" r:id="rId40"/>
    <p:sldId id="1197" r:id="rId41"/>
    <p:sldId id="1191" r:id="rId42"/>
    <p:sldId id="1192" r:id="rId43"/>
    <p:sldId id="1032" r:id="rId44"/>
    <p:sldId id="1199" r:id="rId45"/>
    <p:sldId id="1193" r:id="rId46"/>
    <p:sldId id="1003" r:id="rId47"/>
    <p:sldId id="1099" r:id="rId48"/>
    <p:sldId id="1200" r:id="rId49"/>
    <p:sldId id="1215" r:id="rId50"/>
    <p:sldId id="1210" r:id="rId51"/>
    <p:sldId id="1211" r:id="rId52"/>
    <p:sldId id="1212" r:id="rId53"/>
    <p:sldId id="1213" r:id="rId54"/>
    <p:sldId id="1214" r:id="rId55"/>
  </p:sldIdLst>
  <p:sldSz cx="9144000" cy="6858000" type="screen4x3"/>
  <p:notesSz cx="6997700" cy="9271000"/>
  <p:custDataLst>
    <p:tags r:id="rId5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0">
          <p15:clr>
            <a:srgbClr val="A4A3A4"/>
          </p15:clr>
        </p15:guide>
        <p15:guide id="2" pos="22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B2FAF4"/>
    <a:srgbClr val="FC8A08"/>
    <a:srgbClr val="FFCC66"/>
    <a:srgbClr val="D55E00"/>
    <a:srgbClr val="0000CC"/>
    <a:srgbClr val="0000FF"/>
    <a:srgbClr val="FFFF99"/>
    <a:srgbClr val="009A46"/>
    <a:srgbClr val="FFFF66"/>
    <a:srgbClr val="C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5" autoAdjust="0"/>
    <p:restoredTop sz="91453" autoAdjust="0"/>
  </p:normalViewPr>
  <p:slideViewPr>
    <p:cSldViewPr>
      <p:cViewPr>
        <p:scale>
          <a:sx n="200" d="100"/>
          <a:sy n="200" d="100"/>
        </p:scale>
        <p:origin x="144" y="-45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-2172" y="-72"/>
      </p:cViewPr>
      <p:guideLst>
        <p:guide orient="horz" pos="2920"/>
        <p:guide pos="22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notesMaster" Target="notesMasters/notesMaster1.xml"/><Relationship Id="rId57" Type="http://schemas.openxmlformats.org/officeDocument/2006/relationships/handoutMaster" Target="handoutMasters/handoutMaster1.xml"/><Relationship Id="rId58" Type="http://schemas.openxmlformats.org/officeDocument/2006/relationships/tags" Target="tags/tag1.xml"/><Relationship Id="rId59" Type="http://schemas.openxmlformats.org/officeDocument/2006/relationships/presProps" Target="presProps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fld id="{4F99F93E-A19B-40FB-AAE3-5681D1680C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8858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5325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03725"/>
            <a:ext cx="51308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b" anchorCtr="0" compatLnSpc="1">
            <a:prstTxWarp prst="textNoShape">
              <a:avLst/>
            </a:prstTxWarp>
          </a:bodyPr>
          <a:lstStyle>
            <a:lvl1pPr defTabSz="930275"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7450"/>
            <a:ext cx="3032125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50" tIns="46475" rIns="92950" bIns="46475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>
                <a:latin typeface="Times New Roman" pitchFamily="18" charset="0"/>
              </a:defRPr>
            </a:lvl1pPr>
          </a:lstStyle>
          <a:p>
            <a:fld id="{028830B8-407D-48E4-A110-6D6605FF3BB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522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CE0F21-0E81-4D7E-BF88-6BD8A629995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217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378" eaLnBrk="0" hangingPunct="0">
              <a:defRPr/>
            </a:pPr>
            <a:r>
              <a:rPr lang="en-US" dirty="0" smtClean="0"/>
              <a:t>detection https://</a:t>
            </a:r>
            <a:r>
              <a:rPr lang="en-US" dirty="0" err="1" smtClean="0"/>
              <a:t>dcc.ligo.org</a:t>
            </a:r>
            <a:r>
              <a:rPr lang="en-US" dirty="0" smtClean="0"/>
              <a:t>/LIGO-P150914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5960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378" eaLnBrk="0" hangingPunct="0"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dcc.ligo.org</a:t>
            </a:r>
            <a:r>
              <a:rPr lang="en-US" dirty="0" smtClean="0"/>
              <a:t>/P1500218/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833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378" eaLnBrk="0" hangingPunct="0"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dcc.ligo.org</a:t>
            </a:r>
            <a:r>
              <a:rPr lang="en-US" dirty="0" smtClean="0"/>
              <a:t>/P1500218/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936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378" eaLnBrk="0" hangingPunct="0"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dcc.ligo.org</a:t>
            </a:r>
            <a:r>
              <a:rPr lang="en-US" dirty="0" smtClean="0"/>
              <a:t>/P1500218/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7833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378" eaLnBrk="0" hangingPunct="0">
              <a:defRPr/>
            </a:pPr>
            <a:r>
              <a:rPr lang="en-US" dirty="0" smtClean="0"/>
              <a:t>Rates -  - https://</a:t>
            </a:r>
            <a:r>
              <a:rPr lang="en-US" dirty="0" err="1" smtClean="0"/>
              <a:t>dcc.ligo.org</a:t>
            </a:r>
            <a:r>
              <a:rPr lang="en-US" dirty="0" smtClean="0"/>
              <a:t>/P1500217/</a:t>
            </a:r>
            <a:r>
              <a:rPr lang="en-US" baseline="0" dirty="0" smtClean="0"/>
              <a:t> 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295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5097"/>
            <a:fld id="{D1252275-22C7-425D-BECD-A2B93C8CE84C}" type="slidenum">
              <a:rPr lang="en-US" smtClean="0">
                <a:latin typeface="Times New Roman" pitchFamily="-105" charset="0"/>
              </a:rPr>
              <a:pPr defTabSz="925097"/>
              <a:t>29</a:t>
            </a:fld>
            <a:endParaRPr lang="en-US" smtClean="0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609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>
              <a:latin typeface="Times New Roman" pitchFamily="-105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25097"/>
            <a:fld id="{3F215E73-9962-4438-8EB4-9C8E98A40081}" type="slidenum">
              <a:rPr lang="en-US" smtClean="0">
                <a:latin typeface="Times New Roman" pitchFamily="-105" charset="0"/>
              </a:rPr>
              <a:pPr defTabSz="925097"/>
              <a:t>30</a:t>
            </a:fld>
            <a:endParaRPr lang="en-US" smtClean="0">
              <a:latin typeface="Times New Roman" pitchFamily="-10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738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5325"/>
            <a:ext cx="4637088" cy="3478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042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5325"/>
            <a:ext cx="4637088" cy="34782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0052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65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79513" y="695325"/>
            <a:ext cx="4635500" cy="3476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F6E57-7F41-7E41-8AC0-78E3A9CA6B3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3585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62F082-2CEE-4BB7-B71B-B6A13C08E66B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8D893A-3D33-49A3-8650-26404F193B11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E55677-862D-494B-A8F3-68E6BD1A15CB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790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79378" eaLnBrk="0" hangingPunct="0">
              <a:defRPr/>
            </a:pPr>
            <a:r>
              <a:rPr lang="en-US" dirty="0" smtClean="0"/>
              <a:t>detection https://</a:t>
            </a:r>
            <a:r>
              <a:rPr lang="en-US" dirty="0" err="1" smtClean="0"/>
              <a:t>dcc.ligo.org</a:t>
            </a:r>
            <a:r>
              <a:rPr lang="en-US" dirty="0" smtClean="0"/>
              <a:t>/LIGO-P150914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699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7B5846-07D7-2143-B28F-3BED03BA3F77}" type="slidenum">
              <a:rPr lang="en-US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35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35500" cy="3476625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LIGO is designed to be an observatory, not a one-off proof that GWs exist.  What do we look for?</a:t>
            </a:r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There are number of predicted astrophysical sources of gravitational radiation, and most of them involve cataclysmic events.</a:t>
            </a:r>
          </a:p>
          <a:p>
            <a:pPr>
              <a:defRPr/>
            </a:pPr>
            <a:r>
              <a:rPr lang="en-US"/>
              <a:t>Binary systems – NSs and BHs, most likely source, theoretically well understood with known waveforms</a:t>
            </a:r>
          </a:p>
          <a:p>
            <a:pPr>
              <a:defRPr/>
            </a:pPr>
            <a:r>
              <a:rPr lang="en-US"/>
              <a:t>Bursts – GW emissions that are not well modeled or understood.  These include asymmetrically core collapse supernova, cosmic strings, and perhaps unknown sources</a:t>
            </a:r>
          </a:p>
          <a:p>
            <a:pPr>
              <a:defRPr/>
            </a:pPr>
            <a:r>
              <a:rPr lang="en-US"/>
              <a:t>The residual GW background</a:t>
            </a:r>
          </a:p>
          <a:p>
            <a:pPr>
              <a:defRPr/>
            </a:pPr>
            <a:r>
              <a:rPr lang="en-US"/>
              <a:t>Continuously emitting sources such as spinning neutron stars, which have a pure monotone emission.  </a:t>
            </a:r>
          </a:p>
        </p:txBody>
      </p:sp>
    </p:spTree>
    <p:extLst>
      <p:ext uri="{BB962C8B-B14F-4D97-AF65-F5344CB8AC3E}">
        <p14:creationId xmlns:p14="http://schemas.microsoft.com/office/powerpoint/2010/main" val="3329185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940713-403C-4C44-B017-2AF556DF377F}" type="slidenum">
              <a:rPr lang="en-US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8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35500" cy="3476625"/>
          </a:xfrm>
          <a:ln/>
        </p:spPr>
      </p:sp>
      <p:sp>
        <p:nvSpPr>
          <p:cNvPr id="68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615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https://dcc.ligo.org/P1500269/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194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https://dcc.ligo.org/P1500269/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194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https://dcc.ligo.org/P1500269/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194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detection https://</a:t>
            </a:r>
            <a:r>
              <a:rPr lang="en-US" dirty="0" err="1" smtClean="0"/>
              <a:t>dcc.ligo.org</a:t>
            </a:r>
            <a:r>
              <a:rPr lang="en-US" dirty="0" smtClean="0"/>
              <a:t>/LIGO-P150914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9F2192-7BE0-46EA-B0EF-D1EAF2EE0B1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10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BC4C5-390B-488B-B7DC-A1C8BF7DF08D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336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F16578-B1E8-4E22-9951-F089384C7EFE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4596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53602-01C1-4AB5-AE0C-813C360A122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6473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28EB7-91EE-41A1-8DA5-F4E38E3766A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9077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9DD73-E77F-42CB-B8DD-16DB1F9F308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178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B36EF-E094-4CD5-90A9-B5083913B237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46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E7DD4-B07C-489D-B144-1026C7FC8A6B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9909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B10900-13B0-42B6-A446-B03B645353F3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735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BC4C5-390B-488B-B7DC-A1C8BF7DF08D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577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7318B-8F11-48A5-B67C-3424A5280D6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822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5DD69-23DE-4324-AD06-DE4CF8246208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301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7318B-8F11-48A5-B67C-3424A5280D6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733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CB850-C38F-4B9E-94D8-0FA010800F14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1819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A4662-3FBC-4FF8-946D-17CCABB20EB0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3507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5F388-28D0-48F1-B73B-5E897662999F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531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726B1-5056-485E-A8C9-BFF14282DAE1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156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CB5E3-728D-4B8D-B354-B23D3721A72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4816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A56608-6980-44DC-B0F9-A8BF8D20718F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650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F16578-B1E8-4E22-9951-F089384C7EFE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226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53602-01C1-4AB5-AE0C-813C360A122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3588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28EB7-91EE-41A1-8DA5-F4E38E3766A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2691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9DD73-E77F-42CB-B8DD-16DB1F9F308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39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5DD69-23DE-4324-AD06-DE4CF8246208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4562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B36EF-E094-4CD5-90A9-B5083913B237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888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E7DD4-B07C-489D-B144-1026C7FC8A6B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5939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B10900-13B0-42B6-A446-B03B645353F3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340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BC4C5-390B-488B-B7DC-A1C8BF7DF08D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1834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7318B-8F11-48A5-B67C-3424A5280D6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0083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5DD69-23DE-4324-AD06-DE4CF8246208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576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CB850-C38F-4B9E-94D8-0FA010800F14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2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A4662-3FBC-4FF8-946D-17CCABB20EB0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0280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5F388-28D0-48F1-B73B-5E897662999F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309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726B1-5056-485E-A8C9-BFF14282DAE1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106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CB850-C38F-4B9E-94D8-0FA010800F14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5856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CB5E3-728D-4B8D-B354-B23D3721A72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4484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A56608-6980-44DC-B0F9-A8BF8D20718F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890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F16578-B1E8-4E22-9951-F089384C7EFE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881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53602-01C1-4AB5-AE0C-813C360A122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9807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28EB7-91EE-41A1-8DA5-F4E38E3766A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3368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9DD73-E77F-42CB-B8DD-16DB1F9F308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2261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B36EF-E094-4CD5-90A9-B5083913B237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35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E7DD4-B07C-489D-B144-1026C7FC8A6B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167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B10900-13B0-42B6-A446-B03B645353F3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407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1BC4C5-390B-488B-B7DC-A1C8BF7DF08D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56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A4662-3FBC-4FF8-946D-17CCABB20EB0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463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37318B-8F11-48A5-B67C-3424A5280D6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777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95DD69-23DE-4324-AD06-DE4CF8246208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6095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1CB850-C38F-4B9E-94D8-0FA010800F14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4822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A4662-3FBC-4FF8-946D-17CCABB20EB0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992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5F388-28D0-48F1-B73B-5E897662999F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7878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726B1-5056-485E-A8C9-BFF14282DAE1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323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CB5E3-728D-4B8D-B354-B23D3721A72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7460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A56608-6980-44DC-B0F9-A8BF8D20718F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7085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0F16578-B1E8-4E22-9951-F089384C7EFE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4258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E53602-01C1-4AB5-AE0C-813C360A122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492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85F388-28D0-48F1-B73B-5E897662999F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17822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928EB7-91EE-41A1-8DA5-F4E38E3766A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3339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09DD73-E77F-42CB-B8DD-16DB1F9F308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1515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B36EF-E094-4CD5-90A9-B5083913B237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1760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1E7DD4-B07C-489D-B144-1026C7FC8A6B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0636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B10900-13B0-42B6-A446-B03B645353F3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606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726B1-5056-485E-A8C9-BFF14282DAE1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05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7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3CB5E3-728D-4B8D-B354-B23D3721A729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958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114FFB"/>
              </a:solidFill>
            </a:endParaRPr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A56608-6980-44DC-B0F9-A8BF8D20718F}" type="slidenum">
              <a:rPr lang="en-US">
                <a:solidFill>
                  <a:srgbClr val="114FFB"/>
                </a:solidFill>
              </a:rPr>
              <a:pPr/>
              <a:t>‹#›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26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vmlDrawing" Target="../drawings/vmlDrawing1.vml"/><Relationship Id="rId1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10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2.xml"/><Relationship Id="rId17" Type="http://schemas.openxmlformats.org/officeDocument/2006/relationships/theme" Target="../theme/theme2.xml"/><Relationship Id="rId18" Type="http://schemas.openxmlformats.org/officeDocument/2006/relationships/vmlDrawing" Target="../drawings/vmlDrawing2.vml"/><Relationship Id="rId19" Type="http://schemas.openxmlformats.org/officeDocument/2006/relationships/oleObject" Target="../embeddings/oleObject2.bin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1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10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48.xml"/><Relationship Id="rId17" Type="http://schemas.openxmlformats.org/officeDocument/2006/relationships/theme" Target="../theme/theme3.xml"/><Relationship Id="rId18" Type="http://schemas.openxmlformats.org/officeDocument/2006/relationships/vmlDrawing" Target="../drawings/vmlDrawing3.vml"/><Relationship Id="rId19" Type="http://schemas.openxmlformats.org/officeDocument/2006/relationships/oleObject" Target="../embeddings/oleObject3.bin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20" Type="http://schemas.openxmlformats.org/officeDocument/2006/relationships/image" Target="../media/image1.png"/><Relationship Id="rId21" Type="http://schemas.openxmlformats.org/officeDocument/2006/relationships/image" Target="../media/image2.png"/><Relationship Id="rId10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64.xml"/><Relationship Id="rId17" Type="http://schemas.openxmlformats.org/officeDocument/2006/relationships/theme" Target="../theme/theme4.xml"/><Relationship Id="rId18" Type="http://schemas.openxmlformats.org/officeDocument/2006/relationships/vmlDrawing" Target="../drawings/vmlDrawing4.vml"/><Relationship Id="rId19" Type="http://schemas.openxmlformats.org/officeDocument/2006/relationships/oleObject" Target="../embeddings/oleObject4.bin"/><Relationship Id="rId1" Type="http://schemas.openxmlformats.org/officeDocument/2006/relationships/slideLayout" Target="../slideLayouts/slideLayout49.xml"/><Relationship Id="rId2" Type="http://schemas.openxmlformats.org/officeDocument/2006/relationships/slideLayout" Target="../slideLayouts/slideLayout50.xml"/><Relationship Id="rId3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89700"/>
            <a:ext cx="190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pitchFamily="-105" charset="0"/>
                <a:cs typeface="ＭＳ Ｐゴシック" pitchFamily="-105" charset="-128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9700"/>
            <a:ext cx="2895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 i="1">
                <a:latin typeface="Helvetica" pitchFamily="-105" charset="0"/>
                <a:cs typeface="ＭＳ Ｐゴシック" pitchFamily="-105" charset="-128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89720"/>
            <a:ext cx="1905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-105" charset="0"/>
              </a:defRPr>
            </a:lvl1pPr>
          </a:lstStyle>
          <a:p>
            <a:pPr eaLnBrk="0" hangingPunct="0"/>
            <a:fld id="{F33BA4A4-2536-4D83-9DB0-A6EB118A0A34}" type="slidenum">
              <a:rPr lang="en-US">
                <a:solidFill>
                  <a:srgbClr val="114FFB"/>
                </a:solidFill>
                <a:ea typeface="ＭＳ Ｐゴシック" pitchFamily="-105" charset="-128"/>
              </a:rPr>
              <a:pPr eaLnBrk="0" hangingPunct="0"/>
              <a:t>‹#›</a:t>
            </a:fld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23" y="648493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3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6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06" name="Photo Editor Photo" r:id="rId19" imgW="4409524" imgH="3219899" progId="">
                  <p:embed/>
                </p:oleObj>
              </mc:Choice>
              <mc:Fallback>
                <p:oleObj name="Photo Editor Photo" r:id="rId19" imgW="4409524" imgH="3219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CECECE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6" name="Picture 15" descr="lsclogo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7810500" y="0"/>
            <a:ext cx="13335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281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-105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-105" charset="2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89700"/>
            <a:ext cx="190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pitchFamily="-105" charset="0"/>
                <a:cs typeface="ＭＳ Ｐゴシック" pitchFamily="-105" charset="-128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9700"/>
            <a:ext cx="2895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 i="1">
                <a:latin typeface="Helvetica" pitchFamily="-105" charset="0"/>
                <a:cs typeface="ＭＳ Ｐゴシック" pitchFamily="-105" charset="-128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89700"/>
            <a:ext cx="1905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-105" charset="0"/>
              </a:defRPr>
            </a:lvl1pPr>
          </a:lstStyle>
          <a:p>
            <a:pPr eaLnBrk="0" hangingPunct="0"/>
            <a:fld id="{F33BA4A4-2536-4D83-9DB0-A6EB118A0A34}" type="slidenum">
              <a:rPr lang="en-US">
                <a:solidFill>
                  <a:srgbClr val="114FFB"/>
                </a:solidFill>
                <a:ea typeface="ＭＳ Ｐゴシック" pitchFamily="-105" charset="-128"/>
              </a:rPr>
              <a:pPr eaLnBrk="0" hangingPunct="0"/>
              <a:t>‹#›</a:t>
            </a:fld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9" name="Photo Editor Photo" r:id="rId19" imgW="4409524" imgH="3219899" progId="">
                  <p:embed/>
                </p:oleObj>
              </mc:Choice>
              <mc:Fallback>
                <p:oleObj name="Photo Editor Photo" r:id="rId19" imgW="4409524" imgH="3219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CECECE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6" name="Picture 15" descr="lsclogo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7810500" y="0"/>
            <a:ext cx="13335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748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-105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-105" charset="2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89700"/>
            <a:ext cx="190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pitchFamily="-105" charset="0"/>
                <a:cs typeface="ＭＳ Ｐゴシック" pitchFamily="-105" charset="-128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9700"/>
            <a:ext cx="2895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 i="1">
                <a:latin typeface="Helvetica" pitchFamily="-105" charset="0"/>
                <a:cs typeface="ＭＳ Ｐゴシック" pitchFamily="-105" charset="-128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89700"/>
            <a:ext cx="1905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-105" charset="0"/>
              </a:defRPr>
            </a:lvl1pPr>
          </a:lstStyle>
          <a:p>
            <a:pPr eaLnBrk="0" hangingPunct="0"/>
            <a:fld id="{F33BA4A4-2536-4D83-9DB0-A6EB118A0A34}" type="slidenum">
              <a:rPr lang="en-US">
                <a:solidFill>
                  <a:srgbClr val="114FFB"/>
                </a:solidFill>
                <a:ea typeface="ＭＳ Ｐゴシック" pitchFamily="-105" charset="-128"/>
              </a:rPr>
              <a:pPr eaLnBrk="0" hangingPunct="0"/>
              <a:t>‹#›</a:t>
            </a:fld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23" name="Photo Editor Photo" r:id="rId19" imgW="4409524" imgH="3219899" progId="">
                  <p:embed/>
                </p:oleObj>
              </mc:Choice>
              <mc:Fallback>
                <p:oleObj name="Photo Editor Photo" r:id="rId19" imgW="4409524" imgH="3219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CECECE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6" name="Picture 15" descr="lsclogo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7810500" y="0"/>
            <a:ext cx="13335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002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-105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-105" charset="2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489700"/>
            <a:ext cx="19050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200">
                <a:latin typeface="Helvetica" pitchFamily="-105" charset="0"/>
                <a:cs typeface="ＭＳ Ｐゴシック" pitchFamily="-105" charset="-128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89700"/>
            <a:ext cx="2895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200" b="1" i="1">
                <a:latin typeface="Helvetica" pitchFamily="-105" charset="0"/>
                <a:cs typeface="ＭＳ Ｐゴシック" pitchFamily="-105" charset="-128"/>
              </a:defRPr>
            </a:lvl1pPr>
          </a:lstStyle>
          <a:p>
            <a:pPr eaLnBrk="0" hangingPunct="0">
              <a:defRPr/>
            </a:pPr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89700"/>
            <a:ext cx="1905000" cy="26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itchFamily="-105" charset="0"/>
              </a:defRPr>
            </a:lvl1pPr>
          </a:lstStyle>
          <a:p>
            <a:pPr eaLnBrk="0" hangingPunct="0"/>
            <a:fld id="{F33BA4A4-2536-4D83-9DB0-A6EB118A0A34}" type="slidenum">
              <a:rPr lang="en-US">
                <a:solidFill>
                  <a:srgbClr val="114FFB"/>
                </a:solidFill>
                <a:ea typeface="ＭＳ Ｐゴシック" pitchFamily="-105" charset="-128"/>
              </a:rPr>
              <a:pPr eaLnBrk="0" hangingPunct="0"/>
              <a:t>‹#›</a:t>
            </a:fld>
            <a:endParaRPr lang="en-US">
              <a:solidFill>
                <a:srgbClr val="114FFB"/>
              </a:solidFill>
              <a:ea typeface="ＭＳ Ｐゴシック" pitchFamily="-105" charset="-128"/>
            </a:endParaRP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4430713" y="6484938"/>
            <a:ext cx="282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5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5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0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>
              <a:defRPr/>
            </a:pPr>
            <a:endParaRPr lang="en-US">
              <a:solidFill>
                <a:srgbClr val="114FFB"/>
              </a:solidFill>
              <a:latin typeface="Times New Roman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47" name="Photo Editor Photo" r:id="rId19" imgW="4409524" imgH="3219899" progId="">
                  <p:embed/>
                </p:oleObj>
              </mc:Choice>
              <mc:Fallback>
                <p:oleObj name="Photo Editor Photo" r:id="rId19" imgW="4409524" imgH="32198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D49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rgbClr val="114FFB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CECECE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6" name="Picture 15" descr="lsclogo"/>
          <p:cNvPicPr>
            <a:picLocks noChangeAspect="1" noChangeArrowheads="1"/>
          </p:cNvPicPr>
          <p:nvPr userDrawn="1"/>
        </p:nvPicPr>
        <p:blipFill>
          <a:blip r:embed="rId21"/>
          <a:srcRect/>
          <a:stretch>
            <a:fillRect/>
          </a:stretch>
        </p:blipFill>
        <p:spPr bwMode="auto">
          <a:xfrm>
            <a:off x="7810500" y="0"/>
            <a:ext cx="133350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705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1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  <p:sldLayoutId id="2147483933" r:id="rId13"/>
    <p:sldLayoutId id="2147483934" r:id="rId14"/>
    <p:sldLayoutId id="2147483935" r:id="rId15"/>
    <p:sldLayoutId id="214748393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-105" charset="2"/>
        <a:buChar char="§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pitchFamily="-105" charset="2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tif"/><Relationship Id="rId9" Type="http://schemas.openxmlformats.org/officeDocument/2006/relationships/image" Target="../media/image7.jpeg"/><Relationship Id="rId10" Type="http://schemas.openxmlformats.org/officeDocument/2006/relationships/image" Target="../media/image8.jpeg"/><Relationship Id="rId11" Type="http://schemas.openxmlformats.org/officeDocument/2006/relationships/image" Target="../media/image9.tif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gif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emf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4" Type="http://schemas.openxmlformats.org/officeDocument/2006/relationships/audio" Target="../media/media2.wav"/><Relationship Id="rId5" Type="http://schemas.microsoft.com/office/2007/relationships/media" Target="../media/media3.wav"/><Relationship Id="rId6" Type="http://schemas.openxmlformats.org/officeDocument/2006/relationships/audio" Target="../media/media3.wav"/><Relationship Id="rId7" Type="http://schemas.openxmlformats.org/officeDocument/2006/relationships/slideLayout" Target="../slideLayouts/slideLayout22.xml"/><Relationship Id="rId8" Type="http://schemas.openxmlformats.org/officeDocument/2006/relationships/notesSlide" Target="../notesSlides/notesSlide9.xml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5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png"/><Relationship Id="rId5" Type="http://schemas.openxmlformats.org/officeDocument/2006/relationships/image" Target="../media/image68.png"/><Relationship Id="rId1" Type="http://schemas.openxmlformats.org/officeDocument/2006/relationships/slideLayout" Target="../slideLayouts/slideLayout36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Relationship Id="rId6" Type="http://schemas.openxmlformats.org/officeDocument/2006/relationships/image" Target="../media/image75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8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audio" Target="../media/audio1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6" Type="http://schemas.openxmlformats.org/officeDocument/2006/relationships/image" Target="../media/image99.png"/><Relationship Id="rId7" Type="http://schemas.openxmlformats.org/officeDocument/2006/relationships/image" Target="../media/image100.png"/><Relationship Id="rId8" Type="http://schemas.openxmlformats.org/officeDocument/2006/relationships/image" Target="../media/image101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5.png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6.png"/><Relationship Id="rId3" Type="http://schemas.openxmlformats.org/officeDocument/2006/relationships/image" Target="../media/image107.tif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4.png"/><Relationship Id="rId3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6.png"/><Relationship Id="rId3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jpeg"/><Relationship Id="rId5" Type="http://schemas.openxmlformats.org/officeDocument/2006/relationships/image" Target="../media/image123.png"/><Relationship Id="rId6" Type="http://schemas.openxmlformats.org/officeDocument/2006/relationships/image" Target="../media/image124.png"/><Relationship Id="rId7" Type="http://schemas.openxmlformats.org/officeDocument/2006/relationships/image" Target="../media/image125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2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4" Type="http://schemas.openxmlformats.org/officeDocument/2006/relationships/image" Target="../media/image129.png"/><Relationship Id="rId5" Type="http://schemas.openxmlformats.org/officeDocument/2006/relationships/image" Target="../media/image130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jpeg"/><Relationship Id="rId8" Type="http://schemas.openxmlformats.org/officeDocument/2006/relationships/image" Target="../media/image35.jpeg"/><Relationship Id="rId9" Type="http://schemas.openxmlformats.org/officeDocument/2006/relationships/image" Target="../media/image36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8153400" cy="1212254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4400" dirty="0" smtClean="0"/>
              <a:t>Gravitational </a:t>
            </a:r>
            <a:r>
              <a:rPr lang="en-US" sz="4400" dirty="0"/>
              <a:t>Waves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en-US" sz="4400" dirty="0" smtClean="0"/>
              <a:t>Observed by LIGO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76400"/>
            <a:ext cx="6400800" cy="175260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dirty="0" smtClean="0"/>
              <a:t>Alan J Weinstein </a:t>
            </a:r>
            <a:br>
              <a:rPr lang="en-US" dirty="0" smtClean="0"/>
            </a:br>
            <a:r>
              <a:rPr lang="en-US" dirty="0" smtClean="0"/>
              <a:t>LIGO Laboratory, Caltech</a:t>
            </a:r>
            <a:br>
              <a:rPr lang="en-US" dirty="0" smtClean="0"/>
            </a:br>
            <a:r>
              <a:rPr lang="en-US" dirty="0" smtClean="0"/>
              <a:t>LIGO Scientific Collaboration</a:t>
            </a:r>
            <a:br>
              <a:rPr lang="en-US" dirty="0" smtClean="0"/>
            </a:br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1790700" y="3048000"/>
            <a:ext cx="556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FF6600"/>
                </a:solidFill>
              </a:rPr>
              <a:t>Aspen 2017 Winter Conference </a:t>
            </a:r>
            <a:r>
              <a:rPr lang="en-US" sz="1600" dirty="0" smtClean="0">
                <a:solidFill>
                  <a:srgbClr val="FF6600"/>
                </a:solidFill>
              </a:rPr>
              <a:t/>
            </a:r>
            <a:br>
              <a:rPr lang="en-US" sz="1600" dirty="0" smtClean="0">
                <a:solidFill>
                  <a:srgbClr val="FF6600"/>
                </a:solidFill>
              </a:rPr>
            </a:br>
            <a:r>
              <a:rPr lang="en-US" sz="1600" dirty="0" smtClean="0">
                <a:solidFill>
                  <a:srgbClr val="FF6600"/>
                </a:solidFill>
              </a:rPr>
              <a:t>"</a:t>
            </a:r>
            <a:r>
              <a:rPr lang="en-US" sz="1600" dirty="0">
                <a:solidFill>
                  <a:srgbClr val="FF6600"/>
                </a:solidFill>
              </a:rPr>
              <a:t>From </a:t>
            </a:r>
            <a:r>
              <a:rPr lang="en-US" sz="1600" dirty="0" smtClean="0">
                <a:solidFill>
                  <a:srgbClr val="FF6600"/>
                </a:solidFill>
              </a:rPr>
              <a:t>the LHC </a:t>
            </a:r>
            <a:r>
              <a:rPr lang="en-US" sz="1600" dirty="0">
                <a:solidFill>
                  <a:srgbClr val="FF6600"/>
                </a:solidFill>
              </a:rPr>
              <a:t>to Dark Matter and Beyond</a:t>
            </a:r>
            <a:r>
              <a:rPr lang="en-US" sz="1600" dirty="0" smtClean="0">
                <a:solidFill>
                  <a:srgbClr val="FF6600"/>
                </a:solidFill>
              </a:rPr>
              <a:t>" </a:t>
            </a:r>
          </a:p>
          <a:p>
            <a:pPr algn="ctr"/>
            <a:r>
              <a:rPr lang="en-US" sz="1600" dirty="0" smtClean="0">
                <a:solidFill>
                  <a:srgbClr val="FF6600"/>
                </a:solidFill>
                <a:latin typeface="Calibri"/>
              </a:rPr>
              <a:t>March 22, 2017</a:t>
            </a:r>
            <a:endParaRPr lang="en-US" sz="1400" dirty="0">
              <a:solidFill>
                <a:srgbClr val="FF6600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4800" y="6642556"/>
            <a:ext cx="556260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</a:pPr>
            <a:r>
              <a:rPr lang="en-US" sz="900" b="1" dirty="0"/>
              <a:t>LIGO-</a:t>
            </a:r>
            <a:r>
              <a:rPr lang="is-IS" sz="900" b="1" dirty="0"/>
              <a:t>G1700584</a:t>
            </a:r>
            <a:endParaRPr lang="is-IS" sz="9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2667000" y="6019799"/>
            <a:ext cx="3810000" cy="685801"/>
            <a:chOff x="2667000" y="5715000"/>
            <a:chExt cx="3810000" cy="685801"/>
          </a:xfrm>
        </p:grpSpPr>
        <p:sp>
          <p:nvSpPr>
            <p:cNvPr id="8" name="Rectangle 9"/>
            <p:cNvSpPr>
              <a:spLocks noChangeArrowheads="1"/>
            </p:cNvSpPr>
            <p:nvPr/>
          </p:nvSpPr>
          <p:spPr bwMode="auto">
            <a:xfrm>
              <a:off x="2667000" y="5715000"/>
              <a:ext cx="3810000" cy="6858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12" name="Picture 10" descr="lsclogo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5791200"/>
              <a:ext cx="868680" cy="463867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1" descr="virgo-log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4400" y="5867400"/>
              <a:ext cx="1691640" cy="33432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43200" y="5715000"/>
              <a:ext cx="635000" cy="632529"/>
            </a:xfrm>
            <a:prstGeom prst="rect">
              <a:avLst/>
            </a:prstGeom>
          </p:spPr>
        </p:pic>
      </p:grpSp>
      <p:pic>
        <p:nvPicPr>
          <p:cNvPr id="11" name="Picture 10" descr="LIGO_mugshot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429000"/>
            <a:ext cx="2133228" cy="2953922"/>
          </a:xfrm>
          <a:prstGeom prst="rect">
            <a:avLst/>
          </a:prstGeom>
        </p:spPr>
      </p:pic>
      <p:pic>
        <p:nvPicPr>
          <p:cNvPr id="15" name="Picture 14" descr="GW Data 3-panel.ti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352800"/>
            <a:ext cx="2286000" cy="2857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66965" y="6324600"/>
            <a:ext cx="1596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N. </a:t>
            </a:r>
            <a:r>
              <a:rPr lang="en-US" sz="1200" dirty="0" err="1" smtClean="0">
                <a:solidFill>
                  <a:schemeClr val="tx2"/>
                </a:solidFill>
              </a:rPr>
              <a:t>Kijbunchoo</a:t>
            </a:r>
            <a:r>
              <a:rPr lang="en-US" sz="1200" dirty="0" smtClean="0">
                <a:solidFill>
                  <a:schemeClr val="tx2"/>
                </a:solidFill>
              </a:rPr>
              <a:t>, LIGO</a:t>
            </a:r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26" y="6172200"/>
            <a:ext cx="19267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2"/>
                </a:solidFill>
              </a:rPr>
              <a:t>LIGO Laboratory, Caltech</a:t>
            </a:r>
            <a:endParaRPr lang="en-US" sz="1200" dirty="0">
              <a:solidFill>
                <a:schemeClr val="tx2"/>
              </a:solidFill>
            </a:endParaRPr>
          </a:p>
        </p:txBody>
      </p:sp>
      <p:pic>
        <p:nvPicPr>
          <p:cNvPr id="17" name="Picture 23" descr="lho_aerial_mod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4800599"/>
            <a:ext cx="2128548" cy="1112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7"/>
          <p:cNvSpPr>
            <a:spLocks noChangeArrowheads="1"/>
          </p:cNvSpPr>
          <p:nvPr/>
        </p:nvSpPr>
        <p:spPr bwMode="auto">
          <a:xfrm>
            <a:off x="2599420" y="5592551"/>
            <a:ext cx="214674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 b="1" dirty="0">
                <a:solidFill>
                  <a:srgbClr val="FFFFFF"/>
                </a:solidFill>
                <a:latin typeface="Helvetica"/>
                <a:ea typeface="ＭＳ Ｐゴシック" charset="0"/>
                <a:cs typeface="ＭＳ Ｐゴシック" charset="0"/>
              </a:rPr>
              <a:t>LIGO Hanford Observatory</a:t>
            </a:r>
          </a:p>
        </p:txBody>
      </p:sp>
      <p:pic>
        <p:nvPicPr>
          <p:cNvPr id="19" name="Picture 22" descr="llo_aerial"/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4648199"/>
            <a:ext cx="1612385" cy="129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24"/>
          <p:cNvSpPr txBox="1">
            <a:spLocks noChangeArrowheads="1"/>
          </p:cNvSpPr>
          <p:nvPr/>
        </p:nvSpPr>
        <p:spPr bwMode="auto">
          <a:xfrm>
            <a:off x="5085907" y="4635426"/>
            <a:ext cx="138150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99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200" b="1" dirty="0">
                <a:solidFill>
                  <a:srgbClr val="FFFFFF"/>
                </a:solidFill>
                <a:latin typeface="Helvetica"/>
                <a:ea typeface="ＭＳ Ｐゴシック" charset="0"/>
                <a:cs typeface="ＭＳ Ｐゴシック" charset="0"/>
              </a:rPr>
              <a:t>LIGO Livingston </a:t>
            </a:r>
            <a:endParaRPr lang="en-US" sz="1200" b="1" dirty="0" smtClean="0">
              <a:solidFill>
                <a:srgbClr val="FFFFFF"/>
              </a:solidFill>
              <a:latin typeface="Helvetica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r>
              <a:rPr lang="en-US" sz="1200" b="1" dirty="0" smtClean="0">
                <a:solidFill>
                  <a:srgbClr val="FFFFFF"/>
                </a:solidFill>
                <a:latin typeface="Helvetica"/>
                <a:ea typeface="ＭＳ Ｐゴシック" charset="0"/>
                <a:cs typeface="ＭＳ Ｐゴシック" charset="0"/>
              </a:rPr>
              <a:t>Observatory</a:t>
            </a:r>
            <a:endParaRPr lang="en-US" sz="1200" b="1" dirty="0">
              <a:solidFill>
                <a:srgbClr val="FFFFFF"/>
              </a:solidFill>
              <a:latin typeface="Helvetica"/>
              <a:ea typeface="ＭＳ Ｐゴシック" charset="0"/>
              <a:cs typeface="ＭＳ Ｐゴシック" charset="0"/>
            </a:endParaRPr>
          </a:p>
          <a:p>
            <a:pPr eaLnBrk="0" hangingPunct="0">
              <a:defRPr/>
            </a:pPr>
            <a:endParaRPr lang="en-US" sz="1200" b="1" dirty="0">
              <a:solidFill>
                <a:srgbClr val="FFFFFF"/>
              </a:solidFill>
              <a:latin typeface="Helvetica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0"/>
            <a:ext cx="1600200" cy="1219200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58942" y="3840156"/>
            <a:ext cx="1626115" cy="7613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859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41628" y="-26034"/>
            <a:ext cx="7239000" cy="1431481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>
              <a:defRPr/>
            </a:pPr>
            <a:r>
              <a:rPr lang="en-US" sz="2800" dirty="0" smtClean="0"/>
              <a:t>GW sources for ground-based detectors:</a:t>
            </a:r>
            <a:br>
              <a:rPr lang="en-US" sz="2800" dirty="0" smtClean="0"/>
            </a:br>
            <a:r>
              <a:rPr lang="en-US" sz="2800" dirty="0" smtClean="0"/>
              <a:t>The most energetic processes </a:t>
            </a:r>
            <a:br>
              <a:rPr lang="en-US" sz="2800" dirty="0" smtClean="0"/>
            </a:br>
            <a:r>
              <a:rPr lang="en-US" sz="2800" dirty="0" smtClean="0"/>
              <a:t>in the universe</a:t>
            </a:r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0723" name="Group 17"/>
          <p:cNvGrpSpPr>
            <a:grpSpLocks/>
          </p:cNvGrpSpPr>
          <p:nvPr/>
        </p:nvGrpSpPr>
        <p:grpSpPr bwMode="auto">
          <a:xfrm>
            <a:off x="252424" y="4301490"/>
            <a:ext cx="2184401" cy="2397126"/>
            <a:chOff x="3662" y="844"/>
            <a:chExt cx="1376" cy="1510"/>
          </a:xfrm>
        </p:grpSpPr>
        <p:pic>
          <p:nvPicPr>
            <p:cNvPr id="219148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844"/>
              <a:ext cx="1316" cy="15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52" name="Rectangle 16"/>
            <p:cNvSpPr>
              <a:spLocks noChangeArrowheads="1"/>
            </p:cNvSpPr>
            <p:nvPr/>
          </p:nvSpPr>
          <p:spPr bwMode="auto">
            <a:xfrm>
              <a:off x="3677" y="2153"/>
              <a:ext cx="1361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r>
                <a:rPr lang="en-US" sz="1400" dirty="0">
                  <a:solidFill>
                    <a:srgbClr val="FFFFFF"/>
                  </a:solidFill>
                  <a:latin typeface="Helvetica"/>
                  <a:ea typeface="ＭＳ Ｐゴシック" pitchFamily="-105" charset="-128"/>
                </a:rPr>
                <a:t>Casey Reed, Penn State </a:t>
              </a:r>
            </a:p>
          </p:txBody>
        </p:sp>
      </p:grpSp>
      <p:grpSp>
        <p:nvGrpSpPr>
          <p:cNvPr id="30724" name="Group 13"/>
          <p:cNvGrpSpPr>
            <a:grpSpLocks/>
          </p:cNvGrpSpPr>
          <p:nvPr/>
        </p:nvGrpSpPr>
        <p:grpSpPr bwMode="auto">
          <a:xfrm>
            <a:off x="234961" y="1574165"/>
            <a:ext cx="2403475" cy="2508250"/>
            <a:chOff x="624" y="933"/>
            <a:chExt cx="1514" cy="1580"/>
          </a:xfrm>
        </p:grpSpPr>
        <p:pic>
          <p:nvPicPr>
            <p:cNvPr id="21914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933"/>
              <a:ext cx="1514" cy="15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4" name="Text Box 8"/>
            <p:cNvSpPr txBox="1">
              <a:spLocks noChangeArrowheads="1"/>
            </p:cNvSpPr>
            <p:nvPr/>
          </p:nvSpPr>
          <p:spPr bwMode="auto">
            <a:xfrm>
              <a:off x="655" y="2289"/>
              <a:ext cx="13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1600" dirty="0">
                  <a:solidFill>
                    <a:srgbClr val="FFFFFF"/>
                  </a:solidFill>
                  <a:latin typeface="Helvetica"/>
                  <a:ea typeface="ＭＳ Ｐゴシック" pitchFamily="-105" charset="-128"/>
                </a:rPr>
                <a:t>Credit: AEI, CCT, LSU</a:t>
              </a:r>
            </a:p>
          </p:txBody>
        </p:sp>
      </p:grp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2624139" y="1580535"/>
            <a:ext cx="1795462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i="1" u="sng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Coalescing Compact Binary Systems</a:t>
            </a:r>
            <a:r>
              <a:rPr lang="en-US" sz="1600" i="1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: Neutron Star-NS, Black Hole-NS, BH-BH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- Strong emitters, well-modeled,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- (effectively) transient</a:t>
            </a:r>
          </a:p>
        </p:txBody>
      </p:sp>
      <p:sp>
        <p:nvSpPr>
          <p:cNvPr id="219156" name="Text Box 20"/>
          <p:cNvSpPr txBox="1">
            <a:spLocks noChangeArrowheads="1"/>
          </p:cNvSpPr>
          <p:nvPr/>
        </p:nvSpPr>
        <p:spPr bwMode="auto">
          <a:xfrm>
            <a:off x="7035810" y="1551950"/>
            <a:ext cx="1901825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altLang="ja-JP" sz="1600" i="1" u="sng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A</a:t>
            </a:r>
            <a:r>
              <a:rPr lang="en-US" sz="1600" i="1" u="sng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symmetric Core Collapse Supernovae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- Weak emitters, not well-modeled (‘bursts’), transient </a:t>
            </a:r>
          </a:p>
          <a:p>
            <a:pPr eaLnBrk="0" hangingPunct="0"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- Cosmic strings, soft gamma repeaters, pulsar glitches also in ‘burst’ class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425960" y="4558685"/>
            <a:ext cx="2453153" cy="1628677"/>
            <a:chOff x="4425950" y="4558666"/>
            <a:chExt cx="2453152" cy="1628677"/>
          </a:xfrm>
        </p:grpSpPr>
        <p:pic>
          <p:nvPicPr>
            <p:cNvPr id="219145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3575" y="4558666"/>
              <a:ext cx="2355850" cy="16017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9146" name="Rectangle 10"/>
            <p:cNvSpPr>
              <a:spLocks noChangeArrowheads="1"/>
            </p:cNvSpPr>
            <p:nvPr/>
          </p:nvSpPr>
          <p:spPr bwMode="auto">
            <a:xfrm>
              <a:off x="4425950" y="5879566"/>
              <a:ext cx="2453152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r>
                <a:rPr lang="en-US" sz="1400" dirty="0">
                  <a:solidFill>
                    <a:srgbClr val="FFFFFF"/>
                  </a:solidFill>
                  <a:latin typeface="Helvetica"/>
                  <a:ea typeface="ＭＳ Ｐゴシック" pitchFamily="-105" charset="-128"/>
                </a:rPr>
                <a:t>NASA/WMAP Science Team </a:t>
              </a:r>
            </a:p>
          </p:txBody>
        </p:sp>
      </p:grpSp>
      <p:sp>
        <p:nvSpPr>
          <p:cNvPr id="219157" name="Text Box 21"/>
          <p:cNvSpPr txBox="1">
            <a:spLocks noChangeArrowheads="1"/>
          </p:cNvSpPr>
          <p:nvPr/>
        </p:nvSpPr>
        <p:spPr bwMode="auto">
          <a:xfrm>
            <a:off x="6889751" y="4615815"/>
            <a:ext cx="2322513" cy="16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i="1" u="sng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Cosmic Gravitational-wave Background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- Residue of the Big Bang, long duration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- Long duration,  stochastic background</a:t>
            </a:r>
          </a:p>
        </p:txBody>
      </p:sp>
      <p:sp>
        <p:nvSpPr>
          <p:cNvPr id="219158" name="Text Box 22"/>
          <p:cNvSpPr txBox="1">
            <a:spLocks noChangeArrowheads="1"/>
          </p:cNvSpPr>
          <p:nvPr/>
        </p:nvSpPr>
        <p:spPr bwMode="auto">
          <a:xfrm>
            <a:off x="2351098" y="4747588"/>
            <a:ext cx="2205037" cy="1430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i="1" u="sng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Spinning neutron stars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- (effectively) monotonic waveform</a:t>
            </a:r>
          </a:p>
          <a:p>
            <a:pPr eaLnBrk="0" hangingPunct="0"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- Long duration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B9812-3B4C-4A35-AEDB-F240F4EFEB71}" type="slidenum">
              <a:rPr lang="en-US" smtClean="0">
                <a:solidFill>
                  <a:srgbClr val="114FFB"/>
                </a:solidFill>
              </a:rPr>
              <a:pPr/>
              <a:t>10</a:t>
            </a:fld>
            <a:endParaRPr lang="en-US">
              <a:solidFill>
                <a:srgbClr val="114FFB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404778" y="1984986"/>
            <a:ext cx="2627486" cy="2000379"/>
            <a:chOff x="4404777" y="1984966"/>
            <a:chExt cx="2627486" cy="2000379"/>
          </a:xfrm>
        </p:grpSpPr>
        <p:pic>
          <p:nvPicPr>
            <p:cNvPr id="3" name="Picture 2" descr="Cassiopeia_A_Spitzer_Crop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4777" y="1984966"/>
              <a:ext cx="2627486" cy="2000379"/>
            </a:xfrm>
            <a:prstGeom prst="rect">
              <a:avLst/>
            </a:prstGeom>
          </p:spPr>
        </p:pic>
        <p:sp>
          <p:nvSpPr>
            <p:cNvPr id="22" name="Rectangle 10"/>
            <p:cNvSpPr>
              <a:spLocks noChangeArrowheads="1"/>
            </p:cNvSpPr>
            <p:nvPr/>
          </p:nvSpPr>
          <p:spPr bwMode="auto">
            <a:xfrm>
              <a:off x="4664659" y="3640142"/>
              <a:ext cx="1967205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pPr eaLnBrk="0" hangingPunct="0">
                <a:defRPr/>
              </a:pPr>
              <a:r>
                <a:rPr lang="en-US" sz="1400" dirty="0" smtClean="0">
                  <a:solidFill>
                    <a:srgbClr val="FFFFFF"/>
                  </a:solidFill>
                  <a:latin typeface="Helvetica"/>
                  <a:ea typeface="ＭＳ Ｐゴシック" pitchFamily="-105" charset="-128"/>
                </a:rPr>
                <a:t>Spitzer, HST, Chandra</a:t>
              </a:r>
              <a:endParaRPr lang="en-US" sz="1400" dirty="0">
                <a:solidFill>
                  <a:srgbClr val="FFFFFF"/>
                </a:solidFill>
                <a:latin typeface="Helvetica"/>
                <a:ea typeface="ＭＳ Ｐゴシック" pitchFamily="-10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603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64445" y="355971"/>
            <a:ext cx="7239000" cy="1143000"/>
          </a:xfrm>
        </p:spPr>
        <p:txBody>
          <a:bodyPr/>
          <a:lstStyle/>
          <a:p>
            <a:r>
              <a:rPr lang="en-US" sz="3200" b="1" dirty="0"/>
              <a:t>GWs from coalescing compact binaries (NS/NS, BH/BH, NS/BH)</a:t>
            </a:r>
          </a:p>
        </p:txBody>
      </p:sp>
      <p:pic>
        <p:nvPicPr>
          <p:cNvPr id="483334" name="Picture 1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" t="9761" r="8487" b="68550"/>
          <a:stretch>
            <a:fillRect/>
          </a:stretch>
        </p:blipFill>
        <p:spPr bwMode="auto">
          <a:xfrm>
            <a:off x="3469688" y="1649557"/>
            <a:ext cx="5537687" cy="1367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3336" name="Picture 1032" descr="GWripples_loop_in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223" y="88285"/>
            <a:ext cx="1807779" cy="14640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136525" y="4572000"/>
            <a:ext cx="8626475" cy="1974850"/>
            <a:chOff x="196" y="0"/>
            <a:chExt cx="6194" cy="1238"/>
          </a:xfrm>
        </p:grpSpPr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6" y="0"/>
              <a:ext cx="6194" cy="123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597" y="864"/>
              <a:ext cx="2503" cy="16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</p:pic>
      </p:grpSp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7550" y="1649577"/>
            <a:ext cx="3087687" cy="270172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4259340" y="3037131"/>
            <a:ext cx="39845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  <a:t>Tidal disruption of neutron star</a:t>
            </a:r>
            <a:endParaRPr lang="en-US" sz="2000" b="1" dirty="0">
              <a:solidFill>
                <a:srgbClr val="114FFB"/>
              </a:solidFill>
              <a:latin typeface="Helvetica"/>
              <a:ea typeface="ＭＳ Ｐゴシック" pitchFamily="-105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22914" y="4671483"/>
            <a:ext cx="84860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  <a:t>Gravitational waveform:</a:t>
            </a:r>
            <a:r>
              <a:rPr lang="en-US" sz="2000" b="1" dirty="0">
                <a:solidFill>
                  <a:srgbClr val="114FFB"/>
                </a:solidFill>
                <a:latin typeface="Times New Roman" pitchFamily="-105" charset="0"/>
                <a:ea typeface="ＭＳ Ｐゴシック" pitchFamily="-105" charset="-128"/>
              </a:rPr>
              <a:t> </a:t>
            </a:r>
            <a:r>
              <a:rPr lang="en-US" sz="2000" b="1" dirty="0" smtClean="0">
                <a:solidFill>
                  <a:srgbClr val="114FFB"/>
                </a:solidFill>
                <a:latin typeface="Times New Roman" pitchFamily="-105" charset="0"/>
                <a:ea typeface="ＭＳ Ｐゴシック" pitchFamily="-105" charset="-128"/>
              </a:rPr>
              <a:t>          </a:t>
            </a:r>
            <a:r>
              <a:rPr lang="en-US" sz="2000" b="1" dirty="0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  <a:t>  inspiral              merger  BH-</a:t>
            </a:r>
            <a:r>
              <a:rPr lang="en-US" sz="2000" b="1" dirty="0" err="1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  <a:t>ringdown</a:t>
            </a:r>
            <a:endParaRPr lang="en-US" sz="2000" b="1" dirty="0">
              <a:solidFill>
                <a:srgbClr val="114FFB"/>
              </a:solidFill>
              <a:latin typeface="Helvetica"/>
              <a:ea typeface="ＭＳ Ｐゴシック" pitchFamily="-105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23658" y="3420050"/>
            <a:ext cx="48186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800" b="1" dirty="0" smtClean="0">
                <a:solidFill>
                  <a:srgbClr val="E6CDFF">
                    <a:lumMod val="50000"/>
                  </a:srgbClr>
                </a:solidFill>
                <a:latin typeface="Helvetica"/>
                <a:ea typeface="ＭＳ Ｐゴシック" pitchFamily="-105" charset="-128"/>
              </a:rPr>
              <a:t>A unique and powerful laboratory to study</a:t>
            </a:r>
            <a:br>
              <a:rPr lang="en-US" sz="1800" b="1" dirty="0" smtClean="0">
                <a:solidFill>
                  <a:srgbClr val="E6CDFF">
                    <a:lumMod val="50000"/>
                  </a:srgbClr>
                </a:solidFill>
                <a:latin typeface="Helvetica"/>
                <a:ea typeface="ＭＳ Ｐゴシック" pitchFamily="-105" charset="-128"/>
              </a:rPr>
            </a:br>
            <a:r>
              <a:rPr lang="en-US" sz="1800" b="1" dirty="0" smtClean="0">
                <a:solidFill>
                  <a:srgbClr val="E6CDFF">
                    <a:lumMod val="50000"/>
                  </a:srgbClr>
                </a:solidFill>
                <a:latin typeface="Helvetica"/>
                <a:ea typeface="ＭＳ Ｐゴシック" pitchFamily="-105" charset="-128"/>
              </a:rPr>
              <a:t>strong-field, highly dynamical gravity</a:t>
            </a:r>
            <a:br>
              <a:rPr lang="en-US" sz="1800" b="1" dirty="0" smtClean="0">
                <a:solidFill>
                  <a:srgbClr val="E6CDFF">
                    <a:lumMod val="50000"/>
                  </a:srgbClr>
                </a:solidFill>
                <a:latin typeface="Helvetica"/>
                <a:ea typeface="ＭＳ Ｐゴシック" pitchFamily="-105" charset="-128"/>
              </a:rPr>
            </a:br>
            <a:r>
              <a:rPr lang="en-US" sz="1800" b="1" dirty="0" smtClean="0">
                <a:solidFill>
                  <a:srgbClr val="E6CDFF">
                    <a:lumMod val="50000"/>
                  </a:srgbClr>
                </a:solidFill>
                <a:latin typeface="Helvetica"/>
                <a:ea typeface="ＭＳ Ｐゴシック" pitchFamily="-105" charset="-128"/>
              </a:rPr>
              <a:t>and the structure of nuclear matter</a:t>
            </a:r>
            <a:br>
              <a:rPr lang="en-US" sz="1800" b="1" dirty="0" smtClean="0">
                <a:solidFill>
                  <a:srgbClr val="E6CDFF">
                    <a:lumMod val="50000"/>
                  </a:srgbClr>
                </a:solidFill>
                <a:latin typeface="Helvetica"/>
                <a:ea typeface="ＭＳ Ｐゴシック" pitchFamily="-105" charset="-128"/>
              </a:rPr>
            </a:br>
            <a:r>
              <a:rPr lang="en-US" sz="1800" b="1" dirty="0" smtClean="0">
                <a:solidFill>
                  <a:srgbClr val="E6CDFF">
                    <a:lumMod val="50000"/>
                  </a:srgbClr>
                </a:solidFill>
                <a:latin typeface="Helvetica"/>
                <a:ea typeface="ＭＳ Ｐゴシック" pitchFamily="-105" charset="-128"/>
              </a:rPr>
              <a:t>in the most extreme conditions</a:t>
            </a:r>
            <a:endParaRPr lang="en-US" sz="1800" b="1" dirty="0">
              <a:solidFill>
                <a:srgbClr val="E6CDFF">
                  <a:lumMod val="50000"/>
                </a:srgbClr>
              </a:solidFill>
              <a:latin typeface="Helvetica"/>
              <a:ea typeface="ＭＳ Ｐゴシック" pitchFamily="-105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F02C-625E-4AEC-B7A2-3E16C90D08CA}" type="slidenum">
              <a:rPr lang="en-US" smtClean="0">
                <a:solidFill>
                  <a:srgbClr val="114FFB"/>
                </a:solidFill>
              </a:rPr>
              <a:pPr/>
              <a:t>11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004" y="6318222"/>
            <a:ext cx="899755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  <a:t>Waveform carries lots of information about binary masses, orbit, merger </a:t>
            </a:r>
            <a:endParaRPr lang="en-US" sz="2000" b="1" dirty="0">
              <a:solidFill>
                <a:srgbClr val="114FFB"/>
              </a:solidFill>
              <a:latin typeface="Helvetica"/>
              <a:ea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836653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28800"/>
            <a:ext cx="4343400" cy="3456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Template-based searches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8789" r="8964" b="35709"/>
          <a:stretch/>
        </p:blipFill>
        <p:spPr>
          <a:xfrm>
            <a:off x="4609470" y="1783865"/>
            <a:ext cx="4502294" cy="341194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4743" y="5257800"/>
            <a:ext cx="420469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  <a:t>Masses and (aligned) spins</a:t>
            </a:r>
            <a:br>
              <a:rPr lang="en-US" dirty="0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</a:br>
            <a:r>
              <a:rPr lang="en-US" dirty="0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  <a:t>Templates spaced for &lt; 3%</a:t>
            </a:r>
            <a:br>
              <a:rPr lang="en-US" dirty="0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</a:br>
            <a:r>
              <a:rPr lang="en-US" dirty="0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  <a:t>loss of SNR: 250K templates.</a:t>
            </a:r>
            <a:endParaRPr lang="en-US" dirty="0">
              <a:solidFill>
                <a:srgbClr val="114FFB"/>
              </a:solidFill>
              <a:latin typeface="Helvetica"/>
              <a:ea typeface="ＭＳ Ｐゴシック" pitchFamily="-105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4114800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408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Helvetica"/>
                <a:ea typeface="ＭＳ Ｐゴシック" pitchFamily="-105" charset="-128"/>
              </a:rPr>
              <a:t>BNS</a:t>
            </a:r>
            <a:endParaRPr lang="en-US" dirty="0">
              <a:solidFill>
                <a:srgbClr val="408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Helvetica"/>
              <a:ea typeface="ＭＳ Ｐゴシック" pitchFamily="-105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3600" y="3505200"/>
            <a:ext cx="817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114FFB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Helvetica"/>
                <a:ea typeface="ＭＳ Ｐゴシック" pitchFamily="-105" charset="-128"/>
              </a:rPr>
              <a:t>BBH</a:t>
            </a:r>
            <a:endParaRPr lang="en-US" dirty="0">
              <a:solidFill>
                <a:srgbClr val="114FFB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Helvetica"/>
              <a:ea typeface="ＭＳ Ｐゴシック" pitchFamily="-105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19400" y="4191000"/>
            <a:ext cx="1039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0000"/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Helvetica"/>
                <a:ea typeface="ＭＳ Ｐゴシック" pitchFamily="-105" charset="-128"/>
              </a:rPr>
              <a:t>NSBH</a:t>
            </a:r>
            <a:endParaRPr lang="en-US" dirty="0">
              <a:solidFill>
                <a:srgbClr val="FF0000"/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Helvetica"/>
              <a:ea typeface="ＭＳ Ｐゴシック" pitchFamily="-105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0780" y="2490659"/>
            <a:ext cx="963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GW150914</a:t>
            </a:r>
            <a:endParaRPr lang="en-US" sz="1200" dirty="0">
              <a:solidFill>
                <a:srgbClr val="000000"/>
              </a:solidFill>
              <a:latin typeface="Helvetica"/>
              <a:ea typeface="ＭＳ Ｐゴシック" pitchFamily="-105" charset="-128"/>
            </a:endParaRPr>
          </a:p>
        </p:txBody>
      </p:sp>
      <p:cxnSp>
        <p:nvCxnSpPr>
          <p:cNvPr id="12" name="Straight Arrow Connector 11"/>
          <p:cNvCxnSpPr>
            <a:stCxn id="10" idx="0"/>
          </p:cNvCxnSpPr>
          <p:nvPr/>
        </p:nvCxnSpPr>
        <p:spPr bwMode="auto">
          <a:xfrm flipV="1">
            <a:off x="3602342" y="2271544"/>
            <a:ext cx="116142" cy="21911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4963747" y="5612612"/>
            <a:ext cx="36573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  <a:t>Sensitive distance in </a:t>
            </a:r>
            <a:r>
              <a:rPr lang="en-US" dirty="0" err="1" smtClean="0">
                <a:solidFill>
                  <a:srgbClr val="114FFB"/>
                </a:solidFill>
                <a:latin typeface="Helvetica"/>
                <a:ea typeface="ＭＳ Ｐゴシック" pitchFamily="-105" charset="-128"/>
              </a:rPr>
              <a:t>Mpc</a:t>
            </a:r>
            <a:endParaRPr lang="en-US" dirty="0">
              <a:solidFill>
                <a:srgbClr val="114FFB"/>
              </a:solidFill>
              <a:latin typeface="Helvetica"/>
              <a:ea typeface="ＭＳ Ｐゴシック" pitchFamily="-105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3824" y="2616875"/>
            <a:ext cx="9075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200" dirty="0" smtClean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&gt; 900 </a:t>
            </a:r>
            <a:r>
              <a:rPr lang="en-US" sz="1200" dirty="0" err="1" smtClean="0">
                <a:solidFill>
                  <a:srgbClr val="000000"/>
                </a:solidFill>
                <a:latin typeface="Helvetica"/>
                <a:ea typeface="ＭＳ Ｐゴシック" pitchFamily="-105" charset="-128"/>
              </a:rPr>
              <a:t>Mpc</a:t>
            </a:r>
            <a:endParaRPr lang="en-US" sz="1200" dirty="0">
              <a:solidFill>
                <a:srgbClr val="000000"/>
              </a:solidFill>
              <a:latin typeface="Helvetica"/>
              <a:ea typeface="ＭＳ Ｐゴシック" pitchFamily="-105" charset="-128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12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33400" y="6383179"/>
            <a:ext cx="8153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Abbott, et al., LVC, </a:t>
            </a:r>
            <a:r>
              <a:rPr lang="en-US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“Binary Black Hole Mergers in the first Advanced LIGO Observing Run”, </a:t>
            </a:r>
            <a:r>
              <a:rPr lang="it-IT" sz="10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Phys</a:t>
            </a:r>
            <a:r>
              <a:rPr lang="it-IT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 Rev. X 6, 041015 (2016)</a:t>
            </a:r>
            <a:endParaRPr lang="en-US" sz="1000" b="1" dirty="0">
              <a:solidFill>
                <a:srgbClr val="114FFB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7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Search results</a:t>
            </a:r>
            <a:br>
              <a:rPr lang="en-US" sz="3200" dirty="0" smtClean="0"/>
            </a:br>
            <a:r>
              <a:rPr lang="en-US" sz="3200" dirty="0" smtClean="0"/>
              <a:t>Advanced LIGO Observing Run O1</a:t>
            </a:r>
            <a:endParaRPr lang="en-US" sz="32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676400"/>
            <a:ext cx="4343400" cy="32953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3400" y="1737360"/>
            <a:ext cx="4322415" cy="32918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38735" y="3962400"/>
            <a:ext cx="8382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2"/>
                </a:solidFill>
              </a:rPr>
              <a:t>LVT151012</a:t>
            </a:r>
            <a:endParaRPr lang="en-US" sz="1000" dirty="0">
              <a:solidFill>
                <a:schemeClr val="tx2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V="1">
            <a:off x="6057152" y="3053336"/>
            <a:ext cx="0" cy="914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2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719245" y="5257800"/>
            <a:ext cx="7831892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Three events above the estimated “background”</a:t>
            </a:r>
            <a:br>
              <a:rPr lang="en-US" dirty="0" smtClean="0"/>
            </a:br>
            <a:r>
              <a:rPr lang="en-US" dirty="0" smtClean="0"/>
              <a:t>from accidental coincidence of noise fluctuation triggers.</a:t>
            </a:r>
          </a:p>
          <a:p>
            <a:pPr algn="ctr"/>
            <a:r>
              <a:rPr lang="en-US" dirty="0" smtClean="0"/>
              <a:t>Two have high significance (&gt; 5σ).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13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33400" y="6383179"/>
            <a:ext cx="8153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Abbott, et al., LVC, </a:t>
            </a:r>
            <a:r>
              <a:rPr lang="en-US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“Binary Black Hole Mergers in the first Advanced LIGO Observing Run”, </a:t>
            </a:r>
            <a:r>
              <a:rPr lang="it-IT" sz="10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Phys</a:t>
            </a:r>
            <a:r>
              <a:rPr lang="it-IT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 Rev. X 6, 041015 (2016)</a:t>
            </a:r>
            <a:endParaRPr lang="en-US" sz="1000" b="1" dirty="0">
              <a:solidFill>
                <a:srgbClr val="114FFB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774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Search results</a:t>
            </a:r>
            <a:br>
              <a:rPr lang="en-US" sz="3200" dirty="0" smtClean="0"/>
            </a:br>
            <a:r>
              <a:rPr lang="en-US" sz="3200" dirty="0" smtClean="0"/>
              <a:t>Advanced LIGO Observing Run O1</a:t>
            </a:r>
            <a:endParaRPr lang="en-US" sz="3200" dirty="0"/>
          </a:p>
        </p:txBody>
      </p:sp>
      <p:pic>
        <p:nvPicPr>
          <p:cNvPr id="9" name="Immagine 4" descr="LIGOTimeline_R2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600200"/>
            <a:ext cx="7882137" cy="498107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14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2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216186" cy="965739"/>
          </a:xfrm>
        </p:spPr>
        <p:txBody>
          <a:bodyPr/>
          <a:lstStyle/>
          <a:p>
            <a:r>
              <a:rPr lang="en-US" sz="4400" dirty="0" smtClean="0"/>
              <a:t>GW150914</a:t>
            </a:r>
            <a:endParaRPr lang="en-US" sz="4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90" y="1596713"/>
            <a:ext cx="6375400" cy="5029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38632" y="1587643"/>
            <a:ext cx="3128885" cy="30803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0027" y="6412468"/>
            <a:ext cx="4265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Whitened and band-passed [40-300] Hz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47919" y="4514693"/>
            <a:ext cx="18383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Reconstructed</a:t>
            </a:r>
          </a:p>
          <a:p>
            <a:r>
              <a:rPr lang="en-US" sz="2000" dirty="0" smtClean="0">
                <a:latin typeface="+mn-lt"/>
              </a:rPr>
              <a:t>(</a:t>
            </a:r>
            <a:r>
              <a:rPr lang="en-US" sz="2000" dirty="0">
                <a:latin typeface="+mn-lt"/>
              </a:rPr>
              <a:t>n</a:t>
            </a:r>
            <a:r>
              <a:rPr lang="en-US" sz="2000" dirty="0" smtClean="0">
                <a:latin typeface="+mn-lt"/>
              </a:rPr>
              <a:t>o whitening)</a:t>
            </a:r>
            <a:endParaRPr lang="en-US" sz="2000" dirty="0">
              <a:latin typeface="+mn-lt"/>
            </a:endParaRPr>
          </a:p>
        </p:txBody>
      </p:sp>
      <p:pic>
        <p:nvPicPr>
          <p:cNvPr id="8" name="GW150914_H1_whitenbp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67112" y="5897963"/>
            <a:ext cx="812800" cy="812800"/>
          </a:xfrm>
          <a:prstGeom prst="rect">
            <a:avLst/>
          </a:prstGeom>
        </p:spPr>
      </p:pic>
      <p:pic>
        <p:nvPicPr>
          <p:cNvPr id="9" name="GW150914_H1_shifted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408336" y="5897963"/>
            <a:ext cx="812800" cy="812800"/>
          </a:xfrm>
          <a:prstGeom prst="rect">
            <a:avLst/>
          </a:prstGeom>
        </p:spPr>
      </p:pic>
      <p:pic>
        <p:nvPicPr>
          <p:cNvPr id="10" name="GW150914_NR_shifted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285114" y="5897963"/>
            <a:ext cx="812800" cy="81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85466" y="5197058"/>
            <a:ext cx="195438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+mn-lt"/>
              </a:rPr>
              <a:t>Audio:</a:t>
            </a:r>
            <a:endParaRPr lang="en-US" sz="1100" dirty="0">
              <a:solidFill>
                <a:srgbClr val="000000"/>
              </a:solidFill>
              <a:latin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+mn-lt"/>
              </a:rPr>
              <a:t>filtered data</a:t>
            </a:r>
          </a:p>
          <a:p>
            <a:pPr marL="342900" indent="-342900">
              <a:buFont typeface="Arial"/>
              <a:buChar char="•"/>
            </a:pPr>
            <a:r>
              <a:rPr lang="en-US" sz="1100" dirty="0" err="1" smtClean="0">
                <a:solidFill>
                  <a:srgbClr val="000000"/>
                </a:solidFill>
                <a:latin typeface="+mn-lt"/>
              </a:rPr>
              <a:t>freq</a:t>
            </a:r>
            <a:r>
              <a:rPr lang="en-US" sz="1100" dirty="0" smtClean="0">
                <a:solidFill>
                  <a:srgbClr val="000000"/>
                </a:solidFill>
                <a:latin typeface="+mn-lt"/>
              </a:rPr>
              <a:t>-shifted data</a:t>
            </a:r>
          </a:p>
          <a:p>
            <a:pPr marL="342900" indent="-342900">
              <a:buFont typeface="Arial"/>
              <a:buChar char="•"/>
            </a:pPr>
            <a:r>
              <a:rPr lang="en-US" sz="1100" dirty="0" smtClean="0">
                <a:solidFill>
                  <a:srgbClr val="000000"/>
                </a:solidFill>
                <a:latin typeface="+mn-lt"/>
              </a:rPr>
              <a:t>reconstructed &amp; shifted</a:t>
            </a:r>
          </a:p>
          <a:p>
            <a:endParaRPr lang="en-US" sz="11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82540" y="1247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n-lt"/>
              </a:rPr>
              <a:t>Phys. Rev. </a:t>
            </a:r>
            <a:r>
              <a:rPr lang="en-US" sz="1200" dirty="0" err="1">
                <a:solidFill>
                  <a:srgbClr val="000000"/>
                </a:solidFill>
                <a:latin typeface="+mn-lt"/>
              </a:rPr>
              <a:t>Lett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. 116, 061102 – Published 11 February 2016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15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44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7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745" y="1605303"/>
            <a:ext cx="7624792" cy="52091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GW150914 in the </a:t>
            </a:r>
            <a:br>
              <a:rPr lang="en-US" dirty="0" smtClean="0"/>
            </a:br>
            <a:r>
              <a:rPr lang="en-US" dirty="0" smtClean="0"/>
              <a:t>frequency domain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2534" y="3152585"/>
            <a:ext cx="115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inspiral</a:t>
            </a:r>
            <a:endParaRPr lang="en-US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8658" y="3537077"/>
            <a:ext cx="1159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merger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5335" y="3940910"/>
            <a:ext cx="143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ringdown</a:t>
            </a:r>
            <a:endParaRPr lang="en-US" dirty="0">
              <a:latin typeface="+mn-lt"/>
            </a:endParaRPr>
          </a:p>
        </p:txBody>
      </p:sp>
      <p:cxnSp>
        <p:nvCxnSpPr>
          <p:cNvPr id="9" name="Straight Arrow Connector 8"/>
          <p:cNvCxnSpPr>
            <a:stCxn id="4" idx="2"/>
          </p:cNvCxnSpPr>
          <p:nvPr/>
        </p:nvCxnSpPr>
        <p:spPr bwMode="auto">
          <a:xfrm>
            <a:off x="3242380" y="3614250"/>
            <a:ext cx="348495" cy="11049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4419824" y="3953613"/>
            <a:ext cx="234776" cy="7655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4912472" y="4409024"/>
            <a:ext cx="575199" cy="3939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67442" y="6273224"/>
            <a:ext cx="389141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Made with data from the </a:t>
            </a:r>
            <a:br>
              <a:rPr lang="en-US" sz="1600" dirty="0" smtClean="0">
                <a:solidFill>
                  <a:srgbClr val="000000"/>
                </a:solidFill>
                <a:latin typeface="+mn-lt"/>
              </a:rPr>
            </a:br>
            <a:r>
              <a:rPr lang="en-US" sz="1600" dirty="0" smtClean="0">
                <a:solidFill>
                  <a:srgbClr val="000000"/>
                </a:solidFill>
                <a:latin typeface="+mn-lt"/>
              </a:rPr>
              <a:t>LIGO Open Science Center, </a:t>
            </a:r>
            <a:r>
              <a:rPr lang="en-US" sz="1600" dirty="0" err="1" smtClean="0">
                <a:solidFill>
                  <a:srgbClr val="000000"/>
                </a:solidFill>
                <a:latin typeface="+mn-lt"/>
              </a:rPr>
              <a:t>losc.ligo.org</a:t>
            </a:r>
            <a:endParaRPr lang="en-US" sz="16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16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949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BBH events, compared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62534" y="3152585"/>
            <a:ext cx="115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inspiral</a:t>
            </a:r>
            <a:endParaRPr lang="en-US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78658" y="3537077"/>
            <a:ext cx="1159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merger</a:t>
            </a:r>
            <a:endParaRPr lang="en-US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5335" y="3940910"/>
            <a:ext cx="143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+mn-lt"/>
              </a:rPr>
              <a:t>ringdown</a:t>
            </a:r>
            <a:endParaRPr lang="en-US" dirty="0">
              <a:latin typeface="+mn-lt"/>
            </a:endParaRPr>
          </a:p>
        </p:txBody>
      </p:sp>
      <p:cxnSp>
        <p:nvCxnSpPr>
          <p:cNvPr id="9" name="Straight Arrow Connector 8"/>
          <p:cNvCxnSpPr>
            <a:stCxn id="4" idx="2"/>
          </p:cNvCxnSpPr>
          <p:nvPr/>
        </p:nvCxnSpPr>
        <p:spPr bwMode="auto">
          <a:xfrm>
            <a:off x="3242380" y="3614250"/>
            <a:ext cx="348495" cy="11049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4419824" y="3953613"/>
            <a:ext cx="234776" cy="7655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flipH="1">
            <a:off x="4912472" y="4409024"/>
            <a:ext cx="575199" cy="39399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599" y="1676400"/>
            <a:ext cx="8726599" cy="44196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17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33400" y="6172200"/>
            <a:ext cx="8153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Abbott, et al., LVC, </a:t>
            </a:r>
            <a:r>
              <a:rPr lang="en-US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“Binary Black Hole Mergers in the first Advanced LIGO Observing Run”, </a:t>
            </a:r>
            <a:r>
              <a:rPr lang="it-IT" sz="10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Phys</a:t>
            </a:r>
            <a:r>
              <a:rPr lang="it-IT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 Rev. X 6, 041015 (2016)</a:t>
            </a:r>
            <a:endParaRPr lang="en-US" sz="1000" b="1" dirty="0">
              <a:solidFill>
                <a:srgbClr val="114FFB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0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learn </a:t>
            </a:r>
            <a:br>
              <a:rPr lang="en-US" dirty="0" smtClean="0"/>
            </a:br>
            <a:r>
              <a:rPr lang="en-US" dirty="0" smtClean="0"/>
              <a:t>from a few events?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034" y="1712804"/>
            <a:ext cx="5722441" cy="4781062"/>
          </a:xfrm>
        </p:spPr>
        <p:txBody>
          <a:bodyPr/>
          <a:lstStyle/>
          <a:p>
            <a:r>
              <a:rPr lang="en-US" sz="1400" dirty="0" smtClean="0"/>
              <a:t>Such high frequency chirps require extremely </a:t>
            </a:r>
            <a:r>
              <a:rPr lang="en-US" sz="1400" b="1" dirty="0" smtClean="0">
                <a:solidFill>
                  <a:srgbClr val="FF0000"/>
                </a:solidFill>
              </a:rPr>
              <a:t>compact orbiting objects of ~ stellar mass</a:t>
            </a:r>
            <a:r>
              <a:rPr lang="en-US" sz="1400" dirty="0" smtClean="0"/>
              <a:t>.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Black holes (strongly-curved </a:t>
            </a:r>
            <a:r>
              <a:rPr lang="en-US" sz="1400" b="1" dirty="0" err="1" smtClean="0">
                <a:solidFill>
                  <a:srgbClr val="FF0000"/>
                </a:solidFill>
              </a:rPr>
              <a:t>spacetime</a:t>
            </a:r>
            <a:r>
              <a:rPr lang="en-US" sz="1400" b="1" dirty="0" smtClean="0">
                <a:solidFill>
                  <a:srgbClr val="FF0000"/>
                </a:solidFill>
              </a:rPr>
              <a:t> with event horizons) EXIST</a:t>
            </a:r>
            <a:r>
              <a:rPr lang="en-US" sz="1400" dirty="0" smtClean="0"/>
              <a:t>, and emit waves of curved </a:t>
            </a:r>
            <a:r>
              <a:rPr lang="en-US" sz="1400" dirty="0" err="1" smtClean="0"/>
              <a:t>spacetime</a:t>
            </a:r>
            <a:r>
              <a:rPr lang="en-US" sz="1400" dirty="0" smtClean="0"/>
              <a:t> when perturbed.</a:t>
            </a:r>
          </a:p>
          <a:p>
            <a:pPr lvl="1"/>
            <a:r>
              <a:rPr lang="en-US" sz="1400" dirty="0" smtClean="0"/>
              <a:t>Previously, observations of high energy radiation from </a:t>
            </a:r>
            <a:br>
              <a:rPr lang="en-US" sz="1400" dirty="0" smtClean="0"/>
            </a:br>
            <a:r>
              <a:rPr lang="en-US" sz="1400" dirty="0" smtClean="0"/>
              <a:t>in-falling matter only told us that compact objects with strong gravity (and perhaps, with event horizons) were present.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Binary black holes exist</a:t>
            </a:r>
            <a:r>
              <a:rPr lang="en-US" sz="1400" dirty="0" smtClean="0"/>
              <a:t>! Formation scenarios involving common evolution require the binary to survive two </a:t>
            </a:r>
            <a:br>
              <a:rPr lang="en-US" sz="1400" dirty="0" smtClean="0"/>
            </a:br>
            <a:r>
              <a:rPr lang="en-US" sz="1400" dirty="0" smtClean="0"/>
              <a:t>core-collapse supernovas. </a:t>
            </a:r>
            <a:br>
              <a:rPr lang="en-US" sz="1400" dirty="0" smtClean="0"/>
            </a:br>
            <a:r>
              <a:rPr lang="en-US" sz="1400" dirty="0" smtClean="0"/>
              <a:t>Other formation scenarios may be important!</a:t>
            </a:r>
          </a:p>
          <a:p>
            <a:r>
              <a:rPr lang="en-US" sz="1400" dirty="0" smtClean="0"/>
              <a:t>Two black holes merge into one, which rings down, </a:t>
            </a:r>
            <a:br>
              <a:rPr lang="en-US" sz="1400" dirty="0" smtClean="0"/>
            </a:br>
            <a:r>
              <a:rPr lang="en-US" sz="1400" dirty="0" smtClean="0"/>
              <a:t>consistent with </a:t>
            </a:r>
            <a:r>
              <a:rPr lang="en-US" sz="1400" b="1" dirty="0" smtClean="0">
                <a:solidFill>
                  <a:srgbClr val="FF0000"/>
                </a:solidFill>
              </a:rPr>
              <a:t>black hole perturbation theory</a:t>
            </a:r>
            <a:r>
              <a:rPr lang="en-US" sz="1400" dirty="0" smtClean="0"/>
              <a:t>.</a:t>
            </a:r>
          </a:p>
          <a:p>
            <a:r>
              <a:rPr lang="en-US" sz="1400" dirty="0" smtClean="0"/>
              <a:t>Excellent </a:t>
            </a:r>
            <a:r>
              <a:rPr lang="en-US" sz="1400" b="1" dirty="0" smtClean="0">
                <a:solidFill>
                  <a:srgbClr val="FF0000"/>
                </a:solidFill>
              </a:rPr>
              <a:t>consistency between the observed waveform and the prediction from GR (numerical relativity) </a:t>
            </a:r>
            <a:r>
              <a:rPr lang="en-US" sz="1400" dirty="0" smtClean="0"/>
              <a:t>tell us that we are seeing the </a:t>
            </a:r>
            <a:r>
              <a:rPr lang="en-US" sz="1400" dirty="0" err="1" smtClean="0"/>
              <a:t>inspiral</a:t>
            </a:r>
            <a:r>
              <a:rPr lang="en-US" sz="1400" dirty="0" smtClean="0"/>
              <a:t> of two black holes moving at 0.5c, merging into one BH, which subsequently rings down.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GR is tested, for the first time, in the strong (non-linear) and highly dynamical regime</a:t>
            </a:r>
            <a:r>
              <a:rPr lang="en-US" sz="1400" dirty="0" smtClean="0"/>
              <a:t>.</a:t>
            </a:r>
          </a:p>
          <a:p>
            <a:r>
              <a:rPr lang="en-US" sz="1400" b="1" dirty="0" smtClean="0">
                <a:solidFill>
                  <a:srgbClr val="FF0000"/>
                </a:solidFill>
              </a:rPr>
              <a:t>Masses, spins, sky location, rates, formation mechanisms…</a:t>
            </a:r>
          </a:p>
          <a:p>
            <a:endParaRPr lang="en-US" sz="1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129" y="1830954"/>
            <a:ext cx="3276600" cy="3225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18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577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smtClean="0">
                <a:latin typeface="Calibri" panose="020F0502020204030204" pitchFamily="34" charset="0"/>
              </a:rPr>
              <a:t>Exploring the Properties of GW150914</a:t>
            </a:r>
            <a:endParaRPr lang="en-US" sz="3200" b="0" dirty="0">
              <a:latin typeface="Calibri" panose="020F05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Bayesian parameter estimation:  </a:t>
            </a:r>
            <a:r>
              <a:rPr lang="en-US" dirty="0">
                <a:solidFill>
                  <a:srgbClr val="C00000"/>
                </a:solidFill>
              </a:rPr>
              <a:t>A</a:t>
            </a:r>
            <a:r>
              <a:rPr lang="en-US" dirty="0" smtClean="0">
                <a:solidFill>
                  <a:srgbClr val="C00000"/>
                </a:solidFill>
              </a:rPr>
              <a:t>djust physical parameters of waveform model to see what fits the data from both detectors well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ym typeface="Wingdings" panose="05000000000000000000" pitchFamily="2" charset="2"/>
              </a:rPr>
              <a:t> Get ranges of likely (“credible”) parameter values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8" b="14865"/>
          <a:stretch/>
        </p:blipFill>
        <p:spPr>
          <a:xfrm>
            <a:off x="446271" y="1795785"/>
            <a:ext cx="7935739" cy="3763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5801" y="5562600"/>
            <a:ext cx="3800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 smtClean="0">
                <a:solidFill>
                  <a:srgbClr val="000000"/>
                </a:solidFill>
              </a:rPr>
              <a:t>Illustration by N. Cornish and T. </a:t>
            </a:r>
            <a:r>
              <a:rPr lang="en-US" sz="1400" i="1" dirty="0" err="1" smtClean="0">
                <a:solidFill>
                  <a:srgbClr val="000000"/>
                </a:solidFill>
              </a:rPr>
              <a:t>Littenberg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47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8600" y="1870914"/>
            <a:ext cx="4114800" cy="4453685"/>
          </a:xfrm>
        </p:spPr>
        <p:txBody>
          <a:bodyPr/>
          <a:lstStyle/>
          <a:p>
            <a:r>
              <a:rPr lang="en-US" sz="2400" dirty="0" smtClean="0"/>
              <a:t>Gravitational waves</a:t>
            </a:r>
          </a:p>
          <a:p>
            <a:r>
              <a:rPr lang="en-US" sz="2400" dirty="0" smtClean="0"/>
              <a:t>LIGO detectors and the global network</a:t>
            </a:r>
          </a:p>
          <a:p>
            <a:r>
              <a:rPr lang="en-US" sz="2400" dirty="0" smtClean="0"/>
              <a:t>Astrophysical sources</a:t>
            </a:r>
          </a:p>
          <a:p>
            <a:r>
              <a:rPr lang="en-US" sz="2400" dirty="0" smtClean="0"/>
              <a:t>Compact Binary Coalescence</a:t>
            </a:r>
          </a:p>
          <a:p>
            <a:r>
              <a:rPr lang="en-US" sz="2400" dirty="0" smtClean="0"/>
              <a:t>CBC searches</a:t>
            </a:r>
          </a:p>
          <a:p>
            <a:r>
              <a:rPr lang="en-US" sz="2400" dirty="0" smtClean="0"/>
              <a:t>Results from O1: </a:t>
            </a:r>
            <a:br>
              <a:rPr lang="en-US" sz="2400" dirty="0" smtClean="0"/>
            </a:br>
            <a:r>
              <a:rPr lang="en-US" sz="2400" dirty="0" smtClean="0"/>
              <a:t>BBH events observed</a:t>
            </a:r>
          </a:p>
          <a:p>
            <a:r>
              <a:rPr lang="en-US" sz="2400" dirty="0" smtClean="0"/>
              <a:t>Event properties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95800" y="1870913"/>
            <a:ext cx="4191000" cy="4453685"/>
          </a:xfrm>
        </p:spPr>
        <p:txBody>
          <a:bodyPr/>
          <a:lstStyle/>
          <a:p>
            <a:r>
              <a:rPr lang="en-US" sz="2400" dirty="0" smtClean="0"/>
              <a:t>Tests of General Relativity</a:t>
            </a:r>
          </a:p>
          <a:p>
            <a:r>
              <a:rPr lang="en-US" sz="2400" dirty="0" smtClean="0"/>
              <a:t>Astrophysical population </a:t>
            </a:r>
            <a:r>
              <a:rPr lang="en-US" sz="2400" dirty="0"/>
              <a:t>properties</a:t>
            </a:r>
          </a:p>
          <a:p>
            <a:r>
              <a:rPr lang="en-US" sz="2400" dirty="0" smtClean="0"/>
              <a:t>Astrophysical formation </a:t>
            </a:r>
            <a:r>
              <a:rPr lang="en-US" sz="2400" dirty="0"/>
              <a:t>scenarios</a:t>
            </a:r>
          </a:p>
          <a:p>
            <a:r>
              <a:rPr lang="en-US" sz="2400" dirty="0" smtClean="0"/>
              <a:t>Binary neutron stars</a:t>
            </a:r>
          </a:p>
          <a:p>
            <a:r>
              <a:rPr lang="en-US" sz="2400" dirty="0" smtClean="0"/>
              <a:t>Nuclear equation of state</a:t>
            </a:r>
          </a:p>
          <a:p>
            <a:r>
              <a:rPr lang="en-US" sz="2400" dirty="0" smtClean="0"/>
              <a:t>Summary and Future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2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307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BBH events, </a:t>
            </a:r>
            <a:br>
              <a:rPr lang="en-US" dirty="0" smtClean="0"/>
            </a:br>
            <a:r>
              <a:rPr lang="en-US" dirty="0" smtClean="0"/>
              <a:t>black hole masses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r="48267" b="47958"/>
          <a:stretch/>
        </p:blipFill>
        <p:spPr>
          <a:xfrm>
            <a:off x="3809762" y="1981200"/>
            <a:ext cx="5346447" cy="3581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676400"/>
            <a:ext cx="5218095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the higher mass systems, </a:t>
            </a:r>
            <a:br>
              <a:rPr lang="en-US" dirty="0" smtClean="0"/>
            </a:br>
            <a:r>
              <a:rPr lang="en-US" dirty="0" smtClean="0"/>
              <a:t>we see the merger,</a:t>
            </a:r>
          </a:p>
          <a:p>
            <a:r>
              <a:rPr lang="en-US" dirty="0" smtClean="0"/>
              <a:t>measure </a:t>
            </a:r>
            <a:r>
              <a:rPr lang="en-US" b="1" i="1" dirty="0" err="1" smtClean="0">
                <a:latin typeface="Times New Roman"/>
                <a:cs typeface="Times New Roman"/>
              </a:rPr>
              <a:t>M</a:t>
            </a:r>
            <a:r>
              <a:rPr lang="en-US" b="1" i="1" baseline="-25000" dirty="0" err="1" smtClean="0">
                <a:latin typeface="Times New Roman"/>
                <a:cs typeface="Times New Roman"/>
              </a:rPr>
              <a:t>tot</a:t>
            </a:r>
            <a:r>
              <a:rPr lang="en-US" b="1" i="1" dirty="0" smtClean="0">
                <a:latin typeface="Times New Roman"/>
                <a:cs typeface="Times New Roman"/>
              </a:rPr>
              <a:t> = m</a:t>
            </a:r>
            <a:r>
              <a:rPr lang="en-US" b="1" i="1" baseline="-25000" dirty="0" smtClean="0">
                <a:latin typeface="Times New Roman"/>
                <a:cs typeface="Times New Roman"/>
              </a:rPr>
              <a:t>1</a:t>
            </a:r>
            <a:r>
              <a:rPr lang="en-US" b="1" i="1" dirty="0" smtClean="0">
                <a:latin typeface="Times New Roman"/>
                <a:cs typeface="Times New Roman"/>
              </a:rPr>
              <a:t>+m</a:t>
            </a:r>
            <a:r>
              <a:rPr lang="en-US" b="1" i="1" baseline="-25000" dirty="0" smtClean="0">
                <a:latin typeface="Times New Roman"/>
                <a:cs typeface="Times New Roman"/>
              </a:rPr>
              <a:t>2</a:t>
            </a:r>
            <a:endParaRPr lang="en-US" b="1" i="1" dirty="0" smtClean="0">
              <a:latin typeface="Times New Roman"/>
              <a:cs typeface="Times New Roman"/>
            </a:endParaRPr>
          </a:p>
          <a:p>
            <a:endParaRPr lang="en-US" dirty="0"/>
          </a:p>
          <a:p>
            <a:r>
              <a:rPr lang="en-US" dirty="0" smtClean="0"/>
              <a:t>For lower mass systems,</a:t>
            </a:r>
          </a:p>
          <a:p>
            <a:r>
              <a:rPr lang="en-US" dirty="0" smtClean="0"/>
              <a:t>we see the </a:t>
            </a:r>
            <a:r>
              <a:rPr lang="en-US" dirty="0" err="1" smtClean="0"/>
              <a:t>inspiral</a:t>
            </a:r>
            <a:r>
              <a:rPr lang="en-US" dirty="0" smtClean="0"/>
              <a:t>, </a:t>
            </a:r>
          </a:p>
          <a:p>
            <a:r>
              <a:rPr lang="en-US" dirty="0" smtClean="0"/>
              <a:t>measure the “chirp mass”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Source masses are redshifted!</a:t>
            </a:r>
          </a:p>
          <a:p>
            <a:r>
              <a:rPr lang="en-US" dirty="0" smtClean="0"/>
              <a:t>These masses are surprisingly large!</a:t>
            </a:r>
            <a:endParaRPr lang="en-US" dirty="0"/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152400" y="6436098"/>
            <a:ext cx="8153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Abbott, et al., LVC, </a:t>
            </a:r>
            <a:r>
              <a:rPr lang="en-US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“Binary Black Hole Mergers in the first Advanced LIGO Observing Run”, </a:t>
            </a:r>
            <a:r>
              <a:rPr lang="it-IT" sz="10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Phys</a:t>
            </a:r>
            <a:r>
              <a:rPr lang="it-IT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 Rev. X 6, 041015 (2016)</a:t>
            </a:r>
            <a:endParaRPr lang="en-US" sz="1000" b="1" dirty="0">
              <a:solidFill>
                <a:srgbClr val="114FFB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20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200" y="4343400"/>
            <a:ext cx="2355254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4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Black Hole Mass Menagerie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35" b="7299"/>
          <a:stretch/>
        </p:blipFill>
        <p:spPr>
          <a:xfrm>
            <a:off x="918914" y="1656481"/>
            <a:ext cx="7252525" cy="486591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49296" y="3756044"/>
            <a:ext cx="2464090" cy="2616195"/>
            <a:chOff x="2149296" y="3756044"/>
            <a:chExt cx="2464090" cy="2616195"/>
          </a:xfrm>
        </p:grpSpPr>
        <p:sp>
          <p:nvSpPr>
            <p:cNvPr id="11" name="Rounded Rectangle 10"/>
            <p:cNvSpPr/>
            <p:nvPr/>
          </p:nvSpPr>
          <p:spPr bwMode="auto">
            <a:xfrm>
              <a:off x="2178171" y="4570216"/>
              <a:ext cx="2435215" cy="1802023"/>
            </a:xfrm>
            <a:prstGeom prst="roundRect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400" b="1">
                <a:solidFill>
                  <a:srgbClr val="114FFB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49296" y="3756044"/>
              <a:ext cx="22621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en-US" sz="2000" b="1" dirty="0" smtClean="0">
                  <a:solidFill>
                    <a:srgbClr val="114FFB"/>
                  </a:solidFill>
                  <a:ea typeface="ＭＳ Ｐゴシック" charset="0"/>
                  <a:cs typeface="ＭＳ Ｐゴシック" charset="0"/>
                </a:rPr>
                <a:t>40 Years of X-ray </a:t>
              </a:r>
            </a:p>
            <a:p>
              <a:pPr eaLnBrk="0" hangingPunct="0"/>
              <a:r>
                <a:rPr lang="en-US" sz="2000" b="1" dirty="0" smtClean="0">
                  <a:solidFill>
                    <a:srgbClr val="114FFB"/>
                  </a:solidFill>
                  <a:ea typeface="ＭＳ Ｐゴシック" charset="0"/>
                  <a:cs typeface="ＭＳ Ｐゴシック" charset="0"/>
                </a:rPr>
                <a:t>Astronomy</a:t>
              </a:r>
              <a:endParaRPr lang="en-US" sz="2000" b="1" dirty="0">
                <a:solidFill>
                  <a:srgbClr val="114FFB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28849" y="2247101"/>
            <a:ext cx="3690708" cy="3875435"/>
            <a:chOff x="4428849" y="2247101"/>
            <a:chExt cx="3690708" cy="3875435"/>
          </a:xfrm>
        </p:grpSpPr>
        <p:sp>
          <p:nvSpPr>
            <p:cNvPr id="16" name="Rounded Rectangle 15"/>
            <p:cNvSpPr/>
            <p:nvPr/>
          </p:nvSpPr>
          <p:spPr bwMode="auto">
            <a:xfrm>
              <a:off x="4428849" y="2247101"/>
              <a:ext cx="3690708" cy="3875435"/>
            </a:xfrm>
            <a:prstGeom prst="roundRect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z="1400" b="1">
                <a:solidFill>
                  <a:srgbClr val="114FFB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889867" y="2440068"/>
              <a:ext cx="2229689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2000" b="1" dirty="0" smtClean="0">
                  <a:solidFill>
                    <a:srgbClr val="114FFB"/>
                  </a:solidFill>
                  <a:ea typeface="ＭＳ Ｐゴシック" charset="0"/>
                  <a:cs typeface="ＭＳ Ｐゴシック" charset="0"/>
                </a:rPr>
                <a:t>4 Months </a:t>
              </a:r>
              <a:r>
                <a:rPr lang="en-US" sz="2000" b="1" dirty="0">
                  <a:solidFill>
                    <a:srgbClr val="114FFB"/>
                  </a:solidFill>
                  <a:ea typeface="ＭＳ Ｐゴシック" charset="0"/>
                  <a:cs typeface="ＭＳ Ｐゴシック" charset="0"/>
                </a:rPr>
                <a:t>of </a:t>
              </a:r>
              <a:r>
                <a:rPr lang="en-US" sz="2000" b="1" dirty="0" smtClean="0">
                  <a:solidFill>
                    <a:srgbClr val="114FFB"/>
                  </a:solidFill>
                  <a:ea typeface="ＭＳ Ｐゴシック" charset="0"/>
                  <a:cs typeface="ＭＳ Ｐゴシック" charset="0"/>
                </a:rPr>
                <a:t>Gravitational-wave Astronomy </a:t>
              </a:r>
              <a:endParaRPr lang="en-US" sz="2000" b="1" dirty="0">
                <a:solidFill>
                  <a:srgbClr val="114FFB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21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These are big black holes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22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32780"/>
            <a:ext cx="7848600" cy="475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422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Three BBH events,</a:t>
            </a:r>
            <a:br>
              <a:rPr lang="en-US" dirty="0" smtClean="0"/>
            </a:br>
            <a:r>
              <a:rPr lang="en-US" dirty="0" smtClean="0"/>
              <a:t>distances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9513" t="51407"/>
          <a:stretch/>
        </p:blipFill>
        <p:spPr>
          <a:xfrm>
            <a:off x="3733800" y="1828800"/>
            <a:ext cx="5350217" cy="342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00" y="1676400"/>
            <a:ext cx="51054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It’s hard to measure distances </a:t>
            </a:r>
            <a:br>
              <a:rPr lang="en-US" sz="2000" dirty="0" smtClean="0"/>
            </a:br>
            <a:r>
              <a:rPr lang="en-US" sz="2000" dirty="0" smtClean="0"/>
              <a:t>in astronomy!</a:t>
            </a:r>
          </a:p>
          <a:p>
            <a:r>
              <a:rPr lang="en-US" sz="2000" dirty="0" smtClean="0"/>
              <a:t>(few “standard candles”)</a:t>
            </a:r>
          </a:p>
          <a:p>
            <a:endParaRPr lang="en-US" sz="2000" dirty="0" smtClean="0"/>
          </a:p>
          <a:p>
            <a:r>
              <a:rPr lang="en-US" sz="2000" dirty="0" smtClean="0"/>
              <a:t>BBH events are 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standardizable</a:t>
            </a:r>
            <a:r>
              <a:rPr lang="en-US" sz="2000" dirty="0" smtClean="0"/>
              <a:t> sirens” </a:t>
            </a:r>
            <a:br>
              <a:rPr lang="en-US" sz="2000" dirty="0" smtClean="0"/>
            </a:br>
            <a:r>
              <a:rPr lang="en-US" sz="2000" dirty="0" smtClean="0"/>
              <a:t>(need to know their masses, </a:t>
            </a:r>
            <a:br>
              <a:rPr lang="en-US" sz="2000" dirty="0" smtClean="0"/>
            </a:br>
            <a:r>
              <a:rPr lang="en-US" sz="2000" dirty="0" smtClean="0"/>
              <a:t>orbital orientation, </a:t>
            </a:r>
            <a:r>
              <a:rPr lang="en-US" sz="2000" dirty="0" err="1" smtClean="0"/>
              <a:t>etc</a:t>
            </a:r>
            <a:r>
              <a:rPr lang="en-US" sz="2000" dirty="0" smtClean="0"/>
              <a:t>).</a:t>
            </a:r>
          </a:p>
          <a:p>
            <a:endParaRPr lang="en-US" sz="2000" dirty="0"/>
          </a:p>
          <a:p>
            <a:r>
              <a:rPr lang="en-US" sz="2000" dirty="0" smtClean="0"/>
              <a:t>Distances measured poorly </a:t>
            </a:r>
            <a:br>
              <a:rPr lang="en-US" sz="2000" dirty="0" smtClean="0"/>
            </a:br>
            <a:r>
              <a:rPr lang="en-US" sz="2000" dirty="0" smtClean="0"/>
              <a:t>with only two detectors.</a:t>
            </a:r>
          </a:p>
          <a:p>
            <a:endParaRPr lang="en-US" sz="2000" dirty="0"/>
          </a:p>
          <a:p>
            <a:r>
              <a:rPr lang="en-US" sz="2000" dirty="0" smtClean="0"/>
              <a:t>Our two loud events are far away! </a:t>
            </a:r>
          </a:p>
          <a:p>
            <a:r>
              <a:rPr lang="en-US" sz="2000" dirty="0" smtClean="0"/>
              <a:t>(400 </a:t>
            </a:r>
            <a:r>
              <a:rPr lang="en-US" sz="2000" dirty="0" err="1" smtClean="0"/>
              <a:t>Mpc</a:t>
            </a:r>
            <a:r>
              <a:rPr lang="en-US" sz="2000" dirty="0" smtClean="0"/>
              <a:t> ~ 1.3 </a:t>
            </a:r>
            <a:r>
              <a:rPr lang="en-US" sz="2000" dirty="0" err="1" smtClean="0"/>
              <a:t>Gly</a:t>
            </a:r>
            <a:r>
              <a:rPr lang="en-US" sz="2000" dirty="0" smtClean="0"/>
              <a:t>) – merged 1.3 By ago!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23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33400" y="6172200"/>
            <a:ext cx="8153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Abbott, et al., LVC, </a:t>
            </a:r>
            <a:r>
              <a:rPr lang="en-US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“Binary Black Hole Mergers in the first Advanced LIGO Observing Run”, </a:t>
            </a:r>
            <a:r>
              <a:rPr lang="it-IT" sz="10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Phys</a:t>
            </a:r>
            <a:r>
              <a:rPr lang="it-IT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 Rev. X 6, 041015 (2016)</a:t>
            </a:r>
            <a:endParaRPr lang="en-US" sz="1000" b="1" dirty="0">
              <a:solidFill>
                <a:srgbClr val="114FFB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92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536957" y="20"/>
            <a:ext cx="72390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9pPr>
          </a:lstStyle>
          <a:p>
            <a:r>
              <a:rPr lang="en-US" sz="3200" smtClean="0"/>
              <a:t>Extracting Astrophysical </a:t>
            </a:r>
            <a:br>
              <a:rPr lang="en-US" sz="3200" smtClean="0"/>
            </a:br>
            <a:r>
              <a:rPr lang="en-US" sz="3200" smtClean="0"/>
              <a:t>Parameters from Detections</a:t>
            </a:r>
            <a:endParaRPr lang="en-US" sz="3200" dirty="0"/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7037325" y="6332601"/>
            <a:ext cx="1905000" cy="457200"/>
          </a:xfrm>
        </p:spPr>
        <p:txBody>
          <a:bodyPr/>
          <a:lstStyle/>
          <a:p>
            <a:pPr>
              <a:defRPr/>
            </a:pPr>
            <a:fld id="{4703B35A-92CA-9244-943F-6D1BF23D8702}" type="slidenum">
              <a:rPr lang="en-US" smtClean="0">
                <a:solidFill>
                  <a:srgbClr val="114FFB"/>
                </a:solidFill>
                <a:latin typeface="Helvetica"/>
              </a:rPr>
              <a:pPr>
                <a:defRPr/>
              </a:pPr>
              <a:t>24</a:t>
            </a:fld>
            <a:endParaRPr lang="en-US">
              <a:solidFill>
                <a:srgbClr val="114FFB"/>
              </a:solidFill>
              <a:latin typeface="Helvetica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800" y="2514600"/>
            <a:ext cx="5338655" cy="363803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830066" y="948135"/>
            <a:ext cx="2188995" cy="1490265"/>
            <a:chOff x="256205" y="2971454"/>
            <a:chExt cx="3184283" cy="197543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205" y="2971454"/>
              <a:ext cx="3184283" cy="197543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07117" y="3021255"/>
              <a:ext cx="1197763" cy="407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en-US" sz="1400" dirty="0" smtClean="0">
                  <a:solidFill>
                    <a:srgbClr val="FF0000"/>
                  </a:solidFill>
                  <a:ea typeface="ＭＳ Ｐゴシック" charset="0"/>
                  <a:cs typeface="ＭＳ Ｐゴシック" charset="0"/>
                </a:rPr>
                <a:t>Hanford</a:t>
              </a:r>
              <a:endParaRPr lang="en-US" sz="1400" dirty="0">
                <a:solidFill>
                  <a:srgbClr val="FF0000"/>
                </a:solidFill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1809" y="4028571"/>
              <a:ext cx="1444648" cy="4079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en-US" sz="1400" dirty="0" smtClean="0">
                  <a:solidFill>
                    <a:srgbClr val="C9F3FF"/>
                  </a:solidFill>
                  <a:ea typeface="ＭＳ Ｐゴシック" charset="0"/>
                  <a:cs typeface="ＭＳ Ｐゴシック" charset="0"/>
                </a:rPr>
                <a:t>Livingston</a:t>
              </a:r>
              <a:endParaRPr lang="en-US" sz="1400" dirty="0">
                <a:solidFill>
                  <a:srgbClr val="C9F3FF"/>
                </a:solidFill>
                <a:ea typeface="ＭＳ Ｐゴシック" charset="0"/>
                <a:cs typeface="ＭＳ Ｐゴシック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1" y="1066800"/>
            <a:ext cx="3640015" cy="5464187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228600" y="6477000"/>
            <a:ext cx="8153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Abbott, et al., LVC, </a:t>
            </a:r>
            <a:r>
              <a:rPr lang="en-US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“Binary Black Hole Mergers in the first Advanced LIGO Observing Run”, </a:t>
            </a:r>
            <a:r>
              <a:rPr lang="it-IT" sz="10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Phys</a:t>
            </a:r>
            <a:r>
              <a:rPr lang="it-IT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 Rev. X 6, 041015 (2016)</a:t>
            </a:r>
            <a:endParaRPr lang="en-US" sz="1000" b="1" dirty="0">
              <a:solidFill>
                <a:srgbClr val="114FFB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97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044" y="236027"/>
            <a:ext cx="7239000" cy="1143000"/>
          </a:xfrm>
        </p:spPr>
        <p:txBody>
          <a:bodyPr/>
          <a:lstStyle/>
          <a:p>
            <a:r>
              <a:rPr lang="en-US" dirty="0" smtClean="0"/>
              <a:t>Radiated energy &amp; luminosity</a:t>
            </a:r>
            <a:endParaRPr lang="en-US" dirty="0"/>
          </a:p>
        </p:txBody>
      </p:sp>
      <p:sp>
        <p:nvSpPr>
          <p:cNvPr id="4" name="Content Placeholder 4"/>
          <p:cNvSpPr txBox="1">
            <a:spLocks/>
          </p:cNvSpPr>
          <p:nvPr/>
        </p:nvSpPr>
        <p:spPr>
          <a:xfrm>
            <a:off x="304800" y="5257800"/>
            <a:ext cx="8742596" cy="137447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-105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pitchFamily="-105" charset="2"/>
              <a:buChar char="l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Clr>
                <a:srgbClr val="114FFB"/>
              </a:buClr>
            </a:pPr>
            <a:r>
              <a:rPr lang="en-US" sz="1800" dirty="0">
                <a:solidFill>
                  <a:srgbClr val="114FFB"/>
                </a:solidFill>
                <a:latin typeface="Helvetica"/>
                <a:sym typeface="Wingdings"/>
              </a:rPr>
              <a:t>GW150914:</a:t>
            </a:r>
            <a:r>
              <a:rPr lang="en-US" sz="1800" dirty="0" smtClean="0">
                <a:solidFill>
                  <a:srgbClr val="000000"/>
                </a:solidFill>
                <a:latin typeface="Helvetica"/>
                <a:sym typeface="Wingdings"/>
              </a:rPr>
              <a:t> E</a:t>
            </a:r>
            <a:r>
              <a:rPr lang="en-US" sz="1800" baseline="-25000" dirty="0" smtClean="0">
                <a:solidFill>
                  <a:srgbClr val="000000"/>
                </a:solidFill>
                <a:latin typeface="Helvetica"/>
                <a:sym typeface="Wingdings"/>
              </a:rPr>
              <a:t>GW</a:t>
            </a:r>
            <a:r>
              <a:rPr lang="en-US" sz="1800" dirty="0" smtClean="0">
                <a:solidFill>
                  <a:srgbClr val="000000"/>
                </a:solidFill>
                <a:latin typeface="Helvetica"/>
                <a:sym typeface="Wingdings"/>
              </a:rPr>
              <a:t> ≈ </a:t>
            </a:r>
            <a:r>
              <a:rPr lang="en-US" sz="1800" i="1" dirty="0">
                <a:solidFill>
                  <a:srgbClr val="000000"/>
                </a:solidFill>
                <a:latin typeface="Helvetica"/>
              </a:rPr>
              <a:t>3 </a:t>
            </a:r>
            <a:r>
              <a:rPr lang="en-US" sz="1800" i="1" dirty="0" smtClean="0">
                <a:solidFill>
                  <a:srgbClr val="000000"/>
                </a:solidFill>
                <a:latin typeface="Helvetica"/>
              </a:rPr>
              <a:t>M</a:t>
            </a:r>
            <a:r>
              <a:rPr lang="en-US" sz="1800" i="1" baseline="-25000" dirty="0" smtClean="0">
                <a:solidFill>
                  <a:srgbClr val="00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1800" i="1" dirty="0" smtClean="0">
                <a:solidFill>
                  <a:srgbClr val="000000"/>
                </a:solidFill>
                <a:latin typeface="Helvetica"/>
                <a:ea typeface="Wingdings"/>
                <a:cs typeface="Wingdings"/>
                <a:sym typeface="Wingdings"/>
              </a:rPr>
              <a:t>c</a:t>
            </a:r>
            <a:r>
              <a:rPr lang="en-US" sz="1800" i="1" baseline="30000" dirty="0" smtClean="0">
                <a:solidFill>
                  <a:srgbClr val="000000"/>
                </a:solidFill>
                <a:latin typeface="Helvetica"/>
                <a:ea typeface="Wingdings"/>
                <a:cs typeface="Wingdings"/>
                <a:sym typeface="Wingdings"/>
              </a:rPr>
              <a:t>2</a:t>
            </a:r>
            <a:r>
              <a:rPr lang="en-US" sz="1800" dirty="0" smtClean="0">
                <a:solidFill>
                  <a:srgbClr val="114FFB"/>
                </a:solidFill>
                <a:latin typeface="Helvetica"/>
                <a:sym typeface="Wingdings"/>
              </a:rPr>
              <a:t>, or ~4.5% of the total mass-energy of the system. </a:t>
            </a:r>
          </a:p>
          <a:p>
            <a:pPr>
              <a:buClr>
                <a:srgbClr val="114FFB"/>
              </a:buClr>
            </a:pPr>
            <a:r>
              <a:rPr lang="en-US" sz="1800" dirty="0" smtClean="0">
                <a:solidFill>
                  <a:srgbClr val="114FFB"/>
                </a:solidFill>
                <a:latin typeface="Helvetica"/>
                <a:sym typeface="Wingdings"/>
              </a:rPr>
              <a:t>Roughly </a:t>
            </a:r>
            <a:r>
              <a:rPr lang="en-US" sz="1800" dirty="0" smtClean="0">
                <a:solidFill>
                  <a:srgbClr val="000000"/>
                </a:solidFill>
                <a:latin typeface="Helvetica"/>
                <a:sym typeface="Wingdings"/>
              </a:rPr>
              <a:t>10</a:t>
            </a:r>
            <a:r>
              <a:rPr lang="en-US" sz="1800" baseline="30000" dirty="0" smtClean="0">
                <a:solidFill>
                  <a:srgbClr val="000000"/>
                </a:solidFill>
                <a:latin typeface="Helvetica"/>
                <a:sym typeface="Wingdings"/>
              </a:rPr>
              <a:t>80</a:t>
            </a:r>
            <a:r>
              <a:rPr lang="en-US" sz="1800" dirty="0" smtClean="0">
                <a:solidFill>
                  <a:srgbClr val="000000"/>
                </a:solidFill>
                <a:latin typeface="Helvetica"/>
                <a:sym typeface="Wingdings"/>
              </a:rPr>
              <a:t> gravitons</a:t>
            </a:r>
            <a:r>
              <a:rPr lang="en-US" sz="1800" dirty="0" smtClean="0">
                <a:solidFill>
                  <a:srgbClr val="114FFB"/>
                </a:solidFill>
                <a:latin typeface="Helvetica"/>
                <a:sym typeface="Wingdings"/>
              </a:rPr>
              <a:t>.</a:t>
            </a:r>
          </a:p>
          <a:p>
            <a:pPr>
              <a:buClr>
                <a:srgbClr val="114FFB"/>
              </a:buClr>
            </a:pPr>
            <a:r>
              <a:rPr lang="en-US" sz="1800" dirty="0" smtClean="0">
                <a:solidFill>
                  <a:srgbClr val="114FFB"/>
                </a:solidFill>
                <a:latin typeface="Helvetica"/>
                <a:sym typeface="Wingdings"/>
              </a:rPr>
              <a:t>Peak luminosity </a:t>
            </a:r>
            <a:r>
              <a:rPr lang="en-US" sz="1800" i="1" dirty="0" smtClean="0">
                <a:solidFill>
                  <a:srgbClr val="000000"/>
                </a:solidFill>
                <a:latin typeface="Helvetica"/>
                <a:sym typeface="Wingdings"/>
              </a:rPr>
              <a:t>L</a:t>
            </a:r>
            <a:r>
              <a:rPr lang="en-US" sz="1800" i="1" baseline="-25000" dirty="0" smtClean="0">
                <a:solidFill>
                  <a:srgbClr val="000000"/>
                </a:solidFill>
                <a:latin typeface="Helvetica"/>
                <a:sym typeface="Wingdings"/>
              </a:rPr>
              <a:t>GW </a:t>
            </a:r>
            <a:r>
              <a:rPr lang="en-US" sz="1800" i="1" dirty="0" smtClean="0">
                <a:solidFill>
                  <a:srgbClr val="000000"/>
                </a:solidFill>
                <a:latin typeface="Helvetica"/>
                <a:sym typeface="Wingdings"/>
              </a:rPr>
              <a:t>~ 3.6</a:t>
            </a:r>
            <a:r>
              <a:rPr lang="en-US" sz="1800" i="1" dirty="0">
                <a:solidFill>
                  <a:srgbClr val="000000"/>
                </a:solidFill>
                <a:latin typeface="Helvetica"/>
                <a:sym typeface="Wingdings"/>
              </a:rPr>
              <a:t>×10</a:t>
            </a:r>
            <a:r>
              <a:rPr lang="en-US" sz="1800" i="1" baseline="30000" dirty="0">
                <a:solidFill>
                  <a:srgbClr val="000000"/>
                </a:solidFill>
                <a:latin typeface="Helvetica"/>
                <a:sym typeface="Wingdings"/>
              </a:rPr>
              <a:t>54</a:t>
            </a:r>
            <a:r>
              <a:rPr lang="en-US" sz="1800" i="1" dirty="0">
                <a:solidFill>
                  <a:srgbClr val="000000"/>
                </a:solidFill>
                <a:latin typeface="Helvetica"/>
                <a:sym typeface="Wingdings"/>
              </a:rPr>
              <a:t> </a:t>
            </a:r>
            <a:r>
              <a:rPr lang="en-US" sz="1800" i="1" dirty="0" smtClean="0">
                <a:solidFill>
                  <a:srgbClr val="000000"/>
                </a:solidFill>
                <a:latin typeface="Helvetica"/>
                <a:sym typeface="Wingdings"/>
              </a:rPr>
              <a:t>erg/s</a:t>
            </a:r>
            <a:r>
              <a:rPr lang="en-US" sz="1800" dirty="0" smtClean="0">
                <a:solidFill>
                  <a:srgbClr val="114FFB"/>
                </a:solidFill>
                <a:latin typeface="Helvetica"/>
                <a:sym typeface="Wingdings"/>
              </a:rPr>
              <a:t>, briefly outshining the EM energy output of all the stars in the observable universe (by a factor &gt; </a:t>
            </a:r>
            <a:r>
              <a:rPr lang="en-US" sz="1800" dirty="0">
                <a:solidFill>
                  <a:srgbClr val="114FFB"/>
                </a:solidFill>
                <a:latin typeface="Helvetica"/>
                <a:sym typeface="Wingdings"/>
              </a:rPr>
              <a:t>2</a:t>
            </a:r>
            <a:r>
              <a:rPr lang="en-US" sz="1800" dirty="0" smtClean="0">
                <a:solidFill>
                  <a:srgbClr val="114FFB"/>
                </a:solidFill>
                <a:latin typeface="Helvetica"/>
                <a:sym typeface="Wingdings"/>
              </a:rPr>
              <a:t>0).</a:t>
            </a:r>
            <a:endParaRPr lang="en-US" sz="1800" dirty="0" smtClean="0">
              <a:solidFill>
                <a:srgbClr val="114FFB"/>
              </a:solidFill>
              <a:latin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57449"/>
          <a:stretch/>
        </p:blipFill>
        <p:spPr>
          <a:xfrm>
            <a:off x="533400" y="1600199"/>
            <a:ext cx="2887246" cy="36576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50368" b="49644"/>
          <a:stretch/>
        </p:blipFill>
        <p:spPr>
          <a:xfrm>
            <a:off x="3733800" y="1676400"/>
            <a:ext cx="5301058" cy="3581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25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0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81000"/>
            <a:ext cx="7239000" cy="1143000"/>
          </a:xfrm>
        </p:spPr>
        <p:txBody>
          <a:bodyPr/>
          <a:lstStyle/>
          <a:p>
            <a:r>
              <a:rPr lang="en-US" sz="3200" dirty="0" smtClean="0"/>
              <a:t>BH spins – aligned with orbital angular momentum, and </a:t>
            </a:r>
            <a:r>
              <a:rPr lang="en-US" sz="3200" dirty="0" err="1" smtClean="0"/>
              <a:t>precessing</a:t>
            </a:r>
            <a:r>
              <a:rPr lang="en-US" sz="3200" dirty="0" smtClean="0"/>
              <a:t> spin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76200" y="1524000"/>
            <a:ext cx="4038600" cy="4114800"/>
          </a:xfrm>
        </p:spPr>
        <p:txBody>
          <a:bodyPr/>
          <a:lstStyle/>
          <a:p>
            <a:r>
              <a:rPr lang="en-US" sz="1800" dirty="0" smtClean="0"/>
              <a:t>The component BH spins measurably modulate the </a:t>
            </a:r>
            <a:br>
              <a:rPr lang="en-US" sz="1800" dirty="0" smtClean="0"/>
            </a:br>
            <a:r>
              <a:rPr lang="en-US" sz="1800" dirty="0" err="1" smtClean="0"/>
              <a:t>inspiral</a:t>
            </a:r>
            <a:r>
              <a:rPr lang="en-US" sz="1800" dirty="0" smtClean="0"/>
              <a:t> frequency evolution.</a:t>
            </a:r>
          </a:p>
          <a:p>
            <a:r>
              <a:rPr lang="en-US" sz="1800" dirty="0" smtClean="0"/>
              <a:t>Spin-orbit couplings cause the orbital plane to </a:t>
            </a:r>
            <a:r>
              <a:rPr lang="en-US" sz="1800" dirty="0" err="1" smtClean="0"/>
              <a:t>precess</a:t>
            </a:r>
            <a:r>
              <a:rPr lang="en-US" sz="1800" dirty="0" smtClean="0"/>
              <a:t>, </a:t>
            </a:r>
            <a:br>
              <a:rPr lang="en-US" sz="1800" dirty="0" smtClean="0"/>
            </a:br>
            <a:r>
              <a:rPr lang="en-US" sz="1800" dirty="0" smtClean="0"/>
              <a:t>producing amplitude modulation </a:t>
            </a:r>
            <a:br>
              <a:rPr lang="en-US" sz="1800" dirty="0" smtClean="0"/>
            </a:br>
            <a:r>
              <a:rPr lang="en-US" sz="1800" dirty="0" smtClean="0"/>
              <a:t>at the detectors.</a:t>
            </a:r>
          </a:p>
          <a:p>
            <a:r>
              <a:rPr lang="en-US" sz="1800" dirty="0" smtClean="0"/>
              <a:t>Parameterize with aligned spin</a:t>
            </a:r>
            <a:br>
              <a:rPr lang="en-US" sz="1800" dirty="0" smtClean="0"/>
            </a:br>
            <a:r>
              <a:rPr lang="en-US" sz="1800" i="1" dirty="0" err="1" smtClean="0"/>
              <a:t>χ</a:t>
            </a:r>
            <a:r>
              <a:rPr lang="en-US" sz="1800" i="1" baseline="-25000" dirty="0" err="1" smtClean="0"/>
              <a:t>eff</a:t>
            </a:r>
            <a:r>
              <a:rPr lang="en-US" sz="1800" baseline="-25000" dirty="0" smtClean="0"/>
              <a:t> </a:t>
            </a:r>
            <a:r>
              <a:rPr lang="en-US" sz="1800" dirty="0" smtClean="0"/>
              <a:t> and “</a:t>
            </a:r>
            <a:r>
              <a:rPr lang="en-US" sz="1800" dirty="0" err="1" smtClean="0"/>
              <a:t>precessing</a:t>
            </a:r>
            <a:r>
              <a:rPr lang="en-US" sz="1800" dirty="0" smtClean="0"/>
              <a:t>” spin </a:t>
            </a:r>
            <a:r>
              <a:rPr lang="en-US" sz="1800" i="1" dirty="0" err="1" smtClean="0"/>
              <a:t>χ</a:t>
            </a:r>
            <a:r>
              <a:rPr lang="en-US" sz="1800" i="1" baseline="-25000" dirty="0" err="1"/>
              <a:t>P</a:t>
            </a:r>
            <a:endParaRPr lang="en-US" sz="18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832" r="2613" b="23450"/>
          <a:stretch/>
        </p:blipFill>
        <p:spPr>
          <a:xfrm>
            <a:off x="4175734" y="1752600"/>
            <a:ext cx="4739666" cy="2311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4495800"/>
            <a:ext cx="2286000" cy="22717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4267200"/>
            <a:ext cx="4988912" cy="2438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76800" y="16002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GW150914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76800" y="4038600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tx2"/>
                </a:solidFill>
              </a:rPr>
              <a:t>GW151226</a:t>
            </a: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B850-C38F-4B9E-94D8-0FA010800F14}" type="slidenum">
              <a:rPr lang="en-US" smtClean="0">
                <a:solidFill>
                  <a:srgbClr val="114FFB"/>
                </a:solidFill>
              </a:rPr>
              <a:pPr/>
              <a:t>26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83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0044" y="236027"/>
            <a:ext cx="7239000" cy="1143000"/>
          </a:xfrm>
        </p:spPr>
        <p:txBody>
          <a:bodyPr/>
          <a:lstStyle/>
          <a:p>
            <a:r>
              <a:rPr lang="en-US" dirty="0" smtClean="0"/>
              <a:t>Astrophysical rate density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600200"/>
            <a:ext cx="7620000" cy="37848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5181600"/>
            <a:ext cx="8229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Roughly consistent with astrophysical expectations from: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Core collapse supernova rate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Short GRB rate</a:t>
            </a:r>
          </a:p>
          <a:p>
            <a:pPr marL="342900" indent="-342900">
              <a:buFont typeface="Arial"/>
              <a:buChar char="•"/>
            </a:pPr>
            <a:r>
              <a:rPr lang="en-US" sz="1800" dirty="0"/>
              <a:t>A</a:t>
            </a:r>
            <a:r>
              <a:rPr lang="en-US" sz="1800" dirty="0" smtClean="0"/>
              <a:t>strophysical modeling of compact binary formation </a:t>
            </a:r>
            <a:r>
              <a:rPr lang="en-US" sz="1800" dirty="0"/>
              <a:t>(“population synthesis”) </a:t>
            </a:r>
            <a:endParaRPr lang="en-US" sz="1800" dirty="0" smtClean="0"/>
          </a:p>
          <a:p>
            <a:pPr marL="342900" indent="-342900">
              <a:buFont typeface="Arial"/>
              <a:buChar char="•"/>
            </a:pPr>
            <a:r>
              <a:rPr lang="en-US" sz="1800" dirty="0" smtClean="0"/>
              <a:t>A half-dozen BNS systems in our galaxy (including </a:t>
            </a:r>
            <a:r>
              <a:rPr lang="en-US" sz="1800" dirty="0" err="1" smtClean="0"/>
              <a:t>Hulse</a:t>
            </a:r>
            <a:r>
              <a:rPr lang="en-US" sz="1800" dirty="0" smtClean="0"/>
              <a:t>-Taylor)</a:t>
            </a:r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27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50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9203" y="222054"/>
            <a:ext cx="6268740" cy="964726"/>
          </a:xfrm>
        </p:spPr>
        <p:txBody>
          <a:bodyPr/>
          <a:lstStyle/>
          <a:p>
            <a:r>
              <a:rPr lang="en-US" sz="3200" dirty="0" smtClean="0"/>
              <a:t>Observed BBH merger rate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2646665" y="4630025"/>
            <a:ext cx="1753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+mn-lt"/>
              </a:rPr>
              <a:t>LVT151012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6019800"/>
            <a:ext cx="74005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  <a:latin typeface="+mn-lt"/>
              </a:rPr>
              <a:t>iLIGO+eLIGO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BBH rate upper limit: ~&lt; 420 Gpc</a:t>
            </a:r>
            <a:r>
              <a:rPr lang="en-US" baseline="30000" dirty="0" smtClean="0">
                <a:solidFill>
                  <a:srgbClr val="000000"/>
                </a:solidFill>
                <a:latin typeface="+mn-lt"/>
              </a:rPr>
              <a:t>-3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 yr</a:t>
            </a:r>
            <a:r>
              <a:rPr lang="en-US" baseline="30000" dirty="0" smtClean="0">
                <a:solidFill>
                  <a:srgbClr val="000000"/>
                </a:solidFill>
                <a:latin typeface="+mn-lt"/>
              </a:rPr>
              <a:t>-1</a:t>
            </a:r>
            <a:endParaRPr lang="en-US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779" y="5651977"/>
            <a:ext cx="8755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Same ballpark as population synthesis models, CCSN rate, </a:t>
            </a:r>
            <a:r>
              <a:rPr lang="en-US" dirty="0" err="1" smtClean="0">
                <a:latin typeface="+mn-lt"/>
              </a:rPr>
              <a:t>etc</a:t>
            </a:r>
            <a:endParaRPr lang="en-US" dirty="0">
              <a:latin typeface="+mn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09800" y="64008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200" dirty="0" err="1">
                <a:solidFill>
                  <a:srgbClr val="000000"/>
                </a:solidFill>
                <a:latin typeface=""/>
              </a:rPr>
              <a:t>Aasi</a:t>
            </a:r>
            <a:r>
              <a:rPr lang="fr-FR" sz="1200" dirty="0">
                <a:solidFill>
                  <a:srgbClr val="000000"/>
                </a:solidFill>
                <a:latin typeface=""/>
              </a:rPr>
              <a:t>, J. et al. 2013, Phys. </a:t>
            </a:r>
            <a:r>
              <a:rPr lang="fr-FR" sz="1200" dirty="0" err="1">
                <a:solidFill>
                  <a:srgbClr val="000000"/>
                </a:solidFill>
                <a:latin typeface=""/>
              </a:rPr>
              <a:t>Rev</a:t>
            </a:r>
            <a:r>
              <a:rPr lang="fr-FR" sz="1200" dirty="0">
                <a:solidFill>
                  <a:srgbClr val="000000"/>
                </a:solidFill>
                <a:latin typeface=""/>
              </a:rPr>
              <a:t>. D, 87, 022002, arXiv:1209.6533</a:t>
            </a:r>
            <a:endParaRPr lang="en-US" sz="1200" dirty="0">
              <a:solidFill>
                <a:srgbClr val="00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47" y="1716263"/>
            <a:ext cx="4166617" cy="392082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919235" y="3290857"/>
            <a:ext cx="3156532" cy="2385698"/>
            <a:chOff x="4449143" y="3501359"/>
            <a:chExt cx="2716627" cy="194364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/>
            <a:srcRect l="1" t="31094" r="43683"/>
            <a:stretch/>
          </p:blipFill>
          <p:spPr>
            <a:xfrm>
              <a:off x="4449143" y="3501359"/>
              <a:ext cx="2574179" cy="1943641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l="80459" t="31413"/>
            <a:stretch/>
          </p:blipFill>
          <p:spPr>
            <a:xfrm>
              <a:off x="6272572" y="3508377"/>
              <a:ext cx="893198" cy="1934656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4385189" y="1791157"/>
            <a:ext cx="458866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The observed BBH merger rate </a:t>
            </a:r>
            <a:br>
              <a:rPr lang="en-US" sz="1800" dirty="0" smtClean="0">
                <a:solidFill>
                  <a:srgbClr val="000000"/>
                </a:solidFill>
                <a:latin typeface="+mn-lt"/>
              </a:rPr>
            </a:b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(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comoving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frame)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from these three events,</a:t>
            </a:r>
          </a:p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in number / Gpc</a:t>
            </a:r>
            <a:r>
              <a:rPr lang="en-US" sz="1800" baseline="30000" dirty="0" smtClean="0">
                <a:solidFill>
                  <a:srgbClr val="000000"/>
                </a:solidFill>
                <a:latin typeface="+mn-lt"/>
              </a:rPr>
              <a:t>3 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/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yr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</a:t>
            </a:r>
          </a:p>
          <a:p>
            <a:endParaRPr lang="en-US" sz="1800" dirty="0">
              <a:solidFill>
                <a:srgbClr val="000000"/>
              </a:solidFill>
              <a:latin typeface="+mn-lt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            Event-based:</a:t>
            </a:r>
          </a:p>
          <a:p>
            <a:endParaRPr lang="en-US" sz="1800" dirty="0">
              <a:solidFill>
                <a:srgbClr val="000000"/>
              </a:solidFill>
              <a:latin typeface="+mn-lt"/>
            </a:endParaRPr>
          </a:p>
          <a:p>
            <a:endParaRPr lang="en-US" sz="1800" dirty="0" smtClean="0">
              <a:solidFill>
                <a:srgbClr val="000000"/>
              </a:solidFill>
              <a:latin typeface="+mn-lt"/>
            </a:endParaRPr>
          </a:p>
          <a:p>
            <a:endParaRPr lang="en-US" sz="1800" dirty="0">
              <a:solidFill>
                <a:srgbClr val="000000"/>
              </a:solidFill>
              <a:latin typeface="+mn-lt"/>
            </a:endParaRPr>
          </a:p>
          <a:p>
            <a:endParaRPr lang="en-US" sz="1800" dirty="0" smtClean="0">
              <a:solidFill>
                <a:srgbClr val="000000"/>
              </a:solidFill>
              <a:latin typeface="+mn-lt"/>
            </a:endParaRPr>
          </a:p>
          <a:p>
            <a:endParaRPr lang="en-US" sz="1800" dirty="0">
              <a:solidFill>
                <a:srgbClr val="000000"/>
              </a:solidFill>
              <a:latin typeface="+mn-lt"/>
            </a:endParaRPr>
          </a:p>
          <a:p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         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Astrophysically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 motivated: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" name="Rectangle 7"/>
          <p:cNvSpPr>
            <a:spLocks noChangeArrowheads="1"/>
          </p:cNvSpPr>
          <p:nvPr/>
        </p:nvSpPr>
        <p:spPr bwMode="auto">
          <a:xfrm>
            <a:off x="533400" y="1295400"/>
            <a:ext cx="81534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Abbott, et al., LVC, </a:t>
            </a:r>
            <a:r>
              <a:rPr lang="en-US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“Binary Black Hole Mergers in the first Advanced LIGO Observing Run”, </a:t>
            </a:r>
            <a:r>
              <a:rPr lang="it-IT" sz="1000" dirty="0" err="1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Phys</a:t>
            </a:r>
            <a:r>
              <a:rPr lang="it-IT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 Rev. X 6, 041015 (2016)</a:t>
            </a:r>
            <a:endParaRPr lang="en-US" sz="1000" b="1" dirty="0">
              <a:solidFill>
                <a:srgbClr val="114FFB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28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227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4343400"/>
            <a:ext cx="2447925" cy="20574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Testing General Relativity</a:t>
            </a:r>
            <a:br>
              <a:rPr lang="en-US" sz="3200" dirty="0" smtClean="0"/>
            </a:br>
            <a:r>
              <a:rPr lang="en-US" sz="3200" dirty="0" smtClean="0"/>
              <a:t>in the strong-field, dynamical regime</a:t>
            </a:r>
          </a:p>
        </p:txBody>
      </p:sp>
      <p:sp>
        <p:nvSpPr>
          <p:cNvPr id="14340" name="Content Placeholder 2"/>
          <p:cNvSpPr>
            <a:spLocks noGrp="1"/>
          </p:cNvSpPr>
          <p:nvPr>
            <p:ph idx="1"/>
          </p:nvPr>
        </p:nvSpPr>
        <p:spPr>
          <a:xfrm>
            <a:off x="26736" y="1722120"/>
            <a:ext cx="8893743" cy="2802371"/>
          </a:xfrm>
        </p:spPr>
        <p:txBody>
          <a:bodyPr/>
          <a:lstStyle/>
          <a:p>
            <a:r>
              <a:rPr lang="en-US" sz="2000" b="1" dirty="0" smtClean="0"/>
              <a:t>Test post-Newtonian expansion of inspiral phase. </a:t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b="1" dirty="0" smtClean="0"/>
          </a:p>
          <a:p>
            <a:r>
              <a:rPr lang="en-US" sz="2000" b="1" dirty="0" smtClean="0"/>
              <a:t>Test Numerical Relativity waveform prediction </a:t>
            </a:r>
            <a:br>
              <a:rPr lang="en-US" sz="2000" b="1" dirty="0" smtClean="0"/>
            </a:br>
            <a:r>
              <a:rPr lang="en-US" sz="2000" b="1" dirty="0" smtClean="0"/>
              <a:t>for merger phase. </a:t>
            </a:r>
            <a:endParaRPr lang="en-US" sz="2000" b="1" dirty="0" smtClean="0">
              <a:solidFill>
                <a:schemeClr val="tx2"/>
              </a:solidFill>
            </a:endParaRPr>
          </a:p>
          <a:p>
            <a:r>
              <a:rPr lang="en-US" sz="2000" b="1" dirty="0" smtClean="0"/>
              <a:t>Test association of inspiral and </a:t>
            </a:r>
            <a:r>
              <a:rPr lang="en-US" sz="2000" b="1" dirty="0" err="1" smtClean="0"/>
              <a:t>ringdown</a:t>
            </a:r>
            <a:r>
              <a:rPr lang="en-US" sz="2000" b="1" dirty="0" smtClean="0"/>
              <a:t> phases: </a:t>
            </a:r>
            <a:br>
              <a:rPr lang="en-US" sz="2000" b="1" dirty="0" smtClean="0"/>
            </a:br>
            <a:r>
              <a:rPr lang="en-US" sz="2000" b="1" dirty="0" smtClean="0"/>
              <a:t>BH perturbation theory, no-hair theorem. </a:t>
            </a:r>
            <a:endParaRPr lang="en-US" sz="2000" b="1" dirty="0" smtClean="0">
              <a:solidFill>
                <a:schemeClr val="tx2"/>
              </a:solidFill>
            </a:endParaRPr>
          </a:p>
        </p:txBody>
      </p:sp>
      <p:pic>
        <p:nvPicPr>
          <p:cNvPr id="1434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796" y="2079659"/>
            <a:ext cx="4114800" cy="66675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4342" name="Picture 3"/>
          <p:cNvPicPr>
            <a:picLocks noChangeAspect="1" noChangeArrowheads="1"/>
          </p:cNvPicPr>
          <p:nvPr/>
        </p:nvPicPr>
        <p:blipFill>
          <a:blip r:embed="rId5" cstate="print"/>
          <a:srcRect r="5556"/>
          <a:stretch>
            <a:fillRect/>
          </a:stretch>
        </p:blipFill>
        <p:spPr bwMode="auto">
          <a:xfrm>
            <a:off x="6530205" y="1630680"/>
            <a:ext cx="2590800" cy="205740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pic>
        <p:nvPicPr>
          <p:cNvPr id="14343" name="Picture 4"/>
          <p:cNvPicPr>
            <a:picLocks noChangeAspect="1" noChangeArrowheads="1"/>
          </p:cNvPicPr>
          <p:nvPr/>
        </p:nvPicPr>
        <p:blipFill>
          <a:blip r:embed="rId6" cstate="print"/>
          <a:srcRect l="5490" t="14528" r="9019" b="7022"/>
          <a:stretch>
            <a:fillRect/>
          </a:stretch>
        </p:blipFill>
        <p:spPr bwMode="auto">
          <a:xfrm>
            <a:off x="6425932" y="4402571"/>
            <a:ext cx="2494547" cy="185313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4345" name="TextBox 9"/>
          <p:cNvSpPr txBox="1">
            <a:spLocks noChangeArrowheads="1"/>
          </p:cNvSpPr>
          <p:nvPr/>
        </p:nvSpPr>
        <p:spPr bwMode="auto">
          <a:xfrm>
            <a:off x="6858000" y="2057400"/>
            <a:ext cx="10953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chemeClr val="tx2"/>
                </a:solidFill>
              </a:rPr>
              <a:t>EOB-NR</a:t>
            </a:r>
          </a:p>
        </p:txBody>
      </p:sp>
      <p:sp>
        <p:nvSpPr>
          <p:cNvPr id="14347" name="TextBox 10"/>
          <p:cNvSpPr txBox="1">
            <a:spLocks noChangeArrowheads="1"/>
          </p:cNvSpPr>
          <p:nvPr/>
        </p:nvSpPr>
        <p:spPr bwMode="auto">
          <a:xfrm>
            <a:off x="3886200" y="6324600"/>
            <a:ext cx="17668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800">
                <a:solidFill>
                  <a:schemeClr val="tx2"/>
                </a:solidFill>
              </a:rPr>
              <a:t>nonlocal.com/hbar/blackholes.html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C8EF7-4C52-444F-9FD0-3D1783E56F8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6464" y="4349572"/>
            <a:ext cx="2373153" cy="207651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4346" name="TextBox 10"/>
          <p:cNvSpPr txBox="1">
            <a:spLocks noChangeArrowheads="1"/>
          </p:cNvSpPr>
          <p:nvPr/>
        </p:nvSpPr>
        <p:spPr bwMode="auto">
          <a:xfrm>
            <a:off x="351322" y="4299819"/>
            <a:ext cx="2484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www.black-holes.org</a:t>
            </a:r>
          </a:p>
        </p:txBody>
      </p:sp>
    </p:spTree>
    <p:extLst>
      <p:ext uri="{BB962C8B-B14F-4D97-AF65-F5344CB8AC3E}">
        <p14:creationId xmlns:p14="http://schemas.microsoft.com/office/powerpoint/2010/main" val="168098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28600" y="1870914"/>
            <a:ext cx="4114800" cy="4453685"/>
          </a:xfrm>
        </p:spPr>
        <p:txBody>
          <a:bodyPr/>
          <a:lstStyle/>
          <a:p>
            <a:r>
              <a:rPr lang="en-US" sz="2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Gravitational waves</a:t>
            </a:r>
          </a:p>
          <a:p>
            <a:r>
              <a:rPr lang="en-US" sz="2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LIGO detectors and the global network</a:t>
            </a:r>
          </a:p>
          <a:p>
            <a:r>
              <a:rPr lang="en-US" sz="2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Astrophysical sources</a:t>
            </a:r>
          </a:p>
          <a:p>
            <a:r>
              <a:rPr lang="en-US" sz="2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Compact Binary Coalescence</a:t>
            </a:r>
          </a:p>
          <a:p>
            <a:r>
              <a:rPr lang="en-US" sz="2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CBC searches</a:t>
            </a:r>
          </a:p>
          <a:p>
            <a:r>
              <a:rPr lang="en-US" sz="2400" dirty="0" smtClean="0"/>
              <a:t>Results from O1: </a:t>
            </a:r>
            <a:br>
              <a:rPr lang="en-US" sz="2400" dirty="0" smtClean="0"/>
            </a:br>
            <a:r>
              <a:rPr lang="en-US" sz="2400" dirty="0" smtClean="0"/>
              <a:t>BBH events observed</a:t>
            </a:r>
          </a:p>
          <a:p>
            <a:r>
              <a:rPr lang="en-US" sz="2400" dirty="0" smtClean="0"/>
              <a:t>Event properties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495800" y="1870913"/>
            <a:ext cx="4191000" cy="4453685"/>
          </a:xfrm>
        </p:spPr>
        <p:txBody>
          <a:bodyPr/>
          <a:lstStyle/>
          <a:p>
            <a:r>
              <a:rPr lang="en-US" sz="2400" dirty="0" smtClean="0"/>
              <a:t>Tests of General Relativity</a:t>
            </a:r>
          </a:p>
          <a:p>
            <a:r>
              <a:rPr lang="en-US" sz="2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Astrophysical population </a:t>
            </a:r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properties</a:t>
            </a:r>
          </a:p>
          <a:p>
            <a:r>
              <a:rPr lang="en-US" sz="2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Astrophysical formation </a:t>
            </a:r>
            <a:r>
              <a:rPr lang="en-US" sz="2400" dirty="0">
                <a:solidFill>
                  <a:schemeClr val="tx1">
                    <a:lumMod val="40000"/>
                    <a:lumOff val="60000"/>
                  </a:schemeClr>
                </a:solidFill>
              </a:rPr>
              <a:t>scenarios</a:t>
            </a:r>
          </a:p>
          <a:p>
            <a:r>
              <a:rPr lang="en-US" sz="2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Binary neutron stars</a:t>
            </a:r>
          </a:p>
          <a:p>
            <a:r>
              <a:rPr lang="en-US" sz="2400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Nuclear equation of state</a:t>
            </a:r>
          </a:p>
          <a:p>
            <a:r>
              <a:rPr lang="en-US" sz="2400" dirty="0" smtClean="0"/>
              <a:t>Summary and Future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3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6518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6950090" cy="1143000"/>
          </a:xfrm>
        </p:spPr>
        <p:txBody>
          <a:bodyPr/>
          <a:lstStyle/>
          <a:p>
            <a:r>
              <a:rPr lang="en-US" sz="3200" dirty="0" smtClean="0"/>
              <a:t>Testing beyond-GR</a:t>
            </a:r>
            <a:br>
              <a:rPr lang="en-US" sz="3200" dirty="0" smtClean="0"/>
            </a:br>
            <a:r>
              <a:rPr lang="en-US" sz="3200" dirty="0" smtClean="0"/>
              <a:t>in wave generation and propagation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xfrm>
            <a:off x="50800" y="1828800"/>
            <a:ext cx="8610600" cy="4724400"/>
          </a:xfrm>
        </p:spPr>
        <p:txBody>
          <a:bodyPr/>
          <a:lstStyle/>
          <a:p>
            <a:r>
              <a:rPr lang="en-US" sz="1800" b="1" dirty="0" smtClean="0">
                <a:solidFill>
                  <a:srgbClr val="FF0000"/>
                </a:solidFill>
              </a:rPr>
              <a:t>We can test GR in the new regime of strong-field, 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highly dynamical gravity!</a:t>
            </a:r>
          </a:p>
          <a:p>
            <a:r>
              <a:rPr lang="en-US" sz="1800" b="1" dirty="0" smtClean="0">
                <a:solidFill>
                  <a:srgbClr val="FF0000"/>
                </a:solidFill>
              </a:rPr>
              <a:t>Gravitational lensing </a:t>
            </a:r>
            <a:r>
              <a:rPr lang="en-US" sz="1800" b="1" dirty="0" smtClean="0"/>
              <a:t>&amp; multiple “images”</a:t>
            </a:r>
            <a:br>
              <a:rPr lang="en-US" sz="1800" b="1" dirty="0" smtClean="0"/>
            </a:br>
            <a:r>
              <a:rPr lang="en-US" sz="1800" b="1" dirty="0" smtClean="0"/>
              <a:t> (not beyond GR!)</a:t>
            </a:r>
          </a:p>
          <a:p>
            <a:r>
              <a:rPr lang="en-US" sz="1800" b="1" dirty="0" smtClean="0"/>
              <a:t>Constrain “parameterized post-</a:t>
            </a:r>
            <a:r>
              <a:rPr lang="en-US" sz="1800" b="1" dirty="0" err="1" smtClean="0"/>
              <a:t>Einsteinian</a:t>
            </a:r>
            <a:r>
              <a:rPr lang="en-US" sz="1800" b="1" dirty="0" smtClean="0"/>
              <a:t> framework”</a:t>
            </a:r>
            <a:br>
              <a:rPr lang="en-US" sz="1800" b="1" dirty="0" smtClean="0"/>
            </a:br>
            <a:r>
              <a:rPr lang="en-US" sz="1800" b="1" dirty="0" smtClean="0"/>
              <a:t>(</a:t>
            </a:r>
            <a:r>
              <a:rPr lang="en-US" sz="1800" b="1" dirty="0" err="1" smtClean="0"/>
              <a:t>Yunes</a:t>
            </a:r>
            <a:r>
              <a:rPr lang="en-US" sz="1800" b="1" dirty="0" smtClean="0"/>
              <a:t> &amp; Pretorius, 2009)</a:t>
            </a:r>
          </a:p>
          <a:p>
            <a:r>
              <a:rPr lang="en-US" sz="1800" b="1" dirty="0" smtClean="0"/>
              <a:t>Directly measure </a:t>
            </a:r>
            <a:r>
              <a:rPr lang="en-US" sz="1800" b="1" dirty="0" smtClean="0">
                <a:solidFill>
                  <a:srgbClr val="FF0000"/>
                </a:solidFill>
              </a:rPr>
              <a:t>speed of gravitational waves (</a:t>
            </a:r>
            <a:r>
              <a:rPr lang="en-US" sz="1800" b="1" dirty="0" err="1" smtClean="0">
                <a:solidFill>
                  <a:srgbClr val="FF0000"/>
                </a:solidFill>
              </a:rPr>
              <a:t>c</a:t>
            </a:r>
            <a:r>
              <a:rPr lang="en-US" sz="1800" b="1" baseline="-25000" dirty="0" err="1" smtClean="0">
                <a:solidFill>
                  <a:srgbClr val="FF0000"/>
                </a:solidFill>
              </a:rPr>
              <a:t>GW</a:t>
            </a:r>
            <a:r>
              <a:rPr lang="en-US" sz="1800" b="1" baseline="-25000" dirty="0" smtClean="0">
                <a:solidFill>
                  <a:srgbClr val="FF0000"/>
                </a:solidFill>
              </a:rPr>
              <a:t> </a:t>
            </a:r>
            <a:r>
              <a:rPr lang="en-US" sz="1800" b="1" dirty="0">
                <a:solidFill>
                  <a:srgbClr val="FF0000"/>
                </a:solidFill>
              </a:rPr>
              <a:t>≠ </a:t>
            </a:r>
            <a:r>
              <a:rPr lang="en-US" sz="1800" b="1" dirty="0" err="1" smtClean="0">
                <a:solidFill>
                  <a:srgbClr val="FF0000"/>
                </a:solidFill>
              </a:rPr>
              <a:t>c</a:t>
            </a:r>
            <a:r>
              <a:rPr lang="en-US" sz="1800" b="1" baseline="-25000" dirty="0" err="1" smtClean="0">
                <a:solidFill>
                  <a:srgbClr val="FF0000"/>
                </a:solidFill>
              </a:rPr>
              <a:t>light</a:t>
            </a:r>
            <a:r>
              <a:rPr lang="en-US" sz="1800" b="1" dirty="0" smtClean="0">
                <a:solidFill>
                  <a:srgbClr val="FF0000"/>
                </a:solidFill>
              </a:rPr>
              <a:t>)</a:t>
            </a:r>
            <a:r>
              <a:rPr lang="en-US" sz="1800" b="1" dirty="0" smtClean="0"/>
              <a:t>, </a:t>
            </a:r>
            <a:br>
              <a:rPr lang="en-US" sz="1800" b="1" dirty="0" smtClean="0"/>
            </a:br>
            <a:r>
              <a:rPr lang="en-US" sz="1800" b="1" dirty="0" smtClean="0"/>
              <a:t>constrain (or measure) the </a:t>
            </a:r>
            <a:r>
              <a:rPr lang="en-US" sz="1800" b="1" dirty="0" smtClean="0">
                <a:solidFill>
                  <a:srgbClr val="FF0000"/>
                </a:solidFill>
              </a:rPr>
              <a:t>mass of the graviton</a:t>
            </a:r>
            <a:r>
              <a:rPr lang="en-US" sz="1800" b="1" dirty="0" smtClean="0"/>
              <a:t>. </a:t>
            </a:r>
          </a:p>
          <a:p>
            <a:r>
              <a:rPr lang="en-US" sz="1800" b="1" dirty="0"/>
              <a:t>Constrain (or measure) </a:t>
            </a:r>
            <a:r>
              <a:rPr lang="en-US" sz="1800" b="1" dirty="0">
                <a:solidFill>
                  <a:srgbClr val="FF0000"/>
                </a:solidFill>
              </a:rPr>
              <a:t>longitudinal (vector, scalar) polarizations</a:t>
            </a:r>
            <a:r>
              <a:rPr lang="en-US" sz="1800" b="1" dirty="0"/>
              <a:t>.</a:t>
            </a:r>
          </a:p>
          <a:p>
            <a:r>
              <a:rPr lang="en-US" sz="1800" b="1" dirty="0"/>
              <a:t>Constrain (or measure) </a:t>
            </a:r>
            <a:r>
              <a:rPr lang="en-US" sz="1800" b="1" dirty="0">
                <a:solidFill>
                  <a:srgbClr val="FF0000"/>
                </a:solidFill>
              </a:rPr>
              <a:t>Lorentz violating effects</a:t>
            </a:r>
            <a:r>
              <a:rPr lang="en-US" sz="1800" b="1" dirty="0"/>
              <a:t>.</a:t>
            </a:r>
          </a:p>
          <a:p>
            <a:r>
              <a:rPr lang="en-US" sz="1800" b="1" dirty="0"/>
              <a:t>Constrain (or measure) </a:t>
            </a:r>
            <a:r>
              <a:rPr lang="en-US" sz="1800" b="1" dirty="0" smtClean="0">
                <a:solidFill>
                  <a:srgbClr val="FF0000"/>
                </a:solidFill>
              </a:rPr>
              <a:t>cosmic anisotropies</a:t>
            </a:r>
            <a:r>
              <a:rPr lang="en-US" sz="1800" b="1" dirty="0" smtClean="0"/>
              <a:t>.</a:t>
            </a:r>
            <a:endParaRPr lang="en-US" sz="1800" b="1" dirty="0"/>
          </a:p>
          <a:p>
            <a:r>
              <a:rPr lang="en-US" sz="1800" b="1" dirty="0" smtClean="0"/>
              <a:t>Constrain (or measure) </a:t>
            </a:r>
            <a:r>
              <a:rPr lang="en-US" sz="1800" b="1" dirty="0" smtClean="0">
                <a:solidFill>
                  <a:srgbClr val="FF0000"/>
                </a:solidFill>
              </a:rPr>
              <a:t>parity-violating effects</a:t>
            </a:r>
            <a:r>
              <a:rPr lang="en-US" sz="1600" b="1" dirty="0" smtClean="0"/>
              <a:t>.</a:t>
            </a:r>
            <a:endParaRPr lang="en-US" sz="1800" b="1" dirty="0" smtClean="0"/>
          </a:p>
          <a:p>
            <a:r>
              <a:rPr lang="en-US" sz="1800" b="1" dirty="0"/>
              <a:t>Constrain (or measure) </a:t>
            </a:r>
            <a:r>
              <a:rPr lang="en-US" sz="1800" b="1" dirty="0" smtClean="0">
                <a:solidFill>
                  <a:srgbClr val="FF0000"/>
                </a:solidFill>
              </a:rPr>
              <a:t>dissipative gravity effects</a:t>
            </a:r>
            <a:r>
              <a:rPr lang="en-US" sz="1800" b="1" dirty="0" smtClean="0"/>
              <a:t>.</a:t>
            </a:r>
            <a:endParaRPr lang="en-US" sz="1800" b="1" dirty="0"/>
          </a:p>
          <a:p>
            <a:r>
              <a:rPr lang="en-US" sz="1800" b="1" dirty="0" smtClean="0"/>
              <a:t>Test specifically for </a:t>
            </a:r>
            <a:r>
              <a:rPr lang="en-US" sz="1800" b="1" dirty="0" smtClean="0">
                <a:solidFill>
                  <a:srgbClr val="FF0000"/>
                </a:solidFill>
              </a:rPr>
              <a:t>scalar-tensor and other alt-gravity theories </a:t>
            </a:r>
          </a:p>
          <a:p>
            <a:endParaRPr lang="en-US" sz="1800" b="1" dirty="0" smtClean="0">
              <a:solidFill>
                <a:srgbClr val="FF0000"/>
              </a:solidFill>
            </a:endParaRPr>
          </a:p>
        </p:txBody>
      </p:sp>
      <p:pic>
        <p:nvPicPr>
          <p:cNvPr id="153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25889" y="736416"/>
            <a:ext cx="2018109" cy="2179504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</p:pic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7242877" y="3298608"/>
            <a:ext cx="16637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Beyond Einstein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C8EF7-4C52-444F-9FD0-3D1783E56F8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47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Tests of consistency with predictions from General Relativity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152400" y="1752600"/>
            <a:ext cx="4724400" cy="4648200"/>
          </a:xfrm>
        </p:spPr>
        <p:txBody>
          <a:bodyPr/>
          <a:lstStyle/>
          <a:p>
            <a:r>
              <a:rPr lang="en-US" sz="1800" b="1" dirty="0" smtClean="0"/>
              <a:t>From the </a:t>
            </a:r>
            <a:r>
              <a:rPr lang="en-US" sz="1800" b="1" dirty="0" err="1" smtClean="0"/>
              <a:t>inspiral</a:t>
            </a:r>
            <a:r>
              <a:rPr lang="en-US" sz="1800" b="1" dirty="0" smtClean="0"/>
              <a:t> phase evolution, determine initial masses and spins</a:t>
            </a:r>
          </a:p>
          <a:p>
            <a:r>
              <a:rPr lang="en-US" sz="1800" b="1" dirty="0" smtClean="0"/>
              <a:t>In </a:t>
            </a:r>
            <a:r>
              <a:rPr lang="en-US" sz="1800" b="1" dirty="0"/>
              <a:t>GR, the mass and spin of </a:t>
            </a:r>
            <a:r>
              <a:rPr lang="en-US" sz="1800" b="1" dirty="0" smtClean="0"/>
              <a:t>the remnant </a:t>
            </a:r>
            <a:r>
              <a:rPr lang="en-US" sz="1800" b="1" dirty="0"/>
              <a:t>BH </a:t>
            </a:r>
            <a:r>
              <a:rPr lang="en-US" sz="1800" b="1" dirty="0" smtClean="0"/>
              <a:t>is determined from the initial </a:t>
            </a:r>
            <a:r>
              <a:rPr lang="en-US" sz="1800" b="1" dirty="0"/>
              <a:t>ones and the orbital dynamics</a:t>
            </a:r>
          </a:p>
          <a:p>
            <a:r>
              <a:rPr lang="en-US" sz="1800" b="1" dirty="0" smtClean="0"/>
              <a:t>Predict </a:t>
            </a:r>
            <a:r>
              <a:rPr lang="en-US" sz="1800" b="1" dirty="0"/>
              <a:t>final mass and spin from </a:t>
            </a:r>
            <a:r>
              <a:rPr lang="en-US" sz="1800" b="1" dirty="0" smtClean="0"/>
              <a:t>the “</a:t>
            </a:r>
            <a:r>
              <a:rPr lang="en-US" sz="1800" b="1" dirty="0" err="1"/>
              <a:t>inspiral</a:t>
            </a:r>
            <a:r>
              <a:rPr lang="en-US" sz="1800" b="1" dirty="0"/>
              <a:t>” using NR formulae</a:t>
            </a:r>
          </a:p>
          <a:p>
            <a:r>
              <a:rPr lang="en-US" sz="1800" b="1" dirty="0" smtClean="0"/>
              <a:t>Measure </a:t>
            </a:r>
            <a:r>
              <a:rPr lang="en-US" sz="1800" b="1" dirty="0"/>
              <a:t>directly from the “</a:t>
            </a:r>
            <a:r>
              <a:rPr lang="en-US" sz="1800" b="1" dirty="0" smtClean="0"/>
              <a:t>merger </a:t>
            </a:r>
            <a:r>
              <a:rPr lang="en-US" sz="1800" b="1" dirty="0" err="1" smtClean="0"/>
              <a:t>ringdown</a:t>
            </a:r>
            <a:r>
              <a:rPr lang="en-US" sz="1800" b="1" dirty="0" smtClean="0"/>
              <a:t>” (</a:t>
            </a:r>
            <a:r>
              <a:rPr lang="en-US" sz="1800" b="1" dirty="0"/>
              <a:t>post-</a:t>
            </a:r>
            <a:r>
              <a:rPr lang="en-US" sz="1800" b="1" dirty="0" err="1"/>
              <a:t>inspiral</a:t>
            </a:r>
            <a:r>
              <a:rPr lang="en-US" sz="1800" b="1" dirty="0"/>
              <a:t>)</a:t>
            </a:r>
          </a:p>
          <a:p>
            <a:r>
              <a:rPr lang="en-US" sz="1800" b="1" dirty="0" smtClean="0"/>
              <a:t>Consistency </a:t>
            </a:r>
            <a:r>
              <a:rPr lang="en-US" sz="1800" b="1" dirty="0"/>
              <a:t>test on the </a:t>
            </a:r>
            <a:r>
              <a:rPr lang="en-US" sz="1800" b="1" dirty="0" smtClean="0"/>
              <a:t>waveform and </a:t>
            </a:r>
            <a:r>
              <a:rPr lang="en-US" sz="1800" b="1" dirty="0"/>
              <a:t>thus, on the corresponding </a:t>
            </a:r>
            <a:r>
              <a:rPr lang="en-US" sz="1800" b="1" dirty="0" smtClean="0"/>
              <a:t>GR solution</a:t>
            </a:r>
            <a:endParaRPr lang="en-US" sz="1800" b="1" dirty="0"/>
          </a:p>
          <a:p>
            <a:r>
              <a:rPr lang="en-US" sz="1800" b="1" dirty="0" smtClean="0"/>
              <a:t>No </a:t>
            </a:r>
            <a:r>
              <a:rPr lang="en-US" sz="1800" b="1" dirty="0"/>
              <a:t>evidence for violations of GR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31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58674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+mn-lt"/>
              </a:rPr>
              <a:t>Tests of General Relativity with GW150914</a:t>
            </a:r>
            <a:endParaRPr lang="is-IS" sz="1200" dirty="0" smtClean="0">
              <a:solidFill>
                <a:srgbClr val="000000"/>
              </a:solidFill>
              <a:latin typeface="+mn-lt"/>
            </a:endParaRPr>
          </a:p>
          <a:p>
            <a:pPr algn="ctr"/>
            <a:r>
              <a:rPr lang="is-IS" sz="1200" dirty="0" smtClean="0">
                <a:solidFill>
                  <a:srgbClr val="000000"/>
                </a:solidFill>
                <a:latin typeface="+mn-lt"/>
              </a:rPr>
              <a:t>Phys</a:t>
            </a:r>
            <a:r>
              <a:rPr lang="is-IS" sz="1200" dirty="0">
                <a:solidFill>
                  <a:srgbClr val="000000"/>
                </a:solidFill>
                <a:latin typeface="+mn-lt"/>
              </a:rPr>
              <a:t>. Rev. Lett. 116, 221101 (2016) 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2600" y="1600200"/>
            <a:ext cx="3048000" cy="229796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3810000"/>
            <a:ext cx="3568700" cy="265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2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Ringdown</a:t>
            </a:r>
            <a:r>
              <a:rPr lang="en-US" dirty="0" smtClean="0"/>
              <a:t> in GW150914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676400"/>
            <a:ext cx="4572000" cy="4648200"/>
          </a:xfrm>
        </p:spPr>
        <p:txBody>
          <a:bodyPr/>
          <a:lstStyle/>
          <a:p>
            <a:r>
              <a:rPr lang="en-US" sz="1800" b="1" dirty="0" err="1" smtClean="0"/>
              <a:t>Ringdowns</a:t>
            </a:r>
            <a:r>
              <a:rPr lang="en-US" sz="1800" b="1" dirty="0" smtClean="0"/>
              <a:t> of perturbed (newly formed) BHs are predicted from BH perturbation theory.</a:t>
            </a:r>
          </a:p>
          <a:p>
            <a:r>
              <a:rPr lang="en-US" sz="1800" b="1" dirty="0" smtClean="0"/>
              <a:t>Expect a spectrum of </a:t>
            </a:r>
            <a:r>
              <a:rPr lang="en-US" sz="1800" b="1" dirty="0" err="1"/>
              <a:t>r</a:t>
            </a:r>
            <a:r>
              <a:rPr lang="en-US" sz="1800" b="1" dirty="0" err="1" smtClean="0"/>
              <a:t>ingdown</a:t>
            </a:r>
            <a:r>
              <a:rPr lang="en-US" sz="1800" b="1" dirty="0" smtClean="0"/>
              <a:t> quasi-normal modes (QNMs) with predictable frequencies and decay times. </a:t>
            </a:r>
          </a:p>
          <a:p>
            <a:r>
              <a:rPr lang="en-US" sz="1800" b="1" dirty="0" smtClean="0"/>
              <a:t>GW150914 </a:t>
            </a:r>
            <a:r>
              <a:rPr lang="en-US" sz="1800" b="1" dirty="0"/>
              <a:t>was not </a:t>
            </a:r>
            <a:r>
              <a:rPr lang="en-US" sz="1800" b="1" dirty="0" smtClean="0"/>
              <a:t>loud enough </a:t>
            </a:r>
            <a:r>
              <a:rPr lang="en-US" sz="1800" b="1" dirty="0"/>
              <a:t>to detect </a:t>
            </a:r>
            <a:r>
              <a:rPr lang="en-US" sz="1800" b="1" dirty="0" smtClean="0"/>
              <a:t>more than </a:t>
            </a:r>
            <a:r>
              <a:rPr lang="en-US" sz="1800" b="1" dirty="0"/>
              <a:t>one </a:t>
            </a:r>
            <a:r>
              <a:rPr lang="en-US" sz="1800" b="1" dirty="0" err="1"/>
              <a:t>ringdown</a:t>
            </a:r>
            <a:r>
              <a:rPr lang="en-US" sz="1800" b="1" dirty="0"/>
              <a:t> </a:t>
            </a:r>
            <a:r>
              <a:rPr lang="en-US" sz="1800" b="1" dirty="0" smtClean="0"/>
              <a:t>mode (and that, just barely).</a:t>
            </a:r>
            <a:endParaRPr lang="en-US" sz="1800" b="1" dirty="0"/>
          </a:p>
          <a:p>
            <a:r>
              <a:rPr lang="en-US" sz="1800" b="1" dirty="0" smtClean="0"/>
              <a:t>The measured frequency</a:t>
            </a:r>
            <a:r>
              <a:rPr lang="en-US" sz="1800" b="1" dirty="0"/>
              <a:t> </a:t>
            </a:r>
            <a:r>
              <a:rPr lang="en-US" sz="1800" b="1" dirty="0" smtClean="0"/>
              <a:t>and </a:t>
            </a:r>
            <a:r>
              <a:rPr lang="en-US" sz="1800" b="1" dirty="0"/>
              <a:t>decay time for </a:t>
            </a:r>
            <a:r>
              <a:rPr lang="en-US" sz="1800" b="1" dirty="0" smtClean="0"/>
              <a:t>the least </a:t>
            </a:r>
            <a:r>
              <a:rPr lang="en-US" sz="1800" b="1" dirty="0"/>
              <a:t>damped </a:t>
            </a:r>
            <a:r>
              <a:rPr lang="en-US" sz="1800" b="1" dirty="0" smtClean="0"/>
              <a:t>QNM are consistent </a:t>
            </a:r>
            <a:r>
              <a:rPr lang="en-US" sz="1800" b="1" dirty="0"/>
              <a:t>with </a:t>
            </a:r>
            <a:r>
              <a:rPr lang="en-US" sz="1800" b="1" dirty="0" smtClean="0"/>
              <a:t>IMR waveforms from numerical relativity simulations.</a:t>
            </a:r>
          </a:p>
          <a:p>
            <a:r>
              <a:rPr lang="en-US" sz="1800" b="1" dirty="0" smtClean="0"/>
              <a:t>We can “stack” multiple events to test for deviations from GR predictions.</a:t>
            </a:r>
            <a:endParaRPr lang="en-US" sz="18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CB850-C38F-4B9E-94D8-0FA010800F14}" type="slidenum">
              <a:rPr lang="en-US" smtClean="0">
                <a:solidFill>
                  <a:srgbClr val="114FFB"/>
                </a:solidFill>
              </a:rPr>
              <a:pPr/>
              <a:t>32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676400"/>
            <a:ext cx="4535224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986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7497" y="1635523"/>
            <a:ext cx="603050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/>
              </a:rPr>
              <a:t>A </a:t>
            </a:r>
            <a:r>
              <a:rPr lang="en-US" dirty="0" smtClean="0">
                <a:solidFill>
                  <a:srgbClr val="000000"/>
                </a:solidFill>
                <a:latin typeface="Helvetica"/>
              </a:rPr>
              <a:t>propagating graviton with mass </a:t>
            </a:r>
            <a:r>
              <a:rPr lang="en-US" i="1" dirty="0" smtClean="0">
                <a:solidFill>
                  <a:srgbClr val="000000"/>
                </a:solidFill>
                <a:latin typeface="Helvetica"/>
              </a:rPr>
              <a:t>m</a:t>
            </a:r>
            <a:r>
              <a:rPr lang="en-US" i="1" baseline="-25000" dirty="0" smtClean="0">
                <a:solidFill>
                  <a:srgbClr val="000000"/>
                </a:solidFill>
                <a:latin typeface="Helvetica"/>
              </a:rPr>
              <a:t>g</a:t>
            </a:r>
            <a:endParaRPr lang="en-US" i="1" dirty="0" smtClean="0">
              <a:solidFill>
                <a:srgbClr val="000000"/>
              </a:solidFill>
              <a:latin typeface="Helvetica"/>
            </a:endParaRPr>
          </a:p>
          <a:p>
            <a:pPr lvl="0"/>
            <a:endParaRPr lang="en-US" dirty="0" smtClean="0">
              <a:solidFill>
                <a:srgbClr val="000000"/>
              </a:solidFill>
              <a:latin typeface="Helvetica"/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Helvetica"/>
              </a:rPr>
              <a:t>and </a:t>
            </a:r>
            <a:r>
              <a:rPr lang="en-US" dirty="0">
                <a:solidFill>
                  <a:srgbClr val="000000"/>
                </a:solidFill>
                <a:latin typeface="Helvetica"/>
              </a:rPr>
              <a:t>associated Compton wavelength</a:t>
            </a:r>
          </a:p>
          <a:p>
            <a:pPr lvl="0"/>
            <a:endParaRPr lang="en-US" dirty="0" smtClean="0">
              <a:solidFill>
                <a:srgbClr val="000000"/>
              </a:solidFill>
              <a:latin typeface="Helvetica"/>
            </a:endParaRPr>
          </a:p>
          <a:p>
            <a:pPr lvl="0"/>
            <a:r>
              <a:rPr lang="en-US" dirty="0" smtClean="0">
                <a:solidFill>
                  <a:srgbClr val="000000"/>
                </a:solidFill>
                <a:latin typeface="Helvetica"/>
              </a:rPr>
              <a:t>results in </a:t>
            </a:r>
            <a:r>
              <a:rPr lang="en-US" dirty="0">
                <a:solidFill>
                  <a:srgbClr val="000000"/>
                </a:solidFill>
                <a:latin typeface="Helvetica"/>
              </a:rPr>
              <a:t>frequency-dependent velocity</a:t>
            </a:r>
          </a:p>
          <a:p>
            <a:endParaRPr lang="en-US" dirty="0" smtClean="0">
              <a:solidFill>
                <a:schemeClr val="tx2"/>
              </a:solidFill>
              <a:latin typeface="+mn-lt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+mn-lt"/>
              </a:rPr>
              <a:t>and dispersion causes distortion of the phase evolution of the waveform </a:t>
            </a:r>
            <a:br>
              <a:rPr lang="en-US" dirty="0" smtClean="0">
                <a:solidFill>
                  <a:schemeClr val="tx2"/>
                </a:solidFill>
                <a:latin typeface="+mn-lt"/>
              </a:rPr>
            </a:br>
            <a:r>
              <a:rPr lang="en-US" dirty="0" smtClean="0">
                <a:solidFill>
                  <a:schemeClr val="tx2"/>
                </a:solidFill>
                <a:latin typeface="+mn-lt"/>
              </a:rPr>
              <a:t>(</a:t>
            </a:r>
            <a:r>
              <a:rPr lang="en-US" dirty="0" err="1" smtClean="0">
                <a:solidFill>
                  <a:schemeClr val="tx2"/>
                </a:solidFill>
                <a:latin typeface="+mn-lt"/>
              </a:rPr>
              <a:t>wrt</a:t>
            </a:r>
            <a:r>
              <a:rPr lang="en-US" dirty="0" smtClean="0">
                <a:solidFill>
                  <a:schemeClr val="tx2"/>
                </a:solidFill>
                <a:latin typeface="+mn-lt"/>
              </a:rPr>
              <a:t> massless theory)</a:t>
            </a:r>
          </a:p>
          <a:p>
            <a:endParaRPr lang="en-US" dirty="0">
              <a:solidFill>
                <a:schemeClr val="tx2"/>
              </a:solidFill>
              <a:latin typeface="+mn-lt"/>
            </a:endParaRPr>
          </a:p>
          <a:p>
            <a:r>
              <a:rPr lang="en-US" dirty="0" smtClean="0">
                <a:solidFill>
                  <a:schemeClr val="tx2"/>
                </a:solidFill>
                <a:latin typeface="+mn-lt"/>
              </a:rPr>
              <a:t>Agreement of observed waveform with theory allows us to set the bound:</a:t>
            </a:r>
            <a:endParaRPr lang="en-US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of the graviton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26583"/>
          <a:stretch/>
        </p:blipFill>
        <p:spPr>
          <a:xfrm>
            <a:off x="5636644" y="1581398"/>
            <a:ext cx="3516453" cy="26474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8284"/>
          <a:stretch/>
        </p:blipFill>
        <p:spPr>
          <a:xfrm>
            <a:off x="412437" y="2057400"/>
            <a:ext cx="2514579" cy="4653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27630" y="2749420"/>
            <a:ext cx="1717238" cy="393650"/>
            <a:chOff x="1062245" y="4134283"/>
            <a:chExt cx="3157904" cy="7239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2245" y="4139652"/>
              <a:ext cx="1206500" cy="6604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00849" y="4134283"/>
              <a:ext cx="2019300" cy="72390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73157" y="3477573"/>
            <a:ext cx="4456661" cy="475267"/>
            <a:chOff x="608446" y="4260623"/>
            <a:chExt cx="8470133" cy="9032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446" y="4312994"/>
              <a:ext cx="1917700" cy="8509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74579" y="4260623"/>
              <a:ext cx="6604000" cy="863600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0686" y="5061166"/>
            <a:ext cx="3794388" cy="3461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050" y="6115469"/>
            <a:ext cx="5748617" cy="4194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881179" y="4533246"/>
            <a:ext cx="1718984" cy="414218"/>
            <a:chOff x="6782907" y="5848531"/>
            <a:chExt cx="1718984" cy="4142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82907" y="5903630"/>
              <a:ext cx="656083" cy="359119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7207563" y="5848531"/>
              <a:ext cx="1294328" cy="400110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0000"/>
                  </a:solidFill>
                  <a:latin typeface="+mn-lt"/>
                </a:rPr>
                <a:t>&gt; 10</a:t>
              </a:r>
              <a:r>
                <a:rPr lang="en-US" sz="2000" baseline="30000" dirty="0" smtClean="0">
                  <a:solidFill>
                    <a:srgbClr val="000000"/>
                  </a:solidFill>
                  <a:latin typeface="+mn-lt"/>
                </a:rPr>
                <a:t>13</a:t>
              </a:r>
              <a:r>
                <a:rPr lang="en-US" sz="2000" dirty="0" smtClean="0">
                  <a:solidFill>
                    <a:srgbClr val="000000"/>
                  </a:solidFill>
                  <a:latin typeface="+mn-lt"/>
                </a:rPr>
                <a:t> km</a:t>
              </a:r>
              <a:endParaRPr lang="en-US" sz="2000" dirty="0">
                <a:solidFill>
                  <a:srgbClr val="000000"/>
                </a:solidFill>
                <a:latin typeface="+mn-lt"/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153164" y="6400800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  <a:latin typeface="+mn-lt"/>
              </a:rPr>
              <a:t>Tests of General Relativity with GW150914</a:t>
            </a:r>
            <a:endParaRPr lang="is-IS" sz="1200" dirty="0" smtClean="0">
              <a:solidFill>
                <a:srgbClr val="000000"/>
              </a:solidFill>
              <a:latin typeface="+mn-lt"/>
            </a:endParaRPr>
          </a:p>
          <a:p>
            <a:pPr algn="ctr"/>
            <a:r>
              <a:rPr lang="is-IS" sz="1200" dirty="0" smtClean="0">
                <a:solidFill>
                  <a:srgbClr val="000000"/>
                </a:solidFill>
                <a:latin typeface="+mn-lt"/>
              </a:rPr>
              <a:t>Phys</a:t>
            </a:r>
            <a:r>
              <a:rPr lang="is-IS" sz="1200" dirty="0">
                <a:solidFill>
                  <a:srgbClr val="000000"/>
                </a:solidFill>
                <a:latin typeface="+mn-lt"/>
              </a:rPr>
              <a:t>. Rev. Lett. 116, 221101 (2016) </a:t>
            </a:r>
            <a:endParaRPr lang="en-US" sz="12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33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56200" y="4343400"/>
            <a:ext cx="3987800" cy="983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21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33400"/>
            <a:ext cx="7239000" cy="1143000"/>
          </a:xfrm>
        </p:spPr>
        <p:txBody>
          <a:bodyPr/>
          <a:lstStyle/>
          <a:p>
            <a:r>
              <a:rPr lang="en-US" dirty="0"/>
              <a:t>What if GR black holes </a:t>
            </a:r>
            <a:r>
              <a:rPr lang="is-IS" dirty="0"/>
              <a:t>… aren’t?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“Echoes </a:t>
            </a:r>
            <a:r>
              <a:rPr lang="en-US" dirty="0"/>
              <a:t>from the </a:t>
            </a:r>
            <a:r>
              <a:rPr lang="en-US" dirty="0" smtClean="0"/>
              <a:t>abyss”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1719718"/>
            <a:ext cx="5334000" cy="4985881"/>
          </a:xfrm>
        </p:spPr>
        <p:txBody>
          <a:bodyPr/>
          <a:lstStyle/>
          <a:p>
            <a:r>
              <a:rPr lang="en-US" sz="2000" dirty="0" smtClean="0"/>
              <a:t>When is a BH </a:t>
            </a:r>
            <a:r>
              <a:rPr lang="en-US" sz="2000" i="1" dirty="0" smtClean="0"/>
              <a:t>not</a:t>
            </a:r>
            <a:r>
              <a:rPr lang="en-US" sz="2000" dirty="0" smtClean="0"/>
              <a:t> a BH?</a:t>
            </a:r>
          </a:p>
          <a:p>
            <a:r>
              <a:rPr lang="en-US" sz="2000" dirty="0" smtClean="0"/>
              <a:t>Planck-scale </a:t>
            </a:r>
            <a:r>
              <a:rPr lang="en-US" sz="2000" dirty="0"/>
              <a:t>departures from GR </a:t>
            </a:r>
            <a:r>
              <a:rPr lang="en-US" sz="2000" dirty="0" smtClean="0"/>
              <a:t>(firewalls, </a:t>
            </a:r>
            <a:r>
              <a:rPr lang="en-US" sz="2000" dirty="0" err="1" smtClean="0"/>
              <a:t>fuzzballs</a:t>
            </a:r>
            <a:r>
              <a:rPr lang="en-US" sz="2000" dirty="0" smtClean="0"/>
              <a:t>, </a:t>
            </a:r>
            <a:r>
              <a:rPr lang="en-US" sz="2000" dirty="0" err="1" smtClean="0"/>
              <a:t>gravastars</a:t>
            </a:r>
            <a:r>
              <a:rPr lang="en-US" sz="2000" dirty="0" smtClean="0"/>
              <a:t>) near the putative BH horizons can lead to “echoes”.</a:t>
            </a:r>
          </a:p>
          <a:p>
            <a:r>
              <a:rPr lang="en-US" sz="2000" dirty="0" smtClean="0"/>
              <a:t>repeating damped </a:t>
            </a:r>
            <a:r>
              <a:rPr lang="en-US" sz="2000" dirty="0"/>
              <a:t>echoes with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time-delays </a:t>
            </a:r>
            <a:r>
              <a:rPr lang="en-US" sz="2000" dirty="0"/>
              <a:t>of </a:t>
            </a:r>
            <a:r>
              <a:rPr lang="en-US" sz="2000" i="1" dirty="0"/>
              <a:t>8M </a:t>
            </a:r>
            <a:r>
              <a:rPr lang="en-US" sz="2000" i="1" dirty="0" err="1"/>
              <a:t>logM</a:t>
            </a:r>
            <a:endParaRPr lang="en-US" sz="2000" i="1" dirty="0" smtClean="0"/>
          </a:p>
          <a:p>
            <a:r>
              <a:rPr lang="en-US" sz="2000" dirty="0" err="1"/>
              <a:t>Abedi</a:t>
            </a:r>
            <a:r>
              <a:rPr lang="en-US" sz="2000" dirty="0"/>
              <a:t>, </a:t>
            </a:r>
            <a:r>
              <a:rPr lang="en-US" sz="2000" dirty="0" err="1"/>
              <a:t>Dykaar</a:t>
            </a:r>
            <a:r>
              <a:rPr lang="en-US" sz="2000" dirty="0"/>
              <a:t>, and </a:t>
            </a:r>
            <a:r>
              <a:rPr lang="en-US" sz="2000" dirty="0" err="1" smtClean="0"/>
              <a:t>Afshordi</a:t>
            </a:r>
            <a:r>
              <a:rPr lang="en-US" sz="2000" dirty="0" smtClean="0"/>
              <a:t>, </a:t>
            </a:r>
            <a:r>
              <a:rPr lang="is-IS" sz="2000" dirty="0" smtClean="0"/>
              <a:t>arXiv:1612.00266v1</a:t>
            </a:r>
          </a:p>
          <a:p>
            <a:r>
              <a:rPr lang="en-US" sz="2000" dirty="0"/>
              <a:t>“</a:t>
            </a:r>
            <a:r>
              <a:rPr lang="is-IS" sz="2000" dirty="0"/>
              <a:t>… w</a:t>
            </a:r>
            <a:r>
              <a:rPr lang="en-US" sz="2000" dirty="0"/>
              <a:t>e find tentative evidence for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Planck-scale </a:t>
            </a:r>
            <a:r>
              <a:rPr lang="en-US" sz="2000" dirty="0"/>
              <a:t>structure near black hole horizons at 2</a:t>
            </a:r>
            <a:r>
              <a:rPr lang="en-US" sz="2000" b="1" dirty="0"/>
              <a:t>.</a:t>
            </a:r>
            <a:r>
              <a:rPr lang="en-US" sz="2000" dirty="0"/>
              <a:t>9σ</a:t>
            </a:r>
            <a:r>
              <a:rPr lang="en-US" sz="2000" b="1" dirty="0"/>
              <a:t> </a:t>
            </a:r>
            <a:r>
              <a:rPr lang="en-US" sz="2000" dirty="0"/>
              <a:t>significance level</a:t>
            </a:r>
            <a:r>
              <a:rPr lang="en-US" sz="2000" dirty="0" smtClean="0"/>
              <a:t>”</a:t>
            </a:r>
          </a:p>
          <a:p>
            <a:r>
              <a:rPr lang="en-US" sz="2000" dirty="0" smtClean="0"/>
              <a:t>But</a:t>
            </a:r>
            <a:r>
              <a:rPr lang="is-IS" sz="2000" dirty="0" smtClean="0"/>
              <a:t>… if you look for ringdowns in LIGO strain noise, you will find it </a:t>
            </a:r>
            <a:r>
              <a:rPr lang="is-IS" sz="2000" i="1" dirty="0" smtClean="0"/>
              <a:t>everywhere</a:t>
            </a:r>
            <a:endParaRPr lang="en-US" sz="2000" i="1" dirty="0"/>
          </a:p>
          <a:p>
            <a:r>
              <a:rPr lang="en-US" sz="2000" dirty="0" smtClean="0"/>
              <a:t>(They used 32s of data around GW150914 to estimate the background).</a:t>
            </a:r>
          </a:p>
          <a:p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34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674"/>
          <a:stretch/>
        </p:blipFill>
        <p:spPr>
          <a:xfrm>
            <a:off x="5715000" y="1719719"/>
            <a:ext cx="2590800" cy="23851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4061966"/>
            <a:ext cx="3276600" cy="271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48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and astrophysics </a:t>
            </a:r>
            <a:br>
              <a:rPr lang="en-US" dirty="0"/>
            </a:br>
            <a:r>
              <a:rPr lang="en-US" dirty="0"/>
              <a:t>with gravitational waves</a:t>
            </a:r>
          </a:p>
        </p:txBody>
      </p:sp>
      <p:sp>
        <p:nvSpPr>
          <p:cNvPr id="8" name="Content Placeholder 7"/>
          <p:cNvSpPr txBox="1">
            <a:spLocks/>
          </p:cNvSpPr>
          <p:nvPr/>
        </p:nvSpPr>
        <p:spPr>
          <a:xfrm>
            <a:off x="220337" y="1526821"/>
            <a:ext cx="8747393" cy="4724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-105" charset="2"/>
              <a:buChar char="§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Monotype Sorts" pitchFamily="-105" charset="2"/>
              <a:buChar char="l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16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>
              <a:buFont typeface="Wingdings" pitchFamily="-105" charset="2"/>
              <a:buNone/>
            </a:pPr>
            <a:r>
              <a:rPr lang="en-US" b="1" dirty="0" smtClean="0"/>
              <a:t>The advanced GW detector era has begun!</a:t>
            </a:r>
          </a:p>
          <a:p>
            <a:r>
              <a:rPr lang="en-US" b="1" dirty="0" smtClean="0"/>
              <a:t>The exploration of the GW sky;</a:t>
            </a:r>
          </a:p>
          <a:p>
            <a:r>
              <a:rPr lang="en-US" b="1" dirty="0"/>
              <a:t>U</a:t>
            </a:r>
            <a:r>
              <a:rPr lang="en-US" b="1" dirty="0" smtClean="0"/>
              <a:t>nique tests of General Relativity in the strong-field, highly non-linear and dynamical regime;</a:t>
            </a:r>
          </a:p>
          <a:p>
            <a:r>
              <a:rPr lang="en-US" b="1" dirty="0" smtClean="0"/>
              <a:t>joint observations and discoveries </a:t>
            </a:r>
            <a:br>
              <a:rPr lang="en-US" b="1" dirty="0" smtClean="0"/>
            </a:br>
            <a:r>
              <a:rPr lang="en-US" b="1" dirty="0" smtClean="0"/>
              <a:t>with EM and neutrino telescopes;</a:t>
            </a:r>
          </a:p>
          <a:p>
            <a:r>
              <a:rPr lang="en-US" b="1" dirty="0"/>
              <a:t>n</a:t>
            </a:r>
            <a:r>
              <a:rPr lang="en-US" b="1" dirty="0" smtClean="0"/>
              <a:t>uclear equation of state, r-process nucleosynthesis;</a:t>
            </a:r>
          </a:p>
          <a:p>
            <a:r>
              <a:rPr lang="en-US" b="1" dirty="0" smtClean="0"/>
              <a:t>and a rich new branch of astrophysics.</a:t>
            </a:r>
          </a:p>
          <a:p>
            <a:endParaRPr lang="en-US" b="1" dirty="0" smtClean="0"/>
          </a:p>
          <a:p>
            <a:pPr>
              <a:buFont typeface="Wingdings" pitchFamily="-105" charset="2"/>
              <a:buNone/>
            </a:pPr>
            <a:r>
              <a:rPr lang="en-US" b="1" dirty="0" smtClean="0"/>
              <a:t>But most of all, we look forward to …</a:t>
            </a:r>
          </a:p>
        </p:txBody>
      </p:sp>
      <p:sp>
        <p:nvSpPr>
          <p:cNvPr id="9" name="TextBox 8">
            <a:hlinkClick r:id="" action="ppaction://noaction">
              <a:snd r:embed="rId2" name="ns-no.wav"/>
            </a:hlinkClick>
          </p:cNvPr>
          <p:cNvSpPr txBox="1"/>
          <p:nvPr/>
        </p:nvSpPr>
        <p:spPr>
          <a:xfrm>
            <a:off x="5562600" y="5839965"/>
            <a:ext cx="3028777" cy="461665"/>
          </a:xfrm>
          <a:prstGeom prst="rect">
            <a:avLst/>
          </a:prstGeom>
          <a:solidFill>
            <a:srgbClr val="FF0000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glow" dir="tl">
              <a:rot lat="0" lon="0" rev="5400000"/>
            </a:lightRig>
          </a:scene3d>
          <a:sp3d>
            <a:bevelT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b="1" dirty="0" smtClean="0">
                <a:ln w="11430"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the </a:t>
            </a:r>
            <a:r>
              <a:rPr lang="en-US" b="1" dirty="0" smtClean="0">
                <a:ln w="11430"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gradFill>
                  <a:gsLst>
                    <a:gs pos="0">
                      <a:srgbClr val="000000"/>
                    </a:gs>
                    <a:gs pos="39999">
                      <a:srgbClr val="0A128C"/>
                    </a:gs>
                    <a:gs pos="70000">
                      <a:srgbClr val="181CC7"/>
                    </a:gs>
                    <a:gs pos="88000">
                      <a:srgbClr val="7005D4"/>
                    </a:gs>
                    <a:gs pos="100000">
                      <a:srgbClr val="8C3D91"/>
                    </a:gs>
                  </a:gsLst>
                  <a:lin ang="5400000" scaled="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unexpected</a:t>
            </a:r>
            <a:r>
              <a:rPr lang="en-US" b="1" dirty="0" smtClean="0">
                <a:ln w="11430">
                  <a:solidFill>
                    <a:schemeClr val="tx1">
                      <a:lumMod val="60000"/>
                      <a:lumOff val="40000"/>
                    </a:schemeClr>
                  </a:solidFill>
                </a:ln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!</a:t>
            </a:r>
            <a:endParaRPr lang="en-US" b="1" dirty="0">
              <a:ln w="11430">
                <a:solidFill>
                  <a:schemeClr val="tx1">
                    <a:lumMod val="60000"/>
                    <a:lumOff val="40000"/>
                  </a:schemeClr>
                </a:solidFill>
              </a:ln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35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5814761"/>
            <a:ext cx="38909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Thank You!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4804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36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6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BNS and NSBH mergers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2338" name="Picture 2" descr="C:\Users\ajw\Desktop\cqg269597f1_h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37" y="1585931"/>
            <a:ext cx="7757022" cy="49332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8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3054" y="228600"/>
            <a:ext cx="5246146" cy="933227"/>
          </a:xfrm>
        </p:spPr>
        <p:txBody>
          <a:bodyPr/>
          <a:lstStyle/>
          <a:p>
            <a:r>
              <a:rPr lang="en-US" dirty="0" smtClean="0"/>
              <a:t>Neutron stars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225" y="1658471"/>
            <a:ext cx="4158975" cy="2967317"/>
          </a:xfrm>
        </p:spPr>
        <p:txBody>
          <a:bodyPr/>
          <a:lstStyle/>
          <a:p>
            <a:r>
              <a:rPr lang="en-US" sz="1800" dirty="0" smtClean="0"/>
              <a:t>Remnants of core collapse supernovae</a:t>
            </a:r>
          </a:p>
          <a:p>
            <a:r>
              <a:rPr lang="en-US" sz="1800" dirty="0" smtClean="0"/>
              <a:t>A unique laboratory for fundamental physics</a:t>
            </a:r>
          </a:p>
          <a:p>
            <a:r>
              <a:rPr lang="en-US" sz="1800" dirty="0" smtClean="0"/>
              <a:t>Strong, Weak, EM, gravity – </a:t>
            </a:r>
            <a:br>
              <a:rPr lang="en-US" sz="1800" dirty="0" smtClean="0"/>
            </a:br>
            <a:r>
              <a:rPr lang="en-US" sz="1800" dirty="0" smtClean="0"/>
              <a:t>all under the most extreme conditions</a:t>
            </a:r>
          </a:p>
          <a:p>
            <a:r>
              <a:rPr lang="en-US" sz="2000" dirty="0" smtClean="0"/>
              <a:t>Structure can be revealed </a:t>
            </a:r>
            <a:br>
              <a:rPr lang="en-US" sz="2000" dirty="0" smtClean="0"/>
            </a:br>
            <a:r>
              <a:rPr lang="en-US" sz="2000" dirty="0" smtClean="0"/>
              <a:t>through binary mergers</a:t>
            </a:r>
            <a:endParaRPr lang="en-US" sz="2000" dirty="0"/>
          </a:p>
        </p:txBody>
      </p:sp>
      <p:pic>
        <p:nvPicPr>
          <p:cNvPr id="129026" name="Picture 2" descr="C:\Users\ajw\Box Sync\LIGO\internal-structure-of-a-neutron-st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039" y="4572000"/>
            <a:ext cx="4033687" cy="21531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7" name="Picture 3" descr="C:\Users\ajw\Box Sync\LIGO\CasA_N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941" y="12104"/>
            <a:ext cx="2366252" cy="15887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28" name="Picture 4" descr="C:\Users\ajw\Box Sync\LIGO\NStarIn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59" y="1355312"/>
            <a:ext cx="4766124" cy="53618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76056" y="5217886"/>
            <a:ext cx="3131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+mn-lt"/>
              </a:rPr>
              <a:t>http://</a:t>
            </a:r>
            <a:r>
              <a:rPr lang="en-US" sz="1200" dirty="0" err="1" smtClean="0">
                <a:solidFill>
                  <a:schemeClr val="bg1"/>
                </a:solidFill>
                <a:latin typeface="+mn-lt"/>
              </a:rPr>
              <a:t>www.astro.umd.edu</a:t>
            </a:r>
            <a:r>
              <a:rPr lang="en-US" sz="1200" dirty="0" smtClean="0">
                <a:solidFill>
                  <a:schemeClr val="bg1"/>
                </a:solidFill>
                <a:latin typeface="+mn-lt"/>
              </a:rPr>
              <a:t>/~miller/</a:t>
            </a:r>
            <a:r>
              <a:rPr lang="en-US" sz="1200" dirty="0" err="1" smtClean="0">
                <a:solidFill>
                  <a:schemeClr val="bg1"/>
                </a:solidFill>
                <a:latin typeface="+mn-lt"/>
              </a:rPr>
              <a:t>nstar.html</a:t>
            </a:r>
            <a:endParaRPr lang="en-US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2744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363" y="210196"/>
            <a:ext cx="7239000" cy="1143000"/>
          </a:xfrm>
        </p:spPr>
        <p:txBody>
          <a:bodyPr/>
          <a:lstStyle/>
          <a:p>
            <a:r>
              <a:rPr lang="en-US" dirty="0" smtClean="0"/>
              <a:t>All four fundamental forces </a:t>
            </a:r>
            <a:br>
              <a:rPr lang="en-US" dirty="0" smtClean="0"/>
            </a:br>
            <a:r>
              <a:rPr lang="en-US" dirty="0" smtClean="0"/>
              <a:t>under the most extreme conditions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75" y="1661887"/>
            <a:ext cx="4880428" cy="4891314"/>
          </a:xfrm>
        </p:spPr>
        <p:txBody>
          <a:bodyPr/>
          <a:lstStyle/>
          <a:p>
            <a:r>
              <a:rPr lang="en-US" sz="1800" dirty="0" smtClean="0">
                <a:solidFill>
                  <a:srgbClr val="FF0000"/>
                </a:solidFill>
              </a:rPr>
              <a:t>Gravity</a:t>
            </a:r>
            <a:r>
              <a:rPr lang="en-US" sz="1800" dirty="0" smtClean="0"/>
              <a:t>: Compact stars have gravitational fields </a:t>
            </a:r>
            <a:r>
              <a:rPr lang="en-US" sz="1800" i="1" dirty="0" smtClean="0">
                <a:solidFill>
                  <a:srgbClr val="FF0000"/>
                </a:solidFill>
              </a:rPr>
              <a:t>GM/c</a:t>
            </a:r>
            <a:r>
              <a:rPr lang="en-US" sz="1800" i="1" baseline="30000" dirty="0" smtClean="0">
                <a:solidFill>
                  <a:srgbClr val="FF0000"/>
                </a:solidFill>
              </a:rPr>
              <a:t>2</a:t>
            </a:r>
            <a:r>
              <a:rPr lang="en-US" sz="1800" i="1" dirty="0" smtClean="0">
                <a:solidFill>
                  <a:srgbClr val="FF0000"/>
                </a:solidFill>
              </a:rPr>
              <a:t>R ~ O(1)</a:t>
            </a:r>
            <a:r>
              <a:rPr lang="en-US" sz="1800" dirty="0" smtClean="0"/>
              <a:t>, strong tidal effects, strong curvature, highly relativistic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Strong interaction at &gt; 2x nuclear density </a:t>
            </a:r>
            <a:r>
              <a:rPr lang="en-US" sz="1800" dirty="0" smtClean="0"/>
              <a:t>in core</a:t>
            </a:r>
          </a:p>
          <a:p>
            <a:pPr lvl="1"/>
            <a:r>
              <a:rPr lang="en-US" dirty="0" smtClean="0"/>
              <a:t>Hard repulsive core of nucleon-nucleon interaction plays crucial role</a:t>
            </a:r>
          </a:p>
          <a:p>
            <a:pPr lvl="1"/>
            <a:r>
              <a:rPr lang="en-US" dirty="0" smtClean="0"/>
              <a:t>Potential transition to </a:t>
            </a:r>
            <a:r>
              <a:rPr lang="en-US" dirty="0" err="1" smtClean="0"/>
              <a:t>hyperonic</a:t>
            </a:r>
            <a:r>
              <a:rPr lang="en-US" dirty="0" smtClean="0"/>
              <a:t> matter, strange quark matter, QGP</a:t>
            </a:r>
          </a:p>
          <a:p>
            <a:pPr lvl="1"/>
            <a:r>
              <a:rPr lang="en-US" dirty="0" smtClean="0"/>
              <a:t>Complex ionic crystal lattice structure in crust: “nuclear pasta”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Weak interaction under extreme conditions </a:t>
            </a:r>
            <a:r>
              <a:rPr lang="en-US" sz="1800" dirty="0" smtClean="0"/>
              <a:t>with neutrino trapping -&gt; beta equilibrium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EM</a:t>
            </a:r>
            <a:r>
              <a:rPr lang="en-US" sz="1800" dirty="0" smtClean="0"/>
              <a:t>: Superfluid core supporting extreme magnetic fields (perhaps </a:t>
            </a:r>
            <a:r>
              <a:rPr lang="en-US" sz="1800" dirty="0" smtClean="0">
                <a:solidFill>
                  <a:srgbClr val="FF0000"/>
                </a:solidFill>
              </a:rPr>
              <a:t>&gt; 10</a:t>
            </a:r>
            <a:r>
              <a:rPr lang="en-US" sz="1800" baseline="30000" dirty="0" smtClean="0">
                <a:solidFill>
                  <a:srgbClr val="FF0000"/>
                </a:solidFill>
              </a:rPr>
              <a:t>15</a:t>
            </a:r>
            <a:r>
              <a:rPr lang="en-US" sz="1800" dirty="0" smtClean="0">
                <a:solidFill>
                  <a:srgbClr val="FF0000"/>
                </a:solidFill>
              </a:rPr>
              <a:t> Gauss </a:t>
            </a:r>
            <a:r>
              <a:rPr lang="en-US" sz="1800" dirty="0" smtClean="0"/>
              <a:t>at surface), flux tube pinning in core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292" y="4288971"/>
            <a:ext cx="2090595" cy="7742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6513" y="1662876"/>
            <a:ext cx="1853457" cy="1523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398" y="1739900"/>
            <a:ext cx="1962660" cy="1003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l="26360" t="6878" r="9621" b="11640"/>
          <a:stretch/>
        </p:blipFill>
        <p:spPr>
          <a:xfrm>
            <a:off x="5450114" y="5037258"/>
            <a:ext cx="1516743" cy="1675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8458" y="4673600"/>
            <a:ext cx="2075542" cy="20755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1973" y="2815770"/>
            <a:ext cx="1894273" cy="14659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81370" y="3294607"/>
            <a:ext cx="2053771" cy="1172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66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72" y="107578"/>
            <a:ext cx="7581901" cy="730622"/>
          </a:xfrm>
        </p:spPr>
        <p:txBody>
          <a:bodyPr>
            <a:normAutofit/>
          </a:bodyPr>
          <a:lstStyle/>
          <a:p>
            <a:pPr algn="ctr"/>
            <a:r>
              <a:rPr lang="en-US" sz="4000" u="none" dirty="0" smtClean="0"/>
              <a:t>The GW Spectrum</a:t>
            </a:r>
            <a:endParaRPr lang="en-US" sz="4000" u="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575E8-9CA9-4AE2-BCF2-0C4EFDD447A4}" type="slidenum">
              <a:rPr lang="en-US" smtClean="0">
                <a:solidFill>
                  <a:prstClr val="white">
                    <a:lumMod val="85000"/>
                  </a:prstClr>
                </a:solidFill>
              </a:rPr>
              <a:pPr/>
              <a:t>4</a:t>
            </a:fld>
            <a:endParaRPr lang="en-US" dirty="0">
              <a:solidFill>
                <a:prstClr val="white">
                  <a:lumMod val="85000"/>
                </a:prstClr>
              </a:solidFill>
            </a:endParaRPr>
          </a:p>
        </p:txBody>
      </p:sp>
      <p:pic>
        <p:nvPicPr>
          <p:cNvPr id="208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4317" y="4567425"/>
            <a:ext cx="2840355" cy="135255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9" name="TextBox 208"/>
          <p:cNvSpPr txBox="1"/>
          <p:nvPr/>
        </p:nvSpPr>
        <p:spPr>
          <a:xfrm>
            <a:off x="30480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-9</a:t>
            </a:r>
            <a:r>
              <a:rPr lang="en-US" sz="1600" i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4913416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-4</a:t>
            </a:r>
            <a:r>
              <a:rPr lang="en-US" sz="1600" i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1" name="TextBox 210"/>
          <p:cNvSpPr txBox="1"/>
          <p:nvPr/>
        </p:nvSpPr>
        <p:spPr>
          <a:xfrm>
            <a:off x="6498848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0</a:t>
            </a:r>
            <a:r>
              <a:rPr lang="en-US" sz="1600" i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sp>
        <p:nvSpPr>
          <p:cNvPr id="212" name="TextBox 211"/>
          <p:cNvSpPr txBox="1"/>
          <p:nvPr/>
        </p:nvSpPr>
        <p:spPr>
          <a:xfrm>
            <a:off x="80010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3</a:t>
            </a:r>
            <a:r>
              <a:rPr lang="en-US" sz="1600" i="1" dirty="0" smtClean="0">
                <a:solidFill>
                  <a:schemeClr val="tx2"/>
                </a:solidFill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grpSp>
        <p:nvGrpSpPr>
          <p:cNvPr id="213" name="Group 11"/>
          <p:cNvGrpSpPr/>
          <p:nvPr/>
        </p:nvGrpSpPr>
        <p:grpSpPr>
          <a:xfrm>
            <a:off x="170100" y="1253857"/>
            <a:ext cx="2454233" cy="1717963"/>
            <a:chOff x="288967" y="1253837"/>
            <a:chExt cx="2454233" cy="1717963"/>
          </a:xfrm>
        </p:grpSpPr>
        <p:pic>
          <p:nvPicPr>
            <p:cNvPr id="214" name="Picture 1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967" y="1253837"/>
              <a:ext cx="2454233" cy="171796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5" name="TextBox 214"/>
            <p:cNvSpPr txBox="1"/>
            <p:nvPr/>
          </p:nvSpPr>
          <p:spPr>
            <a:xfrm>
              <a:off x="458729" y="1348499"/>
              <a:ext cx="1322285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Relic radiation</a:t>
              </a:r>
            </a:p>
          </p:txBody>
        </p:sp>
      </p:grpSp>
      <p:grpSp>
        <p:nvGrpSpPr>
          <p:cNvPr id="216" name="Group 14"/>
          <p:cNvGrpSpPr/>
          <p:nvPr/>
        </p:nvGrpSpPr>
        <p:grpSpPr>
          <a:xfrm>
            <a:off x="2124960" y="1079808"/>
            <a:ext cx="1913092" cy="1434792"/>
            <a:chOff x="2243836" y="1079808"/>
            <a:chExt cx="1913092" cy="1434792"/>
          </a:xfrm>
        </p:grpSpPr>
        <p:pic>
          <p:nvPicPr>
            <p:cNvPr id="217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43872" y="1079808"/>
              <a:ext cx="1913056" cy="1434792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18" name="TextBox 217"/>
            <p:cNvSpPr txBox="1"/>
            <p:nvPr/>
          </p:nvSpPr>
          <p:spPr>
            <a:xfrm>
              <a:off x="2243836" y="1099948"/>
              <a:ext cx="1391802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Cosmic Strings</a:t>
              </a:r>
            </a:p>
          </p:txBody>
        </p:sp>
      </p:grpSp>
      <p:grpSp>
        <p:nvGrpSpPr>
          <p:cNvPr id="219" name="Group 17"/>
          <p:cNvGrpSpPr/>
          <p:nvPr/>
        </p:nvGrpSpPr>
        <p:grpSpPr>
          <a:xfrm>
            <a:off x="3200733" y="2026988"/>
            <a:ext cx="2600800" cy="1412465"/>
            <a:chOff x="3038000" y="1808367"/>
            <a:chExt cx="2600800" cy="1412465"/>
          </a:xfrm>
        </p:grpSpPr>
        <p:pic>
          <p:nvPicPr>
            <p:cNvPr id="220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808367"/>
              <a:ext cx="2590800" cy="1412465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1" name="TextBox 220"/>
            <p:cNvSpPr txBox="1"/>
            <p:nvPr/>
          </p:nvSpPr>
          <p:spPr>
            <a:xfrm>
              <a:off x="3038000" y="2878149"/>
              <a:ext cx="2319991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Supermassive</a:t>
              </a: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 BH Binaries</a:t>
              </a:r>
            </a:p>
          </p:txBody>
        </p:sp>
      </p:grpSp>
      <p:grpSp>
        <p:nvGrpSpPr>
          <p:cNvPr id="222" name="Group 20"/>
          <p:cNvGrpSpPr/>
          <p:nvPr/>
        </p:nvGrpSpPr>
        <p:grpSpPr>
          <a:xfrm>
            <a:off x="5683139" y="947098"/>
            <a:ext cx="1857963" cy="1219200"/>
            <a:chOff x="4314237" y="990600"/>
            <a:chExt cx="1857963" cy="1219200"/>
          </a:xfrm>
        </p:grpSpPr>
        <p:pic>
          <p:nvPicPr>
            <p:cNvPr id="223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43400" y="990600"/>
              <a:ext cx="1828800" cy="1219200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4" name="TextBox 223"/>
            <p:cNvSpPr txBox="1"/>
            <p:nvPr/>
          </p:nvSpPr>
          <p:spPr>
            <a:xfrm>
              <a:off x="4314237" y="1009945"/>
              <a:ext cx="1781294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BH and NS Binaries</a:t>
              </a:r>
            </a:p>
          </p:txBody>
        </p:sp>
      </p:grpSp>
      <p:grpSp>
        <p:nvGrpSpPr>
          <p:cNvPr id="225" name="Group 23"/>
          <p:cNvGrpSpPr/>
          <p:nvPr/>
        </p:nvGrpSpPr>
        <p:grpSpPr>
          <a:xfrm>
            <a:off x="6995499" y="2200744"/>
            <a:ext cx="1832128" cy="1238709"/>
            <a:chOff x="5406872" y="2133981"/>
            <a:chExt cx="1832128" cy="1238709"/>
          </a:xfrm>
        </p:grpSpPr>
        <p:pic>
          <p:nvPicPr>
            <p:cNvPr id="226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410200" y="2133981"/>
              <a:ext cx="1828800" cy="1218819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7" name="TextBox 226"/>
            <p:cNvSpPr txBox="1"/>
            <p:nvPr/>
          </p:nvSpPr>
          <p:spPr>
            <a:xfrm>
              <a:off x="5406872" y="3064913"/>
              <a:ext cx="1831263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Binary coalescences</a:t>
              </a:r>
            </a:p>
          </p:txBody>
        </p:sp>
      </p:grpSp>
      <p:grpSp>
        <p:nvGrpSpPr>
          <p:cNvPr id="228" name="Group 26"/>
          <p:cNvGrpSpPr/>
          <p:nvPr/>
        </p:nvGrpSpPr>
        <p:grpSpPr>
          <a:xfrm>
            <a:off x="3774140" y="886557"/>
            <a:ext cx="1921847" cy="1388659"/>
            <a:chOff x="6015153" y="1049741"/>
            <a:chExt cx="1921847" cy="1388659"/>
          </a:xfrm>
        </p:grpSpPr>
        <p:pic>
          <p:nvPicPr>
            <p:cNvPr id="229" name="Picture 9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083799" y="1049741"/>
              <a:ext cx="1853201" cy="1388659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0" name="TextBox 229"/>
            <p:cNvSpPr txBox="1"/>
            <p:nvPr/>
          </p:nvSpPr>
          <p:spPr>
            <a:xfrm>
              <a:off x="6015153" y="1855704"/>
              <a:ext cx="1800931" cy="523220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Extreme Mass Ratio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Inspirals</a:t>
              </a:r>
            </a:p>
          </p:txBody>
        </p:sp>
      </p:grpSp>
      <p:grpSp>
        <p:nvGrpSpPr>
          <p:cNvPr id="231" name="Group 29"/>
          <p:cNvGrpSpPr/>
          <p:nvPr/>
        </p:nvGrpSpPr>
        <p:grpSpPr>
          <a:xfrm>
            <a:off x="7544626" y="838200"/>
            <a:ext cx="1436996" cy="1436996"/>
            <a:chOff x="7663502" y="838200"/>
            <a:chExt cx="1436996" cy="1436996"/>
          </a:xfrm>
        </p:grpSpPr>
        <p:pic>
          <p:nvPicPr>
            <p:cNvPr id="232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663502" y="838200"/>
              <a:ext cx="1436996" cy="1436996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3" name="TextBox 232"/>
            <p:cNvSpPr txBox="1"/>
            <p:nvPr/>
          </p:nvSpPr>
          <p:spPr>
            <a:xfrm>
              <a:off x="7846335" y="930671"/>
              <a:ext cx="1152917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Supernovae</a:t>
              </a:r>
            </a:p>
          </p:txBody>
        </p:sp>
      </p:grpSp>
      <p:grpSp>
        <p:nvGrpSpPr>
          <p:cNvPr id="234" name="Group 32"/>
          <p:cNvGrpSpPr/>
          <p:nvPr/>
        </p:nvGrpSpPr>
        <p:grpSpPr>
          <a:xfrm>
            <a:off x="5907450" y="1919465"/>
            <a:ext cx="1236093" cy="1230004"/>
            <a:chOff x="7450707" y="2117315"/>
            <a:chExt cx="1236093" cy="1230004"/>
          </a:xfrm>
        </p:grpSpPr>
        <p:pic>
          <p:nvPicPr>
            <p:cNvPr id="235" name="Picture 11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7452241" y="2117315"/>
              <a:ext cx="1234559" cy="1230004"/>
            </a:xfrm>
            <a:prstGeom prst="rect">
              <a:avLst/>
            </a:prstGeom>
            <a:ln w="19050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6" name="TextBox 235"/>
            <p:cNvSpPr txBox="1"/>
            <p:nvPr/>
          </p:nvSpPr>
          <p:spPr>
            <a:xfrm>
              <a:off x="7450707" y="3024153"/>
              <a:ext cx="1182723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" lastClr="FFFFFF">
                      <a:lumMod val="95000"/>
                    </a:sysClr>
                  </a:solidFill>
                  <a:effectLst/>
                  <a:uLnTx/>
                  <a:uFillTx/>
                  <a:latin typeface="Helvetica" pitchFamily="34" charset="0"/>
                  <a:ea typeface="+mj-ea"/>
                  <a:cs typeface="Helvetica" pitchFamily="34" charset="0"/>
                </a:rPr>
                <a:t>Spinning NS</a:t>
              </a:r>
            </a:p>
          </p:txBody>
        </p:sp>
      </p:grpSp>
      <p:sp>
        <p:nvSpPr>
          <p:cNvPr id="244" name="TextBox 243"/>
          <p:cNvSpPr txBox="1"/>
          <p:nvPr/>
        </p:nvSpPr>
        <p:spPr>
          <a:xfrm>
            <a:off x="152400" y="3581400"/>
            <a:ext cx="685800" cy="457200"/>
          </a:xfrm>
          <a:prstGeom prst="rect">
            <a:avLst/>
          </a:prstGeom>
        </p:spPr>
        <p:txBody>
          <a:bodyPr vert="horz" wrap="none" lIns="91440" tIns="45720" rIns="91440" bIns="45720" rtlCol="0" anchor="ctr"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10</a:t>
            </a:r>
            <a:r>
              <a:rPr kumimoji="0" lang="en-US" sz="16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ea typeface="+mj-ea"/>
                <a:cs typeface="Helvetica" pitchFamily="34" charset="0"/>
              </a:rPr>
              <a:t>-16</a:t>
            </a:r>
            <a:r>
              <a:rPr kumimoji="0" lang="en-US" sz="16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Helvetica" pitchFamily="34" charset="0"/>
                <a:cs typeface="Helvetica" pitchFamily="34" charset="0"/>
              </a:rPr>
              <a:t> Hz</a:t>
            </a:r>
            <a:endParaRPr kumimoji="0" lang="en-US" sz="1600" b="0" i="1" u="none" strike="noStrike" kern="1200" cap="none" spc="0" normalizeH="0" baseline="3000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Helvetica" pitchFamily="34" charset="0"/>
              <a:ea typeface="+mj-ea"/>
              <a:cs typeface="Helvetica" pitchFamily="34" charset="0"/>
            </a:endParaRPr>
          </a:p>
        </p:txBody>
      </p:sp>
      <p:pic>
        <p:nvPicPr>
          <p:cNvPr id="245" name="Picture 18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52410" y="4953019"/>
            <a:ext cx="1455347" cy="1032827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6" name="Picture 1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5799" y="4258965"/>
            <a:ext cx="1744523" cy="1219200"/>
          </a:xfrm>
          <a:prstGeom prst="rect">
            <a:avLst/>
          </a:prstGeom>
          <a:ln w="28575">
            <a:solidFill>
              <a:sysClr val="window" lastClr="FFFF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7" name="Rectangle 246"/>
          <p:cNvSpPr/>
          <p:nvPr/>
        </p:nvSpPr>
        <p:spPr>
          <a:xfrm>
            <a:off x="18300" y="3954153"/>
            <a:ext cx="2488776" cy="233803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0"/>
                </a:srgbClr>
              </a:gs>
              <a:gs pos="20000">
                <a:srgbClr val="C00000"/>
              </a:gs>
              <a:gs pos="80000">
                <a:srgbClr val="C00000"/>
              </a:gs>
              <a:gs pos="100000">
                <a:srgbClr val="C00000"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Inflation Probe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grpSp>
        <p:nvGrpSpPr>
          <p:cNvPr id="248" name="Group 46"/>
          <p:cNvGrpSpPr/>
          <p:nvPr/>
        </p:nvGrpSpPr>
        <p:grpSpPr>
          <a:xfrm>
            <a:off x="1991580" y="3954147"/>
            <a:ext cx="3073871" cy="2434758"/>
            <a:chOff x="1991570" y="3954147"/>
            <a:chExt cx="3073871" cy="2434758"/>
          </a:xfrm>
        </p:grpSpPr>
        <p:pic>
          <p:nvPicPr>
            <p:cNvPr id="249" name="Picture 15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3433575" y="3954147"/>
              <a:ext cx="1631866" cy="2065653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0" name="Picture 14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991570" y="5036355"/>
              <a:ext cx="2032000" cy="1352550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1" name="Rectangle 250"/>
            <p:cNvSpPr/>
            <p:nvPr/>
          </p:nvSpPr>
          <p:spPr>
            <a:xfrm>
              <a:off x="2219255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326464">
                    <a:alpha val="0"/>
                  </a:srgbClr>
                </a:gs>
                <a:gs pos="20000">
                  <a:srgbClr val="326464"/>
                </a:gs>
                <a:gs pos="80000">
                  <a:srgbClr val="326464"/>
                </a:gs>
                <a:gs pos="100000">
                  <a:srgbClr val="326464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Helvetica" pitchFamily="34" charset="0"/>
                </a:rPr>
                <a:t>Pulsar timing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endParaRPr>
            </a:p>
          </p:txBody>
        </p:sp>
      </p:grpSp>
      <p:sp>
        <p:nvSpPr>
          <p:cNvPr id="252" name="Rectangle 251"/>
          <p:cNvSpPr/>
          <p:nvPr/>
        </p:nvSpPr>
        <p:spPr>
          <a:xfrm>
            <a:off x="4511864" y="3960265"/>
            <a:ext cx="2488776" cy="233803"/>
          </a:xfrm>
          <a:prstGeom prst="rect">
            <a:avLst/>
          </a:prstGeom>
          <a:gradFill flip="none" rotWithShape="1">
            <a:gsLst>
              <a:gs pos="0">
                <a:sysClr val="windowText" lastClr="000000">
                  <a:lumMod val="50000"/>
                  <a:alpha val="0"/>
                </a:sysClr>
              </a:gs>
              <a:gs pos="20000">
                <a:sysClr val="windowText" lastClr="000000">
                  <a:lumMod val="50000"/>
                </a:sysClr>
              </a:gs>
              <a:gs pos="80000">
                <a:sysClr val="windowText" lastClr="000000">
                  <a:lumMod val="50000"/>
                </a:sysClr>
              </a:gs>
              <a:gs pos="100000">
                <a:sysClr val="windowText" lastClr="000000">
                  <a:lumMod val="50000"/>
                  <a:alpha val="0"/>
                </a:sys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rPr>
              <a:t>Space detectors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Helvetica" pitchFamily="34" charset="0"/>
              <a:ea typeface="+mn-ea"/>
              <a:cs typeface="Helvetica" pitchFamily="34" charset="0"/>
            </a:endParaRPr>
          </a:p>
        </p:txBody>
      </p:sp>
      <p:grpSp>
        <p:nvGrpSpPr>
          <p:cNvPr id="253" name="Group 51"/>
          <p:cNvGrpSpPr/>
          <p:nvPr/>
        </p:nvGrpSpPr>
        <p:grpSpPr>
          <a:xfrm>
            <a:off x="6636924" y="3960285"/>
            <a:ext cx="2488776" cy="2352745"/>
            <a:chOff x="6636924" y="3960265"/>
            <a:chExt cx="2488776" cy="2352745"/>
          </a:xfrm>
        </p:grpSpPr>
        <p:pic>
          <p:nvPicPr>
            <p:cNvPr id="254" name="Picture 20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7000640" y="4983636"/>
              <a:ext cx="1820965" cy="1329374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55" name="Picture 21"/>
            <p:cNvPicPr>
              <a:picLocks noChangeAspect="1" noChangeArrowheads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418576" y="4245756"/>
              <a:ext cx="1588911" cy="842287"/>
            </a:xfrm>
            <a:prstGeom prst="rect">
              <a:avLst/>
            </a:prstGeom>
            <a:ln w="28575">
              <a:solidFill>
                <a:sysClr val="window" lastClr="FFFFFF"/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6" name="Rectangle 255"/>
            <p:cNvSpPr/>
            <p:nvPr/>
          </p:nvSpPr>
          <p:spPr>
            <a:xfrm>
              <a:off x="6636924" y="3960265"/>
              <a:ext cx="2488776" cy="233803"/>
            </a:xfrm>
            <a:prstGeom prst="rect">
              <a:avLst/>
            </a:prstGeom>
            <a:gradFill flip="none" rotWithShape="1">
              <a:gsLst>
                <a:gs pos="0">
                  <a:srgbClr val="FC950C">
                    <a:alpha val="0"/>
                  </a:srgbClr>
                </a:gs>
                <a:gs pos="20000">
                  <a:srgbClr val="FC950C"/>
                </a:gs>
                <a:gs pos="79000">
                  <a:srgbClr val="FC950C"/>
                </a:gs>
                <a:gs pos="100000">
                  <a:srgbClr val="FC950C"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Helvetica" pitchFamily="34" charset="0"/>
                  <a:ea typeface="+mn-ea"/>
                  <a:cs typeface="Helvetica" pitchFamily="34" charset="0"/>
                </a:rPr>
                <a:t>Ground interferometers</a:t>
              </a: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Helvetica" pitchFamily="34" charset="0"/>
                <a:ea typeface="+mn-ea"/>
                <a:cs typeface="Helvetica" pitchFamily="34" charset="0"/>
              </a:endParaRPr>
            </a:p>
          </p:txBody>
        </p:sp>
      </p:grpSp>
      <p:grpSp>
        <p:nvGrpSpPr>
          <p:cNvPr id="258" name="Group 53"/>
          <p:cNvGrpSpPr>
            <a:grpSpLocks noChangeAspect="1"/>
          </p:cNvGrpSpPr>
          <p:nvPr/>
        </p:nvGrpSpPr>
        <p:grpSpPr bwMode="auto">
          <a:xfrm>
            <a:off x="-228602" y="3465532"/>
            <a:ext cx="9601251" cy="192088"/>
            <a:chOff x="-144" y="2183"/>
            <a:chExt cx="6048" cy="121"/>
          </a:xfrm>
          <a:solidFill>
            <a:schemeClr val="tx1"/>
          </a:solidFill>
        </p:grpSpPr>
        <p:sp>
          <p:nvSpPr>
            <p:cNvPr id="259" name="AutoShape 52"/>
            <p:cNvSpPr>
              <a:spLocks noChangeAspect="1" noChangeArrowheads="1" noTextEdit="1"/>
            </p:cNvSpPr>
            <p:nvPr/>
          </p:nvSpPr>
          <p:spPr bwMode="auto">
            <a:xfrm>
              <a:off x="-144" y="2183"/>
              <a:ext cx="6048" cy="12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1" name="Freeform 55"/>
            <p:cNvSpPr>
              <a:spLocks/>
            </p:cNvSpPr>
            <p:nvPr/>
          </p:nvSpPr>
          <p:spPr bwMode="auto">
            <a:xfrm>
              <a:off x="-23" y="2186"/>
              <a:ext cx="796" cy="58"/>
            </a:xfrm>
            <a:custGeom>
              <a:avLst/>
              <a:gdLst/>
              <a:ahLst/>
              <a:cxnLst>
                <a:cxn ang="0">
                  <a:pos x="1" y="58"/>
                </a:cxn>
                <a:cxn ang="0">
                  <a:pos x="1" y="58"/>
                </a:cxn>
                <a:cxn ang="0">
                  <a:pos x="2" y="58"/>
                </a:cxn>
                <a:cxn ang="0">
                  <a:pos x="3" y="58"/>
                </a:cxn>
                <a:cxn ang="0">
                  <a:pos x="4" y="58"/>
                </a:cxn>
                <a:cxn ang="0">
                  <a:pos x="5" y="58"/>
                </a:cxn>
                <a:cxn ang="0">
                  <a:pos x="6" y="58"/>
                </a:cxn>
                <a:cxn ang="0">
                  <a:pos x="7" y="58"/>
                </a:cxn>
                <a:cxn ang="0">
                  <a:pos x="9" y="58"/>
                </a:cxn>
                <a:cxn ang="0">
                  <a:pos x="10" y="58"/>
                </a:cxn>
                <a:cxn ang="0">
                  <a:pos x="12" y="58"/>
                </a:cxn>
                <a:cxn ang="0">
                  <a:pos x="15" y="58"/>
                </a:cxn>
                <a:cxn ang="0">
                  <a:pos x="17" y="58"/>
                </a:cxn>
                <a:cxn ang="0">
                  <a:pos x="19" y="58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9" y="58"/>
                </a:cxn>
                <a:cxn ang="0">
                  <a:pos x="33" y="58"/>
                </a:cxn>
                <a:cxn ang="0">
                  <a:pos x="38" y="58"/>
                </a:cxn>
                <a:cxn ang="0">
                  <a:pos x="41" y="58"/>
                </a:cxn>
                <a:cxn ang="0">
                  <a:pos x="45" y="58"/>
                </a:cxn>
                <a:cxn ang="0">
                  <a:pos x="52" y="58"/>
                </a:cxn>
                <a:cxn ang="0">
                  <a:pos x="58" y="58"/>
                </a:cxn>
                <a:cxn ang="0">
                  <a:pos x="75" y="58"/>
                </a:cxn>
                <a:cxn ang="0">
                  <a:pos x="122" y="57"/>
                </a:cxn>
                <a:cxn ang="0">
                  <a:pos x="169" y="56"/>
                </a:cxn>
                <a:cxn ang="0">
                  <a:pos x="215" y="55"/>
                </a:cxn>
                <a:cxn ang="0">
                  <a:pos x="261" y="53"/>
                </a:cxn>
                <a:cxn ang="0">
                  <a:pos x="308" y="51"/>
                </a:cxn>
                <a:cxn ang="0">
                  <a:pos x="355" y="47"/>
                </a:cxn>
                <a:cxn ang="0">
                  <a:pos x="401" y="42"/>
                </a:cxn>
                <a:cxn ang="0">
                  <a:pos x="448" y="37"/>
                </a:cxn>
                <a:cxn ang="0">
                  <a:pos x="494" y="30"/>
                </a:cxn>
                <a:cxn ang="0">
                  <a:pos x="540" y="23"/>
                </a:cxn>
                <a:cxn ang="0">
                  <a:pos x="587" y="15"/>
                </a:cxn>
                <a:cxn ang="0">
                  <a:pos x="633" y="8"/>
                </a:cxn>
                <a:cxn ang="0">
                  <a:pos x="680" y="2"/>
                </a:cxn>
                <a:cxn ang="0">
                  <a:pos x="699" y="0"/>
                </a:cxn>
                <a:cxn ang="0">
                  <a:pos x="706" y="0"/>
                </a:cxn>
                <a:cxn ang="0">
                  <a:pos x="709" y="0"/>
                </a:cxn>
                <a:cxn ang="0">
                  <a:pos x="713" y="0"/>
                </a:cxn>
                <a:cxn ang="0">
                  <a:pos x="716" y="0"/>
                </a:cxn>
                <a:cxn ang="0">
                  <a:pos x="718" y="0"/>
                </a:cxn>
                <a:cxn ang="0">
                  <a:pos x="721" y="0"/>
                </a:cxn>
                <a:cxn ang="0">
                  <a:pos x="722" y="0"/>
                </a:cxn>
                <a:cxn ang="0">
                  <a:pos x="724" y="0"/>
                </a:cxn>
                <a:cxn ang="0">
                  <a:pos x="725" y="0"/>
                </a:cxn>
                <a:cxn ang="0">
                  <a:pos x="726" y="0"/>
                </a:cxn>
                <a:cxn ang="0">
                  <a:pos x="727" y="0"/>
                </a:cxn>
                <a:cxn ang="0">
                  <a:pos x="727" y="0"/>
                </a:cxn>
                <a:cxn ang="0">
                  <a:pos x="728" y="0"/>
                </a:cxn>
                <a:cxn ang="0">
                  <a:pos x="729" y="0"/>
                </a:cxn>
                <a:cxn ang="0">
                  <a:pos x="730" y="0"/>
                </a:cxn>
                <a:cxn ang="0">
                  <a:pos x="731" y="0"/>
                </a:cxn>
                <a:cxn ang="0">
                  <a:pos x="733" y="0"/>
                </a:cxn>
                <a:cxn ang="0">
                  <a:pos x="735" y="0"/>
                </a:cxn>
                <a:cxn ang="0">
                  <a:pos x="741" y="0"/>
                </a:cxn>
                <a:cxn ang="0">
                  <a:pos x="744" y="0"/>
                </a:cxn>
                <a:cxn ang="0">
                  <a:pos x="747" y="0"/>
                </a:cxn>
                <a:cxn ang="0">
                  <a:pos x="752" y="0"/>
                </a:cxn>
                <a:cxn ang="0">
                  <a:pos x="761" y="1"/>
                </a:cxn>
                <a:cxn ang="0">
                  <a:pos x="773" y="2"/>
                </a:cxn>
              </a:cxnLst>
              <a:rect l="0" t="0" r="r" b="b"/>
              <a:pathLst>
                <a:path w="796" h="58">
                  <a:moveTo>
                    <a:pt x="0" y="58"/>
                  </a:move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0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2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3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4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5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6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8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9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0" y="58"/>
                  </a:lnTo>
                  <a:lnTo>
                    <a:pt x="11" y="58"/>
                  </a:lnTo>
                  <a:lnTo>
                    <a:pt x="11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2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3" y="58"/>
                  </a:lnTo>
                  <a:lnTo>
                    <a:pt x="14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5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6" y="58"/>
                  </a:lnTo>
                  <a:lnTo>
                    <a:pt x="17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8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19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0" y="58"/>
                  </a:lnTo>
                  <a:lnTo>
                    <a:pt x="21" y="58"/>
                  </a:lnTo>
                  <a:lnTo>
                    <a:pt x="21" y="58"/>
                  </a:lnTo>
                  <a:lnTo>
                    <a:pt x="22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3" y="58"/>
                  </a:lnTo>
                  <a:lnTo>
                    <a:pt x="24" y="58"/>
                  </a:lnTo>
                  <a:lnTo>
                    <a:pt x="24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6" y="58"/>
                  </a:lnTo>
                  <a:lnTo>
                    <a:pt x="27" y="58"/>
                  </a:lnTo>
                  <a:lnTo>
                    <a:pt x="28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29" y="58"/>
                  </a:lnTo>
                  <a:lnTo>
                    <a:pt x="30" y="58"/>
                  </a:lnTo>
                  <a:lnTo>
                    <a:pt x="30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2" y="58"/>
                  </a:lnTo>
                  <a:lnTo>
                    <a:pt x="33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5" y="58"/>
                  </a:lnTo>
                  <a:lnTo>
                    <a:pt x="36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8" y="58"/>
                  </a:lnTo>
                  <a:lnTo>
                    <a:pt x="39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1" y="58"/>
                  </a:lnTo>
                  <a:lnTo>
                    <a:pt x="42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4" y="58"/>
                  </a:lnTo>
                  <a:lnTo>
                    <a:pt x="45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7" y="58"/>
                  </a:lnTo>
                  <a:lnTo>
                    <a:pt x="48" y="58"/>
                  </a:lnTo>
                  <a:lnTo>
                    <a:pt x="49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2" y="58"/>
                  </a:lnTo>
                  <a:lnTo>
                    <a:pt x="53" y="58"/>
                  </a:lnTo>
                  <a:lnTo>
                    <a:pt x="53" y="58"/>
                  </a:lnTo>
                  <a:lnTo>
                    <a:pt x="54" y="58"/>
                  </a:lnTo>
                  <a:lnTo>
                    <a:pt x="55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9" y="58"/>
                  </a:lnTo>
                  <a:lnTo>
                    <a:pt x="59" y="58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4" y="58"/>
                  </a:lnTo>
                  <a:lnTo>
                    <a:pt x="69" y="58"/>
                  </a:lnTo>
                  <a:lnTo>
                    <a:pt x="75" y="58"/>
                  </a:lnTo>
                  <a:lnTo>
                    <a:pt x="81" y="58"/>
                  </a:lnTo>
                  <a:lnTo>
                    <a:pt x="87" y="57"/>
                  </a:lnTo>
                  <a:lnTo>
                    <a:pt x="93" y="57"/>
                  </a:lnTo>
                  <a:lnTo>
                    <a:pt x="99" y="57"/>
                  </a:lnTo>
                  <a:lnTo>
                    <a:pt x="105" y="57"/>
                  </a:lnTo>
                  <a:lnTo>
                    <a:pt x="110" y="57"/>
                  </a:lnTo>
                  <a:lnTo>
                    <a:pt x="116" y="57"/>
                  </a:lnTo>
                  <a:lnTo>
                    <a:pt x="122" y="57"/>
                  </a:lnTo>
                  <a:lnTo>
                    <a:pt x="128" y="57"/>
                  </a:lnTo>
                  <a:lnTo>
                    <a:pt x="134" y="57"/>
                  </a:lnTo>
                  <a:lnTo>
                    <a:pt x="140" y="57"/>
                  </a:lnTo>
                  <a:lnTo>
                    <a:pt x="145" y="57"/>
                  </a:lnTo>
                  <a:lnTo>
                    <a:pt x="151" y="57"/>
                  </a:lnTo>
                  <a:lnTo>
                    <a:pt x="157" y="57"/>
                  </a:lnTo>
                  <a:lnTo>
                    <a:pt x="163" y="57"/>
                  </a:lnTo>
                  <a:lnTo>
                    <a:pt x="169" y="56"/>
                  </a:lnTo>
                  <a:lnTo>
                    <a:pt x="174" y="56"/>
                  </a:lnTo>
                  <a:lnTo>
                    <a:pt x="180" y="56"/>
                  </a:lnTo>
                  <a:lnTo>
                    <a:pt x="186" y="56"/>
                  </a:lnTo>
                  <a:lnTo>
                    <a:pt x="192" y="56"/>
                  </a:lnTo>
                  <a:lnTo>
                    <a:pt x="198" y="56"/>
                  </a:lnTo>
                  <a:lnTo>
                    <a:pt x="203" y="56"/>
                  </a:lnTo>
                  <a:lnTo>
                    <a:pt x="209" y="55"/>
                  </a:lnTo>
                  <a:lnTo>
                    <a:pt x="215" y="55"/>
                  </a:lnTo>
                  <a:lnTo>
                    <a:pt x="221" y="55"/>
                  </a:lnTo>
                  <a:lnTo>
                    <a:pt x="227" y="55"/>
                  </a:lnTo>
                  <a:lnTo>
                    <a:pt x="232" y="55"/>
                  </a:lnTo>
                  <a:lnTo>
                    <a:pt x="238" y="54"/>
                  </a:lnTo>
                  <a:lnTo>
                    <a:pt x="244" y="54"/>
                  </a:lnTo>
                  <a:lnTo>
                    <a:pt x="250" y="54"/>
                  </a:lnTo>
                  <a:lnTo>
                    <a:pt x="256" y="54"/>
                  </a:lnTo>
                  <a:lnTo>
                    <a:pt x="261" y="53"/>
                  </a:lnTo>
                  <a:lnTo>
                    <a:pt x="267" y="53"/>
                  </a:lnTo>
                  <a:lnTo>
                    <a:pt x="273" y="53"/>
                  </a:lnTo>
                  <a:lnTo>
                    <a:pt x="279" y="52"/>
                  </a:lnTo>
                  <a:lnTo>
                    <a:pt x="285" y="52"/>
                  </a:lnTo>
                  <a:lnTo>
                    <a:pt x="291" y="52"/>
                  </a:lnTo>
                  <a:lnTo>
                    <a:pt x="296" y="52"/>
                  </a:lnTo>
                  <a:lnTo>
                    <a:pt x="302" y="51"/>
                  </a:lnTo>
                  <a:lnTo>
                    <a:pt x="308" y="51"/>
                  </a:lnTo>
                  <a:lnTo>
                    <a:pt x="314" y="50"/>
                  </a:lnTo>
                  <a:lnTo>
                    <a:pt x="320" y="50"/>
                  </a:lnTo>
                  <a:lnTo>
                    <a:pt x="326" y="50"/>
                  </a:lnTo>
                  <a:lnTo>
                    <a:pt x="332" y="49"/>
                  </a:lnTo>
                  <a:lnTo>
                    <a:pt x="337" y="48"/>
                  </a:lnTo>
                  <a:lnTo>
                    <a:pt x="343" y="48"/>
                  </a:lnTo>
                  <a:lnTo>
                    <a:pt x="349" y="48"/>
                  </a:lnTo>
                  <a:lnTo>
                    <a:pt x="355" y="47"/>
                  </a:lnTo>
                  <a:lnTo>
                    <a:pt x="361" y="47"/>
                  </a:lnTo>
                  <a:lnTo>
                    <a:pt x="367" y="46"/>
                  </a:lnTo>
                  <a:lnTo>
                    <a:pt x="372" y="46"/>
                  </a:lnTo>
                  <a:lnTo>
                    <a:pt x="378" y="45"/>
                  </a:lnTo>
                  <a:lnTo>
                    <a:pt x="384" y="44"/>
                  </a:lnTo>
                  <a:lnTo>
                    <a:pt x="389" y="44"/>
                  </a:lnTo>
                  <a:lnTo>
                    <a:pt x="395" y="43"/>
                  </a:lnTo>
                  <a:lnTo>
                    <a:pt x="401" y="42"/>
                  </a:lnTo>
                  <a:lnTo>
                    <a:pt x="407" y="42"/>
                  </a:lnTo>
                  <a:lnTo>
                    <a:pt x="413" y="41"/>
                  </a:lnTo>
                  <a:lnTo>
                    <a:pt x="418" y="40"/>
                  </a:lnTo>
                  <a:lnTo>
                    <a:pt x="424" y="40"/>
                  </a:lnTo>
                  <a:lnTo>
                    <a:pt x="430" y="39"/>
                  </a:lnTo>
                  <a:lnTo>
                    <a:pt x="436" y="38"/>
                  </a:lnTo>
                  <a:lnTo>
                    <a:pt x="442" y="38"/>
                  </a:lnTo>
                  <a:lnTo>
                    <a:pt x="448" y="37"/>
                  </a:lnTo>
                  <a:lnTo>
                    <a:pt x="454" y="36"/>
                  </a:lnTo>
                  <a:lnTo>
                    <a:pt x="459" y="35"/>
                  </a:lnTo>
                  <a:lnTo>
                    <a:pt x="465" y="34"/>
                  </a:lnTo>
                  <a:lnTo>
                    <a:pt x="471" y="34"/>
                  </a:lnTo>
                  <a:lnTo>
                    <a:pt x="476" y="33"/>
                  </a:lnTo>
                  <a:lnTo>
                    <a:pt x="482" y="32"/>
                  </a:lnTo>
                  <a:lnTo>
                    <a:pt x="488" y="31"/>
                  </a:lnTo>
                  <a:lnTo>
                    <a:pt x="494" y="30"/>
                  </a:lnTo>
                  <a:lnTo>
                    <a:pt x="500" y="29"/>
                  </a:lnTo>
                  <a:lnTo>
                    <a:pt x="506" y="28"/>
                  </a:lnTo>
                  <a:lnTo>
                    <a:pt x="511" y="28"/>
                  </a:lnTo>
                  <a:lnTo>
                    <a:pt x="517" y="27"/>
                  </a:lnTo>
                  <a:lnTo>
                    <a:pt x="523" y="26"/>
                  </a:lnTo>
                  <a:lnTo>
                    <a:pt x="529" y="25"/>
                  </a:lnTo>
                  <a:lnTo>
                    <a:pt x="534" y="24"/>
                  </a:lnTo>
                  <a:lnTo>
                    <a:pt x="540" y="23"/>
                  </a:lnTo>
                  <a:lnTo>
                    <a:pt x="546" y="22"/>
                  </a:lnTo>
                  <a:lnTo>
                    <a:pt x="552" y="21"/>
                  </a:lnTo>
                  <a:lnTo>
                    <a:pt x="558" y="20"/>
                  </a:lnTo>
                  <a:lnTo>
                    <a:pt x="564" y="19"/>
                  </a:lnTo>
                  <a:lnTo>
                    <a:pt x="569" y="18"/>
                  </a:lnTo>
                  <a:lnTo>
                    <a:pt x="575" y="17"/>
                  </a:lnTo>
                  <a:lnTo>
                    <a:pt x="581" y="16"/>
                  </a:lnTo>
                  <a:lnTo>
                    <a:pt x="587" y="15"/>
                  </a:lnTo>
                  <a:lnTo>
                    <a:pt x="593" y="14"/>
                  </a:lnTo>
                  <a:lnTo>
                    <a:pt x="598" y="13"/>
                  </a:lnTo>
                  <a:lnTo>
                    <a:pt x="604" y="12"/>
                  </a:lnTo>
                  <a:lnTo>
                    <a:pt x="610" y="11"/>
                  </a:lnTo>
                  <a:lnTo>
                    <a:pt x="616" y="10"/>
                  </a:lnTo>
                  <a:lnTo>
                    <a:pt x="622" y="9"/>
                  </a:lnTo>
                  <a:lnTo>
                    <a:pt x="627" y="8"/>
                  </a:lnTo>
                  <a:lnTo>
                    <a:pt x="633" y="8"/>
                  </a:lnTo>
                  <a:lnTo>
                    <a:pt x="639" y="7"/>
                  </a:lnTo>
                  <a:lnTo>
                    <a:pt x="645" y="6"/>
                  </a:lnTo>
                  <a:lnTo>
                    <a:pt x="651" y="5"/>
                  </a:lnTo>
                  <a:lnTo>
                    <a:pt x="657" y="4"/>
                  </a:lnTo>
                  <a:lnTo>
                    <a:pt x="662" y="4"/>
                  </a:lnTo>
                  <a:lnTo>
                    <a:pt x="668" y="3"/>
                  </a:lnTo>
                  <a:lnTo>
                    <a:pt x="674" y="3"/>
                  </a:lnTo>
                  <a:lnTo>
                    <a:pt x="680" y="2"/>
                  </a:lnTo>
                  <a:lnTo>
                    <a:pt x="686" y="2"/>
                  </a:lnTo>
                  <a:lnTo>
                    <a:pt x="692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8" y="1"/>
                  </a:lnTo>
                  <a:lnTo>
                    <a:pt x="699" y="0"/>
                  </a:lnTo>
                  <a:lnTo>
                    <a:pt x="700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3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4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6" y="0"/>
                  </a:lnTo>
                  <a:lnTo>
                    <a:pt x="707" y="0"/>
                  </a:lnTo>
                  <a:lnTo>
                    <a:pt x="707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09" y="0"/>
                  </a:lnTo>
                  <a:lnTo>
                    <a:pt x="710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2" y="0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5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7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8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19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0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1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2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3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4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5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6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7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8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29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0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1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2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3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4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5" y="0"/>
                  </a:lnTo>
                  <a:lnTo>
                    <a:pt x="736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8" y="0"/>
                  </a:lnTo>
                  <a:lnTo>
                    <a:pt x="739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1" y="0"/>
                  </a:lnTo>
                  <a:lnTo>
                    <a:pt x="742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4" y="0"/>
                  </a:lnTo>
                  <a:lnTo>
                    <a:pt x="745" y="0"/>
                  </a:lnTo>
                  <a:lnTo>
                    <a:pt x="746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7" y="0"/>
                  </a:lnTo>
                  <a:lnTo>
                    <a:pt x="748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49" y="0"/>
                  </a:lnTo>
                  <a:lnTo>
                    <a:pt x="750" y="0"/>
                  </a:lnTo>
                  <a:lnTo>
                    <a:pt x="750" y="0"/>
                  </a:lnTo>
                  <a:lnTo>
                    <a:pt x="751" y="0"/>
                  </a:lnTo>
                  <a:lnTo>
                    <a:pt x="752" y="0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5" y="1"/>
                  </a:lnTo>
                  <a:lnTo>
                    <a:pt x="756" y="1"/>
                  </a:lnTo>
                  <a:lnTo>
                    <a:pt x="756" y="1"/>
                  </a:lnTo>
                  <a:lnTo>
                    <a:pt x="757" y="1"/>
                  </a:lnTo>
                  <a:lnTo>
                    <a:pt x="758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1" y="1"/>
                  </a:lnTo>
                  <a:lnTo>
                    <a:pt x="762" y="1"/>
                  </a:lnTo>
                  <a:lnTo>
                    <a:pt x="762" y="1"/>
                  </a:lnTo>
                  <a:lnTo>
                    <a:pt x="763" y="1"/>
                  </a:lnTo>
                  <a:lnTo>
                    <a:pt x="764" y="2"/>
                  </a:lnTo>
                  <a:lnTo>
                    <a:pt x="767" y="2"/>
                  </a:lnTo>
                  <a:lnTo>
                    <a:pt x="773" y="2"/>
                  </a:lnTo>
                  <a:lnTo>
                    <a:pt x="779" y="3"/>
                  </a:lnTo>
                  <a:lnTo>
                    <a:pt x="784" y="4"/>
                  </a:lnTo>
                  <a:lnTo>
                    <a:pt x="790" y="5"/>
                  </a:lnTo>
                  <a:lnTo>
                    <a:pt x="796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2" name="Freeform 56"/>
            <p:cNvSpPr>
              <a:spLocks/>
            </p:cNvSpPr>
            <p:nvPr/>
          </p:nvSpPr>
          <p:spPr bwMode="auto">
            <a:xfrm>
              <a:off x="773" y="2186"/>
              <a:ext cx="582" cy="116"/>
            </a:xfrm>
            <a:custGeom>
              <a:avLst/>
              <a:gdLst/>
              <a:ahLst/>
              <a:cxnLst>
                <a:cxn ang="0">
                  <a:pos x="41" y="18"/>
                </a:cxn>
                <a:cxn ang="0">
                  <a:pos x="88" y="39"/>
                </a:cxn>
                <a:cxn ang="0">
                  <a:pos x="134" y="66"/>
                </a:cxn>
                <a:cxn ang="0">
                  <a:pos x="181" y="93"/>
                </a:cxn>
                <a:cxn ang="0">
                  <a:pos x="221" y="111"/>
                </a:cxn>
                <a:cxn ang="0">
                  <a:pos x="227" y="112"/>
                </a:cxn>
                <a:cxn ang="0">
                  <a:pos x="231" y="113"/>
                </a:cxn>
                <a:cxn ang="0">
                  <a:pos x="236" y="114"/>
                </a:cxn>
                <a:cxn ang="0">
                  <a:pos x="239" y="115"/>
                </a:cxn>
                <a:cxn ang="0">
                  <a:pos x="241" y="115"/>
                </a:cxn>
                <a:cxn ang="0">
                  <a:pos x="244" y="115"/>
                </a:cxn>
                <a:cxn ang="0">
                  <a:pos x="247" y="115"/>
                </a:cxn>
                <a:cxn ang="0">
                  <a:pos x="249" y="116"/>
                </a:cxn>
                <a:cxn ang="0">
                  <a:pos x="250" y="116"/>
                </a:cxn>
                <a:cxn ang="0">
                  <a:pos x="251" y="116"/>
                </a:cxn>
                <a:cxn ang="0">
                  <a:pos x="252" y="116"/>
                </a:cxn>
                <a:cxn ang="0">
                  <a:pos x="252" y="116"/>
                </a:cxn>
                <a:cxn ang="0">
                  <a:pos x="253" y="116"/>
                </a:cxn>
                <a:cxn ang="0">
                  <a:pos x="254" y="116"/>
                </a:cxn>
                <a:cxn ang="0">
                  <a:pos x="255" y="116"/>
                </a:cxn>
                <a:cxn ang="0">
                  <a:pos x="256" y="116"/>
                </a:cxn>
                <a:cxn ang="0">
                  <a:pos x="257" y="115"/>
                </a:cxn>
                <a:cxn ang="0">
                  <a:pos x="259" y="115"/>
                </a:cxn>
                <a:cxn ang="0">
                  <a:pos x="262" y="115"/>
                </a:cxn>
                <a:cxn ang="0">
                  <a:pos x="264" y="115"/>
                </a:cxn>
                <a:cxn ang="0">
                  <a:pos x="268" y="114"/>
                </a:cxn>
                <a:cxn ang="0">
                  <a:pos x="271" y="114"/>
                </a:cxn>
                <a:cxn ang="0">
                  <a:pos x="275" y="113"/>
                </a:cxn>
                <a:cxn ang="0">
                  <a:pos x="282" y="111"/>
                </a:cxn>
                <a:cxn ang="0">
                  <a:pos x="291" y="108"/>
                </a:cxn>
                <a:cxn ang="0">
                  <a:pos x="337" y="77"/>
                </a:cxn>
                <a:cxn ang="0">
                  <a:pos x="384" y="34"/>
                </a:cxn>
                <a:cxn ang="0">
                  <a:pos x="419" y="7"/>
                </a:cxn>
                <a:cxn ang="0">
                  <a:pos x="425" y="4"/>
                </a:cxn>
                <a:cxn ang="0">
                  <a:pos x="429" y="3"/>
                </a:cxn>
                <a:cxn ang="0">
                  <a:pos x="433" y="2"/>
                </a:cxn>
                <a:cxn ang="0">
                  <a:pos x="437" y="1"/>
                </a:cxn>
                <a:cxn ang="0">
                  <a:pos x="439" y="0"/>
                </a:cxn>
                <a:cxn ang="0">
                  <a:pos x="441" y="0"/>
                </a:cxn>
                <a:cxn ang="0">
                  <a:pos x="443" y="0"/>
                </a:cxn>
                <a:cxn ang="0">
                  <a:pos x="444" y="0"/>
                </a:cxn>
                <a:cxn ang="0">
                  <a:pos x="445" y="0"/>
                </a:cxn>
                <a:cxn ang="0">
                  <a:pos x="446" y="0"/>
                </a:cxn>
                <a:cxn ang="0">
                  <a:pos x="447" y="0"/>
                </a:cxn>
                <a:cxn ang="0">
                  <a:pos x="448" y="0"/>
                </a:cxn>
                <a:cxn ang="0">
                  <a:pos x="449" y="0"/>
                </a:cxn>
                <a:cxn ang="0">
                  <a:pos x="449" y="0"/>
                </a:cxn>
                <a:cxn ang="0">
                  <a:pos x="451" y="0"/>
                </a:cxn>
                <a:cxn ang="0">
                  <a:pos x="452" y="0"/>
                </a:cxn>
                <a:cxn ang="0">
                  <a:pos x="454" y="0"/>
                </a:cxn>
                <a:cxn ang="0">
                  <a:pos x="456" y="0"/>
                </a:cxn>
                <a:cxn ang="0">
                  <a:pos x="459" y="1"/>
                </a:cxn>
                <a:cxn ang="0">
                  <a:pos x="464" y="2"/>
                </a:cxn>
                <a:cxn ang="0">
                  <a:pos x="468" y="4"/>
                </a:cxn>
                <a:cxn ang="0">
                  <a:pos x="471" y="6"/>
                </a:cxn>
                <a:cxn ang="0">
                  <a:pos x="478" y="9"/>
                </a:cxn>
                <a:cxn ang="0">
                  <a:pos x="512" y="41"/>
                </a:cxn>
                <a:cxn ang="0">
                  <a:pos x="558" y="96"/>
                </a:cxn>
                <a:cxn ang="0">
                  <a:pos x="570" y="106"/>
                </a:cxn>
                <a:cxn ang="0">
                  <a:pos x="573" y="108"/>
                </a:cxn>
                <a:cxn ang="0">
                  <a:pos x="576" y="110"/>
                </a:cxn>
                <a:cxn ang="0">
                  <a:pos x="581" y="112"/>
                </a:cxn>
              </a:cxnLst>
              <a:rect l="0" t="0" r="r" b="b"/>
              <a:pathLst>
                <a:path w="582" h="116">
                  <a:moveTo>
                    <a:pt x="0" y="6"/>
                  </a:moveTo>
                  <a:lnTo>
                    <a:pt x="6" y="8"/>
                  </a:lnTo>
                  <a:lnTo>
                    <a:pt x="12" y="9"/>
                  </a:lnTo>
                  <a:lnTo>
                    <a:pt x="17" y="11"/>
                  </a:lnTo>
                  <a:lnTo>
                    <a:pt x="23" y="12"/>
                  </a:lnTo>
                  <a:lnTo>
                    <a:pt x="29" y="14"/>
                  </a:lnTo>
                  <a:lnTo>
                    <a:pt x="35" y="16"/>
                  </a:lnTo>
                  <a:lnTo>
                    <a:pt x="41" y="18"/>
                  </a:lnTo>
                  <a:lnTo>
                    <a:pt x="47" y="20"/>
                  </a:lnTo>
                  <a:lnTo>
                    <a:pt x="53" y="23"/>
                  </a:lnTo>
                  <a:lnTo>
                    <a:pt x="58" y="25"/>
                  </a:lnTo>
                  <a:lnTo>
                    <a:pt x="64" y="28"/>
                  </a:lnTo>
                  <a:lnTo>
                    <a:pt x="70" y="30"/>
                  </a:lnTo>
                  <a:lnTo>
                    <a:pt x="76" y="33"/>
                  </a:lnTo>
                  <a:lnTo>
                    <a:pt x="82" y="36"/>
                  </a:lnTo>
                  <a:lnTo>
                    <a:pt x="88" y="39"/>
                  </a:lnTo>
                  <a:lnTo>
                    <a:pt x="93" y="42"/>
                  </a:lnTo>
                  <a:lnTo>
                    <a:pt x="99" y="46"/>
                  </a:lnTo>
                  <a:lnTo>
                    <a:pt x="105" y="49"/>
                  </a:lnTo>
                  <a:lnTo>
                    <a:pt x="110" y="52"/>
                  </a:lnTo>
                  <a:lnTo>
                    <a:pt x="116" y="55"/>
                  </a:lnTo>
                  <a:lnTo>
                    <a:pt x="122" y="59"/>
                  </a:lnTo>
                  <a:lnTo>
                    <a:pt x="128" y="62"/>
                  </a:lnTo>
                  <a:lnTo>
                    <a:pt x="134" y="66"/>
                  </a:lnTo>
                  <a:lnTo>
                    <a:pt x="140" y="69"/>
                  </a:lnTo>
                  <a:lnTo>
                    <a:pt x="146" y="73"/>
                  </a:lnTo>
                  <a:lnTo>
                    <a:pt x="151" y="76"/>
                  </a:lnTo>
                  <a:lnTo>
                    <a:pt x="157" y="80"/>
                  </a:lnTo>
                  <a:lnTo>
                    <a:pt x="163" y="84"/>
                  </a:lnTo>
                  <a:lnTo>
                    <a:pt x="169" y="87"/>
                  </a:lnTo>
                  <a:lnTo>
                    <a:pt x="175" y="90"/>
                  </a:lnTo>
                  <a:lnTo>
                    <a:pt x="181" y="93"/>
                  </a:lnTo>
                  <a:lnTo>
                    <a:pt x="186" y="96"/>
                  </a:lnTo>
                  <a:lnTo>
                    <a:pt x="192" y="99"/>
                  </a:lnTo>
                  <a:lnTo>
                    <a:pt x="198" y="102"/>
                  </a:lnTo>
                  <a:lnTo>
                    <a:pt x="204" y="104"/>
                  </a:lnTo>
                  <a:lnTo>
                    <a:pt x="210" y="107"/>
                  </a:lnTo>
                  <a:lnTo>
                    <a:pt x="215" y="109"/>
                  </a:lnTo>
                  <a:lnTo>
                    <a:pt x="221" y="111"/>
                  </a:lnTo>
                  <a:lnTo>
                    <a:pt x="221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2" y="111"/>
                  </a:lnTo>
                  <a:lnTo>
                    <a:pt x="223" y="111"/>
                  </a:lnTo>
                  <a:lnTo>
                    <a:pt x="224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8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3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4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6" y="114"/>
                  </a:lnTo>
                  <a:lnTo>
                    <a:pt x="237" y="114"/>
                  </a:lnTo>
                  <a:lnTo>
                    <a:pt x="239" y="114"/>
                  </a:lnTo>
                  <a:lnTo>
                    <a:pt x="239" y="114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39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0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6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7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5"/>
                  </a:lnTo>
                  <a:lnTo>
                    <a:pt x="248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49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0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1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2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3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4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5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6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6"/>
                  </a:lnTo>
                  <a:lnTo>
                    <a:pt x="257" y="115"/>
                  </a:lnTo>
                  <a:lnTo>
                    <a:pt x="257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8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59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0" y="115"/>
                  </a:lnTo>
                  <a:lnTo>
                    <a:pt x="261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2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3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4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5" y="115"/>
                  </a:lnTo>
                  <a:lnTo>
                    <a:pt x="266" y="115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8" y="114"/>
                  </a:lnTo>
                  <a:lnTo>
                    <a:pt x="269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0" y="114"/>
                  </a:lnTo>
                  <a:lnTo>
                    <a:pt x="271" y="114"/>
                  </a:lnTo>
                  <a:lnTo>
                    <a:pt x="271" y="114"/>
                  </a:lnTo>
                  <a:lnTo>
                    <a:pt x="272" y="114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3" y="113"/>
                  </a:lnTo>
                  <a:lnTo>
                    <a:pt x="274" y="113"/>
                  </a:lnTo>
                  <a:lnTo>
                    <a:pt x="274" y="113"/>
                  </a:lnTo>
                  <a:lnTo>
                    <a:pt x="275" y="113"/>
                  </a:lnTo>
                  <a:lnTo>
                    <a:pt x="276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79" y="112"/>
                  </a:lnTo>
                  <a:lnTo>
                    <a:pt x="280" y="112"/>
                  </a:lnTo>
                  <a:lnTo>
                    <a:pt x="280" y="112"/>
                  </a:lnTo>
                  <a:lnTo>
                    <a:pt x="281" y="111"/>
                  </a:lnTo>
                  <a:lnTo>
                    <a:pt x="282" y="111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5" y="110"/>
                  </a:lnTo>
                  <a:lnTo>
                    <a:pt x="286" y="110"/>
                  </a:lnTo>
                  <a:lnTo>
                    <a:pt x="286" y="110"/>
                  </a:lnTo>
                  <a:lnTo>
                    <a:pt x="286" y="109"/>
                  </a:lnTo>
                  <a:lnTo>
                    <a:pt x="288" y="109"/>
                  </a:lnTo>
                  <a:lnTo>
                    <a:pt x="291" y="108"/>
                  </a:lnTo>
                  <a:lnTo>
                    <a:pt x="297" y="105"/>
                  </a:lnTo>
                  <a:lnTo>
                    <a:pt x="303" y="102"/>
                  </a:lnTo>
                  <a:lnTo>
                    <a:pt x="308" y="99"/>
                  </a:lnTo>
                  <a:lnTo>
                    <a:pt x="314" y="95"/>
                  </a:lnTo>
                  <a:lnTo>
                    <a:pt x="320" y="91"/>
                  </a:lnTo>
                  <a:lnTo>
                    <a:pt x="326" y="86"/>
                  </a:lnTo>
                  <a:lnTo>
                    <a:pt x="332" y="82"/>
                  </a:lnTo>
                  <a:lnTo>
                    <a:pt x="337" y="77"/>
                  </a:lnTo>
                  <a:lnTo>
                    <a:pt x="343" y="72"/>
                  </a:lnTo>
                  <a:lnTo>
                    <a:pt x="349" y="66"/>
                  </a:lnTo>
                  <a:lnTo>
                    <a:pt x="355" y="61"/>
                  </a:lnTo>
                  <a:lnTo>
                    <a:pt x="361" y="55"/>
                  </a:lnTo>
                  <a:lnTo>
                    <a:pt x="366" y="50"/>
                  </a:lnTo>
                  <a:lnTo>
                    <a:pt x="373" y="44"/>
                  </a:lnTo>
                  <a:lnTo>
                    <a:pt x="378" y="39"/>
                  </a:lnTo>
                  <a:lnTo>
                    <a:pt x="384" y="34"/>
                  </a:lnTo>
                  <a:lnTo>
                    <a:pt x="390" y="28"/>
                  </a:lnTo>
                  <a:lnTo>
                    <a:pt x="395" y="24"/>
                  </a:lnTo>
                  <a:lnTo>
                    <a:pt x="401" y="19"/>
                  </a:lnTo>
                  <a:lnTo>
                    <a:pt x="407" y="14"/>
                  </a:lnTo>
                  <a:lnTo>
                    <a:pt x="413" y="11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19" y="7"/>
                  </a:lnTo>
                  <a:lnTo>
                    <a:pt x="420" y="7"/>
                  </a:lnTo>
                  <a:lnTo>
                    <a:pt x="421" y="7"/>
                  </a:lnTo>
                  <a:lnTo>
                    <a:pt x="422" y="6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5"/>
                  </a:lnTo>
                  <a:lnTo>
                    <a:pt x="425" y="4"/>
                  </a:lnTo>
                  <a:lnTo>
                    <a:pt x="425" y="4"/>
                  </a:lnTo>
                  <a:lnTo>
                    <a:pt x="426" y="4"/>
                  </a:lnTo>
                  <a:lnTo>
                    <a:pt x="427" y="4"/>
                  </a:lnTo>
                  <a:lnTo>
                    <a:pt x="428" y="4"/>
                  </a:lnTo>
                  <a:lnTo>
                    <a:pt x="428" y="4"/>
                  </a:lnTo>
                  <a:lnTo>
                    <a:pt x="428" y="3"/>
                  </a:lnTo>
                  <a:lnTo>
                    <a:pt x="428" y="3"/>
                  </a:lnTo>
                  <a:lnTo>
                    <a:pt x="429" y="3"/>
                  </a:lnTo>
                  <a:lnTo>
                    <a:pt x="430" y="3"/>
                  </a:lnTo>
                  <a:lnTo>
                    <a:pt x="430" y="2"/>
                  </a:lnTo>
                  <a:lnTo>
                    <a:pt x="430" y="2"/>
                  </a:lnTo>
                  <a:lnTo>
                    <a:pt x="431" y="2"/>
                  </a:lnTo>
                  <a:lnTo>
                    <a:pt x="431" y="2"/>
                  </a:lnTo>
                  <a:lnTo>
                    <a:pt x="432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3" y="2"/>
                  </a:lnTo>
                  <a:lnTo>
                    <a:pt x="434" y="2"/>
                  </a:lnTo>
                  <a:lnTo>
                    <a:pt x="434" y="1"/>
                  </a:lnTo>
                  <a:lnTo>
                    <a:pt x="435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6" y="1"/>
                  </a:lnTo>
                  <a:lnTo>
                    <a:pt x="437" y="1"/>
                  </a:lnTo>
                  <a:lnTo>
                    <a:pt x="437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1"/>
                  </a:lnTo>
                  <a:lnTo>
                    <a:pt x="438" y="0"/>
                  </a:lnTo>
                  <a:lnTo>
                    <a:pt x="438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39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1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2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3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4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5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6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7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8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49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0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1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2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3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4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5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6" y="0"/>
                  </a:lnTo>
                  <a:lnTo>
                    <a:pt x="457" y="0"/>
                  </a:lnTo>
                  <a:lnTo>
                    <a:pt x="457" y="0"/>
                  </a:lnTo>
                  <a:lnTo>
                    <a:pt x="457" y="1"/>
                  </a:lnTo>
                  <a:lnTo>
                    <a:pt x="458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59" y="1"/>
                  </a:lnTo>
                  <a:lnTo>
                    <a:pt x="460" y="1"/>
                  </a:lnTo>
                  <a:lnTo>
                    <a:pt x="461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2" y="2"/>
                  </a:lnTo>
                  <a:lnTo>
                    <a:pt x="463" y="2"/>
                  </a:lnTo>
                  <a:lnTo>
                    <a:pt x="463" y="2"/>
                  </a:lnTo>
                  <a:lnTo>
                    <a:pt x="464" y="2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5" y="3"/>
                  </a:lnTo>
                  <a:lnTo>
                    <a:pt x="466" y="3"/>
                  </a:lnTo>
                  <a:lnTo>
                    <a:pt x="467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8" y="4"/>
                  </a:lnTo>
                  <a:lnTo>
                    <a:pt x="469" y="4"/>
                  </a:lnTo>
                  <a:lnTo>
                    <a:pt x="469" y="5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1" y="6"/>
                  </a:lnTo>
                  <a:lnTo>
                    <a:pt x="472" y="6"/>
                  </a:lnTo>
                  <a:lnTo>
                    <a:pt x="474" y="7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7" y="9"/>
                  </a:lnTo>
                  <a:lnTo>
                    <a:pt x="478" y="9"/>
                  </a:lnTo>
                  <a:lnTo>
                    <a:pt x="478" y="10"/>
                  </a:lnTo>
                  <a:lnTo>
                    <a:pt x="480" y="11"/>
                  </a:lnTo>
                  <a:lnTo>
                    <a:pt x="483" y="13"/>
                  </a:lnTo>
                  <a:lnTo>
                    <a:pt x="488" y="17"/>
                  </a:lnTo>
                  <a:lnTo>
                    <a:pt x="494" y="23"/>
                  </a:lnTo>
                  <a:lnTo>
                    <a:pt x="500" y="28"/>
                  </a:lnTo>
                  <a:lnTo>
                    <a:pt x="506" y="34"/>
                  </a:lnTo>
                  <a:lnTo>
                    <a:pt x="512" y="41"/>
                  </a:lnTo>
                  <a:lnTo>
                    <a:pt x="517" y="48"/>
                  </a:lnTo>
                  <a:lnTo>
                    <a:pt x="523" y="55"/>
                  </a:lnTo>
                  <a:lnTo>
                    <a:pt x="529" y="63"/>
                  </a:lnTo>
                  <a:lnTo>
                    <a:pt x="535" y="70"/>
                  </a:lnTo>
                  <a:lnTo>
                    <a:pt x="541" y="77"/>
                  </a:lnTo>
                  <a:lnTo>
                    <a:pt x="547" y="84"/>
                  </a:lnTo>
                  <a:lnTo>
                    <a:pt x="552" y="90"/>
                  </a:lnTo>
                  <a:lnTo>
                    <a:pt x="558" y="96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1"/>
                  </a:lnTo>
                  <a:lnTo>
                    <a:pt x="564" y="102"/>
                  </a:lnTo>
                  <a:lnTo>
                    <a:pt x="565" y="102"/>
                  </a:lnTo>
                  <a:lnTo>
                    <a:pt x="567" y="104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0" y="106"/>
                  </a:lnTo>
                  <a:lnTo>
                    <a:pt x="571" y="107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3" y="108"/>
                  </a:lnTo>
                  <a:lnTo>
                    <a:pt x="574" y="109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5" y="110"/>
                  </a:lnTo>
                  <a:lnTo>
                    <a:pt x="576" y="110"/>
                  </a:lnTo>
                  <a:lnTo>
                    <a:pt x="576" y="110"/>
                  </a:lnTo>
                  <a:lnTo>
                    <a:pt x="577" y="110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8" y="111"/>
                  </a:lnTo>
                  <a:lnTo>
                    <a:pt x="579" y="111"/>
                  </a:lnTo>
                  <a:lnTo>
                    <a:pt x="579" y="112"/>
                  </a:lnTo>
                  <a:lnTo>
                    <a:pt x="579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2"/>
                  </a:lnTo>
                  <a:lnTo>
                    <a:pt x="581" y="113"/>
                  </a:lnTo>
                  <a:lnTo>
                    <a:pt x="582" y="11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3" name="Freeform 57"/>
            <p:cNvSpPr>
              <a:spLocks/>
            </p:cNvSpPr>
            <p:nvPr/>
          </p:nvSpPr>
          <p:spPr bwMode="auto">
            <a:xfrm>
              <a:off x="1355" y="2186"/>
              <a:ext cx="245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4" y="114"/>
                </a:cxn>
                <a:cxn ang="0">
                  <a:pos x="7" y="115"/>
                </a:cxn>
                <a:cxn ang="0">
                  <a:pos x="9" y="115"/>
                </a:cxn>
                <a:cxn ang="0">
                  <a:pos x="10" y="115"/>
                </a:cxn>
                <a:cxn ang="0">
                  <a:pos x="11" y="116"/>
                </a:cxn>
                <a:cxn ang="0">
                  <a:pos x="12" y="116"/>
                </a:cxn>
                <a:cxn ang="0">
                  <a:pos x="13" y="116"/>
                </a:cxn>
                <a:cxn ang="0">
                  <a:pos x="13" y="116"/>
                </a:cxn>
                <a:cxn ang="0">
                  <a:pos x="14" y="116"/>
                </a:cxn>
                <a:cxn ang="0">
                  <a:pos x="15" y="116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20" y="115"/>
                </a:cxn>
                <a:cxn ang="0">
                  <a:pos x="22" y="114"/>
                </a:cxn>
                <a:cxn ang="0">
                  <a:pos x="26" y="113"/>
                </a:cxn>
                <a:cxn ang="0">
                  <a:pos x="29" y="112"/>
                </a:cxn>
                <a:cxn ang="0">
                  <a:pos x="33" y="109"/>
                </a:cxn>
                <a:cxn ang="0">
                  <a:pos x="40" y="104"/>
                </a:cxn>
                <a:cxn ang="0">
                  <a:pos x="51" y="92"/>
                </a:cxn>
                <a:cxn ang="0">
                  <a:pos x="98" y="26"/>
                </a:cxn>
                <a:cxn ang="0">
                  <a:pos x="110" y="12"/>
                </a:cxn>
                <a:cxn ang="0">
                  <a:pos x="113" y="10"/>
                </a:cxn>
                <a:cxn ang="0">
                  <a:pos x="116" y="7"/>
                </a:cxn>
                <a:cxn ang="0">
                  <a:pos x="121" y="4"/>
                </a:cxn>
                <a:cxn ang="0">
                  <a:pos x="123" y="2"/>
                </a:cxn>
                <a:cxn ang="0">
                  <a:pos x="126" y="1"/>
                </a:cxn>
                <a:cxn ang="0">
                  <a:pos x="128" y="1"/>
                </a:cxn>
                <a:cxn ang="0">
                  <a:pos x="129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7" y="0"/>
                </a:cxn>
                <a:cxn ang="0">
                  <a:pos x="139" y="0"/>
                </a:cxn>
                <a:cxn ang="0">
                  <a:pos x="141" y="0"/>
                </a:cxn>
                <a:cxn ang="0">
                  <a:pos x="143" y="2"/>
                </a:cxn>
                <a:cxn ang="0">
                  <a:pos x="148" y="4"/>
                </a:cxn>
                <a:cxn ang="0">
                  <a:pos x="151" y="6"/>
                </a:cxn>
                <a:cxn ang="0">
                  <a:pos x="157" y="11"/>
                </a:cxn>
                <a:cxn ang="0">
                  <a:pos x="191" y="62"/>
                </a:cxn>
                <a:cxn ang="0">
                  <a:pos x="210" y="92"/>
                </a:cxn>
                <a:cxn ang="0">
                  <a:pos x="217" y="102"/>
                </a:cxn>
                <a:cxn ang="0">
                  <a:pos x="220" y="106"/>
                </a:cxn>
                <a:cxn ang="0">
                  <a:pos x="224" y="109"/>
                </a:cxn>
                <a:cxn ang="0">
                  <a:pos x="227" y="112"/>
                </a:cxn>
                <a:cxn ang="0">
                  <a:pos x="230" y="113"/>
                </a:cxn>
                <a:cxn ang="0">
                  <a:pos x="232" y="114"/>
                </a:cxn>
                <a:cxn ang="0">
                  <a:pos x="233" y="115"/>
                </a:cxn>
                <a:cxn ang="0">
                  <a:pos x="235" y="115"/>
                </a:cxn>
                <a:cxn ang="0">
                  <a:pos x="237" y="115"/>
                </a:cxn>
                <a:cxn ang="0">
                  <a:pos x="237" y="116"/>
                </a:cxn>
                <a:cxn ang="0">
                  <a:pos x="238" y="116"/>
                </a:cxn>
                <a:cxn ang="0">
                  <a:pos x="239" y="116"/>
                </a:cxn>
                <a:cxn ang="0">
                  <a:pos x="240" y="116"/>
                </a:cxn>
                <a:cxn ang="0">
                  <a:pos x="240" y="116"/>
                </a:cxn>
                <a:cxn ang="0">
                  <a:pos x="242" y="115"/>
                </a:cxn>
                <a:cxn ang="0">
                  <a:pos x="243" y="115"/>
                </a:cxn>
                <a:cxn ang="0">
                  <a:pos x="245" y="115"/>
                </a:cxn>
              </a:cxnLst>
              <a:rect l="0" t="0" r="r" b="b"/>
              <a:pathLst>
                <a:path w="245" h="116">
                  <a:moveTo>
                    <a:pt x="0" y="113"/>
                  </a:moveTo>
                  <a:lnTo>
                    <a:pt x="0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5" y="114"/>
                  </a:lnTo>
                  <a:lnTo>
                    <a:pt x="5" y="114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3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4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7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30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3" y="109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4" y="108"/>
                  </a:lnTo>
                  <a:lnTo>
                    <a:pt x="35" y="108"/>
                  </a:lnTo>
                  <a:lnTo>
                    <a:pt x="35" y="108"/>
                  </a:lnTo>
                  <a:lnTo>
                    <a:pt x="36" y="107"/>
                  </a:lnTo>
                  <a:lnTo>
                    <a:pt x="37" y="106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1" y="103"/>
                  </a:lnTo>
                  <a:lnTo>
                    <a:pt x="41" y="102"/>
                  </a:lnTo>
                  <a:lnTo>
                    <a:pt x="43" y="101"/>
                  </a:lnTo>
                  <a:lnTo>
                    <a:pt x="45" y="98"/>
                  </a:lnTo>
                  <a:lnTo>
                    <a:pt x="51" y="92"/>
                  </a:lnTo>
                  <a:lnTo>
                    <a:pt x="57" y="85"/>
                  </a:lnTo>
                  <a:lnTo>
                    <a:pt x="63" y="77"/>
                  </a:lnTo>
                  <a:lnTo>
                    <a:pt x="69" y="68"/>
                  </a:lnTo>
                  <a:lnTo>
                    <a:pt x="74" y="60"/>
                  </a:lnTo>
                  <a:lnTo>
                    <a:pt x="81" y="51"/>
                  </a:lnTo>
                  <a:lnTo>
                    <a:pt x="86" y="42"/>
                  </a:lnTo>
                  <a:lnTo>
                    <a:pt x="92" y="34"/>
                  </a:lnTo>
                  <a:lnTo>
                    <a:pt x="98" y="26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9"/>
                  </a:lnTo>
                  <a:lnTo>
                    <a:pt x="104" y="18"/>
                  </a:lnTo>
                  <a:lnTo>
                    <a:pt x="105" y="18"/>
                  </a:lnTo>
                  <a:lnTo>
                    <a:pt x="105" y="17"/>
                  </a:lnTo>
                  <a:lnTo>
                    <a:pt x="107" y="15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0" y="12"/>
                  </a:lnTo>
                  <a:lnTo>
                    <a:pt x="111" y="12"/>
                  </a:lnTo>
                  <a:lnTo>
                    <a:pt x="111" y="11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10"/>
                  </a:lnTo>
                  <a:lnTo>
                    <a:pt x="113" y="9"/>
                  </a:lnTo>
                  <a:lnTo>
                    <a:pt x="113" y="9"/>
                  </a:lnTo>
                  <a:lnTo>
                    <a:pt x="114" y="8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6" y="7"/>
                  </a:lnTo>
                  <a:lnTo>
                    <a:pt x="117" y="6"/>
                  </a:lnTo>
                  <a:lnTo>
                    <a:pt x="118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19" y="5"/>
                  </a:lnTo>
                  <a:lnTo>
                    <a:pt x="120" y="4"/>
                  </a:lnTo>
                  <a:lnTo>
                    <a:pt x="121" y="4"/>
                  </a:lnTo>
                  <a:lnTo>
                    <a:pt x="121" y="4"/>
                  </a:lnTo>
                  <a:lnTo>
                    <a:pt x="121" y="3"/>
                  </a:lnTo>
                  <a:lnTo>
                    <a:pt x="121" y="3"/>
                  </a:lnTo>
                  <a:lnTo>
                    <a:pt x="122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3"/>
                  </a:lnTo>
                  <a:lnTo>
                    <a:pt x="123" y="2"/>
                  </a:lnTo>
                  <a:lnTo>
                    <a:pt x="123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4" y="2"/>
                  </a:lnTo>
                  <a:lnTo>
                    <a:pt x="125" y="2"/>
                  </a:lnTo>
                  <a:lnTo>
                    <a:pt x="125" y="2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6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7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0"/>
                  </a:lnTo>
                  <a:lnTo>
                    <a:pt x="128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7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8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39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0" y="0"/>
                  </a:lnTo>
                  <a:lnTo>
                    <a:pt x="141" y="0"/>
                  </a:lnTo>
                  <a:lnTo>
                    <a:pt x="141" y="0"/>
                  </a:lnTo>
                  <a:lnTo>
                    <a:pt x="141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2" y="1"/>
                  </a:lnTo>
                  <a:lnTo>
                    <a:pt x="143" y="1"/>
                  </a:lnTo>
                  <a:lnTo>
                    <a:pt x="143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5" y="2"/>
                  </a:lnTo>
                  <a:lnTo>
                    <a:pt x="146" y="2"/>
                  </a:lnTo>
                  <a:lnTo>
                    <a:pt x="146" y="3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8" y="4"/>
                  </a:lnTo>
                  <a:lnTo>
                    <a:pt x="149" y="4"/>
                  </a:lnTo>
                  <a:lnTo>
                    <a:pt x="150" y="6"/>
                  </a:lnTo>
                  <a:lnTo>
                    <a:pt x="150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1" y="6"/>
                  </a:lnTo>
                  <a:lnTo>
                    <a:pt x="152" y="7"/>
                  </a:lnTo>
                  <a:lnTo>
                    <a:pt x="154" y="8"/>
                  </a:lnTo>
                  <a:lnTo>
                    <a:pt x="156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7" y="11"/>
                  </a:lnTo>
                  <a:lnTo>
                    <a:pt x="158" y="12"/>
                  </a:lnTo>
                  <a:lnTo>
                    <a:pt x="159" y="14"/>
                  </a:lnTo>
                  <a:lnTo>
                    <a:pt x="162" y="17"/>
                  </a:lnTo>
                  <a:lnTo>
                    <a:pt x="168" y="24"/>
                  </a:lnTo>
                  <a:lnTo>
                    <a:pt x="174" y="33"/>
                  </a:lnTo>
                  <a:lnTo>
                    <a:pt x="179" y="42"/>
                  </a:lnTo>
                  <a:lnTo>
                    <a:pt x="185" y="52"/>
                  </a:lnTo>
                  <a:lnTo>
                    <a:pt x="191" y="62"/>
                  </a:lnTo>
                  <a:lnTo>
                    <a:pt x="196" y="72"/>
                  </a:lnTo>
                  <a:lnTo>
                    <a:pt x="202" y="82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8" y="90"/>
                  </a:lnTo>
                  <a:lnTo>
                    <a:pt x="209" y="91"/>
                  </a:lnTo>
                  <a:lnTo>
                    <a:pt x="209" y="91"/>
                  </a:lnTo>
                  <a:lnTo>
                    <a:pt x="210" y="92"/>
                  </a:lnTo>
                  <a:lnTo>
                    <a:pt x="211" y="95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4" y="99"/>
                  </a:lnTo>
                  <a:lnTo>
                    <a:pt x="215" y="99"/>
                  </a:lnTo>
                  <a:lnTo>
                    <a:pt x="215" y="100"/>
                  </a:lnTo>
                  <a:lnTo>
                    <a:pt x="216" y="100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7" y="102"/>
                  </a:lnTo>
                  <a:lnTo>
                    <a:pt x="218" y="103"/>
                  </a:lnTo>
                  <a:lnTo>
                    <a:pt x="218" y="103"/>
                  </a:lnTo>
                  <a:lnTo>
                    <a:pt x="219" y="104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0" y="106"/>
                  </a:lnTo>
                  <a:lnTo>
                    <a:pt x="221" y="106"/>
                  </a:lnTo>
                  <a:lnTo>
                    <a:pt x="221" y="106"/>
                  </a:lnTo>
                  <a:lnTo>
                    <a:pt x="222" y="107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3" y="108"/>
                  </a:lnTo>
                  <a:lnTo>
                    <a:pt x="224" y="109"/>
                  </a:lnTo>
                  <a:lnTo>
                    <a:pt x="224" y="109"/>
                  </a:lnTo>
                  <a:lnTo>
                    <a:pt x="226" y="110"/>
                  </a:lnTo>
                  <a:lnTo>
                    <a:pt x="226" y="110"/>
                  </a:lnTo>
                  <a:lnTo>
                    <a:pt x="226" y="111"/>
                  </a:lnTo>
                  <a:lnTo>
                    <a:pt x="226" y="111"/>
                  </a:lnTo>
                  <a:lnTo>
                    <a:pt x="227" y="111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7" y="112"/>
                  </a:lnTo>
                  <a:lnTo>
                    <a:pt x="228" y="112"/>
                  </a:lnTo>
                  <a:lnTo>
                    <a:pt x="228" y="112"/>
                  </a:lnTo>
                  <a:lnTo>
                    <a:pt x="229" y="112"/>
                  </a:lnTo>
                  <a:lnTo>
                    <a:pt x="229" y="112"/>
                  </a:lnTo>
                  <a:lnTo>
                    <a:pt x="229" y="113"/>
                  </a:lnTo>
                  <a:lnTo>
                    <a:pt x="229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0" y="113"/>
                  </a:lnTo>
                  <a:lnTo>
                    <a:pt x="231" y="113"/>
                  </a:lnTo>
                  <a:lnTo>
                    <a:pt x="231" y="114"/>
                  </a:lnTo>
                  <a:lnTo>
                    <a:pt x="231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2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4"/>
                  </a:lnTo>
                  <a:lnTo>
                    <a:pt x="233" y="115"/>
                  </a:lnTo>
                  <a:lnTo>
                    <a:pt x="233" y="115"/>
                  </a:lnTo>
                  <a:lnTo>
                    <a:pt x="234" y="115"/>
                  </a:lnTo>
                  <a:lnTo>
                    <a:pt x="234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5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6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5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7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8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39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0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6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1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2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3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4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5"/>
                  </a:lnTo>
                  <a:lnTo>
                    <a:pt x="245" y="114"/>
                  </a:lnTo>
                  <a:lnTo>
                    <a:pt x="245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4" name="Freeform 58"/>
            <p:cNvSpPr>
              <a:spLocks/>
            </p:cNvSpPr>
            <p:nvPr/>
          </p:nvSpPr>
          <p:spPr bwMode="auto">
            <a:xfrm>
              <a:off x="1600" y="2186"/>
              <a:ext cx="250" cy="116"/>
            </a:xfrm>
            <a:custGeom>
              <a:avLst/>
              <a:gdLst/>
              <a:ahLst/>
              <a:cxnLst>
                <a:cxn ang="0">
                  <a:pos x="3" y="113"/>
                </a:cxn>
                <a:cxn ang="0">
                  <a:pos x="5" y="112"/>
                </a:cxn>
                <a:cxn ang="0">
                  <a:pos x="10" y="108"/>
                </a:cxn>
                <a:cxn ang="0">
                  <a:pos x="16" y="102"/>
                </a:cxn>
                <a:cxn ang="0">
                  <a:pos x="33" y="74"/>
                </a:cxn>
                <a:cxn ang="0">
                  <a:pos x="63" y="19"/>
                </a:cxn>
                <a:cxn ang="0">
                  <a:pos x="67" y="13"/>
                </a:cxn>
                <a:cxn ang="0">
                  <a:pos x="71" y="8"/>
                </a:cxn>
                <a:cxn ang="0">
                  <a:pos x="74" y="5"/>
                </a:cxn>
                <a:cxn ang="0">
                  <a:pos x="77" y="3"/>
                </a:cxn>
                <a:cxn ang="0">
                  <a:pos x="79" y="2"/>
                </a:cxn>
                <a:cxn ang="0">
                  <a:pos x="81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7" y="0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1" y="0"/>
                </a:cxn>
                <a:cxn ang="0">
                  <a:pos x="93" y="1"/>
                </a:cxn>
                <a:cxn ang="0">
                  <a:pos x="95" y="2"/>
                </a:cxn>
                <a:cxn ang="0">
                  <a:pos x="99" y="5"/>
                </a:cxn>
                <a:cxn ang="0">
                  <a:pos x="103" y="10"/>
                </a:cxn>
                <a:cxn ang="0">
                  <a:pos x="109" y="18"/>
                </a:cxn>
                <a:cxn ang="0">
                  <a:pos x="132" y="63"/>
                </a:cxn>
                <a:cxn ang="0">
                  <a:pos x="147" y="93"/>
                </a:cxn>
                <a:cxn ang="0">
                  <a:pos x="153" y="102"/>
                </a:cxn>
                <a:cxn ang="0">
                  <a:pos x="156" y="107"/>
                </a:cxn>
                <a:cxn ang="0">
                  <a:pos x="160" y="111"/>
                </a:cxn>
                <a:cxn ang="0">
                  <a:pos x="163" y="113"/>
                </a:cxn>
                <a:cxn ang="0">
                  <a:pos x="165" y="114"/>
                </a:cxn>
                <a:cxn ang="0">
                  <a:pos x="167" y="115"/>
                </a:cxn>
                <a:cxn ang="0">
                  <a:pos x="168" y="115"/>
                </a:cxn>
                <a:cxn ang="0">
                  <a:pos x="169" y="116"/>
                </a:cxn>
                <a:cxn ang="0">
                  <a:pos x="170" y="116"/>
                </a:cxn>
                <a:cxn ang="0">
                  <a:pos x="170" y="116"/>
                </a:cxn>
                <a:cxn ang="0">
                  <a:pos x="171" y="116"/>
                </a:cxn>
                <a:cxn ang="0">
                  <a:pos x="172" y="115"/>
                </a:cxn>
                <a:cxn ang="0">
                  <a:pos x="173" y="115"/>
                </a:cxn>
                <a:cxn ang="0">
                  <a:pos x="175" y="115"/>
                </a:cxn>
                <a:cxn ang="0">
                  <a:pos x="176" y="114"/>
                </a:cxn>
                <a:cxn ang="0">
                  <a:pos x="179" y="112"/>
                </a:cxn>
                <a:cxn ang="0">
                  <a:pos x="181" y="110"/>
                </a:cxn>
                <a:cxn ang="0">
                  <a:pos x="185" y="106"/>
                </a:cxn>
                <a:cxn ang="0">
                  <a:pos x="191" y="97"/>
                </a:cxn>
                <a:cxn ang="0">
                  <a:pos x="214" y="47"/>
                </a:cxn>
                <a:cxn ang="0">
                  <a:pos x="225" y="22"/>
                </a:cxn>
                <a:cxn ang="0">
                  <a:pos x="228" y="16"/>
                </a:cxn>
                <a:cxn ang="0">
                  <a:pos x="232" y="10"/>
                </a:cxn>
                <a:cxn ang="0">
                  <a:pos x="237" y="4"/>
                </a:cxn>
                <a:cxn ang="0">
                  <a:pos x="239" y="3"/>
                </a:cxn>
                <a:cxn ang="0">
                  <a:pos x="240" y="2"/>
                </a:cxn>
                <a:cxn ang="0">
                  <a:pos x="242" y="0"/>
                </a:cxn>
                <a:cxn ang="0">
                  <a:pos x="244" y="0"/>
                </a:cxn>
                <a:cxn ang="0">
                  <a:pos x="245" y="0"/>
                </a:cxn>
                <a:cxn ang="0">
                  <a:pos x="246" y="0"/>
                </a:cxn>
                <a:cxn ang="0">
                  <a:pos x="247" y="0"/>
                </a:cxn>
                <a:cxn ang="0">
                  <a:pos x="247" y="0"/>
                </a:cxn>
                <a:cxn ang="0">
                  <a:pos x="248" y="0"/>
                </a:cxn>
                <a:cxn ang="0">
                  <a:pos x="249" y="0"/>
                </a:cxn>
              </a:cxnLst>
              <a:rect l="0" t="0" r="r" b="b"/>
              <a:pathLst>
                <a:path w="250" h="116">
                  <a:moveTo>
                    <a:pt x="0" y="114"/>
                  </a:move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7" y="110"/>
                  </a:lnTo>
                  <a:lnTo>
                    <a:pt x="7" y="110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0" y="108"/>
                  </a:lnTo>
                  <a:lnTo>
                    <a:pt x="11" y="107"/>
                  </a:lnTo>
                  <a:lnTo>
                    <a:pt x="13" y="105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2"/>
                  </a:lnTo>
                  <a:lnTo>
                    <a:pt x="16" y="101"/>
                  </a:lnTo>
                  <a:lnTo>
                    <a:pt x="16" y="101"/>
                  </a:lnTo>
                  <a:lnTo>
                    <a:pt x="17" y="100"/>
                  </a:lnTo>
                  <a:lnTo>
                    <a:pt x="19" y="98"/>
                  </a:lnTo>
                  <a:lnTo>
                    <a:pt x="22" y="94"/>
                  </a:lnTo>
                  <a:lnTo>
                    <a:pt x="27" y="85"/>
                  </a:lnTo>
                  <a:lnTo>
                    <a:pt x="33" y="74"/>
                  </a:lnTo>
                  <a:lnTo>
                    <a:pt x="39" y="63"/>
                  </a:lnTo>
                  <a:lnTo>
                    <a:pt x="45" y="51"/>
                  </a:lnTo>
                  <a:lnTo>
                    <a:pt x="51" y="39"/>
                  </a:lnTo>
                  <a:lnTo>
                    <a:pt x="57" y="2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9"/>
                  </a:lnTo>
                  <a:lnTo>
                    <a:pt x="63" y="18"/>
                  </a:lnTo>
                  <a:lnTo>
                    <a:pt x="64" y="17"/>
                  </a:lnTo>
                  <a:lnTo>
                    <a:pt x="65" y="15"/>
                  </a:lnTo>
                  <a:lnTo>
                    <a:pt x="65" y="15"/>
                  </a:lnTo>
                  <a:lnTo>
                    <a:pt x="66" y="15"/>
                  </a:lnTo>
                  <a:lnTo>
                    <a:pt x="66" y="15"/>
                  </a:lnTo>
                  <a:lnTo>
                    <a:pt x="66" y="14"/>
                  </a:lnTo>
                  <a:lnTo>
                    <a:pt x="67" y="13"/>
                  </a:lnTo>
                  <a:lnTo>
                    <a:pt x="68" y="12"/>
                  </a:lnTo>
                  <a:lnTo>
                    <a:pt x="68" y="11"/>
                  </a:lnTo>
                  <a:lnTo>
                    <a:pt x="68" y="11"/>
                  </a:lnTo>
                  <a:lnTo>
                    <a:pt x="69" y="11"/>
                  </a:lnTo>
                  <a:lnTo>
                    <a:pt x="69" y="11"/>
                  </a:lnTo>
                  <a:lnTo>
                    <a:pt x="70" y="10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1" y="8"/>
                  </a:lnTo>
                  <a:lnTo>
                    <a:pt x="72" y="8"/>
                  </a:lnTo>
                  <a:lnTo>
                    <a:pt x="72" y="7"/>
                  </a:lnTo>
                  <a:lnTo>
                    <a:pt x="74" y="6"/>
                  </a:lnTo>
                  <a:lnTo>
                    <a:pt x="74" y="6"/>
                  </a:lnTo>
                  <a:lnTo>
                    <a:pt x="74" y="5"/>
                  </a:lnTo>
                  <a:lnTo>
                    <a:pt x="74" y="5"/>
                  </a:lnTo>
                  <a:lnTo>
                    <a:pt x="75" y="5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0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1" y="1"/>
                  </a:lnTo>
                  <a:lnTo>
                    <a:pt x="82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4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5" y="2"/>
                  </a:lnTo>
                  <a:lnTo>
                    <a:pt x="96" y="3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4"/>
                  </a:lnTo>
                  <a:lnTo>
                    <a:pt x="98" y="5"/>
                  </a:lnTo>
                  <a:lnTo>
                    <a:pt x="99" y="5"/>
                  </a:lnTo>
                  <a:lnTo>
                    <a:pt x="100" y="6"/>
                  </a:lnTo>
                  <a:lnTo>
                    <a:pt x="100" y="7"/>
                  </a:lnTo>
                  <a:lnTo>
                    <a:pt x="100" y="7"/>
                  </a:lnTo>
                  <a:lnTo>
                    <a:pt x="101" y="7"/>
                  </a:lnTo>
                  <a:lnTo>
                    <a:pt x="101" y="7"/>
                  </a:lnTo>
                  <a:lnTo>
                    <a:pt x="102" y="8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3" y="10"/>
                  </a:lnTo>
                  <a:lnTo>
                    <a:pt x="104" y="10"/>
                  </a:lnTo>
                  <a:lnTo>
                    <a:pt x="104" y="10"/>
                  </a:lnTo>
                  <a:lnTo>
                    <a:pt x="105" y="12"/>
                  </a:lnTo>
                  <a:lnTo>
                    <a:pt x="106" y="14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09" y="18"/>
                  </a:lnTo>
                  <a:lnTo>
                    <a:pt x="110" y="18"/>
                  </a:lnTo>
                  <a:lnTo>
                    <a:pt x="110" y="19"/>
                  </a:lnTo>
                  <a:lnTo>
                    <a:pt x="110" y="20"/>
                  </a:lnTo>
                  <a:lnTo>
                    <a:pt x="112" y="22"/>
                  </a:lnTo>
                  <a:lnTo>
                    <a:pt x="115" y="28"/>
                  </a:lnTo>
                  <a:lnTo>
                    <a:pt x="120" y="38"/>
                  </a:lnTo>
                  <a:lnTo>
                    <a:pt x="126" y="51"/>
                  </a:lnTo>
                  <a:lnTo>
                    <a:pt x="132" y="63"/>
                  </a:lnTo>
                  <a:lnTo>
                    <a:pt x="138" y="76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8"/>
                  </a:lnTo>
                  <a:lnTo>
                    <a:pt x="144" y="89"/>
                  </a:lnTo>
                  <a:lnTo>
                    <a:pt x="145" y="89"/>
                  </a:lnTo>
                  <a:lnTo>
                    <a:pt x="145" y="90"/>
                  </a:lnTo>
                  <a:lnTo>
                    <a:pt x="147" y="93"/>
                  </a:lnTo>
                  <a:lnTo>
                    <a:pt x="149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8"/>
                  </a:lnTo>
                  <a:lnTo>
                    <a:pt x="150" y="99"/>
                  </a:lnTo>
                  <a:lnTo>
                    <a:pt x="151" y="100"/>
                  </a:lnTo>
                  <a:lnTo>
                    <a:pt x="153" y="102"/>
                  </a:lnTo>
                  <a:lnTo>
                    <a:pt x="153" y="102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3" y="103"/>
                  </a:lnTo>
                  <a:lnTo>
                    <a:pt x="154" y="104"/>
                  </a:lnTo>
                  <a:lnTo>
                    <a:pt x="155" y="106"/>
                  </a:lnTo>
                  <a:lnTo>
                    <a:pt x="156" y="106"/>
                  </a:lnTo>
                  <a:lnTo>
                    <a:pt x="156" y="106"/>
                  </a:lnTo>
                  <a:lnTo>
                    <a:pt x="156" y="107"/>
                  </a:lnTo>
                  <a:lnTo>
                    <a:pt x="156" y="107"/>
                  </a:lnTo>
                  <a:lnTo>
                    <a:pt x="157" y="108"/>
                  </a:lnTo>
                  <a:lnTo>
                    <a:pt x="158" y="109"/>
                  </a:lnTo>
                  <a:lnTo>
                    <a:pt x="158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59" y="110"/>
                  </a:lnTo>
                  <a:lnTo>
                    <a:pt x="160" y="111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1" y="112"/>
                  </a:lnTo>
                  <a:lnTo>
                    <a:pt x="162" y="112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3"/>
                  </a:lnTo>
                  <a:lnTo>
                    <a:pt x="163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4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5" y="114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6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7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8" y="115"/>
                  </a:lnTo>
                  <a:lnTo>
                    <a:pt x="169" y="115"/>
                  </a:lnTo>
                  <a:lnTo>
                    <a:pt x="169" y="115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69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0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1" y="116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2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3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4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5"/>
                  </a:lnTo>
                  <a:lnTo>
                    <a:pt x="175" y="114"/>
                  </a:lnTo>
                  <a:lnTo>
                    <a:pt x="175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6" y="114"/>
                  </a:lnTo>
                  <a:lnTo>
                    <a:pt x="177" y="114"/>
                  </a:lnTo>
                  <a:lnTo>
                    <a:pt x="177" y="113"/>
                  </a:lnTo>
                  <a:lnTo>
                    <a:pt x="177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8" y="113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79" y="112"/>
                  </a:lnTo>
                  <a:lnTo>
                    <a:pt x="180" y="111"/>
                  </a:lnTo>
                  <a:lnTo>
                    <a:pt x="180" y="111"/>
                  </a:lnTo>
                  <a:lnTo>
                    <a:pt x="181" y="111"/>
                  </a:lnTo>
                  <a:lnTo>
                    <a:pt x="181" y="111"/>
                  </a:lnTo>
                  <a:lnTo>
                    <a:pt x="181" y="110"/>
                  </a:lnTo>
                  <a:lnTo>
                    <a:pt x="182" y="110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2" y="109"/>
                  </a:lnTo>
                  <a:lnTo>
                    <a:pt x="183" y="109"/>
                  </a:lnTo>
                  <a:lnTo>
                    <a:pt x="183" y="108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6"/>
                  </a:lnTo>
                  <a:lnTo>
                    <a:pt x="185" y="105"/>
                  </a:lnTo>
                  <a:lnTo>
                    <a:pt x="186" y="104"/>
                  </a:lnTo>
                  <a:lnTo>
                    <a:pt x="188" y="102"/>
                  </a:lnTo>
                  <a:lnTo>
                    <a:pt x="191" y="98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7"/>
                  </a:lnTo>
                  <a:lnTo>
                    <a:pt x="191" y="96"/>
                  </a:lnTo>
                  <a:lnTo>
                    <a:pt x="192" y="95"/>
                  </a:lnTo>
                  <a:lnTo>
                    <a:pt x="193" y="93"/>
                  </a:lnTo>
                  <a:lnTo>
                    <a:pt x="196" y="87"/>
                  </a:lnTo>
                  <a:lnTo>
                    <a:pt x="202" y="74"/>
                  </a:lnTo>
                  <a:lnTo>
                    <a:pt x="208" y="61"/>
                  </a:lnTo>
                  <a:lnTo>
                    <a:pt x="214" y="47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3"/>
                  </a:lnTo>
                  <a:lnTo>
                    <a:pt x="220" y="32"/>
                  </a:lnTo>
                  <a:lnTo>
                    <a:pt x="220" y="32"/>
                  </a:lnTo>
                  <a:lnTo>
                    <a:pt x="221" y="30"/>
                  </a:lnTo>
                  <a:lnTo>
                    <a:pt x="222" y="27"/>
                  </a:lnTo>
                  <a:lnTo>
                    <a:pt x="225" y="22"/>
                  </a:lnTo>
                  <a:lnTo>
                    <a:pt x="225" y="22"/>
                  </a:lnTo>
                  <a:lnTo>
                    <a:pt x="226" y="21"/>
                  </a:lnTo>
                  <a:lnTo>
                    <a:pt x="226" y="21"/>
                  </a:lnTo>
                  <a:lnTo>
                    <a:pt x="226" y="20"/>
                  </a:lnTo>
                  <a:lnTo>
                    <a:pt x="227" y="19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8" y="16"/>
                  </a:lnTo>
                  <a:lnTo>
                    <a:pt x="229" y="16"/>
                  </a:lnTo>
                  <a:lnTo>
                    <a:pt x="229" y="15"/>
                  </a:lnTo>
                  <a:lnTo>
                    <a:pt x="230" y="14"/>
                  </a:lnTo>
                  <a:lnTo>
                    <a:pt x="231" y="11"/>
                  </a:lnTo>
                  <a:lnTo>
                    <a:pt x="231" y="11"/>
                  </a:lnTo>
                  <a:lnTo>
                    <a:pt x="232" y="11"/>
                  </a:lnTo>
                  <a:lnTo>
                    <a:pt x="232" y="11"/>
                  </a:lnTo>
                  <a:lnTo>
                    <a:pt x="232" y="10"/>
                  </a:lnTo>
                  <a:lnTo>
                    <a:pt x="233" y="9"/>
                  </a:lnTo>
                  <a:lnTo>
                    <a:pt x="234" y="8"/>
                  </a:lnTo>
                  <a:lnTo>
                    <a:pt x="234" y="8"/>
                  </a:lnTo>
                  <a:lnTo>
                    <a:pt x="234" y="7"/>
                  </a:lnTo>
                  <a:lnTo>
                    <a:pt x="234" y="7"/>
                  </a:lnTo>
                  <a:lnTo>
                    <a:pt x="235" y="7"/>
                  </a:lnTo>
                  <a:lnTo>
                    <a:pt x="236" y="6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7" y="4"/>
                  </a:lnTo>
                  <a:lnTo>
                    <a:pt x="238" y="4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39" y="3"/>
                  </a:lnTo>
                  <a:lnTo>
                    <a:pt x="239" y="3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0" y="2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1" y="1"/>
                  </a:lnTo>
                  <a:lnTo>
                    <a:pt x="242" y="1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3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4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6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7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8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49" y="0"/>
                  </a:lnTo>
                  <a:lnTo>
                    <a:pt x="25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5" name="Freeform 59"/>
            <p:cNvSpPr>
              <a:spLocks/>
            </p:cNvSpPr>
            <p:nvPr/>
          </p:nvSpPr>
          <p:spPr bwMode="auto">
            <a:xfrm>
              <a:off x="1850" y="2186"/>
              <a:ext cx="200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3" y="2"/>
                </a:cxn>
                <a:cxn ang="0">
                  <a:pos x="5" y="3"/>
                </a:cxn>
                <a:cxn ang="0">
                  <a:pos x="7" y="6"/>
                </a:cxn>
                <a:cxn ang="0">
                  <a:pos x="11" y="10"/>
                </a:cxn>
                <a:cxn ang="0">
                  <a:pos x="17" y="21"/>
                </a:cxn>
                <a:cxn ang="0">
                  <a:pos x="45" y="89"/>
                </a:cxn>
                <a:cxn ang="0">
                  <a:pos x="49" y="96"/>
                </a:cxn>
                <a:cxn ang="0">
                  <a:pos x="54" y="105"/>
                </a:cxn>
                <a:cxn ang="0">
                  <a:pos x="57" y="109"/>
                </a:cxn>
                <a:cxn ang="0">
                  <a:pos x="59" y="112"/>
                </a:cxn>
                <a:cxn ang="0">
                  <a:pos x="61" y="113"/>
                </a:cxn>
                <a:cxn ang="0">
                  <a:pos x="63" y="115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6"/>
                </a:cxn>
                <a:cxn ang="0">
                  <a:pos x="67" y="116"/>
                </a:cxn>
                <a:cxn ang="0">
                  <a:pos x="68" y="116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5"/>
                </a:cxn>
                <a:cxn ang="0">
                  <a:pos x="72" y="114"/>
                </a:cxn>
                <a:cxn ang="0">
                  <a:pos x="74" y="113"/>
                </a:cxn>
                <a:cxn ang="0">
                  <a:pos x="77" y="110"/>
                </a:cxn>
                <a:cxn ang="0">
                  <a:pos x="80" y="106"/>
                </a:cxn>
                <a:cxn ang="0">
                  <a:pos x="86" y="95"/>
                </a:cxn>
                <a:cxn ang="0">
                  <a:pos x="109" y="36"/>
                </a:cxn>
                <a:cxn ang="0">
                  <a:pos x="112" y="27"/>
                </a:cxn>
                <a:cxn ang="0">
                  <a:pos x="116" y="18"/>
                </a:cxn>
                <a:cxn ang="0">
                  <a:pos x="121" y="10"/>
                </a:cxn>
                <a:cxn ang="0">
                  <a:pos x="123" y="7"/>
                </a:cxn>
                <a:cxn ang="0">
                  <a:pos x="125" y="4"/>
                </a:cxn>
                <a:cxn ang="0">
                  <a:pos x="127" y="2"/>
                </a:cxn>
                <a:cxn ang="0">
                  <a:pos x="129" y="1"/>
                </a:cxn>
                <a:cxn ang="0">
                  <a:pos x="130" y="0"/>
                </a:cxn>
                <a:cxn ang="0">
                  <a:pos x="131" y="0"/>
                </a:cxn>
                <a:cxn ang="0">
                  <a:pos x="132" y="0"/>
                </a:cxn>
                <a:cxn ang="0">
                  <a:pos x="133" y="0"/>
                </a:cxn>
                <a:cxn ang="0">
                  <a:pos x="133" y="0"/>
                </a:cxn>
                <a:cxn ang="0">
                  <a:pos x="134" y="0"/>
                </a:cxn>
                <a:cxn ang="0">
                  <a:pos x="135" y="0"/>
                </a:cxn>
                <a:cxn ang="0">
                  <a:pos x="136" y="0"/>
                </a:cxn>
                <a:cxn ang="0">
                  <a:pos x="138" y="2"/>
                </a:cxn>
                <a:cxn ang="0">
                  <a:pos x="140" y="3"/>
                </a:cxn>
                <a:cxn ang="0">
                  <a:pos x="144" y="8"/>
                </a:cxn>
                <a:cxn ang="0">
                  <a:pos x="147" y="13"/>
                </a:cxn>
                <a:cxn ang="0">
                  <a:pos x="151" y="22"/>
                </a:cxn>
                <a:cxn ang="0">
                  <a:pos x="173" y="83"/>
                </a:cxn>
                <a:cxn ang="0">
                  <a:pos x="177" y="94"/>
                </a:cxn>
                <a:cxn ang="0">
                  <a:pos x="182" y="103"/>
                </a:cxn>
                <a:cxn ang="0">
                  <a:pos x="185" y="108"/>
                </a:cxn>
                <a:cxn ang="0">
                  <a:pos x="187" y="111"/>
                </a:cxn>
                <a:cxn ang="0">
                  <a:pos x="189" y="113"/>
                </a:cxn>
                <a:cxn ang="0">
                  <a:pos x="191" y="114"/>
                </a:cxn>
                <a:cxn ang="0">
                  <a:pos x="192" y="115"/>
                </a:cxn>
                <a:cxn ang="0">
                  <a:pos x="193" y="115"/>
                </a:cxn>
                <a:cxn ang="0">
                  <a:pos x="194" y="116"/>
                </a:cxn>
                <a:cxn ang="0">
                  <a:pos x="195" y="116"/>
                </a:cxn>
                <a:cxn ang="0">
                  <a:pos x="195" y="116"/>
                </a:cxn>
                <a:cxn ang="0">
                  <a:pos x="197" y="115"/>
                </a:cxn>
                <a:cxn ang="0">
                  <a:pos x="198" y="115"/>
                </a:cxn>
                <a:cxn ang="0">
                  <a:pos x="199" y="114"/>
                </a:cxn>
              </a:cxnLst>
              <a:rect l="0" t="0" r="r" b="b"/>
              <a:pathLst>
                <a:path w="200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6"/>
                  </a:lnTo>
                  <a:lnTo>
                    <a:pt x="8" y="6"/>
                  </a:lnTo>
                  <a:lnTo>
                    <a:pt x="8" y="7"/>
                  </a:lnTo>
                  <a:lnTo>
                    <a:pt x="10" y="9"/>
                  </a:lnTo>
                  <a:lnTo>
                    <a:pt x="10" y="9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1" y="10"/>
                  </a:lnTo>
                  <a:lnTo>
                    <a:pt x="12" y="11"/>
                  </a:lnTo>
                  <a:lnTo>
                    <a:pt x="13" y="14"/>
                  </a:lnTo>
                  <a:lnTo>
                    <a:pt x="16" y="18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19"/>
                  </a:lnTo>
                  <a:lnTo>
                    <a:pt x="16" y="20"/>
                  </a:lnTo>
                  <a:lnTo>
                    <a:pt x="17" y="21"/>
                  </a:lnTo>
                  <a:lnTo>
                    <a:pt x="18" y="24"/>
                  </a:lnTo>
                  <a:lnTo>
                    <a:pt x="21" y="30"/>
                  </a:lnTo>
                  <a:lnTo>
                    <a:pt x="27" y="44"/>
                  </a:lnTo>
                  <a:lnTo>
                    <a:pt x="33" y="59"/>
                  </a:lnTo>
                  <a:lnTo>
                    <a:pt x="39" y="74"/>
                  </a:lnTo>
                  <a:lnTo>
                    <a:pt x="45" y="88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5" y="89"/>
                  </a:lnTo>
                  <a:lnTo>
                    <a:pt x="46" y="90"/>
                  </a:lnTo>
                  <a:lnTo>
                    <a:pt x="46" y="91"/>
                  </a:lnTo>
                  <a:lnTo>
                    <a:pt x="48" y="94"/>
                  </a:lnTo>
                  <a:lnTo>
                    <a:pt x="48" y="94"/>
                  </a:lnTo>
                  <a:lnTo>
                    <a:pt x="48" y="95"/>
                  </a:lnTo>
                  <a:lnTo>
                    <a:pt x="48" y="95"/>
                  </a:lnTo>
                  <a:lnTo>
                    <a:pt x="49" y="96"/>
                  </a:lnTo>
                  <a:lnTo>
                    <a:pt x="49" y="97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2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09"/>
                  </a:lnTo>
                  <a:lnTo>
                    <a:pt x="57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8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3" y="114"/>
                  </a:lnTo>
                  <a:lnTo>
                    <a:pt x="73" y="114"/>
                  </a:lnTo>
                  <a:lnTo>
                    <a:pt x="73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6" y="111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10"/>
                  </a:lnTo>
                  <a:lnTo>
                    <a:pt x="77" y="109"/>
                  </a:lnTo>
                  <a:lnTo>
                    <a:pt x="78" y="108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80" y="106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1" y="104"/>
                  </a:lnTo>
                  <a:lnTo>
                    <a:pt x="82" y="102"/>
                  </a:lnTo>
                  <a:lnTo>
                    <a:pt x="85" y="96"/>
                  </a:lnTo>
                  <a:lnTo>
                    <a:pt x="85" y="96"/>
                  </a:lnTo>
                  <a:lnTo>
                    <a:pt x="86" y="95"/>
                  </a:lnTo>
                  <a:lnTo>
                    <a:pt x="86" y="95"/>
                  </a:lnTo>
                  <a:lnTo>
                    <a:pt x="86" y="94"/>
                  </a:lnTo>
                  <a:lnTo>
                    <a:pt x="87" y="92"/>
                  </a:lnTo>
                  <a:lnTo>
                    <a:pt x="88" y="89"/>
                  </a:lnTo>
                  <a:lnTo>
                    <a:pt x="92" y="82"/>
                  </a:lnTo>
                  <a:lnTo>
                    <a:pt x="97" y="68"/>
                  </a:lnTo>
                  <a:lnTo>
                    <a:pt x="103" y="51"/>
                  </a:lnTo>
                  <a:lnTo>
                    <a:pt x="109" y="36"/>
                  </a:lnTo>
                  <a:lnTo>
                    <a:pt x="109" y="36"/>
                  </a:lnTo>
                  <a:lnTo>
                    <a:pt x="109" y="35"/>
                  </a:lnTo>
                  <a:lnTo>
                    <a:pt x="109" y="35"/>
                  </a:lnTo>
                  <a:lnTo>
                    <a:pt x="109" y="34"/>
                  </a:lnTo>
                  <a:lnTo>
                    <a:pt x="110" y="32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8"/>
                  </a:lnTo>
                  <a:lnTo>
                    <a:pt x="112" y="27"/>
                  </a:lnTo>
                  <a:lnTo>
                    <a:pt x="112" y="26"/>
                  </a:lnTo>
                  <a:lnTo>
                    <a:pt x="113" y="24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1"/>
                  </a:lnTo>
                  <a:lnTo>
                    <a:pt x="115" y="20"/>
                  </a:lnTo>
                  <a:lnTo>
                    <a:pt x="116" y="20"/>
                  </a:lnTo>
                  <a:lnTo>
                    <a:pt x="116" y="18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5"/>
                  </a:lnTo>
                  <a:lnTo>
                    <a:pt x="118" y="14"/>
                  </a:lnTo>
                  <a:lnTo>
                    <a:pt x="118" y="14"/>
                  </a:lnTo>
                  <a:lnTo>
                    <a:pt x="119" y="12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9"/>
                  </a:lnTo>
                  <a:lnTo>
                    <a:pt x="121" y="9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22" y="7"/>
                  </a:lnTo>
                  <a:lnTo>
                    <a:pt x="122" y="7"/>
                  </a:lnTo>
                  <a:lnTo>
                    <a:pt x="123" y="7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6"/>
                  </a:lnTo>
                  <a:lnTo>
                    <a:pt x="124" y="5"/>
                  </a:lnTo>
                  <a:lnTo>
                    <a:pt x="124" y="5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5" y="4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3"/>
                  </a:lnTo>
                  <a:lnTo>
                    <a:pt x="126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7" y="2"/>
                  </a:lnTo>
                  <a:lnTo>
                    <a:pt x="128" y="2"/>
                  </a:lnTo>
                  <a:lnTo>
                    <a:pt x="128" y="2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8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1"/>
                  </a:lnTo>
                  <a:lnTo>
                    <a:pt x="129" y="0"/>
                  </a:lnTo>
                  <a:lnTo>
                    <a:pt x="129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0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1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3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4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5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7" y="1"/>
                  </a:lnTo>
                  <a:lnTo>
                    <a:pt x="138" y="1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8" y="2"/>
                  </a:lnTo>
                  <a:lnTo>
                    <a:pt x="139" y="2"/>
                  </a:lnTo>
                  <a:lnTo>
                    <a:pt x="139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0" y="3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1" y="4"/>
                  </a:lnTo>
                  <a:lnTo>
                    <a:pt x="142" y="5"/>
                  </a:lnTo>
                  <a:lnTo>
                    <a:pt x="142" y="6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8"/>
                  </a:lnTo>
                  <a:lnTo>
                    <a:pt x="144" y="9"/>
                  </a:lnTo>
                  <a:lnTo>
                    <a:pt x="145" y="10"/>
                  </a:lnTo>
                  <a:lnTo>
                    <a:pt x="146" y="12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3"/>
                  </a:lnTo>
                  <a:lnTo>
                    <a:pt x="147" y="14"/>
                  </a:lnTo>
                  <a:lnTo>
                    <a:pt x="148" y="15"/>
                  </a:lnTo>
                  <a:lnTo>
                    <a:pt x="150" y="18"/>
                  </a:lnTo>
                  <a:lnTo>
                    <a:pt x="150" y="18"/>
                  </a:lnTo>
                  <a:lnTo>
                    <a:pt x="150" y="19"/>
                  </a:lnTo>
                  <a:lnTo>
                    <a:pt x="150" y="19"/>
                  </a:lnTo>
                  <a:lnTo>
                    <a:pt x="150" y="20"/>
                  </a:lnTo>
                  <a:lnTo>
                    <a:pt x="151" y="22"/>
                  </a:lnTo>
                  <a:lnTo>
                    <a:pt x="152" y="25"/>
                  </a:lnTo>
                  <a:lnTo>
                    <a:pt x="155" y="32"/>
                  </a:lnTo>
                  <a:lnTo>
                    <a:pt x="161" y="49"/>
                  </a:lnTo>
                  <a:lnTo>
                    <a:pt x="167" y="66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2"/>
                  </a:lnTo>
                  <a:lnTo>
                    <a:pt x="173" y="83"/>
                  </a:lnTo>
                  <a:lnTo>
                    <a:pt x="174" y="84"/>
                  </a:lnTo>
                  <a:lnTo>
                    <a:pt x="174" y="86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0"/>
                  </a:lnTo>
                  <a:lnTo>
                    <a:pt x="176" y="91"/>
                  </a:lnTo>
                  <a:lnTo>
                    <a:pt x="177" y="92"/>
                  </a:lnTo>
                  <a:lnTo>
                    <a:pt x="177" y="94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7"/>
                  </a:lnTo>
                  <a:lnTo>
                    <a:pt x="179" y="98"/>
                  </a:lnTo>
                  <a:lnTo>
                    <a:pt x="180" y="98"/>
                  </a:lnTo>
                  <a:lnTo>
                    <a:pt x="180" y="100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3"/>
                  </a:lnTo>
                  <a:lnTo>
                    <a:pt x="182" y="104"/>
                  </a:lnTo>
                  <a:lnTo>
                    <a:pt x="183" y="105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5" y="108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6" y="110"/>
                  </a:lnTo>
                  <a:lnTo>
                    <a:pt x="187" y="110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7" y="111"/>
                  </a:lnTo>
                  <a:lnTo>
                    <a:pt x="188" y="112"/>
                  </a:lnTo>
                  <a:lnTo>
                    <a:pt x="188" y="112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89" y="113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0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4"/>
                  </a:lnTo>
                  <a:lnTo>
                    <a:pt x="191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2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3" y="115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4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5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6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6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7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5"/>
                  </a:lnTo>
                  <a:lnTo>
                    <a:pt x="198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199" y="114"/>
                  </a:lnTo>
                  <a:lnTo>
                    <a:pt x="200" y="114"/>
                  </a:lnTo>
                  <a:lnTo>
                    <a:pt x="200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6" name="Freeform 60"/>
            <p:cNvSpPr>
              <a:spLocks/>
            </p:cNvSpPr>
            <p:nvPr/>
          </p:nvSpPr>
          <p:spPr bwMode="auto">
            <a:xfrm>
              <a:off x="2050" y="2186"/>
              <a:ext cx="194" cy="116"/>
            </a:xfrm>
            <a:custGeom>
              <a:avLst/>
              <a:gdLst/>
              <a:ahLst/>
              <a:cxnLst>
                <a:cxn ang="0">
                  <a:pos x="2" y="112"/>
                </a:cxn>
                <a:cxn ang="0">
                  <a:pos x="3" y="109"/>
                </a:cxn>
                <a:cxn ang="0">
                  <a:pos x="8" y="102"/>
                </a:cxn>
                <a:cxn ang="0">
                  <a:pos x="13" y="89"/>
                </a:cxn>
                <a:cxn ang="0">
                  <a:pos x="31" y="38"/>
                </a:cxn>
                <a:cxn ang="0">
                  <a:pos x="34" y="29"/>
                </a:cxn>
                <a:cxn ang="0">
                  <a:pos x="37" y="20"/>
                </a:cxn>
                <a:cxn ang="0">
                  <a:pos x="43" y="9"/>
                </a:cxn>
                <a:cxn ang="0">
                  <a:pos x="44" y="6"/>
                </a:cxn>
                <a:cxn ang="0">
                  <a:pos x="47" y="3"/>
                </a:cxn>
                <a:cxn ang="0">
                  <a:pos x="49" y="1"/>
                </a:cxn>
                <a:cxn ang="0">
                  <a:pos x="50" y="0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0"/>
                </a:cxn>
                <a:cxn ang="0">
                  <a:pos x="56" y="1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7"/>
                </a:cxn>
                <a:cxn ang="0">
                  <a:pos x="66" y="13"/>
                </a:cxn>
                <a:cxn ang="0">
                  <a:pos x="72" y="28"/>
                </a:cxn>
                <a:cxn ang="0">
                  <a:pos x="89" y="84"/>
                </a:cxn>
                <a:cxn ang="0">
                  <a:pos x="92" y="92"/>
                </a:cxn>
                <a:cxn ang="0">
                  <a:pos x="96" y="102"/>
                </a:cxn>
                <a:cxn ang="0">
                  <a:pos x="98" y="106"/>
                </a:cxn>
                <a:cxn ang="0">
                  <a:pos x="101" y="110"/>
                </a:cxn>
                <a:cxn ang="0">
                  <a:pos x="103" y="113"/>
                </a:cxn>
                <a:cxn ang="0">
                  <a:pos x="105" y="114"/>
                </a:cxn>
                <a:cxn ang="0">
                  <a:pos x="106" y="115"/>
                </a:cxn>
                <a:cxn ang="0">
                  <a:pos x="107" y="115"/>
                </a:cxn>
                <a:cxn ang="0">
                  <a:pos x="107" y="116"/>
                </a:cxn>
                <a:cxn ang="0">
                  <a:pos x="108" y="116"/>
                </a:cxn>
                <a:cxn ang="0">
                  <a:pos x="109" y="116"/>
                </a:cxn>
                <a:cxn ang="0">
                  <a:pos x="110" y="115"/>
                </a:cxn>
                <a:cxn ang="0">
                  <a:pos x="111" y="115"/>
                </a:cxn>
                <a:cxn ang="0">
                  <a:pos x="113" y="114"/>
                </a:cxn>
                <a:cxn ang="0">
                  <a:pos x="114" y="112"/>
                </a:cxn>
                <a:cxn ang="0">
                  <a:pos x="116" y="109"/>
                </a:cxn>
                <a:cxn ang="0">
                  <a:pos x="121" y="100"/>
                </a:cxn>
                <a:cxn ang="0">
                  <a:pos x="124" y="92"/>
                </a:cxn>
                <a:cxn ang="0">
                  <a:pos x="141" y="36"/>
                </a:cxn>
                <a:cxn ang="0">
                  <a:pos x="145" y="25"/>
                </a:cxn>
                <a:cxn ang="0">
                  <a:pos x="149" y="15"/>
                </a:cxn>
                <a:cxn ang="0">
                  <a:pos x="153" y="6"/>
                </a:cxn>
                <a:cxn ang="0">
                  <a:pos x="155" y="3"/>
                </a:cxn>
                <a:cxn ang="0">
                  <a:pos x="157" y="1"/>
                </a:cxn>
                <a:cxn ang="0">
                  <a:pos x="158" y="0"/>
                </a:cxn>
                <a:cxn ang="0">
                  <a:pos x="159" y="0"/>
                </a:cxn>
                <a:cxn ang="0">
                  <a:pos x="160" y="0"/>
                </a:cxn>
                <a:cxn ang="0">
                  <a:pos x="161" y="0"/>
                </a:cxn>
                <a:cxn ang="0">
                  <a:pos x="162" y="0"/>
                </a:cxn>
                <a:cxn ang="0">
                  <a:pos x="162" y="0"/>
                </a:cxn>
                <a:cxn ang="0">
                  <a:pos x="164" y="0"/>
                </a:cxn>
                <a:cxn ang="0">
                  <a:pos x="165" y="2"/>
                </a:cxn>
                <a:cxn ang="0">
                  <a:pos x="167" y="4"/>
                </a:cxn>
                <a:cxn ang="0">
                  <a:pos x="171" y="10"/>
                </a:cxn>
                <a:cxn ang="0">
                  <a:pos x="174" y="18"/>
                </a:cxn>
                <a:cxn ang="0">
                  <a:pos x="178" y="29"/>
                </a:cxn>
                <a:cxn ang="0">
                  <a:pos x="189" y="69"/>
                </a:cxn>
              </a:cxnLst>
              <a:rect l="0" t="0" r="r" b="b"/>
              <a:pathLst>
                <a:path w="194" h="116">
                  <a:moveTo>
                    <a:pt x="0" y="114"/>
                  </a:move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9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8"/>
                  </a:lnTo>
                  <a:lnTo>
                    <a:pt x="5" y="107"/>
                  </a:lnTo>
                  <a:lnTo>
                    <a:pt x="5" y="107"/>
                  </a:lnTo>
                  <a:lnTo>
                    <a:pt x="6" y="105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2"/>
                  </a:lnTo>
                  <a:lnTo>
                    <a:pt x="8" y="101"/>
                  </a:lnTo>
                  <a:lnTo>
                    <a:pt x="9" y="100"/>
                  </a:lnTo>
                  <a:lnTo>
                    <a:pt x="11" y="96"/>
                  </a:lnTo>
                  <a:lnTo>
                    <a:pt x="13" y="90"/>
                  </a:lnTo>
                  <a:lnTo>
                    <a:pt x="13" y="89"/>
                  </a:lnTo>
                  <a:lnTo>
                    <a:pt x="13" y="89"/>
                  </a:lnTo>
                  <a:lnTo>
                    <a:pt x="14" y="89"/>
                  </a:lnTo>
                  <a:lnTo>
                    <a:pt x="14" y="88"/>
                  </a:lnTo>
                  <a:lnTo>
                    <a:pt x="15" y="86"/>
                  </a:lnTo>
                  <a:lnTo>
                    <a:pt x="16" y="82"/>
                  </a:lnTo>
                  <a:lnTo>
                    <a:pt x="19" y="74"/>
                  </a:lnTo>
                  <a:lnTo>
                    <a:pt x="25" y="56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8"/>
                  </a:lnTo>
                  <a:lnTo>
                    <a:pt x="31" y="37"/>
                  </a:lnTo>
                  <a:lnTo>
                    <a:pt x="31" y="36"/>
                  </a:lnTo>
                  <a:lnTo>
                    <a:pt x="32" y="34"/>
                  </a:lnTo>
                  <a:lnTo>
                    <a:pt x="34" y="30"/>
                  </a:lnTo>
                  <a:lnTo>
                    <a:pt x="34" y="29"/>
                  </a:lnTo>
                  <a:lnTo>
                    <a:pt x="34" y="29"/>
                  </a:lnTo>
                  <a:lnTo>
                    <a:pt x="34" y="28"/>
                  </a:lnTo>
                  <a:lnTo>
                    <a:pt x="34" y="27"/>
                  </a:lnTo>
                  <a:lnTo>
                    <a:pt x="35" y="25"/>
                  </a:lnTo>
                  <a:lnTo>
                    <a:pt x="37" y="22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1"/>
                  </a:lnTo>
                  <a:lnTo>
                    <a:pt x="37" y="20"/>
                  </a:lnTo>
                  <a:lnTo>
                    <a:pt x="38" y="18"/>
                  </a:lnTo>
                  <a:lnTo>
                    <a:pt x="40" y="15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4"/>
                  </a:lnTo>
                  <a:lnTo>
                    <a:pt x="40" y="13"/>
                  </a:lnTo>
                  <a:lnTo>
                    <a:pt x="41" y="12"/>
                  </a:lnTo>
                  <a:lnTo>
                    <a:pt x="43" y="9"/>
                  </a:lnTo>
                  <a:lnTo>
                    <a:pt x="43" y="9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50" y="1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0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9" y="2"/>
                  </a:lnTo>
                  <a:lnTo>
                    <a:pt x="59" y="2"/>
                  </a:lnTo>
                  <a:lnTo>
                    <a:pt x="59" y="3"/>
                  </a:lnTo>
                  <a:lnTo>
                    <a:pt x="59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5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2" y="6"/>
                  </a:lnTo>
                  <a:lnTo>
                    <a:pt x="62" y="7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4" y="10"/>
                  </a:lnTo>
                  <a:lnTo>
                    <a:pt x="65" y="13"/>
                  </a:lnTo>
                  <a:lnTo>
                    <a:pt x="66" y="13"/>
                  </a:lnTo>
                  <a:lnTo>
                    <a:pt x="66" y="13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7" y="16"/>
                  </a:lnTo>
                  <a:lnTo>
                    <a:pt x="68" y="20"/>
                  </a:lnTo>
                  <a:lnTo>
                    <a:pt x="71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9"/>
                  </a:lnTo>
                  <a:lnTo>
                    <a:pt x="72" y="30"/>
                  </a:lnTo>
                  <a:lnTo>
                    <a:pt x="73" y="32"/>
                  </a:lnTo>
                  <a:lnTo>
                    <a:pt x="74" y="36"/>
                  </a:lnTo>
                  <a:lnTo>
                    <a:pt x="77" y="45"/>
                  </a:lnTo>
                  <a:lnTo>
                    <a:pt x="83" y="65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89" y="84"/>
                  </a:lnTo>
                  <a:lnTo>
                    <a:pt x="90" y="86"/>
                  </a:lnTo>
                  <a:lnTo>
                    <a:pt x="91" y="88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3" y="93"/>
                  </a:lnTo>
                  <a:lnTo>
                    <a:pt x="93" y="95"/>
                  </a:lnTo>
                  <a:lnTo>
                    <a:pt x="95" y="98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99"/>
                  </a:lnTo>
                  <a:lnTo>
                    <a:pt x="95" y="100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6" y="102"/>
                  </a:lnTo>
                  <a:lnTo>
                    <a:pt x="97" y="103"/>
                  </a:lnTo>
                  <a:lnTo>
                    <a:pt x="97" y="104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5"/>
                  </a:lnTo>
                  <a:lnTo>
                    <a:pt x="98" y="106"/>
                  </a:lnTo>
                  <a:lnTo>
                    <a:pt x="99" y="106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99" y="108"/>
                  </a:lnTo>
                  <a:lnTo>
                    <a:pt x="100" y="108"/>
                  </a:lnTo>
                  <a:lnTo>
                    <a:pt x="100" y="109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0"/>
                  </a:lnTo>
                  <a:lnTo>
                    <a:pt x="101" y="111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3"/>
                  </a:lnTo>
                  <a:lnTo>
                    <a:pt x="103" y="113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4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4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5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6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5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7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8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6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2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4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3" y="113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4" y="112"/>
                  </a:lnTo>
                  <a:lnTo>
                    <a:pt x="115" y="112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7" y="108"/>
                  </a:lnTo>
                  <a:lnTo>
                    <a:pt x="118" y="106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5"/>
                  </a:lnTo>
                  <a:lnTo>
                    <a:pt x="119" y="104"/>
                  </a:lnTo>
                  <a:lnTo>
                    <a:pt x="120" y="103"/>
                  </a:lnTo>
                  <a:lnTo>
                    <a:pt x="121" y="100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1" y="99"/>
                  </a:lnTo>
                  <a:lnTo>
                    <a:pt x="122" y="98"/>
                  </a:lnTo>
                  <a:lnTo>
                    <a:pt x="123" y="96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2"/>
                  </a:lnTo>
                  <a:lnTo>
                    <a:pt x="124" y="91"/>
                  </a:lnTo>
                  <a:lnTo>
                    <a:pt x="125" y="90"/>
                  </a:lnTo>
                  <a:lnTo>
                    <a:pt x="125" y="88"/>
                  </a:lnTo>
                  <a:lnTo>
                    <a:pt x="127" y="84"/>
                  </a:lnTo>
                  <a:lnTo>
                    <a:pt x="130" y="74"/>
                  </a:lnTo>
                  <a:lnTo>
                    <a:pt x="136" y="54"/>
                  </a:lnTo>
                  <a:lnTo>
                    <a:pt x="141" y="36"/>
                  </a:lnTo>
                  <a:lnTo>
                    <a:pt x="141" y="36"/>
                  </a:lnTo>
                  <a:lnTo>
                    <a:pt x="141" y="35"/>
                  </a:lnTo>
                  <a:lnTo>
                    <a:pt x="142" y="35"/>
                  </a:lnTo>
                  <a:lnTo>
                    <a:pt x="142" y="33"/>
                  </a:lnTo>
                  <a:lnTo>
                    <a:pt x="143" y="31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4" y="26"/>
                  </a:lnTo>
                  <a:lnTo>
                    <a:pt x="145" y="25"/>
                  </a:lnTo>
                  <a:lnTo>
                    <a:pt x="145" y="24"/>
                  </a:lnTo>
                  <a:lnTo>
                    <a:pt x="146" y="22"/>
                  </a:lnTo>
                  <a:lnTo>
                    <a:pt x="147" y="18"/>
                  </a:lnTo>
                  <a:lnTo>
                    <a:pt x="147" y="18"/>
                  </a:lnTo>
                  <a:lnTo>
                    <a:pt x="148" y="18"/>
                  </a:lnTo>
                  <a:lnTo>
                    <a:pt x="148" y="17"/>
                  </a:lnTo>
                  <a:lnTo>
                    <a:pt x="148" y="16"/>
                  </a:lnTo>
                  <a:lnTo>
                    <a:pt x="149" y="15"/>
                  </a:lnTo>
                  <a:lnTo>
                    <a:pt x="150" y="12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0" y="11"/>
                  </a:lnTo>
                  <a:lnTo>
                    <a:pt x="151" y="10"/>
                  </a:lnTo>
                  <a:lnTo>
                    <a:pt x="152" y="9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3" y="6"/>
                  </a:lnTo>
                  <a:lnTo>
                    <a:pt x="154" y="5"/>
                  </a:lnTo>
                  <a:lnTo>
                    <a:pt x="154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4"/>
                  </a:lnTo>
                  <a:lnTo>
                    <a:pt x="155" y="3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6" y="2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7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1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8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59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0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1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2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3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0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4" y="1"/>
                  </a:lnTo>
                  <a:lnTo>
                    <a:pt x="165" y="1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5" y="2"/>
                  </a:lnTo>
                  <a:lnTo>
                    <a:pt x="166" y="2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6" y="3"/>
                  </a:lnTo>
                  <a:lnTo>
                    <a:pt x="167" y="3"/>
                  </a:lnTo>
                  <a:lnTo>
                    <a:pt x="167" y="4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5"/>
                  </a:lnTo>
                  <a:lnTo>
                    <a:pt x="168" y="6"/>
                  </a:lnTo>
                  <a:lnTo>
                    <a:pt x="169" y="7"/>
                  </a:lnTo>
                  <a:lnTo>
                    <a:pt x="170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0"/>
                  </a:lnTo>
                  <a:lnTo>
                    <a:pt x="171" y="11"/>
                  </a:lnTo>
                  <a:lnTo>
                    <a:pt x="172" y="13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7"/>
                  </a:lnTo>
                  <a:lnTo>
                    <a:pt x="174" y="18"/>
                  </a:lnTo>
                  <a:lnTo>
                    <a:pt x="174" y="18"/>
                  </a:lnTo>
                  <a:lnTo>
                    <a:pt x="175" y="21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5"/>
                  </a:lnTo>
                  <a:lnTo>
                    <a:pt x="177" y="26"/>
                  </a:lnTo>
                  <a:lnTo>
                    <a:pt x="177" y="27"/>
                  </a:lnTo>
                  <a:lnTo>
                    <a:pt x="178" y="29"/>
                  </a:lnTo>
                  <a:lnTo>
                    <a:pt x="179" y="34"/>
                  </a:lnTo>
                  <a:lnTo>
                    <a:pt x="182" y="43"/>
                  </a:lnTo>
                  <a:lnTo>
                    <a:pt x="188" y="63"/>
                  </a:lnTo>
                  <a:lnTo>
                    <a:pt x="188" y="64"/>
                  </a:lnTo>
                  <a:lnTo>
                    <a:pt x="188" y="64"/>
                  </a:lnTo>
                  <a:lnTo>
                    <a:pt x="188" y="65"/>
                  </a:lnTo>
                  <a:lnTo>
                    <a:pt x="188" y="66"/>
                  </a:lnTo>
                  <a:lnTo>
                    <a:pt x="189" y="69"/>
                  </a:lnTo>
                  <a:lnTo>
                    <a:pt x="191" y="74"/>
                  </a:lnTo>
                  <a:lnTo>
                    <a:pt x="194" y="84"/>
                  </a:lnTo>
                  <a:lnTo>
                    <a:pt x="194" y="84"/>
                  </a:lnTo>
                  <a:lnTo>
                    <a:pt x="194" y="8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7" name="Freeform 61"/>
            <p:cNvSpPr>
              <a:spLocks/>
            </p:cNvSpPr>
            <p:nvPr/>
          </p:nvSpPr>
          <p:spPr bwMode="auto">
            <a:xfrm>
              <a:off x="2244" y="2186"/>
              <a:ext cx="155" cy="116"/>
            </a:xfrm>
            <a:custGeom>
              <a:avLst/>
              <a:gdLst/>
              <a:ahLst/>
              <a:cxnLst>
                <a:cxn ang="0">
                  <a:pos x="3" y="94"/>
                </a:cxn>
                <a:cxn ang="0">
                  <a:pos x="7" y="104"/>
                </a:cxn>
                <a:cxn ang="0">
                  <a:pos x="9" y="108"/>
                </a:cxn>
                <a:cxn ang="0">
                  <a:pos x="12" y="112"/>
                </a:cxn>
                <a:cxn ang="0">
                  <a:pos x="13" y="114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6"/>
                </a:cxn>
                <a:cxn ang="0">
                  <a:pos x="17" y="116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19" y="115"/>
                </a:cxn>
                <a:cxn ang="0">
                  <a:pos x="21" y="114"/>
                </a:cxn>
                <a:cxn ang="0">
                  <a:pos x="22" y="113"/>
                </a:cxn>
                <a:cxn ang="0">
                  <a:pos x="25" y="109"/>
                </a:cxn>
                <a:cxn ang="0">
                  <a:pos x="27" y="105"/>
                </a:cxn>
                <a:cxn ang="0">
                  <a:pos x="32" y="91"/>
                </a:cxn>
                <a:cxn ang="0">
                  <a:pos x="41" y="60"/>
                </a:cxn>
                <a:cxn ang="0">
                  <a:pos x="49" y="28"/>
                </a:cxn>
                <a:cxn ang="0">
                  <a:pos x="53" y="18"/>
                </a:cxn>
                <a:cxn ang="0">
                  <a:pos x="55" y="11"/>
                </a:cxn>
                <a:cxn ang="0">
                  <a:pos x="57" y="7"/>
                </a:cxn>
                <a:cxn ang="0">
                  <a:pos x="59" y="4"/>
                </a:cxn>
                <a:cxn ang="0">
                  <a:pos x="61" y="2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0"/>
                </a:cxn>
                <a:cxn ang="0">
                  <a:pos x="65" y="0"/>
                </a:cxn>
                <a:cxn ang="0">
                  <a:pos x="66" y="0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9" y="1"/>
                </a:cxn>
                <a:cxn ang="0">
                  <a:pos x="70" y="3"/>
                </a:cxn>
                <a:cxn ang="0">
                  <a:pos x="73" y="7"/>
                </a:cxn>
                <a:cxn ang="0">
                  <a:pos x="76" y="15"/>
                </a:cxn>
                <a:cxn ang="0">
                  <a:pos x="83" y="35"/>
                </a:cxn>
                <a:cxn ang="0">
                  <a:pos x="95" y="81"/>
                </a:cxn>
                <a:cxn ang="0">
                  <a:pos x="99" y="95"/>
                </a:cxn>
                <a:cxn ang="0">
                  <a:pos x="101" y="102"/>
                </a:cxn>
                <a:cxn ang="0">
                  <a:pos x="104" y="107"/>
                </a:cxn>
                <a:cxn ang="0">
                  <a:pos x="106" y="111"/>
                </a:cxn>
                <a:cxn ang="0">
                  <a:pos x="107" y="113"/>
                </a:cxn>
                <a:cxn ang="0">
                  <a:pos x="108" y="114"/>
                </a:cxn>
                <a:cxn ang="0">
                  <a:pos x="109" y="115"/>
                </a:cxn>
                <a:cxn ang="0">
                  <a:pos x="110" y="115"/>
                </a:cxn>
                <a:cxn ang="0">
                  <a:pos x="111" y="116"/>
                </a:cxn>
                <a:cxn ang="0">
                  <a:pos x="112" y="116"/>
                </a:cxn>
                <a:cxn ang="0">
                  <a:pos x="112" y="115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6" y="112"/>
                </a:cxn>
                <a:cxn ang="0">
                  <a:pos x="118" y="109"/>
                </a:cxn>
                <a:cxn ang="0">
                  <a:pos x="122" y="100"/>
                </a:cxn>
                <a:cxn ang="0">
                  <a:pos x="128" y="82"/>
                </a:cxn>
                <a:cxn ang="0">
                  <a:pos x="139" y="35"/>
                </a:cxn>
                <a:cxn ang="0">
                  <a:pos x="143" y="23"/>
                </a:cxn>
                <a:cxn ang="0">
                  <a:pos x="147" y="12"/>
                </a:cxn>
                <a:cxn ang="0">
                  <a:pos x="149" y="7"/>
                </a:cxn>
                <a:cxn ang="0">
                  <a:pos x="151" y="3"/>
                </a:cxn>
                <a:cxn ang="0">
                  <a:pos x="152" y="1"/>
                </a:cxn>
                <a:cxn ang="0">
                  <a:pos x="154" y="0"/>
                </a:cxn>
                <a:cxn ang="0">
                  <a:pos x="155" y="0"/>
                </a:cxn>
              </a:cxnLst>
              <a:rect l="0" t="0" r="r" b="b"/>
              <a:pathLst>
                <a:path w="155" h="116">
                  <a:moveTo>
                    <a:pt x="0" y="85"/>
                  </a:moveTo>
                  <a:lnTo>
                    <a:pt x="0" y="85"/>
                  </a:lnTo>
                  <a:lnTo>
                    <a:pt x="0" y="86"/>
                  </a:lnTo>
                  <a:lnTo>
                    <a:pt x="1" y="88"/>
                  </a:lnTo>
                  <a:lnTo>
                    <a:pt x="2" y="93"/>
                  </a:lnTo>
                  <a:lnTo>
                    <a:pt x="3" y="93"/>
                  </a:lnTo>
                  <a:lnTo>
                    <a:pt x="3" y="93"/>
                  </a:lnTo>
                  <a:lnTo>
                    <a:pt x="3" y="94"/>
                  </a:lnTo>
                  <a:lnTo>
                    <a:pt x="3" y="95"/>
                  </a:lnTo>
                  <a:lnTo>
                    <a:pt x="4" y="97"/>
                  </a:lnTo>
                  <a:lnTo>
                    <a:pt x="5" y="100"/>
                  </a:lnTo>
                  <a:lnTo>
                    <a:pt x="5" y="100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2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9" y="108"/>
                  </a:lnTo>
                  <a:lnTo>
                    <a:pt x="9" y="108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1" y="111"/>
                  </a:lnTo>
                  <a:lnTo>
                    <a:pt x="11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6" y="106"/>
                  </a:lnTo>
                  <a:lnTo>
                    <a:pt x="27" y="105"/>
                  </a:lnTo>
                  <a:lnTo>
                    <a:pt x="27" y="103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30" y="97"/>
                  </a:lnTo>
                  <a:lnTo>
                    <a:pt x="30" y="96"/>
                  </a:lnTo>
                  <a:lnTo>
                    <a:pt x="32" y="91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2"/>
                  </a:lnTo>
                  <a:lnTo>
                    <a:pt x="35" y="81"/>
                  </a:lnTo>
                  <a:lnTo>
                    <a:pt x="35" y="80"/>
                  </a:lnTo>
                  <a:lnTo>
                    <a:pt x="36" y="77"/>
                  </a:lnTo>
                  <a:lnTo>
                    <a:pt x="38" y="71"/>
                  </a:lnTo>
                  <a:lnTo>
                    <a:pt x="41" y="60"/>
                  </a:lnTo>
                  <a:lnTo>
                    <a:pt x="47" y="38"/>
                  </a:lnTo>
                  <a:lnTo>
                    <a:pt x="47" y="37"/>
                  </a:lnTo>
                  <a:lnTo>
                    <a:pt x="47" y="37"/>
                  </a:lnTo>
                  <a:lnTo>
                    <a:pt x="47" y="36"/>
                  </a:lnTo>
                  <a:lnTo>
                    <a:pt x="47" y="35"/>
                  </a:lnTo>
                  <a:lnTo>
                    <a:pt x="48" y="33"/>
                  </a:lnTo>
                  <a:lnTo>
                    <a:pt x="49" y="28"/>
                  </a:lnTo>
                  <a:lnTo>
                    <a:pt x="49" y="28"/>
                  </a:lnTo>
                  <a:lnTo>
                    <a:pt x="50" y="28"/>
                  </a:lnTo>
                  <a:lnTo>
                    <a:pt x="50" y="27"/>
                  </a:lnTo>
                  <a:lnTo>
                    <a:pt x="50" y="26"/>
                  </a:lnTo>
                  <a:lnTo>
                    <a:pt x="51" y="24"/>
                  </a:lnTo>
                  <a:lnTo>
                    <a:pt x="52" y="20"/>
                  </a:lnTo>
                  <a:lnTo>
                    <a:pt x="52" y="19"/>
                  </a:lnTo>
                  <a:lnTo>
                    <a:pt x="52" y="19"/>
                  </a:lnTo>
                  <a:lnTo>
                    <a:pt x="53" y="18"/>
                  </a:lnTo>
                  <a:lnTo>
                    <a:pt x="53" y="17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5" y="11"/>
                  </a:lnTo>
                  <a:lnTo>
                    <a:pt x="56" y="11"/>
                  </a:lnTo>
                  <a:lnTo>
                    <a:pt x="56" y="10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8"/>
                  </a:lnTo>
                  <a:lnTo>
                    <a:pt x="57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59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70" y="2"/>
                  </a:lnTo>
                  <a:lnTo>
                    <a:pt x="70" y="2"/>
                  </a:lnTo>
                  <a:lnTo>
                    <a:pt x="70" y="3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5"/>
                  </a:lnTo>
                  <a:lnTo>
                    <a:pt x="72" y="5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7"/>
                  </a:lnTo>
                  <a:lnTo>
                    <a:pt x="73" y="8"/>
                  </a:lnTo>
                  <a:lnTo>
                    <a:pt x="74" y="10"/>
                  </a:lnTo>
                  <a:lnTo>
                    <a:pt x="76" y="13"/>
                  </a:lnTo>
                  <a:lnTo>
                    <a:pt x="76" y="13"/>
                  </a:lnTo>
                  <a:lnTo>
                    <a:pt x="76" y="14"/>
                  </a:lnTo>
                  <a:lnTo>
                    <a:pt x="76" y="14"/>
                  </a:lnTo>
                  <a:lnTo>
                    <a:pt x="76" y="15"/>
                  </a:lnTo>
                  <a:lnTo>
                    <a:pt x="77" y="17"/>
                  </a:lnTo>
                  <a:lnTo>
                    <a:pt x="78" y="21"/>
                  </a:lnTo>
                  <a:lnTo>
                    <a:pt x="81" y="30"/>
                  </a:lnTo>
                  <a:lnTo>
                    <a:pt x="81" y="30"/>
                  </a:lnTo>
                  <a:lnTo>
                    <a:pt x="81" y="31"/>
                  </a:lnTo>
                  <a:lnTo>
                    <a:pt x="82" y="31"/>
                  </a:lnTo>
                  <a:lnTo>
                    <a:pt x="82" y="33"/>
                  </a:lnTo>
                  <a:lnTo>
                    <a:pt x="83" y="35"/>
                  </a:lnTo>
                  <a:lnTo>
                    <a:pt x="84" y="41"/>
                  </a:lnTo>
                  <a:lnTo>
                    <a:pt x="87" y="53"/>
                  </a:lnTo>
                  <a:lnTo>
                    <a:pt x="93" y="76"/>
                  </a:lnTo>
                  <a:lnTo>
                    <a:pt x="93" y="76"/>
                  </a:lnTo>
                  <a:lnTo>
                    <a:pt x="93" y="77"/>
                  </a:lnTo>
                  <a:lnTo>
                    <a:pt x="94" y="77"/>
                  </a:lnTo>
                  <a:lnTo>
                    <a:pt x="94" y="78"/>
                  </a:lnTo>
                  <a:lnTo>
                    <a:pt x="95" y="81"/>
                  </a:lnTo>
                  <a:lnTo>
                    <a:pt x="96" y="86"/>
                  </a:lnTo>
                  <a:lnTo>
                    <a:pt x="96" y="86"/>
                  </a:lnTo>
                  <a:lnTo>
                    <a:pt x="96" y="87"/>
                  </a:lnTo>
                  <a:lnTo>
                    <a:pt x="96" y="87"/>
                  </a:lnTo>
                  <a:lnTo>
                    <a:pt x="97" y="88"/>
                  </a:lnTo>
                  <a:lnTo>
                    <a:pt x="97" y="91"/>
                  </a:lnTo>
                  <a:lnTo>
                    <a:pt x="99" y="95"/>
                  </a:lnTo>
                  <a:lnTo>
                    <a:pt x="99" y="95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100" y="97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0" y="100"/>
                  </a:lnTo>
                  <a:lnTo>
                    <a:pt x="101" y="100"/>
                  </a:lnTo>
                  <a:lnTo>
                    <a:pt x="101" y="102"/>
                  </a:lnTo>
                  <a:lnTo>
                    <a:pt x="102" y="103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4"/>
                  </a:lnTo>
                  <a:lnTo>
                    <a:pt x="102" y="105"/>
                  </a:lnTo>
                  <a:lnTo>
                    <a:pt x="103" y="107"/>
                  </a:lnTo>
                  <a:lnTo>
                    <a:pt x="103" y="107"/>
                  </a:lnTo>
                  <a:lnTo>
                    <a:pt x="104" y="107"/>
                  </a:lnTo>
                  <a:lnTo>
                    <a:pt x="104" y="108"/>
                  </a:lnTo>
                  <a:lnTo>
                    <a:pt x="104" y="108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5" y="110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1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6" y="112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7" y="113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8" y="114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09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5"/>
                  </a:lnTo>
                  <a:lnTo>
                    <a:pt x="110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1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4"/>
                  </a:lnTo>
                  <a:lnTo>
                    <a:pt x="115" y="113"/>
                  </a:lnTo>
                  <a:lnTo>
                    <a:pt x="116" y="113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2"/>
                  </a:lnTo>
                  <a:lnTo>
                    <a:pt x="117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10"/>
                  </a:lnTo>
                  <a:lnTo>
                    <a:pt x="118" y="109"/>
                  </a:lnTo>
                  <a:lnTo>
                    <a:pt x="119" y="108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19" y="107"/>
                  </a:lnTo>
                  <a:lnTo>
                    <a:pt x="120" y="106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100"/>
                  </a:lnTo>
                  <a:lnTo>
                    <a:pt x="122" y="99"/>
                  </a:lnTo>
                  <a:lnTo>
                    <a:pt x="123" y="98"/>
                  </a:lnTo>
                  <a:lnTo>
                    <a:pt x="123" y="96"/>
                  </a:lnTo>
                  <a:lnTo>
                    <a:pt x="125" y="9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2"/>
                  </a:lnTo>
                  <a:lnTo>
                    <a:pt x="128" y="81"/>
                  </a:lnTo>
                  <a:lnTo>
                    <a:pt x="128" y="79"/>
                  </a:lnTo>
                  <a:lnTo>
                    <a:pt x="129" y="76"/>
                  </a:lnTo>
                  <a:lnTo>
                    <a:pt x="130" y="70"/>
                  </a:lnTo>
                  <a:lnTo>
                    <a:pt x="134" y="58"/>
                  </a:lnTo>
                  <a:lnTo>
                    <a:pt x="139" y="36"/>
                  </a:lnTo>
                  <a:lnTo>
                    <a:pt x="139" y="35"/>
                  </a:lnTo>
                  <a:lnTo>
                    <a:pt x="139" y="35"/>
                  </a:lnTo>
                  <a:lnTo>
                    <a:pt x="140" y="34"/>
                  </a:lnTo>
                  <a:lnTo>
                    <a:pt x="140" y="33"/>
                  </a:lnTo>
                  <a:lnTo>
                    <a:pt x="141" y="30"/>
                  </a:lnTo>
                  <a:lnTo>
                    <a:pt x="142" y="26"/>
                  </a:lnTo>
                  <a:lnTo>
                    <a:pt x="142" y="25"/>
                  </a:lnTo>
                  <a:lnTo>
                    <a:pt x="142" y="25"/>
                  </a:lnTo>
                  <a:lnTo>
                    <a:pt x="142" y="24"/>
                  </a:lnTo>
                  <a:lnTo>
                    <a:pt x="143" y="23"/>
                  </a:lnTo>
                  <a:lnTo>
                    <a:pt x="143" y="21"/>
                  </a:lnTo>
                  <a:lnTo>
                    <a:pt x="145" y="17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5" y="16"/>
                  </a:lnTo>
                  <a:lnTo>
                    <a:pt x="146" y="14"/>
                  </a:lnTo>
                  <a:lnTo>
                    <a:pt x="146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2"/>
                  </a:lnTo>
                  <a:lnTo>
                    <a:pt x="147" y="11"/>
                  </a:lnTo>
                  <a:lnTo>
                    <a:pt x="148" y="9"/>
                  </a:lnTo>
                  <a:lnTo>
                    <a:pt x="148" y="9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49" y="7"/>
                  </a:lnTo>
                  <a:lnTo>
                    <a:pt x="149" y="6"/>
                  </a:lnTo>
                  <a:lnTo>
                    <a:pt x="149" y="6"/>
                  </a:lnTo>
                  <a:lnTo>
                    <a:pt x="149" y="5"/>
                  </a:lnTo>
                  <a:lnTo>
                    <a:pt x="150" y="5"/>
                  </a:lnTo>
                  <a:lnTo>
                    <a:pt x="150" y="4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1" y="3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2"/>
                  </a:lnTo>
                  <a:lnTo>
                    <a:pt x="152" y="1"/>
                  </a:lnTo>
                  <a:lnTo>
                    <a:pt x="152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3" y="1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4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  <a:lnTo>
                    <a:pt x="155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8" name="Freeform 62"/>
            <p:cNvSpPr>
              <a:spLocks/>
            </p:cNvSpPr>
            <p:nvPr/>
          </p:nvSpPr>
          <p:spPr bwMode="auto">
            <a:xfrm>
              <a:off x="2399" y="2186"/>
              <a:ext cx="154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6" y="3"/>
                </a:cxn>
                <a:cxn ang="0">
                  <a:pos x="8" y="7"/>
                </a:cxn>
                <a:cxn ang="0">
                  <a:pos x="10" y="12"/>
                </a:cxn>
                <a:cxn ang="0">
                  <a:pos x="14" y="23"/>
                </a:cxn>
                <a:cxn ang="0">
                  <a:pos x="25" y="70"/>
                </a:cxn>
                <a:cxn ang="0">
                  <a:pos x="28" y="82"/>
                </a:cxn>
                <a:cxn ang="0">
                  <a:pos x="32" y="96"/>
                </a:cxn>
                <a:cxn ang="0">
                  <a:pos x="36" y="107"/>
                </a:cxn>
                <a:cxn ang="0">
                  <a:pos x="38" y="110"/>
                </a:cxn>
                <a:cxn ang="0">
                  <a:pos x="40" y="114"/>
                </a:cxn>
                <a:cxn ang="0">
                  <a:pos x="41" y="115"/>
                </a:cxn>
                <a:cxn ang="0">
                  <a:pos x="42" y="115"/>
                </a:cxn>
                <a:cxn ang="0">
                  <a:pos x="43" y="116"/>
                </a:cxn>
                <a:cxn ang="0">
                  <a:pos x="44" y="116"/>
                </a:cxn>
                <a:cxn ang="0">
                  <a:pos x="44" y="116"/>
                </a:cxn>
                <a:cxn ang="0">
                  <a:pos x="45" y="115"/>
                </a:cxn>
                <a:cxn ang="0">
                  <a:pos x="46" y="114"/>
                </a:cxn>
                <a:cxn ang="0">
                  <a:pos x="48" y="113"/>
                </a:cxn>
                <a:cxn ang="0">
                  <a:pos x="49" y="111"/>
                </a:cxn>
                <a:cxn ang="0">
                  <a:pos x="51" y="107"/>
                </a:cxn>
                <a:cxn ang="0">
                  <a:pos x="55" y="97"/>
                </a:cxn>
                <a:cxn ang="0">
                  <a:pos x="66" y="50"/>
                </a:cxn>
                <a:cxn ang="0">
                  <a:pos x="72" y="28"/>
                </a:cxn>
                <a:cxn ang="0">
                  <a:pos x="75" y="18"/>
                </a:cxn>
                <a:cxn ang="0">
                  <a:pos x="78" y="8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0"/>
                </a:cxn>
                <a:cxn ang="0">
                  <a:pos x="89" y="2"/>
                </a:cxn>
                <a:cxn ang="0">
                  <a:pos x="91" y="5"/>
                </a:cxn>
                <a:cxn ang="0">
                  <a:pos x="92" y="9"/>
                </a:cxn>
                <a:cxn ang="0">
                  <a:pos x="96" y="20"/>
                </a:cxn>
                <a:cxn ang="0">
                  <a:pos x="104" y="50"/>
                </a:cxn>
                <a:cxn ang="0">
                  <a:pos x="110" y="76"/>
                </a:cxn>
                <a:cxn ang="0">
                  <a:pos x="112" y="88"/>
                </a:cxn>
                <a:cxn ang="0">
                  <a:pos x="115" y="98"/>
                </a:cxn>
                <a:cxn ang="0">
                  <a:pos x="117" y="105"/>
                </a:cxn>
                <a:cxn ang="0">
                  <a:pos x="119" y="109"/>
                </a:cxn>
                <a:cxn ang="0">
                  <a:pos x="121" y="112"/>
                </a:cxn>
                <a:cxn ang="0">
                  <a:pos x="122" y="114"/>
                </a:cxn>
                <a:cxn ang="0">
                  <a:pos x="124" y="115"/>
                </a:cxn>
                <a:cxn ang="0">
                  <a:pos x="124" y="115"/>
                </a:cxn>
                <a:cxn ang="0">
                  <a:pos x="125" y="116"/>
                </a:cxn>
                <a:cxn ang="0">
                  <a:pos x="126" y="116"/>
                </a:cxn>
                <a:cxn ang="0">
                  <a:pos x="127" y="115"/>
                </a:cxn>
                <a:cxn ang="0">
                  <a:pos x="128" y="114"/>
                </a:cxn>
                <a:cxn ang="0">
                  <a:pos x="129" y="113"/>
                </a:cxn>
                <a:cxn ang="0">
                  <a:pos x="131" y="109"/>
                </a:cxn>
                <a:cxn ang="0">
                  <a:pos x="133" y="104"/>
                </a:cxn>
                <a:cxn ang="0">
                  <a:pos x="137" y="91"/>
                </a:cxn>
                <a:cxn ang="0">
                  <a:pos x="149" y="39"/>
                </a:cxn>
                <a:cxn ang="0">
                  <a:pos x="153" y="21"/>
                </a:cxn>
              </a:cxnLst>
              <a:rect l="0" t="0" r="r" b="b"/>
              <a:pathLst>
                <a:path w="154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7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7"/>
                  </a:lnTo>
                  <a:lnTo>
                    <a:pt x="8" y="8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9" y="10"/>
                  </a:lnTo>
                  <a:lnTo>
                    <a:pt x="10" y="12"/>
                  </a:lnTo>
                  <a:lnTo>
                    <a:pt x="10" y="13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11" y="16"/>
                  </a:lnTo>
                  <a:lnTo>
                    <a:pt x="12" y="18"/>
                  </a:lnTo>
                  <a:lnTo>
                    <a:pt x="14" y="22"/>
                  </a:lnTo>
                  <a:lnTo>
                    <a:pt x="14" y="23"/>
                  </a:lnTo>
                  <a:lnTo>
                    <a:pt x="14" y="23"/>
                  </a:lnTo>
                  <a:lnTo>
                    <a:pt x="14" y="24"/>
                  </a:lnTo>
                  <a:lnTo>
                    <a:pt x="14" y="25"/>
                  </a:lnTo>
                  <a:lnTo>
                    <a:pt x="15" y="27"/>
                  </a:lnTo>
                  <a:lnTo>
                    <a:pt x="16" y="33"/>
                  </a:lnTo>
                  <a:lnTo>
                    <a:pt x="19" y="44"/>
                  </a:lnTo>
                  <a:lnTo>
                    <a:pt x="25" y="69"/>
                  </a:lnTo>
                  <a:lnTo>
                    <a:pt x="25" y="70"/>
                  </a:lnTo>
                  <a:lnTo>
                    <a:pt x="25" y="70"/>
                  </a:lnTo>
                  <a:lnTo>
                    <a:pt x="26" y="71"/>
                  </a:lnTo>
                  <a:lnTo>
                    <a:pt x="26" y="72"/>
                  </a:lnTo>
                  <a:lnTo>
                    <a:pt x="26" y="75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1"/>
                  </a:lnTo>
                  <a:lnTo>
                    <a:pt x="28" y="82"/>
                  </a:lnTo>
                  <a:lnTo>
                    <a:pt x="29" y="83"/>
                  </a:lnTo>
                  <a:lnTo>
                    <a:pt x="29" y="86"/>
                  </a:lnTo>
                  <a:lnTo>
                    <a:pt x="31" y="91"/>
                  </a:lnTo>
                  <a:lnTo>
                    <a:pt x="31" y="91"/>
                  </a:lnTo>
                  <a:lnTo>
                    <a:pt x="31" y="92"/>
                  </a:lnTo>
                  <a:lnTo>
                    <a:pt x="31" y="92"/>
                  </a:lnTo>
                  <a:lnTo>
                    <a:pt x="32" y="93"/>
                  </a:lnTo>
                  <a:lnTo>
                    <a:pt x="32" y="96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0"/>
                  </a:lnTo>
                  <a:lnTo>
                    <a:pt x="34" y="101"/>
                  </a:lnTo>
                  <a:lnTo>
                    <a:pt x="34" y="102"/>
                  </a:lnTo>
                  <a:lnTo>
                    <a:pt x="35" y="104"/>
                  </a:lnTo>
                  <a:lnTo>
                    <a:pt x="36" y="107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7"/>
                  </a:lnTo>
                  <a:lnTo>
                    <a:pt x="51" y="106"/>
                  </a:lnTo>
                  <a:lnTo>
                    <a:pt x="52" y="105"/>
                  </a:lnTo>
                  <a:lnTo>
                    <a:pt x="53" y="103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5" y="97"/>
                  </a:lnTo>
                  <a:lnTo>
                    <a:pt x="55" y="94"/>
                  </a:lnTo>
                  <a:lnTo>
                    <a:pt x="57" y="89"/>
                  </a:lnTo>
                  <a:lnTo>
                    <a:pt x="60" y="77"/>
                  </a:lnTo>
                  <a:lnTo>
                    <a:pt x="65" y="53"/>
                  </a:lnTo>
                  <a:lnTo>
                    <a:pt x="66" y="53"/>
                  </a:lnTo>
                  <a:lnTo>
                    <a:pt x="66" y="52"/>
                  </a:lnTo>
                  <a:lnTo>
                    <a:pt x="66" y="52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40"/>
                  </a:lnTo>
                  <a:lnTo>
                    <a:pt x="69" y="39"/>
                  </a:lnTo>
                  <a:lnTo>
                    <a:pt x="69" y="37"/>
                  </a:lnTo>
                  <a:lnTo>
                    <a:pt x="70" y="34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8"/>
                  </a:lnTo>
                  <a:lnTo>
                    <a:pt x="72" y="27"/>
                  </a:lnTo>
                  <a:lnTo>
                    <a:pt x="72" y="26"/>
                  </a:lnTo>
                  <a:lnTo>
                    <a:pt x="73" y="23"/>
                  </a:lnTo>
                  <a:lnTo>
                    <a:pt x="74" y="18"/>
                  </a:lnTo>
                  <a:lnTo>
                    <a:pt x="75" y="18"/>
                  </a:lnTo>
                  <a:lnTo>
                    <a:pt x="75" y="18"/>
                  </a:lnTo>
                  <a:lnTo>
                    <a:pt x="75" y="17"/>
                  </a:lnTo>
                  <a:lnTo>
                    <a:pt x="75" y="16"/>
                  </a:lnTo>
                  <a:lnTo>
                    <a:pt x="76" y="14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8" y="8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79" y="5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7" y="0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2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89" y="3"/>
                  </a:lnTo>
                  <a:lnTo>
                    <a:pt x="90" y="3"/>
                  </a:lnTo>
                  <a:lnTo>
                    <a:pt x="90" y="4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5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8"/>
                  </a:lnTo>
                  <a:lnTo>
                    <a:pt x="92" y="9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5" y="15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5" y="16"/>
                  </a:lnTo>
                  <a:lnTo>
                    <a:pt x="96" y="18"/>
                  </a:lnTo>
                  <a:lnTo>
                    <a:pt x="96" y="20"/>
                  </a:lnTo>
                  <a:lnTo>
                    <a:pt x="98" y="26"/>
                  </a:lnTo>
                  <a:lnTo>
                    <a:pt x="101" y="38"/>
                  </a:lnTo>
                  <a:lnTo>
                    <a:pt x="101" y="38"/>
                  </a:lnTo>
                  <a:lnTo>
                    <a:pt x="101" y="39"/>
                  </a:lnTo>
                  <a:lnTo>
                    <a:pt x="101" y="40"/>
                  </a:lnTo>
                  <a:lnTo>
                    <a:pt x="102" y="41"/>
                  </a:lnTo>
                  <a:lnTo>
                    <a:pt x="102" y="44"/>
                  </a:lnTo>
                  <a:lnTo>
                    <a:pt x="104" y="50"/>
                  </a:lnTo>
                  <a:lnTo>
                    <a:pt x="107" y="63"/>
                  </a:lnTo>
                  <a:lnTo>
                    <a:pt x="107" y="64"/>
                  </a:lnTo>
                  <a:lnTo>
                    <a:pt x="107" y="64"/>
                  </a:lnTo>
                  <a:lnTo>
                    <a:pt x="107" y="65"/>
                  </a:lnTo>
                  <a:lnTo>
                    <a:pt x="107" y="66"/>
                  </a:lnTo>
                  <a:lnTo>
                    <a:pt x="108" y="70"/>
                  </a:lnTo>
                  <a:lnTo>
                    <a:pt x="109" y="76"/>
                  </a:lnTo>
                  <a:lnTo>
                    <a:pt x="110" y="76"/>
                  </a:lnTo>
                  <a:lnTo>
                    <a:pt x="110" y="76"/>
                  </a:lnTo>
                  <a:lnTo>
                    <a:pt x="110" y="77"/>
                  </a:lnTo>
                  <a:lnTo>
                    <a:pt x="110" y="78"/>
                  </a:lnTo>
                  <a:lnTo>
                    <a:pt x="111" y="82"/>
                  </a:lnTo>
                  <a:lnTo>
                    <a:pt x="112" y="87"/>
                  </a:lnTo>
                  <a:lnTo>
                    <a:pt x="112" y="87"/>
                  </a:lnTo>
                  <a:lnTo>
                    <a:pt x="112" y="88"/>
                  </a:lnTo>
                  <a:lnTo>
                    <a:pt x="112" y="88"/>
                  </a:lnTo>
                  <a:lnTo>
                    <a:pt x="113" y="90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3"/>
                  </a:lnTo>
                  <a:lnTo>
                    <a:pt x="114" y="94"/>
                  </a:lnTo>
                  <a:lnTo>
                    <a:pt x="114" y="95"/>
                  </a:lnTo>
                  <a:lnTo>
                    <a:pt x="115" y="98"/>
                  </a:lnTo>
                  <a:lnTo>
                    <a:pt x="115" y="98"/>
                  </a:lnTo>
                  <a:lnTo>
                    <a:pt x="115" y="99"/>
                  </a:lnTo>
                  <a:lnTo>
                    <a:pt x="116" y="99"/>
                  </a:lnTo>
                  <a:lnTo>
                    <a:pt x="116" y="100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3"/>
                  </a:lnTo>
                  <a:lnTo>
                    <a:pt x="117" y="104"/>
                  </a:lnTo>
                  <a:lnTo>
                    <a:pt x="117" y="105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7"/>
                  </a:lnTo>
                  <a:lnTo>
                    <a:pt x="118" y="108"/>
                  </a:lnTo>
                  <a:lnTo>
                    <a:pt x="119" y="108"/>
                  </a:lnTo>
                  <a:lnTo>
                    <a:pt x="119" y="108"/>
                  </a:lnTo>
                  <a:lnTo>
                    <a:pt x="119" y="109"/>
                  </a:lnTo>
                  <a:lnTo>
                    <a:pt x="119" y="109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0"/>
                  </a:lnTo>
                  <a:lnTo>
                    <a:pt x="120" y="111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2"/>
                  </a:lnTo>
                  <a:lnTo>
                    <a:pt x="121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3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3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5"/>
                  </a:lnTo>
                  <a:lnTo>
                    <a:pt x="124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5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6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6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8" y="114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29" y="113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2"/>
                  </a:lnTo>
                  <a:lnTo>
                    <a:pt x="130" y="111"/>
                  </a:lnTo>
                  <a:lnTo>
                    <a:pt x="130" y="111"/>
                  </a:lnTo>
                  <a:lnTo>
                    <a:pt x="131" y="110"/>
                  </a:lnTo>
                  <a:lnTo>
                    <a:pt x="131" y="109"/>
                  </a:lnTo>
                  <a:lnTo>
                    <a:pt x="131" y="109"/>
                  </a:lnTo>
                  <a:lnTo>
                    <a:pt x="132" y="108"/>
                  </a:lnTo>
                  <a:lnTo>
                    <a:pt x="132" y="108"/>
                  </a:lnTo>
                  <a:lnTo>
                    <a:pt x="132" y="107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5"/>
                  </a:lnTo>
                  <a:lnTo>
                    <a:pt x="133" y="104"/>
                  </a:lnTo>
                  <a:lnTo>
                    <a:pt x="134" y="103"/>
                  </a:lnTo>
                  <a:lnTo>
                    <a:pt x="134" y="101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6"/>
                  </a:lnTo>
                  <a:lnTo>
                    <a:pt x="136" y="95"/>
                  </a:lnTo>
                  <a:lnTo>
                    <a:pt x="136" y="94"/>
                  </a:lnTo>
                  <a:lnTo>
                    <a:pt x="137" y="91"/>
                  </a:lnTo>
                  <a:lnTo>
                    <a:pt x="139" y="86"/>
                  </a:lnTo>
                  <a:lnTo>
                    <a:pt x="141" y="74"/>
                  </a:lnTo>
                  <a:lnTo>
                    <a:pt x="147" y="46"/>
                  </a:lnTo>
                  <a:lnTo>
                    <a:pt x="148" y="45"/>
                  </a:lnTo>
                  <a:lnTo>
                    <a:pt x="148" y="45"/>
                  </a:lnTo>
                  <a:lnTo>
                    <a:pt x="148" y="44"/>
                  </a:lnTo>
                  <a:lnTo>
                    <a:pt x="148" y="42"/>
                  </a:lnTo>
                  <a:lnTo>
                    <a:pt x="149" y="39"/>
                  </a:lnTo>
                  <a:lnTo>
                    <a:pt x="150" y="33"/>
                  </a:lnTo>
                  <a:lnTo>
                    <a:pt x="150" y="33"/>
                  </a:lnTo>
                  <a:lnTo>
                    <a:pt x="150" y="32"/>
                  </a:lnTo>
                  <a:lnTo>
                    <a:pt x="151" y="32"/>
                  </a:lnTo>
                  <a:lnTo>
                    <a:pt x="151" y="30"/>
                  </a:lnTo>
                  <a:lnTo>
                    <a:pt x="152" y="27"/>
                  </a:lnTo>
                  <a:lnTo>
                    <a:pt x="153" y="22"/>
                  </a:lnTo>
                  <a:lnTo>
                    <a:pt x="153" y="21"/>
                  </a:lnTo>
                  <a:lnTo>
                    <a:pt x="153" y="21"/>
                  </a:lnTo>
                  <a:lnTo>
                    <a:pt x="153" y="20"/>
                  </a:lnTo>
                  <a:lnTo>
                    <a:pt x="154" y="19"/>
                  </a:lnTo>
                  <a:lnTo>
                    <a:pt x="154" y="1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69" name="Freeform 63"/>
            <p:cNvSpPr>
              <a:spLocks/>
            </p:cNvSpPr>
            <p:nvPr/>
          </p:nvSpPr>
          <p:spPr bwMode="auto">
            <a:xfrm>
              <a:off x="2553" y="2186"/>
              <a:ext cx="126" cy="116"/>
            </a:xfrm>
            <a:custGeom>
              <a:avLst/>
              <a:gdLst/>
              <a:ahLst/>
              <a:cxnLst>
                <a:cxn ang="0">
                  <a:pos x="2" y="12"/>
                </a:cxn>
                <a:cxn ang="0">
                  <a:pos x="4" y="6"/>
                </a:cxn>
                <a:cxn ang="0">
                  <a:pos x="6" y="3"/>
                </a:cxn>
                <a:cxn ang="0">
                  <a:pos x="8" y="1"/>
                </a:cxn>
                <a:cxn ang="0">
                  <a:pos x="8" y="0"/>
                </a:cxn>
                <a:cxn ang="0">
                  <a:pos x="9" y="0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1" y="0"/>
                </a:cxn>
                <a:cxn ang="0">
                  <a:pos x="12" y="1"/>
                </a:cxn>
                <a:cxn ang="0">
                  <a:pos x="14" y="2"/>
                </a:cxn>
                <a:cxn ang="0">
                  <a:pos x="15" y="4"/>
                </a:cxn>
                <a:cxn ang="0">
                  <a:pos x="18" y="10"/>
                </a:cxn>
                <a:cxn ang="0">
                  <a:pos x="20" y="16"/>
                </a:cxn>
                <a:cxn ang="0">
                  <a:pos x="24" y="32"/>
                </a:cxn>
                <a:cxn ang="0">
                  <a:pos x="31" y="65"/>
                </a:cxn>
                <a:cxn ang="0">
                  <a:pos x="34" y="79"/>
                </a:cxn>
                <a:cxn ang="0">
                  <a:pos x="37" y="94"/>
                </a:cxn>
                <a:cxn ang="0">
                  <a:pos x="41" y="106"/>
                </a:cxn>
                <a:cxn ang="0">
                  <a:pos x="43" y="111"/>
                </a:cxn>
                <a:cxn ang="0">
                  <a:pos x="44" y="113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5"/>
                </a:cxn>
                <a:cxn ang="0">
                  <a:pos x="51" y="114"/>
                </a:cxn>
                <a:cxn ang="0">
                  <a:pos x="52" y="112"/>
                </a:cxn>
                <a:cxn ang="0">
                  <a:pos x="54" y="107"/>
                </a:cxn>
                <a:cxn ang="0">
                  <a:pos x="57" y="97"/>
                </a:cxn>
                <a:cxn ang="0">
                  <a:pos x="69" y="44"/>
                </a:cxn>
                <a:cxn ang="0">
                  <a:pos x="73" y="26"/>
                </a:cxn>
                <a:cxn ang="0">
                  <a:pos x="76" y="15"/>
                </a:cxn>
                <a:cxn ang="0">
                  <a:pos x="79" y="7"/>
                </a:cxn>
                <a:cxn ang="0">
                  <a:pos x="80" y="3"/>
                </a:cxn>
                <a:cxn ang="0">
                  <a:pos x="82" y="1"/>
                </a:cxn>
                <a:cxn ang="0">
                  <a:pos x="83" y="0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3"/>
                </a:cxn>
                <a:cxn ang="0">
                  <a:pos x="90" y="7"/>
                </a:cxn>
                <a:cxn ang="0">
                  <a:pos x="92" y="12"/>
                </a:cxn>
                <a:cxn ang="0">
                  <a:pos x="98" y="34"/>
                </a:cxn>
                <a:cxn ang="0">
                  <a:pos x="104" y="64"/>
                </a:cxn>
                <a:cxn ang="0">
                  <a:pos x="107" y="79"/>
                </a:cxn>
                <a:cxn ang="0">
                  <a:pos x="111" y="96"/>
                </a:cxn>
                <a:cxn ang="0">
                  <a:pos x="113" y="103"/>
                </a:cxn>
                <a:cxn ang="0">
                  <a:pos x="115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5"/>
                </a:cxn>
                <a:cxn ang="0">
                  <a:pos x="120" y="116"/>
                </a:cxn>
                <a:cxn ang="0">
                  <a:pos x="121" y="115"/>
                </a:cxn>
                <a:cxn ang="0">
                  <a:pos x="122" y="115"/>
                </a:cxn>
                <a:cxn ang="0">
                  <a:pos x="123" y="114"/>
                </a:cxn>
                <a:cxn ang="0">
                  <a:pos x="124" y="113"/>
                </a:cxn>
                <a:cxn ang="0">
                  <a:pos x="125" y="110"/>
                </a:cxn>
              </a:cxnLst>
              <a:rect l="0" t="0" r="r" b="b"/>
              <a:pathLst>
                <a:path w="126" h="116">
                  <a:moveTo>
                    <a:pt x="0" y="17"/>
                  </a:moveTo>
                  <a:lnTo>
                    <a:pt x="0" y="16"/>
                  </a:lnTo>
                  <a:lnTo>
                    <a:pt x="1" y="16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2"/>
                  </a:lnTo>
                  <a:lnTo>
                    <a:pt x="2" y="10"/>
                  </a:lnTo>
                  <a:lnTo>
                    <a:pt x="3" y="9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8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6" y="4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4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7" y="8"/>
                  </a:lnTo>
                  <a:lnTo>
                    <a:pt x="18" y="10"/>
                  </a:lnTo>
                  <a:lnTo>
                    <a:pt x="18" y="11"/>
                  </a:lnTo>
                  <a:lnTo>
                    <a:pt x="18" y="11"/>
                  </a:lnTo>
                  <a:lnTo>
                    <a:pt x="18" y="12"/>
                  </a:lnTo>
                  <a:lnTo>
                    <a:pt x="19" y="13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6"/>
                  </a:lnTo>
                  <a:lnTo>
                    <a:pt x="20" y="16"/>
                  </a:lnTo>
                  <a:lnTo>
                    <a:pt x="20" y="18"/>
                  </a:lnTo>
                  <a:lnTo>
                    <a:pt x="21" y="20"/>
                  </a:lnTo>
                  <a:lnTo>
                    <a:pt x="22" y="26"/>
                  </a:lnTo>
                  <a:lnTo>
                    <a:pt x="22" y="27"/>
                  </a:lnTo>
                  <a:lnTo>
                    <a:pt x="23" y="27"/>
                  </a:lnTo>
                  <a:lnTo>
                    <a:pt x="23" y="28"/>
                  </a:lnTo>
                  <a:lnTo>
                    <a:pt x="23" y="29"/>
                  </a:lnTo>
                  <a:lnTo>
                    <a:pt x="24" y="32"/>
                  </a:lnTo>
                  <a:lnTo>
                    <a:pt x="25" y="38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2"/>
                  </a:lnTo>
                  <a:lnTo>
                    <a:pt x="28" y="53"/>
                  </a:lnTo>
                  <a:lnTo>
                    <a:pt x="29" y="55"/>
                  </a:lnTo>
                  <a:lnTo>
                    <a:pt x="29" y="58"/>
                  </a:lnTo>
                  <a:lnTo>
                    <a:pt x="31" y="65"/>
                  </a:lnTo>
                  <a:lnTo>
                    <a:pt x="31" y="66"/>
                  </a:lnTo>
                  <a:lnTo>
                    <a:pt x="31" y="66"/>
                  </a:lnTo>
                  <a:lnTo>
                    <a:pt x="31" y="67"/>
                  </a:lnTo>
                  <a:lnTo>
                    <a:pt x="31" y="68"/>
                  </a:lnTo>
                  <a:lnTo>
                    <a:pt x="32" y="72"/>
                  </a:lnTo>
                  <a:lnTo>
                    <a:pt x="33" y="78"/>
                  </a:lnTo>
                  <a:lnTo>
                    <a:pt x="34" y="78"/>
                  </a:lnTo>
                  <a:lnTo>
                    <a:pt x="34" y="79"/>
                  </a:lnTo>
                  <a:lnTo>
                    <a:pt x="34" y="80"/>
                  </a:lnTo>
                  <a:lnTo>
                    <a:pt x="34" y="81"/>
                  </a:lnTo>
                  <a:lnTo>
                    <a:pt x="35" y="85"/>
                  </a:lnTo>
                  <a:lnTo>
                    <a:pt x="37" y="91"/>
                  </a:lnTo>
                  <a:lnTo>
                    <a:pt x="37" y="91"/>
                  </a:lnTo>
                  <a:lnTo>
                    <a:pt x="37" y="92"/>
                  </a:lnTo>
                  <a:lnTo>
                    <a:pt x="37" y="92"/>
                  </a:lnTo>
                  <a:lnTo>
                    <a:pt x="37" y="94"/>
                  </a:lnTo>
                  <a:lnTo>
                    <a:pt x="38" y="97"/>
                  </a:lnTo>
                  <a:lnTo>
                    <a:pt x="39" y="102"/>
                  </a:lnTo>
                  <a:lnTo>
                    <a:pt x="40" y="102"/>
                  </a:lnTo>
                  <a:lnTo>
                    <a:pt x="40" y="102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2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2" y="113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09"/>
                  </a:lnTo>
                  <a:lnTo>
                    <a:pt x="54" y="108"/>
                  </a:lnTo>
                  <a:lnTo>
                    <a:pt x="54" y="107"/>
                  </a:lnTo>
                  <a:lnTo>
                    <a:pt x="54" y="107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6" y="103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8"/>
                  </a:lnTo>
                  <a:lnTo>
                    <a:pt x="57" y="97"/>
                  </a:lnTo>
                  <a:lnTo>
                    <a:pt x="58" y="96"/>
                  </a:lnTo>
                  <a:lnTo>
                    <a:pt x="59" y="93"/>
                  </a:lnTo>
                  <a:lnTo>
                    <a:pt x="60" y="88"/>
                  </a:lnTo>
                  <a:lnTo>
                    <a:pt x="63" y="7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4"/>
                  </a:lnTo>
                  <a:lnTo>
                    <a:pt x="69" y="42"/>
                  </a:lnTo>
                  <a:lnTo>
                    <a:pt x="70" y="39"/>
                  </a:lnTo>
                  <a:lnTo>
                    <a:pt x="72" y="32"/>
                  </a:lnTo>
                  <a:lnTo>
                    <a:pt x="72" y="32"/>
                  </a:lnTo>
                  <a:lnTo>
                    <a:pt x="72" y="31"/>
                  </a:lnTo>
                  <a:lnTo>
                    <a:pt x="72" y="31"/>
                  </a:lnTo>
                  <a:lnTo>
                    <a:pt x="72" y="29"/>
                  </a:lnTo>
                  <a:lnTo>
                    <a:pt x="73" y="26"/>
                  </a:lnTo>
                  <a:lnTo>
                    <a:pt x="74" y="20"/>
                  </a:lnTo>
                  <a:lnTo>
                    <a:pt x="75" y="20"/>
                  </a:lnTo>
                  <a:lnTo>
                    <a:pt x="75" y="20"/>
                  </a:lnTo>
                  <a:lnTo>
                    <a:pt x="75" y="19"/>
                  </a:lnTo>
                  <a:lnTo>
                    <a:pt x="75" y="18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5"/>
                  </a:lnTo>
                  <a:lnTo>
                    <a:pt x="76" y="14"/>
                  </a:lnTo>
                  <a:lnTo>
                    <a:pt x="77" y="13"/>
                  </a:lnTo>
                  <a:lnTo>
                    <a:pt x="77" y="11"/>
                  </a:lnTo>
                  <a:lnTo>
                    <a:pt x="77" y="11"/>
                  </a:lnTo>
                  <a:lnTo>
                    <a:pt x="77" y="10"/>
                  </a:lnTo>
                  <a:lnTo>
                    <a:pt x="77" y="10"/>
                  </a:lnTo>
                  <a:lnTo>
                    <a:pt x="78" y="9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7"/>
                  </a:lnTo>
                  <a:lnTo>
                    <a:pt x="79" y="6"/>
                  </a:lnTo>
                  <a:lnTo>
                    <a:pt x="79" y="6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3"/>
                  </a:lnTo>
                  <a:lnTo>
                    <a:pt x="81" y="3"/>
                  </a:lnTo>
                  <a:lnTo>
                    <a:pt x="81" y="3"/>
                  </a:lnTo>
                  <a:lnTo>
                    <a:pt x="81" y="2"/>
                  </a:lnTo>
                  <a:lnTo>
                    <a:pt x="81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2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89" y="4"/>
                  </a:lnTo>
                  <a:lnTo>
                    <a:pt x="90" y="5"/>
                  </a:lnTo>
                  <a:lnTo>
                    <a:pt x="90" y="6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1" y="7"/>
                  </a:lnTo>
                  <a:lnTo>
                    <a:pt x="91" y="8"/>
                  </a:lnTo>
                  <a:lnTo>
                    <a:pt x="92" y="10"/>
                  </a:lnTo>
                  <a:lnTo>
                    <a:pt x="92" y="10"/>
                  </a:lnTo>
                  <a:lnTo>
                    <a:pt x="92" y="11"/>
                  </a:lnTo>
                  <a:lnTo>
                    <a:pt x="92" y="11"/>
                  </a:lnTo>
                  <a:lnTo>
                    <a:pt x="92" y="12"/>
                  </a:lnTo>
                  <a:lnTo>
                    <a:pt x="93" y="15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1"/>
                  </a:lnTo>
                  <a:lnTo>
                    <a:pt x="95" y="22"/>
                  </a:lnTo>
                  <a:lnTo>
                    <a:pt x="96" y="24"/>
                  </a:lnTo>
                  <a:lnTo>
                    <a:pt x="96" y="27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4"/>
                  </a:lnTo>
                  <a:lnTo>
                    <a:pt x="98" y="35"/>
                  </a:lnTo>
                  <a:lnTo>
                    <a:pt x="98" y="37"/>
                  </a:lnTo>
                  <a:lnTo>
                    <a:pt x="99" y="41"/>
                  </a:lnTo>
                  <a:lnTo>
                    <a:pt x="101" y="48"/>
                  </a:lnTo>
                  <a:lnTo>
                    <a:pt x="104" y="63"/>
                  </a:lnTo>
                  <a:lnTo>
                    <a:pt x="104" y="64"/>
                  </a:lnTo>
                  <a:lnTo>
                    <a:pt x="104" y="64"/>
                  </a:lnTo>
                  <a:lnTo>
                    <a:pt x="104" y="65"/>
                  </a:lnTo>
                  <a:lnTo>
                    <a:pt x="104" y="67"/>
                  </a:lnTo>
                  <a:lnTo>
                    <a:pt x="105" y="70"/>
                  </a:lnTo>
                  <a:lnTo>
                    <a:pt x="106" y="77"/>
                  </a:lnTo>
                  <a:lnTo>
                    <a:pt x="106" y="78"/>
                  </a:lnTo>
                  <a:lnTo>
                    <a:pt x="107" y="78"/>
                  </a:lnTo>
                  <a:lnTo>
                    <a:pt x="107" y="79"/>
                  </a:lnTo>
                  <a:lnTo>
                    <a:pt x="107" y="80"/>
                  </a:lnTo>
                  <a:lnTo>
                    <a:pt x="108" y="84"/>
                  </a:lnTo>
                  <a:lnTo>
                    <a:pt x="109" y="90"/>
                  </a:lnTo>
                  <a:lnTo>
                    <a:pt x="109" y="90"/>
                  </a:lnTo>
                  <a:lnTo>
                    <a:pt x="109" y="91"/>
                  </a:lnTo>
                  <a:lnTo>
                    <a:pt x="110" y="91"/>
                  </a:lnTo>
                  <a:lnTo>
                    <a:pt x="110" y="93"/>
                  </a:lnTo>
                  <a:lnTo>
                    <a:pt x="111" y="96"/>
                  </a:lnTo>
                  <a:lnTo>
                    <a:pt x="111" y="96"/>
                  </a:lnTo>
                  <a:lnTo>
                    <a:pt x="111" y="97"/>
                  </a:lnTo>
                  <a:lnTo>
                    <a:pt x="111" y="97"/>
                  </a:lnTo>
                  <a:lnTo>
                    <a:pt x="112" y="99"/>
                  </a:lnTo>
                  <a:lnTo>
                    <a:pt x="112" y="101"/>
                  </a:lnTo>
                  <a:lnTo>
                    <a:pt x="112" y="102"/>
                  </a:lnTo>
                  <a:lnTo>
                    <a:pt x="112" y="102"/>
                  </a:lnTo>
                  <a:lnTo>
                    <a:pt x="113" y="103"/>
                  </a:lnTo>
                  <a:lnTo>
                    <a:pt x="113" y="104"/>
                  </a:lnTo>
                  <a:lnTo>
                    <a:pt x="114" y="106"/>
                  </a:lnTo>
                  <a:lnTo>
                    <a:pt x="114" y="106"/>
                  </a:lnTo>
                  <a:lnTo>
                    <a:pt x="114" y="107"/>
                  </a:lnTo>
                  <a:lnTo>
                    <a:pt x="114" y="107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5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6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20" y="115"/>
                  </a:lnTo>
                  <a:lnTo>
                    <a:pt x="120" y="115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5"/>
                  </a:lnTo>
                  <a:lnTo>
                    <a:pt x="122" y="114"/>
                  </a:lnTo>
                  <a:lnTo>
                    <a:pt x="122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4"/>
                  </a:lnTo>
                  <a:lnTo>
                    <a:pt x="123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3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4" y="112"/>
                  </a:lnTo>
                  <a:lnTo>
                    <a:pt x="125" y="111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5" y="110"/>
                  </a:lnTo>
                  <a:lnTo>
                    <a:pt x="126" y="109"/>
                  </a:lnTo>
                  <a:lnTo>
                    <a:pt x="126" y="107"/>
                  </a:lnTo>
                  <a:lnTo>
                    <a:pt x="126" y="10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0" name="Freeform 64"/>
            <p:cNvSpPr>
              <a:spLocks/>
            </p:cNvSpPr>
            <p:nvPr/>
          </p:nvSpPr>
          <p:spPr bwMode="auto">
            <a:xfrm>
              <a:off x="2679" y="2186"/>
              <a:ext cx="131" cy="116"/>
            </a:xfrm>
            <a:custGeom>
              <a:avLst/>
              <a:gdLst/>
              <a:ahLst/>
              <a:cxnLst>
                <a:cxn ang="0">
                  <a:pos x="2" y="101"/>
                </a:cxn>
                <a:cxn ang="0">
                  <a:pos x="6" y="85"/>
                </a:cxn>
                <a:cxn ang="0">
                  <a:pos x="12" y="56"/>
                </a:cxn>
                <a:cxn ang="0">
                  <a:pos x="15" y="39"/>
                </a:cxn>
                <a:cxn ang="0">
                  <a:pos x="19" y="20"/>
                </a:cxn>
                <a:cxn ang="0">
                  <a:pos x="21" y="14"/>
                </a:cxn>
                <a:cxn ang="0">
                  <a:pos x="24" y="6"/>
                </a:cxn>
                <a:cxn ang="0">
                  <a:pos x="25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1"/>
                </a:cxn>
                <a:cxn ang="0">
                  <a:pos x="33" y="3"/>
                </a:cxn>
                <a:cxn ang="0">
                  <a:pos x="35" y="7"/>
                </a:cxn>
                <a:cxn ang="0">
                  <a:pos x="38" y="19"/>
                </a:cxn>
                <a:cxn ang="0">
                  <a:pos x="41" y="32"/>
                </a:cxn>
                <a:cxn ang="0">
                  <a:pos x="48" y="66"/>
                </a:cxn>
                <a:cxn ang="0">
                  <a:pos x="53" y="92"/>
                </a:cxn>
                <a:cxn ang="0">
                  <a:pos x="55" y="99"/>
                </a:cxn>
                <a:cxn ang="0">
                  <a:pos x="57" y="107"/>
                </a:cxn>
                <a:cxn ang="0">
                  <a:pos x="59" y="112"/>
                </a:cxn>
                <a:cxn ang="0">
                  <a:pos x="61" y="114"/>
                </a:cxn>
                <a:cxn ang="0">
                  <a:pos x="62" y="115"/>
                </a:cxn>
                <a:cxn ang="0">
                  <a:pos x="62" y="115"/>
                </a:cxn>
                <a:cxn ang="0">
                  <a:pos x="63" y="116"/>
                </a:cxn>
                <a:cxn ang="0">
                  <a:pos x="64" y="115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7" y="111"/>
                </a:cxn>
                <a:cxn ang="0">
                  <a:pos x="69" y="107"/>
                </a:cxn>
                <a:cxn ang="0">
                  <a:pos x="72" y="98"/>
                </a:cxn>
                <a:cxn ang="0">
                  <a:pos x="76" y="78"/>
                </a:cxn>
                <a:cxn ang="0">
                  <a:pos x="82" y="45"/>
                </a:cxn>
                <a:cxn ang="0">
                  <a:pos x="85" y="28"/>
                </a:cxn>
                <a:cxn ang="0">
                  <a:pos x="89" y="13"/>
                </a:cxn>
                <a:cxn ang="0">
                  <a:pos x="91" y="6"/>
                </a:cxn>
                <a:cxn ang="0">
                  <a:pos x="93" y="3"/>
                </a:cxn>
                <a:cxn ang="0">
                  <a:pos x="94" y="1"/>
                </a:cxn>
                <a:cxn ang="0">
                  <a:pos x="95" y="0"/>
                </a:cxn>
                <a:cxn ang="0">
                  <a:pos x="96" y="0"/>
                </a:cxn>
                <a:cxn ang="0">
                  <a:pos x="96" y="0"/>
                </a:cxn>
                <a:cxn ang="0">
                  <a:pos x="97" y="0"/>
                </a:cxn>
                <a:cxn ang="0">
                  <a:pos x="98" y="0"/>
                </a:cxn>
                <a:cxn ang="0">
                  <a:pos x="99" y="2"/>
                </a:cxn>
                <a:cxn ang="0">
                  <a:pos x="100" y="4"/>
                </a:cxn>
                <a:cxn ang="0">
                  <a:pos x="102" y="10"/>
                </a:cxn>
                <a:cxn ang="0">
                  <a:pos x="105" y="21"/>
                </a:cxn>
                <a:cxn ang="0">
                  <a:pos x="112" y="54"/>
                </a:cxn>
                <a:cxn ang="0">
                  <a:pos x="117" y="81"/>
                </a:cxn>
                <a:cxn ang="0">
                  <a:pos x="118" y="90"/>
                </a:cxn>
                <a:cxn ang="0">
                  <a:pos x="121" y="102"/>
                </a:cxn>
                <a:cxn ang="0">
                  <a:pos x="124" y="109"/>
                </a:cxn>
                <a:cxn ang="0">
                  <a:pos x="125" y="112"/>
                </a:cxn>
                <a:cxn ang="0">
                  <a:pos x="126" y="114"/>
                </a:cxn>
                <a:cxn ang="0">
                  <a:pos x="127" y="115"/>
                </a:cxn>
                <a:cxn ang="0">
                  <a:pos x="128" y="116"/>
                </a:cxn>
                <a:cxn ang="0">
                  <a:pos x="129" y="116"/>
                </a:cxn>
                <a:cxn ang="0">
                  <a:pos x="129" y="115"/>
                </a:cxn>
                <a:cxn ang="0">
                  <a:pos x="130" y="115"/>
                </a:cxn>
              </a:cxnLst>
              <a:rect l="0" t="0" r="r" b="b"/>
              <a:pathLst>
                <a:path w="131" h="116">
                  <a:moveTo>
                    <a:pt x="0" y="107"/>
                  </a:moveTo>
                  <a:lnTo>
                    <a:pt x="1" y="106"/>
                  </a:lnTo>
                  <a:lnTo>
                    <a:pt x="1" y="106"/>
                  </a:lnTo>
                  <a:lnTo>
                    <a:pt x="1" y="105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3" y="100"/>
                  </a:lnTo>
                  <a:lnTo>
                    <a:pt x="3" y="97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5" y="91"/>
                  </a:lnTo>
                  <a:lnTo>
                    <a:pt x="6" y="85"/>
                  </a:lnTo>
                  <a:lnTo>
                    <a:pt x="6" y="84"/>
                  </a:lnTo>
                  <a:lnTo>
                    <a:pt x="7" y="84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8" y="78"/>
                  </a:lnTo>
                  <a:lnTo>
                    <a:pt x="9" y="71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6"/>
                  </a:lnTo>
                  <a:lnTo>
                    <a:pt x="12" y="54"/>
                  </a:lnTo>
                  <a:lnTo>
                    <a:pt x="13" y="52"/>
                  </a:lnTo>
                  <a:lnTo>
                    <a:pt x="14" y="49"/>
                  </a:lnTo>
                  <a:lnTo>
                    <a:pt x="15" y="41"/>
                  </a:lnTo>
                  <a:lnTo>
                    <a:pt x="15" y="40"/>
                  </a:lnTo>
                  <a:lnTo>
                    <a:pt x="15" y="40"/>
                  </a:lnTo>
                  <a:lnTo>
                    <a:pt x="15" y="39"/>
                  </a:lnTo>
                  <a:lnTo>
                    <a:pt x="16" y="37"/>
                  </a:lnTo>
                  <a:lnTo>
                    <a:pt x="17" y="33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8" y="26"/>
                  </a:lnTo>
                  <a:lnTo>
                    <a:pt x="19" y="25"/>
                  </a:lnTo>
                  <a:lnTo>
                    <a:pt x="19" y="23"/>
                  </a:lnTo>
                  <a:lnTo>
                    <a:pt x="19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19"/>
                  </a:lnTo>
                  <a:lnTo>
                    <a:pt x="20" y="18"/>
                  </a:lnTo>
                  <a:lnTo>
                    <a:pt x="21" y="15"/>
                  </a:lnTo>
                  <a:lnTo>
                    <a:pt x="21" y="15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5" y="7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5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7" y="13"/>
                  </a:lnTo>
                  <a:lnTo>
                    <a:pt x="38" y="18"/>
                  </a:lnTo>
                  <a:lnTo>
                    <a:pt x="38" y="19"/>
                  </a:lnTo>
                  <a:lnTo>
                    <a:pt x="38" y="19"/>
                  </a:lnTo>
                  <a:lnTo>
                    <a:pt x="39" y="20"/>
                  </a:lnTo>
                  <a:lnTo>
                    <a:pt x="39" y="21"/>
                  </a:lnTo>
                  <a:lnTo>
                    <a:pt x="39" y="24"/>
                  </a:lnTo>
                  <a:lnTo>
                    <a:pt x="41" y="31"/>
                  </a:lnTo>
                  <a:lnTo>
                    <a:pt x="41" y="31"/>
                  </a:lnTo>
                  <a:lnTo>
                    <a:pt x="41" y="32"/>
                  </a:lnTo>
                  <a:lnTo>
                    <a:pt x="41" y="32"/>
                  </a:lnTo>
                  <a:lnTo>
                    <a:pt x="42" y="34"/>
                  </a:lnTo>
                  <a:lnTo>
                    <a:pt x="43" y="38"/>
                  </a:lnTo>
                  <a:lnTo>
                    <a:pt x="44" y="46"/>
                  </a:lnTo>
                  <a:lnTo>
                    <a:pt x="47" y="62"/>
                  </a:lnTo>
                  <a:lnTo>
                    <a:pt x="47" y="63"/>
                  </a:lnTo>
                  <a:lnTo>
                    <a:pt x="47" y="63"/>
                  </a:lnTo>
                  <a:lnTo>
                    <a:pt x="47" y="64"/>
                  </a:lnTo>
                  <a:lnTo>
                    <a:pt x="48" y="66"/>
                  </a:lnTo>
                  <a:lnTo>
                    <a:pt x="49" y="70"/>
                  </a:lnTo>
                  <a:lnTo>
                    <a:pt x="50" y="78"/>
                  </a:lnTo>
                  <a:lnTo>
                    <a:pt x="50" y="78"/>
                  </a:lnTo>
                  <a:lnTo>
                    <a:pt x="50" y="79"/>
                  </a:lnTo>
                  <a:lnTo>
                    <a:pt x="50" y="80"/>
                  </a:lnTo>
                  <a:lnTo>
                    <a:pt x="51" y="82"/>
                  </a:lnTo>
                  <a:lnTo>
                    <a:pt x="51" y="85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3"/>
                  </a:lnTo>
                  <a:lnTo>
                    <a:pt x="54" y="95"/>
                  </a:lnTo>
                  <a:lnTo>
                    <a:pt x="54" y="98"/>
                  </a:lnTo>
                  <a:lnTo>
                    <a:pt x="55" y="98"/>
                  </a:lnTo>
                  <a:lnTo>
                    <a:pt x="55" y="98"/>
                  </a:lnTo>
                  <a:lnTo>
                    <a:pt x="55" y="99"/>
                  </a:lnTo>
                  <a:lnTo>
                    <a:pt x="55" y="100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3"/>
                  </a:lnTo>
                  <a:lnTo>
                    <a:pt x="56" y="104"/>
                  </a:lnTo>
                  <a:lnTo>
                    <a:pt x="57" y="105"/>
                  </a:lnTo>
                  <a:lnTo>
                    <a:pt x="57" y="107"/>
                  </a:lnTo>
                  <a:lnTo>
                    <a:pt x="57" y="107"/>
                  </a:lnTo>
                  <a:lnTo>
                    <a:pt x="57" y="108"/>
                  </a:lnTo>
                  <a:lnTo>
                    <a:pt x="57" y="108"/>
                  </a:lnTo>
                  <a:lnTo>
                    <a:pt x="58" y="109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59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3" y="116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7"/>
                  </a:lnTo>
                  <a:lnTo>
                    <a:pt x="69" y="106"/>
                  </a:lnTo>
                  <a:lnTo>
                    <a:pt x="69" y="105"/>
                  </a:lnTo>
                  <a:lnTo>
                    <a:pt x="70" y="103"/>
                  </a:lnTo>
                  <a:lnTo>
                    <a:pt x="70" y="102"/>
                  </a:lnTo>
                  <a:lnTo>
                    <a:pt x="70" y="102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2" y="98"/>
                  </a:lnTo>
                  <a:lnTo>
                    <a:pt x="73" y="92"/>
                  </a:lnTo>
                  <a:lnTo>
                    <a:pt x="73" y="91"/>
                  </a:lnTo>
                  <a:lnTo>
                    <a:pt x="73" y="91"/>
                  </a:lnTo>
                  <a:lnTo>
                    <a:pt x="73" y="90"/>
                  </a:lnTo>
                  <a:lnTo>
                    <a:pt x="74" y="89"/>
                  </a:lnTo>
                  <a:lnTo>
                    <a:pt x="74" y="85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8"/>
                  </a:lnTo>
                  <a:lnTo>
                    <a:pt x="76" y="77"/>
                  </a:lnTo>
                  <a:lnTo>
                    <a:pt x="77" y="75"/>
                  </a:lnTo>
                  <a:lnTo>
                    <a:pt x="77" y="71"/>
                  </a:lnTo>
                  <a:lnTo>
                    <a:pt x="79" y="62"/>
                  </a:lnTo>
                  <a:lnTo>
                    <a:pt x="82" y="46"/>
                  </a:lnTo>
                  <a:lnTo>
                    <a:pt x="82" y="46"/>
                  </a:lnTo>
                  <a:lnTo>
                    <a:pt x="82" y="45"/>
                  </a:lnTo>
                  <a:lnTo>
                    <a:pt x="82" y="44"/>
                  </a:lnTo>
                  <a:lnTo>
                    <a:pt x="82" y="42"/>
                  </a:lnTo>
                  <a:lnTo>
                    <a:pt x="83" y="39"/>
                  </a:lnTo>
                  <a:lnTo>
                    <a:pt x="85" y="32"/>
                  </a:lnTo>
                  <a:lnTo>
                    <a:pt x="85" y="31"/>
                  </a:lnTo>
                  <a:lnTo>
                    <a:pt x="85" y="31"/>
                  </a:lnTo>
                  <a:lnTo>
                    <a:pt x="85" y="30"/>
                  </a:lnTo>
                  <a:lnTo>
                    <a:pt x="85" y="28"/>
                  </a:lnTo>
                  <a:lnTo>
                    <a:pt x="86" y="25"/>
                  </a:lnTo>
                  <a:lnTo>
                    <a:pt x="87" y="19"/>
                  </a:lnTo>
                  <a:lnTo>
                    <a:pt x="88" y="18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2"/>
                  </a:lnTo>
                  <a:lnTo>
                    <a:pt x="89" y="12"/>
                  </a:lnTo>
                  <a:lnTo>
                    <a:pt x="90" y="10"/>
                  </a:lnTo>
                  <a:lnTo>
                    <a:pt x="90" y="8"/>
                  </a:lnTo>
                  <a:lnTo>
                    <a:pt x="90" y="8"/>
                  </a:lnTo>
                  <a:lnTo>
                    <a:pt x="91" y="8"/>
                  </a:lnTo>
                  <a:lnTo>
                    <a:pt x="91" y="7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1" y="6"/>
                  </a:lnTo>
                  <a:lnTo>
                    <a:pt x="92" y="5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3" y="3"/>
                  </a:lnTo>
                  <a:lnTo>
                    <a:pt x="93" y="3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4" y="2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1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4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5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6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7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0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99" y="2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3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4"/>
                  </a:lnTo>
                  <a:lnTo>
                    <a:pt x="100" y="5"/>
                  </a:lnTo>
                  <a:lnTo>
                    <a:pt x="101" y="5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1" y="6"/>
                  </a:lnTo>
                  <a:lnTo>
                    <a:pt x="102" y="7"/>
                  </a:lnTo>
                  <a:lnTo>
                    <a:pt x="102" y="9"/>
                  </a:lnTo>
                  <a:lnTo>
                    <a:pt x="102" y="10"/>
                  </a:lnTo>
                  <a:lnTo>
                    <a:pt x="102" y="10"/>
                  </a:lnTo>
                  <a:lnTo>
                    <a:pt x="103" y="10"/>
                  </a:lnTo>
                  <a:lnTo>
                    <a:pt x="103" y="12"/>
                  </a:lnTo>
                  <a:lnTo>
                    <a:pt x="104" y="14"/>
                  </a:lnTo>
                  <a:lnTo>
                    <a:pt x="105" y="19"/>
                  </a:lnTo>
                  <a:lnTo>
                    <a:pt x="105" y="20"/>
                  </a:lnTo>
                  <a:lnTo>
                    <a:pt x="105" y="20"/>
                  </a:lnTo>
                  <a:lnTo>
                    <a:pt x="105" y="21"/>
                  </a:lnTo>
                  <a:lnTo>
                    <a:pt x="106" y="23"/>
                  </a:lnTo>
                  <a:lnTo>
                    <a:pt x="106" y="26"/>
                  </a:lnTo>
                  <a:lnTo>
                    <a:pt x="108" y="34"/>
                  </a:lnTo>
                  <a:lnTo>
                    <a:pt x="111" y="50"/>
                  </a:lnTo>
                  <a:lnTo>
                    <a:pt x="111" y="50"/>
                  </a:lnTo>
                  <a:lnTo>
                    <a:pt x="111" y="51"/>
                  </a:lnTo>
                  <a:lnTo>
                    <a:pt x="111" y="52"/>
                  </a:lnTo>
                  <a:lnTo>
                    <a:pt x="112" y="54"/>
                  </a:lnTo>
                  <a:lnTo>
                    <a:pt x="112" y="58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6"/>
                  </a:lnTo>
                  <a:lnTo>
                    <a:pt x="114" y="68"/>
                  </a:lnTo>
                  <a:lnTo>
                    <a:pt x="114" y="69"/>
                  </a:lnTo>
                  <a:lnTo>
                    <a:pt x="115" y="73"/>
                  </a:lnTo>
                  <a:lnTo>
                    <a:pt x="117" y="81"/>
                  </a:lnTo>
                  <a:lnTo>
                    <a:pt x="117" y="81"/>
                  </a:lnTo>
                  <a:lnTo>
                    <a:pt x="117" y="82"/>
                  </a:lnTo>
                  <a:lnTo>
                    <a:pt x="117" y="83"/>
                  </a:lnTo>
                  <a:lnTo>
                    <a:pt x="117" y="85"/>
                  </a:lnTo>
                  <a:lnTo>
                    <a:pt x="118" y="88"/>
                  </a:lnTo>
                  <a:lnTo>
                    <a:pt x="118" y="89"/>
                  </a:lnTo>
                  <a:lnTo>
                    <a:pt x="118" y="89"/>
                  </a:lnTo>
                  <a:lnTo>
                    <a:pt x="118" y="90"/>
                  </a:lnTo>
                  <a:lnTo>
                    <a:pt x="119" y="92"/>
                  </a:lnTo>
                  <a:lnTo>
                    <a:pt x="120" y="95"/>
                  </a:lnTo>
                  <a:lnTo>
                    <a:pt x="120" y="96"/>
                  </a:lnTo>
                  <a:lnTo>
                    <a:pt x="120" y="96"/>
                  </a:lnTo>
                  <a:lnTo>
                    <a:pt x="120" y="97"/>
                  </a:lnTo>
                  <a:lnTo>
                    <a:pt x="120" y="98"/>
                  </a:lnTo>
                  <a:lnTo>
                    <a:pt x="121" y="101"/>
                  </a:lnTo>
                  <a:lnTo>
                    <a:pt x="121" y="102"/>
                  </a:lnTo>
                  <a:lnTo>
                    <a:pt x="121" y="102"/>
                  </a:lnTo>
                  <a:lnTo>
                    <a:pt x="122" y="103"/>
                  </a:lnTo>
                  <a:lnTo>
                    <a:pt x="122" y="104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7"/>
                  </a:lnTo>
                  <a:lnTo>
                    <a:pt x="123" y="108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09"/>
                  </a:lnTo>
                  <a:lnTo>
                    <a:pt x="124" y="110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4" y="111"/>
                  </a:lnTo>
                  <a:lnTo>
                    <a:pt x="125" y="111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2"/>
                  </a:lnTo>
                  <a:lnTo>
                    <a:pt x="125" y="113"/>
                  </a:lnTo>
                  <a:lnTo>
                    <a:pt x="126" y="113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6" y="114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7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5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8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6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29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5"/>
                  </a:lnTo>
                  <a:lnTo>
                    <a:pt x="130" y="114"/>
                  </a:lnTo>
                  <a:lnTo>
                    <a:pt x="130" y="114"/>
                  </a:lnTo>
                  <a:lnTo>
                    <a:pt x="131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1" name="Freeform 65"/>
            <p:cNvSpPr>
              <a:spLocks/>
            </p:cNvSpPr>
            <p:nvPr/>
          </p:nvSpPr>
          <p:spPr bwMode="auto">
            <a:xfrm>
              <a:off x="2810" y="2186"/>
              <a:ext cx="121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0"/>
                </a:cxn>
                <a:cxn ang="0">
                  <a:pos x="5" y="101"/>
                </a:cxn>
                <a:cxn ang="0">
                  <a:pos x="9" y="80"/>
                </a:cxn>
                <a:cxn ang="0">
                  <a:pos x="15" y="47"/>
                </a:cxn>
                <a:cxn ang="0">
                  <a:pos x="18" y="30"/>
                </a:cxn>
                <a:cxn ang="0">
                  <a:pos x="22" y="13"/>
                </a:cxn>
                <a:cxn ang="0">
                  <a:pos x="24" y="6"/>
                </a:cxn>
                <a:cxn ang="0">
                  <a:pos x="26" y="3"/>
                </a:cxn>
                <a:cxn ang="0">
                  <a:pos x="27" y="1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4"/>
                </a:cxn>
                <a:cxn ang="0">
                  <a:pos x="35" y="10"/>
                </a:cxn>
                <a:cxn ang="0">
                  <a:pos x="39" y="24"/>
                </a:cxn>
                <a:cxn ang="0">
                  <a:pos x="45" y="59"/>
                </a:cxn>
                <a:cxn ang="0">
                  <a:pos x="50" y="86"/>
                </a:cxn>
                <a:cxn ang="0">
                  <a:pos x="52" y="96"/>
                </a:cxn>
                <a:cxn ang="0">
                  <a:pos x="54" y="104"/>
                </a:cxn>
                <a:cxn ang="0">
                  <a:pos x="56" y="110"/>
                </a:cxn>
                <a:cxn ang="0">
                  <a:pos x="57" y="113"/>
                </a:cxn>
                <a:cxn ang="0">
                  <a:pos x="58" y="115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0" y="116"/>
                </a:cxn>
                <a:cxn ang="0">
                  <a:pos x="61" y="115"/>
                </a:cxn>
                <a:cxn ang="0">
                  <a:pos x="62" y="114"/>
                </a:cxn>
                <a:cxn ang="0">
                  <a:pos x="64" y="112"/>
                </a:cxn>
                <a:cxn ang="0">
                  <a:pos x="65" y="108"/>
                </a:cxn>
                <a:cxn ang="0">
                  <a:pos x="67" y="101"/>
                </a:cxn>
                <a:cxn ang="0">
                  <a:pos x="71" y="84"/>
                </a:cxn>
                <a:cxn ang="0">
                  <a:pos x="76" y="54"/>
                </a:cxn>
                <a:cxn ang="0">
                  <a:pos x="79" y="37"/>
                </a:cxn>
                <a:cxn ang="0">
                  <a:pos x="82" y="22"/>
                </a:cxn>
                <a:cxn ang="0">
                  <a:pos x="83" y="14"/>
                </a:cxn>
                <a:cxn ang="0">
                  <a:pos x="86" y="7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0"/>
                </a:cxn>
                <a:cxn ang="0">
                  <a:pos x="91" y="0"/>
                </a:cxn>
                <a:cxn ang="0">
                  <a:pos x="92" y="0"/>
                </a:cxn>
                <a:cxn ang="0">
                  <a:pos x="93" y="2"/>
                </a:cxn>
                <a:cxn ang="0">
                  <a:pos x="95" y="5"/>
                </a:cxn>
                <a:cxn ang="0">
                  <a:pos x="97" y="12"/>
                </a:cxn>
                <a:cxn ang="0">
                  <a:pos x="99" y="22"/>
                </a:cxn>
                <a:cxn ang="0">
                  <a:pos x="103" y="41"/>
                </a:cxn>
                <a:cxn ang="0">
                  <a:pos x="109" y="80"/>
                </a:cxn>
                <a:cxn ang="0">
                  <a:pos x="112" y="97"/>
                </a:cxn>
                <a:cxn ang="0">
                  <a:pos x="114" y="106"/>
                </a:cxn>
                <a:cxn ang="0">
                  <a:pos x="116" y="110"/>
                </a:cxn>
                <a:cxn ang="0">
                  <a:pos x="117" y="113"/>
                </a:cxn>
                <a:cxn ang="0">
                  <a:pos x="118" y="114"/>
                </a:cxn>
                <a:cxn ang="0">
                  <a:pos x="119" y="115"/>
                </a:cxn>
                <a:cxn ang="0">
                  <a:pos x="120" y="116"/>
                </a:cxn>
                <a:cxn ang="0">
                  <a:pos x="120" y="116"/>
                </a:cxn>
                <a:cxn ang="0">
                  <a:pos x="121" y="115"/>
                </a:cxn>
              </a:cxnLst>
              <a:rect l="0" t="0" r="r" b="b"/>
              <a:pathLst>
                <a:path w="121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3" y="108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5" y="101"/>
                  </a:lnTo>
                  <a:lnTo>
                    <a:pt x="6" y="95"/>
                  </a:lnTo>
                  <a:lnTo>
                    <a:pt x="6" y="94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7" y="92"/>
                  </a:lnTo>
                  <a:lnTo>
                    <a:pt x="8" y="88"/>
                  </a:lnTo>
                  <a:lnTo>
                    <a:pt x="9" y="80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2"/>
                  </a:lnTo>
                  <a:lnTo>
                    <a:pt x="12" y="64"/>
                  </a:lnTo>
                  <a:lnTo>
                    <a:pt x="15" y="48"/>
                  </a:lnTo>
                  <a:lnTo>
                    <a:pt x="15" y="48"/>
                  </a:lnTo>
                  <a:lnTo>
                    <a:pt x="15" y="47"/>
                  </a:lnTo>
                  <a:lnTo>
                    <a:pt x="15" y="46"/>
                  </a:lnTo>
                  <a:lnTo>
                    <a:pt x="16" y="44"/>
                  </a:lnTo>
                  <a:lnTo>
                    <a:pt x="16" y="4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8" y="32"/>
                  </a:lnTo>
                  <a:lnTo>
                    <a:pt x="18" y="31"/>
                  </a:lnTo>
                  <a:lnTo>
                    <a:pt x="18" y="30"/>
                  </a:lnTo>
                  <a:lnTo>
                    <a:pt x="19" y="26"/>
                  </a:lnTo>
                  <a:lnTo>
                    <a:pt x="21" y="20"/>
                  </a:lnTo>
                  <a:lnTo>
                    <a:pt x="21" y="19"/>
                  </a:lnTo>
                  <a:lnTo>
                    <a:pt x="21" y="19"/>
                  </a:lnTo>
                  <a:lnTo>
                    <a:pt x="21" y="18"/>
                  </a:lnTo>
                  <a:lnTo>
                    <a:pt x="21" y="16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3" y="11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24" y="7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3" y="3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0"/>
                  </a:lnTo>
                  <a:lnTo>
                    <a:pt x="35" y="11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7" y="16"/>
                  </a:lnTo>
                  <a:lnTo>
                    <a:pt x="38" y="22"/>
                  </a:lnTo>
                  <a:lnTo>
                    <a:pt x="38" y="23"/>
                  </a:lnTo>
                  <a:lnTo>
                    <a:pt x="38" y="23"/>
                  </a:lnTo>
                  <a:lnTo>
                    <a:pt x="39" y="24"/>
                  </a:lnTo>
                  <a:lnTo>
                    <a:pt x="39" y="26"/>
                  </a:lnTo>
                  <a:lnTo>
                    <a:pt x="40" y="30"/>
                  </a:lnTo>
                  <a:lnTo>
                    <a:pt x="41" y="38"/>
                  </a:lnTo>
                  <a:lnTo>
                    <a:pt x="44" y="55"/>
                  </a:lnTo>
                  <a:lnTo>
                    <a:pt x="44" y="56"/>
                  </a:lnTo>
                  <a:lnTo>
                    <a:pt x="44" y="56"/>
                  </a:lnTo>
                  <a:lnTo>
                    <a:pt x="45" y="57"/>
                  </a:lnTo>
                  <a:lnTo>
                    <a:pt x="45" y="59"/>
                  </a:lnTo>
                  <a:lnTo>
                    <a:pt x="46" y="63"/>
                  </a:lnTo>
                  <a:lnTo>
                    <a:pt x="47" y="71"/>
                  </a:lnTo>
                  <a:lnTo>
                    <a:pt x="47" y="72"/>
                  </a:lnTo>
                  <a:lnTo>
                    <a:pt x="47" y="72"/>
                  </a:lnTo>
                  <a:lnTo>
                    <a:pt x="47" y="73"/>
                  </a:lnTo>
                  <a:lnTo>
                    <a:pt x="48" y="75"/>
                  </a:lnTo>
                  <a:lnTo>
                    <a:pt x="48" y="79"/>
                  </a:lnTo>
                  <a:lnTo>
                    <a:pt x="50" y="86"/>
                  </a:lnTo>
                  <a:lnTo>
                    <a:pt x="50" y="87"/>
                  </a:lnTo>
                  <a:lnTo>
                    <a:pt x="50" y="87"/>
                  </a:lnTo>
                  <a:lnTo>
                    <a:pt x="50" y="88"/>
                  </a:lnTo>
                  <a:lnTo>
                    <a:pt x="50" y="90"/>
                  </a:lnTo>
                  <a:lnTo>
                    <a:pt x="51" y="94"/>
                  </a:lnTo>
                  <a:lnTo>
                    <a:pt x="51" y="94"/>
                  </a:lnTo>
                  <a:lnTo>
                    <a:pt x="52" y="95"/>
                  </a:lnTo>
                  <a:lnTo>
                    <a:pt x="52" y="96"/>
                  </a:lnTo>
                  <a:lnTo>
                    <a:pt x="52" y="97"/>
                  </a:lnTo>
                  <a:lnTo>
                    <a:pt x="53" y="100"/>
                  </a:lnTo>
                  <a:lnTo>
                    <a:pt x="53" y="101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4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1" y="116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3"/>
                  </a:lnTo>
                  <a:lnTo>
                    <a:pt x="63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2"/>
                  </a:lnTo>
                  <a:lnTo>
                    <a:pt x="64" y="111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09"/>
                  </a:lnTo>
                  <a:lnTo>
                    <a:pt x="65" y="108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6"/>
                  </a:lnTo>
                  <a:lnTo>
                    <a:pt x="66" y="105"/>
                  </a:lnTo>
                  <a:lnTo>
                    <a:pt x="66" y="104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1"/>
                  </a:lnTo>
                  <a:lnTo>
                    <a:pt x="67" y="100"/>
                  </a:lnTo>
                  <a:lnTo>
                    <a:pt x="68" y="98"/>
                  </a:lnTo>
                  <a:lnTo>
                    <a:pt x="68" y="95"/>
                  </a:lnTo>
                  <a:lnTo>
                    <a:pt x="70" y="88"/>
                  </a:lnTo>
                  <a:lnTo>
                    <a:pt x="70" y="87"/>
                  </a:lnTo>
                  <a:lnTo>
                    <a:pt x="70" y="87"/>
                  </a:lnTo>
                  <a:lnTo>
                    <a:pt x="70" y="86"/>
                  </a:lnTo>
                  <a:lnTo>
                    <a:pt x="71" y="84"/>
                  </a:lnTo>
                  <a:lnTo>
                    <a:pt x="71" y="80"/>
                  </a:lnTo>
                  <a:lnTo>
                    <a:pt x="73" y="71"/>
                  </a:lnTo>
                  <a:lnTo>
                    <a:pt x="73" y="71"/>
                  </a:lnTo>
                  <a:lnTo>
                    <a:pt x="73" y="70"/>
                  </a:lnTo>
                  <a:lnTo>
                    <a:pt x="73" y="69"/>
                  </a:lnTo>
                  <a:lnTo>
                    <a:pt x="74" y="67"/>
                  </a:lnTo>
                  <a:lnTo>
                    <a:pt x="75" y="63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4"/>
                  </a:lnTo>
                  <a:lnTo>
                    <a:pt x="76" y="52"/>
                  </a:lnTo>
                  <a:lnTo>
                    <a:pt x="77" y="50"/>
                  </a:lnTo>
                  <a:lnTo>
                    <a:pt x="77" y="46"/>
                  </a:lnTo>
                  <a:lnTo>
                    <a:pt x="79" y="38"/>
                  </a:lnTo>
                  <a:lnTo>
                    <a:pt x="79" y="38"/>
                  </a:lnTo>
                  <a:lnTo>
                    <a:pt x="79" y="37"/>
                  </a:lnTo>
                  <a:lnTo>
                    <a:pt x="79" y="36"/>
                  </a:lnTo>
                  <a:lnTo>
                    <a:pt x="79" y="34"/>
                  </a:lnTo>
                  <a:lnTo>
                    <a:pt x="80" y="30"/>
                  </a:lnTo>
                  <a:lnTo>
                    <a:pt x="80" y="29"/>
                  </a:lnTo>
                  <a:lnTo>
                    <a:pt x="80" y="29"/>
                  </a:lnTo>
                  <a:lnTo>
                    <a:pt x="81" y="28"/>
                  </a:lnTo>
                  <a:lnTo>
                    <a:pt x="81" y="26"/>
                  </a:lnTo>
                  <a:lnTo>
                    <a:pt x="82" y="22"/>
                  </a:lnTo>
                  <a:lnTo>
                    <a:pt x="82" y="22"/>
                  </a:lnTo>
                  <a:lnTo>
                    <a:pt x="82" y="21"/>
                  </a:lnTo>
                  <a:lnTo>
                    <a:pt x="82" y="20"/>
                  </a:lnTo>
                  <a:lnTo>
                    <a:pt x="82" y="19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5"/>
                  </a:lnTo>
                  <a:lnTo>
                    <a:pt x="83" y="14"/>
                  </a:lnTo>
                  <a:lnTo>
                    <a:pt x="84" y="12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5" y="7"/>
                  </a:lnTo>
                  <a:lnTo>
                    <a:pt x="86" y="7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6" y="5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2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9" y="1"/>
                  </a:lnTo>
                  <a:lnTo>
                    <a:pt x="89" y="1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2" y="1"/>
                  </a:lnTo>
                  <a:lnTo>
                    <a:pt x="93" y="1"/>
                  </a:lnTo>
                  <a:lnTo>
                    <a:pt x="93" y="1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2"/>
                  </a:lnTo>
                  <a:lnTo>
                    <a:pt x="93" y="3"/>
                  </a:lnTo>
                  <a:lnTo>
                    <a:pt x="94" y="3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4" y="4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5"/>
                  </a:lnTo>
                  <a:lnTo>
                    <a:pt x="95" y="6"/>
                  </a:lnTo>
                  <a:lnTo>
                    <a:pt x="95" y="7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10"/>
                  </a:lnTo>
                  <a:lnTo>
                    <a:pt x="96" y="10"/>
                  </a:lnTo>
                  <a:lnTo>
                    <a:pt x="97" y="12"/>
                  </a:lnTo>
                  <a:lnTo>
                    <a:pt x="97" y="15"/>
                  </a:lnTo>
                  <a:lnTo>
                    <a:pt x="97" y="15"/>
                  </a:lnTo>
                  <a:lnTo>
                    <a:pt x="98" y="16"/>
                  </a:lnTo>
                  <a:lnTo>
                    <a:pt x="98" y="16"/>
                  </a:lnTo>
                  <a:lnTo>
                    <a:pt x="98" y="18"/>
                  </a:lnTo>
                  <a:lnTo>
                    <a:pt x="99" y="21"/>
                  </a:lnTo>
                  <a:lnTo>
                    <a:pt x="99" y="22"/>
                  </a:lnTo>
                  <a:lnTo>
                    <a:pt x="99" y="22"/>
                  </a:lnTo>
                  <a:lnTo>
                    <a:pt x="99" y="23"/>
                  </a:lnTo>
                  <a:lnTo>
                    <a:pt x="100" y="25"/>
                  </a:lnTo>
                  <a:lnTo>
                    <a:pt x="100" y="29"/>
                  </a:lnTo>
                  <a:lnTo>
                    <a:pt x="102" y="37"/>
                  </a:lnTo>
                  <a:lnTo>
                    <a:pt x="102" y="38"/>
                  </a:lnTo>
                  <a:lnTo>
                    <a:pt x="102" y="38"/>
                  </a:lnTo>
                  <a:lnTo>
                    <a:pt x="102" y="39"/>
                  </a:lnTo>
                  <a:lnTo>
                    <a:pt x="103" y="41"/>
                  </a:lnTo>
                  <a:lnTo>
                    <a:pt x="103" y="46"/>
                  </a:lnTo>
                  <a:lnTo>
                    <a:pt x="105" y="54"/>
                  </a:lnTo>
                  <a:lnTo>
                    <a:pt x="107" y="71"/>
                  </a:lnTo>
                  <a:lnTo>
                    <a:pt x="108" y="72"/>
                  </a:lnTo>
                  <a:lnTo>
                    <a:pt x="108" y="72"/>
                  </a:lnTo>
                  <a:lnTo>
                    <a:pt x="108" y="74"/>
                  </a:lnTo>
                  <a:lnTo>
                    <a:pt x="108" y="76"/>
                  </a:lnTo>
                  <a:lnTo>
                    <a:pt x="109" y="80"/>
                  </a:lnTo>
                  <a:lnTo>
                    <a:pt x="111" y="88"/>
                  </a:lnTo>
                  <a:lnTo>
                    <a:pt x="111" y="89"/>
                  </a:lnTo>
                  <a:lnTo>
                    <a:pt x="111" y="89"/>
                  </a:lnTo>
                  <a:lnTo>
                    <a:pt x="111" y="90"/>
                  </a:lnTo>
                  <a:lnTo>
                    <a:pt x="111" y="92"/>
                  </a:lnTo>
                  <a:lnTo>
                    <a:pt x="112" y="96"/>
                  </a:lnTo>
                  <a:lnTo>
                    <a:pt x="112" y="96"/>
                  </a:lnTo>
                  <a:lnTo>
                    <a:pt x="112" y="97"/>
                  </a:lnTo>
                  <a:lnTo>
                    <a:pt x="113" y="98"/>
                  </a:lnTo>
                  <a:lnTo>
                    <a:pt x="113" y="99"/>
                  </a:lnTo>
                  <a:lnTo>
                    <a:pt x="114" y="102"/>
                  </a:lnTo>
                  <a:lnTo>
                    <a:pt x="114" y="103"/>
                  </a:lnTo>
                  <a:lnTo>
                    <a:pt x="114" y="103"/>
                  </a:lnTo>
                  <a:lnTo>
                    <a:pt x="114" y="104"/>
                  </a:lnTo>
                  <a:lnTo>
                    <a:pt x="114" y="105"/>
                  </a:lnTo>
                  <a:lnTo>
                    <a:pt x="114" y="106"/>
                  </a:lnTo>
                  <a:lnTo>
                    <a:pt x="115" y="106"/>
                  </a:lnTo>
                  <a:lnTo>
                    <a:pt x="115" y="106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8"/>
                  </a:lnTo>
                  <a:lnTo>
                    <a:pt x="115" y="109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11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2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3"/>
                  </a:lnTo>
                  <a:lnTo>
                    <a:pt x="117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4"/>
                  </a:lnTo>
                  <a:lnTo>
                    <a:pt x="118" y="115"/>
                  </a:lnTo>
                  <a:lnTo>
                    <a:pt x="118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5"/>
                  </a:lnTo>
                  <a:lnTo>
                    <a:pt x="119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0" y="116"/>
                  </a:lnTo>
                  <a:lnTo>
                    <a:pt x="121" y="116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  <a:lnTo>
                    <a:pt x="12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2" name="Freeform 66"/>
            <p:cNvSpPr>
              <a:spLocks/>
            </p:cNvSpPr>
            <p:nvPr/>
          </p:nvSpPr>
          <p:spPr bwMode="auto">
            <a:xfrm>
              <a:off x="2931" y="2186"/>
              <a:ext cx="118" cy="116"/>
            </a:xfrm>
            <a:custGeom>
              <a:avLst/>
              <a:gdLst/>
              <a:ahLst/>
              <a:cxnLst>
                <a:cxn ang="0">
                  <a:pos x="2" y="114"/>
                </a:cxn>
                <a:cxn ang="0">
                  <a:pos x="3" y="110"/>
                </a:cxn>
                <a:cxn ang="0">
                  <a:pos x="6" y="102"/>
                </a:cxn>
                <a:cxn ang="0">
                  <a:pos x="8" y="93"/>
                </a:cxn>
                <a:cxn ang="0">
                  <a:pos x="12" y="70"/>
                </a:cxn>
                <a:cxn ang="0">
                  <a:pos x="19" y="28"/>
                </a:cxn>
                <a:cxn ang="0">
                  <a:pos x="22" y="14"/>
                </a:cxn>
                <a:cxn ang="0">
                  <a:pos x="23" y="8"/>
                </a:cxn>
                <a:cxn ang="0">
                  <a:pos x="25" y="4"/>
                </a:cxn>
                <a:cxn ang="0">
                  <a:pos x="26" y="1"/>
                </a:cxn>
                <a:cxn ang="0">
                  <a:pos x="27" y="0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30" y="1"/>
                </a:cxn>
                <a:cxn ang="0">
                  <a:pos x="31" y="2"/>
                </a:cxn>
                <a:cxn ang="0">
                  <a:pos x="32" y="5"/>
                </a:cxn>
                <a:cxn ang="0">
                  <a:pos x="35" y="14"/>
                </a:cxn>
                <a:cxn ang="0">
                  <a:pos x="37" y="24"/>
                </a:cxn>
                <a:cxn ang="0">
                  <a:pos x="42" y="55"/>
                </a:cxn>
                <a:cxn ang="0">
                  <a:pos x="45" y="75"/>
                </a:cxn>
                <a:cxn ang="0">
                  <a:pos x="49" y="94"/>
                </a:cxn>
                <a:cxn ang="0">
                  <a:pos x="51" y="104"/>
                </a:cxn>
                <a:cxn ang="0">
                  <a:pos x="52" y="109"/>
                </a:cxn>
                <a:cxn ang="0">
                  <a:pos x="54" y="113"/>
                </a:cxn>
                <a:cxn ang="0">
                  <a:pos x="55" y="114"/>
                </a:cxn>
                <a:cxn ang="0">
                  <a:pos x="56" y="115"/>
                </a:cxn>
                <a:cxn ang="0">
                  <a:pos x="56" y="116"/>
                </a:cxn>
                <a:cxn ang="0">
                  <a:pos x="57" y="116"/>
                </a:cxn>
                <a:cxn ang="0">
                  <a:pos x="58" y="115"/>
                </a:cxn>
                <a:cxn ang="0">
                  <a:pos x="59" y="114"/>
                </a:cxn>
                <a:cxn ang="0">
                  <a:pos x="60" y="111"/>
                </a:cxn>
                <a:cxn ang="0">
                  <a:pos x="62" y="105"/>
                </a:cxn>
                <a:cxn ang="0">
                  <a:pos x="65" y="90"/>
                </a:cxn>
                <a:cxn ang="0">
                  <a:pos x="69" y="68"/>
                </a:cxn>
                <a:cxn ang="0">
                  <a:pos x="74" y="35"/>
                </a:cxn>
                <a:cxn ang="0">
                  <a:pos x="76" y="25"/>
                </a:cxn>
                <a:cxn ang="0">
                  <a:pos x="79" y="13"/>
                </a:cxn>
                <a:cxn ang="0">
                  <a:pos x="81" y="5"/>
                </a:cxn>
                <a:cxn ang="0">
                  <a:pos x="82" y="2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2"/>
                </a:cxn>
                <a:cxn ang="0">
                  <a:pos x="88" y="5"/>
                </a:cxn>
                <a:cxn ang="0">
                  <a:pos x="90" y="12"/>
                </a:cxn>
                <a:cxn ang="0">
                  <a:pos x="93" y="24"/>
                </a:cxn>
                <a:cxn ang="0">
                  <a:pos x="100" y="69"/>
                </a:cxn>
                <a:cxn ang="0">
                  <a:pos x="103" y="88"/>
                </a:cxn>
                <a:cxn ang="0">
                  <a:pos x="106" y="102"/>
                </a:cxn>
                <a:cxn ang="0">
                  <a:pos x="108" y="107"/>
                </a:cxn>
                <a:cxn ang="0">
                  <a:pos x="109" y="111"/>
                </a:cxn>
                <a:cxn ang="0">
                  <a:pos x="110" y="113"/>
                </a:cxn>
                <a:cxn ang="0">
                  <a:pos x="111" y="115"/>
                </a:cxn>
                <a:cxn ang="0">
                  <a:pos x="112" y="115"/>
                </a:cxn>
                <a:cxn ang="0">
                  <a:pos x="112" y="116"/>
                </a:cxn>
                <a:cxn ang="0">
                  <a:pos x="113" y="115"/>
                </a:cxn>
                <a:cxn ang="0">
                  <a:pos x="114" y="114"/>
                </a:cxn>
                <a:cxn ang="0">
                  <a:pos x="115" y="112"/>
                </a:cxn>
                <a:cxn ang="0">
                  <a:pos x="117" y="108"/>
                </a:cxn>
              </a:cxnLst>
              <a:rect l="0" t="0" r="r" b="b"/>
              <a:pathLst>
                <a:path w="118" h="116">
                  <a:moveTo>
                    <a:pt x="0" y="115"/>
                  </a:move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4" y="107"/>
                  </a:lnTo>
                  <a:lnTo>
                    <a:pt x="4" y="107"/>
                  </a:lnTo>
                  <a:lnTo>
                    <a:pt x="4" y="106"/>
                  </a:lnTo>
                  <a:lnTo>
                    <a:pt x="4" y="106"/>
                  </a:lnTo>
                  <a:lnTo>
                    <a:pt x="5" y="104"/>
                  </a:lnTo>
                  <a:lnTo>
                    <a:pt x="6" y="102"/>
                  </a:lnTo>
                  <a:lnTo>
                    <a:pt x="6" y="101"/>
                  </a:lnTo>
                  <a:lnTo>
                    <a:pt x="6" y="101"/>
                  </a:lnTo>
                  <a:lnTo>
                    <a:pt x="6" y="100"/>
                  </a:lnTo>
                  <a:lnTo>
                    <a:pt x="6" y="98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4"/>
                  </a:lnTo>
                  <a:lnTo>
                    <a:pt x="8" y="93"/>
                  </a:lnTo>
                  <a:lnTo>
                    <a:pt x="8" y="91"/>
                  </a:lnTo>
                  <a:lnTo>
                    <a:pt x="9" y="87"/>
                  </a:lnTo>
                  <a:lnTo>
                    <a:pt x="10" y="79"/>
                  </a:lnTo>
                  <a:lnTo>
                    <a:pt x="10" y="78"/>
                  </a:lnTo>
                  <a:lnTo>
                    <a:pt x="10" y="78"/>
                  </a:lnTo>
                  <a:lnTo>
                    <a:pt x="10" y="76"/>
                  </a:lnTo>
                  <a:lnTo>
                    <a:pt x="11" y="74"/>
                  </a:lnTo>
                  <a:lnTo>
                    <a:pt x="12" y="70"/>
                  </a:lnTo>
                  <a:lnTo>
                    <a:pt x="13" y="61"/>
                  </a:lnTo>
                  <a:lnTo>
                    <a:pt x="16" y="44"/>
                  </a:lnTo>
                  <a:lnTo>
                    <a:pt x="16" y="43"/>
                  </a:lnTo>
                  <a:lnTo>
                    <a:pt x="16" y="43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6"/>
                  </a:lnTo>
                  <a:lnTo>
                    <a:pt x="19" y="28"/>
                  </a:lnTo>
                  <a:lnTo>
                    <a:pt x="19" y="27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20" y="21"/>
                  </a:lnTo>
                  <a:lnTo>
                    <a:pt x="21" y="14"/>
                  </a:lnTo>
                  <a:lnTo>
                    <a:pt x="21" y="14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1"/>
                  </a:lnTo>
                  <a:lnTo>
                    <a:pt x="22" y="11"/>
                  </a:lnTo>
                  <a:lnTo>
                    <a:pt x="23" y="10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3"/>
                  </a:lnTo>
                  <a:lnTo>
                    <a:pt x="25" y="2"/>
                  </a:lnTo>
                  <a:lnTo>
                    <a:pt x="25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4" y="10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5" y="16"/>
                  </a:lnTo>
                  <a:lnTo>
                    <a:pt x="36" y="20"/>
                  </a:lnTo>
                  <a:lnTo>
                    <a:pt x="36" y="20"/>
                  </a:lnTo>
                  <a:lnTo>
                    <a:pt x="36" y="21"/>
                  </a:lnTo>
                  <a:lnTo>
                    <a:pt x="36" y="22"/>
                  </a:lnTo>
                  <a:lnTo>
                    <a:pt x="37" y="24"/>
                  </a:lnTo>
                  <a:lnTo>
                    <a:pt x="38" y="28"/>
                  </a:lnTo>
                  <a:lnTo>
                    <a:pt x="39" y="36"/>
                  </a:lnTo>
                  <a:lnTo>
                    <a:pt x="39" y="37"/>
                  </a:lnTo>
                  <a:lnTo>
                    <a:pt x="39" y="38"/>
                  </a:lnTo>
                  <a:lnTo>
                    <a:pt x="39" y="39"/>
                  </a:lnTo>
                  <a:lnTo>
                    <a:pt x="40" y="41"/>
                  </a:lnTo>
                  <a:lnTo>
                    <a:pt x="41" y="46"/>
                  </a:lnTo>
                  <a:lnTo>
                    <a:pt x="42" y="55"/>
                  </a:lnTo>
                  <a:lnTo>
                    <a:pt x="42" y="56"/>
                  </a:lnTo>
                  <a:lnTo>
                    <a:pt x="42" y="56"/>
                  </a:lnTo>
                  <a:lnTo>
                    <a:pt x="43" y="57"/>
                  </a:lnTo>
                  <a:lnTo>
                    <a:pt x="43" y="60"/>
                  </a:lnTo>
                  <a:lnTo>
                    <a:pt x="44" y="64"/>
                  </a:lnTo>
                  <a:lnTo>
                    <a:pt x="45" y="74"/>
                  </a:lnTo>
                  <a:lnTo>
                    <a:pt x="45" y="74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2"/>
                  </a:lnTo>
                  <a:lnTo>
                    <a:pt x="48" y="90"/>
                  </a:lnTo>
                  <a:lnTo>
                    <a:pt x="48" y="90"/>
                  </a:lnTo>
                  <a:lnTo>
                    <a:pt x="48" y="91"/>
                  </a:lnTo>
                  <a:lnTo>
                    <a:pt x="48" y="92"/>
                  </a:lnTo>
                  <a:lnTo>
                    <a:pt x="49" y="94"/>
                  </a:lnTo>
                  <a:lnTo>
                    <a:pt x="49" y="97"/>
                  </a:lnTo>
                  <a:lnTo>
                    <a:pt x="49" y="97"/>
                  </a:lnTo>
                  <a:lnTo>
                    <a:pt x="49" y="98"/>
                  </a:lnTo>
                  <a:lnTo>
                    <a:pt x="50" y="98"/>
                  </a:lnTo>
                  <a:lnTo>
                    <a:pt x="50" y="100"/>
                  </a:lnTo>
                  <a:lnTo>
                    <a:pt x="51" y="103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4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1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3" y="111"/>
                  </a:lnTo>
                  <a:lnTo>
                    <a:pt x="54" y="112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0" y="111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08"/>
                  </a:lnTo>
                  <a:lnTo>
                    <a:pt x="61" y="107"/>
                  </a:lnTo>
                  <a:lnTo>
                    <a:pt x="62" y="105"/>
                  </a:lnTo>
                  <a:lnTo>
                    <a:pt x="62" y="104"/>
                  </a:lnTo>
                  <a:lnTo>
                    <a:pt x="62" y="104"/>
                  </a:lnTo>
                  <a:lnTo>
                    <a:pt x="63" y="103"/>
                  </a:lnTo>
                  <a:lnTo>
                    <a:pt x="63" y="102"/>
                  </a:lnTo>
                  <a:lnTo>
                    <a:pt x="64" y="98"/>
                  </a:lnTo>
                  <a:lnTo>
                    <a:pt x="65" y="91"/>
                  </a:lnTo>
                  <a:lnTo>
                    <a:pt x="65" y="90"/>
                  </a:lnTo>
                  <a:lnTo>
                    <a:pt x="65" y="90"/>
                  </a:lnTo>
                  <a:lnTo>
                    <a:pt x="66" y="88"/>
                  </a:lnTo>
                  <a:lnTo>
                    <a:pt x="66" y="86"/>
                  </a:lnTo>
                  <a:lnTo>
                    <a:pt x="67" y="82"/>
                  </a:lnTo>
                  <a:lnTo>
                    <a:pt x="68" y="73"/>
                  </a:lnTo>
                  <a:lnTo>
                    <a:pt x="68" y="72"/>
                  </a:lnTo>
                  <a:lnTo>
                    <a:pt x="69" y="72"/>
                  </a:lnTo>
                  <a:lnTo>
                    <a:pt x="69" y="70"/>
                  </a:lnTo>
                  <a:lnTo>
                    <a:pt x="69" y="68"/>
                  </a:lnTo>
                  <a:lnTo>
                    <a:pt x="70" y="63"/>
                  </a:lnTo>
                  <a:lnTo>
                    <a:pt x="71" y="54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51"/>
                  </a:lnTo>
                  <a:lnTo>
                    <a:pt x="72" y="49"/>
                  </a:lnTo>
                  <a:lnTo>
                    <a:pt x="73" y="44"/>
                  </a:lnTo>
                  <a:lnTo>
                    <a:pt x="74" y="35"/>
                  </a:lnTo>
                  <a:lnTo>
                    <a:pt x="74" y="34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5" y="30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6"/>
                  </a:lnTo>
                  <a:lnTo>
                    <a:pt x="76" y="25"/>
                  </a:lnTo>
                  <a:lnTo>
                    <a:pt x="76" y="23"/>
                  </a:lnTo>
                  <a:lnTo>
                    <a:pt x="77" y="19"/>
                  </a:lnTo>
                  <a:lnTo>
                    <a:pt x="77" y="19"/>
                  </a:lnTo>
                  <a:lnTo>
                    <a:pt x="77" y="18"/>
                  </a:lnTo>
                  <a:lnTo>
                    <a:pt x="77" y="18"/>
                  </a:lnTo>
                  <a:lnTo>
                    <a:pt x="78" y="16"/>
                  </a:lnTo>
                  <a:lnTo>
                    <a:pt x="79" y="13"/>
                  </a:lnTo>
                  <a:lnTo>
                    <a:pt x="79" y="13"/>
                  </a:lnTo>
                  <a:lnTo>
                    <a:pt x="79" y="12"/>
                  </a:lnTo>
                  <a:lnTo>
                    <a:pt x="79" y="12"/>
                  </a:lnTo>
                  <a:lnTo>
                    <a:pt x="79" y="10"/>
                  </a:lnTo>
                  <a:lnTo>
                    <a:pt x="80" y="8"/>
                  </a:lnTo>
                  <a:lnTo>
                    <a:pt x="80" y="7"/>
                  </a:lnTo>
                  <a:lnTo>
                    <a:pt x="80" y="7"/>
                  </a:lnTo>
                  <a:lnTo>
                    <a:pt x="80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2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6"/>
                  </a:lnTo>
                  <a:lnTo>
                    <a:pt x="89" y="7"/>
                  </a:lnTo>
                  <a:lnTo>
                    <a:pt x="90" y="8"/>
                  </a:lnTo>
                  <a:lnTo>
                    <a:pt x="90" y="11"/>
                  </a:lnTo>
                  <a:lnTo>
                    <a:pt x="90" y="11"/>
                  </a:lnTo>
                  <a:lnTo>
                    <a:pt x="90" y="12"/>
                  </a:lnTo>
                  <a:lnTo>
                    <a:pt x="91" y="12"/>
                  </a:lnTo>
                  <a:lnTo>
                    <a:pt x="91" y="14"/>
                  </a:lnTo>
                  <a:lnTo>
                    <a:pt x="92" y="17"/>
                  </a:lnTo>
                  <a:lnTo>
                    <a:pt x="92" y="17"/>
                  </a:lnTo>
                  <a:lnTo>
                    <a:pt x="92" y="18"/>
                  </a:lnTo>
                  <a:lnTo>
                    <a:pt x="92" y="19"/>
                  </a:lnTo>
                  <a:lnTo>
                    <a:pt x="92" y="20"/>
                  </a:lnTo>
                  <a:lnTo>
                    <a:pt x="93" y="24"/>
                  </a:lnTo>
                  <a:lnTo>
                    <a:pt x="94" y="32"/>
                  </a:lnTo>
                  <a:lnTo>
                    <a:pt x="97" y="49"/>
                  </a:lnTo>
                  <a:lnTo>
                    <a:pt x="97" y="50"/>
                  </a:lnTo>
                  <a:lnTo>
                    <a:pt x="97" y="50"/>
                  </a:lnTo>
                  <a:lnTo>
                    <a:pt x="98" y="52"/>
                  </a:lnTo>
                  <a:lnTo>
                    <a:pt x="98" y="54"/>
                  </a:lnTo>
                  <a:lnTo>
                    <a:pt x="99" y="59"/>
                  </a:lnTo>
                  <a:lnTo>
                    <a:pt x="100" y="69"/>
                  </a:lnTo>
                  <a:lnTo>
                    <a:pt x="100" y="70"/>
                  </a:lnTo>
                  <a:lnTo>
                    <a:pt x="100" y="70"/>
                  </a:lnTo>
                  <a:lnTo>
                    <a:pt x="101" y="72"/>
                  </a:lnTo>
                  <a:lnTo>
                    <a:pt x="101" y="74"/>
                  </a:lnTo>
                  <a:lnTo>
                    <a:pt x="102" y="79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3" y="88"/>
                  </a:lnTo>
                  <a:lnTo>
                    <a:pt x="104" y="90"/>
                  </a:lnTo>
                  <a:lnTo>
                    <a:pt x="104" y="92"/>
                  </a:lnTo>
                  <a:lnTo>
                    <a:pt x="105" y="95"/>
                  </a:lnTo>
                  <a:lnTo>
                    <a:pt x="105" y="96"/>
                  </a:lnTo>
                  <a:lnTo>
                    <a:pt x="105" y="96"/>
                  </a:lnTo>
                  <a:lnTo>
                    <a:pt x="105" y="97"/>
                  </a:lnTo>
                  <a:lnTo>
                    <a:pt x="105" y="98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5"/>
                  </a:lnTo>
                  <a:lnTo>
                    <a:pt x="107" y="106"/>
                  </a:lnTo>
                  <a:lnTo>
                    <a:pt x="108" y="107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8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9" y="111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3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11" y="114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1" y="115"/>
                  </a:lnTo>
                  <a:lnTo>
                    <a:pt x="112" y="115"/>
                  </a:lnTo>
                  <a:lnTo>
                    <a:pt x="112" y="115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2" y="116"/>
                  </a:lnTo>
                  <a:lnTo>
                    <a:pt x="113" y="116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3" y="115"/>
                  </a:lnTo>
                  <a:lnTo>
                    <a:pt x="114" y="115"/>
                  </a:lnTo>
                  <a:lnTo>
                    <a:pt x="114" y="115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4"/>
                  </a:lnTo>
                  <a:lnTo>
                    <a:pt x="114" y="113"/>
                  </a:lnTo>
                  <a:lnTo>
                    <a:pt x="115" y="113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5" y="112"/>
                  </a:lnTo>
                  <a:lnTo>
                    <a:pt x="116" y="111"/>
                  </a:lnTo>
                  <a:lnTo>
                    <a:pt x="116" y="111"/>
                  </a:lnTo>
                  <a:lnTo>
                    <a:pt x="116" y="110"/>
                  </a:lnTo>
                  <a:lnTo>
                    <a:pt x="116" y="110"/>
                  </a:lnTo>
                  <a:lnTo>
                    <a:pt x="116" y="109"/>
                  </a:lnTo>
                  <a:lnTo>
                    <a:pt x="116" y="108"/>
                  </a:lnTo>
                  <a:lnTo>
                    <a:pt x="117" y="108"/>
                  </a:lnTo>
                  <a:lnTo>
                    <a:pt x="117" y="108"/>
                  </a:lnTo>
                  <a:lnTo>
                    <a:pt x="117" y="106"/>
                  </a:lnTo>
                  <a:lnTo>
                    <a:pt x="118" y="103"/>
                  </a:lnTo>
                  <a:lnTo>
                    <a:pt x="118" y="10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3" name="Freeform 67"/>
            <p:cNvSpPr>
              <a:spLocks/>
            </p:cNvSpPr>
            <p:nvPr/>
          </p:nvSpPr>
          <p:spPr bwMode="auto">
            <a:xfrm>
              <a:off x="3049" y="2186"/>
              <a:ext cx="122" cy="116"/>
            </a:xfrm>
            <a:custGeom>
              <a:avLst/>
              <a:gdLst/>
              <a:ahLst/>
              <a:cxnLst>
                <a:cxn ang="0">
                  <a:pos x="3" y="87"/>
                </a:cxn>
                <a:cxn ang="0">
                  <a:pos x="9" y="50"/>
                </a:cxn>
                <a:cxn ang="0">
                  <a:pos x="13" y="24"/>
                </a:cxn>
                <a:cxn ang="0">
                  <a:pos x="16" y="12"/>
                </a:cxn>
                <a:cxn ang="0">
                  <a:pos x="18" y="5"/>
                </a:cxn>
                <a:cxn ang="0">
                  <a:pos x="19" y="2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21" y="0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2"/>
                </a:cxn>
                <a:cxn ang="0">
                  <a:pos x="25" y="5"/>
                </a:cxn>
                <a:cxn ang="0">
                  <a:pos x="27" y="14"/>
                </a:cxn>
                <a:cxn ang="0">
                  <a:pos x="30" y="29"/>
                </a:cxn>
                <a:cxn ang="0">
                  <a:pos x="35" y="58"/>
                </a:cxn>
                <a:cxn ang="0">
                  <a:pos x="38" y="79"/>
                </a:cxn>
                <a:cxn ang="0">
                  <a:pos x="41" y="95"/>
                </a:cxn>
                <a:cxn ang="0">
                  <a:pos x="43" y="105"/>
                </a:cxn>
                <a:cxn ang="0">
                  <a:pos x="45" y="111"/>
                </a:cxn>
                <a:cxn ang="0">
                  <a:pos x="46" y="114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6"/>
                </a:cxn>
                <a:cxn ang="0">
                  <a:pos x="49" y="115"/>
                </a:cxn>
                <a:cxn ang="0">
                  <a:pos x="50" y="114"/>
                </a:cxn>
                <a:cxn ang="0">
                  <a:pos x="51" y="112"/>
                </a:cxn>
                <a:cxn ang="0">
                  <a:pos x="52" y="107"/>
                </a:cxn>
                <a:cxn ang="0">
                  <a:pos x="55" y="96"/>
                </a:cxn>
                <a:cxn ang="0">
                  <a:pos x="61" y="57"/>
                </a:cxn>
                <a:cxn ang="0">
                  <a:pos x="64" y="36"/>
                </a:cxn>
                <a:cxn ang="0">
                  <a:pos x="68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1"/>
                </a:cxn>
                <a:cxn ang="0">
                  <a:pos x="73" y="0"/>
                </a:cxn>
                <a:cxn ang="0">
                  <a:pos x="74" y="0"/>
                </a:cxn>
                <a:cxn ang="0">
                  <a:pos x="75" y="0"/>
                </a:cxn>
                <a:cxn ang="0">
                  <a:pos x="75" y="1"/>
                </a:cxn>
                <a:cxn ang="0">
                  <a:pos x="76" y="2"/>
                </a:cxn>
                <a:cxn ang="0">
                  <a:pos x="79" y="9"/>
                </a:cxn>
                <a:cxn ang="0">
                  <a:pos x="80" y="17"/>
                </a:cxn>
                <a:cxn ang="0">
                  <a:pos x="84" y="40"/>
                </a:cxn>
                <a:cxn ang="0">
                  <a:pos x="88" y="62"/>
                </a:cxn>
                <a:cxn ang="0">
                  <a:pos x="91" y="86"/>
                </a:cxn>
                <a:cxn ang="0">
                  <a:pos x="93" y="99"/>
                </a:cxn>
                <a:cxn ang="0">
                  <a:pos x="95" y="105"/>
                </a:cxn>
                <a:cxn ang="0">
                  <a:pos x="96" y="110"/>
                </a:cxn>
                <a:cxn ang="0">
                  <a:pos x="98" y="114"/>
                </a:cxn>
                <a:cxn ang="0">
                  <a:pos x="98" y="115"/>
                </a:cxn>
                <a:cxn ang="0">
                  <a:pos x="99" y="115"/>
                </a:cxn>
                <a:cxn ang="0">
                  <a:pos x="100" y="116"/>
                </a:cxn>
                <a:cxn ang="0">
                  <a:pos x="100" y="115"/>
                </a:cxn>
                <a:cxn ang="0">
                  <a:pos x="101" y="114"/>
                </a:cxn>
                <a:cxn ang="0">
                  <a:pos x="102" y="112"/>
                </a:cxn>
                <a:cxn ang="0">
                  <a:pos x="104" y="105"/>
                </a:cxn>
                <a:cxn ang="0">
                  <a:pos x="106" y="96"/>
                </a:cxn>
                <a:cxn ang="0">
                  <a:pos x="110" y="72"/>
                </a:cxn>
                <a:cxn ang="0">
                  <a:pos x="116" y="30"/>
                </a:cxn>
                <a:cxn ang="0">
                  <a:pos x="118" y="17"/>
                </a:cxn>
                <a:cxn ang="0">
                  <a:pos x="120" y="9"/>
                </a:cxn>
                <a:cxn ang="0">
                  <a:pos x="122" y="4"/>
                </a:cxn>
              </a:cxnLst>
              <a:rect l="0" t="0" r="r" b="b"/>
              <a:pathLst>
                <a:path w="122" h="116">
                  <a:moveTo>
                    <a:pt x="0" y="103"/>
                  </a:moveTo>
                  <a:lnTo>
                    <a:pt x="0" y="102"/>
                  </a:lnTo>
                  <a:lnTo>
                    <a:pt x="0" y="102"/>
                  </a:lnTo>
                  <a:lnTo>
                    <a:pt x="1" y="100"/>
                  </a:lnTo>
                  <a:lnTo>
                    <a:pt x="1" y="96"/>
                  </a:lnTo>
                  <a:lnTo>
                    <a:pt x="3" y="88"/>
                  </a:lnTo>
                  <a:lnTo>
                    <a:pt x="3" y="88"/>
                  </a:lnTo>
                  <a:lnTo>
                    <a:pt x="3" y="87"/>
                  </a:lnTo>
                  <a:lnTo>
                    <a:pt x="3" y="86"/>
                  </a:lnTo>
                  <a:lnTo>
                    <a:pt x="4" y="84"/>
                  </a:lnTo>
                  <a:lnTo>
                    <a:pt x="4" y="80"/>
                  </a:lnTo>
                  <a:lnTo>
                    <a:pt x="6" y="71"/>
                  </a:lnTo>
                  <a:lnTo>
                    <a:pt x="8" y="53"/>
                  </a:lnTo>
                  <a:lnTo>
                    <a:pt x="8" y="52"/>
                  </a:lnTo>
                  <a:lnTo>
                    <a:pt x="9" y="51"/>
                  </a:lnTo>
                  <a:lnTo>
                    <a:pt x="9" y="50"/>
                  </a:lnTo>
                  <a:lnTo>
                    <a:pt x="9" y="48"/>
                  </a:lnTo>
                  <a:lnTo>
                    <a:pt x="10" y="43"/>
                  </a:lnTo>
                  <a:lnTo>
                    <a:pt x="12" y="33"/>
                  </a:lnTo>
                  <a:lnTo>
                    <a:pt x="12" y="32"/>
                  </a:lnTo>
                  <a:lnTo>
                    <a:pt x="12" y="32"/>
                  </a:lnTo>
                  <a:lnTo>
                    <a:pt x="12" y="31"/>
                  </a:lnTo>
                  <a:lnTo>
                    <a:pt x="12" y="28"/>
                  </a:lnTo>
                  <a:lnTo>
                    <a:pt x="13" y="24"/>
                  </a:lnTo>
                  <a:lnTo>
                    <a:pt x="14" y="16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5"/>
                  </a:lnTo>
                  <a:lnTo>
                    <a:pt x="15" y="13"/>
                  </a:lnTo>
                  <a:lnTo>
                    <a:pt x="15" y="13"/>
                  </a:lnTo>
                  <a:lnTo>
                    <a:pt x="15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7" y="8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8" y="5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8"/>
                  </a:lnTo>
                  <a:lnTo>
                    <a:pt x="26" y="9"/>
                  </a:lnTo>
                  <a:lnTo>
                    <a:pt x="27" y="10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7" y="14"/>
                  </a:lnTo>
                  <a:lnTo>
                    <a:pt x="28" y="15"/>
                  </a:lnTo>
                  <a:lnTo>
                    <a:pt x="28" y="17"/>
                  </a:lnTo>
                  <a:lnTo>
                    <a:pt x="29" y="21"/>
                  </a:lnTo>
                  <a:lnTo>
                    <a:pt x="29" y="21"/>
                  </a:lnTo>
                  <a:lnTo>
                    <a:pt x="29" y="22"/>
                  </a:lnTo>
                  <a:lnTo>
                    <a:pt x="29" y="23"/>
                  </a:lnTo>
                  <a:lnTo>
                    <a:pt x="29" y="25"/>
                  </a:lnTo>
                  <a:lnTo>
                    <a:pt x="30" y="29"/>
                  </a:lnTo>
                  <a:lnTo>
                    <a:pt x="32" y="39"/>
                  </a:lnTo>
                  <a:lnTo>
                    <a:pt x="32" y="39"/>
                  </a:lnTo>
                  <a:lnTo>
                    <a:pt x="32" y="40"/>
                  </a:lnTo>
                  <a:lnTo>
                    <a:pt x="32" y="41"/>
                  </a:lnTo>
                  <a:lnTo>
                    <a:pt x="32" y="43"/>
                  </a:lnTo>
                  <a:lnTo>
                    <a:pt x="33" y="48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5" y="60"/>
                  </a:lnTo>
                  <a:lnTo>
                    <a:pt x="35" y="62"/>
                  </a:lnTo>
                  <a:lnTo>
                    <a:pt x="36" y="67"/>
                  </a:lnTo>
                  <a:lnTo>
                    <a:pt x="37" y="76"/>
                  </a:lnTo>
                  <a:lnTo>
                    <a:pt x="37" y="77"/>
                  </a:lnTo>
                  <a:lnTo>
                    <a:pt x="37" y="78"/>
                  </a:lnTo>
                  <a:lnTo>
                    <a:pt x="38" y="79"/>
                  </a:lnTo>
                  <a:lnTo>
                    <a:pt x="38" y="81"/>
                  </a:lnTo>
                  <a:lnTo>
                    <a:pt x="39" y="86"/>
                  </a:lnTo>
                  <a:lnTo>
                    <a:pt x="39" y="86"/>
                  </a:lnTo>
                  <a:lnTo>
                    <a:pt x="39" y="87"/>
                  </a:lnTo>
                  <a:lnTo>
                    <a:pt x="39" y="88"/>
                  </a:lnTo>
                  <a:lnTo>
                    <a:pt x="40" y="90"/>
                  </a:lnTo>
                  <a:lnTo>
                    <a:pt x="40" y="94"/>
                  </a:lnTo>
                  <a:lnTo>
                    <a:pt x="41" y="95"/>
                  </a:lnTo>
                  <a:lnTo>
                    <a:pt x="41" y="95"/>
                  </a:lnTo>
                  <a:lnTo>
                    <a:pt x="41" y="96"/>
                  </a:lnTo>
                  <a:lnTo>
                    <a:pt x="41" y="98"/>
                  </a:lnTo>
                  <a:lnTo>
                    <a:pt x="42" y="102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3" y="105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4" y="110"/>
                  </a:lnTo>
                  <a:lnTo>
                    <a:pt x="44" y="110"/>
                  </a:lnTo>
                  <a:lnTo>
                    <a:pt x="44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6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2" y="110"/>
                  </a:lnTo>
                  <a:lnTo>
                    <a:pt x="52" y="109"/>
                  </a:lnTo>
                  <a:lnTo>
                    <a:pt x="52" y="108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3" y="107"/>
                  </a:lnTo>
                  <a:lnTo>
                    <a:pt x="53" y="105"/>
                  </a:lnTo>
                  <a:lnTo>
                    <a:pt x="53" y="102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1"/>
                  </a:lnTo>
                  <a:lnTo>
                    <a:pt x="54" y="99"/>
                  </a:lnTo>
                  <a:lnTo>
                    <a:pt x="55" y="96"/>
                  </a:lnTo>
                  <a:lnTo>
                    <a:pt x="55" y="95"/>
                  </a:lnTo>
                  <a:lnTo>
                    <a:pt x="55" y="95"/>
                  </a:lnTo>
                  <a:lnTo>
                    <a:pt x="55" y="94"/>
                  </a:lnTo>
                  <a:lnTo>
                    <a:pt x="56" y="92"/>
                  </a:lnTo>
                  <a:lnTo>
                    <a:pt x="56" y="87"/>
                  </a:lnTo>
                  <a:lnTo>
                    <a:pt x="58" y="78"/>
                  </a:lnTo>
                  <a:lnTo>
                    <a:pt x="61" y="57"/>
                  </a:lnTo>
                  <a:lnTo>
                    <a:pt x="61" y="57"/>
                  </a:lnTo>
                  <a:lnTo>
                    <a:pt x="61" y="56"/>
                  </a:lnTo>
                  <a:lnTo>
                    <a:pt x="61" y="55"/>
                  </a:lnTo>
                  <a:lnTo>
                    <a:pt x="62" y="52"/>
                  </a:lnTo>
                  <a:lnTo>
                    <a:pt x="62" y="47"/>
                  </a:lnTo>
                  <a:lnTo>
                    <a:pt x="64" y="38"/>
                  </a:lnTo>
                  <a:lnTo>
                    <a:pt x="64" y="37"/>
                  </a:lnTo>
                  <a:lnTo>
                    <a:pt x="64" y="37"/>
                  </a:lnTo>
                  <a:lnTo>
                    <a:pt x="64" y="36"/>
                  </a:lnTo>
                  <a:lnTo>
                    <a:pt x="64" y="33"/>
                  </a:lnTo>
                  <a:lnTo>
                    <a:pt x="65" y="29"/>
                  </a:lnTo>
                  <a:lnTo>
                    <a:pt x="67" y="21"/>
                  </a:lnTo>
                  <a:lnTo>
                    <a:pt x="67" y="20"/>
                  </a:lnTo>
                  <a:lnTo>
                    <a:pt x="67" y="20"/>
                  </a:lnTo>
                  <a:lnTo>
                    <a:pt x="67" y="19"/>
                  </a:lnTo>
                  <a:lnTo>
                    <a:pt x="67" y="17"/>
                  </a:lnTo>
                  <a:lnTo>
                    <a:pt x="68" y="13"/>
                  </a:lnTo>
                  <a:lnTo>
                    <a:pt x="68" y="13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9" y="10"/>
                  </a:lnTo>
                  <a:lnTo>
                    <a:pt x="69" y="7"/>
                  </a:lnTo>
                  <a:lnTo>
                    <a:pt x="70" y="7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2" y="2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4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1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5"/>
                  </a:lnTo>
                  <a:lnTo>
                    <a:pt x="77" y="5"/>
                  </a:lnTo>
                  <a:lnTo>
                    <a:pt x="78" y="6"/>
                  </a:lnTo>
                  <a:lnTo>
                    <a:pt x="79" y="9"/>
                  </a:lnTo>
                  <a:lnTo>
                    <a:pt x="79" y="9"/>
                  </a:lnTo>
                  <a:lnTo>
                    <a:pt x="79" y="10"/>
                  </a:lnTo>
                  <a:lnTo>
                    <a:pt x="79" y="10"/>
                  </a:lnTo>
                  <a:lnTo>
                    <a:pt x="79" y="12"/>
                  </a:lnTo>
                  <a:lnTo>
                    <a:pt x="80" y="15"/>
                  </a:lnTo>
                  <a:lnTo>
                    <a:pt x="80" y="16"/>
                  </a:lnTo>
                  <a:lnTo>
                    <a:pt x="80" y="16"/>
                  </a:lnTo>
                  <a:lnTo>
                    <a:pt x="80" y="17"/>
                  </a:lnTo>
                  <a:lnTo>
                    <a:pt x="81" y="19"/>
                  </a:lnTo>
                  <a:lnTo>
                    <a:pt x="81" y="22"/>
                  </a:lnTo>
                  <a:lnTo>
                    <a:pt x="81" y="23"/>
                  </a:lnTo>
                  <a:lnTo>
                    <a:pt x="81" y="23"/>
                  </a:lnTo>
                  <a:lnTo>
                    <a:pt x="82" y="24"/>
                  </a:lnTo>
                  <a:lnTo>
                    <a:pt x="82" y="26"/>
                  </a:lnTo>
                  <a:lnTo>
                    <a:pt x="83" y="31"/>
                  </a:lnTo>
                  <a:lnTo>
                    <a:pt x="84" y="40"/>
                  </a:lnTo>
                  <a:lnTo>
                    <a:pt x="84" y="40"/>
                  </a:lnTo>
                  <a:lnTo>
                    <a:pt x="84" y="41"/>
                  </a:lnTo>
                  <a:lnTo>
                    <a:pt x="85" y="42"/>
                  </a:lnTo>
                  <a:lnTo>
                    <a:pt x="85" y="45"/>
                  </a:lnTo>
                  <a:lnTo>
                    <a:pt x="86" y="50"/>
                  </a:lnTo>
                  <a:lnTo>
                    <a:pt x="87" y="61"/>
                  </a:lnTo>
                  <a:lnTo>
                    <a:pt x="87" y="62"/>
                  </a:lnTo>
                  <a:lnTo>
                    <a:pt x="88" y="62"/>
                  </a:lnTo>
                  <a:lnTo>
                    <a:pt x="88" y="64"/>
                  </a:lnTo>
                  <a:lnTo>
                    <a:pt x="88" y="66"/>
                  </a:lnTo>
                  <a:lnTo>
                    <a:pt x="89" y="72"/>
                  </a:lnTo>
                  <a:lnTo>
                    <a:pt x="90" y="82"/>
                  </a:lnTo>
                  <a:lnTo>
                    <a:pt x="90" y="82"/>
                  </a:lnTo>
                  <a:lnTo>
                    <a:pt x="90" y="83"/>
                  </a:lnTo>
                  <a:lnTo>
                    <a:pt x="91" y="84"/>
                  </a:lnTo>
                  <a:lnTo>
                    <a:pt x="91" y="86"/>
                  </a:lnTo>
                  <a:lnTo>
                    <a:pt x="92" y="90"/>
                  </a:lnTo>
                  <a:lnTo>
                    <a:pt x="92" y="91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2" y="94"/>
                  </a:lnTo>
                  <a:lnTo>
                    <a:pt x="93" y="98"/>
                  </a:lnTo>
                  <a:lnTo>
                    <a:pt x="93" y="99"/>
                  </a:lnTo>
                  <a:lnTo>
                    <a:pt x="93" y="99"/>
                  </a:lnTo>
                  <a:lnTo>
                    <a:pt x="94" y="100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2"/>
                  </a:lnTo>
                  <a:lnTo>
                    <a:pt x="94" y="103"/>
                  </a:lnTo>
                  <a:lnTo>
                    <a:pt x="94" y="105"/>
                  </a:lnTo>
                  <a:lnTo>
                    <a:pt x="95" y="105"/>
                  </a:lnTo>
                  <a:lnTo>
                    <a:pt x="95" y="105"/>
                  </a:lnTo>
                  <a:lnTo>
                    <a:pt x="95" y="106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5" y="108"/>
                  </a:lnTo>
                  <a:lnTo>
                    <a:pt x="96" y="109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0"/>
                  </a:lnTo>
                  <a:lnTo>
                    <a:pt x="96" y="111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2"/>
                  </a:lnTo>
                  <a:lnTo>
                    <a:pt x="97" y="113"/>
                  </a:lnTo>
                  <a:lnTo>
                    <a:pt x="97" y="113"/>
                  </a:lnTo>
                  <a:lnTo>
                    <a:pt x="97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4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8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5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99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6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0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5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1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4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3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2" y="112"/>
                  </a:lnTo>
                  <a:lnTo>
                    <a:pt x="103" y="112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10"/>
                  </a:lnTo>
                  <a:lnTo>
                    <a:pt x="103" y="109"/>
                  </a:lnTo>
                  <a:lnTo>
                    <a:pt x="104" y="108"/>
                  </a:lnTo>
                  <a:lnTo>
                    <a:pt x="104" y="105"/>
                  </a:lnTo>
                  <a:lnTo>
                    <a:pt x="104" y="105"/>
                  </a:lnTo>
                  <a:lnTo>
                    <a:pt x="105" y="104"/>
                  </a:lnTo>
                  <a:lnTo>
                    <a:pt x="105" y="104"/>
                  </a:lnTo>
                  <a:lnTo>
                    <a:pt x="105" y="102"/>
                  </a:lnTo>
                  <a:lnTo>
                    <a:pt x="106" y="98"/>
                  </a:lnTo>
                  <a:lnTo>
                    <a:pt x="106" y="98"/>
                  </a:lnTo>
                  <a:lnTo>
                    <a:pt x="106" y="97"/>
                  </a:lnTo>
                  <a:lnTo>
                    <a:pt x="106" y="96"/>
                  </a:lnTo>
                  <a:lnTo>
                    <a:pt x="107" y="94"/>
                  </a:lnTo>
                  <a:lnTo>
                    <a:pt x="108" y="90"/>
                  </a:lnTo>
                  <a:lnTo>
                    <a:pt x="108" y="89"/>
                  </a:lnTo>
                  <a:lnTo>
                    <a:pt x="108" y="89"/>
                  </a:lnTo>
                  <a:lnTo>
                    <a:pt x="108" y="88"/>
                  </a:lnTo>
                  <a:lnTo>
                    <a:pt x="108" y="86"/>
                  </a:lnTo>
                  <a:lnTo>
                    <a:pt x="109" y="81"/>
                  </a:lnTo>
                  <a:lnTo>
                    <a:pt x="110" y="72"/>
                  </a:lnTo>
                  <a:lnTo>
                    <a:pt x="113" y="52"/>
                  </a:lnTo>
                  <a:lnTo>
                    <a:pt x="113" y="51"/>
                  </a:lnTo>
                  <a:lnTo>
                    <a:pt x="113" y="50"/>
                  </a:lnTo>
                  <a:lnTo>
                    <a:pt x="113" y="49"/>
                  </a:lnTo>
                  <a:lnTo>
                    <a:pt x="114" y="46"/>
                  </a:lnTo>
                  <a:lnTo>
                    <a:pt x="115" y="41"/>
                  </a:lnTo>
                  <a:lnTo>
                    <a:pt x="116" y="31"/>
                  </a:lnTo>
                  <a:lnTo>
                    <a:pt x="116" y="30"/>
                  </a:lnTo>
                  <a:lnTo>
                    <a:pt x="116" y="30"/>
                  </a:lnTo>
                  <a:lnTo>
                    <a:pt x="116" y="28"/>
                  </a:lnTo>
                  <a:lnTo>
                    <a:pt x="117" y="26"/>
                  </a:lnTo>
                  <a:lnTo>
                    <a:pt x="118" y="22"/>
                  </a:lnTo>
                  <a:lnTo>
                    <a:pt x="118" y="21"/>
                  </a:lnTo>
                  <a:lnTo>
                    <a:pt x="118" y="20"/>
                  </a:lnTo>
                  <a:lnTo>
                    <a:pt x="118" y="19"/>
                  </a:lnTo>
                  <a:lnTo>
                    <a:pt x="118" y="17"/>
                  </a:lnTo>
                  <a:lnTo>
                    <a:pt x="119" y="14"/>
                  </a:lnTo>
                  <a:lnTo>
                    <a:pt x="119" y="13"/>
                  </a:lnTo>
                  <a:lnTo>
                    <a:pt x="119" y="13"/>
                  </a:lnTo>
                  <a:lnTo>
                    <a:pt x="120" y="12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10"/>
                  </a:lnTo>
                  <a:lnTo>
                    <a:pt x="120" y="9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7"/>
                  </a:lnTo>
                  <a:lnTo>
                    <a:pt x="121" y="6"/>
                  </a:lnTo>
                  <a:lnTo>
                    <a:pt x="121" y="5"/>
                  </a:lnTo>
                  <a:lnTo>
                    <a:pt x="122" y="5"/>
                  </a:lnTo>
                  <a:lnTo>
                    <a:pt x="122" y="4"/>
                  </a:lnTo>
                  <a:lnTo>
                    <a:pt x="122" y="4"/>
                  </a:lnTo>
                  <a:lnTo>
                    <a:pt x="122" y="3"/>
                  </a:lnTo>
                  <a:lnTo>
                    <a:pt x="122" y="3"/>
                  </a:lnTo>
                  <a:lnTo>
                    <a:pt x="122" y="2"/>
                  </a:lnTo>
                  <a:lnTo>
                    <a:pt x="122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4" name="Freeform 68"/>
            <p:cNvSpPr>
              <a:spLocks/>
            </p:cNvSpPr>
            <p:nvPr/>
          </p:nvSpPr>
          <p:spPr bwMode="auto">
            <a:xfrm>
              <a:off x="3171" y="2186"/>
              <a:ext cx="103" cy="116"/>
            </a:xfrm>
            <a:custGeom>
              <a:avLst/>
              <a:gdLst/>
              <a:ahLst/>
              <a:cxnLst>
                <a:cxn ang="0">
                  <a:pos x="1" y="1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1"/>
                </a:cxn>
                <a:cxn ang="0">
                  <a:pos x="5" y="2"/>
                </a:cxn>
                <a:cxn ang="0">
                  <a:pos x="7" y="6"/>
                </a:cxn>
                <a:cxn ang="0">
                  <a:pos x="8" y="11"/>
                </a:cxn>
                <a:cxn ang="0">
                  <a:pos x="12" y="33"/>
                </a:cxn>
                <a:cxn ang="0">
                  <a:pos x="15" y="56"/>
                </a:cxn>
                <a:cxn ang="0">
                  <a:pos x="19" y="83"/>
                </a:cxn>
                <a:cxn ang="0">
                  <a:pos x="22" y="101"/>
                </a:cxn>
                <a:cxn ang="0">
                  <a:pos x="24" y="109"/>
                </a:cxn>
                <a:cxn ang="0">
                  <a:pos x="25" y="112"/>
                </a:cxn>
                <a:cxn ang="0">
                  <a:pos x="26" y="114"/>
                </a:cxn>
                <a:cxn ang="0">
                  <a:pos x="27" y="115"/>
                </a:cxn>
                <a:cxn ang="0">
                  <a:pos x="28" y="116"/>
                </a:cxn>
                <a:cxn ang="0">
                  <a:pos x="28" y="115"/>
                </a:cxn>
                <a:cxn ang="0">
                  <a:pos x="29" y="115"/>
                </a:cxn>
                <a:cxn ang="0">
                  <a:pos x="30" y="112"/>
                </a:cxn>
                <a:cxn ang="0">
                  <a:pos x="32" y="108"/>
                </a:cxn>
                <a:cxn ang="0">
                  <a:pos x="34" y="100"/>
                </a:cxn>
                <a:cxn ang="0">
                  <a:pos x="37" y="76"/>
                </a:cxn>
                <a:cxn ang="0">
                  <a:pos x="41" y="52"/>
                </a:cxn>
                <a:cxn ang="0">
                  <a:pos x="44" y="28"/>
                </a:cxn>
                <a:cxn ang="0">
                  <a:pos x="47" y="14"/>
                </a:cxn>
                <a:cxn ang="0">
                  <a:pos x="48" y="8"/>
                </a:cxn>
                <a:cxn ang="0">
                  <a:pos x="49" y="4"/>
                </a:cxn>
                <a:cxn ang="0">
                  <a:pos x="50" y="1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7" y="10"/>
                </a:cxn>
                <a:cxn ang="0">
                  <a:pos x="61" y="32"/>
                </a:cxn>
                <a:cxn ang="0">
                  <a:pos x="64" y="55"/>
                </a:cxn>
                <a:cxn ang="0">
                  <a:pos x="68" y="84"/>
                </a:cxn>
                <a:cxn ang="0">
                  <a:pos x="70" y="96"/>
                </a:cxn>
                <a:cxn ang="0">
                  <a:pos x="71" y="104"/>
                </a:cxn>
                <a:cxn ang="0">
                  <a:pos x="73" y="110"/>
                </a:cxn>
                <a:cxn ang="0">
                  <a:pos x="74" y="114"/>
                </a:cxn>
                <a:cxn ang="0">
                  <a:pos x="75" y="115"/>
                </a:cxn>
                <a:cxn ang="0">
                  <a:pos x="76" y="116"/>
                </a:cxn>
                <a:cxn ang="0">
                  <a:pos x="77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80" y="110"/>
                </a:cxn>
                <a:cxn ang="0">
                  <a:pos x="81" y="102"/>
                </a:cxn>
                <a:cxn ang="0">
                  <a:pos x="85" y="78"/>
                </a:cxn>
                <a:cxn ang="0">
                  <a:pos x="90" y="43"/>
                </a:cxn>
                <a:cxn ang="0">
                  <a:pos x="92" y="29"/>
                </a:cxn>
                <a:cxn ang="0">
                  <a:pos x="94" y="15"/>
                </a:cxn>
                <a:cxn ang="0">
                  <a:pos x="96" y="6"/>
                </a:cxn>
                <a:cxn ang="0">
                  <a:pos x="98" y="3"/>
                </a:cxn>
                <a:cxn ang="0">
                  <a:pos x="99" y="1"/>
                </a:cxn>
                <a:cxn ang="0">
                  <a:pos x="99" y="0"/>
                </a:cxn>
                <a:cxn ang="0">
                  <a:pos x="100" y="0"/>
                </a:cxn>
                <a:cxn ang="0">
                  <a:pos x="101" y="0"/>
                </a:cxn>
                <a:cxn ang="0">
                  <a:pos x="101" y="0"/>
                </a:cxn>
                <a:cxn ang="0">
                  <a:pos x="102" y="2"/>
                </a:cxn>
              </a:cxnLst>
              <a:rect l="0" t="0" r="r" b="b"/>
              <a:pathLst>
                <a:path w="103" h="116">
                  <a:moveTo>
                    <a:pt x="0" y="2"/>
                  </a:move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6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5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7"/>
                  </a:lnTo>
                  <a:lnTo>
                    <a:pt x="7" y="7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9" y="16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10" y="23"/>
                  </a:lnTo>
                  <a:lnTo>
                    <a:pt x="12" y="32"/>
                  </a:lnTo>
                  <a:lnTo>
                    <a:pt x="12" y="33"/>
                  </a:lnTo>
                  <a:lnTo>
                    <a:pt x="12" y="33"/>
                  </a:lnTo>
                  <a:lnTo>
                    <a:pt x="12" y="35"/>
                  </a:lnTo>
                  <a:lnTo>
                    <a:pt x="12" y="37"/>
                  </a:lnTo>
                  <a:lnTo>
                    <a:pt x="13" y="42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55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6" y="64"/>
                  </a:lnTo>
                  <a:lnTo>
                    <a:pt x="18" y="74"/>
                  </a:lnTo>
                  <a:lnTo>
                    <a:pt x="18" y="74"/>
                  </a:lnTo>
                  <a:lnTo>
                    <a:pt x="18" y="75"/>
                  </a:lnTo>
                  <a:lnTo>
                    <a:pt x="18" y="76"/>
                  </a:lnTo>
                  <a:lnTo>
                    <a:pt x="18" y="79"/>
                  </a:lnTo>
                  <a:lnTo>
                    <a:pt x="19" y="83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3"/>
                  </a:lnTo>
                  <a:lnTo>
                    <a:pt x="21" y="94"/>
                  </a:lnTo>
                  <a:lnTo>
                    <a:pt x="21" y="96"/>
                  </a:lnTo>
                  <a:lnTo>
                    <a:pt x="22" y="100"/>
                  </a:lnTo>
                  <a:lnTo>
                    <a:pt x="22" y="100"/>
                  </a:lnTo>
                  <a:lnTo>
                    <a:pt x="22" y="101"/>
                  </a:lnTo>
                  <a:lnTo>
                    <a:pt x="22" y="101"/>
                  </a:lnTo>
                  <a:lnTo>
                    <a:pt x="22" y="103"/>
                  </a:lnTo>
                  <a:lnTo>
                    <a:pt x="23" y="106"/>
                  </a:lnTo>
                  <a:lnTo>
                    <a:pt x="23" y="106"/>
                  </a:lnTo>
                  <a:lnTo>
                    <a:pt x="23" y="107"/>
                  </a:lnTo>
                  <a:lnTo>
                    <a:pt x="23" y="107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5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4"/>
                  </a:lnTo>
                  <a:lnTo>
                    <a:pt x="30" y="113"/>
                  </a:lnTo>
                  <a:lnTo>
                    <a:pt x="30" y="112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1" y="109"/>
                  </a:lnTo>
                  <a:lnTo>
                    <a:pt x="32" y="108"/>
                  </a:lnTo>
                  <a:lnTo>
                    <a:pt x="32" y="107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3" y="105"/>
                  </a:lnTo>
                  <a:lnTo>
                    <a:pt x="33" y="102"/>
                  </a:lnTo>
                  <a:lnTo>
                    <a:pt x="33" y="101"/>
                  </a:lnTo>
                  <a:lnTo>
                    <a:pt x="33" y="101"/>
                  </a:lnTo>
                  <a:lnTo>
                    <a:pt x="34" y="100"/>
                  </a:lnTo>
                  <a:lnTo>
                    <a:pt x="34" y="98"/>
                  </a:lnTo>
                  <a:lnTo>
                    <a:pt x="35" y="94"/>
                  </a:lnTo>
                  <a:lnTo>
                    <a:pt x="35" y="94"/>
                  </a:lnTo>
                  <a:lnTo>
                    <a:pt x="35" y="93"/>
                  </a:lnTo>
                  <a:lnTo>
                    <a:pt x="35" y="92"/>
                  </a:lnTo>
                  <a:lnTo>
                    <a:pt x="35" y="90"/>
                  </a:lnTo>
                  <a:lnTo>
                    <a:pt x="36" y="86"/>
                  </a:lnTo>
                  <a:lnTo>
                    <a:pt x="37" y="76"/>
                  </a:lnTo>
                  <a:lnTo>
                    <a:pt x="38" y="75"/>
                  </a:lnTo>
                  <a:lnTo>
                    <a:pt x="38" y="75"/>
                  </a:lnTo>
                  <a:lnTo>
                    <a:pt x="38" y="73"/>
                  </a:lnTo>
                  <a:lnTo>
                    <a:pt x="38" y="71"/>
                  </a:lnTo>
                  <a:lnTo>
                    <a:pt x="39" y="65"/>
                  </a:lnTo>
                  <a:lnTo>
                    <a:pt x="41" y="54"/>
                  </a:lnTo>
                  <a:lnTo>
                    <a:pt x="41" y="53"/>
                  </a:lnTo>
                  <a:lnTo>
                    <a:pt x="41" y="52"/>
                  </a:lnTo>
                  <a:lnTo>
                    <a:pt x="41" y="51"/>
                  </a:lnTo>
                  <a:lnTo>
                    <a:pt x="41" y="48"/>
                  </a:lnTo>
                  <a:lnTo>
                    <a:pt x="42" y="43"/>
                  </a:lnTo>
                  <a:lnTo>
                    <a:pt x="43" y="32"/>
                  </a:lnTo>
                  <a:lnTo>
                    <a:pt x="44" y="32"/>
                  </a:lnTo>
                  <a:lnTo>
                    <a:pt x="44" y="31"/>
                  </a:lnTo>
                  <a:lnTo>
                    <a:pt x="44" y="30"/>
                  </a:lnTo>
                  <a:lnTo>
                    <a:pt x="44" y="28"/>
                  </a:lnTo>
                  <a:lnTo>
                    <a:pt x="45" y="23"/>
                  </a:lnTo>
                  <a:lnTo>
                    <a:pt x="45" y="23"/>
                  </a:lnTo>
                  <a:lnTo>
                    <a:pt x="45" y="22"/>
                  </a:lnTo>
                  <a:lnTo>
                    <a:pt x="45" y="21"/>
                  </a:lnTo>
                  <a:lnTo>
                    <a:pt x="46" y="19"/>
                  </a:lnTo>
                  <a:lnTo>
                    <a:pt x="46" y="15"/>
                  </a:lnTo>
                  <a:lnTo>
                    <a:pt x="47" y="15"/>
                  </a:lnTo>
                  <a:lnTo>
                    <a:pt x="47" y="14"/>
                  </a:lnTo>
                  <a:lnTo>
                    <a:pt x="47" y="14"/>
                  </a:lnTo>
                  <a:lnTo>
                    <a:pt x="47" y="12"/>
                  </a:lnTo>
                  <a:lnTo>
                    <a:pt x="47" y="12"/>
                  </a:lnTo>
                  <a:lnTo>
                    <a:pt x="47" y="11"/>
                  </a:lnTo>
                  <a:lnTo>
                    <a:pt x="47" y="10"/>
                  </a:lnTo>
                  <a:lnTo>
                    <a:pt x="48" y="9"/>
                  </a:lnTo>
                  <a:lnTo>
                    <a:pt x="48" y="8"/>
                  </a:lnTo>
                  <a:lnTo>
                    <a:pt x="48" y="8"/>
                  </a:lnTo>
                  <a:lnTo>
                    <a:pt x="48" y="7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4"/>
                  </a:lnTo>
                  <a:lnTo>
                    <a:pt x="49" y="3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6" y="5"/>
                  </a:lnTo>
                  <a:lnTo>
                    <a:pt x="56" y="5"/>
                  </a:lnTo>
                  <a:lnTo>
                    <a:pt x="56" y="6"/>
                  </a:lnTo>
                  <a:lnTo>
                    <a:pt x="56" y="7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7" y="9"/>
                  </a:lnTo>
                  <a:lnTo>
                    <a:pt x="57" y="10"/>
                  </a:lnTo>
                  <a:lnTo>
                    <a:pt x="58" y="14"/>
                  </a:lnTo>
                  <a:lnTo>
                    <a:pt x="58" y="14"/>
                  </a:lnTo>
                  <a:lnTo>
                    <a:pt x="58" y="15"/>
                  </a:lnTo>
                  <a:lnTo>
                    <a:pt x="58" y="16"/>
                  </a:lnTo>
                  <a:lnTo>
                    <a:pt x="59" y="18"/>
                  </a:lnTo>
                  <a:lnTo>
                    <a:pt x="59" y="22"/>
                  </a:lnTo>
                  <a:lnTo>
                    <a:pt x="61" y="32"/>
                  </a:lnTo>
                  <a:lnTo>
                    <a:pt x="61" y="32"/>
                  </a:lnTo>
                  <a:lnTo>
                    <a:pt x="61" y="33"/>
                  </a:lnTo>
                  <a:lnTo>
                    <a:pt x="61" y="34"/>
                  </a:lnTo>
                  <a:lnTo>
                    <a:pt x="61" y="37"/>
                  </a:lnTo>
                  <a:lnTo>
                    <a:pt x="62" y="42"/>
                  </a:lnTo>
                  <a:lnTo>
                    <a:pt x="63" y="52"/>
                  </a:lnTo>
                  <a:lnTo>
                    <a:pt x="64" y="53"/>
                  </a:lnTo>
                  <a:lnTo>
                    <a:pt x="64" y="53"/>
                  </a:lnTo>
                  <a:lnTo>
                    <a:pt x="64" y="55"/>
                  </a:lnTo>
                  <a:lnTo>
                    <a:pt x="64" y="57"/>
                  </a:lnTo>
                  <a:lnTo>
                    <a:pt x="65" y="63"/>
                  </a:lnTo>
                  <a:lnTo>
                    <a:pt x="66" y="73"/>
                  </a:lnTo>
                  <a:lnTo>
                    <a:pt x="66" y="74"/>
                  </a:lnTo>
                  <a:lnTo>
                    <a:pt x="67" y="74"/>
                  </a:lnTo>
                  <a:lnTo>
                    <a:pt x="67" y="76"/>
                  </a:lnTo>
                  <a:lnTo>
                    <a:pt x="67" y="78"/>
                  </a:lnTo>
                  <a:lnTo>
                    <a:pt x="68" y="84"/>
                  </a:lnTo>
                  <a:lnTo>
                    <a:pt x="68" y="84"/>
                  </a:lnTo>
                  <a:lnTo>
                    <a:pt x="68" y="85"/>
                  </a:lnTo>
                  <a:lnTo>
                    <a:pt x="68" y="86"/>
                  </a:lnTo>
                  <a:lnTo>
                    <a:pt x="69" y="89"/>
                  </a:lnTo>
                  <a:lnTo>
                    <a:pt x="69" y="94"/>
                  </a:lnTo>
                  <a:lnTo>
                    <a:pt x="69" y="94"/>
                  </a:lnTo>
                  <a:lnTo>
                    <a:pt x="70" y="95"/>
                  </a:lnTo>
                  <a:lnTo>
                    <a:pt x="70" y="96"/>
                  </a:lnTo>
                  <a:lnTo>
                    <a:pt x="70" y="98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1" y="100"/>
                  </a:lnTo>
                  <a:lnTo>
                    <a:pt x="71" y="102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4"/>
                  </a:lnTo>
                  <a:lnTo>
                    <a:pt x="72" y="105"/>
                  </a:lnTo>
                  <a:lnTo>
                    <a:pt x="72" y="106"/>
                  </a:lnTo>
                  <a:lnTo>
                    <a:pt x="72" y="106"/>
                  </a:lnTo>
                  <a:lnTo>
                    <a:pt x="72" y="107"/>
                  </a:lnTo>
                  <a:lnTo>
                    <a:pt x="72" y="108"/>
                  </a:lnTo>
                  <a:lnTo>
                    <a:pt x="73" y="109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1"/>
                  </a:lnTo>
                  <a:lnTo>
                    <a:pt x="73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9" y="113"/>
                  </a:lnTo>
                  <a:lnTo>
                    <a:pt x="79" y="113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80" y="110"/>
                  </a:lnTo>
                  <a:lnTo>
                    <a:pt x="80" y="109"/>
                  </a:lnTo>
                  <a:lnTo>
                    <a:pt x="80" y="109"/>
                  </a:lnTo>
                  <a:lnTo>
                    <a:pt x="80" y="108"/>
                  </a:lnTo>
                  <a:lnTo>
                    <a:pt x="81" y="107"/>
                  </a:lnTo>
                  <a:lnTo>
                    <a:pt x="81" y="104"/>
                  </a:lnTo>
                  <a:lnTo>
                    <a:pt x="81" y="104"/>
                  </a:lnTo>
                  <a:lnTo>
                    <a:pt x="81" y="103"/>
                  </a:lnTo>
                  <a:lnTo>
                    <a:pt x="81" y="102"/>
                  </a:lnTo>
                  <a:lnTo>
                    <a:pt x="82" y="100"/>
                  </a:lnTo>
                  <a:lnTo>
                    <a:pt x="83" y="97"/>
                  </a:lnTo>
                  <a:lnTo>
                    <a:pt x="84" y="88"/>
                  </a:lnTo>
                  <a:lnTo>
                    <a:pt x="84" y="88"/>
                  </a:lnTo>
                  <a:lnTo>
                    <a:pt x="84" y="87"/>
                  </a:lnTo>
                  <a:lnTo>
                    <a:pt x="84" y="86"/>
                  </a:lnTo>
                  <a:lnTo>
                    <a:pt x="85" y="83"/>
                  </a:lnTo>
                  <a:lnTo>
                    <a:pt x="85" y="78"/>
                  </a:lnTo>
                  <a:lnTo>
                    <a:pt x="87" y="67"/>
                  </a:lnTo>
                  <a:lnTo>
                    <a:pt x="87" y="66"/>
                  </a:lnTo>
                  <a:lnTo>
                    <a:pt x="87" y="66"/>
                  </a:lnTo>
                  <a:lnTo>
                    <a:pt x="87" y="64"/>
                  </a:lnTo>
                  <a:lnTo>
                    <a:pt x="88" y="61"/>
                  </a:lnTo>
                  <a:lnTo>
                    <a:pt x="89" y="55"/>
                  </a:lnTo>
                  <a:lnTo>
                    <a:pt x="90" y="44"/>
                  </a:lnTo>
                  <a:lnTo>
                    <a:pt x="90" y="43"/>
                  </a:lnTo>
                  <a:lnTo>
                    <a:pt x="90" y="43"/>
                  </a:lnTo>
                  <a:lnTo>
                    <a:pt x="90" y="41"/>
                  </a:lnTo>
                  <a:lnTo>
                    <a:pt x="91" y="39"/>
                  </a:lnTo>
                  <a:lnTo>
                    <a:pt x="92" y="34"/>
                  </a:lnTo>
                  <a:lnTo>
                    <a:pt x="92" y="33"/>
                  </a:lnTo>
                  <a:lnTo>
                    <a:pt x="92" y="32"/>
                  </a:lnTo>
                  <a:lnTo>
                    <a:pt x="92" y="31"/>
                  </a:lnTo>
                  <a:lnTo>
                    <a:pt x="92" y="29"/>
                  </a:lnTo>
                  <a:lnTo>
                    <a:pt x="93" y="24"/>
                  </a:lnTo>
                  <a:lnTo>
                    <a:pt x="93" y="24"/>
                  </a:lnTo>
                  <a:lnTo>
                    <a:pt x="93" y="23"/>
                  </a:lnTo>
                  <a:lnTo>
                    <a:pt x="93" y="22"/>
                  </a:lnTo>
                  <a:lnTo>
                    <a:pt x="94" y="20"/>
                  </a:lnTo>
                  <a:lnTo>
                    <a:pt x="94" y="16"/>
                  </a:lnTo>
                  <a:lnTo>
                    <a:pt x="94" y="16"/>
                  </a:lnTo>
                  <a:lnTo>
                    <a:pt x="94" y="15"/>
                  </a:lnTo>
                  <a:lnTo>
                    <a:pt x="95" y="14"/>
                  </a:lnTo>
                  <a:lnTo>
                    <a:pt x="95" y="12"/>
                  </a:lnTo>
                  <a:lnTo>
                    <a:pt x="96" y="9"/>
                  </a:lnTo>
                  <a:lnTo>
                    <a:pt x="96" y="9"/>
                  </a:lnTo>
                  <a:lnTo>
                    <a:pt x="96" y="8"/>
                  </a:lnTo>
                  <a:lnTo>
                    <a:pt x="96" y="8"/>
                  </a:lnTo>
                  <a:lnTo>
                    <a:pt x="96" y="6"/>
                  </a:lnTo>
                  <a:lnTo>
                    <a:pt x="96" y="6"/>
                  </a:lnTo>
                  <a:lnTo>
                    <a:pt x="97" y="6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7" y="4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3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2"/>
                  </a:lnTo>
                  <a:lnTo>
                    <a:pt x="98" y="1"/>
                  </a:lnTo>
                  <a:lnTo>
                    <a:pt x="98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1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9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102" y="0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1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2" y="2"/>
                  </a:lnTo>
                  <a:lnTo>
                    <a:pt x="103" y="3"/>
                  </a:lnTo>
                  <a:lnTo>
                    <a:pt x="103" y="3"/>
                  </a:lnTo>
                  <a:lnTo>
                    <a:pt x="103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5" name="Freeform 69"/>
            <p:cNvSpPr>
              <a:spLocks/>
            </p:cNvSpPr>
            <p:nvPr/>
          </p:nvSpPr>
          <p:spPr bwMode="auto">
            <a:xfrm>
              <a:off x="3274" y="2186"/>
              <a:ext cx="109" cy="116"/>
            </a:xfrm>
            <a:custGeom>
              <a:avLst/>
              <a:gdLst/>
              <a:ahLst/>
              <a:cxnLst>
                <a:cxn ang="0">
                  <a:pos x="1" y="9"/>
                </a:cxn>
                <a:cxn ang="0">
                  <a:pos x="3" y="19"/>
                </a:cxn>
                <a:cxn ang="0">
                  <a:pos x="10" y="65"/>
                </a:cxn>
                <a:cxn ang="0">
                  <a:pos x="12" y="79"/>
                </a:cxn>
                <a:cxn ang="0">
                  <a:pos x="15" y="97"/>
                </a:cxn>
                <a:cxn ang="0">
                  <a:pos x="17" y="108"/>
                </a:cxn>
                <a:cxn ang="0">
                  <a:pos x="18" y="112"/>
                </a:cxn>
                <a:cxn ang="0">
                  <a:pos x="19" y="114"/>
                </a:cxn>
                <a:cxn ang="0">
                  <a:pos x="20" y="115"/>
                </a:cxn>
                <a:cxn ang="0">
                  <a:pos x="20" y="116"/>
                </a:cxn>
                <a:cxn ang="0">
                  <a:pos x="21" y="115"/>
                </a:cxn>
                <a:cxn ang="0">
                  <a:pos x="22" y="114"/>
                </a:cxn>
                <a:cxn ang="0">
                  <a:pos x="23" y="113"/>
                </a:cxn>
                <a:cxn ang="0">
                  <a:pos x="24" y="108"/>
                </a:cxn>
                <a:cxn ang="0">
                  <a:pos x="26" y="99"/>
                </a:cxn>
                <a:cxn ang="0">
                  <a:pos x="29" y="82"/>
                </a:cxn>
                <a:cxn ang="0">
                  <a:pos x="33" y="47"/>
                </a:cxn>
                <a:cxn ang="0">
                  <a:pos x="35" y="32"/>
                </a:cxn>
                <a:cxn ang="0">
                  <a:pos x="38" y="17"/>
                </a:cxn>
                <a:cxn ang="0">
                  <a:pos x="40" y="7"/>
                </a:cxn>
                <a:cxn ang="0">
                  <a:pos x="41" y="3"/>
                </a:cxn>
                <a:cxn ang="0">
                  <a:pos x="42" y="1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7" y="4"/>
                </a:cxn>
                <a:cxn ang="0">
                  <a:pos x="48" y="10"/>
                </a:cxn>
                <a:cxn ang="0">
                  <a:pos x="50" y="20"/>
                </a:cxn>
                <a:cxn ang="0">
                  <a:pos x="54" y="49"/>
                </a:cxn>
                <a:cxn ang="0">
                  <a:pos x="57" y="72"/>
                </a:cxn>
                <a:cxn ang="0">
                  <a:pos x="60" y="92"/>
                </a:cxn>
                <a:cxn ang="0">
                  <a:pos x="61" y="101"/>
                </a:cxn>
                <a:cxn ang="0">
                  <a:pos x="63" y="108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5"/>
                </a:cxn>
                <a:cxn ang="0">
                  <a:pos x="66" y="116"/>
                </a:cxn>
                <a:cxn ang="0">
                  <a:pos x="67" y="115"/>
                </a:cxn>
                <a:cxn ang="0">
                  <a:pos x="68" y="114"/>
                </a:cxn>
                <a:cxn ang="0">
                  <a:pos x="69" y="112"/>
                </a:cxn>
                <a:cxn ang="0">
                  <a:pos x="70" y="109"/>
                </a:cxn>
                <a:cxn ang="0">
                  <a:pos x="72" y="100"/>
                </a:cxn>
                <a:cxn ang="0">
                  <a:pos x="77" y="64"/>
                </a:cxn>
                <a:cxn ang="0">
                  <a:pos x="80" y="38"/>
                </a:cxn>
                <a:cxn ang="0">
                  <a:pos x="83" y="20"/>
                </a:cxn>
                <a:cxn ang="0">
                  <a:pos x="84" y="12"/>
                </a:cxn>
                <a:cxn ang="0">
                  <a:pos x="86" y="6"/>
                </a:cxn>
                <a:cxn ang="0">
                  <a:pos x="87" y="3"/>
                </a:cxn>
                <a:cxn ang="0">
                  <a:pos x="88" y="1"/>
                </a:cxn>
                <a:cxn ang="0">
                  <a:pos x="88" y="0"/>
                </a:cxn>
                <a:cxn ang="0">
                  <a:pos x="89" y="0"/>
                </a:cxn>
                <a:cxn ang="0">
                  <a:pos x="90" y="0"/>
                </a:cxn>
                <a:cxn ang="0">
                  <a:pos x="91" y="1"/>
                </a:cxn>
                <a:cxn ang="0">
                  <a:pos x="92" y="5"/>
                </a:cxn>
                <a:cxn ang="0">
                  <a:pos x="93" y="11"/>
                </a:cxn>
                <a:cxn ang="0">
                  <a:pos x="96" y="27"/>
                </a:cxn>
                <a:cxn ang="0">
                  <a:pos x="100" y="62"/>
                </a:cxn>
                <a:cxn ang="0">
                  <a:pos x="104" y="86"/>
                </a:cxn>
                <a:cxn ang="0">
                  <a:pos x="106" y="103"/>
                </a:cxn>
                <a:cxn ang="0">
                  <a:pos x="108" y="109"/>
                </a:cxn>
                <a:cxn ang="0">
                  <a:pos x="109" y="113"/>
                </a:cxn>
              </a:cxnLst>
              <a:rect l="0" t="0" r="r" b="b"/>
              <a:pathLst>
                <a:path w="109" h="116">
                  <a:moveTo>
                    <a:pt x="0" y="4"/>
                  </a:moveTo>
                  <a:lnTo>
                    <a:pt x="0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9"/>
                  </a:lnTo>
                  <a:lnTo>
                    <a:pt x="2" y="10"/>
                  </a:lnTo>
                  <a:lnTo>
                    <a:pt x="2" y="12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3" y="19"/>
                  </a:lnTo>
                  <a:lnTo>
                    <a:pt x="4" y="24"/>
                  </a:lnTo>
                  <a:lnTo>
                    <a:pt x="4" y="24"/>
                  </a:lnTo>
                  <a:lnTo>
                    <a:pt x="4" y="25"/>
                  </a:lnTo>
                  <a:lnTo>
                    <a:pt x="5" y="26"/>
                  </a:lnTo>
                  <a:lnTo>
                    <a:pt x="5" y="28"/>
                  </a:lnTo>
                  <a:lnTo>
                    <a:pt x="6" y="33"/>
                  </a:lnTo>
                  <a:lnTo>
                    <a:pt x="7" y="44"/>
                  </a:lnTo>
                  <a:lnTo>
                    <a:pt x="10" y="65"/>
                  </a:lnTo>
                  <a:lnTo>
                    <a:pt x="10" y="66"/>
                  </a:lnTo>
                  <a:lnTo>
                    <a:pt x="10" y="67"/>
                  </a:lnTo>
                  <a:lnTo>
                    <a:pt x="10" y="68"/>
                  </a:lnTo>
                  <a:lnTo>
                    <a:pt x="11" y="71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11" y="78"/>
                  </a:lnTo>
                  <a:lnTo>
                    <a:pt x="12" y="79"/>
                  </a:lnTo>
                  <a:lnTo>
                    <a:pt x="12" y="82"/>
                  </a:lnTo>
                  <a:lnTo>
                    <a:pt x="13" y="87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7"/>
                  </a:lnTo>
                  <a:lnTo>
                    <a:pt x="15" y="97"/>
                  </a:lnTo>
                  <a:lnTo>
                    <a:pt x="15" y="98"/>
                  </a:lnTo>
                  <a:lnTo>
                    <a:pt x="15" y="99"/>
                  </a:lnTo>
                  <a:lnTo>
                    <a:pt x="15" y="101"/>
                  </a:lnTo>
                  <a:lnTo>
                    <a:pt x="16" y="105"/>
                  </a:lnTo>
                  <a:lnTo>
                    <a:pt x="16" y="105"/>
                  </a:lnTo>
                  <a:lnTo>
                    <a:pt x="16" y="106"/>
                  </a:lnTo>
                  <a:lnTo>
                    <a:pt x="16" y="106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9"/>
                  </a:lnTo>
                  <a:lnTo>
                    <a:pt x="17" y="110"/>
                  </a:lnTo>
                  <a:lnTo>
                    <a:pt x="17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6" y="99"/>
                  </a:lnTo>
                  <a:lnTo>
                    <a:pt x="26" y="98"/>
                  </a:lnTo>
                  <a:lnTo>
                    <a:pt x="27" y="96"/>
                  </a:lnTo>
                  <a:lnTo>
                    <a:pt x="27" y="92"/>
                  </a:lnTo>
                  <a:lnTo>
                    <a:pt x="27" y="92"/>
                  </a:lnTo>
                  <a:lnTo>
                    <a:pt x="28" y="91"/>
                  </a:lnTo>
                  <a:lnTo>
                    <a:pt x="28" y="90"/>
                  </a:lnTo>
                  <a:lnTo>
                    <a:pt x="28" y="87"/>
                  </a:lnTo>
                  <a:lnTo>
                    <a:pt x="29" y="82"/>
                  </a:lnTo>
                  <a:lnTo>
                    <a:pt x="30" y="71"/>
                  </a:lnTo>
                  <a:lnTo>
                    <a:pt x="31" y="70"/>
                  </a:lnTo>
                  <a:lnTo>
                    <a:pt x="31" y="69"/>
                  </a:lnTo>
                  <a:lnTo>
                    <a:pt x="31" y="68"/>
                  </a:lnTo>
                  <a:lnTo>
                    <a:pt x="31" y="65"/>
                  </a:lnTo>
                  <a:lnTo>
                    <a:pt x="32" y="59"/>
                  </a:lnTo>
                  <a:lnTo>
                    <a:pt x="33" y="47"/>
                  </a:lnTo>
                  <a:lnTo>
                    <a:pt x="33" y="47"/>
                  </a:lnTo>
                  <a:lnTo>
                    <a:pt x="34" y="46"/>
                  </a:lnTo>
                  <a:lnTo>
                    <a:pt x="34" y="44"/>
                  </a:lnTo>
                  <a:lnTo>
                    <a:pt x="34" y="42"/>
                  </a:lnTo>
                  <a:lnTo>
                    <a:pt x="35" y="37"/>
                  </a:lnTo>
                  <a:lnTo>
                    <a:pt x="35" y="36"/>
                  </a:lnTo>
                  <a:lnTo>
                    <a:pt x="35" y="35"/>
                  </a:lnTo>
                  <a:lnTo>
                    <a:pt x="35" y="34"/>
                  </a:lnTo>
                  <a:lnTo>
                    <a:pt x="35" y="32"/>
                  </a:lnTo>
                  <a:lnTo>
                    <a:pt x="36" y="27"/>
                  </a:lnTo>
                  <a:lnTo>
                    <a:pt x="36" y="26"/>
                  </a:lnTo>
                  <a:lnTo>
                    <a:pt x="36" y="26"/>
                  </a:lnTo>
                  <a:lnTo>
                    <a:pt x="37" y="24"/>
                  </a:lnTo>
                  <a:lnTo>
                    <a:pt x="37" y="22"/>
                  </a:lnTo>
                  <a:lnTo>
                    <a:pt x="38" y="18"/>
                  </a:lnTo>
                  <a:lnTo>
                    <a:pt x="38" y="17"/>
                  </a:lnTo>
                  <a:lnTo>
                    <a:pt x="38" y="17"/>
                  </a:lnTo>
                  <a:lnTo>
                    <a:pt x="38" y="16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7"/>
                  </a:lnTo>
                  <a:lnTo>
                    <a:pt x="40" y="6"/>
                  </a:lnTo>
                  <a:lnTo>
                    <a:pt x="41" y="5"/>
                  </a:lnTo>
                  <a:lnTo>
                    <a:pt x="41" y="4"/>
                  </a:lnTo>
                  <a:lnTo>
                    <a:pt x="41" y="4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1"/>
                  </a:lnTo>
                  <a:lnTo>
                    <a:pt x="42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8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9" y="12"/>
                  </a:lnTo>
                  <a:lnTo>
                    <a:pt x="49" y="14"/>
                  </a:lnTo>
                  <a:lnTo>
                    <a:pt x="50" y="18"/>
                  </a:lnTo>
                  <a:lnTo>
                    <a:pt x="50" y="19"/>
                  </a:lnTo>
                  <a:lnTo>
                    <a:pt x="50" y="19"/>
                  </a:lnTo>
                  <a:lnTo>
                    <a:pt x="50" y="20"/>
                  </a:lnTo>
                  <a:lnTo>
                    <a:pt x="50" y="23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29"/>
                  </a:lnTo>
                  <a:lnTo>
                    <a:pt x="52" y="30"/>
                  </a:lnTo>
                  <a:lnTo>
                    <a:pt x="52" y="33"/>
                  </a:lnTo>
                  <a:lnTo>
                    <a:pt x="53" y="38"/>
                  </a:lnTo>
                  <a:lnTo>
                    <a:pt x="54" y="49"/>
                  </a:lnTo>
                  <a:lnTo>
                    <a:pt x="54" y="49"/>
                  </a:lnTo>
                  <a:lnTo>
                    <a:pt x="54" y="50"/>
                  </a:lnTo>
                  <a:lnTo>
                    <a:pt x="54" y="51"/>
                  </a:lnTo>
                  <a:lnTo>
                    <a:pt x="55" y="54"/>
                  </a:lnTo>
                  <a:lnTo>
                    <a:pt x="55" y="60"/>
                  </a:lnTo>
                  <a:lnTo>
                    <a:pt x="57" y="71"/>
                  </a:lnTo>
                  <a:lnTo>
                    <a:pt x="57" y="72"/>
                  </a:lnTo>
                  <a:lnTo>
                    <a:pt x="57" y="72"/>
                  </a:lnTo>
                  <a:lnTo>
                    <a:pt x="57" y="74"/>
                  </a:lnTo>
                  <a:lnTo>
                    <a:pt x="58" y="77"/>
                  </a:lnTo>
                  <a:lnTo>
                    <a:pt x="58" y="82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9" y="85"/>
                  </a:lnTo>
                  <a:lnTo>
                    <a:pt x="59" y="88"/>
                  </a:lnTo>
                  <a:lnTo>
                    <a:pt x="60" y="92"/>
                  </a:lnTo>
                  <a:lnTo>
                    <a:pt x="60" y="93"/>
                  </a:lnTo>
                  <a:lnTo>
                    <a:pt x="60" y="94"/>
                  </a:lnTo>
                  <a:lnTo>
                    <a:pt x="60" y="95"/>
                  </a:lnTo>
                  <a:lnTo>
                    <a:pt x="61" y="97"/>
                  </a:lnTo>
                  <a:lnTo>
                    <a:pt x="61" y="98"/>
                  </a:lnTo>
                  <a:lnTo>
                    <a:pt x="61" y="98"/>
                  </a:lnTo>
                  <a:lnTo>
                    <a:pt x="61" y="99"/>
                  </a:lnTo>
                  <a:lnTo>
                    <a:pt x="61" y="101"/>
                  </a:lnTo>
                  <a:lnTo>
                    <a:pt x="61" y="102"/>
                  </a:lnTo>
                  <a:lnTo>
                    <a:pt x="62" y="102"/>
                  </a:lnTo>
                  <a:lnTo>
                    <a:pt x="62" y="103"/>
                  </a:lnTo>
                  <a:lnTo>
                    <a:pt x="62" y="105"/>
                  </a:lnTo>
                  <a:lnTo>
                    <a:pt x="62" y="106"/>
                  </a:lnTo>
                  <a:lnTo>
                    <a:pt x="62" y="106"/>
                  </a:lnTo>
                  <a:lnTo>
                    <a:pt x="62" y="107"/>
                  </a:lnTo>
                  <a:lnTo>
                    <a:pt x="63" y="108"/>
                  </a:lnTo>
                  <a:lnTo>
                    <a:pt x="63" y="109"/>
                  </a:lnTo>
                  <a:lnTo>
                    <a:pt x="63" y="109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3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4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3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1"/>
                  </a:lnTo>
                  <a:lnTo>
                    <a:pt x="69" y="111"/>
                  </a:lnTo>
                  <a:lnTo>
                    <a:pt x="70" y="110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9"/>
                  </a:lnTo>
                  <a:lnTo>
                    <a:pt x="70" y="108"/>
                  </a:lnTo>
                  <a:lnTo>
                    <a:pt x="71" y="106"/>
                  </a:lnTo>
                  <a:lnTo>
                    <a:pt x="71" y="103"/>
                  </a:lnTo>
                  <a:lnTo>
                    <a:pt x="71" y="103"/>
                  </a:lnTo>
                  <a:lnTo>
                    <a:pt x="71" y="102"/>
                  </a:lnTo>
                  <a:lnTo>
                    <a:pt x="72" y="102"/>
                  </a:lnTo>
                  <a:lnTo>
                    <a:pt x="72" y="100"/>
                  </a:lnTo>
                  <a:lnTo>
                    <a:pt x="73" y="96"/>
                  </a:lnTo>
                  <a:lnTo>
                    <a:pt x="74" y="86"/>
                  </a:lnTo>
                  <a:lnTo>
                    <a:pt x="74" y="86"/>
                  </a:lnTo>
                  <a:lnTo>
                    <a:pt x="74" y="85"/>
                  </a:lnTo>
                  <a:lnTo>
                    <a:pt x="74" y="84"/>
                  </a:lnTo>
                  <a:lnTo>
                    <a:pt x="75" y="81"/>
                  </a:lnTo>
                  <a:lnTo>
                    <a:pt x="76" y="75"/>
                  </a:lnTo>
                  <a:lnTo>
                    <a:pt x="77" y="64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8" y="57"/>
                  </a:lnTo>
                  <a:lnTo>
                    <a:pt x="78" y="51"/>
                  </a:lnTo>
                  <a:lnTo>
                    <a:pt x="80" y="39"/>
                  </a:lnTo>
                  <a:lnTo>
                    <a:pt x="80" y="39"/>
                  </a:lnTo>
                  <a:lnTo>
                    <a:pt x="80" y="38"/>
                  </a:lnTo>
                  <a:lnTo>
                    <a:pt x="80" y="37"/>
                  </a:lnTo>
                  <a:lnTo>
                    <a:pt x="81" y="34"/>
                  </a:lnTo>
                  <a:lnTo>
                    <a:pt x="81" y="29"/>
                  </a:lnTo>
                  <a:lnTo>
                    <a:pt x="82" y="28"/>
                  </a:lnTo>
                  <a:lnTo>
                    <a:pt x="82" y="28"/>
                  </a:lnTo>
                  <a:lnTo>
                    <a:pt x="82" y="27"/>
                  </a:lnTo>
                  <a:lnTo>
                    <a:pt x="82" y="24"/>
                  </a:lnTo>
                  <a:lnTo>
                    <a:pt x="83" y="20"/>
                  </a:lnTo>
                  <a:lnTo>
                    <a:pt x="83" y="19"/>
                  </a:lnTo>
                  <a:lnTo>
                    <a:pt x="83" y="19"/>
                  </a:lnTo>
                  <a:lnTo>
                    <a:pt x="83" y="18"/>
                  </a:lnTo>
                  <a:lnTo>
                    <a:pt x="84" y="16"/>
                  </a:lnTo>
                  <a:lnTo>
                    <a:pt x="84" y="15"/>
                  </a:lnTo>
                  <a:lnTo>
                    <a:pt x="84" y="15"/>
                  </a:lnTo>
                  <a:lnTo>
                    <a:pt x="84" y="14"/>
                  </a:lnTo>
                  <a:lnTo>
                    <a:pt x="84" y="12"/>
                  </a:lnTo>
                  <a:lnTo>
                    <a:pt x="84" y="12"/>
                  </a:lnTo>
                  <a:lnTo>
                    <a:pt x="84" y="11"/>
                  </a:lnTo>
                  <a:lnTo>
                    <a:pt x="85" y="10"/>
                  </a:lnTo>
                  <a:lnTo>
                    <a:pt x="85" y="9"/>
                  </a:lnTo>
                  <a:lnTo>
                    <a:pt x="85" y="8"/>
                  </a:lnTo>
                  <a:lnTo>
                    <a:pt x="85" y="8"/>
                  </a:lnTo>
                  <a:lnTo>
                    <a:pt x="85" y="7"/>
                  </a:lnTo>
                  <a:lnTo>
                    <a:pt x="86" y="6"/>
                  </a:lnTo>
                  <a:lnTo>
                    <a:pt x="86" y="6"/>
                  </a:lnTo>
                  <a:lnTo>
                    <a:pt x="86" y="5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4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7" y="3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8" y="1"/>
                  </a:lnTo>
                  <a:lnTo>
                    <a:pt x="88" y="1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8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89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0"/>
                  </a:lnTo>
                  <a:lnTo>
                    <a:pt x="90" y="1"/>
                  </a:lnTo>
                  <a:lnTo>
                    <a:pt x="90" y="1"/>
                  </a:lnTo>
                  <a:lnTo>
                    <a:pt x="91" y="1"/>
                  </a:lnTo>
                  <a:lnTo>
                    <a:pt x="91" y="1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2"/>
                  </a:lnTo>
                  <a:lnTo>
                    <a:pt x="91" y="3"/>
                  </a:lnTo>
                  <a:lnTo>
                    <a:pt x="92" y="4"/>
                  </a:lnTo>
                  <a:lnTo>
                    <a:pt x="92" y="4"/>
                  </a:lnTo>
                  <a:lnTo>
                    <a:pt x="92" y="5"/>
                  </a:lnTo>
                  <a:lnTo>
                    <a:pt x="92" y="5"/>
                  </a:lnTo>
                  <a:lnTo>
                    <a:pt x="92" y="7"/>
                  </a:lnTo>
                  <a:lnTo>
                    <a:pt x="92" y="7"/>
                  </a:lnTo>
                  <a:lnTo>
                    <a:pt x="93" y="7"/>
                  </a:lnTo>
                  <a:lnTo>
                    <a:pt x="93" y="8"/>
                  </a:lnTo>
                  <a:lnTo>
                    <a:pt x="93" y="10"/>
                  </a:lnTo>
                  <a:lnTo>
                    <a:pt x="93" y="10"/>
                  </a:lnTo>
                  <a:lnTo>
                    <a:pt x="93" y="11"/>
                  </a:lnTo>
                  <a:lnTo>
                    <a:pt x="94" y="12"/>
                  </a:lnTo>
                  <a:lnTo>
                    <a:pt x="94" y="13"/>
                  </a:lnTo>
                  <a:lnTo>
                    <a:pt x="95" y="18"/>
                  </a:lnTo>
                  <a:lnTo>
                    <a:pt x="95" y="18"/>
                  </a:lnTo>
                  <a:lnTo>
                    <a:pt x="95" y="19"/>
                  </a:lnTo>
                  <a:lnTo>
                    <a:pt x="95" y="20"/>
                  </a:lnTo>
                  <a:lnTo>
                    <a:pt x="95" y="22"/>
                  </a:lnTo>
                  <a:lnTo>
                    <a:pt x="96" y="27"/>
                  </a:lnTo>
                  <a:lnTo>
                    <a:pt x="98" y="38"/>
                  </a:lnTo>
                  <a:lnTo>
                    <a:pt x="98" y="39"/>
                  </a:lnTo>
                  <a:lnTo>
                    <a:pt x="98" y="40"/>
                  </a:lnTo>
                  <a:lnTo>
                    <a:pt x="98" y="41"/>
                  </a:lnTo>
                  <a:lnTo>
                    <a:pt x="98" y="44"/>
                  </a:lnTo>
                  <a:lnTo>
                    <a:pt x="99" y="49"/>
                  </a:lnTo>
                  <a:lnTo>
                    <a:pt x="100" y="61"/>
                  </a:lnTo>
                  <a:lnTo>
                    <a:pt x="100" y="62"/>
                  </a:lnTo>
                  <a:lnTo>
                    <a:pt x="101" y="62"/>
                  </a:lnTo>
                  <a:lnTo>
                    <a:pt x="101" y="64"/>
                  </a:lnTo>
                  <a:lnTo>
                    <a:pt x="101" y="66"/>
                  </a:lnTo>
                  <a:lnTo>
                    <a:pt x="102" y="72"/>
                  </a:lnTo>
                  <a:lnTo>
                    <a:pt x="103" y="83"/>
                  </a:lnTo>
                  <a:lnTo>
                    <a:pt x="103" y="83"/>
                  </a:lnTo>
                  <a:lnTo>
                    <a:pt x="103" y="84"/>
                  </a:lnTo>
                  <a:lnTo>
                    <a:pt x="104" y="86"/>
                  </a:lnTo>
                  <a:lnTo>
                    <a:pt x="104" y="88"/>
                  </a:lnTo>
                  <a:lnTo>
                    <a:pt x="105" y="93"/>
                  </a:lnTo>
                  <a:lnTo>
                    <a:pt x="105" y="94"/>
                  </a:lnTo>
                  <a:lnTo>
                    <a:pt x="105" y="94"/>
                  </a:lnTo>
                  <a:lnTo>
                    <a:pt x="105" y="96"/>
                  </a:lnTo>
                  <a:lnTo>
                    <a:pt x="106" y="98"/>
                  </a:lnTo>
                  <a:lnTo>
                    <a:pt x="106" y="102"/>
                  </a:lnTo>
                  <a:lnTo>
                    <a:pt x="106" y="103"/>
                  </a:lnTo>
                  <a:lnTo>
                    <a:pt x="106" y="103"/>
                  </a:lnTo>
                  <a:lnTo>
                    <a:pt x="107" y="104"/>
                  </a:lnTo>
                  <a:lnTo>
                    <a:pt x="107" y="106"/>
                  </a:lnTo>
                  <a:lnTo>
                    <a:pt x="107" y="106"/>
                  </a:lnTo>
                  <a:lnTo>
                    <a:pt x="107" y="107"/>
                  </a:lnTo>
                  <a:lnTo>
                    <a:pt x="107" y="108"/>
                  </a:lnTo>
                  <a:lnTo>
                    <a:pt x="108" y="109"/>
                  </a:lnTo>
                  <a:lnTo>
                    <a:pt x="108" y="109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08" y="111"/>
                  </a:lnTo>
                  <a:lnTo>
                    <a:pt x="108" y="111"/>
                  </a:lnTo>
                  <a:lnTo>
                    <a:pt x="108" y="112"/>
                  </a:lnTo>
                  <a:lnTo>
                    <a:pt x="109" y="112"/>
                  </a:lnTo>
                  <a:lnTo>
                    <a:pt x="109" y="112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3"/>
                  </a:lnTo>
                  <a:lnTo>
                    <a:pt x="109" y="114"/>
                  </a:lnTo>
                  <a:lnTo>
                    <a:pt x="10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6" name="Freeform 70"/>
            <p:cNvSpPr>
              <a:spLocks/>
            </p:cNvSpPr>
            <p:nvPr/>
          </p:nvSpPr>
          <p:spPr bwMode="auto">
            <a:xfrm>
              <a:off x="3383" y="2186"/>
              <a:ext cx="10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6"/>
                </a:cxn>
                <a:cxn ang="0">
                  <a:pos x="3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6" y="109"/>
                </a:cxn>
                <a:cxn ang="0">
                  <a:pos x="8" y="100"/>
                </a:cxn>
                <a:cxn ang="0">
                  <a:pos x="10" y="87"/>
                </a:cxn>
                <a:cxn ang="0">
                  <a:pos x="14" y="47"/>
                </a:cxn>
                <a:cxn ang="0">
                  <a:pos x="18" y="23"/>
                </a:cxn>
                <a:cxn ang="0">
                  <a:pos x="20" y="8"/>
                </a:cxn>
                <a:cxn ang="0">
                  <a:pos x="22" y="3"/>
                </a:cxn>
                <a:cxn ang="0">
                  <a:pos x="23" y="1"/>
                </a:cxn>
                <a:cxn ang="0">
                  <a:pos x="23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3"/>
                </a:cxn>
                <a:cxn ang="0">
                  <a:pos x="28" y="8"/>
                </a:cxn>
                <a:cxn ang="0">
                  <a:pos x="31" y="23"/>
                </a:cxn>
                <a:cxn ang="0">
                  <a:pos x="35" y="57"/>
                </a:cxn>
                <a:cxn ang="0">
                  <a:pos x="38" y="82"/>
                </a:cxn>
                <a:cxn ang="0">
                  <a:pos x="40" y="99"/>
                </a:cxn>
                <a:cxn ang="0">
                  <a:pos x="42" y="107"/>
                </a:cxn>
                <a:cxn ang="0">
                  <a:pos x="43" y="112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7" y="115"/>
                </a:cxn>
                <a:cxn ang="0">
                  <a:pos x="48" y="114"/>
                </a:cxn>
                <a:cxn ang="0">
                  <a:pos x="49" y="110"/>
                </a:cxn>
                <a:cxn ang="0">
                  <a:pos x="51" y="101"/>
                </a:cxn>
                <a:cxn ang="0">
                  <a:pos x="53" y="87"/>
                </a:cxn>
                <a:cxn ang="0">
                  <a:pos x="58" y="44"/>
                </a:cxn>
                <a:cxn ang="0">
                  <a:pos x="60" y="29"/>
                </a:cxn>
                <a:cxn ang="0">
                  <a:pos x="62" y="15"/>
                </a:cxn>
                <a:cxn ang="0">
                  <a:pos x="64" y="8"/>
                </a:cxn>
                <a:cxn ang="0">
                  <a:pos x="65" y="3"/>
                </a:cxn>
                <a:cxn ang="0">
                  <a:pos x="66" y="1"/>
                </a:cxn>
                <a:cxn ang="0">
                  <a:pos x="66" y="0"/>
                </a:cxn>
                <a:cxn ang="0">
                  <a:pos x="67" y="0"/>
                </a:cxn>
                <a:cxn ang="0">
                  <a:pos x="68" y="0"/>
                </a:cxn>
                <a:cxn ang="0">
                  <a:pos x="69" y="1"/>
                </a:cxn>
                <a:cxn ang="0">
                  <a:pos x="70" y="4"/>
                </a:cxn>
                <a:cxn ang="0">
                  <a:pos x="71" y="10"/>
                </a:cxn>
                <a:cxn ang="0">
                  <a:pos x="73" y="21"/>
                </a:cxn>
                <a:cxn ang="0">
                  <a:pos x="77" y="53"/>
                </a:cxn>
                <a:cxn ang="0">
                  <a:pos x="81" y="88"/>
                </a:cxn>
                <a:cxn ang="0">
                  <a:pos x="83" y="101"/>
                </a:cxn>
                <a:cxn ang="0">
                  <a:pos x="85" y="110"/>
                </a:cxn>
                <a:cxn ang="0">
                  <a:pos x="86" y="113"/>
                </a:cxn>
                <a:cxn ang="0">
                  <a:pos x="87" y="115"/>
                </a:cxn>
                <a:cxn ang="0">
                  <a:pos x="88" y="116"/>
                </a:cxn>
                <a:cxn ang="0">
                  <a:pos x="89" y="115"/>
                </a:cxn>
                <a:cxn ang="0">
                  <a:pos x="89" y="115"/>
                </a:cxn>
                <a:cxn ang="0">
                  <a:pos x="90" y="112"/>
                </a:cxn>
                <a:cxn ang="0">
                  <a:pos x="92" y="108"/>
                </a:cxn>
                <a:cxn ang="0">
                  <a:pos x="94" y="93"/>
                </a:cxn>
                <a:cxn ang="0">
                  <a:pos x="99" y="58"/>
                </a:cxn>
                <a:cxn ang="0">
                  <a:pos x="101" y="39"/>
                </a:cxn>
                <a:cxn ang="0">
                  <a:pos x="103" y="21"/>
                </a:cxn>
                <a:cxn ang="0">
                  <a:pos x="105" y="8"/>
                </a:cxn>
              </a:cxnLst>
              <a:rect l="0" t="0" r="r" b="b"/>
              <a:pathLst>
                <a:path w="106" h="116">
                  <a:moveTo>
                    <a:pt x="0" y="114"/>
                  </a:moveTo>
                  <a:lnTo>
                    <a:pt x="0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6" y="109"/>
                  </a:lnTo>
                  <a:lnTo>
                    <a:pt x="6" y="109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7"/>
                  </a:lnTo>
                  <a:lnTo>
                    <a:pt x="6" y="106"/>
                  </a:lnTo>
                  <a:lnTo>
                    <a:pt x="7" y="104"/>
                  </a:lnTo>
                  <a:lnTo>
                    <a:pt x="7" y="100"/>
                  </a:lnTo>
                  <a:lnTo>
                    <a:pt x="8" y="100"/>
                  </a:lnTo>
                  <a:lnTo>
                    <a:pt x="8" y="100"/>
                  </a:lnTo>
                  <a:lnTo>
                    <a:pt x="8" y="98"/>
                  </a:lnTo>
                  <a:lnTo>
                    <a:pt x="8" y="96"/>
                  </a:lnTo>
                  <a:lnTo>
                    <a:pt x="9" y="92"/>
                  </a:lnTo>
                  <a:lnTo>
                    <a:pt x="9" y="92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10" y="87"/>
                  </a:lnTo>
                  <a:lnTo>
                    <a:pt x="10" y="82"/>
                  </a:lnTo>
                  <a:lnTo>
                    <a:pt x="12" y="71"/>
                  </a:lnTo>
                  <a:lnTo>
                    <a:pt x="12" y="71"/>
                  </a:lnTo>
                  <a:lnTo>
                    <a:pt x="12" y="70"/>
                  </a:lnTo>
                  <a:lnTo>
                    <a:pt x="12" y="68"/>
                  </a:lnTo>
                  <a:lnTo>
                    <a:pt x="12" y="65"/>
                  </a:lnTo>
                  <a:lnTo>
                    <a:pt x="13" y="59"/>
                  </a:lnTo>
                  <a:lnTo>
                    <a:pt x="14" y="47"/>
                  </a:lnTo>
                  <a:lnTo>
                    <a:pt x="15" y="46"/>
                  </a:lnTo>
                  <a:lnTo>
                    <a:pt x="15" y="45"/>
                  </a:lnTo>
                  <a:lnTo>
                    <a:pt x="15" y="44"/>
                  </a:lnTo>
                  <a:lnTo>
                    <a:pt x="15" y="41"/>
                  </a:lnTo>
                  <a:lnTo>
                    <a:pt x="16" y="35"/>
                  </a:lnTo>
                  <a:lnTo>
                    <a:pt x="18" y="24"/>
                  </a:lnTo>
                  <a:lnTo>
                    <a:pt x="18" y="23"/>
                  </a:lnTo>
                  <a:lnTo>
                    <a:pt x="18" y="23"/>
                  </a:lnTo>
                  <a:lnTo>
                    <a:pt x="18" y="22"/>
                  </a:lnTo>
                  <a:lnTo>
                    <a:pt x="18" y="19"/>
                  </a:lnTo>
                  <a:lnTo>
                    <a:pt x="19" y="15"/>
                  </a:lnTo>
                  <a:lnTo>
                    <a:pt x="19" y="15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0" y="11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0" y="7"/>
                  </a:lnTo>
                  <a:lnTo>
                    <a:pt x="21" y="7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8" y="7"/>
                  </a:lnTo>
                  <a:lnTo>
                    <a:pt x="28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9" y="14"/>
                  </a:lnTo>
                  <a:lnTo>
                    <a:pt x="29" y="15"/>
                  </a:lnTo>
                  <a:lnTo>
                    <a:pt x="29" y="15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31" y="23"/>
                  </a:lnTo>
                  <a:lnTo>
                    <a:pt x="32" y="33"/>
                  </a:lnTo>
                  <a:lnTo>
                    <a:pt x="32" y="34"/>
                  </a:lnTo>
                  <a:lnTo>
                    <a:pt x="32" y="35"/>
                  </a:lnTo>
                  <a:lnTo>
                    <a:pt x="32" y="36"/>
                  </a:lnTo>
                  <a:lnTo>
                    <a:pt x="33" y="39"/>
                  </a:lnTo>
                  <a:lnTo>
                    <a:pt x="33" y="45"/>
                  </a:lnTo>
                  <a:lnTo>
                    <a:pt x="35" y="56"/>
                  </a:lnTo>
                  <a:lnTo>
                    <a:pt x="35" y="57"/>
                  </a:lnTo>
                  <a:lnTo>
                    <a:pt x="35" y="58"/>
                  </a:lnTo>
                  <a:lnTo>
                    <a:pt x="35" y="59"/>
                  </a:lnTo>
                  <a:lnTo>
                    <a:pt x="36" y="62"/>
                  </a:lnTo>
                  <a:lnTo>
                    <a:pt x="36" y="68"/>
                  </a:lnTo>
                  <a:lnTo>
                    <a:pt x="38" y="79"/>
                  </a:lnTo>
                  <a:lnTo>
                    <a:pt x="38" y="80"/>
                  </a:lnTo>
                  <a:lnTo>
                    <a:pt x="38" y="81"/>
                  </a:lnTo>
                  <a:lnTo>
                    <a:pt x="38" y="82"/>
                  </a:lnTo>
                  <a:lnTo>
                    <a:pt x="38" y="85"/>
                  </a:lnTo>
                  <a:lnTo>
                    <a:pt x="39" y="90"/>
                  </a:lnTo>
                  <a:lnTo>
                    <a:pt x="39" y="90"/>
                  </a:lnTo>
                  <a:lnTo>
                    <a:pt x="39" y="91"/>
                  </a:lnTo>
                  <a:lnTo>
                    <a:pt x="39" y="92"/>
                  </a:lnTo>
                  <a:lnTo>
                    <a:pt x="40" y="94"/>
                  </a:lnTo>
                  <a:lnTo>
                    <a:pt x="40" y="99"/>
                  </a:lnTo>
                  <a:lnTo>
                    <a:pt x="40" y="99"/>
                  </a:lnTo>
                  <a:lnTo>
                    <a:pt x="40" y="100"/>
                  </a:lnTo>
                  <a:lnTo>
                    <a:pt x="41" y="101"/>
                  </a:lnTo>
                  <a:lnTo>
                    <a:pt x="41" y="103"/>
                  </a:lnTo>
                  <a:lnTo>
                    <a:pt x="41" y="103"/>
                  </a:lnTo>
                  <a:lnTo>
                    <a:pt x="41" y="104"/>
                  </a:lnTo>
                  <a:lnTo>
                    <a:pt x="42" y="105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7"/>
                  </a:lnTo>
                  <a:lnTo>
                    <a:pt x="42" y="108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3" y="111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7"/>
                  </a:lnTo>
                  <a:lnTo>
                    <a:pt x="50" y="105"/>
                  </a:lnTo>
                  <a:lnTo>
                    <a:pt x="51" y="101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9"/>
                  </a:lnTo>
                  <a:lnTo>
                    <a:pt x="51" y="97"/>
                  </a:lnTo>
                  <a:lnTo>
                    <a:pt x="52" y="93"/>
                  </a:lnTo>
                  <a:lnTo>
                    <a:pt x="52" y="92"/>
                  </a:lnTo>
                  <a:lnTo>
                    <a:pt x="52" y="92"/>
                  </a:lnTo>
                  <a:lnTo>
                    <a:pt x="52" y="90"/>
                  </a:lnTo>
                  <a:lnTo>
                    <a:pt x="53" y="87"/>
                  </a:lnTo>
                  <a:lnTo>
                    <a:pt x="54" y="82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5" y="68"/>
                  </a:lnTo>
                  <a:lnTo>
                    <a:pt x="55" y="66"/>
                  </a:lnTo>
                  <a:lnTo>
                    <a:pt x="56" y="63"/>
                  </a:lnTo>
                  <a:lnTo>
                    <a:pt x="56" y="56"/>
                  </a:lnTo>
                  <a:lnTo>
                    <a:pt x="58" y="44"/>
                  </a:lnTo>
                  <a:lnTo>
                    <a:pt x="58" y="43"/>
                  </a:lnTo>
                  <a:lnTo>
                    <a:pt x="58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60" y="32"/>
                  </a:lnTo>
                  <a:lnTo>
                    <a:pt x="60" y="31"/>
                  </a:lnTo>
                  <a:lnTo>
                    <a:pt x="60" y="30"/>
                  </a:lnTo>
                  <a:lnTo>
                    <a:pt x="60" y="29"/>
                  </a:lnTo>
                  <a:lnTo>
                    <a:pt x="60" y="26"/>
                  </a:lnTo>
                  <a:lnTo>
                    <a:pt x="61" y="21"/>
                  </a:lnTo>
                  <a:lnTo>
                    <a:pt x="61" y="20"/>
                  </a:lnTo>
                  <a:lnTo>
                    <a:pt x="61" y="20"/>
                  </a:lnTo>
                  <a:lnTo>
                    <a:pt x="61" y="19"/>
                  </a:lnTo>
                  <a:lnTo>
                    <a:pt x="62" y="16"/>
                  </a:lnTo>
                  <a:lnTo>
                    <a:pt x="62" y="16"/>
                  </a:lnTo>
                  <a:lnTo>
                    <a:pt x="62" y="15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3" y="12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4" y="8"/>
                  </a:lnTo>
                  <a:lnTo>
                    <a:pt x="64" y="7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3"/>
                  </a:lnTo>
                  <a:lnTo>
                    <a:pt x="65" y="3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1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2"/>
                  </a:lnTo>
                  <a:lnTo>
                    <a:pt x="69" y="3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5"/>
                  </a:lnTo>
                  <a:lnTo>
                    <a:pt x="71" y="6"/>
                  </a:lnTo>
                  <a:lnTo>
                    <a:pt x="71" y="7"/>
                  </a:lnTo>
                  <a:lnTo>
                    <a:pt x="71" y="7"/>
                  </a:lnTo>
                  <a:lnTo>
                    <a:pt x="71" y="8"/>
                  </a:lnTo>
                  <a:lnTo>
                    <a:pt x="71" y="10"/>
                  </a:lnTo>
                  <a:lnTo>
                    <a:pt x="71" y="10"/>
                  </a:lnTo>
                  <a:lnTo>
                    <a:pt x="71" y="11"/>
                  </a:lnTo>
                  <a:lnTo>
                    <a:pt x="72" y="12"/>
                  </a:lnTo>
                  <a:lnTo>
                    <a:pt x="72" y="14"/>
                  </a:lnTo>
                  <a:lnTo>
                    <a:pt x="73" y="18"/>
                  </a:lnTo>
                  <a:lnTo>
                    <a:pt x="73" y="19"/>
                  </a:lnTo>
                  <a:lnTo>
                    <a:pt x="73" y="20"/>
                  </a:lnTo>
                  <a:lnTo>
                    <a:pt x="73" y="21"/>
                  </a:lnTo>
                  <a:lnTo>
                    <a:pt x="73" y="23"/>
                  </a:lnTo>
                  <a:lnTo>
                    <a:pt x="74" y="29"/>
                  </a:lnTo>
                  <a:lnTo>
                    <a:pt x="76" y="41"/>
                  </a:lnTo>
                  <a:lnTo>
                    <a:pt x="76" y="42"/>
                  </a:lnTo>
                  <a:lnTo>
                    <a:pt x="76" y="42"/>
                  </a:lnTo>
                  <a:lnTo>
                    <a:pt x="76" y="44"/>
                  </a:lnTo>
                  <a:lnTo>
                    <a:pt x="77" y="47"/>
                  </a:lnTo>
                  <a:lnTo>
                    <a:pt x="77" y="53"/>
                  </a:lnTo>
                  <a:lnTo>
                    <a:pt x="79" y="65"/>
                  </a:lnTo>
                  <a:lnTo>
                    <a:pt x="79" y="66"/>
                  </a:lnTo>
                  <a:lnTo>
                    <a:pt x="79" y="66"/>
                  </a:lnTo>
                  <a:lnTo>
                    <a:pt x="79" y="68"/>
                  </a:lnTo>
                  <a:lnTo>
                    <a:pt x="79" y="71"/>
                  </a:lnTo>
                  <a:lnTo>
                    <a:pt x="80" y="77"/>
                  </a:lnTo>
                  <a:lnTo>
                    <a:pt x="81" y="88"/>
                  </a:lnTo>
                  <a:lnTo>
                    <a:pt x="81" y="88"/>
                  </a:lnTo>
                  <a:lnTo>
                    <a:pt x="81" y="89"/>
                  </a:lnTo>
                  <a:lnTo>
                    <a:pt x="82" y="90"/>
                  </a:lnTo>
                  <a:lnTo>
                    <a:pt x="82" y="93"/>
                  </a:lnTo>
                  <a:lnTo>
                    <a:pt x="83" y="97"/>
                  </a:lnTo>
                  <a:lnTo>
                    <a:pt x="83" y="98"/>
                  </a:lnTo>
                  <a:lnTo>
                    <a:pt x="83" y="98"/>
                  </a:lnTo>
                  <a:lnTo>
                    <a:pt x="83" y="99"/>
                  </a:lnTo>
                  <a:lnTo>
                    <a:pt x="83" y="101"/>
                  </a:lnTo>
                  <a:lnTo>
                    <a:pt x="84" y="105"/>
                  </a:lnTo>
                  <a:lnTo>
                    <a:pt x="84" y="106"/>
                  </a:lnTo>
                  <a:lnTo>
                    <a:pt x="84" y="106"/>
                  </a:lnTo>
                  <a:lnTo>
                    <a:pt x="85" y="107"/>
                  </a:lnTo>
                  <a:lnTo>
                    <a:pt x="85" y="108"/>
                  </a:lnTo>
                  <a:lnTo>
                    <a:pt x="85" y="109"/>
                  </a:lnTo>
                  <a:lnTo>
                    <a:pt x="85" y="109"/>
                  </a:lnTo>
                  <a:lnTo>
                    <a:pt x="85" y="110"/>
                  </a:lnTo>
                  <a:lnTo>
                    <a:pt x="85" y="111"/>
                  </a:lnTo>
                  <a:lnTo>
                    <a:pt x="86" y="111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2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6" y="113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4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7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5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8" y="116"/>
                  </a:lnTo>
                  <a:lnTo>
                    <a:pt x="89" y="116"/>
                  </a:lnTo>
                  <a:lnTo>
                    <a:pt x="89" y="116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5"/>
                  </a:lnTo>
                  <a:lnTo>
                    <a:pt x="89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4"/>
                  </a:lnTo>
                  <a:lnTo>
                    <a:pt x="90" y="113"/>
                  </a:lnTo>
                  <a:lnTo>
                    <a:pt x="90" y="113"/>
                  </a:lnTo>
                  <a:lnTo>
                    <a:pt x="90" y="112"/>
                  </a:lnTo>
                  <a:lnTo>
                    <a:pt x="91" y="112"/>
                  </a:lnTo>
                  <a:lnTo>
                    <a:pt x="91" y="112"/>
                  </a:lnTo>
                  <a:lnTo>
                    <a:pt x="91" y="111"/>
                  </a:lnTo>
                  <a:lnTo>
                    <a:pt x="91" y="111"/>
                  </a:lnTo>
                  <a:lnTo>
                    <a:pt x="91" y="110"/>
                  </a:lnTo>
                  <a:lnTo>
                    <a:pt x="91" y="109"/>
                  </a:lnTo>
                  <a:lnTo>
                    <a:pt x="91" y="109"/>
                  </a:lnTo>
                  <a:lnTo>
                    <a:pt x="92" y="108"/>
                  </a:lnTo>
                  <a:lnTo>
                    <a:pt x="92" y="108"/>
                  </a:lnTo>
                  <a:lnTo>
                    <a:pt x="92" y="106"/>
                  </a:lnTo>
                  <a:lnTo>
                    <a:pt x="93" y="102"/>
                  </a:lnTo>
                  <a:lnTo>
                    <a:pt x="93" y="101"/>
                  </a:lnTo>
                  <a:lnTo>
                    <a:pt x="93" y="101"/>
                  </a:lnTo>
                  <a:lnTo>
                    <a:pt x="93" y="100"/>
                  </a:lnTo>
                  <a:lnTo>
                    <a:pt x="94" y="98"/>
                  </a:lnTo>
                  <a:lnTo>
                    <a:pt x="94" y="93"/>
                  </a:lnTo>
                  <a:lnTo>
                    <a:pt x="96" y="83"/>
                  </a:lnTo>
                  <a:lnTo>
                    <a:pt x="96" y="82"/>
                  </a:lnTo>
                  <a:lnTo>
                    <a:pt x="96" y="81"/>
                  </a:lnTo>
                  <a:lnTo>
                    <a:pt x="96" y="80"/>
                  </a:lnTo>
                  <a:lnTo>
                    <a:pt x="96" y="77"/>
                  </a:lnTo>
                  <a:lnTo>
                    <a:pt x="97" y="71"/>
                  </a:lnTo>
                  <a:lnTo>
                    <a:pt x="99" y="59"/>
                  </a:lnTo>
                  <a:lnTo>
                    <a:pt x="99" y="58"/>
                  </a:lnTo>
                  <a:lnTo>
                    <a:pt x="99" y="57"/>
                  </a:lnTo>
                  <a:lnTo>
                    <a:pt x="99" y="56"/>
                  </a:lnTo>
                  <a:lnTo>
                    <a:pt x="99" y="52"/>
                  </a:lnTo>
                  <a:lnTo>
                    <a:pt x="100" y="46"/>
                  </a:lnTo>
                  <a:lnTo>
                    <a:pt x="100" y="45"/>
                  </a:lnTo>
                  <a:lnTo>
                    <a:pt x="100" y="44"/>
                  </a:lnTo>
                  <a:lnTo>
                    <a:pt x="100" y="43"/>
                  </a:lnTo>
                  <a:lnTo>
                    <a:pt x="101" y="39"/>
                  </a:lnTo>
                  <a:lnTo>
                    <a:pt x="101" y="33"/>
                  </a:lnTo>
                  <a:lnTo>
                    <a:pt x="102" y="32"/>
                  </a:lnTo>
                  <a:lnTo>
                    <a:pt x="102" y="32"/>
                  </a:lnTo>
                  <a:lnTo>
                    <a:pt x="102" y="30"/>
                  </a:lnTo>
                  <a:lnTo>
                    <a:pt x="102" y="27"/>
                  </a:lnTo>
                  <a:lnTo>
                    <a:pt x="103" y="22"/>
                  </a:lnTo>
                  <a:lnTo>
                    <a:pt x="103" y="21"/>
                  </a:lnTo>
                  <a:lnTo>
                    <a:pt x="103" y="21"/>
                  </a:lnTo>
                  <a:lnTo>
                    <a:pt x="103" y="19"/>
                  </a:lnTo>
                  <a:lnTo>
                    <a:pt x="104" y="17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2"/>
                  </a:lnTo>
                  <a:lnTo>
                    <a:pt x="105" y="10"/>
                  </a:lnTo>
                  <a:lnTo>
                    <a:pt x="105" y="9"/>
                  </a:lnTo>
                  <a:lnTo>
                    <a:pt x="105" y="8"/>
                  </a:lnTo>
                  <a:lnTo>
                    <a:pt x="105" y="8"/>
                  </a:lnTo>
                  <a:lnTo>
                    <a:pt x="106" y="7"/>
                  </a:lnTo>
                  <a:lnTo>
                    <a:pt x="106" y="6"/>
                  </a:lnTo>
                  <a:lnTo>
                    <a:pt x="106" y="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7" name="Freeform 71"/>
            <p:cNvSpPr>
              <a:spLocks/>
            </p:cNvSpPr>
            <p:nvPr/>
          </p:nvSpPr>
          <p:spPr bwMode="auto">
            <a:xfrm>
              <a:off x="3489" y="2186"/>
              <a:ext cx="99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2" y="0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2"/>
                </a:cxn>
                <a:cxn ang="0">
                  <a:pos x="6" y="6"/>
                </a:cxn>
                <a:cxn ang="0">
                  <a:pos x="8" y="13"/>
                </a:cxn>
                <a:cxn ang="0">
                  <a:pos x="10" y="30"/>
                </a:cxn>
                <a:cxn ang="0">
                  <a:pos x="13" y="58"/>
                </a:cxn>
                <a:cxn ang="0">
                  <a:pos x="17" y="92"/>
                </a:cxn>
                <a:cxn ang="0">
                  <a:pos x="19" y="103"/>
                </a:cxn>
                <a:cxn ang="0">
                  <a:pos x="21" y="110"/>
                </a:cxn>
                <a:cxn ang="0">
                  <a:pos x="21" y="113"/>
                </a:cxn>
                <a:cxn ang="0">
                  <a:pos x="23" y="115"/>
                </a:cxn>
                <a:cxn ang="0">
                  <a:pos x="23" y="115"/>
                </a:cxn>
                <a:cxn ang="0">
                  <a:pos x="24" y="116"/>
                </a:cxn>
                <a:cxn ang="0">
                  <a:pos x="25" y="115"/>
                </a:cxn>
                <a:cxn ang="0">
                  <a:pos x="26" y="114"/>
                </a:cxn>
                <a:cxn ang="0">
                  <a:pos x="27" y="110"/>
                </a:cxn>
                <a:cxn ang="0">
                  <a:pos x="28" y="103"/>
                </a:cxn>
                <a:cxn ang="0">
                  <a:pos x="30" y="87"/>
                </a:cxn>
                <a:cxn ang="0">
                  <a:pos x="34" y="57"/>
                </a:cxn>
                <a:cxn ang="0">
                  <a:pos x="38" y="26"/>
                </a:cxn>
                <a:cxn ang="0">
                  <a:pos x="40" y="13"/>
                </a:cxn>
                <a:cxn ang="0">
                  <a:pos x="41" y="7"/>
                </a:cxn>
                <a:cxn ang="0">
                  <a:pos x="42" y="2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5" y="1"/>
                </a:cxn>
                <a:cxn ang="0">
                  <a:pos x="46" y="3"/>
                </a:cxn>
                <a:cxn ang="0">
                  <a:pos x="47" y="7"/>
                </a:cxn>
                <a:cxn ang="0">
                  <a:pos x="49" y="18"/>
                </a:cxn>
                <a:cxn ang="0">
                  <a:pos x="52" y="38"/>
                </a:cxn>
                <a:cxn ang="0">
                  <a:pos x="56" y="76"/>
                </a:cxn>
                <a:cxn ang="0">
                  <a:pos x="58" y="93"/>
                </a:cxn>
                <a:cxn ang="0">
                  <a:pos x="60" y="105"/>
                </a:cxn>
                <a:cxn ang="0">
                  <a:pos x="62" y="110"/>
                </a:cxn>
                <a:cxn ang="0">
                  <a:pos x="63" y="114"/>
                </a:cxn>
                <a:cxn ang="0">
                  <a:pos x="64" y="115"/>
                </a:cxn>
                <a:cxn ang="0">
                  <a:pos x="64" y="116"/>
                </a:cxn>
                <a:cxn ang="0">
                  <a:pos x="65" y="115"/>
                </a:cxn>
                <a:cxn ang="0">
                  <a:pos x="66" y="114"/>
                </a:cxn>
                <a:cxn ang="0">
                  <a:pos x="66" y="112"/>
                </a:cxn>
                <a:cxn ang="0">
                  <a:pos x="68" y="106"/>
                </a:cxn>
                <a:cxn ang="0">
                  <a:pos x="71" y="87"/>
                </a:cxn>
                <a:cxn ang="0">
                  <a:pos x="74" y="59"/>
                </a:cxn>
                <a:cxn ang="0">
                  <a:pos x="77" y="34"/>
                </a:cxn>
                <a:cxn ang="0">
                  <a:pos x="79" y="20"/>
                </a:cxn>
                <a:cxn ang="0">
                  <a:pos x="81" y="8"/>
                </a:cxn>
                <a:cxn ang="0">
                  <a:pos x="82" y="3"/>
                </a:cxn>
                <a:cxn ang="0">
                  <a:pos x="83" y="1"/>
                </a:cxn>
                <a:cxn ang="0">
                  <a:pos x="84" y="0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2"/>
                </a:cxn>
                <a:cxn ang="0">
                  <a:pos x="87" y="6"/>
                </a:cxn>
                <a:cxn ang="0">
                  <a:pos x="89" y="13"/>
                </a:cxn>
                <a:cxn ang="0">
                  <a:pos x="91" y="28"/>
                </a:cxn>
                <a:cxn ang="0">
                  <a:pos x="94" y="61"/>
                </a:cxn>
                <a:cxn ang="0">
                  <a:pos x="97" y="88"/>
                </a:cxn>
              </a:cxnLst>
              <a:rect l="0" t="0" r="r" b="b"/>
              <a:pathLst>
                <a:path w="99" h="116">
                  <a:moveTo>
                    <a:pt x="0" y="5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6"/>
                  </a:lnTo>
                  <a:lnTo>
                    <a:pt x="7" y="8"/>
                  </a:lnTo>
                  <a:lnTo>
                    <a:pt x="7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2"/>
                  </a:lnTo>
                  <a:lnTo>
                    <a:pt x="7" y="12"/>
                  </a:lnTo>
                  <a:lnTo>
                    <a:pt x="8" y="13"/>
                  </a:lnTo>
                  <a:lnTo>
                    <a:pt x="8" y="15"/>
                  </a:lnTo>
                  <a:lnTo>
                    <a:pt x="9" y="20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2"/>
                  </a:lnTo>
                  <a:lnTo>
                    <a:pt x="9" y="24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1"/>
                  </a:lnTo>
                  <a:lnTo>
                    <a:pt x="11" y="33"/>
                  </a:lnTo>
                  <a:lnTo>
                    <a:pt x="11" y="36"/>
                  </a:lnTo>
                  <a:lnTo>
                    <a:pt x="12" y="42"/>
                  </a:lnTo>
                  <a:lnTo>
                    <a:pt x="13" y="55"/>
                  </a:lnTo>
                  <a:lnTo>
                    <a:pt x="13" y="56"/>
                  </a:lnTo>
                  <a:lnTo>
                    <a:pt x="13" y="57"/>
                  </a:lnTo>
                  <a:lnTo>
                    <a:pt x="13" y="58"/>
                  </a:lnTo>
                  <a:lnTo>
                    <a:pt x="14" y="62"/>
                  </a:lnTo>
                  <a:lnTo>
                    <a:pt x="15" y="68"/>
                  </a:lnTo>
                  <a:lnTo>
                    <a:pt x="16" y="81"/>
                  </a:lnTo>
                  <a:lnTo>
                    <a:pt x="16" y="82"/>
                  </a:lnTo>
                  <a:lnTo>
                    <a:pt x="16" y="82"/>
                  </a:lnTo>
                  <a:lnTo>
                    <a:pt x="17" y="84"/>
                  </a:lnTo>
                  <a:lnTo>
                    <a:pt x="17" y="87"/>
                  </a:lnTo>
                  <a:lnTo>
                    <a:pt x="17" y="92"/>
                  </a:lnTo>
                  <a:lnTo>
                    <a:pt x="18" y="92"/>
                  </a:lnTo>
                  <a:lnTo>
                    <a:pt x="18" y="93"/>
                  </a:lnTo>
                  <a:lnTo>
                    <a:pt x="18" y="94"/>
                  </a:lnTo>
                  <a:lnTo>
                    <a:pt x="18" y="97"/>
                  </a:lnTo>
                  <a:lnTo>
                    <a:pt x="19" y="101"/>
                  </a:lnTo>
                  <a:lnTo>
                    <a:pt x="19" y="102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20" y="105"/>
                  </a:lnTo>
                  <a:lnTo>
                    <a:pt x="20" y="105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8"/>
                  </a:lnTo>
                  <a:lnTo>
                    <a:pt x="20" y="109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1" y="111"/>
                  </a:lnTo>
                  <a:lnTo>
                    <a:pt x="21" y="111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3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6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6" y="114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7" y="110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8"/>
                  </a:lnTo>
                  <a:lnTo>
                    <a:pt x="27" y="107"/>
                  </a:lnTo>
                  <a:lnTo>
                    <a:pt x="27" y="106"/>
                  </a:lnTo>
                  <a:lnTo>
                    <a:pt x="28" y="106"/>
                  </a:lnTo>
                  <a:lnTo>
                    <a:pt x="28" y="105"/>
                  </a:lnTo>
                  <a:lnTo>
                    <a:pt x="28" y="103"/>
                  </a:lnTo>
                  <a:lnTo>
                    <a:pt x="29" y="99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30" y="94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7"/>
                  </a:lnTo>
                  <a:lnTo>
                    <a:pt x="31" y="85"/>
                  </a:lnTo>
                  <a:lnTo>
                    <a:pt x="31" y="82"/>
                  </a:lnTo>
                  <a:lnTo>
                    <a:pt x="32" y="76"/>
                  </a:lnTo>
                  <a:lnTo>
                    <a:pt x="33" y="63"/>
                  </a:lnTo>
                  <a:lnTo>
                    <a:pt x="33" y="62"/>
                  </a:lnTo>
                  <a:lnTo>
                    <a:pt x="34" y="62"/>
                  </a:lnTo>
                  <a:lnTo>
                    <a:pt x="34" y="60"/>
                  </a:lnTo>
                  <a:lnTo>
                    <a:pt x="34" y="57"/>
                  </a:lnTo>
                  <a:lnTo>
                    <a:pt x="35" y="51"/>
                  </a:lnTo>
                  <a:lnTo>
                    <a:pt x="36" y="38"/>
                  </a:lnTo>
                  <a:lnTo>
                    <a:pt x="36" y="38"/>
                  </a:lnTo>
                  <a:lnTo>
                    <a:pt x="36" y="37"/>
                  </a:lnTo>
                  <a:lnTo>
                    <a:pt x="36" y="36"/>
                  </a:lnTo>
                  <a:lnTo>
                    <a:pt x="37" y="33"/>
                  </a:lnTo>
                  <a:lnTo>
                    <a:pt x="38" y="27"/>
                  </a:lnTo>
                  <a:lnTo>
                    <a:pt x="38" y="26"/>
                  </a:lnTo>
                  <a:lnTo>
                    <a:pt x="38" y="26"/>
                  </a:lnTo>
                  <a:lnTo>
                    <a:pt x="38" y="24"/>
                  </a:lnTo>
                  <a:lnTo>
                    <a:pt x="38" y="22"/>
                  </a:lnTo>
                  <a:lnTo>
                    <a:pt x="39" y="17"/>
                  </a:lnTo>
                  <a:lnTo>
                    <a:pt x="39" y="17"/>
                  </a:lnTo>
                  <a:lnTo>
                    <a:pt x="39" y="16"/>
                  </a:lnTo>
                  <a:lnTo>
                    <a:pt x="39" y="15"/>
                  </a:lnTo>
                  <a:lnTo>
                    <a:pt x="40" y="13"/>
                  </a:lnTo>
                  <a:lnTo>
                    <a:pt x="40" y="12"/>
                  </a:lnTo>
                  <a:lnTo>
                    <a:pt x="40" y="12"/>
                  </a:lnTo>
                  <a:lnTo>
                    <a:pt x="40" y="11"/>
                  </a:lnTo>
                  <a:lnTo>
                    <a:pt x="40" y="9"/>
                  </a:lnTo>
                  <a:lnTo>
                    <a:pt x="40" y="8"/>
                  </a:lnTo>
                  <a:lnTo>
                    <a:pt x="41" y="8"/>
                  </a:lnTo>
                  <a:lnTo>
                    <a:pt x="41" y="7"/>
                  </a:lnTo>
                  <a:lnTo>
                    <a:pt x="41" y="7"/>
                  </a:lnTo>
                  <a:lnTo>
                    <a:pt x="41" y="6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4"/>
                  </a:lnTo>
                  <a:lnTo>
                    <a:pt x="47" y="4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8" y="9"/>
                  </a:lnTo>
                  <a:lnTo>
                    <a:pt x="48" y="9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9" y="17"/>
                  </a:lnTo>
                  <a:lnTo>
                    <a:pt x="49" y="18"/>
                  </a:lnTo>
                  <a:lnTo>
                    <a:pt x="49" y="18"/>
                  </a:lnTo>
                  <a:lnTo>
                    <a:pt x="50" y="19"/>
                  </a:lnTo>
                  <a:lnTo>
                    <a:pt x="50" y="22"/>
                  </a:lnTo>
                  <a:lnTo>
                    <a:pt x="51" y="27"/>
                  </a:lnTo>
                  <a:lnTo>
                    <a:pt x="51" y="28"/>
                  </a:lnTo>
                  <a:lnTo>
                    <a:pt x="51" y="28"/>
                  </a:lnTo>
                  <a:lnTo>
                    <a:pt x="51" y="30"/>
                  </a:lnTo>
                  <a:lnTo>
                    <a:pt x="51" y="32"/>
                  </a:lnTo>
                  <a:lnTo>
                    <a:pt x="52" y="38"/>
                  </a:lnTo>
                  <a:lnTo>
                    <a:pt x="53" y="50"/>
                  </a:lnTo>
                  <a:lnTo>
                    <a:pt x="54" y="51"/>
                  </a:lnTo>
                  <a:lnTo>
                    <a:pt x="54" y="52"/>
                  </a:lnTo>
                  <a:lnTo>
                    <a:pt x="54" y="54"/>
                  </a:lnTo>
                  <a:lnTo>
                    <a:pt x="54" y="57"/>
                  </a:lnTo>
                  <a:lnTo>
                    <a:pt x="55" y="63"/>
                  </a:lnTo>
                  <a:lnTo>
                    <a:pt x="56" y="75"/>
                  </a:lnTo>
                  <a:lnTo>
                    <a:pt x="56" y="76"/>
                  </a:lnTo>
                  <a:lnTo>
                    <a:pt x="56" y="77"/>
                  </a:lnTo>
                  <a:lnTo>
                    <a:pt x="56" y="78"/>
                  </a:lnTo>
                  <a:lnTo>
                    <a:pt x="57" y="82"/>
                  </a:lnTo>
                  <a:lnTo>
                    <a:pt x="58" y="88"/>
                  </a:lnTo>
                  <a:lnTo>
                    <a:pt x="58" y="88"/>
                  </a:lnTo>
                  <a:lnTo>
                    <a:pt x="58" y="89"/>
                  </a:lnTo>
                  <a:lnTo>
                    <a:pt x="58" y="90"/>
                  </a:lnTo>
                  <a:lnTo>
                    <a:pt x="58" y="93"/>
                  </a:lnTo>
                  <a:lnTo>
                    <a:pt x="59" y="98"/>
                  </a:lnTo>
                  <a:lnTo>
                    <a:pt x="59" y="99"/>
                  </a:lnTo>
                  <a:lnTo>
                    <a:pt x="59" y="100"/>
                  </a:lnTo>
                  <a:lnTo>
                    <a:pt x="60" y="101"/>
                  </a:lnTo>
                  <a:lnTo>
                    <a:pt x="60" y="103"/>
                  </a:lnTo>
                  <a:lnTo>
                    <a:pt x="60" y="103"/>
                  </a:lnTo>
                  <a:lnTo>
                    <a:pt x="60" y="104"/>
                  </a:lnTo>
                  <a:lnTo>
                    <a:pt x="60" y="105"/>
                  </a:lnTo>
                  <a:lnTo>
                    <a:pt x="61" y="107"/>
                  </a:lnTo>
                  <a:lnTo>
                    <a:pt x="61" y="107"/>
                  </a:lnTo>
                  <a:lnTo>
                    <a:pt x="61" y="108"/>
                  </a:lnTo>
                  <a:lnTo>
                    <a:pt x="61" y="108"/>
                  </a:lnTo>
                  <a:lnTo>
                    <a:pt x="61" y="109"/>
                  </a:lnTo>
                  <a:lnTo>
                    <a:pt x="61" y="109"/>
                  </a:lnTo>
                  <a:lnTo>
                    <a:pt x="61" y="110"/>
                  </a:lnTo>
                  <a:lnTo>
                    <a:pt x="62" y="110"/>
                  </a:lnTo>
                  <a:lnTo>
                    <a:pt x="62" y="111"/>
                  </a:lnTo>
                  <a:lnTo>
                    <a:pt x="62" y="111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4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3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5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4" y="116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7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3"/>
                  </a:lnTo>
                  <a:lnTo>
                    <a:pt x="69" y="98"/>
                  </a:lnTo>
                  <a:lnTo>
                    <a:pt x="69" y="97"/>
                  </a:lnTo>
                  <a:lnTo>
                    <a:pt x="70" y="97"/>
                  </a:lnTo>
                  <a:lnTo>
                    <a:pt x="70" y="95"/>
                  </a:lnTo>
                  <a:lnTo>
                    <a:pt x="70" y="93"/>
                  </a:lnTo>
                  <a:lnTo>
                    <a:pt x="71" y="87"/>
                  </a:lnTo>
                  <a:lnTo>
                    <a:pt x="71" y="86"/>
                  </a:lnTo>
                  <a:lnTo>
                    <a:pt x="71" y="85"/>
                  </a:lnTo>
                  <a:lnTo>
                    <a:pt x="71" y="84"/>
                  </a:lnTo>
                  <a:lnTo>
                    <a:pt x="72" y="81"/>
                  </a:lnTo>
                  <a:lnTo>
                    <a:pt x="72" y="74"/>
                  </a:lnTo>
                  <a:lnTo>
                    <a:pt x="74" y="61"/>
                  </a:lnTo>
                  <a:lnTo>
                    <a:pt x="74" y="60"/>
                  </a:lnTo>
                  <a:lnTo>
                    <a:pt x="74" y="59"/>
                  </a:lnTo>
                  <a:lnTo>
                    <a:pt x="74" y="57"/>
                  </a:lnTo>
                  <a:lnTo>
                    <a:pt x="75" y="54"/>
                  </a:lnTo>
                  <a:lnTo>
                    <a:pt x="75" y="47"/>
                  </a:lnTo>
                  <a:lnTo>
                    <a:pt x="75" y="46"/>
                  </a:lnTo>
                  <a:lnTo>
                    <a:pt x="76" y="45"/>
                  </a:lnTo>
                  <a:lnTo>
                    <a:pt x="76" y="44"/>
                  </a:lnTo>
                  <a:lnTo>
                    <a:pt x="76" y="40"/>
                  </a:lnTo>
                  <a:lnTo>
                    <a:pt x="77" y="34"/>
                  </a:lnTo>
                  <a:lnTo>
                    <a:pt x="77" y="33"/>
                  </a:lnTo>
                  <a:lnTo>
                    <a:pt x="77" y="32"/>
                  </a:lnTo>
                  <a:lnTo>
                    <a:pt x="77" y="31"/>
                  </a:lnTo>
                  <a:lnTo>
                    <a:pt x="78" y="28"/>
                  </a:lnTo>
                  <a:lnTo>
                    <a:pt x="78" y="22"/>
                  </a:lnTo>
                  <a:lnTo>
                    <a:pt x="78" y="22"/>
                  </a:lnTo>
                  <a:lnTo>
                    <a:pt x="78" y="21"/>
                  </a:lnTo>
                  <a:lnTo>
                    <a:pt x="79" y="20"/>
                  </a:lnTo>
                  <a:lnTo>
                    <a:pt x="79" y="17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0"/>
                  </a:lnTo>
                  <a:lnTo>
                    <a:pt x="80" y="9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5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4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3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2" y="2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1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3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3"/>
                  </a:lnTo>
                  <a:lnTo>
                    <a:pt x="86" y="4"/>
                  </a:lnTo>
                  <a:lnTo>
                    <a:pt x="87" y="5"/>
                  </a:lnTo>
                  <a:lnTo>
                    <a:pt x="87" y="6"/>
                  </a:lnTo>
                  <a:lnTo>
                    <a:pt x="87" y="6"/>
                  </a:lnTo>
                  <a:lnTo>
                    <a:pt x="87" y="7"/>
                  </a:lnTo>
                  <a:lnTo>
                    <a:pt x="88" y="9"/>
                  </a:lnTo>
                  <a:lnTo>
                    <a:pt x="88" y="9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89" y="13"/>
                  </a:lnTo>
                  <a:lnTo>
                    <a:pt x="89" y="13"/>
                  </a:lnTo>
                  <a:lnTo>
                    <a:pt x="89" y="14"/>
                  </a:lnTo>
                  <a:lnTo>
                    <a:pt x="89" y="15"/>
                  </a:lnTo>
                  <a:lnTo>
                    <a:pt x="89" y="17"/>
                  </a:lnTo>
                  <a:lnTo>
                    <a:pt x="90" y="23"/>
                  </a:lnTo>
                  <a:lnTo>
                    <a:pt x="90" y="23"/>
                  </a:lnTo>
                  <a:lnTo>
                    <a:pt x="90" y="24"/>
                  </a:lnTo>
                  <a:lnTo>
                    <a:pt x="90" y="26"/>
                  </a:lnTo>
                  <a:lnTo>
                    <a:pt x="91" y="28"/>
                  </a:lnTo>
                  <a:lnTo>
                    <a:pt x="91" y="35"/>
                  </a:lnTo>
                  <a:lnTo>
                    <a:pt x="92" y="36"/>
                  </a:lnTo>
                  <a:lnTo>
                    <a:pt x="92" y="36"/>
                  </a:lnTo>
                  <a:lnTo>
                    <a:pt x="92" y="38"/>
                  </a:lnTo>
                  <a:lnTo>
                    <a:pt x="92" y="41"/>
                  </a:lnTo>
                  <a:lnTo>
                    <a:pt x="93" y="47"/>
                  </a:lnTo>
                  <a:lnTo>
                    <a:pt x="94" y="60"/>
                  </a:lnTo>
                  <a:lnTo>
                    <a:pt x="94" y="61"/>
                  </a:lnTo>
                  <a:lnTo>
                    <a:pt x="95" y="62"/>
                  </a:lnTo>
                  <a:lnTo>
                    <a:pt x="95" y="63"/>
                  </a:lnTo>
                  <a:lnTo>
                    <a:pt x="95" y="67"/>
                  </a:lnTo>
                  <a:lnTo>
                    <a:pt x="96" y="73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6"/>
                  </a:lnTo>
                  <a:lnTo>
                    <a:pt x="97" y="88"/>
                  </a:lnTo>
                  <a:lnTo>
                    <a:pt x="98" y="90"/>
                  </a:lnTo>
                  <a:lnTo>
                    <a:pt x="99" y="96"/>
                  </a:lnTo>
                  <a:lnTo>
                    <a:pt x="99" y="96"/>
                  </a:lnTo>
                  <a:lnTo>
                    <a:pt x="99" y="9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8" name="Freeform 72"/>
            <p:cNvSpPr>
              <a:spLocks/>
            </p:cNvSpPr>
            <p:nvPr/>
          </p:nvSpPr>
          <p:spPr bwMode="auto">
            <a:xfrm>
              <a:off x="3588" y="2186"/>
              <a:ext cx="97" cy="116"/>
            </a:xfrm>
            <a:custGeom>
              <a:avLst/>
              <a:gdLst/>
              <a:ahLst/>
              <a:cxnLst>
                <a:cxn ang="0">
                  <a:pos x="2" y="108"/>
                </a:cxn>
                <a:cxn ang="0">
                  <a:pos x="3" y="112"/>
                </a:cxn>
                <a:cxn ang="0">
                  <a:pos x="4" y="114"/>
                </a:cxn>
                <a:cxn ang="0">
                  <a:pos x="4" y="115"/>
                </a:cxn>
                <a:cxn ang="0">
                  <a:pos x="5" y="116"/>
                </a:cxn>
                <a:cxn ang="0">
                  <a:pos x="6" y="115"/>
                </a:cxn>
                <a:cxn ang="0">
                  <a:pos x="7" y="113"/>
                </a:cxn>
                <a:cxn ang="0">
                  <a:pos x="8" y="109"/>
                </a:cxn>
                <a:cxn ang="0">
                  <a:pos x="10" y="98"/>
                </a:cxn>
                <a:cxn ang="0">
                  <a:pos x="13" y="71"/>
                </a:cxn>
                <a:cxn ang="0">
                  <a:pos x="17" y="37"/>
                </a:cxn>
                <a:cxn ang="0">
                  <a:pos x="19" y="20"/>
                </a:cxn>
                <a:cxn ang="0">
                  <a:pos x="20" y="10"/>
                </a:cxn>
                <a:cxn ang="0">
                  <a:pos x="22" y="4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0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7" y="5"/>
                </a:cxn>
                <a:cxn ang="0">
                  <a:pos x="28" y="11"/>
                </a:cxn>
                <a:cxn ang="0">
                  <a:pos x="30" y="24"/>
                </a:cxn>
                <a:cxn ang="0">
                  <a:pos x="34" y="54"/>
                </a:cxn>
                <a:cxn ang="0">
                  <a:pos x="37" y="88"/>
                </a:cxn>
                <a:cxn ang="0">
                  <a:pos x="40" y="103"/>
                </a:cxn>
                <a:cxn ang="0">
                  <a:pos x="41" y="109"/>
                </a:cxn>
                <a:cxn ang="0">
                  <a:pos x="42" y="113"/>
                </a:cxn>
                <a:cxn ang="0">
                  <a:pos x="43" y="115"/>
                </a:cxn>
                <a:cxn ang="0">
                  <a:pos x="43" y="116"/>
                </a:cxn>
                <a:cxn ang="0">
                  <a:pos x="44" y="115"/>
                </a:cxn>
                <a:cxn ang="0">
                  <a:pos x="45" y="114"/>
                </a:cxn>
                <a:cxn ang="0">
                  <a:pos x="46" y="112"/>
                </a:cxn>
                <a:cxn ang="0">
                  <a:pos x="47" y="106"/>
                </a:cxn>
                <a:cxn ang="0">
                  <a:pos x="49" y="92"/>
                </a:cxn>
                <a:cxn ang="0">
                  <a:pos x="52" y="68"/>
                </a:cxn>
                <a:cxn ang="0">
                  <a:pos x="57" y="26"/>
                </a:cxn>
                <a:cxn ang="0">
                  <a:pos x="58" y="16"/>
                </a:cxn>
                <a:cxn ang="0">
                  <a:pos x="59" y="8"/>
                </a:cxn>
                <a:cxn ang="0">
                  <a:pos x="60" y="4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9"/>
                </a:cxn>
                <a:cxn ang="0">
                  <a:pos x="68" y="23"/>
                </a:cxn>
                <a:cxn ang="0">
                  <a:pos x="71" y="50"/>
                </a:cxn>
                <a:cxn ang="0">
                  <a:pos x="75" y="86"/>
                </a:cxn>
                <a:cxn ang="0">
                  <a:pos x="77" y="99"/>
                </a:cxn>
                <a:cxn ang="0">
                  <a:pos x="78" y="107"/>
                </a:cxn>
                <a:cxn ang="0">
                  <a:pos x="80" y="113"/>
                </a:cxn>
                <a:cxn ang="0">
                  <a:pos x="81" y="115"/>
                </a:cxn>
                <a:cxn ang="0">
                  <a:pos x="81" y="116"/>
                </a:cxn>
                <a:cxn ang="0">
                  <a:pos x="82" y="115"/>
                </a:cxn>
                <a:cxn ang="0">
                  <a:pos x="83" y="114"/>
                </a:cxn>
                <a:cxn ang="0">
                  <a:pos x="84" y="111"/>
                </a:cxn>
                <a:cxn ang="0">
                  <a:pos x="85" y="104"/>
                </a:cxn>
                <a:cxn ang="0">
                  <a:pos x="87" y="92"/>
                </a:cxn>
                <a:cxn ang="0">
                  <a:pos x="91" y="57"/>
                </a:cxn>
                <a:cxn ang="0">
                  <a:pos x="93" y="39"/>
                </a:cxn>
                <a:cxn ang="0">
                  <a:pos x="95" y="21"/>
                </a:cxn>
                <a:cxn ang="0">
                  <a:pos x="97" y="11"/>
                </a:cxn>
              </a:cxnLst>
              <a:rect l="0" t="0" r="r" b="b"/>
              <a:pathLst>
                <a:path w="97" h="116">
                  <a:moveTo>
                    <a:pt x="0" y="97"/>
                  </a:moveTo>
                  <a:lnTo>
                    <a:pt x="0" y="98"/>
                  </a:lnTo>
                  <a:lnTo>
                    <a:pt x="0" y="100"/>
                  </a:lnTo>
                  <a:lnTo>
                    <a:pt x="1" y="104"/>
                  </a:lnTo>
                  <a:lnTo>
                    <a:pt x="1" y="105"/>
                  </a:lnTo>
                  <a:lnTo>
                    <a:pt x="1" y="105"/>
                  </a:lnTo>
                  <a:lnTo>
                    <a:pt x="1" y="106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9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3"/>
                  </a:lnTo>
                  <a:lnTo>
                    <a:pt x="3" y="114"/>
                  </a:lnTo>
                  <a:lnTo>
                    <a:pt x="3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5"/>
                  </a:lnTo>
                  <a:lnTo>
                    <a:pt x="4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6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5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7" y="112"/>
                  </a:lnTo>
                  <a:lnTo>
                    <a:pt x="7" y="112"/>
                  </a:lnTo>
                  <a:lnTo>
                    <a:pt x="7" y="111"/>
                  </a:lnTo>
                  <a:lnTo>
                    <a:pt x="7" y="111"/>
                  </a:lnTo>
                  <a:lnTo>
                    <a:pt x="8" y="110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9" y="104"/>
                  </a:lnTo>
                  <a:lnTo>
                    <a:pt x="10" y="99"/>
                  </a:lnTo>
                  <a:lnTo>
                    <a:pt x="10" y="99"/>
                  </a:lnTo>
                  <a:lnTo>
                    <a:pt x="10" y="98"/>
                  </a:lnTo>
                  <a:lnTo>
                    <a:pt x="10" y="97"/>
                  </a:lnTo>
                  <a:lnTo>
                    <a:pt x="10" y="94"/>
                  </a:lnTo>
                  <a:lnTo>
                    <a:pt x="11" y="89"/>
                  </a:lnTo>
                  <a:lnTo>
                    <a:pt x="12" y="77"/>
                  </a:lnTo>
                  <a:lnTo>
                    <a:pt x="12" y="77"/>
                  </a:lnTo>
                  <a:lnTo>
                    <a:pt x="13" y="76"/>
                  </a:lnTo>
                  <a:lnTo>
                    <a:pt x="13" y="74"/>
                  </a:lnTo>
                  <a:lnTo>
                    <a:pt x="13" y="71"/>
                  </a:lnTo>
                  <a:lnTo>
                    <a:pt x="14" y="65"/>
                  </a:lnTo>
                  <a:lnTo>
                    <a:pt x="15" y="52"/>
                  </a:lnTo>
                  <a:lnTo>
                    <a:pt x="15" y="51"/>
                  </a:lnTo>
                  <a:lnTo>
                    <a:pt x="15" y="50"/>
                  </a:lnTo>
                  <a:lnTo>
                    <a:pt x="16" y="48"/>
                  </a:lnTo>
                  <a:lnTo>
                    <a:pt x="16" y="45"/>
                  </a:lnTo>
                  <a:lnTo>
                    <a:pt x="17" y="38"/>
                  </a:lnTo>
                  <a:lnTo>
                    <a:pt x="17" y="37"/>
                  </a:lnTo>
                  <a:lnTo>
                    <a:pt x="17" y="36"/>
                  </a:lnTo>
                  <a:lnTo>
                    <a:pt x="17" y="35"/>
                  </a:lnTo>
                  <a:lnTo>
                    <a:pt x="18" y="31"/>
                  </a:lnTo>
                  <a:lnTo>
                    <a:pt x="18" y="25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19" y="22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20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0"/>
                  </a:lnTo>
                  <a:lnTo>
                    <a:pt x="21" y="10"/>
                  </a:lnTo>
                  <a:lnTo>
                    <a:pt x="21" y="9"/>
                  </a:lnTo>
                  <a:lnTo>
                    <a:pt x="21" y="8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2" y="3"/>
                  </a:lnTo>
                  <a:lnTo>
                    <a:pt x="22" y="3"/>
                  </a:lnTo>
                  <a:lnTo>
                    <a:pt x="22" y="2"/>
                  </a:lnTo>
                  <a:lnTo>
                    <a:pt x="22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3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5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7"/>
                  </a:lnTo>
                  <a:lnTo>
                    <a:pt x="28" y="8"/>
                  </a:lnTo>
                  <a:lnTo>
                    <a:pt x="28" y="9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11"/>
                  </a:lnTo>
                  <a:lnTo>
                    <a:pt x="29" y="13"/>
                  </a:lnTo>
                  <a:lnTo>
                    <a:pt x="29" y="14"/>
                  </a:lnTo>
                  <a:lnTo>
                    <a:pt x="29" y="14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30" y="23"/>
                  </a:lnTo>
                  <a:lnTo>
                    <a:pt x="30" y="24"/>
                  </a:lnTo>
                  <a:lnTo>
                    <a:pt x="30" y="24"/>
                  </a:lnTo>
                  <a:lnTo>
                    <a:pt x="30" y="26"/>
                  </a:lnTo>
                  <a:lnTo>
                    <a:pt x="31" y="28"/>
                  </a:lnTo>
                  <a:lnTo>
                    <a:pt x="31" y="34"/>
                  </a:lnTo>
                  <a:lnTo>
                    <a:pt x="33" y="47"/>
                  </a:lnTo>
                  <a:lnTo>
                    <a:pt x="33" y="48"/>
                  </a:lnTo>
                  <a:lnTo>
                    <a:pt x="33" y="48"/>
                  </a:lnTo>
                  <a:lnTo>
                    <a:pt x="33" y="50"/>
                  </a:lnTo>
                  <a:lnTo>
                    <a:pt x="34" y="54"/>
                  </a:lnTo>
                  <a:lnTo>
                    <a:pt x="34" y="61"/>
                  </a:lnTo>
                  <a:lnTo>
                    <a:pt x="36" y="75"/>
                  </a:lnTo>
                  <a:lnTo>
                    <a:pt x="36" y="76"/>
                  </a:lnTo>
                  <a:lnTo>
                    <a:pt x="36" y="76"/>
                  </a:lnTo>
                  <a:lnTo>
                    <a:pt x="36" y="78"/>
                  </a:lnTo>
                  <a:lnTo>
                    <a:pt x="37" y="81"/>
                  </a:lnTo>
                  <a:lnTo>
                    <a:pt x="37" y="88"/>
                  </a:lnTo>
                  <a:lnTo>
                    <a:pt x="37" y="88"/>
                  </a:lnTo>
                  <a:lnTo>
                    <a:pt x="38" y="89"/>
                  </a:lnTo>
                  <a:lnTo>
                    <a:pt x="38" y="91"/>
                  </a:lnTo>
                  <a:lnTo>
                    <a:pt x="38" y="94"/>
                  </a:lnTo>
                  <a:lnTo>
                    <a:pt x="39" y="99"/>
                  </a:lnTo>
                  <a:lnTo>
                    <a:pt x="39" y="99"/>
                  </a:lnTo>
                  <a:lnTo>
                    <a:pt x="39" y="100"/>
                  </a:lnTo>
                  <a:lnTo>
                    <a:pt x="39" y="101"/>
                  </a:lnTo>
                  <a:lnTo>
                    <a:pt x="40" y="103"/>
                  </a:lnTo>
                  <a:lnTo>
                    <a:pt x="40" y="104"/>
                  </a:lnTo>
                  <a:lnTo>
                    <a:pt x="40" y="104"/>
                  </a:lnTo>
                  <a:lnTo>
                    <a:pt x="40" y="105"/>
                  </a:lnTo>
                  <a:lnTo>
                    <a:pt x="40" y="107"/>
                  </a:lnTo>
                  <a:lnTo>
                    <a:pt x="40" y="108"/>
                  </a:lnTo>
                  <a:lnTo>
                    <a:pt x="40" y="108"/>
                  </a:lnTo>
                  <a:lnTo>
                    <a:pt x="41" y="109"/>
                  </a:lnTo>
                  <a:lnTo>
                    <a:pt x="41" y="109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0"/>
                  </a:lnTo>
                  <a:lnTo>
                    <a:pt x="41" y="111"/>
                  </a:lnTo>
                  <a:lnTo>
                    <a:pt x="41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10"/>
                  </a:lnTo>
                  <a:lnTo>
                    <a:pt x="47" y="108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8" y="104"/>
                  </a:lnTo>
                  <a:lnTo>
                    <a:pt x="48" y="104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99"/>
                  </a:lnTo>
                  <a:lnTo>
                    <a:pt x="49" y="94"/>
                  </a:lnTo>
                  <a:lnTo>
                    <a:pt x="49" y="93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50" y="88"/>
                  </a:lnTo>
                  <a:lnTo>
                    <a:pt x="50" y="82"/>
                  </a:lnTo>
                  <a:lnTo>
                    <a:pt x="51" y="81"/>
                  </a:lnTo>
                  <a:lnTo>
                    <a:pt x="51" y="80"/>
                  </a:lnTo>
                  <a:lnTo>
                    <a:pt x="51" y="78"/>
                  </a:lnTo>
                  <a:lnTo>
                    <a:pt x="51" y="75"/>
                  </a:lnTo>
                  <a:lnTo>
                    <a:pt x="52" y="68"/>
                  </a:lnTo>
                  <a:lnTo>
                    <a:pt x="54" y="54"/>
                  </a:lnTo>
                  <a:lnTo>
                    <a:pt x="54" y="53"/>
                  </a:lnTo>
                  <a:lnTo>
                    <a:pt x="54" y="52"/>
                  </a:lnTo>
                  <a:lnTo>
                    <a:pt x="54" y="50"/>
                  </a:lnTo>
                  <a:lnTo>
                    <a:pt x="54" y="47"/>
                  </a:lnTo>
                  <a:lnTo>
                    <a:pt x="55" y="40"/>
                  </a:lnTo>
                  <a:lnTo>
                    <a:pt x="57" y="27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8" y="19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0" y="7"/>
                  </a:lnTo>
                  <a:lnTo>
                    <a:pt x="60" y="7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5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2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4"/>
                  </a:lnTo>
                  <a:lnTo>
                    <a:pt x="67" y="17"/>
                  </a:lnTo>
                  <a:lnTo>
                    <a:pt x="68" y="22"/>
                  </a:lnTo>
                  <a:lnTo>
                    <a:pt x="68" y="23"/>
                  </a:lnTo>
                  <a:lnTo>
                    <a:pt x="68" y="24"/>
                  </a:lnTo>
                  <a:lnTo>
                    <a:pt x="69" y="25"/>
                  </a:lnTo>
                  <a:lnTo>
                    <a:pt x="69" y="28"/>
                  </a:lnTo>
                  <a:lnTo>
                    <a:pt x="70" y="34"/>
                  </a:lnTo>
                  <a:lnTo>
                    <a:pt x="71" y="47"/>
                  </a:lnTo>
                  <a:lnTo>
                    <a:pt x="71" y="48"/>
                  </a:lnTo>
                  <a:lnTo>
                    <a:pt x="71" y="48"/>
                  </a:lnTo>
                  <a:lnTo>
                    <a:pt x="71" y="50"/>
                  </a:lnTo>
                  <a:lnTo>
                    <a:pt x="72" y="53"/>
                  </a:lnTo>
                  <a:lnTo>
                    <a:pt x="73" y="60"/>
                  </a:lnTo>
                  <a:lnTo>
                    <a:pt x="74" y="74"/>
                  </a:lnTo>
                  <a:lnTo>
                    <a:pt x="74" y="74"/>
                  </a:lnTo>
                  <a:lnTo>
                    <a:pt x="74" y="75"/>
                  </a:lnTo>
                  <a:lnTo>
                    <a:pt x="74" y="77"/>
                  </a:lnTo>
                  <a:lnTo>
                    <a:pt x="75" y="80"/>
                  </a:lnTo>
                  <a:lnTo>
                    <a:pt x="75" y="86"/>
                  </a:lnTo>
                  <a:lnTo>
                    <a:pt x="75" y="87"/>
                  </a:lnTo>
                  <a:lnTo>
                    <a:pt x="75" y="87"/>
                  </a:lnTo>
                  <a:lnTo>
                    <a:pt x="76" y="89"/>
                  </a:lnTo>
                  <a:lnTo>
                    <a:pt x="76" y="92"/>
                  </a:lnTo>
                  <a:lnTo>
                    <a:pt x="77" y="97"/>
                  </a:lnTo>
                  <a:lnTo>
                    <a:pt x="77" y="97"/>
                  </a:lnTo>
                  <a:lnTo>
                    <a:pt x="77" y="98"/>
                  </a:lnTo>
                  <a:lnTo>
                    <a:pt x="77" y="99"/>
                  </a:lnTo>
                  <a:lnTo>
                    <a:pt x="77" y="101"/>
                  </a:lnTo>
                  <a:lnTo>
                    <a:pt x="77" y="102"/>
                  </a:lnTo>
                  <a:lnTo>
                    <a:pt x="77" y="102"/>
                  </a:lnTo>
                  <a:lnTo>
                    <a:pt x="78" y="104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6"/>
                  </a:lnTo>
                  <a:lnTo>
                    <a:pt x="78" y="107"/>
                  </a:lnTo>
                  <a:lnTo>
                    <a:pt x="79" y="109"/>
                  </a:lnTo>
                  <a:lnTo>
                    <a:pt x="79" y="109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12"/>
                  </a:lnTo>
                  <a:lnTo>
                    <a:pt x="79" y="112"/>
                  </a:lnTo>
                  <a:lnTo>
                    <a:pt x="80" y="112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3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0" y="114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5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1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6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2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5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4"/>
                  </a:lnTo>
                  <a:lnTo>
                    <a:pt x="83" y="113"/>
                  </a:lnTo>
                  <a:lnTo>
                    <a:pt x="83" y="113"/>
                  </a:lnTo>
                  <a:lnTo>
                    <a:pt x="83" y="112"/>
                  </a:lnTo>
                  <a:lnTo>
                    <a:pt x="84" y="112"/>
                  </a:lnTo>
                  <a:lnTo>
                    <a:pt x="84" y="112"/>
                  </a:lnTo>
                  <a:lnTo>
                    <a:pt x="84" y="111"/>
                  </a:lnTo>
                  <a:lnTo>
                    <a:pt x="84" y="111"/>
                  </a:lnTo>
                  <a:lnTo>
                    <a:pt x="84" y="110"/>
                  </a:lnTo>
                  <a:lnTo>
                    <a:pt x="84" y="110"/>
                  </a:lnTo>
                  <a:lnTo>
                    <a:pt x="85" y="108"/>
                  </a:lnTo>
                  <a:lnTo>
                    <a:pt x="85" y="108"/>
                  </a:lnTo>
                  <a:lnTo>
                    <a:pt x="85" y="107"/>
                  </a:lnTo>
                  <a:lnTo>
                    <a:pt x="85" y="106"/>
                  </a:lnTo>
                  <a:lnTo>
                    <a:pt x="85" y="104"/>
                  </a:lnTo>
                  <a:lnTo>
                    <a:pt x="85" y="104"/>
                  </a:lnTo>
                  <a:lnTo>
                    <a:pt x="86" y="103"/>
                  </a:lnTo>
                  <a:lnTo>
                    <a:pt x="86" y="102"/>
                  </a:lnTo>
                  <a:lnTo>
                    <a:pt x="86" y="100"/>
                  </a:lnTo>
                  <a:lnTo>
                    <a:pt x="87" y="95"/>
                  </a:lnTo>
                  <a:lnTo>
                    <a:pt x="87" y="94"/>
                  </a:lnTo>
                  <a:lnTo>
                    <a:pt x="87" y="93"/>
                  </a:lnTo>
                  <a:lnTo>
                    <a:pt x="87" y="92"/>
                  </a:lnTo>
                  <a:lnTo>
                    <a:pt x="87" y="89"/>
                  </a:lnTo>
                  <a:lnTo>
                    <a:pt x="88" y="83"/>
                  </a:lnTo>
                  <a:lnTo>
                    <a:pt x="88" y="83"/>
                  </a:lnTo>
                  <a:lnTo>
                    <a:pt x="88" y="82"/>
                  </a:lnTo>
                  <a:lnTo>
                    <a:pt x="89" y="80"/>
                  </a:lnTo>
                  <a:lnTo>
                    <a:pt x="89" y="77"/>
                  </a:lnTo>
                  <a:lnTo>
                    <a:pt x="90" y="71"/>
                  </a:lnTo>
                  <a:lnTo>
                    <a:pt x="91" y="57"/>
                  </a:lnTo>
                  <a:lnTo>
                    <a:pt x="91" y="56"/>
                  </a:lnTo>
                  <a:lnTo>
                    <a:pt x="91" y="55"/>
                  </a:lnTo>
                  <a:lnTo>
                    <a:pt x="91" y="53"/>
                  </a:lnTo>
                  <a:lnTo>
                    <a:pt x="92" y="50"/>
                  </a:lnTo>
                  <a:lnTo>
                    <a:pt x="93" y="42"/>
                  </a:lnTo>
                  <a:lnTo>
                    <a:pt x="93" y="42"/>
                  </a:lnTo>
                  <a:lnTo>
                    <a:pt x="93" y="41"/>
                  </a:lnTo>
                  <a:lnTo>
                    <a:pt x="93" y="39"/>
                  </a:lnTo>
                  <a:lnTo>
                    <a:pt x="93" y="35"/>
                  </a:lnTo>
                  <a:lnTo>
                    <a:pt x="94" y="29"/>
                  </a:lnTo>
                  <a:lnTo>
                    <a:pt x="94" y="28"/>
                  </a:lnTo>
                  <a:lnTo>
                    <a:pt x="94" y="27"/>
                  </a:lnTo>
                  <a:lnTo>
                    <a:pt x="94" y="26"/>
                  </a:lnTo>
                  <a:lnTo>
                    <a:pt x="95" y="22"/>
                  </a:lnTo>
                  <a:lnTo>
                    <a:pt x="95" y="22"/>
                  </a:lnTo>
                  <a:lnTo>
                    <a:pt x="95" y="21"/>
                  </a:lnTo>
                  <a:lnTo>
                    <a:pt x="95" y="20"/>
                  </a:lnTo>
                  <a:lnTo>
                    <a:pt x="95" y="17"/>
                  </a:lnTo>
                  <a:lnTo>
                    <a:pt x="96" y="16"/>
                  </a:lnTo>
                  <a:lnTo>
                    <a:pt x="96" y="16"/>
                  </a:lnTo>
                  <a:lnTo>
                    <a:pt x="96" y="14"/>
                  </a:lnTo>
                  <a:lnTo>
                    <a:pt x="96" y="12"/>
                  </a:lnTo>
                  <a:lnTo>
                    <a:pt x="96" y="11"/>
                  </a:lnTo>
                  <a:lnTo>
                    <a:pt x="97" y="11"/>
                  </a:lnTo>
                  <a:lnTo>
                    <a:pt x="97" y="10"/>
                  </a:lnTo>
                  <a:lnTo>
                    <a:pt x="97" y="8"/>
                  </a:lnTo>
                  <a:lnTo>
                    <a:pt x="97" y="7"/>
                  </a:lnTo>
                  <a:lnTo>
                    <a:pt x="97" y="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79" name="Freeform 73"/>
            <p:cNvSpPr>
              <a:spLocks/>
            </p:cNvSpPr>
            <p:nvPr/>
          </p:nvSpPr>
          <p:spPr bwMode="auto">
            <a:xfrm>
              <a:off x="3685" y="2186"/>
              <a:ext cx="95" cy="116"/>
            </a:xfrm>
            <a:custGeom>
              <a:avLst/>
              <a:gdLst/>
              <a:ahLst/>
              <a:cxnLst>
                <a:cxn ang="0">
                  <a:pos x="1" y="3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7" y="9"/>
                </a:cxn>
                <a:cxn ang="0">
                  <a:pos x="8" y="18"/>
                </a:cxn>
                <a:cxn ang="0">
                  <a:pos x="12" y="49"/>
                </a:cxn>
                <a:cxn ang="0">
                  <a:pos x="14" y="71"/>
                </a:cxn>
                <a:cxn ang="0">
                  <a:pos x="16" y="92"/>
                </a:cxn>
                <a:cxn ang="0">
                  <a:pos x="19" y="106"/>
                </a:cxn>
                <a:cxn ang="0">
                  <a:pos x="20" y="112"/>
                </a:cxn>
                <a:cxn ang="0">
                  <a:pos x="21" y="114"/>
                </a:cxn>
                <a:cxn ang="0">
                  <a:pos x="21" y="115"/>
                </a:cxn>
                <a:cxn ang="0">
                  <a:pos x="22" y="116"/>
                </a:cxn>
                <a:cxn ang="0">
                  <a:pos x="23" y="115"/>
                </a:cxn>
                <a:cxn ang="0">
                  <a:pos x="23" y="113"/>
                </a:cxn>
                <a:cxn ang="0">
                  <a:pos x="25" y="109"/>
                </a:cxn>
                <a:cxn ang="0">
                  <a:pos x="27" y="98"/>
                </a:cxn>
                <a:cxn ang="0">
                  <a:pos x="30" y="64"/>
                </a:cxn>
                <a:cxn ang="0">
                  <a:pos x="33" y="33"/>
                </a:cxn>
                <a:cxn ang="0">
                  <a:pos x="36" y="16"/>
                </a:cxn>
                <a:cxn ang="0">
                  <a:pos x="37" y="8"/>
                </a:cxn>
                <a:cxn ang="0">
                  <a:pos x="38" y="3"/>
                </a:cxn>
                <a:cxn ang="0">
                  <a:pos x="39" y="1"/>
                </a:cxn>
                <a:cxn ang="0">
                  <a:pos x="40" y="0"/>
                </a:cxn>
                <a:cxn ang="0">
                  <a:pos x="40" y="0"/>
                </a:cxn>
                <a:cxn ang="0">
                  <a:pos x="41" y="1"/>
                </a:cxn>
                <a:cxn ang="0">
                  <a:pos x="42" y="3"/>
                </a:cxn>
                <a:cxn ang="0">
                  <a:pos x="43" y="7"/>
                </a:cxn>
                <a:cxn ang="0">
                  <a:pos x="45" y="20"/>
                </a:cxn>
                <a:cxn ang="0">
                  <a:pos x="48" y="44"/>
                </a:cxn>
                <a:cxn ang="0">
                  <a:pos x="52" y="86"/>
                </a:cxn>
                <a:cxn ang="0">
                  <a:pos x="54" y="98"/>
                </a:cxn>
                <a:cxn ang="0">
                  <a:pos x="55" y="106"/>
                </a:cxn>
                <a:cxn ang="0">
                  <a:pos x="56" y="111"/>
                </a:cxn>
                <a:cxn ang="0">
                  <a:pos x="57" y="114"/>
                </a:cxn>
                <a:cxn ang="0">
                  <a:pos x="58" y="115"/>
                </a:cxn>
                <a:cxn ang="0">
                  <a:pos x="59" y="116"/>
                </a:cxn>
                <a:cxn ang="0">
                  <a:pos x="59" y="115"/>
                </a:cxn>
                <a:cxn ang="0">
                  <a:pos x="60" y="112"/>
                </a:cxn>
                <a:cxn ang="0">
                  <a:pos x="61" y="107"/>
                </a:cxn>
                <a:cxn ang="0">
                  <a:pos x="63" y="97"/>
                </a:cxn>
                <a:cxn ang="0">
                  <a:pos x="67" y="64"/>
                </a:cxn>
                <a:cxn ang="0">
                  <a:pos x="70" y="34"/>
                </a:cxn>
                <a:cxn ang="0">
                  <a:pos x="72" y="12"/>
                </a:cxn>
                <a:cxn ang="0">
                  <a:pos x="74" y="4"/>
                </a:cxn>
                <a:cxn ang="0">
                  <a:pos x="75" y="1"/>
                </a:cxn>
                <a:cxn ang="0">
                  <a:pos x="76" y="0"/>
                </a:cxn>
                <a:cxn ang="0">
                  <a:pos x="76" y="0"/>
                </a:cxn>
                <a:cxn ang="0">
                  <a:pos x="77" y="0"/>
                </a:cxn>
                <a:cxn ang="0">
                  <a:pos x="78" y="3"/>
                </a:cxn>
                <a:cxn ang="0">
                  <a:pos x="79" y="8"/>
                </a:cxn>
                <a:cxn ang="0">
                  <a:pos x="82" y="23"/>
                </a:cxn>
                <a:cxn ang="0">
                  <a:pos x="85" y="51"/>
                </a:cxn>
                <a:cxn ang="0">
                  <a:pos x="88" y="90"/>
                </a:cxn>
                <a:cxn ang="0">
                  <a:pos x="90" y="104"/>
                </a:cxn>
                <a:cxn ang="0">
                  <a:pos x="92" y="111"/>
                </a:cxn>
                <a:cxn ang="0">
                  <a:pos x="93" y="114"/>
                </a:cxn>
                <a:cxn ang="0">
                  <a:pos x="94" y="115"/>
                </a:cxn>
                <a:cxn ang="0">
                  <a:pos x="94" y="116"/>
                </a:cxn>
              </a:cxnLst>
              <a:rect l="0" t="0" r="r" b="b"/>
              <a:pathLst>
                <a:path w="95" h="116">
                  <a:moveTo>
                    <a:pt x="0" y="7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1" y="3"/>
                  </a:lnTo>
                  <a:lnTo>
                    <a:pt x="1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4"/>
                  </a:lnTo>
                  <a:lnTo>
                    <a:pt x="6" y="4"/>
                  </a:lnTo>
                  <a:lnTo>
                    <a:pt x="6" y="6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7" y="9"/>
                  </a:lnTo>
                  <a:lnTo>
                    <a:pt x="7" y="10"/>
                  </a:lnTo>
                  <a:lnTo>
                    <a:pt x="7" y="10"/>
                  </a:lnTo>
                  <a:lnTo>
                    <a:pt x="7" y="11"/>
                  </a:lnTo>
                  <a:lnTo>
                    <a:pt x="7" y="14"/>
                  </a:lnTo>
                  <a:lnTo>
                    <a:pt x="8" y="14"/>
                  </a:lnTo>
                  <a:lnTo>
                    <a:pt x="8" y="15"/>
                  </a:lnTo>
                  <a:lnTo>
                    <a:pt x="8" y="16"/>
                  </a:lnTo>
                  <a:lnTo>
                    <a:pt x="8" y="18"/>
                  </a:lnTo>
                  <a:lnTo>
                    <a:pt x="9" y="24"/>
                  </a:lnTo>
                  <a:lnTo>
                    <a:pt x="9" y="24"/>
                  </a:lnTo>
                  <a:lnTo>
                    <a:pt x="9" y="25"/>
                  </a:lnTo>
                  <a:lnTo>
                    <a:pt x="9" y="26"/>
                  </a:lnTo>
                  <a:lnTo>
                    <a:pt x="10" y="29"/>
                  </a:lnTo>
                  <a:lnTo>
                    <a:pt x="10" y="35"/>
                  </a:lnTo>
                  <a:lnTo>
                    <a:pt x="12" y="48"/>
                  </a:lnTo>
                  <a:lnTo>
                    <a:pt x="12" y="49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6"/>
                  </a:lnTo>
                  <a:lnTo>
                    <a:pt x="13" y="63"/>
                  </a:lnTo>
                  <a:lnTo>
                    <a:pt x="13" y="64"/>
                  </a:lnTo>
                  <a:lnTo>
                    <a:pt x="13" y="65"/>
                  </a:lnTo>
                  <a:lnTo>
                    <a:pt x="14" y="67"/>
                  </a:lnTo>
                  <a:lnTo>
                    <a:pt x="14" y="71"/>
                  </a:lnTo>
                  <a:lnTo>
                    <a:pt x="15" y="78"/>
                  </a:lnTo>
                  <a:lnTo>
                    <a:pt x="15" y="79"/>
                  </a:lnTo>
                  <a:lnTo>
                    <a:pt x="15" y="80"/>
                  </a:lnTo>
                  <a:lnTo>
                    <a:pt x="15" y="81"/>
                  </a:lnTo>
                  <a:lnTo>
                    <a:pt x="15" y="84"/>
                  </a:lnTo>
                  <a:lnTo>
                    <a:pt x="16" y="91"/>
                  </a:lnTo>
                  <a:lnTo>
                    <a:pt x="16" y="92"/>
                  </a:lnTo>
                  <a:lnTo>
                    <a:pt x="16" y="92"/>
                  </a:lnTo>
                  <a:lnTo>
                    <a:pt x="17" y="94"/>
                  </a:lnTo>
                  <a:lnTo>
                    <a:pt x="17" y="97"/>
                  </a:lnTo>
                  <a:lnTo>
                    <a:pt x="18" y="102"/>
                  </a:lnTo>
                  <a:lnTo>
                    <a:pt x="18" y="102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6"/>
                  </a:lnTo>
                  <a:lnTo>
                    <a:pt x="19" y="106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5"/>
                  </a:lnTo>
                  <a:lnTo>
                    <a:pt x="26" y="101"/>
                  </a:lnTo>
                  <a:lnTo>
                    <a:pt x="26" y="100"/>
                  </a:lnTo>
                  <a:lnTo>
                    <a:pt x="26" y="100"/>
                  </a:lnTo>
                  <a:lnTo>
                    <a:pt x="27" y="98"/>
                  </a:lnTo>
                  <a:lnTo>
                    <a:pt x="27" y="96"/>
                  </a:lnTo>
                  <a:lnTo>
                    <a:pt x="27" y="90"/>
                  </a:lnTo>
                  <a:lnTo>
                    <a:pt x="29" y="78"/>
                  </a:lnTo>
                  <a:lnTo>
                    <a:pt x="29" y="78"/>
                  </a:lnTo>
                  <a:lnTo>
                    <a:pt x="29" y="77"/>
                  </a:lnTo>
                  <a:lnTo>
                    <a:pt x="29" y="75"/>
                  </a:lnTo>
                  <a:lnTo>
                    <a:pt x="30" y="71"/>
                  </a:lnTo>
                  <a:lnTo>
                    <a:pt x="30" y="64"/>
                  </a:lnTo>
                  <a:lnTo>
                    <a:pt x="32" y="49"/>
                  </a:lnTo>
                  <a:lnTo>
                    <a:pt x="32" y="48"/>
                  </a:lnTo>
                  <a:lnTo>
                    <a:pt x="32" y="47"/>
                  </a:lnTo>
                  <a:lnTo>
                    <a:pt x="32" y="46"/>
                  </a:lnTo>
                  <a:lnTo>
                    <a:pt x="33" y="42"/>
                  </a:lnTo>
                  <a:lnTo>
                    <a:pt x="33" y="35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4" y="32"/>
                  </a:lnTo>
                  <a:lnTo>
                    <a:pt x="34" y="28"/>
                  </a:lnTo>
                  <a:lnTo>
                    <a:pt x="35" y="22"/>
                  </a:lnTo>
                  <a:lnTo>
                    <a:pt x="35" y="21"/>
                  </a:lnTo>
                  <a:lnTo>
                    <a:pt x="35" y="21"/>
                  </a:lnTo>
                  <a:lnTo>
                    <a:pt x="35" y="19"/>
                  </a:lnTo>
                  <a:lnTo>
                    <a:pt x="35" y="17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4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1"/>
                  </a:lnTo>
                  <a:lnTo>
                    <a:pt x="37" y="10"/>
                  </a:lnTo>
                  <a:lnTo>
                    <a:pt x="37" y="8"/>
                  </a:lnTo>
                  <a:lnTo>
                    <a:pt x="37" y="8"/>
                  </a:lnTo>
                  <a:lnTo>
                    <a:pt x="37" y="7"/>
                  </a:lnTo>
                  <a:lnTo>
                    <a:pt x="37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2" y="1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2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4"/>
                  </a:lnTo>
                  <a:lnTo>
                    <a:pt x="43" y="5"/>
                  </a:lnTo>
                  <a:lnTo>
                    <a:pt x="43" y="6"/>
                  </a:lnTo>
                  <a:lnTo>
                    <a:pt x="43" y="6"/>
                  </a:lnTo>
                  <a:lnTo>
                    <a:pt x="43" y="7"/>
                  </a:lnTo>
                  <a:lnTo>
                    <a:pt x="43" y="9"/>
                  </a:lnTo>
                  <a:lnTo>
                    <a:pt x="43" y="10"/>
                  </a:lnTo>
                  <a:lnTo>
                    <a:pt x="44" y="10"/>
                  </a:lnTo>
                  <a:lnTo>
                    <a:pt x="44" y="11"/>
                  </a:lnTo>
                  <a:lnTo>
                    <a:pt x="44" y="14"/>
                  </a:lnTo>
                  <a:lnTo>
                    <a:pt x="45" y="19"/>
                  </a:lnTo>
                  <a:lnTo>
                    <a:pt x="45" y="20"/>
                  </a:lnTo>
                  <a:lnTo>
                    <a:pt x="45" y="20"/>
                  </a:lnTo>
                  <a:lnTo>
                    <a:pt x="45" y="22"/>
                  </a:lnTo>
                  <a:lnTo>
                    <a:pt x="46" y="25"/>
                  </a:lnTo>
                  <a:lnTo>
                    <a:pt x="47" y="31"/>
                  </a:lnTo>
                  <a:lnTo>
                    <a:pt x="47" y="32"/>
                  </a:lnTo>
                  <a:lnTo>
                    <a:pt x="47" y="33"/>
                  </a:lnTo>
                  <a:lnTo>
                    <a:pt x="47" y="34"/>
                  </a:lnTo>
                  <a:lnTo>
                    <a:pt x="47" y="38"/>
                  </a:lnTo>
                  <a:lnTo>
                    <a:pt x="48" y="44"/>
                  </a:lnTo>
                  <a:lnTo>
                    <a:pt x="49" y="59"/>
                  </a:lnTo>
                  <a:lnTo>
                    <a:pt x="49" y="60"/>
                  </a:lnTo>
                  <a:lnTo>
                    <a:pt x="49" y="60"/>
                  </a:lnTo>
                  <a:lnTo>
                    <a:pt x="50" y="62"/>
                  </a:lnTo>
                  <a:lnTo>
                    <a:pt x="50" y="66"/>
                  </a:lnTo>
                  <a:lnTo>
                    <a:pt x="51" y="73"/>
                  </a:lnTo>
                  <a:lnTo>
                    <a:pt x="52" y="86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3" y="92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7"/>
                  </a:lnTo>
                  <a:lnTo>
                    <a:pt x="54" y="98"/>
                  </a:lnTo>
                  <a:lnTo>
                    <a:pt x="54" y="98"/>
                  </a:lnTo>
                  <a:lnTo>
                    <a:pt x="54" y="100"/>
                  </a:lnTo>
                  <a:lnTo>
                    <a:pt x="54" y="102"/>
                  </a:lnTo>
                  <a:lnTo>
                    <a:pt x="54" y="102"/>
                  </a:lnTo>
                  <a:lnTo>
                    <a:pt x="54" y="103"/>
                  </a:lnTo>
                  <a:lnTo>
                    <a:pt x="55" y="104"/>
                  </a:lnTo>
                  <a:lnTo>
                    <a:pt x="55" y="106"/>
                  </a:lnTo>
                  <a:lnTo>
                    <a:pt x="55" y="106"/>
                  </a:lnTo>
                  <a:lnTo>
                    <a:pt x="55" y="107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9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2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5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8" y="116"/>
                  </a:lnTo>
                  <a:lnTo>
                    <a:pt x="59" y="116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1" y="111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10"/>
                  </a:lnTo>
                  <a:lnTo>
                    <a:pt x="61" y="109"/>
                  </a:lnTo>
                  <a:lnTo>
                    <a:pt x="61" y="107"/>
                  </a:lnTo>
                  <a:lnTo>
                    <a:pt x="61" y="106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2"/>
                  </a:lnTo>
                  <a:lnTo>
                    <a:pt x="62" y="102"/>
                  </a:lnTo>
                  <a:lnTo>
                    <a:pt x="62" y="101"/>
                  </a:lnTo>
                  <a:lnTo>
                    <a:pt x="63" y="100"/>
                  </a:lnTo>
                  <a:lnTo>
                    <a:pt x="63" y="97"/>
                  </a:lnTo>
                  <a:lnTo>
                    <a:pt x="64" y="91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8"/>
                  </a:lnTo>
                  <a:lnTo>
                    <a:pt x="64" y="85"/>
                  </a:lnTo>
                  <a:lnTo>
                    <a:pt x="65" y="79"/>
                  </a:lnTo>
                  <a:lnTo>
                    <a:pt x="67" y="65"/>
                  </a:lnTo>
                  <a:lnTo>
                    <a:pt x="67" y="64"/>
                  </a:lnTo>
                  <a:lnTo>
                    <a:pt x="67" y="63"/>
                  </a:lnTo>
                  <a:lnTo>
                    <a:pt x="67" y="62"/>
                  </a:lnTo>
                  <a:lnTo>
                    <a:pt x="67" y="58"/>
                  </a:lnTo>
                  <a:lnTo>
                    <a:pt x="68" y="51"/>
                  </a:lnTo>
                  <a:lnTo>
                    <a:pt x="69" y="37"/>
                  </a:lnTo>
                  <a:lnTo>
                    <a:pt x="69" y="36"/>
                  </a:lnTo>
                  <a:lnTo>
                    <a:pt x="69" y="35"/>
                  </a:lnTo>
                  <a:lnTo>
                    <a:pt x="70" y="34"/>
                  </a:lnTo>
                  <a:lnTo>
                    <a:pt x="70" y="30"/>
                  </a:lnTo>
                  <a:lnTo>
                    <a:pt x="71" y="24"/>
                  </a:lnTo>
                  <a:lnTo>
                    <a:pt x="71" y="23"/>
                  </a:lnTo>
                  <a:lnTo>
                    <a:pt x="71" y="22"/>
                  </a:lnTo>
                  <a:lnTo>
                    <a:pt x="71" y="20"/>
                  </a:lnTo>
                  <a:lnTo>
                    <a:pt x="72" y="18"/>
                  </a:lnTo>
                  <a:lnTo>
                    <a:pt x="72" y="12"/>
                  </a:lnTo>
                  <a:lnTo>
                    <a:pt x="72" y="12"/>
                  </a:lnTo>
                  <a:lnTo>
                    <a:pt x="73" y="11"/>
                  </a:lnTo>
                  <a:lnTo>
                    <a:pt x="73" y="10"/>
                  </a:lnTo>
                  <a:lnTo>
                    <a:pt x="73" y="8"/>
                  </a:lnTo>
                  <a:lnTo>
                    <a:pt x="73" y="8"/>
                  </a:lnTo>
                  <a:lnTo>
                    <a:pt x="73" y="7"/>
                  </a:lnTo>
                  <a:lnTo>
                    <a:pt x="73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3"/>
                  </a:lnTo>
                  <a:lnTo>
                    <a:pt x="74" y="3"/>
                  </a:lnTo>
                  <a:lnTo>
                    <a:pt x="74" y="2"/>
                  </a:lnTo>
                  <a:lnTo>
                    <a:pt x="75" y="2"/>
                  </a:lnTo>
                  <a:lnTo>
                    <a:pt x="75" y="2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1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5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6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0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2"/>
                  </a:lnTo>
                  <a:lnTo>
                    <a:pt x="78" y="3"/>
                  </a:lnTo>
                  <a:lnTo>
                    <a:pt x="78" y="3"/>
                  </a:lnTo>
                  <a:lnTo>
                    <a:pt x="78" y="4"/>
                  </a:lnTo>
                  <a:lnTo>
                    <a:pt x="79" y="4"/>
                  </a:lnTo>
                  <a:lnTo>
                    <a:pt x="79" y="4"/>
                  </a:lnTo>
                  <a:lnTo>
                    <a:pt x="79" y="5"/>
                  </a:lnTo>
                  <a:lnTo>
                    <a:pt x="79" y="7"/>
                  </a:lnTo>
                  <a:lnTo>
                    <a:pt x="79" y="8"/>
                  </a:lnTo>
                  <a:lnTo>
                    <a:pt x="79" y="8"/>
                  </a:lnTo>
                  <a:lnTo>
                    <a:pt x="80" y="9"/>
                  </a:lnTo>
                  <a:lnTo>
                    <a:pt x="80" y="11"/>
                  </a:lnTo>
                  <a:lnTo>
                    <a:pt x="80" y="12"/>
                  </a:lnTo>
                  <a:lnTo>
                    <a:pt x="80" y="12"/>
                  </a:lnTo>
                  <a:lnTo>
                    <a:pt x="80" y="14"/>
                  </a:lnTo>
                  <a:lnTo>
                    <a:pt x="81" y="16"/>
                  </a:lnTo>
                  <a:lnTo>
                    <a:pt x="82" y="22"/>
                  </a:lnTo>
                  <a:lnTo>
                    <a:pt x="82" y="23"/>
                  </a:lnTo>
                  <a:lnTo>
                    <a:pt x="82" y="23"/>
                  </a:lnTo>
                  <a:lnTo>
                    <a:pt x="82" y="25"/>
                  </a:lnTo>
                  <a:lnTo>
                    <a:pt x="82" y="28"/>
                  </a:lnTo>
                  <a:lnTo>
                    <a:pt x="83" y="34"/>
                  </a:lnTo>
                  <a:lnTo>
                    <a:pt x="84" y="48"/>
                  </a:lnTo>
                  <a:lnTo>
                    <a:pt x="84" y="49"/>
                  </a:lnTo>
                  <a:lnTo>
                    <a:pt x="84" y="50"/>
                  </a:lnTo>
                  <a:lnTo>
                    <a:pt x="85" y="51"/>
                  </a:lnTo>
                  <a:lnTo>
                    <a:pt x="85" y="55"/>
                  </a:lnTo>
                  <a:lnTo>
                    <a:pt x="86" y="62"/>
                  </a:lnTo>
                  <a:lnTo>
                    <a:pt x="87" y="76"/>
                  </a:lnTo>
                  <a:lnTo>
                    <a:pt x="87" y="77"/>
                  </a:lnTo>
                  <a:lnTo>
                    <a:pt x="87" y="78"/>
                  </a:lnTo>
                  <a:lnTo>
                    <a:pt x="87" y="80"/>
                  </a:lnTo>
                  <a:lnTo>
                    <a:pt x="88" y="83"/>
                  </a:lnTo>
                  <a:lnTo>
                    <a:pt x="88" y="90"/>
                  </a:lnTo>
                  <a:lnTo>
                    <a:pt x="89" y="90"/>
                  </a:lnTo>
                  <a:lnTo>
                    <a:pt x="89" y="91"/>
                  </a:lnTo>
                  <a:lnTo>
                    <a:pt x="89" y="93"/>
                  </a:lnTo>
                  <a:lnTo>
                    <a:pt x="89" y="96"/>
                  </a:lnTo>
                  <a:lnTo>
                    <a:pt x="90" y="101"/>
                  </a:lnTo>
                  <a:lnTo>
                    <a:pt x="90" y="102"/>
                  </a:lnTo>
                  <a:lnTo>
                    <a:pt x="90" y="103"/>
                  </a:lnTo>
                  <a:lnTo>
                    <a:pt x="90" y="104"/>
                  </a:lnTo>
                  <a:lnTo>
                    <a:pt x="91" y="106"/>
                  </a:lnTo>
                  <a:lnTo>
                    <a:pt x="91" y="106"/>
                  </a:lnTo>
                  <a:lnTo>
                    <a:pt x="91" y="107"/>
                  </a:lnTo>
                  <a:lnTo>
                    <a:pt x="91" y="108"/>
                  </a:lnTo>
                  <a:lnTo>
                    <a:pt x="92" y="110"/>
                  </a:lnTo>
                  <a:lnTo>
                    <a:pt x="92" y="110"/>
                  </a:lnTo>
                  <a:lnTo>
                    <a:pt x="92" y="111"/>
                  </a:lnTo>
                  <a:lnTo>
                    <a:pt x="92" y="111"/>
                  </a:lnTo>
                  <a:lnTo>
                    <a:pt x="92" y="112"/>
                  </a:lnTo>
                  <a:lnTo>
                    <a:pt x="92" y="112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2" y="113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4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3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5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6"/>
                  </a:lnTo>
                  <a:lnTo>
                    <a:pt x="94" y="115"/>
                  </a:lnTo>
                  <a:lnTo>
                    <a:pt x="95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0" name="Freeform 74"/>
            <p:cNvSpPr>
              <a:spLocks/>
            </p:cNvSpPr>
            <p:nvPr/>
          </p:nvSpPr>
          <p:spPr bwMode="auto">
            <a:xfrm>
              <a:off x="3780" y="2186"/>
              <a:ext cx="100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2"/>
                </a:cxn>
                <a:cxn ang="0">
                  <a:pos x="2" y="106"/>
                </a:cxn>
                <a:cxn ang="0">
                  <a:pos x="4" y="94"/>
                </a:cxn>
                <a:cxn ang="0">
                  <a:pos x="8" y="58"/>
                </a:cxn>
                <a:cxn ang="0">
                  <a:pos x="11" y="28"/>
                </a:cxn>
                <a:cxn ang="0">
                  <a:pos x="13" y="11"/>
                </a:cxn>
                <a:cxn ang="0">
                  <a:pos x="14" y="5"/>
                </a:cxn>
                <a:cxn ang="0">
                  <a:pos x="15" y="1"/>
                </a:cxn>
                <a:cxn ang="0">
                  <a:pos x="16" y="0"/>
                </a:cxn>
                <a:cxn ang="0">
                  <a:pos x="17" y="0"/>
                </a:cxn>
                <a:cxn ang="0">
                  <a:pos x="17" y="0"/>
                </a:cxn>
                <a:cxn ang="0">
                  <a:pos x="18" y="2"/>
                </a:cxn>
                <a:cxn ang="0">
                  <a:pos x="19" y="6"/>
                </a:cxn>
                <a:cxn ang="0">
                  <a:pos x="21" y="15"/>
                </a:cxn>
                <a:cxn ang="0">
                  <a:pos x="24" y="43"/>
                </a:cxn>
                <a:cxn ang="0">
                  <a:pos x="28" y="80"/>
                </a:cxn>
                <a:cxn ang="0">
                  <a:pos x="30" y="100"/>
                </a:cxn>
                <a:cxn ang="0">
                  <a:pos x="31" y="109"/>
                </a:cxn>
                <a:cxn ang="0">
                  <a:pos x="33" y="113"/>
                </a:cxn>
                <a:cxn ang="0">
                  <a:pos x="33" y="115"/>
                </a:cxn>
                <a:cxn ang="0">
                  <a:pos x="34" y="116"/>
                </a:cxn>
                <a:cxn ang="0">
                  <a:pos x="35" y="115"/>
                </a:cxn>
                <a:cxn ang="0">
                  <a:pos x="35" y="114"/>
                </a:cxn>
                <a:cxn ang="0">
                  <a:pos x="36" y="111"/>
                </a:cxn>
                <a:cxn ang="0">
                  <a:pos x="38" y="99"/>
                </a:cxn>
                <a:cxn ang="0">
                  <a:pos x="42" y="70"/>
                </a:cxn>
                <a:cxn ang="0">
                  <a:pos x="45" y="34"/>
                </a:cxn>
                <a:cxn ang="0">
                  <a:pos x="48" y="15"/>
                </a:cxn>
                <a:cxn ang="0">
                  <a:pos x="49" y="6"/>
                </a:cxn>
                <a:cxn ang="0">
                  <a:pos x="50" y="2"/>
                </a:cxn>
                <a:cxn ang="0">
                  <a:pos x="51" y="0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2"/>
                </a:cxn>
                <a:cxn ang="0">
                  <a:pos x="54" y="6"/>
                </a:cxn>
                <a:cxn ang="0">
                  <a:pos x="56" y="20"/>
                </a:cxn>
                <a:cxn ang="0">
                  <a:pos x="59" y="50"/>
                </a:cxn>
                <a:cxn ang="0">
                  <a:pos x="63" y="86"/>
                </a:cxn>
                <a:cxn ang="0">
                  <a:pos x="65" y="104"/>
                </a:cxn>
                <a:cxn ang="0">
                  <a:pos x="67" y="111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9" y="116"/>
                </a:cxn>
                <a:cxn ang="0">
                  <a:pos x="70" y="115"/>
                </a:cxn>
                <a:cxn ang="0">
                  <a:pos x="71" y="112"/>
                </a:cxn>
                <a:cxn ang="0">
                  <a:pos x="72" y="105"/>
                </a:cxn>
                <a:cxn ang="0">
                  <a:pos x="74" y="90"/>
                </a:cxn>
                <a:cxn ang="0">
                  <a:pos x="77" y="56"/>
                </a:cxn>
                <a:cxn ang="0">
                  <a:pos x="81" y="20"/>
                </a:cxn>
                <a:cxn ang="0">
                  <a:pos x="83" y="8"/>
                </a:cxn>
                <a:cxn ang="0">
                  <a:pos x="84" y="3"/>
                </a:cxn>
                <a:cxn ang="0">
                  <a:pos x="85" y="1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7" y="1"/>
                </a:cxn>
                <a:cxn ang="0">
                  <a:pos x="88" y="4"/>
                </a:cxn>
                <a:cxn ang="0">
                  <a:pos x="89" y="11"/>
                </a:cxn>
                <a:cxn ang="0">
                  <a:pos x="91" y="28"/>
                </a:cxn>
                <a:cxn ang="0">
                  <a:pos x="94" y="62"/>
                </a:cxn>
                <a:cxn ang="0">
                  <a:pos x="98" y="92"/>
                </a:cxn>
                <a:cxn ang="0">
                  <a:pos x="99" y="104"/>
                </a:cxn>
              </a:cxnLst>
              <a:rect l="0" t="0" r="r" b="b"/>
              <a:pathLst>
                <a:path w="100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2" y="110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6"/>
                  </a:lnTo>
                  <a:lnTo>
                    <a:pt x="3" y="105"/>
                  </a:lnTo>
                  <a:lnTo>
                    <a:pt x="3" y="104"/>
                  </a:lnTo>
                  <a:lnTo>
                    <a:pt x="3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7" y="72"/>
                  </a:lnTo>
                  <a:lnTo>
                    <a:pt x="7" y="72"/>
                  </a:lnTo>
                  <a:lnTo>
                    <a:pt x="7" y="71"/>
                  </a:lnTo>
                  <a:lnTo>
                    <a:pt x="7" y="69"/>
                  </a:lnTo>
                  <a:lnTo>
                    <a:pt x="7" y="65"/>
                  </a:lnTo>
                  <a:lnTo>
                    <a:pt x="8" y="58"/>
                  </a:lnTo>
                  <a:lnTo>
                    <a:pt x="9" y="44"/>
                  </a:lnTo>
                  <a:lnTo>
                    <a:pt x="9" y="43"/>
                  </a:lnTo>
                  <a:lnTo>
                    <a:pt x="9" y="42"/>
                  </a:lnTo>
                  <a:lnTo>
                    <a:pt x="10" y="40"/>
                  </a:lnTo>
                  <a:lnTo>
                    <a:pt x="10" y="37"/>
                  </a:lnTo>
                  <a:lnTo>
                    <a:pt x="11" y="30"/>
                  </a:lnTo>
                  <a:lnTo>
                    <a:pt x="11" y="29"/>
                  </a:lnTo>
                  <a:lnTo>
                    <a:pt x="11" y="28"/>
                  </a:lnTo>
                  <a:lnTo>
                    <a:pt x="11" y="26"/>
                  </a:lnTo>
                  <a:lnTo>
                    <a:pt x="11" y="23"/>
                  </a:lnTo>
                  <a:lnTo>
                    <a:pt x="12" y="17"/>
                  </a:lnTo>
                  <a:lnTo>
                    <a:pt x="12" y="16"/>
                  </a:lnTo>
                  <a:lnTo>
                    <a:pt x="12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1"/>
                  </a:lnTo>
                  <a:lnTo>
                    <a:pt x="13" y="11"/>
                  </a:lnTo>
                  <a:lnTo>
                    <a:pt x="13" y="10"/>
                  </a:lnTo>
                  <a:lnTo>
                    <a:pt x="14" y="8"/>
                  </a:lnTo>
                  <a:lnTo>
                    <a:pt x="14" y="7"/>
                  </a:lnTo>
                  <a:lnTo>
                    <a:pt x="14" y="7"/>
                  </a:lnTo>
                  <a:lnTo>
                    <a:pt x="14" y="6"/>
                  </a:lnTo>
                  <a:lnTo>
                    <a:pt x="14" y="5"/>
                  </a:lnTo>
                  <a:lnTo>
                    <a:pt x="14" y="5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8" y="0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9" y="2"/>
                  </a:lnTo>
                  <a:lnTo>
                    <a:pt x="19" y="3"/>
                  </a:lnTo>
                  <a:lnTo>
                    <a:pt x="19" y="3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5"/>
                  </a:lnTo>
                  <a:lnTo>
                    <a:pt x="19" y="6"/>
                  </a:lnTo>
                  <a:lnTo>
                    <a:pt x="19" y="7"/>
                  </a:lnTo>
                  <a:lnTo>
                    <a:pt x="20" y="7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20" y="11"/>
                  </a:lnTo>
                  <a:lnTo>
                    <a:pt x="20" y="11"/>
                  </a:lnTo>
                  <a:lnTo>
                    <a:pt x="21" y="12"/>
                  </a:lnTo>
                  <a:lnTo>
                    <a:pt x="21" y="15"/>
                  </a:lnTo>
                  <a:lnTo>
                    <a:pt x="21" y="16"/>
                  </a:lnTo>
                  <a:lnTo>
                    <a:pt x="21" y="16"/>
                  </a:lnTo>
                  <a:lnTo>
                    <a:pt x="21" y="18"/>
                  </a:lnTo>
                  <a:lnTo>
                    <a:pt x="22" y="20"/>
                  </a:lnTo>
                  <a:lnTo>
                    <a:pt x="22" y="27"/>
                  </a:lnTo>
                  <a:lnTo>
                    <a:pt x="24" y="41"/>
                  </a:lnTo>
                  <a:lnTo>
                    <a:pt x="24" y="42"/>
                  </a:lnTo>
                  <a:lnTo>
                    <a:pt x="24" y="43"/>
                  </a:lnTo>
                  <a:lnTo>
                    <a:pt x="24" y="45"/>
                  </a:lnTo>
                  <a:lnTo>
                    <a:pt x="25" y="49"/>
                  </a:lnTo>
                  <a:lnTo>
                    <a:pt x="25" y="57"/>
                  </a:lnTo>
                  <a:lnTo>
                    <a:pt x="27" y="72"/>
                  </a:lnTo>
                  <a:lnTo>
                    <a:pt x="27" y="73"/>
                  </a:lnTo>
                  <a:lnTo>
                    <a:pt x="27" y="74"/>
                  </a:lnTo>
                  <a:lnTo>
                    <a:pt x="27" y="76"/>
                  </a:lnTo>
                  <a:lnTo>
                    <a:pt x="28" y="80"/>
                  </a:lnTo>
                  <a:lnTo>
                    <a:pt x="28" y="87"/>
                  </a:lnTo>
                  <a:lnTo>
                    <a:pt x="29" y="88"/>
                  </a:lnTo>
                  <a:lnTo>
                    <a:pt x="29" y="88"/>
                  </a:lnTo>
                  <a:lnTo>
                    <a:pt x="29" y="90"/>
                  </a:lnTo>
                  <a:lnTo>
                    <a:pt x="29" y="93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0"/>
                  </a:lnTo>
                  <a:lnTo>
                    <a:pt x="30" y="102"/>
                  </a:lnTo>
                  <a:lnTo>
                    <a:pt x="31" y="104"/>
                  </a:lnTo>
                  <a:lnTo>
                    <a:pt x="31" y="105"/>
                  </a:lnTo>
                  <a:lnTo>
                    <a:pt x="31" y="105"/>
                  </a:lnTo>
                  <a:lnTo>
                    <a:pt x="31" y="106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09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6" y="111"/>
                  </a:lnTo>
                  <a:lnTo>
                    <a:pt x="36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4"/>
                  </a:lnTo>
                  <a:lnTo>
                    <a:pt x="38" y="99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6"/>
                  </a:lnTo>
                  <a:lnTo>
                    <a:pt x="39" y="93"/>
                  </a:lnTo>
                  <a:lnTo>
                    <a:pt x="40" y="87"/>
                  </a:lnTo>
                  <a:lnTo>
                    <a:pt x="41" y="72"/>
                  </a:lnTo>
                  <a:lnTo>
                    <a:pt x="41" y="71"/>
                  </a:lnTo>
                  <a:lnTo>
                    <a:pt x="42" y="70"/>
                  </a:lnTo>
                  <a:lnTo>
                    <a:pt x="42" y="68"/>
                  </a:lnTo>
                  <a:lnTo>
                    <a:pt x="42" y="64"/>
                  </a:lnTo>
                  <a:lnTo>
                    <a:pt x="43" y="57"/>
                  </a:lnTo>
                  <a:lnTo>
                    <a:pt x="44" y="41"/>
                  </a:lnTo>
                  <a:lnTo>
                    <a:pt x="45" y="40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8"/>
                  </a:lnTo>
                  <a:lnTo>
                    <a:pt x="46" y="27"/>
                  </a:lnTo>
                  <a:lnTo>
                    <a:pt x="46" y="26"/>
                  </a:lnTo>
                  <a:lnTo>
                    <a:pt x="46" y="24"/>
                  </a:lnTo>
                  <a:lnTo>
                    <a:pt x="47" y="21"/>
                  </a:lnTo>
                  <a:lnTo>
                    <a:pt x="47" y="16"/>
                  </a:lnTo>
                  <a:lnTo>
                    <a:pt x="47" y="15"/>
                  </a:lnTo>
                  <a:lnTo>
                    <a:pt x="48" y="15"/>
                  </a:lnTo>
                  <a:lnTo>
                    <a:pt x="48" y="14"/>
                  </a:lnTo>
                  <a:lnTo>
                    <a:pt x="48" y="11"/>
                  </a:lnTo>
                  <a:lnTo>
                    <a:pt x="48" y="11"/>
                  </a:lnTo>
                  <a:lnTo>
                    <a:pt x="48" y="10"/>
                  </a:lnTo>
                  <a:lnTo>
                    <a:pt x="48" y="9"/>
                  </a:lnTo>
                  <a:lnTo>
                    <a:pt x="49" y="7"/>
                  </a:lnTo>
                  <a:lnTo>
                    <a:pt x="49" y="7"/>
                  </a:lnTo>
                  <a:lnTo>
                    <a:pt x="49" y="6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49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0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5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7"/>
                  </a:lnTo>
                  <a:lnTo>
                    <a:pt x="55" y="9"/>
                  </a:lnTo>
                  <a:lnTo>
                    <a:pt x="55" y="10"/>
                  </a:lnTo>
                  <a:lnTo>
                    <a:pt x="55" y="10"/>
                  </a:lnTo>
                  <a:lnTo>
                    <a:pt x="55" y="11"/>
                  </a:lnTo>
                  <a:lnTo>
                    <a:pt x="56" y="14"/>
                  </a:lnTo>
                  <a:lnTo>
                    <a:pt x="56" y="20"/>
                  </a:lnTo>
                  <a:lnTo>
                    <a:pt x="56" y="20"/>
                  </a:lnTo>
                  <a:lnTo>
                    <a:pt x="56" y="21"/>
                  </a:lnTo>
                  <a:lnTo>
                    <a:pt x="57" y="23"/>
                  </a:lnTo>
                  <a:lnTo>
                    <a:pt x="57" y="26"/>
                  </a:lnTo>
                  <a:lnTo>
                    <a:pt x="58" y="33"/>
                  </a:lnTo>
                  <a:lnTo>
                    <a:pt x="59" y="48"/>
                  </a:lnTo>
                  <a:lnTo>
                    <a:pt x="59" y="49"/>
                  </a:lnTo>
                  <a:lnTo>
                    <a:pt x="59" y="50"/>
                  </a:lnTo>
                  <a:lnTo>
                    <a:pt x="60" y="52"/>
                  </a:lnTo>
                  <a:lnTo>
                    <a:pt x="60" y="56"/>
                  </a:lnTo>
                  <a:lnTo>
                    <a:pt x="61" y="64"/>
                  </a:lnTo>
                  <a:lnTo>
                    <a:pt x="62" y="79"/>
                  </a:lnTo>
                  <a:lnTo>
                    <a:pt x="62" y="80"/>
                  </a:lnTo>
                  <a:lnTo>
                    <a:pt x="62" y="81"/>
                  </a:lnTo>
                  <a:lnTo>
                    <a:pt x="63" y="82"/>
                  </a:lnTo>
                  <a:lnTo>
                    <a:pt x="63" y="86"/>
                  </a:lnTo>
                  <a:lnTo>
                    <a:pt x="64" y="92"/>
                  </a:lnTo>
                  <a:lnTo>
                    <a:pt x="64" y="93"/>
                  </a:lnTo>
                  <a:lnTo>
                    <a:pt x="64" y="94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5" y="103"/>
                  </a:lnTo>
                  <a:lnTo>
                    <a:pt x="65" y="103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1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6"/>
                  </a:lnTo>
                  <a:lnTo>
                    <a:pt x="72" y="105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2"/>
                  </a:lnTo>
                  <a:lnTo>
                    <a:pt x="73" y="100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8"/>
                  </a:lnTo>
                  <a:lnTo>
                    <a:pt x="74" y="85"/>
                  </a:lnTo>
                  <a:lnTo>
                    <a:pt x="75" y="78"/>
                  </a:lnTo>
                  <a:lnTo>
                    <a:pt x="77" y="63"/>
                  </a:lnTo>
                  <a:lnTo>
                    <a:pt x="77" y="62"/>
                  </a:lnTo>
                  <a:lnTo>
                    <a:pt x="77" y="62"/>
                  </a:lnTo>
                  <a:lnTo>
                    <a:pt x="77" y="60"/>
                  </a:lnTo>
                  <a:lnTo>
                    <a:pt x="77" y="56"/>
                  </a:lnTo>
                  <a:lnTo>
                    <a:pt x="78" y="48"/>
                  </a:lnTo>
                  <a:lnTo>
                    <a:pt x="80" y="34"/>
                  </a:lnTo>
                  <a:lnTo>
                    <a:pt x="80" y="33"/>
                  </a:lnTo>
                  <a:lnTo>
                    <a:pt x="80" y="32"/>
                  </a:lnTo>
                  <a:lnTo>
                    <a:pt x="80" y="30"/>
                  </a:lnTo>
                  <a:lnTo>
                    <a:pt x="80" y="27"/>
                  </a:lnTo>
                  <a:lnTo>
                    <a:pt x="81" y="21"/>
                  </a:lnTo>
                  <a:lnTo>
                    <a:pt x="81" y="20"/>
                  </a:lnTo>
                  <a:lnTo>
                    <a:pt x="81" y="20"/>
                  </a:lnTo>
                  <a:lnTo>
                    <a:pt x="81" y="18"/>
                  </a:lnTo>
                  <a:lnTo>
                    <a:pt x="82" y="16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10"/>
                  </a:lnTo>
                  <a:lnTo>
                    <a:pt x="83" y="9"/>
                  </a:lnTo>
                  <a:lnTo>
                    <a:pt x="83" y="8"/>
                  </a:lnTo>
                  <a:lnTo>
                    <a:pt x="83" y="8"/>
                  </a:lnTo>
                  <a:lnTo>
                    <a:pt x="83" y="7"/>
                  </a:lnTo>
                  <a:lnTo>
                    <a:pt x="83" y="6"/>
                  </a:lnTo>
                  <a:lnTo>
                    <a:pt x="83" y="6"/>
                  </a:lnTo>
                  <a:lnTo>
                    <a:pt x="83" y="5"/>
                  </a:lnTo>
                  <a:lnTo>
                    <a:pt x="84" y="4"/>
                  </a:lnTo>
                  <a:lnTo>
                    <a:pt x="84" y="3"/>
                  </a:lnTo>
                  <a:lnTo>
                    <a:pt x="84" y="3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5" y="1"/>
                  </a:lnTo>
                  <a:lnTo>
                    <a:pt x="85" y="1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7" y="0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1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7" y="2"/>
                  </a:lnTo>
                  <a:lnTo>
                    <a:pt x="88" y="3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4"/>
                  </a:lnTo>
                  <a:lnTo>
                    <a:pt x="88" y="5"/>
                  </a:lnTo>
                  <a:lnTo>
                    <a:pt x="88" y="6"/>
                  </a:lnTo>
                  <a:lnTo>
                    <a:pt x="88" y="6"/>
                  </a:lnTo>
                  <a:lnTo>
                    <a:pt x="88" y="7"/>
                  </a:lnTo>
                  <a:lnTo>
                    <a:pt x="89" y="9"/>
                  </a:lnTo>
                  <a:lnTo>
                    <a:pt x="89" y="10"/>
                  </a:lnTo>
                  <a:lnTo>
                    <a:pt x="89" y="10"/>
                  </a:lnTo>
                  <a:lnTo>
                    <a:pt x="89" y="11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90" y="15"/>
                  </a:lnTo>
                  <a:lnTo>
                    <a:pt x="90" y="17"/>
                  </a:lnTo>
                  <a:lnTo>
                    <a:pt x="90" y="20"/>
                  </a:lnTo>
                  <a:lnTo>
                    <a:pt x="91" y="26"/>
                  </a:lnTo>
                  <a:lnTo>
                    <a:pt x="91" y="27"/>
                  </a:lnTo>
                  <a:lnTo>
                    <a:pt x="91" y="28"/>
                  </a:lnTo>
                  <a:lnTo>
                    <a:pt x="91" y="29"/>
                  </a:lnTo>
                  <a:lnTo>
                    <a:pt x="92" y="33"/>
                  </a:lnTo>
                  <a:lnTo>
                    <a:pt x="92" y="40"/>
                  </a:lnTo>
                  <a:lnTo>
                    <a:pt x="94" y="54"/>
                  </a:lnTo>
                  <a:lnTo>
                    <a:pt x="94" y="55"/>
                  </a:lnTo>
                  <a:lnTo>
                    <a:pt x="94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5" y="70"/>
                  </a:lnTo>
                  <a:lnTo>
                    <a:pt x="97" y="84"/>
                  </a:lnTo>
                  <a:lnTo>
                    <a:pt x="97" y="85"/>
                  </a:lnTo>
                  <a:lnTo>
                    <a:pt x="97" y="86"/>
                  </a:lnTo>
                  <a:lnTo>
                    <a:pt x="97" y="87"/>
                  </a:lnTo>
                  <a:lnTo>
                    <a:pt x="97" y="91"/>
                  </a:lnTo>
                  <a:lnTo>
                    <a:pt x="98" y="92"/>
                  </a:lnTo>
                  <a:lnTo>
                    <a:pt x="98" y="92"/>
                  </a:lnTo>
                  <a:lnTo>
                    <a:pt x="98" y="94"/>
                  </a:lnTo>
                  <a:lnTo>
                    <a:pt x="98" y="97"/>
                  </a:lnTo>
                  <a:lnTo>
                    <a:pt x="98" y="98"/>
                  </a:lnTo>
                  <a:lnTo>
                    <a:pt x="98" y="99"/>
                  </a:lnTo>
                  <a:lnTo>
                    <a:pt x="98" y="100"/>
                  </a:lnTo>
                  <a:lnTo>
                    <a:pt x="99" y="103"/>
                  </a:lnTo>
                  <a:lnTo>
                    <a:pt x="99" y="103"/>
                  </a:lnTo>
                  <a:lnTo>
                    <a:pt x="99" y="104"/>
                  </a:lnTo>
                  <a:lnTo>
                    <a:pt x="99" y="105"/>
                  </a:lnTo>
                  <a:lnTo>
                    <a:pt x="100" y="108"/>
                  </a:lnTo>
                  <a:lnTo>
                    <a:pt x="100" y="108"/>
                  </a:lnTo>
                  <a:lnTo>
                    <a:pt x="100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1" name="Freeform 75"/>
            <p:cNvSpPr>
              <a:spLocks/>
            </p:cNvSpPr>
            <p:nvPr/>
          </p:nvSpPr>
          <p:spPr bwMode="auto">
            <a:xfrm>
              <a:off x="3880" y="2186"/>
              <a:ext cx="87" cy="116"/>
            </a:xfrm>
            <a:custGeom>
              <a:avLst/>
              <a:gdLst/>
              <a:ahLst/>
              <a:cxnLst>
                <a:cxn ang="0">
                  <a:pos x="1" y="113"/>
                </a:cxn>
                <a:cxn ang="0">
                  <a:pos x="2" y="115"/>
                </a:cxn>
                <a:cxn ang="0">
                  <a:pos x="2" y="116"/>
                </a:cxn>
                <a:cxn ang="0">
                  <a:pos x="3" y="115"/>
                </a:cxn>
                <a:cxn ang="0">
                  <a:pos x="4" y="114"/>
                </a:cxn>
                <a:cxn ang="0">
                  <a:pos x="5" y="110"/>
                </a:cxn>
                <a:cxn ang="0">
                  <a:pos x="6" y="101"/>
                </a:cxn>
                <a:cxn ang="0">
                  <a:pos x="9" y="79"/>
                </a:cxn>
                <a:cxn ang="0">
                  <a:pos x="12" y="44"/>
                </a:cxn>
                <a:cxn ang="0">
                  <a:pos x="15" y="22"/>
                </a:cxn>
                <a:cxn ang="0">
                  <a:pos x="16" y="10"/>
                </a:cxn>
                <a:cxn ang="0">
                  <a:pos x="17" y="5"/>
                </a:cxn>
                <a:cxn ang="0">
                  <a:pos x="18" y="2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20" y="0"/>
                </a:cxn>
                <a:cxn ang="0">
                  <a:pos x="21" y="3"/>
                </a:cxn>
                <a:cxn ang="0">
                  <a:pos x="23" y="10"/>
                </a:cxn>
                <a:cxn ang="0">
                  <a:pos x="24" y="20"/>
                </a:cxn>
                <a:cxn ang="0">
                  <a:pos x="26" y="42"/>
                </a:cxn>
                <a:cxn ang="0">
                  <a:pos x="29" y="77"/>
                </a:cxn>
                <a:cxn ang="0">
                  <a:pos x="32" y="98"/>
                </a:cxn>
                <a:cxn ang="0">
                  <a:pos x="33" y="108"/>
                </a:cxn>
                <a:cxn ang="0">
                  <a:pos x="34" y="113"/>
                </a:cxn>
                <a:cxn ang="0">
                  <a:pos x="35" y="115"/>
                </a:cxn>
                <a:cxn ang="0">
                  <a:pos x="36" y="116"/>
                </a:cxn>
                <a:cxn ang="0">
                  <a:pos x="37" y="115"/>
                </a:cxn>
                <a:cxn ang="0">
                  <a:pos x="37" y="113"/>
                </a:cxn>
                <a:cxn ang="0">
                  <a:pos x="38" y="110"/>
                </a:cxn>
                <a:cxn ang="0">
                  <a:pos x="40" y="96"/>
                </a:cxn>
                <a:cxn ang="0">
                  <a:pos x="43" y="67"/>
                </a:cxn>
                <a:cxn ang="0">
                  <a:pos x="46" y="36"/>
                </a:cxn>
                <a:cxn ang="0">
                  <a:pos x="48" y="21"/>
                </a:cxn>
                <a:cxn ang="0">
                  <a:pos x="49" y="10"/>
                </a:cxn>
                <a:cxn ang="0">
                  <a:pos x="50" y="5"/>
                </a:cxn>
                <a:cxn ang="0">
                  <a:pos x="51" y="2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2"/>
                </a:cxn>
                <a:cxn ang="0">
                  <a:pos x="55" y="8"/>
                </a:cxn>
                <a:cxn ang="0">
                  <a:pos x="57" y="18"/>
                </a:cxn>
                <a:cxn ang="0">
                  <a:pos x="60" y="56"/>
                </a:cxn>
                <a:cxn ang="0">
                  <a:pos x="62" y="77"/>
                </a:cxn>
                <a:cxn ang="0">
                  <a:pos x="64" y="97"/>
                </a:cxn>
                <a:cxn ang="0">
                  <a:pos x="66" y="106"/>
                </a:cxn>
                <a:cxn ang="0">
                  <a:pos x="67" y="112"/>
                </a:cxn>
                <a:cxn ang="0">
                  <a:pos x="68" y="114"/>
                </a:cxn>
                <a:cxn ang="0">
                  <a:pos x="68" y="116"/>
                </a:cxn>
                <a:cxn ang="0">
                  <a:pos x="69" y="115"/>
                </a:cxn>
                <a:cxn ang="0">
                  <a:pos x="70" y="114"/>
                </a:cxn>
                <a:cxn ang="0">
                  <a:pos x="71" y="111"/>
                </a:cxn>
                <a:cxn ang="0">
                  <a:pos x="72" y="103"/>
                </a:cxn>
                <a:cxn ang="0">
                  <a:pos x="74" y="84"/>
                </a:cxn>
                <a:cxn ang="0">
                  <a:pos x="78" y="41"/>
                </a:cxn>
                <a:cxn ang="0">
                  <a:pos x="80" y="20"/>
                </a:cxn>
                <a:cxn ang="0">
                  <a:pos x="82" y="8"/>
                </a:cxn>
                <a:cxn ang="0">
                  <a:pos x="83" y="2"/>
                </a:cxn>
                <a:cxn ang="0">
                  <a:pos x="84" y="0"/>
                </a:cxn>
                <a:cxn ang="0">
                  <a:pos x="85" y="0"/>
                </a:cxn>
                <a:cxn ang="0">
                  <a:pos x="86" y="0"/>
                </a:cxn>
                <a:cxn ang="0">
                  <a:pos x="86" y="2"/>
                </a:cxn>
              </a:cxnLst>
              <a:rect l="0" t="0" r="r" b="b"/>
              <a:pathLst>
                <a:path w="87" h="116">
                  <a:moveTo>
                    <a:pt x="0" y="108"/>
                  </a:moveTo>
                  <a:lnTo>
                    <a:pt x="0" y="109"/>
                  </a:lnTo>
                  <a:lnTo>
                    <a:pt x="0" y="110"/>
                  </a:lnTo>
                  <a:lnTo>
                    <a:pt x="0" y="110"/>
                  </a:lnTo>
                  <a:lnTo>
                    <a:pt x="0" y="111"/>
                  </a:lnTo>
                  <a:lnTo>
                    <a:pt x="0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2" y="114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6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3" y="115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4"/>
                  </a:lnTo>
                  <a:lnTo>
                    <a:pt x="4" y="113"/>
                  </a:lnTo>
                  <a:lnTo>
                    <a:pt x="4" y="113"/>
                  </a:lnTo>
                  <a:lnTo>
                    <a:pt x="4" y="112"/>
                  </a:lnTo>
                  <a:lnTo>
                    <a:pt x="4" y="112"/>
                  </a:lnTo>
                  <a:lnTo>
                    <a:pt x="5" y="111"/>
                  </a:lnTo>
                  <a:lnTo>
                    <a:pt x="5" y="111"/>
                  </a:lnTo>
                  <a:lnTo>
                    <a:pt x="5" y="110"/>
                  </a:lnTo>
                  <a:lnTo>
                    <a:pt x="5" y="110"/>
                  </a:lnTo>
                  <a:lnTo>
                    <a:pt x="5" y="109"/>
                  </a:lnTo>
                  <a:lnTo>
                    <a:pt x="5" y="109"/>
                  </a:lnTo>
                  <a:lnTo>
                    <a:pt x="5" y="108"/>
                  </a:lnTo>
                  <a:lnTo>
                    <a:pt x="6" y="106"/>
                  </a:lnTo>
                  <a:lnTo>
                    <a:pt x="6" y="105"/>
                  </a:lnTo>
                  <a:lnTo>
                    <a:pt x="6" y="104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7" y="95"/>
                  </a:lnTo>
                  <a:lnTo>
                    <a:pt x="7" y="94"/>
                  </a:lnTo>
                  <a:lnTo>
                    <a:pt x="7" y="93"/>
                  </a:lnTo>
                  <a:lnTo>
                    <a:pt x="8" y="92"/>
                  </a:lnTo>
                  <a:lnTo>
                    <a:pt x="8" y="88"/>
                  </a:lnTo>
                  <a:lnTo>
                    <a:pt x="9" y="81"/>
                  </a:lnTo>
                  <a:lnTo>
                    <a:pt x="9" y="80"/>
                  </a:lnTo>
                  <a:lnTo>
                    <a:pt x="9" y="79"/>
                  </a:lnTo>
                  <a:lnTo>
                    <a:pt x="9" y="78"/>
                  </a:lnTo>
                  <a:lnTo>
                    <a:pt x="9" y="74"/>
                  </a:lnTo>
                  <a:lnTo>
                    <a:pt x="10" y="67"/>
                  </a:lnTo>
                  <a:lnTo>
                    <a:pt x="11" y="52"/>
                  </a:lnTo>
                  <a:lnTo>
                    <a:pt x="12" y="51"/>
                  </a:lnTo>
                  <a:lnTo>
                    <a:pt x="12" y="50"/>
                  </a:lnTo>
                  <a:lnTo>
                    <a:pt x="12" y="48"/>
                  </a:lnTo>
                  <a:lnTo>
                    <a:pt x="12" y="44"/>
                  </a:lnTo>
                  <a:lnTo>
                    <a:pt x="13" y="37"/>
                  </a:lnTo>
                  <a:lnTo>
                    <a:pt x="13" y="36"/>
                  </a:lnTo>
                  <a:lnTo>
                    <a:pt x="13" y="35"/>
                  </a:lnTo>
                  <a:lnTo>
                    <a:pt x="13" y="33"/>
                  </a:lnTo>
                  <a:lnTo>
                    <a:pt x="14" y="30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15" y="22"/>
                  </a:lnTo>
                  <a:lnTo>
                    <a:pt x="15" y="20"/>
                  </a:lnTo>
                  <a:lnTo>
                    <a:pt x="15" y="17"/>
                  </a:lnTo>
                  <a:lnTo>
                    <a:pt x="15" y="16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6" y="12"/>
                  </a:lnTo>
                  <a:lnTo>
                    <a:pt x="16" y="11"/>
                  </a:lnTo>
                  <a:lnTo>
                    <a:pt x="16" y="10"/>
                  </a:lnTo>
                  <a:lnTo>
                    <a:pt x="16" y="9"/>
                  </a:lnTo>
                  <a:lnTo>
                    <a:pt x="16" y="9"/>
                  </a:lnTo>
                  <a:lnTo>
                    <a:pt x="16" y="8"/>
                  </a:lnTo>
                  <a:lnTo>
                    <a:pt x="17" y="7"/>
                  </a:lnTo>
                  <a:lnTo>
                    <a:pt x="17" y="7"/>
                  </a:lnTo>
                  <a:lnTo>
                    <a:pt x="17" y="6"/>
                  </a:lnTo>
                  <a:lnTo>
                    <a:pt x="17" y="5"/>
                  </a:lnTo>
                  <a:lnTo>
                    <a:pt x="17" y="5"/>
                  </a:lnTo>
                  <a:lnTo>
                    <a:pt x="17" y="4"/>
                  </a:lnTo>
                  <a:lnTo>
                    <a:pt x="17" y="4"/>
                  </a:lnTo>
                  <a:lnTo>
                    <a:pt x="17" y="3"/>
                  </a:lnTo>
                  <a:lnTo>
                    <a:pt x="17" y="3"/>
                  </a:lnTo>
                  <a:lnTo>
                    <a:pt x="18" y="3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2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1"/>
                  </a:lnTo>
                  <a:lnTo>
                    <a:pt x="18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1" y="4"/>
                  </a:lnTo>
                  <a:lnTo>
                    <a:pt x="22" y="6"/>
                  </a:lnTo>
                  <a:lnTo>
                    <a:pt x="22" y="6"/>
                  </a:lnTo>
                  <a:lnTo>
                    <a:pt x="22" y="7"/>
                  </a:lnTo>
                  <a:lnTo>
                    <a:pt x="22" y="8"/>
                  </a:lnTo>
                  <a:lnTo>
                    <a:pt x="23" y="10"/>
                  </a:lnTo>
                  <a:lnTo>
                    <a:pt x="23" y="10"/>
                  </a:lnTo>
                  <a:lnTo>
                    <a:pt x="23" y="11"/>
                  </a:lnTo>
                  <a:lnTo>
                    <a:pt x="23" y="12"/>
                  </a:lnTo>
                  <a:lnTo>
                    <a:pt x="23" y="14"/>
                  </a:lnTo>
                  <a:lnTo>
                    <a:pt x="23" y="15"/>
                  </a:lnTo>
                  <a:lnTo>
                    <a:pt x="23" y="16"/>
                  </a:lnTo>
                  <a:lnTo>
                    <a:pt x="23" y="17"/>
                  </a:lnTo>
                  <a:lnTo>
                    <a:pt x="24" y="20"/>
                  </a:lnTo>
                  <a:lnTo>
                    <a:pt x="25" y="26"/>
                  </a:lnTo>
                  <a:lnTo>
                    <a:pt x="25" y="27"/>
                  </a:lnTo>
                  <a:lnTo>
                    <a:pt x="25" y="28"/>
                  </a:lnTo>
                  <a:lnTo>
                    <a:pt x="25" y="29"/>
                  </a:lnTo>
                  <a:lnTo>
                    <a:pt x="25" y="33"/>
                  </a:lnTo>
                  <a:lnTo>
                    <a:pt x="26" y="40"/>
                  </a:lnTo>
                  <a:lnTo>
                    <a:pt x="26" y="41"/>
                  </a:lnTo>
                  <a:lnTo>
                    <a:pt x="26" y="42"/>
                  </a:lnTo>
                  <a:lnTo>
                    <a:pt x="26" y="44"/>
                  </a:lnTo>
                  <a:lnTo>
                    <a:pt x="27" y="47"/>
                  </a:lnTo>
                  <a:lnTo>
                    <a:pt x="27" y="55"/>
                  </a:lnTo>
                  <a:lnTo>
                    <a:pt x="29" y="70"/>
                  </a:lnTo>
                  <a:lnTo>
                    <a:pt x="29" y="71"/>
                  </a:lnTo>
                  <a:lnTo>
                    <a:pt x="29" y="72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30" y="84"/>
                  </a:lnTo>
                  <a:lnTo>
                    <a:pt x="30" y="85"/>
                  </a:lnTo>
                  <a:lnTo>
                    <a:pt x="30" y="86"/>
                  </a:lnTo>
                  <a:lnTo>
                    <a:pt x="31" y="88"/>
                  </a:lnTo>
                  <a:lnTo>
                    <a:pt x="31" y="91"/>
                  </a:lnTo>
                  <a:lnTo>
                    <a:pt x="31" y="97"/>
                  </a:lnTo>
                  <a:lnTo>
                    <a:pt x="32" y="97"/>
                  </a:lnTo>
                  <a:lnTo>
                    <a:pt x="32" y="98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3"/>
                  </a:lnTo>
                  <a:lnTo>
                    <a:pt x="33" y="104"/>
                  </a:lnTo>
                  <a:lnTo>
                    <a:pt x="33" y="105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4" y="110"/>
                  </a:lnTo>
                  <a:lnTo>
                    <a:pt x="34" y="111"/>
                  </a:lnTo>
                  <a:lnTo>
                    <a:pt x="34" y="111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11"/>
                  </a:lnTo>
                  <a:lnTo>
                    <a:pt x="38" y="110"/>
                  </a:lnTo>
                  <a:lnTo>
                    <a:pt x="38" y="110"/>
                  </a:lnTo>
                  <a:lnTo>
                    <a:pt x="38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40" y="102"/>
                  </a:lnTo>
                  <a:lnTo>
                    <a:pt x="40" y="96"/>
                  </a:lnTo>
                  <a:lnTo>
                    <a:pt x="40" y="95"/>
                  </a:lnTo>
                  <a:lnTo>
                    <a:pt x="41" y="95"/>
                  </a:lnTo>
                  <a:lnTo>
                    <a:pt x="41" y="93"/>
                  </a:lnTo>
                  <a:lnTo>
                    <a:pt x="41" y="90"/>
                  </a:lnTo>
                  <a:lnTo>
                    <a:pt x="42" y="83"/>
                  </a:lnTo>
                  <a:lnTo>
                    <a:pt x="43" y="69"/>
                  </a:lnTo>
                  <a:lnTo>
                    <a:pt x="43" y="68"/>
                  </a:lnTo>
                  <a:lnTo>
                    <a:pt x="43" y="67"/>
                  </a:lnTo>
                  <a:lnTo>
                    <a:pt x="43" y="65"/>
                  </a:lnTo>
                  <a:lnTo>
                    <a:pt x="44" y="60"/>
                  </a:lnTo>
                  <a:lnTo>
                    <a:pt x="45" y="52"/>
                  </a:lnTo>
                  <a:lnTo>
                    <a:pt x="45" y="51"/>
                  </a:lnTo>
                  <a:lnTo>
                    <a:pt x="45" y="50"/>
                  </a:lnTo>
                  <a:lnTo>
                    <a:pt x="45" y="48"/>
                  </a:lnTo>
                  <a:lnTo>
                    <a:pt x="45" y="44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6" y="34"/>
                  </a:lnTo>
                  <a:lnTo>
                    <a:pt x="47" y="32"/>
                  </a:lnTo>
                  <a:lnTo>
                    <a:pt x="47" y="28"/>
                  </a:lnTo>
                  <a:lnTo>
                    <a:pt x="47" y="27"/>
                  </a:lnTo>
                  <a:lnTo>
                    <a:pt x="47" y="26"/>
                  </a:lnTo>
                  <a:lnTo>
                    <a:pt x="47" y="25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8" y="20"/>
                  </a:lnTo>
                  <a:lnTo>
                    <a:pt x="48" y="18"/>
                  </a:lnTo>
                  <a:lnTo>
                    <a:pt x="48" y="15"/>
                  </a:lnTo>
                  <a:lnTo>
                    <a:pt x="49" y="14"/>
                  </a:lnTo>
                  <a:lnTo>
                    <a:pt x="49" y="14"/>
                  </a:lnTo>
                  <a:lnTo>
                    <a:pt x="49" y="12"/>
                  </a:lnTo>
                  <a:lnTo>
                    <a:pt x="49" y="10"/>
                  </a:lnTo>
                  <a:lnTo>
                    <a:pt x="49" y="9"/>
                  </a:lnTo>
                  <a:lnTo>
                    <a:pt x="49" y="9"/>
                  </a:lnTo>
                  <a:lnTo>
                    <a:pt x="49" y="8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1" y="3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10"/>
                  </a:lnTo>
                  <a:lnTo>
                    <a:pt x="56" y="11"/>
                  </a:lnTo>
                  <a:lnTo>
                    <a:pt x="56" y="11"/>
                  </a:lnTo>
                  <a:lnTo>
                    <a:pt x="56" y="13"/>
                  </a:lnTo>
                  <a:lnTo>
                    <a:pt x="56" y="15"/>
                  </a:lnTo>
                  <a:lnTo>
                    <a:pt x="56" y="16"/>
                  </a:lnTo>
                  <a:lnTo>
                    <a:pt x="56" y="16"/>
                  </a:lnTo>
                  <a:lnTo>
                    <a:pt x="57" y="18"/>
                  </a:lnTo>
                  <a:lnTo>
                    <a:pt x="57" y="21"/>
                  </a:lnTo>
                  <a:lnTo>
                    <a:pt x="58" y="27"/>
                  </a:lnTo>
                  <a:lnTo>
                    <a:pt x="58" y="28"/>
                  </a:lnTo>
                  <a:lnTo>
                    <a:pt x="58" y="29"/>
                  </a:lnTo>
                  <a:lnTo>
                    <a:pt x="58" y="30"/>
                  </a:lnTo>
                  <a:lnTo>
                    <a:pt x="58" y="34"/>
                  </a:lnTo>
                  <a:lnTo>
                    <a:pt x="59" y="41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1" y="58"/>
                  </a:lnTo>
                  <a:lnTo>
                    <a:pt x="61" y="61"/>
                  </a:lnTo>
                  <a:lnTo>
                    <a:pt x="61" y="65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5"/>
                  </a:lnTo>
                  <a:lnTo>
                    <a:pt x="62" y="77"/>
                  </a:lnTo>
                  <a:lnTo>
                    <a:pt x="63" y="81"/>
                  </a:lnTo>
                  <a:lnTo>
                    <a:pt x="63" y="88"/>
                  </a:lnTo>
                  <a:lnTo>
                    <a:pt x="63" y="89"/>
                  </a:lnTo>
                  <a:lnTo>
                    <a:pt x="63" y="90"/>
                  </a:lnTo>
                  <a:lnTo>
                    <a:pt x="64" y="92"/>
                  </a:lnTo>
                  <a:lnTo>
                    <a:pt x="64" y="95"/>
                  </a:lnTo>
                  <a:lnTo>
                    <a:pt x="64" y="96"/>
                  </a:lnTo>
                  <a:lnTo>
                    <a:pt x="64" y="97"/>
                  </a:lnTo>
                  <a:lnTo>
                    <a:pt x="65" y="98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5" y="102"/>
                  </a:lnTo>
                  <a:lnTo>
                    <a:pt x="65" y="104"/>
                  </a:lnTo>
                  <a:lnTo>
                    <a:pt x="65" y="104"/>
                  </a:lnTo>
                  <a:lnTo>
                    <a:pt x="65" y="105"/>
                  </a:lnTo>
                  <a:lnTo>
                    <a:pt x="66" y="106"/>
                  </a:lnTo>
                  <a:lnTo>
                    <a:pt x="66" y="107"/>
                  </a:lnTo>
                  <a:lnTo>
                    <a:pt x="66" y="107"/>
                  </a:lnTo>
                  <a:lnTo>
                    <a:pt x="66" y="108"/>
                  </a:lnTo>
                  <a:lnTo>
                    <a:pt x="66" y="110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3"/>
                  </a:lnTo>
                  <a:lnTo>
                    <a:pt x="70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1" y="111"/>
                  </a:lnTo>
                  <a:lnTo>
                    <a:pt x="71" y="111"/>
                  </a:lnTo>
                  <a:lnTo>
                    <a:pt x="71" y="110"/>
                  </a:lnTo>
                  <a:lnTo>
                    <a:pt x="71" y="110"/>
                  </a:lnTo>
                  <a:lnTo>
                    <a:pt x="71" y="108"/>
                  </a:lnTo>
                  <a:lnTo>
                    <a:pt x="71" y="107"/>
                  </a:lnTo>
                  <a:lnTo>
                    <a:pt x="71" y="107"/>
                  </a:lnTo>
                  <a:lnTo>
                    <a:pt x="72" y="106"/>
                  </a:lnTo>
                  <a:lnTo>
                    <a:pt x="72" y="103"/>
                  </a:lnTo>
                  <a:lnTo>
                    <a:pt x="72" y="103"/>
                  </a:lnTo>
                  <a:lnTo>
                    <a:pt x="72" y="102"/>
                  </a:lnTo>
                  <a:lnTo>
                    <a:pt x="72" y="101"/>
                  </a:lnTo>
                  <a:lnTo>
                    <a:pt x="73" y="98"/>
                  </a:lnTo>
                  <a:lnTo>
                    <a:pt x="74" y="91"/>
                  </a:lnTo>
                  <a:lnTo>
                    <a:pt x="74" y="90"/>
                  </a:lnTo>
                  <a:lnTo>
                    <a:pt x="74" y="89"/>
                  </a:lnTo>
                  <a:lnTo>
                    <a:pt x="74" y="88"/>
                  </a:lnTo>
                  <a:lnTo>
                    <a:pt x="74" y="84"/>
                  </a:lnTo>
                  <a:lnTo>
                    <a:pt x="75" y="76"/>
                  </a:lnTo>
                  <a:lnTo>
                    <a:pt x="75" y="75"/>
                  </a:lnTo>
                  <a:lnTo>
                    <a:pt x="75" y="74"/>
                  </a:lnTo>
                  <a:lnTo>
                    <a:pt x="76" y="72"/>
                  </a:lnTo>
                  <a:lnTo>
                    <a:pt x="76" y="68"/>
                  </a:lnTo>
                  <a:lnTo>
                    <a:pt x="77" y="59"/>
                  </a:lnTo>
                  <a:lnTo>
                    <a:pt x="78" y="42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9" y="34"/>
                  </a:lnTo>
                  <a:lnTo>
                    <a:pt x="80" y="27"/>
                  </a:lnTo>
                  <a:lnTo>
                    <a:pt x="80" y="26"/>
                  </a:lnTo>
                  <a:lnTo>
                    <a:pt x="80" y="25"/>
                  </a:lnTo>
                  <a:lnTo>
                    <a:pt x="80" y="23"/>
                  </a:lnTo>
                  <a:lnTo>
                    <a:pt x="80" y="20"/>
                  </a:lnTo>
                  <a:lnTo>
                    <a:pt x="81" y="14"/>
                  </a:lnTo>
                  <a:lnTo>
                    <a:pt x="81" y="13"/>
                  </a:lnTo>
                  <a:lnTo>
                    <a:pt x="81" y="13"/>
                  </a:lnTo>
                  <a:lnTo>
                    <a:pt x="82" y="11"/>
                  </a:lnTo>
                  <a:lnTo>
                    <a:pt x="82" y="11"/>
                  </a:lnTo>
                  <a:lnTo>
                    <a:pt x="82" y="10"/>
                  </a:lnTo>
                  <a:lnTo>
                    <a:pt x="82" y="9"/>
                  </a:lnTo>
                  <a:lnTo>
                    <a:pt x="82" y="8"/>
                  </a:lnTo>
                  <a:lnTo>
                    <a:pt x="82" y="8"/>
                  </a:lnTo>
                  <a:lnTo>
                    <a:pt x="82" y="7"/>
                  </a:lnTo>
                  <a:lnTo>
                    <a:pt x="83" y="5"/>
                  </a:lnTo>
                  <a:lnTo>
                    <a:pt x="83" y="4"/>
                  </a:lnTo>
                  <a:lnTo>
                    <a:pt x="83" y="4"/>
                  </a:lnTo>
                  <a:lnTo>
                    <a:pt x="83" y="3"/>
                  </a:lnTo>
                  <a:lnTo>
                    <a:pt x="83" y="3"/>
                  </a:lnTo>
                  <a:lnTo>
                    <a:pt x="83" y="2"/>
                  </a:lnTo>
                  <a:lnTo>
                    <a:pt x="83" y="2"/>
                  </a:lnTo>
                  <a:lnTo>
                    <a:pt x="84" y="2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1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4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0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1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6" y="2"/>
                  </a:lnTo>
                  <a:lnTo>
                    <a:pt x="87" y="3"/>
                  </a:lnTo>
                  <a:lnTo>
                    <a:pt x="87" y="3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2" name="Freeform 76"/>
            <p:cNvSpPr>
              <a:spLocks/>
            </p:cNvSpPr>
            <p:nvPr/>
          </p:nvSpPr>
          <p:spPr bwMode="auto">
            <a:xfrm>
              <a:off x="3967" y="2186"/>
              <a:ext cx="91" cy="116"/>
            </a:xfrm>
            <a:custGeom>
              <a:avLst/>
              <a:gdLst/>
              <a:ahLst/>
              <a:cxnLst>
                <a:cxn ang="0">
                  <a:pos x="1" y="8"/>
                </a:cxn>
                <a:cxn ang="0">
                  <a:pos x="3" y="24"/>
                </a:cxn>
                <a:cxn ang="0">
                  <a:pos x="6" y="58"/>
                </a:cxn>
                <a:cxn ang="0">
                  <a:pos x="9" y="89"/>
                </a:cxn>
                <a:cxn ang="0">
                  <a:pos x="10" y="101"/>
                </a:cxn>
                <a:cxn ang="0">
                  <a:pos x="12" y="110"/>
                </a:cxn>
                <a:cxn ang="0">
                  <a:pos x="13" y="113"/>
                </a:cxn>
                <a:cxn ang="0">
                  <a:pos x="13" y="115"/>
                </a:cxn>
                <a:cxn ang="0">
                  <a:pos x="14" y="116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7" y="108"/>
                </a:cxn>
                <a:cxn ang="0">
                  <a:pos x="19" y="92"/>
                </a:cxn>
                <a:cxn ang="0">
                  <a:pos x="20" y="75"/>
                </a:cxn>
                <a:cxn ang="0">
                  <a:pos x="24" y="29"/>
                </a:cxn>
                <a:cxn ang="0">
                  <a:pos x="26" y="13"/>
                </a:cxn>
                <a:cxn ang="0">
                  <a:pos x="28" y="4"/>
                </a:cxn>
                <a:cxn ang="0">
                  <a:pos x="29" y="2"/>
                </a:cxn>
                <a:cxn ang="0">
                  <a:pos x="29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1" y="3"/>
                </a:cxn>
                <a:cxn ang="0">
                  <a:pos x="33" y="8"/>
                </a:cxn>
                <a:cxn ang="0">
                  <a:pos x="35" y="25"/>
                </a:cxn>
                <a:cxn ang="0">
                  <a:pos x="38" y="61"/>
                </a:cxn>
                <a:cxn ang="0">
                  <a:pos x="41" y="90"/>
                </a:cxn>
                <a:cxn ang="0">
                  <a:pos x="42" y="103"/>
                </a:cxn>
                <a:cxn ang="0">
                  <a:pos x="43" y="109"/>
                </a:cxn>
                <a:cxn ang="0">
                  <a:pos x="44" y="114"/>
                </a:cxn>
                <a:cxn ang="0">
                  <a:pos x="45" y="115"/>
                </a:cxn>
                <a:cxn ang="0">
                  <a:pos x="46" y="116"/>
                </a:cxn>
                <a:cxn ang="0">
                  <a:pos x="46" y="115"/>
                </a:cxn>
                <a:cxn ang="0">
                  <a:pos x="47" y="112"/>
                </a:cxn>
                <a:cxn ang="0">
                  <a:pos x="48" y="106"/>
                </a:cxn>
                <a:cxn ang="0">
                  <a:pos x="50" y="95"/>
                </a:cxn>
                <a:cxn ang="0">
                  <a:pos x="52" y="70"/>
                </a:cxn>
                <a:cxn ang="0">
                  <a:pos x="56" y="30"/>
                </a:cxn>
                <a:cxn ang="0">
                  <a:pos x="58" y="14"/>
                </a:cxn>
                <a:cxn ang="0">
                  <a:pos x="59" y="6"/>
                </a:cxn>
                <a:cxn ang="0">
                  <a:pos x="60" y="2"/>
                </a:cxn>
                <a:cxn ang="0">
                  <a:pos x="60" y="0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5" y="16"/>
                </a:cxn>
                <a:cxn ang="0">
                  <a:pos x="67" y="36"/>
                </a:cxn>
                <a:cxn ang="0">
                  <a:pos x="71" y="80"/>
                </a:cxn>
                <a:cxn ang="0">
                  <a:pos x="73" y="100"/>
                </a:cxn>
                <a:cxn ang="0">
                  <a:pos x="74" y="108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1"/>
                </a:cxn>
                <a:cxn ang="0">
                  <a:pos x="84" y="64"/>
                </a:cxn>
                <a:cxn ang="0">
                  <a:pos x="86" y="43"/>
                </a:cxn>
                <a:cxn ang="0">
                  <a:pos x="88" y="22"/>
                </a:cxn>
                <a:cxn ang="0">
                  <a:pos x="89" y="11"/>
                </a:cxn>
                <a:cxn ang="0">
                  <a:pos x="90" y="4"/>
                </a:cxn>
              </a:cxnLst>
              <a:rect l="0" t="0" r="r" b="b"/>
              <a:pathLst>
                <a:path w="91" h="116">
                  <a:moveTo>
                    <a:pt x="0" y="3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6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9"/>
                  </a:lnTo>
                  <a:lnTo>
                    <a:pt x="1" y="10"/>
                  </a:lnTo>
                  <a:lnTo>
                    <a:pt x="1" y="13"/>
                  </a:lnTo>
                  <a:lnTo>
                    <a:pt x="1" y="13"/>
                  </a:lnTo>
                  <a:lnTo>
                    <a:pt x="1" y="14"/>
                  </a:lnTo>
                  <a:lnTo>
                    <a:pt x="2" y="15"/>
                  </a:lnTo>
                  <a:lnTo>
                    <a:pt x="2" y="18"/>
                  </a:lnTo>
                  <a:lnTo>
                    <a:pt x="3" y="24"/>
                  </a:lnTo>
                  <a:lnTo>
                    <a:pt x="3" y="25"/>
                  </a:lnTo>
                  <a:lnTo>
                    <a:pt x="3" y="26"/>
                  </a:lnTo>
                  <a:lnTo>
                    <a:pt x="3" y="28"/>
                  </a:lnTo>
                  <a:lnTo>
                    <a:pt x="3" y="31"/>
                  </a:lnTo>
                  <a:lnTo>
                    <a:pt x="4" y="39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6" y="60"/>
                  </a:lnTo>
                  <a:lnTo>
                    <a:pt x="7" y="65"/>
                  </a:lnTo>
                  <a:lnTo>
                    <a:pt x="7" y="73"/>
                  </a:lnTo>
                  <a:lnTo>
                    <a:pt x="7" y="74"/>
                  </a:lnTo>
                  <a:lnTo>
                    <a:pt x="7" y="75"/>
                  </a:lnTo>
                  <a:lnTo>
                    <a:pt x="8" y="77"/>
                  </a:lnTo>
                  <a:lnTo>
                    <a:pt x="8" y="81"/>
                  </a:lnTo>
                  <a:lnTo>
                    <a:pt x="9" y="89"/>
                  </a:lnTo>
                  <a:lnTo>
                    <a:pt x="9" y="90"/>
                  </a:lnTo>
                  <a:lnTo>
                    <a:pt x="9" y="90"/>
                  </a:lnTo>
                  <a:lnTo>
                    <a:pt x="9" y="92"/>
                  </a:lnTo>
                  <a:lnTo>
                    <a:pt x="9" y="95"/>
                  </a:lnTo>
                  <a:lnTo>
                    <a:pt x="9" y="96"/>
                  </a:lnTo>
                  <a:lnTo>
                    <a:pt x="10" y="97"/>
                  </a:lnTo>
                  <a:lnTo>
                    <a:pt x="10" y="98"/>
                  </a:lnTo>
                  <a:lnTo>
                    <a:pt x="10" y="101"/>
                  </a:lnTo>
                  <a:lnTo>
                    <a:pt x="10" y="102"/>
                  </a:lnTo>
                  <a:lnTo>
                    <a:pt x="10" y="102"/>
                  </a:lnTo>
                  <a:lnTo>
                    <a:pt x="11" y="104"/>
                  </a:lnTo>
                  <a:lnTo>
                    <a:pt x="11" y="106"/>
                  </a:lnTo>
                  <a:lnTo>
                    <a:pt x="11" y="106"/>
                  </a:lnTo>
                  <a:lnTo>
                    <a:pt x="11" y="107"/>
                  </a:lnTo>
                  <a:lnTo>
                    <a:pt x="11" y="108"/>
                  </a:lnTo>
                  <a:lnTo>
                    <a:pt x="12" y="110"/>
                  </a:lnTo>
                  <a:lnTo>
                    <a:pt x="12" y="110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7" y="108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3"/>
                  </a:lnTo>
                  <a:lnTo>
                    <a:pt x="17" y="102"/>
                  </a:lnTo>
                  <a:lnTo>
                    <a:pt x="17" y="101"/>
                  </a:lnTo>
                  <a:lnTo>
                    <a:pt x="18" y="98"/>
                  </a:lnTo>
                  <a:lnTo>
                    <a:pt x="19" y="92"/>
                  </a:lnTo>
                  <a:lnTo>
                    <a:pt x="19" y="92"/>
                  </a:lnTo>
                  <a:lnTo>
                    <a:pt x="19" y="91"/>
                  </a:lnTo>
                  <a:lnTo>
                    <a:pt x="19" y="89"/>
                  </a:lnTo>
                  <a:lnTo>
                    <a:pt x="19" y="86"/>
                  </a:lnTo>
                  <a:lnTo>
                    <a:pt x="20" y="79"/>
                  </a:lnTo>
                  <a:lnTo>
                    <a:pt x="20" y="78"/>
                  </a:lnTo>
                  <a:lnTo>
                    <a:pt x="20" y="77"/>
                  </a:lnTo>
                  <a:lnTo>
                    <a:pt x="20" y="75"/>
                  </a:lnTo>
                  <a:lnTo>
                    <a:pt x="21" y="70"/>
                  </a:lnTo>
                  <a:lnTo>
                    <a:pt x="21" y="62"/>
                  </a:lnTo>
                  <a:lnTo>
                    <a:pt x="23" y="45"/>
                  </a:lnTo>
                  <a:lnTo>
                    <a:pt x="23" y="44"/>
                  </a:lnTo>
                  <a:lnTo>
                    <a:pt x="23" y="43"/>
                  </a:lnTo>
                  <a:lnTo>
                    <a:pt x="23" y="41"/>
                  </a:lnTo>
                  <a:lnTo>
                    <a:pt x="24" y="37"/>
                  </a:lnTo>
                  <a:lnTo>
                    <a:pt x="24" y="29"/>
                  </a:lnTo>
                  <a:lnTo>
                    <a:pt x="25" y="28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2"/>
                  </a:lnTo>
                  <a:lnTo>
                    <a:pt x="26" y="16"/>
                  </a:lnTo>
                  <a:lnTo>
                    <a:pt x="26" y="15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7" y="10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7"/>
                  </a:lnTo>
                  <a:lnTo>
                    <a:pt x="32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5" y="24"/>
                  </a:lnTo>
                  <a:lnTo>
                    <a:pt x="35" y="25"/>
                  </a:lnTo>
                  <a:lnTo>
                    <a:pt x="35" y="26"/>
                  </a:lnTo>
                  <a:lnTo>
                    <a:pt x="35" y="28"/>
                  </a:lnTo>
                  <a:lnTo>
                    <a:pt x="35" y="32"/>
                  </a:lnTo>
                  <a:lnTo>
                    <a:pt x="36" y="40"/>
                  </a:lnTo>
                  <a:lnTo>
                    <a:pt x="38" y="57"/>
                  </a:lnTo>
                  <a:lnTo>
                    <a:pt x="38" y="58"/>
                  </a:lnTo>
                  <a:lnTo>
                    <a:pt x="38" y="59"/>
                  </a:lnTo>
                  <a:lnTo>
                    <a:pt x="38" y="61"/>
                  </a:lnTo>
                  <a:lnTo>
                    <a:pt x="38" y="66"/>
                  </a:lnTo>
                  <a:lnTo>
                    <a:pt x="39" y="74"/>
                  </a:lnTo>
                  <a:lnTo>
                    <a:pt x="39" y="75"/>
                  </a:lnTo>
                  <a:lnTo>
                    <a:pt x="39" y="76"/>
                  </a:lnTo>
                  <a:lnTo>
                    <a:pt x="39" y="78"/>
                  </a:lnTo>
                  <a:lnTo>
                    <a:pt x="40" y="82"/>
                  </a:lnTo>
                  <a:lnTo>
                    <a:pt x="41" y="90"/>
                  </a:lnTo>
                  <a:lnTo>
                    <a:pt x="41" y="90"/>
                  </a:lnTo>
                  <a:lnTo>
                    <a:pt x="41" y="91"/>
                  </a:lnTo>
                  <a:lnTo>
                    <a:pt x="41" y="93"/>
                  </a:lnTo>
                  <a:lnTo>
                    <a:pt x="41" y="96"/>
                  </a:lnTo>
                  <a:lnTo>
                    <a:pt x="41" y="97"/>
                  </a:lnTo>
                  <a:lnTo>
                    <a:pt x="41" y="98"/>
                  </a:lnTo>
                  <a:lnTo>
                    <a:pt x="42" y="99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3" y="106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4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9" y="106"/>
                  </a:lnTo>
                  <a:lnTo>
                    <a:pt x="49" y="105"/>
                  </a:lnTo>
                  <a:lnTo>
                    <a:pt x="49" y="104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100"/>
                  </a:lnTo>
                  <a:lnTo>
                    <a:pt x="50" y="98"/>
                  </a:lnTo>
                  <a:lnTo>
                    <a:pt x="50" y="95"/>
                  </a:lnTo>
                  <a:lnTo>
                    <a:pt x="51" y="88"/>
                  </a:lnTo>
                  <a:lnTo>
                    <a:pt x="51" y="87"/>
                  </a:lnTo>
                  <a:lnTo>
                    <a:pt x="51" y="86"/>
                  </a:lnTo>
                  <a:lnTo>
                    <a:pt x="51" y="84"/>
                  </a:lnTo>
                  <a:lnTo>
                    <a:pt x="52" y="80"/>
                  </a:lnTo>
                  <a:lnTo>
                    <a:pt x="52" y="72"/>
                  </a:lnTo>
                  <a:lnTo>
                    <a:pt x="52" y="71"/>
                  </a:lnTo>
                  <a:lnTo>
                    <a:pt x="52" y="70"/>
                  </a:lnTo>
                  <a:lnTo>
                    <a:pt x="53" y="68"/>
                  </a:lnTo>
                  <a:lnTo>
                    <a:pt x="53" y="63"/>
                  </a:lnTo>
                  <a:lnTo>
                    <a:pt x="54" y="54"/>
                  </a:lnTo>
                  <a:lnTo>
                    <a:pt x="55" y="37"/>
                  </a:lnTo>
                  <a:lnTo>
                    <a:pt x="55" y="36"/>
                  </a:lnTo>
                  <a:lnTo>
                    <a:pt x="55" y="35"/>
                  </a:lnTo>
                  <a:lnTo>
                    <a:pt x="56" y="34"/>
                  </a:lnTo>
                  <a:lnTo>
                    <a:pt x="56" y="30"/>
                  </a:lnTo>
                  <a:lnTo>
                    <a:pt x="57" y="23"/>
                  </a:lnTo>
                  <a:lnTo>
                    <a:pt x="57" y="22"/>
                  </a:lnTo>
                  <a:lnTo>
                    <a:pt x="57" y="21"/>
                  </a:lnTo>
                  <a:lnTo>
                    <a:pt x="57" y="20"/>
                  </a:lnTo>
                  <a:lnTo>
                    <a:pt x="57" y="17"/>
                  </a:lnTo>
                  <a:lnTo>
                    <a:pt x="57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8" y="11"/>
                  </a:lnTo>
                  <a:lnTo>
                    <a:pt x="58" y="11"/>
                  </a:lnTo>
                  <a:lnTo>
                    <a:pt x="58" y="10"/>
                  </a:lnTo>
                  <a:lnTo>
                    <a:pt x="58" y="9"/>
                  </a:lnTo>
                  <a:lnTo>
                    <a:pt x="58" y="8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0"/>
                  </a:lnTo>
                  <a:lnTo>
                    <a:pt x="60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1"/>
                  </a:lnTo>
                  <a:lnTo>
                    <a:pt x="65" y="13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1"/>
                  </a:lnTo>
                  <a:lnTo>
                    <a:pt x="66" y="28"/>
                  </a:lnTo>
                  <a:lnTo>
                    <a:pt x="66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6"/>
                  </a:lnTo>
                  <a:lnTo>
                    <a:pt x="68" y="44"/>
                  </a:lnTo>
                  <a:lnTo>
                    <a:pt x="69" y="61"/>
                  </a:lnTo>
                  <a:lnTo>
                    <a:pt x="70" y="62"/>
                  </a:lnTo>
                  <a:lnTo>
                    <a:pt x="70" y="64"/>
                  </a:lnTo>
                  <a:lnTo>
                    <a:pt x="70" y="66"/>
                  </a:lnTo>
                  <a:lnTo>
                    <a:pt x="70" y="70"/>
                  </a:lnTo>
                  <a:lnTo>
                    <a:pt x="71" y="78"/>
                  </a:lnTo>
                  <a:lnTo>
                    <a:pt x="71" y="80"/>
                  </a:lnTo>
                  <a:lnTo>
                    <a:pt x="71" y="80"/>
                  </a:lnTo>
                  <a:lnTo>
                    <a:pt x="71" y="82"/>
                  </a:lnTo>
                  <a:lnTo>
                    <a:pt x="72" y="86"/>
                  </a:lnTo>
                  <a:lnTo>
                    <a:pt x="72" y="94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9" y="111"/>
                  </a:lnTo>
                  <a:lnTo>
                    <a:pt x="79" y="111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80" y="107"/>
                  </a:lnTo>
                  <a:lnTo>
                    <a:pt x="80" y="107"/>
                  </a:lnTo>
                  <a:lnTo>
                    <a:pt x="80" y="106"/>
                  </a:lnTo>
                  <a:lnTo>
                    <a:pt x="80" y="105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1"/>
                  </a:lnTo>
                  <a:lnTo>
                    <a:pt x="81" y="99"/>
                  </a:lnTo>
                  <a:lnTo>
                    <a:pt x="81" y="96"/>
                  </a:lnTo>
                  <a:lnTo>
                    <a:pt x="81" y="95"/>
                  </a:lnTo>
                  <a:lnTo>
                    <a:pt x="81" y="94"/>
                  </a:lnTo>
                  <a:lnTo>
                    <a:pt x="81" y="92"/>
                  </a:lnTo>
                  <a:lnTo>
                    <a:pt x="82" y="89"/>
                  </a:lnTo>
                  <a:lnTo>
                    <a:pt x="82" y="81"/>
                  </a:lnTo>
                  <a:lnTo>
                    <a:pt x="84" y="64"/>
                  </a:lnTo>
                  <a:lnTo>
                    <a:pt x="84" y="63"/>
                  </a:lnTo>
                  <a:lnTo>
                    <a:pt x="84" y="62"/>
                  </a:lnTo>
                  <a:lnTo>
                    <a:pt x="84" y="60"/>
                  </a:lnTo>
                  <a:lnTo>
                    <a:pt x="85" y="55"/>
                  </a:lnTo>
                  <a:lnTo>
                    <a:pt x="85" y="47"/>
                  </a:lnTo>
                  <a:lnTo>
                    <a:pt x="86" y="46"/>
                  </a:lnTo>
                  <a:lnTo>
                    <a:pt x="86" y="45"/>
                  </a:lnTo>
                  <a:lnTo>
                    <a:pt x="86" y="43"/>
                  </a:lnTo>
                  <a:lnTo>
                    <a:pt x="86" y="39"/>
                  </a:lnTo>
                  <a:lnTo>
                    <a:pt x="87" y="31"/>
                  </a:lnTo>
                  <a:lnTo>
                    <a:pt x="87" y="30"/>
                  </a:lnTo>
                  <a:lnTo>
                    <a:pt x="87" y="30"/>
                  </a:lnTo>
                  <a:lnTo>
                    <a:pt x="87" y="28"/>
                  </a:lnTo>
                  <a:lnTo>
                    <a:pt x="88" y="24"/>
                  </a:lnTo>
                  <a:lnTo>
                    <a:pt x="88" y="23"/>
                  </a:lnTo>
                  <a:lnTo>
                    <a:pt x="88" y="22"/>
                  </a:lnTo>
                  <a:lnTo>
                    <a:pt x="88" y="21"/>
                  </a:lnTo>
                  <a:lnTo>
                    <a:pt x="88" y="18"/>
                  </a:lnTo>
                  <a:lnTo>
                    <a:pt x="88" y="17"/>
                  </a:lnTo>
                  <a:lnTo>
                    <a:pt x="88" y="16"/>
                  </a:lnTo>
                  <a:lnTo>
                    <a:pt x="89" y="15"/>
                  </a:lnTo>
                  <a:lnTo>
                    <a:pt x="89" y="12"/>
                  </a:lnTo>
                  <a:lnTo>
                    <a:pt x="89" y="11"/>
                  </a:lnTo>
                  <a:lnTo>
                    <a:pt x="89" y="11"/>
                  </a:lnTo>
                  <a:lnTo>
                    <a:pt x="89" y="10"/>
                  </a:lnTo>
                  <a:lnTo>
                    <a:pt x="90" y="7"/>
                  </a:lnTo>
                  <a:lnTo>
                    <a:pt x="90" y="7"/>
                  </a:lnTo>
                  <a:lnTo>
                    <a:pt x="90" y="6"/>
                  </a:lnTo>
                  <a:lnTo>
                    <a:pt x="90" y="6"/>
                  </a:lnTo>
                  <a:lnTo>
                    <a:pt x="90" y="5"/>
                  </a:lnTo>
                  <a:lnTo>
                    <a:pt x="90" y="5"/>
                  </a:lnTo>
                  <a:lnTo>
                    <a:pt x="90" y="4"/>
                  </a:lnTo>
                  <a:lnTo>
                    <a:pt x="90" y="3"/>
                  </a:lnTo>
                  <a:lnTo>
                    <a:pt x="90" y="3"/>
                  </a:lnTo>
                  <a:lnTo>
                    <a:pt x="91" y="2"/>
                  </a:lnTo>
                  <a:lnTo>
                    <a:pt x="91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3" name="Freeform 77"/>
            <p:cNvSpPr>
              <a:spLocks/>
            </p:cNvSpPr>
            <p:nvPr/>
          </p:nvSpPr>
          <p:spPr bwMode="auto">
            <a:xfrm>
              <a:off x="4058" y="2186"/>
              <a:ext cx="88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2"/>
                </a:cxn>
                <a:cxn ang="0">
                  <a:pos x="3" y="6"/>
                </a:cxn>
                <a:cxn ang="0">
                  <a:pos x="5" y="16"/>
                </a:cxn>
                <a:cxn ang="0">
                  <a:pos x="7" y="40"/>
                </a:cxn>
                <a:cxn ang="0">
                  <a:pos x="11" y="81"/>
                </a:cxn>
                <a:cxn ang="0">
                  <a:pos x="13" y="102"/>
                </a:cxn>
                <a:cxn ang="0">
                  <a:pos x="15" y="111"/>
                </a:cxn>
                <a:cxn ang="0">
                  <a:pos x="15" y="114"/>
                </a:cxn>
                <a:cxn ang="0">
                  <a:pos x="16" y="115"/>
                </a:cxn>
                <a:cxn ang="0">
                  <a:pos x="17" y="115"/>
                </a:cxn>
                <a:cxn ang="0">
                  <a:pos x="18" y="114"/>
                </a:cxn>
                <a:cxn ang="0">
                  <a:pos x="19" y="110"/>
                </a:cxn>
                <a:cxn ang="0">
                  <a:pos x="20" y="101"/>
                </a:cxn>
                <a:cxn ang="0">
                  <a:pos x="22" y="81"/>
                </a:cxn>
                <a:cxn ang="0">
                  <a:pos x="26" y="40"/>
                </a:cxn>
                <a:cxn ang="0">
                  <a:pos x="28" y="16"/>
                </a:cxn>
                <a:cxn ang="0">
                  <a:pos x="30" y="6"/>
                </a:cxn>
                <a:cxn ang="0">
                  <a:pos x="30" y="2"/>
                </a:cxn>
                <a:cxn ang="0">
                  <a:pos x="31" y="0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3" y="2"/>
                </a:cxn>
                <a:cxn ang="0">
                  <a:pos x="34" y="7"/>
                </a:cxn>
                <a:cxn ang="0">
                  <a:pos x="36" y="19"/>
                </a:cxn>
                <a:cxn ang="0">
                  <a:pos x="40" y="61"/>
                </a:cxn>
                <a:cxn ang="0">
                  <a:pos x="42" y="85"/>
                </a:cxn>
                <a:cxn ang="0">
                  <a:pos x="43" y="101"/>
                </a:cxn>
                <a:cxn ang="0">
                  <a:pos x="45" y="109"/>
                </a:cxn>
                <a:cxn ang="0">
                  <a:pos x="46" y="113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8" y="113"/>
                </a:cxn>
                <a:cxn ang="0">
                  <a:pos x="50" y="107"/>
                </a:cxn>
                <a:cxn ang="0">
                  <a:pos x="51" y="96"/>
                </a:cxn>
                <a:cxn ang="0">
                  <a:pos x="54" y="56"/>
                </a:cxn>
                <a:cxn ang="0">
                  <a:pos x="58" y="21"/>
                </a:cxn>
                <a:cxn ang="0">
                  <a:pos x="59" y="10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6"/>
                </a:cxn>
                <a:cxn ang="0">
                  <a:pos x="66" y="16"/>
                </a:cxn>
                <a:cxn ang="0">
                  <a:pos x="68" y="47"/>
                </a:cxn>
                <a:cxn ang="0">
                  <a:pos x="70" y="70"/>
                </a:cxn>
                <a:cxn ang="0">
                  <a:pos x="72" y="92"/>
                </a:cxn>
                <a:cxn ang="0">
                  <a:pos x="74" y="105"/>
                </a:cxn>
                <a:cxn ang="0">
                  <a:pos x="75" y="112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4"/>
                </a:cxn>
                <a:cxn ang="0">
                  <a:pos x="79" y="110"/>
                </a:cxn>
                <a:cxn ang="0">
                  <a:pos x="80" y="103"/>
                </a:cxn>
                <a:cxn ang="0">
                  <a:pos x="82" y="85"/>
                </a:cxn>
                <a:cxn ang="0">
                  <a:pos x="86" y="35"/>
                </a:cxn>
                <a:cxn ang="0">
                  <a:pos x="87" y="21"/>
                </a:cxn>
              </a:cxnLst>
              <a:rect l="0" t="0" r="r" b="b"/>
              <a:pathLst>
                <a:path w="88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5"/>
                  </a:lnTo>
                  <a:lnTo>
                    <a:pt x="3" y="6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4" y="11"/>
                  </a:lnTo>
                  <a:lnTo>
                    <a:pt x="5" y="13"/>
                  </a:lnTo>
                  <a:lnTo>
                    <a:pt x="5" y="16"/>
                  </a:lnTo>
                  <a:lnTo>
                    <a:pt x="6" y="22"/>
                  </a:lnTo>
                  <a:lnTo>
                    <a:pt x="6" y="23"/>
                  </a:lnTo>
                  <a:lnTo>
                    <a:pt x="6" y="24"/>
                  </a:lnTo>
                  <a:lnTo>
                    <a:pt x="6" y="26"/>
                  </a:lnTo>
                  <a:lnTo>
                    <a:pt x="6" y="30"/>
                  </a:lnTo>
                  <a:lnTo>
                    <a:pt x="7" y="38"/>
                  </a:lnTo>
                  <a:lnTo>
                    <a:pt x="7" y="39"/>
                  </a:lnTo>
                  <a:lnTo>
                    <a:pt x="7" y="40"/>
                  </a:lnTo>
                  <a:lnTo>
                    <a:pt x="8" y="42"/>
                  </a:lnTo>
                  <a:lnTo>
                    <a:pt x="8" y="47"/>
                  </a:lnTo>
                  <a:lnTo>
                    <a:pt x="9" y="56"/>
                  </a:lnTo>
                  <a:lnTo>
                    <a:pt x="10" y="73"/>
                  </a:lnTo>
                  <a:lnTo>
                    <a:pt x="10" y="74"/>
                  </a:lnTo>
                  <a:lnTo>
                    <a:pt x="10" y="75"/>
                  </a:lnTo>
                  <a:lnTo>
                    <a:pt x="11" y="77"/>
                  </a:lnTo>
                  <a:lnTo>
                    <a:pt x="11" y="81"/>
                  </a:lnTo>
                  <a:lnTo>
                    <a:pt x="12" y="88"/>
                  </a:lnTo>
                  <a:lnTo>
                    <a:pt x="12" y="89"/>
                  </a:lnTo>
                  <a:lnTo>
                    <a:pt x="12" y="90"/>
                  </a:lnTo>
                  <a:lnTo>
                    <a:pt x="12" y="92"/>
                  </a:lnTo>
                  <a:lnTo>
                    <a:pt x="12" y="95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2"/>
                  </a:lnTo>
                  <a:lnTo>
                    <a:pt x="13" y="104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10"/>
                  </a:lnTo>
                  <a:lnTo>
                    <a:pt x="15" y="111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9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20" y="104"/>
                  </a:lnTo>
                  <a:lnTo>
                    <a:pt x="20" y="103"/>
                  </a:lnTo>
                  <a:lnTo>
                    <a:pt x="20" y="103"/>
                  </a:lnTo>
                  <a:lnTo>
                    <a:pt x="20" y="101"/>
                  </a:lnTo>
                  <a:lnTo>
                    <a:pt x="20" y="98"/>
                  </a:lnTo>
                  <a:lnTo>
                    <a:pt x="21" y="97"/>
                  </a:lnTo>
                  <a:lnTo>
                    <a:pt x="21" y="96"/>
                  </a:lnTo>
                  <a:lnTo>
                    <a:pt x="21" y="95"/>
                  </a:lnTo>
                  <a:lnTo>
                    <a:pt x="21" y="91"/>
                  </a:lnTo>
                  <a:lnTo>
                    <a:pt x="22" y="83"/>
                  </a:lnTo>
                  <a:lnTo>
                    <a:pt x="22" y="82"/>
                  </a:lnTo>
                  <a:lnTo>
                    <a:pt x="22" y="81"/>
                  </a:lnTo>
                  <a:lnTo>
                    <a:pt x="22" y="79"/>
                  </a:lnTo>
                  <a:lnTo>
                    <a:pt x="23" y="75"/>
                  </a:lnTo>
                  <a:lnTo>
                    <a:pt x="24" y="66"/>
                  </a:lnTo>
                  <a:lnTo>
                    <a:pt x="25" y="48"/>
                  </a:lnTo>
                  <a:lnTo>
                    <a:pt x="25" y="47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6" y="40"/>
                  </a:lnTo>
                  <a:lnTo>
                    <a:pt x="26" y="32"/>
                  </a:lnTo>
                  <a:lnTo>
                    <a:pt x="26" y="30"/>
                  </a:lnTo>
                  <a:lnTo>
                    <a:pt x="27" y="30"/>
                  </a:lnTo>
                  <a:lnTo>
                    <a:pt x="27" y="28"/>
                  </a:lnTo>
                  <a:lnTo>
                    <a:pt x="27" y="24"/>
                  </a:lnTo>
                  <a:lnTo>
                    <a:pt x="28" y="17"/>
                  </a:lnTo>
                  <a:lnTo>
                    <a:pt x="28" y="16"/>
                  </a:lnTo>
                  <a:lnTo>
                    <a:pt x="28" y="16"/>
                  </a:lnTo>
                  <a:lnTo>
                    <a:pt x="28" y="14"/>
                  </a:lnTo>
                  <a:lnTo>
                    <a:pt x="29" y="12"/>
                  </a:lnTo>
                  <a:lnTo>
                    <a:pt x="29" y="11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30" y="6"/>
                  </a:lnTo>
                  <a:lnTo>
                    <a:pt x="30" y="5"/>
                  </a:lnTo>
                  <a:lnTo>
                    <a:pt x="30" y="5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8"/>
                  </a:lnTo>
                  <a:lnTo>
                    <a:pt x="34" y="8"/>
                  </a:lnTo>
                  <a:lnTo>
                    <a:pt x="35" y="10"/>
                  </a:lnTo>
                  <a:lnTo>
                    <a:pt x="35" y="12"/>
                  </a:lnTo>
                  <a:lnTo>
                    <a:pt x="35" y="13"/>
                  </a:lnTo>
                  <a:lnTo>
                    <a:pt x="35" y="14"/>
                  </a:lnTo>
                  <a:lnTo>
                    <a:pt x="35" y="15"/>
                  </a:lnTo>
                  <a:lnTo>
                    <a:pt x="36" y="19"/>
                  </a:lnTo>
                  <a:lnTo>
                    <a:pt x="36" y="26"/>
                  </a:lnTo>
                  <a:lnTo>
                    <a:pt x="37" y="27"/>
                  </a:lnTo>
                  <a:lnTo>
                    <a:pt x="37" y="28"/>
                  </a:lnTo>
                  <a:lnTo>
                    <a:pt x="37" y="30"/>
                  </a:lnTo>
                  <a:lnTo>
                    <a:pt x="37" y="34"/>
                  </a:lnTo>
                  <a:lnTo>
                    <a:pt x="38" y="42"/>
                  </a:lnTo>
                  <a:lnTo>
                    <a:pt x="40" y="60"/>
                  </a:lnTo>
                  <a:lnTo>
                    <a:pt x="40" y="61"/>
                  </a:lnTo>
                  <a:lnTo>
                    <a:pt x="40" y="62"/>
                  </a:lnTo>
                  <a:lnTo>
                    <a:pt x="40" y="65"/>
                  </a:lnTo>
                  <a:lnTo>
                    <a:pt x="40" y="69"/>
                  </a:lnTo>
                  <a:lnTo>
                    <a:pt x="41" y="77"/>
                  </a:lnTo>
                  <a:lnTo>
                    <a:pt x="41" y="78"/>
                  </a:lnTo>
                  <a:lnTo>
                    <a:pt x="41" y="79"/>
                  </a:lnTo>
                  <a:lnTo>
                    <a:pt x="41" y="81"/>
                  </a:lnTo>
                  <a:lnTo>
                    <a:pt x="42" y="85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3" y="95"/>
                  </a:lnTo>
                  <a:lnTo>
                    <a:pt x="43" y="98"/>
                  </a:lnTo>
                  <a:lnTo>
                    <a:pt x="43" y="99"/>
                  </a:lnTo>
                  <a:lnTo>
                    <a:pt x="43" y="100"/>
                  </a:lnTo>
                  <a:lnTo>
                    <a:pt x="43" y="101"/>
                  </a:lnTo>
                  <a:lnTo>
                    <a:pt x="44" y="104"/>
                  </a:lnTo>
                  <a:lnTo>
                    <a:pt x="44" y="105"/>
                  </a:lnTo>
                  <a:lnTo>
                    <a:pt x="44" y="105"/>
                  </a:lnTo>
                  <a:lnTo>
                    <a:pt x="44" y="106"/>
                  </a:lnTo>
                  <a:lnTo>
                    <a:pt x="44" y="107"/>
                  </a:lnTo>
                  <a:lnTo>
                    <a:pt x="44" y="108"/>
                  </a:lnTo>
                  <a:lnTo>
                    <a:pt x="44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08"/>
                  </a:lnTo>
                  <a:lnTo>
                    <a:pt x="49" y="107"/>
                  </a:lnTo>
                  <a:lnTo>
                    <a:pt x="50" y="107"/>
                  </a:lnTo>
                  <a:lnTo>
                    <a:pt x="50" y="106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0" y="102"/>
                  </a:lnTo>
                  <a:lnTo>
                    <a:pt x="50" y="100"/>
                  </a:lnTo>
                  <a:lnTo>
                    <a:pt x="51" y="98"/>
                  </a:lnTo>
                  <a:lnTo>
                    <a:pt x="51" y="97"/>
                  </a:lnTo>
                  <a:lnTo>
                    <a:pt x="51" y="96"/>
                  </a:lnTo>
                  <a:lnTo>
                    <a:pt x="51" y="94"/>
                  </a:lnTo>
                  <a:lnTo>
                    <a:pt x="52" y="90"/>
                  </a:lnTo>
                  <a:lnTo>
                    <a:pt x="52" y="83"/>
                  </a:lnTo>
                  <a:lnTo>
                    <a:pt x="54" y="65"/>
                  </a:lnTo>
                  <a:lnTo>
                    <a:pt x="54" y="64"/>
                  </a:lnTo>
                  <a:lnTo>
                    <a:pt x="54" y="63"/>
                  </a:lnTo>
                  <a:lnTo>
                    <a:pt x="54" y="61"/>
                  </a:lnTo>
                  <a:lnTo>
                    <a:pt x="54" y="56"/>
                  </a:lnTo>
                  <a:lnTo>
                    <a:pt x="55" y="47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7" y="28"/>
                  </a:lnTo>
                  <a:lnTo>
                    <a:pt x="57" y="26"/>
                  </a:lnTo>
                  <a:lnTo>
                    <a:pt x="57" y="23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lnTo>
                    <a:pt x="58" y="15"/>
                  </a:lnTo>
                  <a:lnTo>
                    <a:pt x="58" y="14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8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5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5" y="10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6" y="16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67" y="29"/>
                  </a:lnTo>
                  <a:lnTo>
                    <a:pt x="67" y="30"/>
                  </a:lnTo>
                  <a:lnTo>
                    <a:pt x="67" y="32"/>
                  </a:lnTo>
                  <a:lnTo>
                    <a:pt x="67" y="34"/>
                  </a:lnTo>
                  <a:lnTo>
                    <a:pt x="68" y="38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49"/>
                  </a:lnTo>
                  <a:lnTo>
                    <a:pt x="69" y="51"/>
                  </a:lnTo>
                  <a:lnTo>
                    <a:pt x="69" y="56"/>
                  </a:lnTo>
                  <a:lnTo>
                    <a:pt x="70" y="65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1" y="74"/>
                  </a:lnTo>
                  <a:lnTo>
                    <a:pt x="71" y="82"/>
                  </a:lnTo>
                  <a:lnTo>
                    <a:pt x="71" y="84"/>
                  </a:lnTo>
                  <a:lnTo>
                    <a:pt x="72" y="84"/>
                  </a:lnTo>
                  <a:lnTo>
                    <a:pt x="72" y="86"/>
                  </a:lnTo>
                  <a:lnTo>
                    <a:pt x="72" y="90"/>
                  </a:lnTo>
                  <a:lnTo>
                    <a:pt x="72" y="91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3" y="97"/>
                  </a:lnTo>
                  <a:lnTo>
                    <a:pt x="73" y="98"/>
                  </a:lnTo>
                  <a:lnTo>
                    <a:pt x="73" y="99"/>
                  </a:lnTo>
                  <a:lnTo>
                    <a:pt x="73" y="101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5"/>
                  </a:lnTo>
                  <a:lnTo>
                    <a:pt x="74" y="106"/>
                  </a:lnTo>
                  <a:lnTo>
                    <a:pt x="74" y="108"/>
                  </a:lnTo>
                  <a:lnTo>
                    <a:pt x="74" y="109"/>
                  </a:lnTo>
                  <a:lnTo>
                    <a:pt x="74" y="110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8" y="115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1"/>
                  </a:lnTo>
                  <a:lnTo>
                    <a:pt x="79" y="110"/>
                  </a:lnTo>
                  <a:lnTo>
                    <a:pt x="79" y="110"/>
                  </a:lnTo>
                  <a:lnTo>
                    <a:pt x="79" y="109"/>
                  </a:lnTo>
                  <a:lnTo>
                    <a:pt x="79" y="108"/>
                  </a:lnTo>
                  <a:lnTo>
                    <a:pt x="79" y="108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80" y="105"/>
                  </a:lnTo>
                  <a:lnTo>
                    <a:pt x="80" y="103"/>
                  </a:lnTo>
                  <a:lnTo>
                    <a:pt x="80" y="102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1" y="96"/>
                  </a:lnTo>
                  <a:lnTo>
                    <a:pt x="81" y="89"/>
                  </a:lnTo>
                  <a:lnTo>
                    <a:pt x="82" y="88"/>
                  </a:lnTo>
                  <a:lnTo>
                    <a:pt x="82" y="87"/>
                  </a:lnTo>
                  <a:lnTo>
                    <a:pt x="82" y="85"/>
                  </a:lnTo>
                  <a:lnTo>
                    <a:pt x="82" y="81"/>
                  </a:lnTo>
                  <a:lnTo>
                    <a:pt x="83" y="72"/>
                  </a:lnTo>
                  <a:lnTo>
                    <a:pt x="83" y="71"/>
                  </a:lnTo>
                  <a:lnTo>
                    <a:pt x="83" y="70"/>
                  </a:lnTo>
                  <a:lnTo>
                    <a:pt x="83" y="67"/>
                  </a:lnTo>
                  <a:lnTo>
                    <a:pt x="84" y="63"/>
                  </a:lnTo>
                  <a:lnTo>
                    <a:pt x="85" y="54"/>
                  </a:lnTo>
                  <a:lnTo>
                    <a:pt x="86" y="35"/>
                  </a:lnTo>
                  <a:lnTo>
                    <a:pt x="86" y="34"/>
                  </a:lnTo>
                  <a:lnTo>
                    <a:pt x="86" y="34"/>
                  </a:lnTo>
                  <a:lnTo>
                    <a:pt x="86" y="32"/>
                  </a:lnTo>
                  <a:lnTo>
                    <a:pt x="87" y="28"/>
                  </a:lnTo>
                  <a:lnTo>
                    <a:pt x="87" y="27"/>
                  </a:lnTo>
                  <a:lnTo>
                    <a:pt x="87" y="26"/>
                  </a:lnTo>
                  <a:lnTo>
                    <a:pt x="87" y="24"/>
                  </a:lnTo>
                  <a:lnTo>
                    <a:pt x="87" y="21"/>
                  </a:lnTo>
                  <a:lnTo>
                    <a:pt x="87" y="20"/>
                  </a:lnTo>
                  <a:lnTo>
                    <a:pt x="88" y="19"/>
                  </a:lnTo>
                  <a:lnTo>
                    <a:pt x="88" y="17"/>
                  </a:lnTo>
                  <a:lnTo>
                    <a:pt x="88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4" name="Freeform 78"/>
            <p:cNvSpPr>
              <a:spLocks/>
            </p:cNvSpPr>
            <p:nvPr/>
          </p:nvSpPr>
          <p:spPr bwMode="auto">
            <a:xfrm>
              <a:off x="4146" y="2186"/>
              <a:ext cx="83" cy="116"/>
            </a:xfrm>
            <a:custGeom>
              <a:avLst/>
              <a:gdLst/>
              <a:ahLst/>
              <a:cxnLst>
                <a:cxn ang="0">
                  <a:pos x="1" y="7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0"/>
                </a:cxn>
                <a:cxn ang="0">
                  <a:pos x="5" y="3"/>
                </a:cxn>
                <a:cxn ang="0">
                  <a:pos x="6" y="8"/>
                </a:cxn>
                <a:cxn ang="0">
                  <a:pos x="8" y="27"/>
                </a:cxn>
                <a:cxn ang="0">
                  <a:pos x="10" y="53"/>
                </a:cxn>
                <a:cxn ang="0">
                  <a:pos x="13" y="82"/>
                </a:cxn>
                <a:cxn ang="0">
                  <a:pos x="14" y="97"/>
                </a:cxn>
                <a:cxn ang="0">
                  <a:pos x="16" y="109"/>
                </a:cxn>
                <a:cxn ang="0">
                  <a:pos x="17" y="113"/>
                </a:cxn>
                <a:cxn ang="0">
                  <a:pos x="17" y="115"/>
                </a:cxn>
                <a:cxn ang="0">
                  <a:pos x="18" y="116"/>
                </a:cxn>
                <a:cxn ang="0">
                  <a:pos x="19" y="115"/>
                </a:cxn>
                <a:cxn ang="0">
                  <a:pos x="20" y="113"/>
                </a:cxn>
                <a:cxn ang="0">
                  <a:pos x="21" y="108"/>
                </a:cxn>
                <a:cxn ang="0">
                  <a:pos x="22" y="97"/>
                </a:cxn>
                <a:cxn ang="0">
                  <a:pos x="25" y="70"/>
                </a:cxn>
                <a:cxn ang="0">
                  <a:pos x="28" y="27"/>
                </a:cxn>
                <a:cxn ang="0">
                  <a:pos x="29" y="14"/>
                </a:cxn>
                <a:cxn ang="0">
                  <a:pos x="31" y="6"/>
                </a:cxn>
                <a:cxn ang="0">
                  <a:pos x="31" y="2"/>
                </a:cxn>
                <a:cxn ang="0">
                  <a:pos x="32" y="0"/>
                </a:cxn>
                <a:cxn ang="0">
                  <a:pos x="33" y="0"/>
                </a:cxn>
                <a:cxn ang="0">
                  <a:pos x="34" y="1"/>
                </a:cxn>
                <a:cxn ang="0">
                  <a:pos x="34" y="4"/>
                </a:cxn>
                <a:cxn ang="0">
                  <a:pos x="35" y="9"/>
                </a:cxn>
                <a:cxn ang="0">
                  <a:pos x="37" y="26"/>
                </a:cxn>
                <a:cxn ang="0">
                  <a:pos x="40" y="58"/>
                </a:cxn>
                <a:cxn ang="0">
                  <a:pos x="42" y="81"/>
                </a:cxn>
                <a:cxn ang="0">
                  <a:pos x="43" y="97"/>
                </a:cxn>
                <a:cxn ang="0">
                  <a:pos x="45" y="108"/>
                </a:cxn>
                <a:cxn ang="0">
                  <a:pos x="46" y="113"/>
                </a:cxn>
                <a:cxn ang="0">
                  <a:pos x="47" y="115"/>
                </a:cxn>
                <a:cxn ang="0">
                  <a:pos x="47" y="116"/>
                </a:cxn>
                <a:cxn ang="0">
                  <a:pos x="48" y="115"/>
                </a:cxn>
                <a:cxn ang="0">
                  <a:pos x="49" y="112"/>
                </a:cxn>
                <a:cxn ang="0">
                  <a:pos x="49" y="108"/>
                </a:cxn>
                <a:cxn ang="0">
                  <a:pos x="52" y="89"/>
                </a:cxn>
                <a:cxn ang="0">
                  <a:pos x="54" y="63"/>
                </a:cxn>
                <a:cxn ang="0">
                  <a:pos x="57" y="24"/>
                </a:cxn>
                <a:cxn ang="0">
                  <a:pos x="59" y="11"/>
                </a:cxn>
                <a:cxn ang="0">
                  <a:pos x="60" y="3"/>
                </a:cxn>
                <a:cxn ang="0">
                  <a:pos x="61" y="1"/>
                </a:cxn>
                <a:cxn ang="0">
                  <a:pos x="62" y="0"/>
                </a:cxn>
                <a:cxn ang="0">
                  <a:pos x="62" y="0"/>
                </a:cxn>
                <a:cxn ang="0">
                  <a:pos x="63" y="2"/>
                </a:cxn>
                <a:cxn ang="0">
                  <a:pos x="64" y="7"/>
                </a:cxn>
                <a:cxn ang="0">
                  <a:pos x="65" y="18"/>
                </a:cxn>
                <a:cxn ang="0">
                  <a:pos x="69" y="65"/>
                </a:cxn>
                <a:cxn ang="0">
                  <a:pos x="71" y="88"/>
                </a:cxn>
                <a:cxn ang="0">
                  <a:pos x="73" y="102"/>
                </a:cxn>
                <a:cxn ang="0">
                  <a:pos x="74" y="110"/>
                </a:cxn>
                <a:cxn ang="0">
                  <a:pos x="75" y="114"/>
                </a:cxn>
                <a:cxn ang="0">
                  <a:pos x="76" y="115"/>
                </a:cxn>
                <a:cxn ang="0">
                  <a:pos x="76" y="115"/>
                </a:cxn>
                <a:cxn ang="0">
                  <a:pos x="77" y="114"/>
                </a:cxn>
                <a:cxn ang="0">
                  <a:pos x="78" y="110"/>
                </a:cxn>
                <a:cxn ang="0">
                  <a:pos x="79" y="102"/>
                </a:cxn>
                <a:cxn ang="0">
                  <a:pos x="82" y="67"/>
                </a:cxn>
              </a:cxnLst>
              <a:rect l="0" t="0" r="r" b="b"/>
              <a:pathLst>
                <a:path w="83" h="116">
                  <a:moveTo>
                    <a:pt x="0" y="14"/>
                  </a:moveTo>
                  <a:lnTo>
                    <a:pt x="0" y="14"/>
                  </a:lnTo>
                  <a:lnTo>
                    <a:pt x="0" y="13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1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1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6" y="5"/>
                  </a:lnTo>
                  <a:lnTo>
                    <a:pt x="6" y="6"/>
                  </a:lnTo>
                  <a:lnTo>
                    <a:pt x="6" y="7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10"/>
                  </a:lnTo>
                  <a:lnTo>
                    <a:pt x="7" y="12"/>
                  </a:lnTo>
                  <a:lnTo>
                    <a:pt x="7" y="13"/>
                  </a:lnTo>
                  <a:lnTo>
                    <a:pt x="7" y="14"/>
                  </a:lnTo>
                  <a:lnTo>
                    <a:pt x="7" y="15"/>
                  </a:lnTo>
                  <a:lnTo>
                    <a:pt x="7" y="19"/>
                  </a:lnTo>
                  <a:lnTo>
                    <a:pt x="8" y="26"/>
                  </a:lnTo>
                  <a:lnTo>
                    <a:pt x="8" y="27"/>
                  </a:lnTo>
                  <a:lnTo>
                    <a:pt x="8" y="28"/>
                  </a:lnTo>
                  <a:lnTo>
                    <a:pt x="9" y="30"/>
                  </a:lnTo>
                  <a:lnTo>
                    <a:pt x="9" y="34"/>
                  </a:lnTo>
                  <a:lnTo>
                    <a:pt x="10" y="44"/>
                  </a:lnTo>
                  <a:lnTo>
                    <a:pt x="10" y="45"/>
                  </a:lnTo>
                  <a:lnTo>
                    <a:pt x="10" y="46"/>
                  </a:lnTo>
                  <a:lnTo>
                    <a:pt x="10" y="48"/>
                  </a:lnTo>
                  <a:lnTo>
                    <a:pt x="10" y="53"/>
                  </a:lnTo>
                  <a:lnTo>
                    <a:pt x="11" y="62"/>
                  </a:lnTo>
                  <a:lnTo>
                    <a:pt x="11" y="63"/>
                  </a:lnTo>
                  <a:lnTo>
                    <a:pt x="11" y="64"/>
                  </a:lnTo>
                  <a:lnTo>
                    <a:pt x="12" y="66"/>
                  </a:lnTo>
                  <a:lnTo>
                    <a:pt x="12" y="71"/>
                  </a:lnTo>
                  <a:lnTo>
                    <a:pt x="13" y="80"/>
                  </a:lnTo>
                  <a:lnTo>
                    <a:pt x="13" y="81"/>
                  </a:lnTo>
                  <a:lnTo>
                    <a:pt x="13" y="82"/>
                  </a:lnTo>
                  <a:lnTo>
                    <a:pt x="13" y="84"/>
                  </a:lnTo>
                  <a:lnTo>
                    <a:pt x="13" y="88"/>
                  </a:lnTo>
                  <a:lnTo>
                    <a:pt x="13" y="89"/>
                  </a:lnTo>
                  <a:lnTo>
                    <a:pt x="14" y="90"/>
                  </a:lnTo>
                  <a:lnTo>
                    <a:pt x="14" y="92"/>
                  </a:lnTo>
                  <a:lnTo>
                    <a:pt x="14" y="96"/>
                  </a:lnTo>
                  <a:lnTo>
                    <a:pt x="14" y="96"/>
                  </a:lnTo>
                  <a:lnTo>
                    <a:pt x="14" y="97"/>
                  </a:lnTo>
                  <a:lnTo>
                    <a:pt x="15" y="99"/>
                  </a:lnTo>
                  <a:lnTo>
                    <a:pt x="15" y="102"/>
                  </a:lnTo>
                  <a:lnTo>
                    <a:pt x="15" y="103"/>
                  </a:lnTo>
                  <a:lnTo>
                    <a:pt x="15" y="104"/>
                  </a:lnTo>
                  <a:lnTo>
                    <a:pt x="15" y="105"/>
                  </a:lnTo>
                  <a:lnTo>
                    <a:pt x="16" y="108"/>
                  </a:lnTo>
                  <a:lnTo>
                    <a:pt x="16" y="108"/>
                  </a:lnTo>
                  <a:lnTo>
                    <a:pt x="16" y="109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11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2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3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4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5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8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102"/>
                  </a:lnTo>
                  <a:lnTo>
                    <a:pt x="22" y="100"/>
                  </a:lnTo>
                  <a:lnTo>
                    <a:pt x="22" y="97"/>
                  </a:lnTo>
                  <a:lnTo>
                    <a:pt x="23" y="89"/>
                  </a:lnTo>
                  <a:lnTo>
                    <a:pt x="23" y="88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1"/>
                  </a:lnTo>
                  <a:lnTo>
                    <a:pt x="24" y="72"/>
                  </a:lnTo>
                  <a:lnTo>
                    <a:pt x="24" y="71"/>
                  </a:lnTo>
                  <a:lnTo>
                    <a:pt x="25" y="70"/>
                  </a:lnTo>
                  <a:lnTo>
                    <a:pt x="25" y="67"/>
                  </a:lnTo>
                  <a:lnTo>
                    <a:pt x="25" y="63"/>
                  </a:lnTo>
                  <a:lnTo>
                    <a:pt x="26" y="53"/>
                  </a:lnTo>
                  <a:lnTo>
                    <a:pt x="27" y="35"/>
                  </a:lnTo>
                  <a:lnTo>
                    <a:pt x="27" y="34"/>
                  </a:lnTo>
                  <a:lnTo>
                    <a:pt x="27" y="33"/>
                  </a:lnTo>
                  <a:lnTo>
                    <a:pt x="28" y="31"/>
                  </a:lnTo>
                  <a:lnTo>
                    <a:pt x="28" y="27"/>
                  </a:lnTo>
                  <a:lnTo>
                    <a:pt x="28" y="26"/>
                  </a:lnTo>
                  <a:lnTo>
                    <a:pt x="28" y="25"/>
                  </a:lnTo>
                  <a:lnTo>
                    <a:pt x="28" y="23"/>
                  </a:lnTo>
                  <a:lnTo>
                    <a:pt x="29" y="20"/>
                  </a:lnTo>
                  <a:lnTo>
                    <a:pt x="29" y="19"/>
                  </a:lnTo>
                  <a:lnTo>
                    <a:pt x="29" y="18"/>
                  </a:lnTo>
                  <a:lnTo>
                    <a:pt x="29" y="17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30" y="12"/>
                  </a:lnTo>
                  <a:lnTo>
                    <a:pt x="30" y="11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7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31" y="5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1" y="3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2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7"/>
                  </a:lnTo>
                  <a:lnTo>
                    <a:pt x="35" y="7"/>
                  </a:lnTo>
                  <a:lnTo>
                    <a:pt x="35" y="8"/>
                  </a:lnTo>
                  <a:lnTo>
                    <a:pt x="35" y="9"/>
                  </a:lnTo>
                  <a:lnTo>
                    <a:pt x="36" y="12"/>
                  </a:lnTo>
                  <a:lnTo>
                    <a:pt x="36" y="12"/>
                  </a:lnTo>
                  <a:lnTo>
                    <a:pt x="36" y="13"/>
                  </a:lnTo>
                  <a:lnTo>
                    <a:pt x="36" y="14"/>
                  </a:lnTo>
                  <a:lnTo>
                    <a:pt x="36" y="17"/>
                  </a:lnTo>
                  <a:lnTo>
                    <a:pt x="37" y="24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2"/>
                  </a:lnTo>
                  <a:lnTo>
                    <a:pt x="39" y="40"/>
                  </a:lnTo>
                  <a:lnTo>
                    <a:pt x="39" y="41"/>
                  </a:lnTo>
                  <a:lnTo>
                    <a:pt x="39" y="42"/>
                  </a:lnTo>
                  <a:lnTo>
                    <a:pt x="39" y="44"/>
                  </a:lnTo>
                  <a:lnTo>
                    <a:pt x="39" y="49"/>
                  </a:lnTo>
                  <a:lnTo>
                    <a:pt x="40" y="58"/>
                  </a:lnTo>
                  <a:lnTo>
                    <a:pt x="40" y="59"/>
                  </a:lnTo>
                  <a:lnTo>
                    <a:pt x="40" y="61"/>
                  </a:lnTo>
                  <a:lnTo>
                    <a:pt x="40" y="63"/>
                  </a:lnTo>
                  <a:lnTo>
                    <a:pt x="41" y="68"/>
                  </a:lnTo>
                  <a:lnTo>
                    <a:pt x="41" y="77"/>
                  </a:lnTo>
                  <a:lnTo>
                    <a:pt x="42" y="78"/>
                  </a:lnTo>
                  <a:lnTo>
                    <a:pt x="42" y="79"/>
                  </a:lnTo>
                  <a:lnTo>
                    <a:pt x="42" y="81"/>
                  </a:lnTo>
                  <a:lnTo>
                    <a:pt x="42" y="85"/>
                  </a:lnTo>
                  <a:lnTo>
                    <a:pt x="42" y="86"/>
                  </a:lnTo>
                  <a:lnTo>
                    <a:pt x="42" y="88"/>
                  </a:lnTo>
                  <a:lnTo>
                    <a:pt x="43" y="90"/>
                  </a:lnTo>
                  <a:lnTo>
                    <a:pt x="43" y="93"/>
                  </a:lnTo>
                  <a:lnTo>
                    <a:pt x="43" y="94"/>
                  </a:lnTo>
                  <a:lnTo>
                    <a:pt x="43" y="95"/>
                  </a:lnTo>
                  <a:lnTo>
                    <a:pt x="43" y="97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3"/>
                  </a:lnTo>
                  <a:lnTo>
                    <a:pt x="45" y="106"/>
                  </a:lnTo>
                  <a:lnTo>
                    <a:pt x="45" y="107"/>
                  </a:lnTo>
                  <a:lnTo>
                    <a:pt x="45" y="107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3"/>
                  </a:lnTo>
                  <a:lnTo>
                    <a:pt x="49" y="113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2"/>
                  </a:lnTo>
                  <a:lnTo>
                    <a:pt x="49" y="111"/>
                  </a:lnTo>
                  <a:lnTo>
                    <a:pt x="49" y="110"/>
                  </a:lnTo>
                  <a:lnTo>
                    <a:pt x="49" y="110"/>
                  </a:lnTo>
                  <a:lnTo>
                    <a:pt x="49" y="109"/>
                  </a:lnTo>
                  <a:lnTo>
                    <a:pt x="49" y="108"/>
                  </a:lnTo>
                  <a:lnTo>
                    <a:pt x="49" y="108"/>
                  </a:lnTo>
                  <a:lnTo>
                    <a:pt x="50" y="106"/>
                  </a:lnTo>
                  <a:lnTo>
                    <a:pt x="50" y="104"/>
                  </a:lnTo>
                  <a:lnTo>
                    <a:pt x="50" y="103"/>
                  </a:lnTo>
                  <a:lnTo>
                    <a:pt x="50" y="102"/>
                  </a:lnTo>
                  <a:lnTo>
                    <a:pt x="51" y="101"/>
                  </a:lnTo>
                  <a:lnTo>
                    <a:pt x="51" y="98"/>
                  </a:lnTo>
                  <a:lnTo>
                    <a:pt x="52" y="90"/>
                  </a:lnTo>
                  <a:lnTo>
                    <a:pt x="52" y="89"/>
                  </a:lnTo>
                  <a:lnTo>
                    <a:pt x="52" y="88"/>
                  </a:lnTo>
                  <a:lnTo>
                    <a:pt x="52" y="86"/>
                  </a:lnTo>
                  <a:lnTo>
                    <a:pt x="52" y="82"/>
                  </a:lnTo>
                  <a:lnTo>
                    <a:pt x="53" y="73"/>
                  </a:lnTo>
                  <a:lnTo>
                    <a:pt x="53" y="72"/>
                  </a:lnTo>
                  <a:lnTo>
                    <a:pt x="53" y="70"/>
                  </a:lnTo>
                  <a:lnTo>
                    <a:pt x="53" y="68"/>
                  </a:lnTo>
                  <a:lnTo>
                    <a:pt x="54" y="63"/>
                  </a:lnTo>
                  <a:lnTo>
                    <a:pt x="55" y="54"/>
                  </a:lnTo>
                  <a:lnTo>
                    <a:pt x="56" y="35"/>
                  </a:lnTo>
                  <a:lnTo>
                    <a:pt x="56" y="34"/>
                  </a:lnTo>
                  <a:lnTo>
                    <a:pt x="56" y="33"/>
                  </a:lnTo>
                  <a:lnTo>
                    <a:pt x="57" y="31"/>
                  </a:lnTo>
                  <a:lnTo>
                    <a:pt x="57" y="26"/>
                  </a:lnTo>
                  <a:lnTo>
                    <a:pt x="57" y="26"/>
                  </a:lnTo>
                  <a:lnTo>
                    <a:pt x="57" y="24"/>
                  </a:lnTo>
                  <a:lnTo>
                    <a:pt x="57" y="23"/>
                  </a:lnTo>
                  <a:lnTo>
                    <a:pt x="58" y="19"/>
                  </a:lnTo>
                  <a:lnTo>
                    <a:pt x="58" y="18"/>
                  </a:lnTo>
                  <a:lnTo>
                    <a:pt x="58" y="17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7"/>
                  </a:lnTo>
                  <a:lnTo>
                    <a:pt x="59" y="6"/>
                  </a:lnTo>
                  <a:lnTo>
                    <a:pt x="59" y="6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10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5" y="12"/>
                  </a:lnTo>
                  <a:lnTo>
                    <a:pt x="65" y="15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18"/>
                  </a:lnTo>
                  <a:lnTo>
                    <a:pt x="66" y="22"/>
                  </a:lnTo>
                  <a:lnTo>
                    <a:pt x="66" y="29"/>
                  </a:lnTo>
                  <a:lnTo>
                    <a:pt x="68" y="46"/>
                  </a:lnTo>
                  <a:lnTo>
                    <a:pt x="68" y="47"/>
                  </a:lnTo>
                  <a:lnTo>
                    <a:pt x="68" y="48"/>
                  </a:lnTo>
                  <a:lnTo>
                    <a:pt x="68" y="50"/>
                  </a:lnTo>
                  <a:lnTo>
                    <a:pt x="68" y="55"/>
                  </a:lnTo>
                  <a:lnTo>
                    <a:pt x="69" y="65"/>
                  </a:lnTo>
                  <a:lnTo>
                    <a:pt x="69" y="66"/>
                  </a:lnTo>
                  <a:lnTo>
                    <a:pt x="70" y="67"/>
                  </a:lnTo>
                  <a:lnTo>
                    <a:pt x="70" y="70"/>
                  </a:lnTo>
                  <a:lnTo>
                    <a:pt x="70" y="74"/>
                  </a:lnTo>
                  <a:lnTo>
                    <a:pt x="71" y="83"/>
                  </a:lnTo>
                  <a:lnTo>
                    <a:pt x="71" y="84"/>
                  </a:lnTo>
                  <a:lnTo>
                    <a:pt x="71" y="85"/>
                  </a:lnTo>
                  <a:lnTo>
                    <a:pt x="71" y="88"/>
                  </a:lnTo>
                  <a:lnTo>
                    <a:pt x="72" y="92"/>
                  </a:lnTo>
                  <a:lnTo>
                    <a:pt x="72" y="92"/>
                  </a:lnTo>
                  <a:lnTo>
                    <a:pt x="72" y="94"/>
                  </a:lnTo>
                  <a:lnTo>
                    <a:pt x="72" y="95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3"/>
                  </a:lnTo>
                  <a:lnTo>
                    <a:pt x="73" y="104"/>
                  </a:lnTo>
                  <a:lnTo>
                    <a:pt x="73" y="105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8"/>
                  </a:lnTo>
                  <a:lnTo>
                    <a:pt x="74" y="110"/>
                  </a:lnTo>
                  <a:lnTo>
                    <a:pt x="74" y="110"/>
                  </a:lnTo>
                  <a:lnTo>
                    <a:pt x="74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8" y="108"/>
                  </a:lnTo>
                  <a:lnTo>
                    <a:pt x="78" y="108"/>
                  </a:lnTo>
                  <a:lnTo>
                    <a:pt x="78" y="106"/>
                  </a:lnTo>
                  <a:lnTo>
                    <a:pt x="79" y="104"/>
                  </a:lnTo>
                  <a:lnTo>
                    <a:pt x="79" y="103"/>
                  </a:lnTo>
                  <a:lnTo>
                    <a:pt x="79" y="102"/>
                  </a:lnTo>
                  <a:lnTo>
                    <a:pt x="79" y="101"/>
                  </a:lnTo>
                  <a:lnTo>
                    <a:pt x="79" y="98"/>
                  </a:lnTo>
                  <a:lnTo>
                    <a:pt x="80" y="97"/>
                  </a:lnTo>
                  <a:lnTo>
                    <a:pt x="80" y="96"/>
                  </a:lnTo>
                  <a:lnTo>
                    <a:pt x="80" y="95"/>
                  </a:lnTo>
                  <a:lnTo>
                    <a:pt x="80" y="91"/>
                  </a:lnTo>
                  <a:lnTo>
                    <a:pt x="81" y="84"/>
                  </a:lnTo>
                  <a:lnTo>
                    <a:pt x="82" y="67"/>
                  </a:lnTo>
                  <a:lnTo>
                    <a:pt x="82" y="66"/>
                  </a:lnTo>
                  <a:lnTo>
                    <a:pt x="82" y="64"/>
                  </a:lnTo>
                  <a:lnTo>
                    <a:pt x="82" y="62"/>
                  </a:lnTo>
                  <a:lnTo>
                    <a:pt x="83" y="5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5" name="Freeform 79"/>
            <p:cNvSpPr>
              <a:spLocks/>
            </p:cNvSpPr>
            <p:nvPr/>
          </p:nvSpPr>
          <p:spPr bwMode="auto">
            <a:xfrm>
              <a:off x="4229" y="2186"/>
              <a:ext cx="87" cy="116"/>
            </a:xfrm>
            <a:custGeom>
              <a:avLst/>
              <a:gdLst/>
              <a:ahLst/>
              <a:cxnLst>
                <a:cxn ang="0">
                  <a:pos x="3" y="23"/>
                </a:cxn>
                <a:cxn ang="0">
                  <a:pos x="4" y="12"/>
                </a:cxn>
                <a:cxn ang="0">
                  <a:pos x="5" y="4"/>
                </a:cxn>
                <a:cxn ang="0">
                  <a:pos x="6" y="1"/>
                </a:cxn>
                <a:cxn ang="0">
                  <a:pos x="7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9" y="9"/>
                </a:cxn>
                <a:cxn ang="0">
                  <a:pos x="11" y="21"/>
                </a:cxn>
                <a:cxn ang="0">
                  <a:pos x="14" y="61"/>
                </a:cxn>
                <a:cxn ang="0">
                  <a:pos x="17" y="91"/>
                </a:cxn>
                <a:cxn ang="0">
                  <a:pos x="18" y="105"/>
                </a:cxn>
                <a:cxn ang="0">
                  <a:pos x="19" y="111"/>
                </a:cxn>
                <a:cxn ang="0">
                  <a:pos x="20" y="114"/>
                </a:cxn>
                <a:cxn ang="0">
                  <a:pos x="21" y="116"/>
                </a:cxn>
                <a:cxn ang="0">
                  <a:pos x="21" y="115"/>
                </a:cxn>
                <a:cxn ang="0">
                  <a:pos x="22" y="113"/>
                </a:cxn>
                <a:cxn ang="0">
                  <a:pos x="23" y="109"/>
                </a:cxn>
                <a:cxn ang="0">
                  <a:pos x="25" y="92"/>
                </a:cxn>
                <a:cxn ang="0">
                  <a:pos x="28" y="56"/>
                </a:cxn>
                <a:cxn ang="0">
                  <a:pos x="31" y="24"/>
                </a:cxn>
                <a:cxn ang="0">
                  <a:pos x="32" y="10"/>
                </a:cxn>
                <a:cxn ang="0">
                  <a:pos x="33" y="4"/>
                </a:cxn>
                <a:cxn ang="0">
                  <a:pos x="34" y="1"/>
                </a:cxn>
                <a:cxn ang="0">
                  <a:pos x="35" y="0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37" y="7"/>
                </a:cxn>
                <a:cxn ang="0">
                  <a:pos x="38" y="16"/>
                </a:cxn>
                <a:cxn ang="0">
                  <a:pos x="41" y="45"/>
                </a:cxn>
                <a:cxn ang="0">
                  <a:pos x="44" y="85"/>
                </a:cxn>
                <a:cxn ang="0">
                  <a:pos x="46" y="104"/>
                </a:cxn>
                <a:cxn ang="0">
                  <a:pos x="47" y="111"/>
                </a:cxn>
                <a:cxn ang="0">
                  <a:pos x="48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0" y="113"/>
                </a:cxn>
                <a:cxn ang="0">
                  <a:pos x="52" y="106"/>
                </a:cxn>
                <a:cxn ang="0">
                  <a:pos x="53" y="92"/>
                </a:cxn>
                <a:cxn ang="0">
                  <a:pos x="55" y="70"/>
                </a:cxn>
                <a:cxn ang="0">
                  <a:pos x="57" y="37"/>
                </a:cxn>
                <a:cxn ang="0">
                  <a:pos x="59" y="21"/>
                </a:cxn>
                <a:cxn ang="0">
                  <a:pos x="60" y="9"/>
                </a:cxn>
                <a:cxn ang="0">
                  <a:pos x="61" y="3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4" y="0"/>
                </a:cxn>
                <a:cxn ang="0">
                  <a:pos x="64" y="4"/>
                </a:cxn>
                <a:cxn ang="0">
                  <a:pos x="65" y="10"/>
                </a:cxn>
                <a:cxn ang="0">
                  <a:pos x="67" y="24"/>
                </a:cxn>
                <a:cxn ang="0">
                  <a:pos x="70" y="69"/>
                </a:cxn>
                <a:cxn ang="0">
                  <a:pos x="72" y="93"/>
                </a:cxn>
                <a:cxn ang="0">
                  <a:pos x="74" y="104"/>
                </a:cxn>
                <a:cxn ang="0">
                  <a:pos x="75" y="111"/>
                </a:cxn>
                <a:cxn ang="0">
                  <a:pos x="76" y="114"/>
                </a:cxn>
                <a:cxn ang="0">
                  <a:pos x="76" y="116"/>
                </a:cxn>
                <a:cxn ang="0">
                  <a:pos x="77" y="115"/>
                </a:cxn>
                <a:cxn ang="0">
                  <a:pos x="78" y="113"/>
                </a:cxn>
                <a:cxn ang="0">
                  <a:pos x="79" y="106"/>
                </a:cxn>
                <a:cxn ang="0">
                  <a:pos x="80" y="93"/>
                </a:cxn>
                <a:cxn ang="0">
                  <a:pos x="84" y="52"/>
                </a:cxn>
                <a:cxn ang="0">
                  <a:pos x="86" y="21"/>
                </a:cxn>
              </a:cxnLst>
              <a:rect l="0" t="0" r="r" b="b"/>
              <a:pathLst>
                <a:path w="87" h="116">
                  <a:moveTo>
                    <a:pt x="0" y="58"/>
                  </a:moveTo>
                  <a:lnTo>
                    <a:pt x="1" y="49"/>
                  </a:lnTo>
                  <a:lnTo>
                    <a:pt x="2" y="32"/>
                  </a:lnTo>
                  <a:lnTo>
                    <a:pt x="2" y="31"/>
                  </a:lnTo>
                  <a:lnTo>
                    <a:pt x="2" y="30"/>
                  </a:lnTo>
                  <a:lnTo>
                    <a:pt x="2" y="28"/>
                  </a:lnTo>
                  <a:lnTo>
                    <a:pt x="3" y="24"/>
                  </a:lnTo>
                  <a:lnTo>
                    <a:pt x="3" y="23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6"/>
                  </a:lnTo>
                  <a:lnTo>
                    <a:pt x="3" y="16"/>
                  </a:lnTo>
                  <a:lnTo>
                    <a:pt x="4" y="15"/>
                  </a:lnTo>
                  <a:lnTo>
                    <a:pt x="4" y="13"/>
                  </a:lnTo>
                  <a:lnTo>
                    <a:pt x="4" y="12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10"/>
                  </a:lnTo>
                  <a:lnTo>
                    <a:pt x="4" y="9"/>
                  </a:lnTo>
                  <a:lnTo>
                    <a:pt x="5" y="8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8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8"/>
                  </a:lnTo>
                  <a:lnTo>
                    <a:pt x="9" y="8"/>
                  </a:lnTo>
                  <a:lnTo>
                    <a:pt x="9" y="9"/>
                  </a:lnTo>
                  <a:lnTo>
                    <a:pt x="10" y="10"/>
                  </a:lnTo>
                  <a:lnTo>
                    <a:pt x="10" y="13"/>
                  </a:lnTo>
                  <a:lnTo>
                    <a:pt x="10" y="13"/>
                  </a:lnTo>
                  <a:lnTo>
                    <a:pt x="10" y="14"/>
                  </a:lnTo>
                  <a:lnTo>
                    <a:pt x="10" y="16"/>
                  </a:lnTo>
                  <a:lnTo>
                    <a:pt x="11" y="19"/>
                  </a:lnTo>
                  <a:lnTo>
                    <a:pt x="11" y="20"/>
                  </a:lnTo>
                  <a:lnTo>
                    <a:pt x="11" y="21"/>
                  </a:lnTo>
                  <a:lnTo>
                    <a:pt x="11" y="22"/>
                  </a:lnTo>
                  <a:lnTo>
                    <a:pt x="11" y="26"/>
                  </a:lnTo>
                  <a:lnTo>
                    <a:pt x="12" y="34"/>
                  </a:lnTo>
                  <a:lnTo>
                    <a:pt x="13" y="51"/>
                  </a:lnTo>
                  <a:lnTo>
                    <a:pt x="14" y="53"/>
                  </a:lnTo>
                  <a:lnTo>
                    <a:pt x="14" y="54"/>
                  </a:lnTo>
                  <a:lnTo>
                    <a:pt x="14" y="56"/>
                  </a:lnTo>
                  <a:lnTo>
                    <a:pt x="14" y="61"/>
                  </a:lnTo>
                  <a:lnTo>
                    <a:pt x="15" y="71"/>
                  </a:lnTo>
                  <a:lnTo>
                    <a:pt x="15" y="72"/>
                  </a:lnTo>
                  <a:lnTo>
                    <a:pt x="15" y="73"/>
                  </a:lnTo>
                  <a:lnTo>
                    <a:pt x="15" y="76"/>
                  </a:lnTo>
                  <a:lnTo>
                    <a:pt x="16" y="80"/>
                  </a:lnTo>
                  <a:lnTo>
                    <a:pt x="17" y="89"/>
                  </a:lnTo>
                  <a:lnTo>
                    <a:pt x="17" y="90"/>
                  </a:lnTo>
                  <a:lnTo>
                    <a:pt x="17" y="91"/>
                  </a:lnTo>
                  <a:lnTo>
                    <a:pt x="17" y="93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98"/>
                  </a:lnTo>
                  <a:lnTo>
                    <a:pt x="18" y="100"/>
                  </a:lnTo>
                  <a:lnTo>
                    <a:pt x="18" y="103"/>
                  </a:lnTo>
                  <a:lnTo>
                    <a:pt x="18" y="104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9"/>
                  </a:lnTo>
                  <a:lnTo>
                    <a:pt x="19" y="109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20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1"/>
                  </a:lnTo>
                  <a:lnTo>
                    <a:pt x="23" y="111"/>
                  </a:lnTo>
                  <a:lnTo>
                    <a:pt x="23" y="110"/>
                  </a:lnTo>
                  <a:lnTo>
                    <a:pt x="23" y="109"/>
                  </a:lnTo>
                  <a:lnTo>
                    <a:pt x="23" y="109"/>
                  </a:lnTo>
                  <a:lnTo>
                    <a:pt x="23" y="108"/>
                  </a:lnTo>
                  <a:lnTo>
                    <a:pt x="23" y="107"/>
                  </a:lnTo>
                  <a:lnTo>
                    <a:pt x="24" y="104"/>
                  </a:lnTo>
                  <a:lnTo>
                    <a:pt x="24" y="104"/>
                  </a:lnTo>
                  <a:lnTo>
                    <a:pt x="24" y="103"/>
                  </a:lnTo>
                  <a:lnTo>
                    <a:pt x="24" y="102"/>
                  </a:lnTo>
                  <a:lnTo>
                    <a:pt x="25" y="98"/>
                  </a:lnTo>
                  <a:lnTo>
                    <a:pt x="25" y="92"/>
                  </a:lnTo>
                  <a:lnTo>
                    <a:pt x="25" y="91"/>
                  </a:lnTo>
                  <a:lnTo>
                    <a:pt x="25" y="90"/>
                  </a:lnTo>
                  <a:lnTo>
                    <a:pt x="26" y="88"/>
                  </a:lnTo>
                  <a:lnTo>
                    <a:pt x="26" y="84"/>
                  </a:lnTo>
                  <a:lnTo>
                    <a:pt x="27" y="76"/>
                  </a:lnTo>
                  <a:lnTo>
                    <a:pt x="28" y="58"/>
                  </a:lnTo>
                  <a:lnTo>
                    <a:pt x="28" y="57"/>
                  </a:lnTo>
                  <a:lnTo>
                    <a:pt x="28" y="56"/>
                  </a:lnTo>
                  <a:lnTo>
                    <a:pt x="28" y="53"/>
                  </a:lnTo>
                  <a:lnTo>
                    <a:pt x="29" y="49"/>
                  </a:lnTo>
                  <a:lnTo>
                    <a:pt x="29" y="40"/>
                  </a:lnTo>
                  <a:lnTo>
                    <a:pt x="29" y="39"/>
                  </a:lnTo>
                  <a:lnTo>
                    <a:pt x="30" y="38"/>
                  </a:lnTo>
                  <a:lnTo>
                    <a:pt x="30" y="36"/>
                  </a:lnTo>
                  <a:lnTo>
                    <a:pt x="30" y="32"/>
                  </a:lnTo>
                  <a:lnTo>
                    <a:pt x="31" y="24"/>
                  </a:lnTo>
                  <a:lnTo>
                    <a:pt x="31" y="23"/>
                  </a:lnTo>
                  <a:lnTo>
                    <a:pt x="31" y="22"/>
                  </a:lnTo>
                  <a:lnTo>
                    <a:pt x="31" y="20"/>
                  </a:lnTo>
                  <a:lnTo>
                    <a:pt x="31" y="16"/>
                  </a:lnTo>
                  <a:lnTo>
                    <a:pt x="32" y="16"/>
                  </a:lnTo>
                  <a:lnTo>
                    <a:pt x="32" y="15"/>
                  </a:lnTo>
                  <a:lnTo>
                    <a:pt x="32" y="13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3" y="9"/>
                  </a:lnTo>
                  <a:lnTo>
                    <a:pt x="33" y="8"/>
                  </a:lnTo>
                  <a:lnTo>
                    <a:pt x="33" y="7"/>
                  </a:lnTo>
                  <a:lnTo>
                    <a:pt x="33" y="6"/>
                  </a:lnTo>
                  <a:lnTo>
                    <a:pt x="33" y="5"/>
                  </a:lnTo>
                  <a:lnTo>
                    <a:pt x="33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6" y="3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7" y="9"/>
                  </a:lnTo>
                  <a:lnTo>
                    <a:pt x="38" y="9"/>
                  </a:lnTo>
                  <a:lnTo>
                    <a:pt x="38" y="10"/>
                  </a:lnTo>
                  <a:lnTo>
                    <a:pt x="38" y="11"/>
                  </a:lnTo>
                  <a:lnTo>
                    <a:pt x="38" y="14"/>
                  </a:lnTo>
                  <a:lnTo>
                    <a:pt x="38" y="15"/>
                  </a:lnTo>
                  <a:lnTo>
                    <a:pt x="38" y="16"/>
                  </a:lnTo>
                  <a:lnTo>
                    <a:pt x="39" y="17"/>
                  </a:lnTo>
                  <a:lnTo>
                    <a:pt x="39" y="21"/>
                  </a:lnTo>
                  <a:lnTo>
                    <a:pt x="40" y="28"/>
                  </a:lnTo>
                  <a:lnTo>
                    <a:pt x="40" y="29"/>
                  </a:lnTo>
                  <a:lnTo>
                    <a:pt x="40" y="30"/>
                  </a:lnTo>
                  <a:lnTo>
                    <a:pt x="40" y="32"/>
                  </a:lnTo>
                  <a:lnTo>
                    <a:pt x="40" y="37"/>
                  </a:lnTo>
                  <a:lnTo>
                    <a:pt x="41" y="45"/>
                  </a:lnTo>
                  <a:lnTo>
                    <a:pt x="42" y="64"/>
                  </a:lnTo>
                  <a:lnTo>
                    <a:pt x="43" y="65"/>
                  </a:lnTo>
                  <a:lnTo>
                    <a:pt x="43" y="66"/>
                  </a:lnTo>
                  <a:lnTo>
                    <a:pt x="43" y="69"/>
                  </a:lnTo>
                  <a:lnTo>
                    <a:pt x="43" y="74"/>
                  </a:lnTo>
                  <a:lnTo>
                    <a:pt x="44" y="83"/>
                  </a:lnTo>
                  <a:lnTo>
                    <a:pt x="44" y="84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5" y="91"/>
                  </a:lnTo>
                  <a:lnTo>
                    <a:pt x="46" y="99"/>
                  </a:lnTo>
                  <a:lnTo>
                    <a:pt x="46" y="100"/>
                  </a:lnTo>
                  <a:lnTo>
                    <a:pt x="46" y="101"/>
                  </a:lnTo>
                  <a:lnTo>
                    <a:pt x="46" y="102"/>
                  </a:lnTo>
                  <a:lnTo>
                    <a:pt x="46" y="103"/>
                  </a:lnTo>
                  <a:lnTo>
                    <a:pt x="46" y="104"/>
                  </a:lnTo>
                  <a:lnTo>
                    <a:pt x="46" y="105"/>
                  </a:lnTo>
                  <a:lnTo>
                    <a:pt x="46" y="106"/>
                  </a:lnTo>
                  <a:lnTo>
                    <a:pt x="46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7" y="109"/>
                  </a:lnTo>
                  <a:lnTo>
                    <a:pt x="47" y="110"/>
                  </a:lnTo>
                  <a:lnTo>
                    <a:pt x="47" y="111"/>
                  </a:lnTo>
                  <a:lnTo>
                    <a:pt x="47" y="111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1" y="108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4"/>
                  </a:lnTo>
                  <a:lnTo>
                    <a:pt x="52" y="103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2" y="98"/>
                  </a:lnTo>
                  <a:lnTo>
                    <a:pt x="53" y="96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4"/>
                  </a:lnTo>
                  <a:lnTo>
                    <a:pt x="54" y="75"/>
                  </a:lnTo>
                  <a:lnTo>
                    <a:pt x="55" y="74"/>
                  </a:lnTo>
                  <a:lnTo>
                    <a:pt x="55" y="72"/>
                  </a:lnTo>
                  <a:lnTo>
                    <a:pt x="55" y="70"/>
                  </a:lnTo>
                  <a:lnTo>
                    <a:pt x="55" y="66"/>
                  </a:lnTo>
                  <a:lnTo>
                    <a:pt x="56" y="56"/>
                  </a:lnTo>
                  <a:lnTo>
                    <a:pt x="56" y="55"/>
                  </a:lnTo>
                  <a:lnTo>
                    <a:pt x="56" y="54"/>
                  </a:lnTo>
                  <a:lnTo>
                    <a:pt x="56" y="52"/>
                  </a:lnTo>
                  <a:lnTo>
                    <a:pt x="57" y="47"/>
                  </a:lnTo>
                  <a:lnTo>
                    <a:pt x="57" y="38"/>
                  </a:lnTo>
                  <a:lnTo>
                    <a:pt x="57" y="37"/>
                  </a:lnTo>
                  <a:lnTo>
                    <a:pt x="58" y="36"/>
                  </a:lnTo>
                  <a:lnTo>
                    <a:pt x="58" y="34"/>
                  </a:lnTo>
                  <a:lnTo>
                    <a:pt x="58" y="30"/>
                  </a:lnTo>
                  <a:lnTo>
                    <a:pt x="58" y="29"/>
                  </a:lnTo>
                  <a:lnTo>
                    <a:pt x="58" y="28"/>
                  </a:lnTo>
                  <a:lnTo>
                    <a:pt x="58" y="26"/>
                  </a:lnTo>
                  <a:lnTo>
                    <a:pt x="59" y="22"/>
                  </a:lnTo>
                  <a:lnTo>
                    <a:pt x="59" y="21"/>
                  </a:lnTo>
                  <a:lnTo>
                    <a:pt x="59" y="20"/>
                  </a:lnTo>
                  <a:lnTo>
                    <a:pt x="59" y="19"/>
                  </a:lnTo>
                  <a:lnTo>
                    <a:pt x="59" y="16"/>
                  </a:lnTo>
                  <a:lnTo>
                    <a:pt x="60" y="15"/>
                  </a:lnTo>
                  <a:lnTo>
                    <a:pt x="60" y="14"/>
                  </a:lnTo>
                  <a:lnTo>
                    <a:pt x="60" y="12"/>
                  </a:lnTo>
                  <a:lnTo>
                    <a:pt x="60" y="10"/>
                  </a:lnTo>
                  <a:lnTo>
                    <a:pt x="60" y="9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3"/>
                  </a:lnTo>
                  <a:lnTo>
                    <a:pt x="64" y="4"/>
                  </a:lnTo>
                  <a:lnTo>
                    <a:pt x="64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5" y="7"/>
                  </a:lnTo>
                  <a:lnTo>
                    <a:pt x="65" y="8"/>
                  </a:lnTo>
                  <a:lnTo>
                    <a:pt x="65" y="9"/>
                  </a:lnTo>
                  <a:lnTo>
                    <a:pt x="65" y="10"/>
                  </a:lnTo>
                  <a:lnTo>
                    <a:pt x="66" y="11"/>
                  </a:lnTo>
                  <a:lnTo>
                    <a:pt x="66" y="12"/>
                  </a:lnTo>
                  <a:lnTo>
                    <a:pt x="66" y="13"/>
                  </a:lnTo>
                  <a:lnTo>
                    <a:pt x="66" y="16"/>
                  </a:lnTo>
                  <a:lnTo>
                    <a:pt x="66" y="17"/>
                  </a:lnTo>
                  <a:lnTo>
                    <a:pt x="66" y="18"/>
                  </a:lnTo>
                  <a:lnTo>
                    <a:pt x="66" y="20"/>
                  </a:lnTo>
                  <a:lnTo>
                    <a:pt x="67" y="24"/>
                  </a:lnTo>
                  <a:lnTo>
                    <a:pt x="68" y="32"/>
                  </a:lnTo>
                  <a:lnTo>
                    <a:pt x="69" y="49"/>
                  </a:lnTo>
                  <a:lnTo>
                    <a:pt x="69" y="50"/>
                  </a:lnTo>
                  <a:lnTo>
                    <a:pt x="69" y="52"/>
                  </a:lnTo>
                  <a:lnTo>
                    <a:pt x="69" y="54"/>
                  </a:lnTo>
                  <a:lnTo>
                    <a:pt x="70" y="59"/>
                  </a:lnTo>
                  <a:lnTo>
                    <a:pt x="70" y="68"/>
                  </a:lnTo>
                  <a:lnTo>
                    <a:pt x="70" y="69"/>
                  </a:lnTo>
                  <a:lnTo>
                    <a:pt x="71" y="70"/>
                  </a:lnTo>
                  <a:lnTo>
                    <a:pt x="71" y="73"/>
                  </a:lnTo>
                  <a:lnTo>
                    <a:pt x="71" y="77"/>
                  </a:lnTo>
                  <a:lnTo>
                    <a:pt x="72" y="86"/>
                  </a:lnTo>
                  <a:lnTo>
                    <a:pt x="72" y="87"/>
                  </a:lnTo>
                  <a:lnTo>
                    <a:pt x="72" y="88"/>
                  </a:lnTo>
                  <a:lnTo>
                    <a:pt x="72" y="90"/>
                  </a:lnTo>
                  <a:lnTo>
                    <a:pt x="72" y="93"/>
                  </a:lnTo>
                  <a:lnTo>
                    <a:pt x="73" y="94"/>
                  </a:lnTo>
                  <a:lnTo>
                    <a:pt x="73" y="95"/>
                  </a:lnTo>
                  <a:lnTo>
                    <a:pt x="73" y="97"/>
                  </a:lnTo>
                  <a:lnTo>
                    <a:pt x="73" y="100"/>
                  </a:lnTo>
                  <a:lnTo>
                    <a:pt x="73" y="101"/>
                  </a:lnTo>
                  <a:lnTo>
                    <a:pt x="73" y="102"/>
                  </a:lnTo>
                  <a:lnTo>
                    <a:pt x="74" y="103"/>
                  </a:lnTo>
                  <a:lnTo>
                    <a:pt x="74" y="104"/>
                  </a:lnTo>
                  <a:lnTo>
                    <a:pt x="74" y="104"/>
                  </a:lnTo>
                  <a:lnTo>
                    <a:pt x="74" y="106"/>
                  </a:lnTo>
                  <a:lnTo>
                    <a:pt x="74" y="106"/>
                  </a:lnTo>
                  <a:lnTo>
                    <a:pt x="74" y="107"/>
                  </a:lnTo>
                  <a:lnTo>
                    <a:pt x="74" y="108"/>
                  </a:lnTo>
                  <a:lnTo>
                    <a:pt x="75" y="110"/>
                  </a:lnTo>
                  <a:lnTo>
                    <a:pt x="75" y="111"/>
                  </a:lnTo>
                  <a:lnTo>
                    <a:pt x="75" y="111"/>
                  </a:lnTo>
                  <a:lnTo>
                    <a:pt x="75" y="112"/>
                  </a:lnTo>
                  <a:lnTo>
                    <a:pt x="75" y="112"/>
                  </a:lnTo>
                  <a:lnTo>
                    <a:pt x="75" y="113"/>
                  </a:lnTo>
                  <a:lnTo>
                    <a:pt x="75" y="113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6" y="114"/>
                  </a:lnTo>
                  <a:lnTo>
                    <a:pt x="76" y="114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5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6" y="116"/>
                  </a:lnTo>
                  <a:lnTo>
                    <a:pt x="77" y="116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5"/>
                  </a:lnTo>
                  <a:lnTo>
                    <a:pt x="77" y="114"/>
                  </a:lnTo>
                  <a:lnTo>
                    <a:pt x="77" y="114"/>
                  </a:lnTo>
                  <a:lnTo>
                    <a:pt x="78" y="114"/>
                  </a:lnTo>
                  <a:lnTo>
                    <a:pt x="78" y="114"/>
                  </a:lnTo>
                  <a:lnTo>
                    <a:pt x="78" y="113"/>
                  </a:lnTo>
                  <a:lnTo>
                    <a:pt x="78" y="113"/>
                  </a:lnTo>
                  <a:lnTo>
                    <a:pt x="78" y="112"/>
                  </a:lnTo>
                  <a:lnTo>
                    <a:pt x="78" y="112"/>
                  </a:lnTo>
                  <a:lnTo>
                    <a:pt x="78" y="111"/>
                  </a:lnTo>
                  <a:lnTo>
                    <a:pt x="78" y="110"/>
                  </a:lnTo>
                  <a:lnTo>
                    <a:pt x="78" y="109"/>
                  </a:lnTo>
                  <a:lnTo>
                    <a:pt x="79" y="107"/>
                  </a:lnTo>
                  <a:lnTo>
                    <a:pt x="79" y="106"/>
                  </a:lnTo>
                  <a:lnTo>
                    <a:pt x="79" y="106"/>
                  </a:lnTo>
                  <a:lnTo>
                    <a:pt x="79" y="104"/>
                  </a:lnTo>
                  <a:lnTo>
                    <a:pt x="80" y="101"/>
                  </a:lnTo>
                  <a:lnTo>
                    <a:pt x="80" y="100"/>
                  </a:lnTo>
                  <a:lnTo>
                    <a:pt x="80" y="99"/>
                  </a:lnTo>
                  <a:lnTo>
                    <a:pt x="80" y="98"/>
                  </a:lnTo>
                  <a:lnTo>
                    <a:pt x="80" y="94"/>
                  </a:lnTo>
                  <a:lnTo>
                    <a:pt x="80" y="93"/>
                  </a:lnTo>
                  <a:lnTo>
                    <a:pt x="80" y="92"/>
                  </a:lnTo>
                  <a:lnTo>
                    <a:pt x="81" y="90"/>
                  </a:lnTo>
                  <a:lnTo>
                    <a:pt x="81" y="86"/>
                  </a:lnTo>
                  <a:lnTo>
                    <a:pt x="82" y="76"/>
                  </a:lnTo>
                  <a:lnTo>
                    <a:pt x="83" y="57"/>
                  </a:lnTo>
                  <a:lnTo>
                    <a:pt x="83" y="56"/>
                  </a:lnTo>
                  <a:lnTo>
                    <a:pt x="84" y="54"/>
                  </a:lnTo>
                  <a:lnTo>
                    <a:pt x="84" y="52"/>
                  </a:lnTo>
                  <a:lnTo>
                    <a:pt x="84" y="47"/>
                  </a:lnTo>
                  <a:lnTo>
                    <a:pt x="85" y="38"/>
                  </a:lnTo>
                  <a:lnTo>
                    <a:pt x="85" y="37"/>
                  </a:lnTo>
                  <a:lnTo>
                    <a:pt x="85" y="36"/>
                  </a:lnTo>
                  <a:lnTo>
                    <a:pt x="85" y="34"/>
                  </a:lnTo>
                  <a:lnTo>
                    <a:pt x="85" y="30"/>
                  </a:lnTo>
                  <a:lnTo>
                    <a:pt x="86" y="22"/>
                  </a:lnTo>
                  <a:lnTo>
                    <a:pt x="86" y="21"/>
                  </a:lnTo>
                  <a:lnTo>
                    <a:pt x="86" y="20"/>
                  </a:lnTo>
                  <a:lnTo>
                    <a:pt x="86" y="18"/>
                  </a:lnTo>
                  <a:lnTo>
                    <a:pt x="87" y="15"/>
                  </a:lnTo>
                  <a:lnTo>
                    <a:pt x="87" y="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6" name="Freeform 80"/>
            <p:cNvSpPr>
              <a:spLocks/>
            </p:cNvSpPr>
            <p:nvPr/>
          </p:nvSpPr>
          <p:spPr bwMode="auto">
            <a:xfrm>
              <a:off x="4316" y="2186"/>
              <a:ext cx="82" cy="116"/>
            </a:xfrm>
            <a:custGeom>
              <a:avLst/>
              <a:gdLst/>
              <a:ahLst/>
              <a:cxnLst>
                <a:cxn ang="0">
                  <a:pos x="1" y="6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3" y="0"/>
                </a:cxn>
                <a:cxn ang="0">
                  <a:pos x="4" y="1"/>
                </a:cxn>
                <a:cxn ang="0">
                  <a:pos x="5" y="6"/>
                </a:cxn>
                <a:cxn ang="0">
                  <a:pos x="6" y="14"/>
                </a:cxn>
                <a:cxn ang="0">
                  <a:pos x="8" y="36"/>
                </a:cxn>
                <a:cxn ang="0">
                  <a:pos x="11" y="73"/>
                </a:cxn>
                <a:cxn ang="0">
                  <a:pos x="13" y="91"/>
                </a:cxn>
                <a:cxn ang="0">
                  <a:pos x="14" y="105"/>
                </a:cxn>
                <a:cxn ang="0">
                  <a:pos x="15" y="111"/>
                </a:cxn>
                <a:cxn ang="0">
                  <a:pos x="16" y="114"/>
                </a:cxn>
                <a:cxn ang="0">
                  <a:pos x="16" y="116"/>
                </a:cxn>
                <a:cxn ang="0">
                  <a:pos x="17" y="115"/>
                </a:cxn>
                <a:cxn ang="0">
                  <a:pos x="18" y="113"/>
                </a:cxn>
                <a:cxn ang="0">
                  <a:pos x="19" y="109"/>
                </a:cxn>
                <a:cxn ang="0">
                  <a:pos x="20" y="99"/>
                </a:cxn>
                <a:cxn ang="0">
                  <a:pos x="23" y="67"/>
                </a:cxn>
                <a:cxn ang="0">
                  <a:pos x="25" y="38"/>
                </a:cxn>
                <a:cxn ang="0">
                  <a:pos x="27" y="18"/>
                </a:cxn>
                <a:cxn ang="0">
                  <a:pos x="28" y="8"/>
                </a:cxn>
                <a:cxn ang="0">
                  <a:pos x="29" y="3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4"/>
                </a:cxn>
                <a:cxn ang="0">
                  <a:pos x="33" y="12"/>
                </a:cxn>
                <a:cxn ang="0">
                  <a:pos x="34" y="28"/>
                </a:cxn>
                <a:cxn ang="0">
                  <a:pos x="38" y="75"/>
                </a:cxn>
                <a:cxn ang="0">
                  <a:pos x="40" y="97"/>
                </a:cxn>
                <a:cxn ang="0">
                  <a:pos x="41" y="107"/>
                </a:cxn>
                <a:cxn ang="0">
                  <a:pos x="42" y="112"/>
                </a:cxn>
                <a:cxn ang="0">
                  <a:pos x="43" y="115"/>
                </a:cxn>
                <a:cxn ang="0">
                  <a:pos x="44" y="116"/>
                </a:cxn>
                <a:cxn ang="0">
                  <a:pos x="44" y="114"/>
                </a:cxn>
                <a:cxn ang="0">
                  <a:pos x="45" y="111"/>
                </a:cxn>
                <a:cxn ang="0">
                  <a:pos x="46" y="103"/>
                </a:cxn>
                <a:cxn ang="0">
                  <a:pos x="49" y="74"/>
                </a:cxn>
                <a:cxn ang="0">
                  <a:pos x="51" y="48"/>
                </a:cxn>
                <a:cxn ang="0">
                  <a:pos x="53" y="23"/>
                </a:cxn>
                <a:cxn ang="0">
                  <a:pos x="54" y="10"/>
                </a:cxn>
                <a:cxn ang="0">
                  <a:pos x="55" y="4"/>
                </a:cxn>
                <a:cxn ang="0">
                  <a:pos x="56" y="1"/>
                </a:cxn>
                <a:cxn ang="0">
                  <a:pos x="57" y="0"/>
                </a:cxn>
                <a:cxn ang="0">
                  <a:pos x="57" y="0"/>
                </a:cxn>
                <a:cxn ang="0">
                  <a:pos x="58" y="2"/>
                </a:cxn>
                <a:cxn ang="0">
                  <a:pos x="59" y="9"/>
                </a:cxn>
                <a:cxn ang="0">
                  <a:pos x="61" y="22"/>
                </a:cxn>
                <a:cxn ang="0">
                  <a:pos x="64" y="60"/>
                </a:cxn>
                <a:cxn ang="0">
                  <a:pos x="66" y="93"/>
                </a:cxn>
                <a:cxn ang="0">
                  <a:pos x="68" y="107"/>
                </a:cxn>
                <a:cxn ang="0">
                  <a:pos x="69" y="112"/>
                </a:cxn>
                <a:cxn ang="0">
                  <a:pos x="69" y="115"/>
                </a:cxn>
                <a:cxn ang="0">
                  <a:pos x="70" y="116"/>
                </a:cxn>
                <a:cxn ang="0">
                  <a:pos x="71" y="114"/>
                </a:cxn>
                <a:cxn ang="0">
                  <a:pos x="72" y="110"/>
                </a:cxn>
                <a:cxn ang="0">
                  <a:pos x="73" y="102"/>
                </a:cxn>
                <a:cxn ang="0">
                  <a:pos x="75" y="79"/>
                </a:cxn>
                <a:cxn ang="0">
                  <a:pos x="78" y="38"/>
                </a:cxn>
                <a:cxn ang="0">
                  <a:pos x="80" y="20"/>
                </a:cxn>
                <a:cxn ang="0">
                  <a:pos x="81" y="7"/>
                </a:cxn>
              </a:cxnLst>
              <a:rect l="0" t="0" r="r" b="b"/>
              <a:pathLst>
                <a:path w="82" h="116">
                  <a:moveTo>
                    <a:pt x="0" y="14"/>
                  </a:moveTo>
                  <a:lnTo>
                    <a:pt x="0" y="14"/>
                  </a:lnTo>
                  <a:lnTo>
                    <a:pt x="0" y="12"/>
                  </a:lnTo>
                  <a:lnTo>
                    <a:pt x="1" y="9"/>
                  </a:lnTo>
                  <a:lnTo>
                    <a:pt x="1" y="9"/>
                  </a:lnTo>
                  <a:lnTo>
                    <a:pt x="1" y="8"/>
                  </a:lnTo>
                  <a:lnTo>
                    <a:pt x="1" y="7"/>
                  </a:lnTo>
                  <a:lnTo>
                    <a:pt x="1" y="6"/>
                  </a:lnTo>
                  <a:lnTo>
                    <a:pt x="1" y="6"/>
                  </a:lnTo>
                  <a:lnTo>
                    <a:pt x="1" y="5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3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2"/>
                  </a:lnTo>
                  <a:lnTo>
                    <a:pt x="5" y="3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5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9"/>
                  </a:lnTo>
                  <a:lnTo>
                    <a:pt x="6" y="10"/>
                  </a:lnTo>
                  <a:lnTo>
                    <a:pt x="6" y="11"/>
                  </a:lnTo>
                  <a:lnTo>
                    <a:pt x="6" y="12"/>
                  </a:lnTo>
                  <a:lnTo>
                    <a:pt x="6" y="14"/>
                  </a:lnTo>
                  <a:lnTo>
                    <a:pt x="7" y="17"/>
                  </a:lnTo>
                  <a:lnTo>
                    <a:pt x="7" y="18"/>
                  </a:lnTo>
                  <a:lnTo>
                    <a:pt x="7" y="19"/>
                  </a:lnTo>
                  <a:lnTo>
                    <a:pt x="7" y="21"/>
                  </a:lnTo>
                  <a:lnTo>
                    <a:pt x="7" y="25"/>
                  </a:lnTo>
                  <a:lnTo>
                    <a:pt x="8" y="34"/>
                  </a:lnTo>
                  <a:lnTo>
                    <a:pt x="8" y="35"/>
                  </a:lnTo>
                  <a:lnTo>
                    <a:pt x="8" y="36"/>
                  </a:lnTo>
                  <a:lnTo>
                    <a:pt x="8" y="38"/>
                  </a:lnTo>
                  <a:lnTo>
                    <a:pt x="9" y="43"/>
                  </a:lnTo>
                  <a:lnTo>
                    <a:pt x="9" y="53"/>
                  </a:lnTo>
                  <a:lnTo>
                    <a:pt x="10" y="54"/>
                  </a:lnTo>
                  <a:lnTo>
                    <a:pt x="10" y="56"/>
                  </a:lnTo>
                  <a:lnTo>
                    <a:pt x="10" y="58"/>
                  </a:lnTo>
                  <a:lnTo>
                    <a:pt x="10" y="63"/>
                  </a:lnTo>
                  <a:lnTo>
                    <a:pt x="11" y="73"/>
                  </a:lnTo>
                  <a:lnTo>
                    <a:pt x="11" y="74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12" y="82"/>
                  </a:lnTo>
                  <a:lnTo>
                    <a:pt x="12" y="83"/>
                  </a:lnTo>
                  <a:lnTo>
                    <a:pt x="12" y="84"/>
                  </a:lnTo>
                  <a:lnTo>
                    <a:pt x="12" y="87"/>
                  </a:lnTo>
                  <a:lnTo>
                    <a:pt x="13" y="91"/>
                  </a:lnTo>
                  <a:lnTo>
                    <a:pt x="13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0"/>
                  </a:lnTo>
                  <a:lnTo>
                    <a:pt x="14" y="102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6"/>
                  </a:lnTo>
                  <a:lnTo>
                    <a:pt x="14" y="108"/>
                  </a:lnTo>
                  <a:lnTo>
                    <a:pt x="14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6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7" y="115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1"/>
                  </a:lnTo>
                  <a:lnTo>
                    <a:pt x="19" y="110"/>
                  </a:lnTo>
                  <a:lnTo>
                    <a:pt x="19" y="110"/>
                  </a:lnTo>
                  <a:lnTo>
                    <a:pt x="19" y="109"/>
                  </a:lnTo>
                  <a:lnTo>
                    <a:pt x="19" y="108"/>
                  </a:lnTo>
                  <a:lnTo>
                    <a:pt x="19" y="107"/>
                  </a:lnTo>
                  <a:lnTo>
                    <a:pt x="19" y="107"/>
                  </a:lnTo>
                  <a:lnTo>
                    <a:pt x="19" y="105"/>
                  </a:lnTo>
                  <a:lnTo>
                    <a:pt x="20" y="103"/>
                  </a:lnTo>
                  <a:lnTo>
                    <a:pt x="20" y="102"/>
                  </a:lnTo>
                  <a:lnTo>
                    <a:pt x="20" y="101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1" y="87"/>
                  </a:lnTo>
                  <a:lnTo>
                    <a:pt x="21" y="86"/>
                  </a:lnTo>
                  <a:lnTo>
                    <a:pt x="21" y="85"/>
                  </a:lnTo>
                  <a:lnTo>
                    <a:pt x="22" y="83"/>
                  </a:lnTo>
                  <a:lnTo>
                    <a:pt x="22" y="78"/>
                  </a:lnTo>
                  <a:lnTo>
                    <a:pt x="23" y="68"/>
                  </a:lnTo>
                  <a:lnTo>
                    <a:pt x="23" y="67"/>
                  </a:lnTo>
                  <a:lnTo>
                    <a:pt x="23" y="66"/>
                  </a:lnTo>
                  <a:lnTo>
                    <a:pt x="23" y="63"/>
                  </a:lnTo>
                  <a:lnTo>
                    <a:pt x="23" y="58"/>
                  </a:lnTo>
                  <a:lnTo>
                    <a:pt x="24" y="48"/>
                  </a:lnTo>
                  <a:lnTo>
                    <a:pt x="24" y="47"/>
                  </a:lnTo>
                  <a:lnTo>
                    <a:pt x="24" y="46"/>
                  </a:lnTo>
                  <a:lnTo>
                    <a:pt x="24" y="43"/>
                  </a:lnTo>
                  <a:lnTo>
                    <a:pt x="25" y="38"/>
                  </a:lnTo>
                  <a:lnTo>
                    <a:pt x="26" y="29"/>
                  </a:lnTo>
                  <a:lnTo>
                    <a:pt x="26" y="28"/>
                  </a:lnTo>
                  <a:lnTo>
                    <a:pt x="26" y="27"/>
                  </a:lnTo>
                  <a:lnTo>
                    <a:pt x="26" y="25"/>
                  </a:lnTo>
                  <a:lnTo>
                    <a:pt x="26" y="21"/>
                  </a:lnTo>
                  <a:lnTo>
                    <a:pt x="26" y="20"/>
                  </a:lnTo>
                  <a:lnTo>
                    <a:pt x="26" y="19"/>
                  </a:lnTo>
                  <a:lnTo>
                    <a:pt x="27" y="18"/>
                  </a:lnTo>
                  <a:lnTo>
                    <a:pt x="27" y="14"/>
                  </a:lnTo>
                  <a:lnTo>
                    <a:pt x="27" y="13"/>
                  </a:lnTo>
                  <a:lnTo>
                    <a:pt x="27" y="13"/>
                  </a:lnTo>
                  <a:lnTo>
                    <a:pt x="27" y="11"/>
                  </a:lnTo>
                  <a:lnTo>
                    <a:pt x="28" y="10"/>
                  </a:lnTo>
                  <a:lnTo>
                    <a:pt x="28" y="10"/>
                  </a:lnTo>
                  <a:lnTo>
                    <a:pt x="28" y="8"/>
                  </a:lnTo>
                  <a:lnTo>
                    <a:pt x="28" y="8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28" y="6"/>
                  </a:lnTo>
                  <a:lnTo>
                    <a:pt x="28" y="5"/>
                  </a:lnTo>
                  <a:lnTo>
                    <a:pt x="28" y="4"/>
                  </a:lnTo>
                  <a:lnTo>
                    <a:pt x="28" y="4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8"/>
                  </a:lnTo>
                  <a:lnTo>
                    <a:pt x="33" y="10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4"/>
                  </a:lnTo>
                  <a:lnTo>
                    <a:pt x="34" y="17"/>
                  </a:lnTo>
                  <a:lnTo>
                    <a:pt x="34" y="18"/>
                  </a:lnTo>
                  <a:lnTo>
                    <a:pt x="34" y="19"/>
                  </a:lnTo>
                  <a:lnTo>
                    <a:pt x="34" y="21"/>
                  </a:lnTo>
                  <a:lnTo>
                    <a:pt x="34" y="25"/>
                  </a:lnTo>
                  <a:lnTo>
                    <a:pt x="34" y="26"/>
                  </a:lnTo>
                  <a:lnTo>
                    <a:pt x="34" y="28"/>
                  </a:lnTo>
                  <a:lnTo>
                    <a:pt x="35" y="30"/>
                  </a:lnTo>
                  <a:lnTo>
                    <a:pt x="35" y="34"/>
                  </a:lnTo>
                  <a:lnTo>
                    <a:pt x="36" y="44"/>
                  </a:lnTo>
                  <a:lnTo>
                    <a:pt x="37" y="65"/>
                  </a:lnTo>
                  <a:lnTo>
                    <a:pt x="37" y="66"/>
                  </a:lnTo>
                  <a:lnTo>
                    <a:pt x="38" y="67"/>
                  </a:lnTo>
                  <a:lnTo>
                    <a:pt x="38" y="70"/>
                  </a:lnTo>
                  <a:lnTo>
                    <a:pt x="38" y="75"/>
                  </a:lnTo>
                  <a:lnTo>
                    <a:pt x="39" y="84"/>
                  </a:lnTo>
                  <a:lnTo>
                    <a:pt x="39" y="85"/>
                  </a:lnTo>
                  <a:lnTo>
                    <a:pt x="39" y="86"/>
                  </a:lnTo>
                  <a:lnTo>
                    <a:pt x="39" y="89"/>
                  </a:lnTo>
                  <a:lnTo>
                    <a:pt x="40" y="93"/>
                  </a:lnTo>
                  <a:lnTo>
                    <a:pt x="40" y="94"/>
                  </a:lnTo>
                  <a:lnTo>
                    <a:pt x="40" y="95"/>
                  </a:lnTo>
                  <a:lnTo>
                    <a:pt x="40" y="97"/>
                  </a:lnTo>
                  <a:lnTo>
                    <a:pt x="40" y="100"/>
                  </a:lnTo>
                  <a:lnTo>
                    <a:pt x="40" y="101"/>
                  </a:lnTo>
                  <a:lnTo>
                    <a:pt x="40" y="102"/>
                  </a:lnTo>
                  <a:lnTo>
                    <a:pt x="41" y="104"/>
                  </a:lnTo>
                  <a:lnTo>
                    <a:pt x="41" y="104"/>
                  </a:lnTo>
                  <a:lnTo>
                    <a:pt x="41" y="105"/>
                  </a:lnTo>
                  <a:lnTo>
                    <a:pt x="41" y="106"/>
                  </a:lnTo>
                  <a:lnTo>
                    <a:pt x="41" y="107"/>
                  </a:lnTo>
                  <a:lnTo>
                    <a:pt x="41" y="108"/>
                  </a:lnTo>
                  <a:lnTo>
                    <a:pt x="42" y="109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11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3" y="114"/>
                  </a:lnTo>
                  <a:lnTo>
                    <a:pt x="43" y="114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5"/>
                  </a:lnTo>
                  <a:lnTo>
                    <a:pt x="43" y="116"/>
                  </a:lnTo>
                  <a:lnTo>
                    <a:pt x="43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6" y="109"/>
                  </a:lnTo>
                  <a:lnTo>
                    <a:pt x="46" y="108"/>
                  </a:lnTo>
                  <a:lnTo>
                    <a:pt x="46" y="107"/>
                  </a:lnTo>
                  <a:lnTo>
                    <a:pt x="46" y="105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7" y="99"/>
                  </a:lnTo>
                  <a:lnTo>
                    <a:pt x="48" y="91"/>
                  </a:lnTo>
                  <a:lnTo>
                    <a:pt x="48" y="90"/>
                  </a:lnTo>
                  <a:lnTo>
                    <a:pt x="48" y="89"/>
                  </a:lnTo>
                  <a:lnTo>
                    <a:pt x="48" y="87"/>
                  </a:lnTo>
                  <a:lnTo>
                    <a:pt x="48" y="83"/>
                  </a:lnTo>
                  <a:lnTo>
                    <a:pt x="49" y="74"/>
                  </a:lnTo>
                  <a:lnTo>
                    <a:pt x="49" y="73"/>
                  </a:lnTo>
                  <a:lnTo>
                    <a:pt x="49" y="72"/>
                  </a:lnTo>
                  <a:lnTo>
                    <a:pt x="49" y="69"/>
                  </a:lnTo>
                  <a:lnTo>
                    <a:pt x="50" y="64"/>
                  </a:lnTo>
                  <a:lnTo>
                    <a:pt x="50" y="54"/>
                  </a:lnTo>
                  <a:lnTo>
                    <a:pt x="50" y="52"/>
                  </a:lnTo>
                  <a:lnTo>
                    <a:pt x="51" y="51"/>
                  </a:lnTo>
                  <a:lnTo>
                    <a:pt x="51" y="48"/>
                  </a:lnTo>
                  <a:lnTo>
                    <a:pt x="51" y="4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2" y="31"/>
                  </a:lnTo>
                  <a:lnTo>
                    <a:pt x="52" y="29"/>
                  </a:lnTo>
                  <a:lnTo>
                    <a:pt x="53" y="25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0"/>
                  </a:lnTo>
                  <a:lnTo>
                    <a:pt x="53" y="17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9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9" y="5"/>
                  </a:lnTo>
                  <a:lnTo>
                    <a:pt x="59" y="5"/>
                  </a:lnTo>
                  <a:lnTo>
                    <a:pt x="59" y="6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60" y="12"/>
                  </a:lnTo>
                  <a:lnTo>
                    <a:pt x="60" y="15"/>
                  </a:lnTo>
                  <a:lnTo>
                    <a:pt x="60" y="16"/>
                  </a:lnTo>
                  <a:lnTo>
                    <a:pt x="60" y="17"/>
                  </a:lnTo>
                  <a:lnTo>
                    <a:pt x="60" y="18"/>
                  </a:lnTo>
                  <a:lnTo>
                    <a:pt x="61" y="22"/>
                  </a:lnTo>
                  <a:lnTo>
                    <a:pt x="61" y="23"/>
                  </a:lnTo>
                  <a:lnTo>
                    <a:pt x="61" y="24"/>
                  </a:lnTo>
                  <a:lnTo>
                    <a:pt x="61" y="26"/>
                  </a:lnTo>
                  <a:lnTo>
                    <a:pt x="61" y="30"/>
                  </a:lnTo>
                  <a:lnTo>
                    <a:pt x="62" y="39"/>
                  </a:lnTo>
                  <a:lnTo>
                    <a:pt x="63" y="58"/>
                  </a:lnTo>
                  <a:lnTo>
                    <a:pt x="64" y="59"/>
                  </a:lnTo>
                  <a:lnTo>
                    <a:pt x="64" y="60"/>
                  </a:lnTo>
                  <a:lnTo>
                    <a:pt x="64" y="62"/>
                  </a:lnTo>
                  <a:lnTo>
                    <a:pt x="64" y="67"/>
                  </a:lnTo>
                  <a:lnTo>
                    <a:pt x="65" y="76"/>
                  </a:lnTo>
                  <a:lnTo>
                    <a:pt x="65" y="78"/>
                  </a:lnTo>
                  <a:lnTo>
                    <a:pt x="65" y="79"/>
                  </a:lnTo>
                  <a:lnTo>
                    <a:pt x="65" y="81"/>
                  </a:lnTo>
                  <a:lnTo>
                    <a:pt x="65" y="85"/>
                  </a:lnTo>
                  <a:lnTo>
                    <a:pt x="66" y="93"/>
                  </a:lnTo>
                  <a:lnTo>
                    <a:pt x="66" y="94"/>
                  </a:lnTo>
                  <a:lnTo>
                    <a:pt x="66" y="95"/>
                  </a:lnTo>
                  <a:lnTo>
                    <a:pt x="66" y="97"/>
                  </a:lnTo>
                  <a:lnTo>
                    <a:pt x="67" y="101"/>
                  </a:lnTo>
                  <a:lnTo>
                    <a:pt x="67" y="102"/>
                  </a:lnTo>
                  <a:lnTo>
                    <a:pt x="67" y="102"/>
                  </a:lnTo>
                  <a:lnTo>
                    <a:pt x="67" y="104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0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6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3"/>
                  </a:lnTo>
                  <a:lnTo>
                    <a:pt x="71" y="113"/>
                  </a:lnTo>
                  <a:lnTo>
                    <a:pt x="71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10"/>
                  </a:lnTo>
                  <a:lnTo>
                    <a:pt x="72" y="109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2" y="107"/>
                  </a:lnTo>
                  <a:lnTo>
                    <a:pt x="72" y="105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3" y="101"/>
                  </a:lnTo>
                  <a:lnTo>
                    <a:pt x="73" y="99"/>
                  </a:lnTo>
                  <a:lnTo>
                    <a:pt x="74" y="96"/>
                  </a:lnTo>
                  <a:lnTo>
                    <a:pt x="74" y="95"/>
                  </a:lnTo>
                  <a:lnTo>
                    <a:pt x="74" y="94"/>
                  </a:lnTo>
                  <a:lnTo>
                    <a:pt x="74" y="92"/>
                  </a:lnTo>
                  <a:lnTo>
                    <a:pt x="74" y="88"/>
                  </a:lnTo>
                  <a:lnTo>
                    <a:pt x="75" y="79"/>
                  </a:lnTo>
                  <a:lnTo>
                    <a:pt x="75" y="78"/>
                  </a:lnTo>
                  <a:lnTo>
                    <a:pt x="75" y="77"/>
                  </a:lnTo>
                  <a:lnTo>
                    <a:pt x="75" y="74"/>
                  </a:lnTo>
                  <a:lnTo>
                    <a:pt x="76" y="70"/>
                  </a:lnTo>
                  <a:lnTo>
                    <a:pt x="76" y="60"/>
                  </a:lnTo>
                  <a:lnTo>
                    <a:pt x="78" y="41"/>
                  </a:lnTo>
                  <a:lnTo>
                    <a:pt x="78" y="40"/>
                  </a:lnTo>
                  <a:lnTo>
                    <a:pt x="78" y="38"/>
                  </a:lnTo>
                  <a:lnTo>
                    <a:pt x="78" y="36"/>
                  </a:lnTo>
                  <a:lnTo>
                    <a:pt x="79" y="31"/>
                  </a:lnTo>
                  <a:lnTo>
                    <a:pt x="79" y="30"/>
                  </a:lnTo>
                  <a:lnTo>
                    <a:pt x="79" y="29"/>
                  </a:lnTo>
                  <a:lnTo>
                    <a:pt x="79" y="26"/>
                  </a:lnTo>
                  <a:lnTo>
                    <a:pt x="79" y="22"/>
                  </a:lnTo>
                  <a:lnTo>
                    <a:pt x="79" y="21"/>
                  </a:lnTo>
                  <a:lnTo>
                    <a:pt x="80" y="20"/>
                  </a:lnTo>
                  <a:lnTo>
                    <a:pt x="80" y="18"/>
                  </a:lnTo>
                  <a:lnTo>
                    <a:pt x="80" y="14"/>
                  </a:lnTo>
                  <a:lnTo>
                    <a:pt x="80" y="14"/>
                  </a:lnTo>
                  <a:lnTo>
                    <a:pt x="80" y="13"/>
                  </a:lnTo>
                  <a:lnTo>
                    <a:pt x="81" y="11"/>
                  </a:lnTo>
                  <a:lnTo>
                    <a:pt x="81" y="8"/>
                  </a:lnTo>
                  <a:lnTo>
                    <a:pt x="81" y="8"/>
                  </a:lnTo>
                  <a:lnTo>
                    <a:pt x="81" y="7"/>
                  </a:lnTo>
                  <a:lnTo>
                    <a:pt x="81" y="6"/>
                  </a:lnTo>
                  <a:lnTo>
                    <a:pt x="81" y="5"/>
                  </a:lnTo>
                  <a:lnTo>
                    <a:pt x="81" y="4"/>
                  </a:lnTo>
                  <a:lnTo>
                    <a:pt x="82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7" name="Freeform 81"/>
            <p:cNvSpPr>
              <a:spLocks/>
            </p:cNvSpPr>
            <p:nvPr/>
          </p:nvSpPr>
          <p:spPr bwMode="auto">
            <a:xfrm>
              <a:off x="4398" y="2186"/>
              <a:ext cx="81" cy="116"/>
            </a:xfrm>
            <a:custGeom>
              <a:avLst/>
              <a:gdLst/>
              <a:ahLst/>
              <a:cxnLst>
                <a:cxn ang="0">
                  <a:pos x="0" y="1"/>
                </a:cxn>
                <a:cxn ang="0">
                  <a:pos x="1" y="0"/>
                </a:cxn>
                <a:cxn ang="0">
                  <a:pos x="2" y="0"/>
                </a:cxn>
                <a:cxn ang="0">
                  <a:pos x="3" y="3"/>
                </a:cxn>
                <a:cxn ang="0">
                  <a:pos x="4" y="9"/>
                </a:cxn>
                <a:cxn ang="0">
                  <a:pos x="5" y="24"/>
                </a:cxn>
                <a:cxn ang="0">
                  <a:pos x="9" y="70"/>
                </a:cxn>
                <a:cxn ang="0">
                  <a:pos x="11" y="97"/>
                </a:cxn>
                <a:cxn ang="0">
                  <a:pos x="12" y="109"/>
                </a:cxn>
                <a:cxn ang="0">
                  <a:pos x="13" y="114"/>
                </a:cxn>
                <a:cxn ang="0">
                  <a:pos x="14" y="115"/>
                </a:cxn>
                <a:cxn ang="0">
                  <a:pos x="15" y="115"/>
                </a:cxn>
                <a:cxn ang="0">
                  <a:pos x="15" y="113"/>
                </a:cxn>
                <a:cxn ang="0">
                  <a:pos x="16" y="108"/>
                </a:cxn>
                <a:cxn ang="0">
                  <a:pos x="18" y="97"/>
                </a:cxn>
                <a:cxn ang="0">
                  <a:pos x="20" y="72"/>
                </a:cxn>
                <a:cxn ang="0">
                  <a:pos x="22" y="36"/>
                </a:cxn>
                <a:cxn ang="0">
                  <a:pos x="24" y="19"/>
                </a:cxn>
                <a:cxn ang="0">
                  <a:pos x="25" y="7"/>
                </a:cxn>
                <a:cxn ang="0">
                  <a:pos x="26" y="2"/>
                </a:cxn>
                <a:cxn ang="0">
                  <a:pos x="27" y="0"/>
                </a:cxn>
                <a:cxn ang="0">
                  <a:pos x="27" y="0"/>
                </a:cxn>
                <a:cxn ang="0">
                  <a:pos x="28" y="1"/>
                </a:cxn>
                <a:cxn ang="0">
                  <a:pos x="29" y="5"/>
                </a:cxn>
                <a:cxn ang="0">
                  <a:pos x="30" y="13"/>
                </a:cxn>
                <a:cxn ang="0">
                  <a:pos x="32" y="37"/>
                </a:cxn>
                <a:cxn ang="0">
                  <a:pos x="35" y="81"/>
                </a:cxn>
                <a:cxn ang="0">
                  <a:pos x="37" y="104"/>
                </a:cxn>
                <a:cxn ang="0">
                  <a:pos x="39" y="112"/>
                </a:cxn>
                <a:cxn ang="0">
                  <a:pos x="39" y="115"/>
                </a:cxn>
                <a:cxn ang="0">
                  <a:pos x="40" y="116"/>
                </a:cxn>
                <a:cxn ang="0">
                  <a:pos x="41" y="115"/>
                </a:cxn>
                <a:cxn ang="0">
                  <a:pos x="41" y="112"/>
                </a:cxn>
                <a:cxn ang="0">
                  <a:pos x="42" y="106"/>
                </a:cxn>
                <a:cxn ang="0">
                  <a:pos x="44" y="92"/>
                </a:cxn>
                <a:cxn ang="0">
                  <a:pos x="47" y="54"/>
                </a:cxn>
                <a:cxn ang="0">
                  <a:pos x="49" y="20"/>
                </a:cxn>
                <a:cxn ang="0">
                  <a:pos x="51" y="8"/>
                </a:cxn>
                <a:cxn ang="0">
                  <a:pos x="51" y="3"/>
                </a:cxn>
                <a:cxn ang="0">
                  <a:pos x="52" y="0"/>
                </a:cxn>
                <a:cxn ang="0">
                  <a:pos x="53" y="0"/>
                </a:cxn>
                <a:cxn ang="0">
                  <a:pos x="54" y="1"/>
                </a:cxn>
                <a:cxn ang="0">
                  <a:pos x="55" y="5"/>
                </a:cxn>
                <a:cxn ang="0">
                  <a:pos x="56" y="14"/>
                </a:cxn>
                <a:cxn ang="0">
                  <a:pos x="58" y="45"/>
                </a:cxn>
                <a:cxn ang="0">
                  <a:pos x="62" y="88"/>
                </a:cxn>
                <a:cxn ang="0">
                  <a:pos x="63" y="104"/>
                </a:cxn>
                <a:cxn ang="0">
                  <a:pos x="64" y="111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6"/>
                </a:cxn>
                <a:cxn ang="0">
                  <a:pos x="70" y="85"/>
                </a:cxn>
                <a:cxn ang="0">
                  <a:pos x="72" y="60"/>
                </a:cxn>
                <a:cxn ang="0">
                  <a:pos x="75" y="23"/>
                </a:cxn>
                <a:cxn ang="0">
                  <a:pos x="76" y="8"/>
                </a:cxn>
                <a:cxn ang="0">
                  <a:pos x="77" y="3"/>
                </a:cxn>
                <a:cxn ang="0">
                  <a:pos x="78" y="0"/>
                </a:cxn>
                <a:cxn ang="0">
                  <a:pos x="79" y="0"/>
                </a:cxn>
                <a:cxn ang="0">
                  <a:pos x="79" y="1"/>
                </a:cxn>
                <a:cxn ang="0">
                  <a:pos x="80" y="6"/>
                </a:cxn>
              </a:cxnLst>
              <a:rect l="0" t="0" r="r" b="b"/>
              <a:pathLst>
                <a:path w="81" h="116">
                  <a:moveTo>
                    <a:pt x="0" y="4"/>
                  </a:moveTo>
                  <a:lnTo>
                    <a:pt x="0" y="3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2"/>
                  </a:lnTo>
                  <a:lnTo>
                    <a:pt x="3" y="3"/>
                  </a:lnTo>
                  <a:lnTo>
                    <a:pt x="3" y="4"/>
                  </a:lnTo>
                  <a:lnTo>
                    <a:pt x="3" y="4"/>
                  </a:lnTo>
                  <a:lnTo>
                    <a:pt x="3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8"/>
                  </a:lnTo>
                  <a:lnTo>
                    <a:pt x="4" y="9"/>
                  </a:lnTo>
                  <a:lnTo>
                    <a:pt x="4" y="11"/>
                  </a:lnTo>
                  <a:lnTo>
                    <a:pt x="4" y="14"/>
                  </a:lnTo>
                  <a:lnTo>
                    <a:pt x="4" y="15"/>
                  </a:lnTo>
                  <a:lnTo>
                    <a:pt x="4" y="16"/>
                  </a:lnTo>
                  <a:lnTo>
                    <a:pt x="5" y="18"/>
                  </a:lnTo>
                  <a:lnTo>
                    <a:pt x="5" y="21"/>
                  </a:lnTo>
                  <a:lnTo>
                    <a:pt x="5" y="22"/>
                  </a:lnTo>
                  <a:lnTo>
                    <a:pt x="5" y="24"/>
                  </a:lnTo>
                  <a:lnTo>
                    <a:pt x="5" y="26"/>
                  </a:lnTo>
                  <a:lnTo>
                    <a:pt x="6" y="30"/>
                  </a:lnTo>
                  <a:lnTo>
                    <a:pt x="6" y="40"/>
                  </a:lnTo>
                  <a:lnTo>
                    <a:pt x="8" y="60"/>
                  </a:lnTo>
                  <a:lnTo>
                    <a:pt x="8" y="61"/>
                  </a:lnTo>
                  <a:lnTo>
                    <a:pt x="8" y="63"/>
                  </a:lnTo>
                  <a:lnTo>
                    <a:pt x="8" y="65"/>
                  </a:lnTo>
                  <a:lnTo>
                    <a:pt x="9" y="70"/>
                  </a:lnTo>
                  <a:lnTo>
                    <a:pt x="9" y="79"/>
                  </a:lnTo>
                  <a:lnTo>
                    <a:pt x="9" y="80"/>
                  </a:lnTo>
                  <a:lnTo>
                    <a:pt x="9" y="81"/>
                  </a:lnTo>
                  <a:lnTo>
                    <a:pt x="10" y="84"/>
                  </a:lnTo>
                  <a:lnTo>
                    <a:pt x="10" y="88"/>
                  </a:lnTo>
                  <a:lnTo>
                    <a:pt x="11" y="96"/>
                  </a:lnTo>
                  <a:lnTo>
                    <a:pt x="11" y="96"/>
                  </a:lnTo>
                  <a:lnTo>
                    <a:pt x="11" y="97"/>
                  </a:lnTo>
                  <a:lnTo>
                    <a:pt x="11" y="99"/>
                  </a:lnTo>
                  <a:lnTo>
                    <a:pt x="11" y="102"/>
                  </a:lnTo>
                  <a:lnTo>
                    <a:pt x="11" y="103"/>
                  </a:lnTo>
                  <a:lnTo>
                    <a:pt x="11" y="104"/>
                  </a:lnTo>
                  <a:lnTo>
                    <a:pt x="12" y="105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9"/>
                  </a:lnTo>
                  <a:lnTo>
                    <a:pt x="12" y="110"/>
                  </a:lnTo>
                  <a:lnTo>
                    <a:pt x="13" y="111"/>
                  </a:lnTo>
                  <a:lnTo>
                    <a:pt x="13" y="111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4"/>
                  </a:lnTo>
                  <a:lnTo>
                    <a:pt x="13" y="115"/>
                  </a:lnTo>
                  <a:lnTo>
                    <a:pt x="13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5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4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5" y="113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8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6"/>
                  </a:lnTo>
                  <a:lnTo>
                    <a:pt x="17" y="104"/>
                  </a:lnTo>
                  <a:lnTo>
                    <a:pt x="17" y="101"/>
                  </a:lnTo>
                  <a:lnTo>
                    <a:pt x="17" y="100"/>
                  </a:lnTo>
                  <a:lnTo>
                    <a:pt x="17" y="99"/>
                  </a:lnTo>
                  <a:lnTo>
                    <a:pt x="18" y="97"/>
                  </a:lnTo>
                  <a:lnTo>
                    <a:pt x="18" y="93"/>
                  </a:lnTo>
                  <a:lnTo>
                    <a:pt x="18" y="92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9" y="84"/>
                  </a:lnTo>
                  <a:lnTo>
                    <a:pt x="19" y="74"/>
                  </a:lnTo>
                  <a:lnTo>
                    <a:pt x="20" y="73"/>
                  </a:lnTo>
                  <a:lnTo>
                    <a:pt x="20" y="72"/>
                  </a:lnTo>
                  <a:lnTo>
                    <a:pt x="20" y="70"/>
                  </a:lnTo>
                  <a:lnTo>
                    <a:pt x="20" y="65"/>
                  </a:lnTo>
                  <a:lnTo>
                    <a:pt x="21" y="55"/>
                  </a:lnTo>
                  <a:lnTo>
                    <a:pt x="21" y="54"/>
                  </a:lnTo>
                  <a:lnTo>
                    <a:pt x="21" y="52"/>
                  </a:lnTo>
                  <a:lnTo>
                    <a:pt x="21" y="50"/>
                  </a:lnTo>
                  <a:lnTo>
                    <a:pt x="22" y="45"/>
                  </a:lnTo>
                  <a:lnTo>
                    <a:pt x="22" y="36"/>
                  </a:lnTo>
                  <a:lnTo>
                    <a:pt x="22" y="35"/>
                  </a:lnTo>
                  <a:lnTo>
                    <a:pt x="23" y="34"/>
                  </a:lnTo>
                  <a:lnTo>
                    <a:pt x="23" y="31"/>
                  </a:lnTo>
                  <a:lnTo>
                    <a:pt x="23" y="27"/>
                  </a:lnTo>
                  <a:lnTo>
                    <a:pt x="23" y="26"/>
                  </a:lnTo>
                  <a:lnTo>
                    <a:pt x="23" y="25"/>
                  </a:lnTo>
                  <a:lnTo>
                    <a:pt x="23" y="23"/>
                  </a:lnTo>
                  <a:lnTo>
                    <a:pt x="24" y="19"/>
                  </a:lnTo>
                  <a:lnTo>
                    <a:pt x="24" y="18"/>
                  </a:lnTo>
                  <a:lnTo>
                    <a:pt x="24" y="17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25" y="12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5" y="6"/>
                  </a:lnTo>
                  <a:lnTo>
                    <a:pt x="25" y="6"/>
                  </a:lnTo>
                  <a:lnTo>
                    <a:pt x="25" y="5"/>
                  </a:lnTo>
                  <a:lnTo>
                    <a:pt x="25" y="4"/>
                  </a:lnTo>
                  <a:lnTo>
                    <a:pt x="26" y="4"/>
                  </a:lnTo>
                  <a:lnTo>
                    <a:pt x="26" y="3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6" y="1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7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2"/>
                  </a:lnTo>
                  <a:lnTo>
                    <a:pt x="30" y="13"/>
                  </a:lnTo>
                  <a:lnTo>
                    <a:pt x="30" y="14"/>
                  </a:lnTo>
                  <a:lnTo>
                    <a:pt x="30" y="15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1"/>
                  </a:lnTo>
                  <a:lnTo>
                    <a:pt x="31" y="23"/>
                  </a:lnTo>
                  <a:lnTo>
                    <a:pt x="31" y="27"/>
                  </a:lnTo>
                  <a:lnTo>
                    <a:pt x="32" y="37"/>
                  </a:lnTo>
                  <a:lnTo>
                    <a:pt x="34" y="58"/>
                  </a:lnTo>
                  <a:lnTo>
                    <a:pt x="34" y="59"/>
                  </a:lnTo>
                  <a:lnTo>
                    <a:pt x="34" y="60"/>
                  </a:lnTo>
                  <a:lnTo>
                    <a:pt x="34" y="63"/>
                  </a:lnTo>
                  <a:lnTo>
                    <a:pt x="34" y="68"/>
                  </a:lnTo>
                  <a:lnTo>
                    <a:pt x="35" y="78"/>
                  </a:lnTo>
                  <a:lnTo>
                    <a:pt x="35" y="80"/>
                  </a:lnTo>
                  <a:lnTo>
                    <a:pt x="35" y="81"/>
                  </a:lnTo>
                  <a:lnTo>
                    <a:pt x="35" y="83"/>
                  </a:lnTo>
                  <a:lnTo>
                    <a:pt x="36" y="88"/>
                  </a:lnTo>
                  <a:lnTo>
                    <a:pt x="37" y="96"/>
                  </a:lnTo>
                  <a:lnTo>
                    <a:pt x="37" y="97"/>
                  </a:lnTo>
                  <a:lnTo>
                    <a:pt x="37" y="98"/>
                  </a:lnTo>
                  <a:lnTo>
                    <a:pt x="37" y="100"/>
                  </a:lnTo>
                  <a:lnTo>
                    <a:pt x="37" y="103"/>
                  </a:lnTo>
                  <a:lnTo>
                    <a:pt x="37" y="104"/>
                  </a:lnTo>
                  <a:lnTo>
                    <a:pt x="37" y="104"/>
                  </a:lnTo>
                  <a:lnTo>
                    <a:pt x="38" y="106"/>
                  </a:lnTo>
                  <a:lnTo>
                    <a:pt x="38" y="108"/>
                  </a:lnTo>
                  <a:lnTo>
                    <a:pt x="38" y="109"/>
                  </a:lnTo>
                  <a:lnTo>
                    <a:pt x="38" y="110"/>
                  </a:lnTo>
                  <a:lnTo>
                    <a:pt x="38" y="111"/>
                  </a:lnTo>
                  <a:lnTo>
                    <a:pt x="39" y="111"/>
                  </a:lnTo>
                  <a:lnTo>
                    <a:pt x="39" y="112"/>
                  </a:lnTo>
                  <a:lnTo>
                    <a:pt x="39" y="112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39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5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6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3"/>
                  </a:lnTo>
                  <a:lnTo>
                    <a:pt x="41" y="113"/>
                  </a:lnTo>
                  <a:lnTo>
                    <a:pt x="41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8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3" y="105"/>
                  </a:lnTo>
                  <a:lnTo>
                    <a:pt x="43" y="102"/>
                  </a:lnTo>
                  <a:lnTo>
                    <a:pt x="43" y="101"/>
                  </a:lnTo>
                  <a:lnTo>
                    <a:pt x="43" y="100"/>
                  </a:lnTo>
                  <a:lnTo>
                    <a:pt x="43" y="98"/>
                  </a:lnTo>
                  <a:lnTo>
                    <a:pt x="44" y="94"/>
                  </a:lnTo>
                  <a:lnTo>
                    <a:pt x="44" y="93"/>
                  </a:lnTo>
                  <a:lnTo>
                    <a:pt x="44" y="92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75"/>
                  </a:lnTo>
                  <a:lnTo>
                    <a:pt x="45" y="74"/>
                  </a:lnTo>
                  <a:lnTo>
                    <a:pt x="45" y="72"/>
                  </a:lnTo>
                  <a:lnTo>
                    <a:pt x="46" y="70"/>
                  </a:lnTo>
                  <a:lnTo>
                    <a:pt x="46" y="64"/>
                  </a:lnTo>
                  <a:lnTo>
                    <a:pt x="47" y="54"/>
                  </a:lnTo>
                  <a:lnTo>
                    <a:pt x="48" y="33"/>
                  </a:lnTo>
                  <a:lnTo>
                    <a:pt x="48" y="32"/>
                  </a:lnTo>
                  <a:lnTo>
                    <a:pt x="49" y="31"/>
                  </a:lnTo>
                  <a:lnTo>
                    <a:pt x="49" y="28"/>
                  </a:lnTo>
                  <a:lnTo>
                    <a:pt x="49" y="24"/>
                  </a:lnTo>
                  <a:lnTo>
                    <a:pt x="49" y="23"/>
                  </a:lnTo>
                  <a:lnTo>
                    <a:pt x="49" y="22"/>
                  </a:lnTo>
                  <a:lnTo>
                    <a:pt x="49" y="20"/>
                  </a:lnTo>
                  <a:lnTo>
                    <a:pt x="50" y="16"/>
                  </a:lnTo>
                  <a:lnTo>
                    <a:pt x="50" y="15"/>
                  </a:lnTo>
                  <a:lnTo>
                    <a:pt x="50" y="14"/>
                  </a:lnTo>
                  <a:lnTo>
                    <a:pt x="50" y="12"/>
                  </a:lnTo>
                  <a:lnTo>
                    <a:pt x="50" y="12"/>
                  </a:lnTo>
                  <a:lnTo>
                    <a:pt x="50" y="11"/>
                  </a:lnTo>
                  <a:lnTo>
                    <a:pt x="51" y="9"/>
                  </a:lnTo>
                  <a:lnTo>
                    <a:pt x="51" y="8"/>
                  </a:lnTo>
                  <a:lnTo>
                    <a:pt x="51" y="8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5"/>
                  </a:lnTo>
                  <a:lnTo>
                    <a:pt x="51" y="4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4" y="0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1"/>
                  </a:lnTo>
                  <a:lnTo>
                    <a:pt x="54" y="2"/>
                  </a:lnTo>
                  <a:lnTo>
                    <a:pt x="54" y="2"/>
                  </a:lnTo>
                  <a:lnTo>
                    <a:pt x="54" y="3"/>
                  </a:lnTo>
                  <a:lnTo>
                    <a:pt x="54" y="3"/>
                  </a:lnTo>
                  <a:lnTo>
                    <a:pt x="54" y="4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  <a:lnTo>
                    <a:pt x="55" y="7"/>
                  </a:lnTo>
                  <a:lnTo>
                    <a:pt x="55" y="7"/>
                  </a:lnTo>
                  <a:lnTo>
                    <a:pt x="55" y="8"/>
                  </a:lnTo>
                  <a:lnTo>
                    <a:pt x="55" y="9"/>
                  </a:lnTo>
                  <a:lnTo>
                    <a:pt x="56" y="12"/>
                  </a:lnTo>
                  <a:lnTo>
                    <a:pt x="56" y="13"/>
                  </a:lnTo>
                  <a:lnTo>
                    <a:pt x="56" y="14"/>
                  </a:lnTo>
                  <a:lnTo>
                    <a:pt x="56" y="15"/>
                  </a:lnTo>
                  <a:lnTo>
                    <a:pt x="56" y="19"/>
                  </a:lnTo>
                  <a:lnTo>
                    <a:pt x="57" y="27"/>
                  </a:lnTo>
                  <a:lnTo>
                    <a:pt x="57" y="28"/>
                  </a:lnTo>
                  <a:lnTo>
                    <a:pt x="57" y="29"/>
                  </a:lnTo>
                  <a:lnTo>
                    <a:pt x="57" y="31"/>
                  </a:lnTo>
                  <a:lnTo>
                    <a:pt x="58" y="36"/>
                  </a:lnTo>
                  <a:lnTo>
                    <a:pt x="58" y="45"/>
                  </a:lnTo>
                  <a:lnTo>
                    <a:pt x="60" y="65"/>
                  </a:lnTo>
                  <a:lnTo>
                    <a:pt x="60" y="66"/>
                  </a:lnTo>
                  <a:lnTo>
                    <a:pt x="60" y="68"/>
                  </a:lnTo>
                  <a:lnTo>
                    <a:pt x="60" y="70"/>
                  </a:lnTo>
                  <a:lnTo>
                    <a:pt x="61" y="75"/>
                  </a:lnTo>
                  <a:lnTo>
                    <a:pt x="61" y="85"/>
                  </a:lnTo>
                  <a:lnTo>
                    <a:pt x="62" y="86"/>
                  </a:lnTo>
                  <a:lnTo>
                    <a:pt x="62" y="88"/>
                  </a:lnTo>
                  <a:lnTo>
                    <a:pt x="62" y="90"/>
                  </a:lnTo>
                  <a:lnTo>
                    <a:pt x="62" y="94"/>
                  </a:lnTo>
                  <a:lnTo>
                    <a:pt x="62" y="95"/>
                  </a:lnTo>
                  <a:lnTo>
                    <a:pt x="62" y="96"/>
                  </a:lnTo>
                  <a:lnTo>
                    <a:pt x="62" y="98"/>
                  </a:lnTo>
                  <a:lnTo>
                    <a:pt x="63" y="102"/>
                  </a:lnTo>
                  <a:lnTo>
                    <a:pt x="63" y="103"/>
                  </a:lnTo>
                  <a:lnTo>
                    <a:pt x="63" y="104"/>
                  </a:lnTo>
                  <a:lnTo>
                    <a:pt x="63" y="105"/>
                  </a:lnTo>
                  <a:lnTo>
                    <a:pt x="63" y="106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4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8" y="104"/>
                  </a:lnTo>
                  <a:lnTo>
                    <a:pt x="69" y="101"/>
                  </a:lnTo>
                  <a:lnTo>
                    <a:pt x="69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3"/>
                  </a:lnTo>
                  <a:lnTo>
                    <a:pt x="70" y="85"/>
                  </a:lnTo>
                  <a:lnTo>
                    <a:pt x="70" y="84"/>
                  </a:lnTo>
                  <a:lnTo>
                    <a:pt x="70" y="82"/>
                  </a:lnTo>
                  <a:lnTo>
                    <a:pt x="70" y="80"/>
                  </a:lnTo>
                  <a:lnTo>
                    <a:pt x="71" y="76"/>
                  </a:lnTo>
                  <a:lnTo>
                    <a:pt x="72" y="66"/>
                  </a:lnTo>
                  <a:lnTo>
                    <a:pt x="72" y="64"/>
                  </a:lnTo>
                  <a:lnTo>
                    <a:pt x="72" y="63"/>
                  </a:lnTo>
                  <a:lnTo>
                    <a:pt x="72" y="60"/>
                  </a:lnTo>
                  <a:lnTo>
                    <a:pt x="72" y="55"/>
                  </a:lnTo>
                  <a:lnTo>
                    <a:pt x="73" y="44"/>
                  </a:lnTo>
                  <a:lnTo>
                    <a:pt x="73" y="43"/>
                  </a:lnTo>
                  <a:lnTo>
                    <a:pt x="73" y="41"/>
                  </a:lnTo>
                  <a:lnTo>
                    <a:pt x="73" y="39"/>
                  </a:lnTo>
                  <a:lnTo>
                    <a:pt x="74" y="34"/>
                  </a:lnTo>
                  <a:lnTo>
                    <a:pt x="75" y="24"/>
                  </a:lnTo>
                  <a:lnTo>
                    <a:pt x="75" y="23"/>
                  </a:lnTo>
                  <a:lnTo>
                    <a:pt x="75" y="22"/>
                  </a:lnTo>
                  <a:lnTo>
                    <a:pt x="75" y="20"/>
                  </a:lnTo>
                  <a:lnTo>
                    <a:pt x="75" y="16"/>
                  </a:lnTo>
                  <a:lnTo>
                    <a:pt x="75" y="15"/>
                  </a:lnTo>
                  <a:lnTo>
                    <a:pt x="76" y="14"/>
                  </a:lnTo>
                  <a:lnTo>
                    <a:pt x="76" y="12"/>
                  </a:lnTo>
                  <a:lnTo>
                    <a:pt x="76" y="9"/>
                  </a:lnTo>
                  <a:lnTo>
                    <a:pt x="76" y="8"/>
                  </a:lnTo>
                  <a:lnTo>
                    <a:pt x="76" y="8"/>
                  </a:lnTo>
                  <a:lnTo>
                    <a:pt x="76" y="6"/>
                  </a:lnTo>
                  <a:lnTo>
                    <a:pt x="77" y="6"/>
                  </a:lnTo>
                  <a:lnTo>
                    <a:pt x="77" y="5"/>
                  </a:lnTo>
                  <a:lnTo>
                    <a:pt x="77" y="4"/>
                  </a:lnTo>
                  <a:lnTo>
                    <a:pt x="77" y="4"/>
                  </a:lnTo>
                  <a:lnTo>
                    <a:pt x="77" y="3"/>
                  </a:lnTo>
                  <a:lnTo>
                    <a:pt x="77" y="3"/>
                  </a:lnTo>
                  <a:lnTo>
                    <a:pt x="77" y="2"/>
                  </a:lnTo>
                  <a:lnTo>
                    <a:pt x="77" y="2"/>
                  </a:lnTo>
                  <a:lnTo>
                    <a:pt x="77" y="1"/>
                  </a:lnTo>
                  <a:lnTo>
                    <a:pt x="78" y="1"/>
                  </a:lnTo>
                  <a:lnTo>
                    <a:pt x="78" y="1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8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2"/>
                  </a:lnTo>
                  <a:lnTo>
                    <a:pt x="80" y="3"/>
                  </a:lnTo>
                  <a:lnTo>
                    <a:pt x="80" y="4"/>
                  </a:lnTo>
                  <a:lnTo>
                    <a:pt x="80" y="4"/>
                  </a:lnTo>
                  <a:lnTo>
                    <a:pt x="80" y="5"/>
                  </a:lnTo>
                  <a:lnTo>
                    <a:pt x="80" y="6"/>
                  </a:lnTo>
                  <a:lnTo>
                    <a:pt x="80" y="7"/>
                  </a:lnTo>
                  <a:lnTo>
                    <a:pt x="81" y="8"/>
                  </a:lnTo>
                  <a:lnTo>
                    <a:pt x="81" y="9"/>
                  </a:lnTo>
                  <a:lnTo>
                    <a:pt x="81" y="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8" name="Freeform 82"/>
            <p:cNvSpPr>
              <a:spLocks/>
            </p:cNvSpPr>
            <p:nvPr/>
          </p:nvSpPr>
          <p:spPr bwMode="auto">
            <a:xfrm>
              <a:off x="4479" y="2186"/>
              <a:ext cx="83" cy="116"/>
            </a:xfrm>
            <a:custGeom>
              <a:avLst/>
              <a:gdLst/>
              <a:ahLst/>
              <a:cxnLst>
                <a:cxn ang="0">
                  <a:pos x="1" y="23"/>
                </a:cxn>
                <a:cxn ang="0">
                  <a:pos x="3" y="51"/>
                </a:cxn>
                <a:cxn ang="0">
                  <a:pos x="5" y="83"/>
                </a:cxn>
                <a:cxn ang="0">
                  <a:pos x="7" y="99"/>
                </a:cxn>
                <a:cxn ang="0">
                  <a:pos x="8" y="108"/>
                </a:cxn>
                <a:cxn ang="0">
                  <a:pos x="9" y="112"/>
                </a:cxn>
                <a:cxn ang="0">
                  <a:pos x="10" y="115"/>
                </a:cxn>
                <a:cxn ang="0">
                  <a:pos x="10" y="115"/>
                </a:cxn>
                <a:cxn ang="0">
                  <a:pos x="11" y="114"/>
                </a:cxn>
                <a:cxn ang="0">
                  <a:pos x="12" y="108"/>
                </a:cxn>
                <a:cxn ang="0">
                  <a:pos x="14" y="87"/>
                </a:cxn>
                <a:cxn ang="0">
                  <a:pos x="17" y="44"/>
                </a:cxn>
                <a:cxn ang="0">
                  <a:pos x="19" y="26"/>
                </a:cxn>
                <a:cxn ang="0">
                  <a:pos x="20" y="11"/>
                </a:cxn>
                <a:cxn ang="0">
                  <a:pos x="21" y="4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4" y="3"/>
                </a:cxn>
                <a:cxn ang="0">
                  <a:pos x="25" y="8"/>
                </a:cxn>
                <a:cxn ang="0">
                  <a:pos x="27" y="31"/>
                </a:cxn>
                <a:cxn ang="0">
                  <a:pos x="29" y="57"/>
                </a:cxn>
                <a:cxn ang="0">
                  <a:pos x="31" y="94"/>
                </a:cxn>
                <a:cxn ang="0">
                  <a:pos x="33" y="107"/>
                </a:cxn>
                <a:cxn ang="0">
                  <a:pos x="34" y="113"/>
                </a:cxn>
                <a:cxn ang="0">
                  <a:pos x="34" y="115"/>
                </a:cxn>
                <a:cxn ang="0">
                  <a:pos x="35" y="116"/>
                </a:cxn>
                <a:cxn ang="0">
                  <a:pos x="36" y="114"/>
                </a:cxn>
                <a:cxn ang="0">
                  <a:pos x="37" y="110"/>
                </a:cxn>
                <a:cxn ang="0">
                  <a:pos x="38" y="100"/>
                </a:cxn>
                <a:cxn ang="0">
                  <a:pos x="40" y="74"/>
                </a:cxn>
                <a:cxn ang="0">
                  <a:pos x="42" y="42"/>
                </a:cxn>
                <a:cxn ang="0">
                  <a:pos x="44" y="18"/>
                </a:cxn>
                <a:cxn ang="0">
                  <a:pos x="46" y="7"/>
                </a:cxn>
                <a:cxn ang="0">
                  <a:pos x="46" y="2"/>
                </a:cxn>
                <a:cxn ang="0">
                  <a:pos x="47" y="0"/>
                </a:cxn>
                <a:cxn ang="0">
                  <a:pos x="48" y="0"/>
                </a:cxn>
                <a:cxn ang="0">
                  <a:pos x="49" y="2"/>
                </a:cxn>
                <a:cxn ang="0">
                  <a:pos x="50" y="7"/>
                </a:cxn>
                <a:cxn ang="0">
                  <a:pos x="51" y="17"/>
                </a:cxn>
                <a:cxn ang="0">
                  <a:pos x="53" y="52"/>
                </a:cxn>
                <a:cxn ang="0">
                  <a:pos x="56" y="87"/>
                </a:cxn>
                <a:cxn ang="0">
                  <a:pos x="57" y="104"/>
                </a:cxn>
                <a:cxn ang="0">
                  <a:pos x="58" y="112"/>
                </a:cxn>
                <a:cxn ang="0">
                  <a:pos x="59" y="115"/>
                </a:cxn>
                <a:cxn ang="0">
                  <a:pos x="60" y="116"/>
                </a:cxn>
                <a:cxn ang="0">
                  <a:pos x="61" y="114"/>
                </a:cxn>
                <a:cxn ang="0">
                  <a:pos x="62" y="110"/>
                </a:cxn>
                <a:cxn ang="0">
                  <a:pos x="63" y="98"/>
                </a:cxn>
                <a:cxn ang="0">
                  <a:pos x="66" y="52"/>
                </a:cxn>
                <a:cxn ang="0">
                  <a:pos x="68" y="28"/>
                </a:cxn>
                <a:cxn ang="0">
                  <a:pos x="69" y="13"/>
                </a:cxn>
                <a:cxn ang="0">
                  <a:pos x="70" y="6"/>
                </a:cxn>
                <a:cxn ang="0">
                  <a:pos x="71" y="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3" y="2"/>
                </a:cxn>
                <a:cxn ang="0">
                  <a:pos x="74" y="8"/>
                </a:cxn>
                <a:cxn ang="0">
                  <a:pos x="76" y="32"/>
                </a:cxn>
                <a:cxn ang="0">
                  <a:pos x="78" y="62"/>
                </a:cxn>
                <a:cxn ang="0">
                  <a:pos x="81" y="94"/>
                </a:cxn>
                <a:cxn ang="0">
                  <a:pos x="82" y="107"/>
                </a:cxn>
              </a:cxnLst>
              <a:rect l="0" t="0" r="r" b="b"/>
              <a:pathLst>
                <a:path w="83" h="116">
                  <a:moveTo>
                    <a:pt x="0" y="9"/>
                  </a:moveTo>
                  <a:lnTo>
                    <a:pt x="0" y="11"/>
                  </a:lnTo>
                  <a:lnTo>
                    <a:pt x="0" y="14"/>
                  </a:lnTo>
                  <a:lnTo>
                    <a:pt x="0" y="15"/>
                  </a:lnTo>
                  <a:lnTo>
                    <a:pt x="1" y="16"/>
                  </a:lnTo>
                  <a:lnTo>
                    <a:pt x="1" y="18"/>
                  </a:lnTo>
                  <a:lnTo>
                    <a:pt x="1" y="22"/>
                  </a:lnTo>
                  <a:lnTo>
                    <a:pt x="1" y="23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1"/>
                  </a:lnTo>
                  <a:lnTo>
                    <a:pt x="3" y="41"/>
                  </a:lnTo>
                  <a:lnTo>
                    <a:pt x="3" y="42"/>
                  </a:lnTo>
                  <a:lnTo>
                    <a:pt x="3" y="44"/>
                  </a:lnTo>
                  <a:lnTo>
                    <a:pt x="3" y="46"/>
                  </a:lnTo>
                  <a:lnTo>
                    <a:pt x="3" y="51"/>
                  </a:lnTo>
                  <a:lnTo>
                    <a:pt x="4" y="61"/>
                  </a:lnTo>
                  <a:lnTo>
                    <a:pt x="4" y="62"/>
                  </a:lnTo>
                  <a:lnTo>
                    <a:pt x="4" y="64"/>
                  </a:lnTo>
                  <a:lnTo>
                    <a:pt x="4" y="66"/>
                  </a:lnTo>
                  <a:lnTo>
                    <a:pt x="5" y="71"/>
                  </a:lnTo>
                  <a:lnTo>
                    <a:pt x="5" y="81"/>
                  </a:lnTo>
                  <a:lnTo>
                    <a:pt x="5" y="82"/>
                  </a:lnTo>
                  <a:lnTo>
                    <a:pt x="5" y="83"/>
                  </a:lnTo>
                  <a:lnTo>
                    <a:pt x="6" y="85"/>
                  </a:lnTo>
                  <a:lnTo>
                    <a:pt x="6" y="90"/>
                  </a:lnTo>
                  <a:lnTo>
                    <a:pt x="6" y="91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8"/>
                  </a:lnTo>
                  <a:lnTo>
                    <a:pt x="7" y="99"/>
                  </a:lnTo>
                  <a:lnTo>
                    <a:pt x="7" y="101"/>
                  </a:lnTo>
                  <a:lnTo>
                    <a:pt x="7" y="102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8" y="106"/>
                  </a:lnTo>
                  <a:lnTo>
                    <a:pt x="8" y="107"/>
                  </a:lnTo>
                  <a:lnTo>
                    <a:pt x="8" y="108"/>
                  </a:lnTo>
                  <a:lnTo>
                    <a:pt x="8" y="108"/>
                  </a:lnTo>
                  <a:lnTo>
                    <a:pt x="8" y="109"/>
                  </a:lnTo>
                  <a:lnTo>
                    <a:pt x="8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2"/>
                  </a:lnTo>
                  <a:lnTo>
                    <a:pt x="9" y="113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6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8"/>
                  </a:lnTo>
                  <a:lnTo>
                    <a:pt x="12" y="106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1"/>
                  </a:lnTo>
                  <a:lnTo>
                    <a:pt x="13" y="100"/>
                  </a:lnTo>
                  <a:lnTo>
                    <a:pt x="13" y="96"/>
                  </a:lnTo>
                  <a:lnTo>
                    <a:pt x="14" y="87"/>
                  </a:lnTo>
                  <a:lnTo>
                    <a:pt x="14" y="86"/>
                  </a:lnTo>
                  <a:lnTo>
                    <a:pt x="14" y="84"/>
                  </a:lnTo>
                  <a:lnTo>
                    <a:pt x="15" y="82"/>
                  </a:lnTo>
                  <a:lnTo>
                    <a:pt x="15" y="77"/>
                  </a:lnTo>
                  <a:lnTo>
                    <a:pt x="16" y="67"/>
                  </a:lnTo>
                  <a:lnTo>
                    <a:pt x="17" y="47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2"/>
                  </a:lnTo>
                  <a:lnTo>
                    <a:pt x="18" y="37"/>
                  </a:lnTo>
                  <a:lnTo>
                    <a:pt x="18" y="36"/>
                  </a:lnTo>
                  <a:lnTo>
                    <a:pt x="18" y="35"/>
                  </a:lnTo>
                  <a:lnTo>
                    <a:pt x="18" y="32"/>
                  </a:lnTo>
                  <a:lnTo>
                    <a:pt x="18" y="28"/>
                  </a:lnTo>
                  <a:lnTo>
                    <a:pt x="19" y="27"/>
                  </a:lnTo>
                  <a:lnTo>
                    <a:pt x="19" y="26"/>
                  </a:lnTo>
                  <a:lnTo>
                    <a:pt x="19" y="24"/>
                  </a:lnTo>
                  <a:lnTo>
                    <a:pt x="19" y="20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6"/>
                  </a:lnTo>
                  <a:lnTo>
                    <a:pt x="20" y="12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10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1" y="7"/>
                  </a:lnTo>
                  <a:lnTo>
                    <a:pt x="21" y="6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5" y="6"/>
                  </a:lnTo>
                  <a:lnTo>
                    <a:pt x="25" y="8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0"/>
                  </a:lnTo>
                  <a:lnTo>
                    <a:pt x="25" y="14"/>
                  </a:lnTo>
                  <a:lnTo>
                    <a:pt x="25" y="15"/>
                  </a:lnTo>
                  <a:lnTo>
                    <a:pt x="25" y="16"/>
                  </a:lnTo>
                  <a:lnTo>
                    <a:pt x="26" y="17"/>
                  </a:lnTo>
                  <a:lnTo>
                    <a:pt x="26" y="22"/>
                  </a:lnTo>
                  <a:lnTo>
                    <a:pt x="27" y="31"/>
                  </a:lnTo>
                  <a:lnTo>
                    <a:pt x="27" y="32"/>
                  </a:lnTo>
                  <a:lnTo>
                    <a:pt x="27" y="33"/>
                  </a:lnTo>
                  <a:lnTo>
                    <a:pt x="27" y="36"/>
                  </a:lnTo>
                  <a:lnTo>
                    <a:pt x="28" y="41"/>
                  </a:lnTo>
                  <a:lnTo>
                    <a:pt x="28" y="52"/>
                  </a:lnTo>
                  <a:lnTo>
                    <a:pt x="29" y="53"/>
                  </a:lnTo>
                  <a:lnTo>
                    <a:pt x="29" y="54"/>
                  </a:lnTo>
                  <a:lnTo>
                    <a:pt x="29" y="57"/>
                  </a:lnTo>
                  <a:lnTo>
                    <a:pt x="29" y="62"/>
                  </a:lnTo>
                  <a:lnTo>
                    <a:pt x="30" y="73"/>
                  </a:lnTo>
                  <a:lnTo>
                    <a:pt x="30" y="75"/>
                  </a:lnTo>
                  <a:lnTo>
                    <a:pt x="30" y="76"/>
                  </a:lnTo>
                  <a:lnTo>
                    <a:pt x="30" y="78"/>
                  </a:lnTo>
                  <a:lnTo>
                    <a:pt x="31" y="84"/>
                  </a:lnTo>
                  <a:lnTo>
                    <a:pt x="31" y="93"/>
                  </a:lnTo>
                  <a:lnTo>
                    <a:pt x="31" y="94"/>
                  </a:lnTo>
                  <a:lnTo>
                    <a:pt x="31" y="95"/>
                  </a:lnTo>
                  <a:lnTo>
                    <a:pt x="32" y="97"/>
                  </a:lnTo>
                  <a:lnTo>
                    <a:pt x="32" y="100"/>
                  </a:lnTo>
                  <a:lnTo>
                    <a:pt x="32" y="101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3" y="107"/>
                  </a:lnTo>
                  <a:lnTo>
                    <a:pt x="33" y="107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4" y="112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6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1"/>
                  </a:lnTo>
                  <a:lnTo>
                    <a:pt x="37" y="110"/>
                  </a:lnTo>
                  <a:lnTo>
                    <a:pt x="37" y="110"/>
                  </a:lnTo>
                  <a:lnTo>
                    <a:pt x="37" y="108"/>
                  </a:lnTo>
                  <a:lnTo>
                    <a:pt x="37" y="108"/>
                  </a:lnTo>
                  <a:lnTo>
                    <a:pt x="37" y="107"/>
                  </a:lnTo>
                  <a:lnTo>
                    <a:pt x="37" y="106"/>
                  </a:lnTo>
                  <a:lnTo>
                    <a:pt x="38" y="102"/>
                  </a:lnTo>
                  <a:lnTo>
                    <a:pt x="38" y="101"/>
                  </a:lnTo>
                  <a:lnTo>
                    <a:pt x="38" y="100"/>
                  </a:lnTo>
                  <a:lnTo>
                    <a:pt x="38" y="99"/>
                  </a:lnTo>
                  <a:lnTo>
                    <a:pt x="39" y="94"/>
                  </a:lnTo>
                  <a:lnTo>
                    <a:pt x="39" y="93"/>
                  </a:lnTo>
                  <a:lnTo>
                    <a:pt x="39" y="92"/>
                  </a:lnTo>
                  <a:lnTo>
                    <a:pt x="39" y="90"/>
                  </a:lnTo>
                  <a:lnTo>
                    <a:pt x="39" y="85"/>
                  </a:lnTo>
                  <a:lnTo>
                    <a:pt x="40" y="75"/>
                  </a:lnTo>
                  <a:lnTo>
                    <a:pt x="40" y="74"/>
                  </a:lnTo>
                  <a:lnTo>
                    <a:pt x="40" y="72"/>
                  </a:lnTo>
                  <a:lnTo>
                    <a:pt x="40" y="70"/>
                  </a:lnTo>
                  <a:lnTo>
                    <a:pt x="41" y="64"/>
                  </a:lnTo>
                  <a:lnTo>
                    <a:pt x="42" y="53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2" y="42"/>
                  </a:lnTo>
                  <a:lnTo>
                    <a:pt x="43" y="32"/>
                  </a:lnTo>
                  <a:lnTo>
                    <a:pt x="43" y="30"/>
                  </a:lnTo>
                  <a:lnTo>
                    <a:pt x="43" y="29"/>
                  </a:lnTo>
                  <a:lnTo>
                    <a:pt x="44" y="27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8"/>
                  </a:lnTo>
                  <a:lnTo>
                    <a:pt x="45" y="14"/>
                  </a:lnTo>
                  <a:lnTo>
                    <a:pt x="45" y="13"/>
                  </a:lnTo>
                  <a:lnTo>
                    <a:pt x="45" y="13"/>
                  </a:lnTo>
                  <a:lnTo>
                    <a:pt x="45" y="11"/>
                  </a:lnTo>
                  <a:lnTo>
                    <a:pt x="45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6" y="7"/>
                  </a:lnTo>
                  <a:lnTo>
                    <a:pt x="46" y="6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4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2"/>
                  </a:lnTo>
                  <a:lnTo>
                    <a:pt x="49" y="2"/>
                  </a:lnTo>
                  <a:lnTo>
                    <a:pt x="49" y="2"/>
                  </a:lnTo>
                  <a:lnTo>
                    <a:pt x="49" y="3"/>
                  </a:lnTo>
                  <a:lnTo>
                    <a:pt x="49" y="3"/>
                  </a:lnTo>
                  <a:lnTo>
                    <a:pt x="49" y="4"/>
                  </a:lnTo>
                  <a:lnTo>
                    <a:pt x="49" y="5"/>
                  </a:lnTo>
                  <a:lnTo>
                    <a:pt x="49" y="5"/>
                  </a:lnTo>
                  <a:lnTo>
                    <a:pt x="50" y="7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0"/>
                  </a:lnTo>
                  <a:lnTo>
                    <a:pt x="50" y="11"/>
                  </a:lnTo>
                  <a:lnTo>
                    <a:pt x="50" y="12"/>
                  </a:lnTo>
                  <a:lnTo>
                    <a:pt x="50" y="16"/>
                  </a:lnTo>
                  <a:lnTo>
                    <a:pt x="51" y="16"/>
                  </a:lnTo>
                  <a:lnTo>
                    <a:pt x="51" y="17"/>
                  </a:lnTo>
                  <a:lnTo>
                    <a:pt x="51" y="19"/>
                  </a:lnTo>
                  <a:lnTo>
                    <a:pt x="51" y="23"/>
                  </a:lnTo>
                  <a:lnTo>
                    <a:pt x="52" y="32"/>
                  </a:lnTo>
                  <a:lnTo>
                    <a:pt x="52" y="33"/>
                  </a:lnTo>
                  <a:lnTo>
                    <a:pt x="52" y="34"/>
                  </a:lnTo>
                  <a:lnTo>
                    <a:pt x="52" y="37"/>
                  </a:lnTo>
                  <a:lnTo>
                    <a:pt x="53" y="42"/>
                  </a:lnTo>
                  <a:lnTo>
                    <a:pt x="53" y="52"/>
                  </a:lnTo>
                  <a:lnTo>
                    <a:pt x="55" y="72"/>
                  </a:lnTo>
                  <a:lnTo>
                    <a:pt x="55" y="73"/>
                  </a:lnTo>
                  <a:lnTo>
                    <a:pt x="55" y="75"/>
                  </a:lnTo>
                  <a:lnTo>
                    <a:pt x="55" y="77"/>
                  </a:lnTo>
                  <a:lnTo>
                    <a:pt x="55" y="82"/>
                  </a:lnTo>
                  <a:lnTo>
                    <a:pt x="56" y="84"/>
                  </a:lnTo>
                  <a:lnTo>
                    <a:pt x="56" y="85"/>
                  </a:lnTo>
                  <a:lnTo>
                    <a:pt x="56" y="87"/>
                  </a:lnTo>
                  <a:lnTo>
                    <a:pt x="56" y="92"/>
                  </a:lnTo>
                  <a:lnTo>
                    <a:pt x="56" y="93"/>
                  </a:lnTo>
                  <a:lnTo>
                    <a:pt x="56" y="94"/>
                  </a:lnTo>
                  <a:lnTo>
                    <a:pt x="56" y="96"/>
                  </a:lnTo>
                  <a:lnTo>
                    <a:pt x="57" y="100"/>
                  </a:lnTo>
                  <a:lnTo>
                    <a:pt x="57" y="101"/>
                  </a:lnTo>
                  <a:lnTo>
                    <a:pt x="57" y="102"/>
                  </a:lnTo>
                  <a:lnTo>
                    <a:pt x="57" y="104"/>
                  </a:lnTo>
                  <a:lnTo>
                    <a:pt x="58" y="107"/>
                  </a:lnTo>
                  <a:lnTo>
                    <a:pt x="58" y="108"/>
                  </a:lnTo>
                  <a:lnTo>
                    <a:pt x="58" y="108"/>
                  </a:lnTo>
                  <a:lnTo>
                    <a:pt x="58" y="110"/>
                  </a:lnTo>
                  <a:lnTo>
                    <a:pt x="58" y="110"/>
                  </a:lnTo>
                  <a:lnTo>
                    <a:pt x="58" y="111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9" y="113"/>
                  </a:lnTo>
                  <a:lnTo>
                    <a:pt x="59" y="113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4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59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9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3" y="100"/>
                  </a:lnTo>
                  <a:lnTo>
                    <a:pt x="63" y="99"/>
                  </a:lnTo>
                  <a:lnTo>
                    <a:pt x="63" y="98"/>
                  </a:lnTo>
                  <a:lnTo>
                    <a:pt x="63" y="96"/>
                  </a:lnTo>
                  <a:lnTo>
                    <a:pt x="64" y="92"/>
                  </a:lnTo>
                  <a:lnTo>
                    <a:pt x="64" y="91"/>
                  </a:lnTo>
                  <a:lnTo>
                    <a:pt x="64" y="90"/>
                  </a:lnTo>
                  <a:lnTo>
                    <a:pt x="64" y="87"/>
                  </a:lnTo>
                  <a:lnTo>
                    <a:pt x="64" y="83"/>
                  </a:lnTo>
                  <a:lnTo>
                    <a:pt x="65" y="73"/>
                  </a:lnTo>
                  <a:lnTo>
                    <a:pt x="66" y="52"/>
                  </a:lnTo>
                  <a:lnTo>
                    <a:pt x="66" y="51"/>
                  </a:lnTo>
                  <a:lnTo>
                    <a:pt x="66" y="50"/>
                  </a:lnTo>
                  <a:lnTo>
                    <a:pt x="67" y="47"/>
                  </a:lnTo>
                  <a:lnTo>
                    <a:pt x="67" y="42"/>
                  </a:lnTo>
                  <a:lnTo>
                    <a:pt x="68" y="33"/>
                  </a:lnTo>
                  <a:lnTo>
                    <a:pt x="68" y="32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4"/>
                  </a:lnTo>
                  <a:lnTo>
                    <a:pt x="68" y="23"/>
                  </a:lnTo>
                  <a:lnTo>
                    <a:pt x="68" y="22"/>
                  </a:lnTo>
                  <a:lnTo>
                    <a:pt x="69" y="20"/>
                  </a:lnTo>
                  <a:lnTo>
                    <a:pt x="69" y="16"/>
                  </a:lnTo>
                  <a:lnTo>
                    <a:pt x="69" y="15"/>
                  </a:lnTo>
                  <a:lnTo>
                    <a:pt x="69" y="14"/>
                  </a:lnTo>
                  <a:lnTo>
                    <a:pt x="69" y="13"/>
                  </a:lnTo>
                  <a:lnTo>
                    <a:pt x="70" y="12"/>
                  </a:lnTo>
                  <a:lnTo>
                    <a:pt x="70" y="11"/>
                  </a:lnTo>
                  <a:lnTo>
                    <a:pt x="70" y="10"/>
                  </a:lnTo>
                  <a:lnTo>
                    <a:pt x="70" y="9"/>
                  </a:lnTo>
                  <a:lnTo>
                    <a:pt x="70" y="8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5"/>
                  </a:lnTo>
                  <a:lnTo>
                    <a:pt x="70" y="4"/>
                  </a:lnTo>
                  <a:lnTo>
                    <a:pt x="71" y="4"/>
                  </a:lnTo>
                  <a:lnTo>
                    <a:pt x="71" y="3"/>
                  </a:lnTo>
                  <a:lnTo>
                    <a:pt x="71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0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1"/>
                  </a:lnTo>
                  <a:lnTo>
                    <a:pt x="73" y="2"/>
                  </a:lnTo>
                  <a:lnTo>
                    <a:pt x="73" y="2"/>
                  </a:lnTo>
                  <a:lnTo>
                    <a:pt x="73" y="3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6"/>
                  </a:lnTo>
                  <a:lnTo>
                    <a:pt x="74" y="7"/>
                  </a:lnTo>
                  <a:lnTo>
                    <a:pt x="74" y="8"/>
                  </a:lnTo>
                  <a:lnTo>
                    <a:pt x="74" y="8"/>
                  </a:lnTo>
                  <a:lnTo>
                    <a:pt x="74" y="10"/>
                  </a:lnTo>
                  <a:lnTo>
                    <a:pt x="75" y="13"/>
                  </a:lnTo>
                  <a:lnTo>
                    <a:pt x="75" y="14"/>
                  </a:lnTo>
                  <a:lnTo>
                    <a:pt x="75" y="15"/>
                  </a:lnTo>
                  <a:lnTo>
                    <a:pt x="75" y="17"/>
                  </a:lnTo>
                  <a:lnTo>
                    <a:pt x="76" y="21"/>
                  </a:lnTo>
                  <a:lnTo>
                    <a:pt x="76" y="31"/>
                  </a:lnTo>
                  <a:lnTo>
                    <a:pt x="76" y="32"/>
                  </a:lnTo>
                  <a:lnTo>
                    <a:pt x="76" y="33"/>
                  </a:lnTo>
                  <a:lnTo>
                    <a:pt x="77" y="36"/>
                  </a:lnTo>
                  <a:lnTo>
                    <a:pt x="77" y="41"/>
                  </a:lnTo>
                  <a:lnTo>
                    <a:pt x="78" y="52"/>
                  </a:lnTo>
                  <a:lnTo>
                    <a:pt x="78" y="53"/>
                  </a:lnTo>
                  <a:lnTo>
                    <a:pt x="78" y="55"/>
                  </a:lnTo>
                  <a:lnTo>
                    <a:pt x="78" y="57"/>
                  </a:lnTo>
                  <a:lnTo>
                    <a:pt x="78" y="62"/>
                  </a:lnTo>
                  <a:lnTo>
                    <a:pt x="79" y="73"/>
                  </a:lnTo>
                  <a:lnTo>
                    <a:pt x="79" y="74"/>
                  </a:lnTo>
                  <a:lnTo>
                    <a:pt x="79" y="75"/>
                  </a:lnTo>
                  <a:lnTo>
                    <a:pt x="80" y="78"/>
                  </a:lnTo>
                  <a:lnTo>
                    <a:pt x="80" y="82"/>
                  </a:lnTo>
                  <a:lnTo>
                    <a:pt x="81" y="91"/>
                  </a:lnTo>
                  <a:lnTo>
                    <a:pt x="81" y="92"/>
                  </a:lnTo>
                  <a:lnTo>
                    <a:pt x="81" y="94"/>
                  </a:lnTo>
                  <a:lnTo>
                    <a:pt x="81" y="96"/>
                  </a:lnTo>
                  <a:lnTo>
                    <a:pt x="81" y="99"/>
                  </a:lnTo>
                  <a:lnTo>
                    <a:pt x="81" y="100"/>
                  </a:lnTo>
                  <a:lnTo>
                    <a:pt x="82" y="101"/>
                  </a:lnTo>
                  <a:lnTo>
                    <a:pt x="82" y="103"/>
                  </a:lnTo>
                  <a:lnTo>
                    <a:pt x="82" y="106"/>
                  </a:lnTo>
                  <a:lnTo>
                    <a:pt x="82" y="106"/>
                  </a:lnTo>
                  <a:lnTo>
                    <a:pt x="82" y="107"/>
                  </a:lnTo>
                  <a:lnTo>
                    <a:pt x="82" y="108"/>
                  </a:lnTo>
                  <a:lnTo>
                    <a:pt x="82" y="109"/>
                  </a:lnTo>
                  <a:lnTo>
                    <a:pt x="82" y="110"/>
                  </a:lnTo>
                  <a:lnTo>
                    <a:pt x="83" y="11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89" name="Freeform 83"/>
            <p:cNvSpPr>
              <a:spLocks/>
            </p:cNvSpPr>
            <p:nvPr/>
          </p:nvSpPr>
          <p:spPr bwMode="auto">
            <a:xfrm>
              <a:off x="4562" y="2186"/>
              <a:ext cx="75" cy="116"/>
            </a:xfrm>
            <a:custGeom>
              <a:avLst/>
              <a:gdLst/>
              <a:ahLst/>
              <a:cxnLst>
                <a:cxn ang="0">
                  <a:pos x="0" y="114"/>
                </a:cxn>
                <a:cxn ang="0">
                  <a:pos x="1" y="116"/>
                </a:cxn>
                <a:cxn ang="0">
                  <a:pos x="2" y="115"/>
                </a:cxn>
                <a:cxn ang="0">
                  <a:pos x="3" y="112"/>
                </a:cxn>
                <a:cxn ang="0">
                  <a:pos x="4" y="105"/>
                </a:cxn>
                <a:cxn ang="0">
                  <a:pos x="5" y="89"/>
                </a:cxn>
                <a:cxn ang="0">
                  <a:pos x="8" y="50"/>
                </a:cxn>
                <a:cxn ang="0">
                  <a:pos x="10" y="25"/>
                </a:cxn>
                <a:cxn ang="0">
                  <a:pos x="11" y="10"/>
                </a:cxn>
                <a:cxn ang="0">
                  <a:pos x="12" y="4"/>
                </a:cxn>
                <a:cxn ang="0">
                  <a:pos x="13" y="1"/>
                </a:cxn>
                <a:cxn ang="0">
                  <a:pos x="13" y="0"/>
                </a:cxn>
                <a:cxn ang="0">
                  <a:pos x="14" y="0"/>
                </a:cxn>
                <a:cxn ang="0">
                  <a:pos x="15" y="4"/>
                </a:cxn>
                <a:cxn ang="0">
                  <a:pos x="16" y="10"/>
                </a:cxn>
                <a:cxn ang="0">
                  <a:pos x="18" y="33"/>
                </a:cxn>
                <a:cxn ang="0">
                  <a:pos x="20" y="64"/>
                </a:cxn>
                <a:cxn ang="0">
                  <a:pos x="22" y="91"/>
                </a:cxn>
                <a:cxn ang="0">
                  <a:pos x="23" y="104"/>
                </a:cxn>
                <a:cxn ang="0">
                  <a:pos x="24" y="111"/>
                </a:cxn>
                <a:cxn ang="0">
                  <a:pos x="25" y="114"/>
                </a:cxn>
                <a:cxn ang="0">
                  <a:pos x="26" y="116"/>
                </a:cxn>
                <a:cxn ang="0">
                  <a:pos x="26" y="115"/>
                </a:cxn>
                <a:cxn ang="0">
                  <a:pos x="27" y="112"/>
                </a:cxn>
                <a:cxn ang="0">
                  <a:pos x="28" y="104"/>
                </a:cxn>
                <a:cxn ang="0">
                  <a:pos x="30" y="88"/>
                </a:cxn>
                <a:cxn ang="0">
                  <a:pos x="32" y="57"/>
                </a:cxn>
                <a:cxn ang="0">
                  <a:pos x="34" y="29"/>
                </a:cxn>
                <a:cxn ang="0">
                  <a:pos x="35" y="12"/>
                </a:cxn>
                <a:cxn ang="0">
                  <a:pos x="36" y="3"/>
                </a:cxn>
                <a:cxn ang="0">
                  <a:pos x="37" y="0"/>
                </a:cxn>
                <a:cxn ang="0">
                  <a:pos x="38" y="0"/>
                </a:cxn>
                <a:cxn ang="0">
                  <a:pos x="38" y="1"/>
                </a:cxn>
                <a:cxn ang="0">
                  <a:pos x="39" y="6"/>
                </a:cxn>
                <a:cxn ang="0">
                  <a:pos x="41" y="20"/>
                </a:cxn>
                <a:cxn ang="0">
                  <a:pos x="44" y="67"/>
                </a:cxn>
                <a:cxn ang="0">
                  <a:pos x="46" y="87"/>
                </a:cxn>
                <a:cxn ang="0">
                  <a:pos x="47" y="103"/>
                </a:cxn>
                <a:cxn ang="0">
                  <a:pos x="48" y="110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5"/>
                </a:cxn>
                <a:cxn ang="0">
                  <a:pos x="51" y="112"/>
                </a:cxn>
                <a:cxn ang="0">
                  <a:pos x="52" y="101"/>
                </a:cxn>
                <a:cxn ang="0">
                  <a:pos x="54" y="83"/>
                </a:cxn>
                <a:cxn ang="0">
                  <a:pos x="57" y="30"/>
                </a:cxn>
                <a:cxn ang="0">
                  <a:pos x="59" y="13"/>
                </a:cxn>
                <a:cxn ang="0">
                  <a:pos x="60" y="5"/>
                </a:cxn>
                <a:cxn ang="0">
                  <a:pos x="60" y="1"/>
                </a:cxn>
                <a:cxn ang="0">
                  <a:pos x="61" y="0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4" y="8"/>
                </a:cxn>
                <a:cxn ang="0">
                  <a:pos x="65" y="23"/>
                </a:cxn>
                <a:cxn ang="0">
                  <a:pos x="67" y="58"/>
                </a:cxn>
                <a:cxn ang="0">
                  <a:pos x="70" y="90"/>
                </a:cxn>
                <a:cxn ang="0">
                  <a:pos x="71" y="103"/>
                </a:cxn>
                <a:cxn ang="0">
                  <a:pos x="72" y="111"/>
                </a:cxn>
                <a:cxn ang="0">
                  <a:pos x="72" y="114"/>
                </a:cxn>
                <a:cxn ang="0">
                  <a:pos x="73" y="116"/>
                </a:cxn>
                <a:cxn ang="0">
                  <a:pos x="74" y="115"/>
                </a:cxn>
                <a:cxn ang="0">
                  <a:pos x="74" y="112"/>
                </a:cxn>
              </a:cxnLst>
              <a:rect l="0" t="0" r="r" b="b"/>
              <a:pathLst>
                <a:path w="75" h="116">
                  <a:moveTo>
                    <a:pt x="0" y="111"/>
                  </a:moveTo>
                  <a:lnTo>
                    <a:pt x="0" y="111"/>
                  </a:lnTo>
                  <a:lnTo>
                    <a:pt x="0" y="112"/>
                  </a:lnTo>
                  <a:lnTo>
                    <a:pt x="0" y="112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3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4" y="105"/>
                  </a:lnTo>
                  <a:lnTo>
                    <a:pt x="4" y="104"/>
                  </a:lnTo>
                  <a:lnTo>
                    <a:pt x="4" y="100"/>
                  </a:lnTo>
                  <a:lnTo>
                    <a:pt x="4" y="99"/>
                  </a:lnTo>
                  <a:lnTo>
                    <a:pt x="4" y="98"/>
                  </a:lnTo>
                  <a:lnTo>
                    <a:pt x="5" y="96"/>
                  </a:lnTo>
                  <a:lnTo>
                    <a:pt x="5" y="92"/>
                  </a:lnTo>
                  <a:lnTo>
                    <a:pt x="5" y="90"/>
                  </a:lnTo>
                  <a:lnTo>
                    <a:pt x="5" y="89"/>
                  </a:lnTo>
                  <a:lnTo>
                    <a:pt x="5" y="87"/>
                  </a:lnTo>
                  <a:lnTo>
                    <a:pt x="6" y="82"/>
                  </a:lnTo>
                  <a:lnTo>
                    <a:pt x="7" y="71"/>
                  </a:lnTo>
                  <a:lnTo>
                    <a:pt x="7" y="70"/>
                  </a:lnTo>
                  <a:lnTo>
                    <a:pt x="7" y="68"/>
                  </a:lnTo>
                  <a:lnTo>
                    <a:pt x="7" y="66"/>
                  </a:lnTo>
                  <a:lnTo>
                    <a:pt x="7" y="60"/>
                  </a:lnTo>
                  <a:lnTo>
                    <a:pt x="8" y="50"/>
                  </a:lnTo>
                  <a:lnTo>
                    <a:pt x="8" y="49"/>
                  </a:lnTo>
                  <a:lnTo>
                    <a:pt x="8" y="47"/>
                  </a:lnTo>
                  <a:lnTo>
                    <a:pt x="8" y="45"/>
                  </a:lnTo>
                  <a:lnTo>
                    <a:pt x="9" y="40"/>
                  </a:lnTo>
                  <a:lnTo>
                    <a:pt x="9" y="30"/>
                  </a:lnTo>
                  <a:lnTo>
                    <a:pt x="9" y="29"/>
                  </a:lnTo>
                  <a:lnTo>
                    <a:pt x="9" y="28"/>
                  </a:lnTo>
                  <a:lnTo>
                    <a:pt x="10" y="25"/>
                  </a:lnTo>
                  <a:lnTo>
                    <a:pt x="10" y="21"/>
                  </a:lnTo>
                  <a:lnTo>
                    <a:pt x="10" y="20"/>
                  </a:lnTo>
                  <a:lnTo>
                    <a:pt x="10" y="19"/>
                  </a:lnTo>
                  <a:lnTo>
                    <a:pt x="10" y="17"/>
                  </a:lnTo>
                  <a:lnTo>
                    <a:pt x="11" y="14"/>
                  </a:lnTo>
                  <a:lnTo>
                    <a:pt x="11" y="13"/>
                  </a:lnTo>
                  <a:lnTo>
                    <a:pt x="11" y="12"/>
                  </a:lnTo>
                  <a:lnTo>
                    <a:pt x="11" y="10"/>
                  </a:lnTo>
                  <a:lnTo>
                    <a:pt x="11" y="10"/>
                  </a:lnTo>
                  <a:lnTo>
                    <a:pt x="11" y="9"/>
                  </a:lnTo>
                  <a:lnTo>
                    <a:pt x="11" y="7"/>
                  </a:lnTo>
                  <a:lnTo>
                    <a:pt x="11" y="7"/>
                  </a:lnTo>
                  <a:lnTo>
                    <a:pt x="12" y="6"/>
                  </a:lnTo>
                  <a:lnTo>
                    <a:pt x="12" y="5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3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12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1"/>
                  </a:lnTo>
                  <a:lnTo>
                    <a:pt x="14" y="2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5" y="3"/>
                  </a:lnTo>
                  <a:lnTo>
                    <a:pt x="15" y="4"/>
                  </a:lnTo>
                  <a:lnTo>
                    <a:pt x="15" y="4"/>
                  </a:lnTo>
                  <a:lnTo>
                    <a:pt x="15" y="5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6"/>
                  </a:lnTo>
                  <a:lnTo>
                    <a:pt x="16" y="17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18" y="31"/>
                  </a:lnTo>
                  <a:lnTo>
                    <a:pt x="18" y="33"/>
                  </a:lnTo>
                  <a:lnTo>
                    <a:pt x="18" y="34"/>
                  </a:lnTo>
                  <a:lnTo>
                    <a:pt x="18" y="36"/>
                  </a:lnTo>
                  <a:lnTo>
                    <a:pt x="18" y="42"/>
                  </a:lnTo>
                  <a:lnTo>
                    <a:pt x="19" y="53"/>
                  </a:lnTo>
                  <a:lnTo>
                    <a:pt x="19" y="54"/>
                  </a:lnTo>
                  <a:lnTo>
                    <a:pt x="19" y="56"/>
                  </a:lnTo>
                  <a:lnTo>
                    <a:pt x="19" y="59"/>
                  </a:lnTo>
                  <a:lnTo>
                    <a:pt x="20" y="64"/>
                  </a:lnTo>
                  <a:lnTo>
                    <a:pt x="21" y="75"/>
                  </a:lnTo>
                  <a:lnTo>
                    <a:pt x="21" y="77"/>
                  </a:lnTo>
                  <a:lnTo>
                    <a:pt x="21" y="78"/>
                  </a:lnTo>
                  <a:lnTo>
                    <a:pt x="21" y="81"/>
                  </a:lnTo>
                  <a:lnTo>
                    <a:pt x="22" y="86"/>
                  </a:lnTo>
                  <a:lnTo>
                    <a:pt x="22" y="87"/>
                  </a:lnTo>
                  <a:lnTo>
                    <a:pt x="22" y="88"/>
                  </a:lnTo>
                  <a:lnTo>
                    <a:pt x="22" y="91"/>
                  </a:lnTo>
                  <a:lnTo>
                    <a:pt x="22" y="95"/>
                  </a:lnTo>
                  <a:lnTo>
                    <a:pt x="22" y="96"/>
                  </a:lnTo>
                  <a:lnTo>
                    <a:pt x="22" y="97"/>
                  </a:lnTo>
                  <a:lnTo>
                    <a:pt x="23" y="99"/>
                  </a:lnTo>
                  <a:lnTo>
                    <a:pt x="23" y="100"/>
                  </a:lnTo>
                  <a:lnTo>
                    <a:pt x="23" y="101"/>
                  </a:lnTo>
                  <a:lnTo>
                    <a:pt x="23" y="103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6"/>
                  </a:lnTo>
                  <a:lnTo>
                    <a:pt x="24" y="107"/>
                  </a:lnTo>
                  <a:lnTo>
                    <a:pt x="24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6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2"/>
                  </a:lnTo>
                  <a:lnTo>
                    <a:pt x="27" y="111"/>
                  </a:lnTo>
                  <a:lnTo>
                    <a:pt x="27" y="110"/>
                  </a:lnTo>
                  <a:lnTo>
                    <a:pt x="27" y="109"/>
                  </a:lnTo>
                  <a:lnTo>
                    <a:pt x="27" y="109"/>
                  </a:lnTo>
                  <a:lnTo>
                    <a:pt x="28" y="108"/>
                  </a:lnTo>
                  <a:lnTo>
                    <a:pt x="28" y="105"/>
                  </a:lnTo>
                  <a:lnTo>
                    <a:pt x="28" y="104"/>
                  </a:lnTo>
                  <a:lnTo>
                    <a:pt x="28" y="103"/>
                  </a:lnTo>
                  <a:lnTo>
                    <a:pt x="28" y="101"/>
                  </a:lnTo>
                  <a:lnTo>
                    <a:pt x="29" y="98"/>
                  </a:lnTo>
                  <a:lnTo>
                    <a:pt x="29" y="97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89"/>
                  </a:lnTo>
                  <a:lnTo>
                    <a:pt x="30" y="88"/>
                  </a:lnTo>
                  <a:lnTo>
                    <a:pt x="30" y="87"/>
                  </a:lnTo>
                  <a:lnTo>
                    <a:pt x="30" y="84"/>
                  </a:lnTo>
                  <a:lnTo>
                    <a:pt x="30" y="79"/>
                  </a:lnTo>
                  <a:lnTo>
                    <a:pt x="31" y="68"/>
                  </a:lnTo>
                  <a:lnTo>
                    <a:pt x="31" y="67"/>
                  </a:lnTo>
                  <a:lnTo>
                    <a:pt x="31" y="65"/>
                  </a:lnTo>
                  <a:lnTo>
                    <a:pt x="31" y="62"/>
                  </a:lnTo>
                  <a:lnTo>
                    <a:pt x="32" y="57"/>
                  </a:lnTo>
                  <a:lnTo>
                    <a:pt x="32" y="45"/>
                  </a:lnTo>
                  <a:lnTo>
                    <a:pt x="32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3" y="34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4" y="29"/>
                  </a:lnTo>
                  <a:lnTo>
                    <a:pt x="34" y="24"/>
                  </a:lnTo>
                  <a:lnTo>
                    <a:pt x="34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5" y="16"/>
                  </a:lnTo>
                  <a:lnTo>
                    <a:pt x="35" y="14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6" y="8"/>
                  </a:lnTo>
                  <a:lnTo>
                    <a:pt x="36" y="8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6" y="5"/>
                  </a:lnTo>
                  <a:lnTo>
                    <a:pt x="36" y="4"/>
                  </a:lnTo>
                  <a:lnTo>
                    <a:pt x="36" y="3"/>
                  </a:lnTo>
                  <a:lnTo>
                    <a:pt x="36" y="3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7" y="2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4"/>
                  </a:lnTo>
                  <a:lnTo>
                    <a:pt x="39" y="5"/>
                  </a:lnTo>
                  <a:lnTo>
                    <a:pt x="39" y="5"/>
                  </a:lnTo>
                  <a:lnTo>
                    <a:pt x="39" y="6"/>
                  </a:lnTo>
                  <a:lnTo>
                    <a:pt x="40" y="7"/>
                  </a:lnTo>
                  <a:lnTo>
                    <a:pt x="40" y="10"/>
                  </a:lnTo>
                  <a:lnTo>
                    <a:pt x="40" y="11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8"/>
                  </a:lnTo>
                  <a:lnTo>
                    <a:pt x="41" y="19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7"/>
                  </a:lnTo>
                  <a:lnTo>
                    <a:pt x="42" y="28"/>
                  </a:lnTo>
                  <a:lnTo>
                    <a:pt x="42" y="29"/>
                  </a:lnTo>
                  <a:lnTo>
                    <a:pt x="42" y="31"/>
                  </a:lnTo>
                  <a:lnTo>
                    <a:pt x="42" y="36"/>
                  </a:lnTo>
                  <a:lnTo>
                    <a:pt x="43" y="46"/>
                  </a:lnTo>
                  <a:lnTo>
                    <a:pt x="44" y="67"/>
                  </a:lnTo>
                  <a:lnTo>
                    <a:pt x="44" y="69"/>
                  </a:lnTo>
                  <a:lnTo>
                    <a:pt x="44" y="70"/>
                  </a:lnTo>
                  <a:lnTo>
                    <a:pt x="44" y="73"/>
                  </a:lnTo>
                  <a:lnTo>
                    <a:pt x="45" y="78"/>
                  </a:lnTo>
                  <a:lnTo>
                    <a:pt x="45" y="79"/>
                  </a:lnTo>
                  <a:lnTo>
                    <a:pt x="45" y="80"/>
                  </a:lnTo>
                  <a:lnTo>
                    <a:pt x="45" y="82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6"/>
                  </a:lnTo>
                  <a:lnTo>
                    <a:pt x="46" y="97"/>
                  </a:lnTo>
                  <a:lnTo>
                    <a:pt x="46" y="98"/>
                  </a:lnTo>
                  <a:lnTo>
                    <a:pt x="47" y="100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6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1" y="113"/>
                  </a:lnTo>
                  <a:lnTo>
                    <a:pt x="51" y="113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2"/>
                  </a:lnTo>
                  <a:lnTo>
                    <a:pt x="51" y="110"/>
                  </a:lnTo>
                  <a:lnTo>
                    <a:pt x="51" y="110"/>
                  </a:lnTo>
                  <a:lnTo>
                    <a:pt x="51" y="109"/>
                  </a:lnTo>
                  <a:lnTo>
                    <a:pt x="52" y="108"/>
                  </a:lnTo>
                  <a:lnTo>
                    <a:pt x="52" y="107"/>
                  </a:lnTo>
                  <a:lnTo>
                    <a:pt x="52" y="106"/>
                  </a:lnTo>
                  <a:lnTo>
                    <a:pt x="52" y="105"/>
                  </a:lnTo>
                  <a:lnTo>
                    <a:pt x="52" y="101"/>
                  </a:lnTo>
                  <a:lnTo>
                    <a:pt x="52" y="100"/>
                  </a:lnTo>
                  <a:lnTo>
                    <a:pt x="52" y="99"/>
                  </a:lnTo>
                  <a:lnTo>
                    <a:pt x="53" y="97"/>
                  </a:lnTo>
                  <a:lnTo>
                    <a:pt x="53" y="92"/>
                  </a:lnTo>
                  <a:lnTo>
                    <a:pt x="53" y="91"/>
                  </a:lnTo>
                  <a:lnTo>
                    <a:pt x="53" y="90"/>
                  </a:lnTo>
                  <a:lnTo>
                    <a:pt x="53" y="88"/>
                  </a:lnTo>
                  <a:lnTo>
                    <a:pt x="54" y="83"/>
                  </a:lnTo>
                  <a:lnTo>
                    <a:pt x="54" y="73"/>
                  </a:lnTo>
                  <a:lnTo>
                    <a:pt x="56" y="52"/>
                  </a:lnTo>
                  <a:lnTo>
                    <a:pt x="56" y="50"/>
                  </a:lnTo>
                  <a:lnTo>
                    <a:pt x="56" y="49"/>
                  </a:lnTo>
                  <a:lnTo>
                    <a:pt x="56" y="46"/>
                  </a:lnTo>
                  <a:lnTo>
                    <a:pt x="56" y="41"/>
                  </a:lnTo>
                  <a:lnTo>
                    <a:pt x="57" y="31"/>
                  </a:lnTo>
                  <a:lnTo>
                    <a:pt x="57" y="30"/>
                  </a:lnTo>
                  <a:lnTo>
                    <a:pt x="57" y="29"/>
                  </a:lnTo>
                  <a:lnTo>
                    <a:pt x="58" y="26"/>
                  </a:lnTo>
                  <a:lnTo>
                    <a:pt x="58" y="22"/>
                  </a:lnTo>
                  <a:lnTo>
                    <a:pt x="58" y="21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9" y="14"/>
                  </a:lnTo>
                  <a:lnTo>
                    <a:pt x="59" y="13"/>
                  </a:lnTo>
                  <a:lnTo>
                    <a:pt x="59" y="12"/>
                  </a:lnTo>
                  <a:lnTo>
                    <a:pt x="59" y="11"/>
                  </a:lnTo>
                  <a:lnTo>
                    <a:pt x="59" y="10"/>
                  </a:lnTo>
                  <a:lnTo>
                    <a:pt x="59" y="9"/>
                  </a:lnTo>
                  <a:lnTo>
                    <a:pt x="59" y="8"/>
                  </a:lnTo>
                  <a:lnTo>
                    <a:pt x="59" y="7"/>
                  </a:lnTo>
                  <a:lnTo>
                    <a:pt x="60" y="7"/>
                  </a:lnTo>
                  <a:lnTo>
                    <a:pt x="60" y="5"/>
                  </a:lnTo>
                  <a:lnTo>
                    <a:pt x="60" y="5"/>
                  </a:lnTo>
                  <a:lnTo>
                    <a:pt x="60" y="4"/>
                  </a:lnTo>
                  <a:lnTo>
                    <a:pt x="60" y="3"/>
                  </a:lnTo>
                  <a:lnTo>
                    <a:pt x="60" y="3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4" y="16"/>
                  </a:lnTo>
                  <a:lnTo>
                    <a:pt x="64" y="17"/>
                  </a:lnTo>
                  <a:lnTo>
                    <a:pt x="64" y="19"/>
                  </a:lnTo>
                  <a:lnTo>
                    <a:pt x="65" y="23"/>
                  </a:lnTo>
                  <a:lnTo>
                    <a:pt x="66" y="33"/>
                  </a:lnTo>
                  <a:lnTo>
                    <a:pt x="66" y="34"/>
                  </a:lnTo>
                  <a:lnTo>
                    <a:pt x="66" y="36"/>
                  </a:lnTo>
                  <a:lnTo>
                    <a:pt x="66" y="39"/>
                  </a:lnTo>
                  <a:lnTo>
                    <a:pt x="66" y="44"/>
                  </a:lnTo>
                  <a:lnTo>
                    <a:pt x="67" y="56"/>
                  </a:lnTo>
                  <a:lnTo>
                    <a:pt x="67" y="57"/>
                  </a:lnTo>
                  <a:lnTo>
                    <a:pt x="67" y="58"/>
                  </a:lnTo>
                  <a:lnTo>
                    <a:pt x="68" y="61"/>
                  </a:lnTo>
                  <a:lnTo>
                    <a:pt x="68" y="67"/>
                  </a:lnTo>
                  <a:lnTo>
                    <a:pt x="69" y="78"/>
                  </a:lnTo>
                  <a:lnTo>
                    <a:pt x="69" y="80"/>
                  </a:lnTo>
                  <a:lnTo>
                    <a:pt x="69" y="81"/>
                  </a:lnTo>
                  <a:lnTo>
                    <a:pt x="69" y="84"/>
                  </a:lnTo>
                  <a:lnTo>
                    <a:pt x="69" y="88"/>
                  </a:lnTo>
                  <a:lnTo>
                    <a:pt x="70" y="90"/>
                  </a:lnTo>
                  <a:lnTo>
                    <a:pt x="70" y="91"/>
                  </a:lnTo>
                  <a:lnTo>
                    <a:pt x="70" y="93"/>
                  </a:lnTo>
                  <a:lnTo>
                    <a:pt x="70" y="98"/>
                  </a:lnTo>
                  <a:lnTo>
                    <a:pt x="70" y="99"/>
                  </a:lnTo>
                  <a:lnTo>
                    <a:pt x="70" y="100"/>
                  </a:lnTo>
                  <a:lnTo>
                    <a:pt x="70" y="101"/>
                  </a:lnTo>
                  <a:lnTo>
                    <a:pt x="71" y="102"/>
                  </a:lnTo>
                  <a:lnTo>
                    <a:pt x="71" y="103"/>
                  </a:lnTo>
                  <a:lnTo>
                    <a:pt x="71" y="105"/>
                  </a:lnTo>
                  <a:lnTo>
                    <a:pt x="71" y="105"/>
                  </a:lnTo>
                  <a:lnTo>
                    <a:pt x="71" y="106"/>
                  </a:lnTo>
                  <a:lnTo>
                    <a:pt x="71" y="108"/>
                  </a:lnTo>
                  <a:lnTo>
                    <a:pt x="71" y="108"/>
                  </a:lnTo>
                  <a:lnTo>
                    <a:pt x="71" y="109"/>
                  </a:lnTo>
                  <a:lnTo>
                    <a:pt x="72" y="110"/>
                  </a:lnTo>
                  <a:lnTo>
                    <a:pt x="72" y="111"/>
                  </a:lnTo>
                  <a:lnTo>
                    <a:pt x="72" y="111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5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3" y="116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3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5" y="111"/>
                  </a:lnTo>
                  <a:lnTo>
                    <a:pt x="75" y="110"/>
                  </a:lnTo>
                  <a:lnTo>
                    <a:pt x="75" y="110"/>
                  </a:lnTo>
                  <a:lnTo>
                    <a:pt x="75" y="10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0" name="Freeform 84"/>
            <p:cNvSpPr>
              <a:spLocks/>
            </p:cNvSpPr>
            <p:nvPr/>
          </p:nvSpPr>
          <p:spPr bwMode="auto">
            <a:xfrm>
              <a:off x="4637" y="2186"/>
              <a:ext cx="80" cy="116"/>
            </a:xfrm>
            <a:custGeom>
              <a:avLst/>
              <a:gdLst/>
              <a:ahLst/>
              <a:cxnLst>
                <a:cxn ang="0">
                  <a:pos x="1" y="99"/>
                </a:cxn>
                <a:cxn ang="0">
                  <a:pos x="4" y="61"/>
                </a:cxn>
                <a:cxn ang="0">
                  <a:pos x="6" y="28"/>
                </a:cxn>
                <a:cxn ang="0">
                  <a:pos x="7" y="14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0"/>
                </a:cxn>
                <a:cxn ang="0">
                  <a:pos x="12" y="4"/>
                </a:cxn>
                <a:cxn ang="0">
                  <a:pos x="12" y="12"/>
                </a:cxn>
                <a:cxn ang="0">
                  <a:pos x="14" y="35"/>
                </a:cxn>
                <a:cxn ang="0">
                  <a:pos x="17" y="75"/>
                </a:cxn>
                <a:cxn ang="0">
                  <a:pos x="19" y="98"/>
                </a:cxn>
                <a:cxn ang="0">
                  <a:pos x="20" y="107"/>
                </a:cxn>
                <a:cxn ang="0">
                  <a:pos x="21" y="113"/>
                </a:cxn>
                <a:cxn ang="0">
                  <a:pos x="22" y="115"/>
                </a:cxn>
                <a:cxn ang="0">
                  <a:pos x="22" y="115"/>
                </a:cxn>
                <a:cxn ang="0">
                  <a:pos x="23" y="113"/>
                </a:cxn>
                <a:cxn ang="0">
                  <a:pos x="24" y="106"/>
                </a:cxn>
                <a:cxn ang="0">
                  <a:pos x="26" y="82"/>
                </a:cxn>
                <a:cxn ang="0">
                  <a:pos x="28" y="52"/>
                </a:cxn>
                <a:cxn ang="0">
                  <a:pos x="30" y="19"/>
                </a:cxn>
                <a:cxn ang="0">
                  <a:pos x="31" y="9"/>
                </a:cxn>
                <a:cxn ang="0">
                  <a:pos x="32" y="3"/>
                </a:cxn>
                <a:cxn ang="0">
                  <a:pos x="33" y="0"/>
                </a:cxn>
                <a:cxn ang="0">
                  <a:pos x="34" y="0"/>
                </a:cxn>
                <a:cxn ang="0">
                  <a:pos x="34" y="2"/>
                </a:cxn>
                <a:cxn ang="0">
                  <a:pos x="36" y="9"/>
                </a:cxn>
                <a:cxn ang="0">
                  <a:pos x="38" y="34"/>
                </a:cxn>
                <a:cxn ang="0">
                  <a:pos x="40" y="63"/>
                </a:cxn>
                <a:cxn ang="0">
                  <a:pos x="42" y="92"/>
                </a:cxn>
                <a:cxn ang="0">
                  <a:pos x="43" y="106"/>
                </a:cxn>
                <a:cxn ang="0">
                  <a:pos x="44" y="112"/>
                </a:cxn>
                <a:cxn ang="0">
                  <a:pos x="44" y="115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10"/>
                </a:cxn>
                <a:cxn ang="0">
                  <a:pos x="48" y="99"/>
                </a:cxn>
                <a:cxn ang="0">
                  <a:pos x="50" y="70"/>
                </a:cxn>
                <a:cxn ang="0">
                  <a:pos x="52" y="32"/>
                </a:cxn>
                <a:cxn ang="0">
                  <a:pos x="54" y="13"/>
                </a:cxn>
                <a:cxn ang="0">
                  <a:pos x="55" y="5"/>
                </a:cxn>
                <a:cxn ang="0">
                  <a:pos x="56" y="1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8" y="3"/>
                </a:cxn>
                <a:cxn ang="0">
                  <a:pos x="59" y="10"/>
                </a:cxn>
                <a:cxn ang="0">
                  <a:pos x="61" y="35"/>
                </a:cxn>
                <a:cxn ang="0">
                  <a:pos x="64" y="80"/>
                </a:cxn>
                <a:cxn ang="0">
                  <a:pos x="65" y="99"/>
                </a:cxn>
                <a:cxn ang="0">
                  <a:pos x="66" y="108"/>
                </a:cxn>
                <a:cxn ang="0">
                  <a:pos x="67" y="114"/>
                </a:cxn>
                <a:cxn ang="0">
                  <a:pos x="68" y="115"/>
                </a:cxn>
                <a:cxn ang="0">
                  <a:pos x="68" y="115"/>
                </a:cxn>
                <a:cxn ang="0">
                  <a:pos x="69" y="112"/>
                </a:cxn>
                <a:cxn ang="0">
                  <a:pos x="70" y="104"/>
                </a:cxn>
                <a:cxn ang="0">
                  <a:pos x="73" y="79"/>
                </a:cxn>
                <a:cxn ang="0">
                  <a:pos x="75" y="32"/>
                </a:cxn>
                <a:cxn ang="0">
                  <a:pos x="77" y="14"/>
                </a:cxn>
                <a:cxn ang="0">
                  <a:pos x="78" y="5"/>
                </a:cxn>
                <a:cxn ang="0">
                  <a:pos x="79" y="1"/>
                </a:cxn>
                <a:cxn ang="0">
                  <a:pos x="79" y="0"/>
                </a:cxn>
              </a:cxnLst>
              <a:rect l="0" t="0" r="r" b="b"/>
              <a:pathLst>
                <a:path w="80" h="116">
                  <a:moveTo>
                    <a:pt x="0" y="109"/>
                  </a:moveTo>
                  <a:lnTo>
                    <a:pt x="0" y="108"/>
                  </a:lnTo>
                  <a:lnTo>
                    <a:pt x="0" y="107"/>
                  </a:lnTo>
                  <a:lnTo>
                    <a:pt x="0" y="106"/>
                  </a:lnTo>
                  <a:lnTo>
                    <a:pt x="1" y="103"/>
                  </a:lnTo>
                  <a:lnTo>
                    <a:pt x="1" y="102"/>
                  </a:lnTo>
                  <a:lnTo>
                    <a:pt x="1" y="101"/>
                  </a:lnTo>
                  <a:lnTo>
                    <a:pt x="1" y="99"/>
                  </a:lnTo>
                  <a:lnTo>
                    <a:pt x="1" y="94"/>
                  </a:lnTo>
                  <a:lnTo>
                    <a:pt x="2" y="85"/>
                  </a:lnTo>
                  <a:lnTo>
                    <a:pt x="2" y="83"/>
                  </a:lnTo>
                  <a:lnTo>
                    <a:pt x="3" y="82"/>
                  </a:lnTo>
                  <a:lnTo>
                    <a:pt x="3" y="79"/>
                  </a:lnTo>
                  <a:lnTo>
                    <a:pt x="3" y="74"/>
                  </a:lnTo>
                  <a:lnTo>
                    <a:pt x="4" y="62"/>
                  </a:lnTo>
                  <a:lnTo>
                    <a:pt x="4" y="61"/>
                  </a:lnTo>
                  <a:lnTo>
                    <a:pt x="4" y="59"/>
                  </a:lnTo>
                  <a:lnTo>
                    <a:pt x="4" y="56"/>
                  </a:lnTo>
                  <a:lnTo>
                    <a:pt x="5" y="50"/>
                  </a:lnTo>
                  <a:lnTo>
                    <a:pt x="5" y="39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6" y="34"/>
                  </a:lnTo>
                  <a:lnTo>
                    <a:pt x="6" y="28"/>
                  </a:lnTo>
                  <a:lnTo>
                    <a:pt x="6" y="27"/>
                  </a:lnTo>
                  <a:lnTo>
                    <a:pt x="6" y="26"/>
                  </a:lnTo>
                  <a:lnTo>
                    <a:pt x="7" y="24"/>
                  </a:lnTo>
                  <a:lnTo>
                    <a:pt x="7" y="19"/>
                  </a:lnTo>
                  <a:lnTo>
                    <a:pt x="7" y="18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7" y="14"/>
                  </a:lnTo>
                  <a:lnTo>
                    <a:pt x="7" y="13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8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7"/>
                  </a:lnTo>
                  <a:lnTo>
                    <a:pt x="13" y="19"/>
                  </a:lnTo>
                  <a:lnTo>
                    <a:pt x="14" y="23"/>
                  </a:lnTo>
                  <a:lnTo>
                    <a:pt x="14" y="33"/>
                  </a:lnTo>
                  <a:lnTo>
                    <a:pt x="14" y="34"/>
                  </a:lnTo>
                  <a:lnTo>
                    <a:pt x="14" y="35"/>
                  </a:lnTo>
                  <a:lnTo>
                    <a:pt x="15" y="38"/>
                  </a:lnTo>
                  <a:lnTo>
                    <a:pt x="15" y="43"/>
                  </a:lnTo>
                  <a:lnTo>
                    <a:pt x="16" y="53"/>
                  </a:lnTo>
                  <a:lnTo>
                    <a:pt x="16" y="55"/>
                  </a:lnTo>
                  <a:lnTo>
                    <a:pt x="16" y="56"/>
                  </a:lnTo>
                  <a:lnTo>
                    <a:pt x="16" y="59"/>
                  </a:lnTo>
                  <a:lnTo>
                    <a:pt x="16" y="64"/>
                  </a:lnTo>
                  <a:lnTo>
                    <a:pt x="17" y="75"/>
                  </a:lnTo>
                  <a:lnTo>
                    <a:pt x="17" y="76"/>
                  </a:lnTo>
                  <a:lnTo>
                    <a:pt x="17" y="77"/>
                  </a:lnTo>
                  <a:lnTo>
                    <a:pt x="17" y="80"/>
                  </a:lnTo>
                  <a:lnTo>
                    <a:pt x="18" y="85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9" y="96"/>
                  </a:lnTo>
                  <a:lnTo>
                    <a:pt x="19" y="98"/>
                  </a:lnTo>
                  <a:lnTo>
                    <a:pt x="19" y="99"/>
                  </a:lnTo>
                  <a:lnTo>
                    <a:pt x="19" y="100"/>
                  </a:lnTo>
                  <a:lnTo>
                    <a:pt x="19" y="102"/>
                  </a:lnTo>
                  <a:lnTo>
                    <a:pt x="19" y="103"/>
                  </a:lnTo>
                  <a:lnTo>
                    <a:pt x="19" y="104"/>
                  </a:lnTo>
                  <a:lnTo>
                    <a:pt x="20" y="106"/>
                  </a:lnTo>
                  <a:lnTo>
                    <a:pt x="20" y="106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20" y="109"/>
                  </a:lnTo>
                  <a:lnTo>
                    <a:pt x="20" y="110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1" y="113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3" y="112"/>
                  </a:lnTo>
                  <a:lnTo>
                    <a:pt x="23" y="110"/>
                  </a:lnTo>
                  <a:lnTo>
                    <a:pt x="23" y="110"/>
                  </a:lnTo>
                  <a:lnTo>
                    <a:pt x="24" y="109"/>
                  </a:lnTo>
                  <a:lnTo>
                    <a:pt x="24" y="108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1"/>
                  </a:lnTo>
                  <a:lnTo>
                    <a:pt x="24" y="100"/>
                  </a:lnTo>
                  <a:lnTo>
                    <a:pt x="25" y="99"/>
                  </a:lnTo>
                  <a:lnTo>
                    <a:pt x="25" y="97"/>
                  </a:lnTo>
                  <a:lnTo>
                    <a:pt x="25" y="93"/>
                  </a:lnTo>
                  <a:lnTo>
                    <a:pt x="26" y="84"/>
                  </a:lnTo>
                  <a:lnTo>
                    <a:pt x="26" y="82"/>
                  </a:lnTo>
                  <a:lnTo>
                    <a:pt x="26" y="81"/>
                  </a:lnTo>
                  <a:lnTo>
                    <a:pt x="26" y="79"/>
                  </a:lnTo>
                  <a:lnTo>
                    <a:pt x="27" y="74"/>
                  </a:lnTo>
                  <a:lnTo>
                    <a:pt x="27" y="63"/>
                  </a:lnTo>
                  <a:lnTo>
                    <a:pt x="27" y="61"/>
                  </a:lnTo>
                  <a:lnTo>
                    <a:pt x="28" y="60"/>
                  </a:lnTo>
                  <a:lnTo>
                    <a:pt x="28" y="57"/>
                  </a:lnTo>
                  <a:lnTo>
                    <a:pt x="28" y="52"/>
                  </a:lnTo>
                  <a:lnTo>
                    <a:pt x="29" y="41"/>
                  </a:lnTo>
                  <a:lnTo>
                    <a:pt x="29" y="40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29" y="31"/>
                  </a:lnTo>
                  <a:lnTo>
                    <a:pt x="30" y="22"/>
                  </a:lnTo>
                  <a:lnTo>
                    <a:pt x="30" y="20"/>
                  </a:lnTo>
                  <a:lnTo>
                    <a:pt x="30" y="19"/>
                  </a:lnTo>
                  <a:lnTo>
                    <a:pt x="30" y="17"/>
                  </a:lnTo>
                  <a:lnTo>
                    <a:pt x="31" y="16"/>
                  </a:lnTo>
                  <a:lnTo>
                    <a:pt x="31" y="15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10"/>
                  </a:lnTo>
                  <a:lnTo>
                    <a:pt x="31" y="9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1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4" y="2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5"/>
                  </a:lnTo>
                  <a:lnTo>
                    <a:pt x="35" y="6"/>
                  </a:lnTo>
                  <a:lnTo>
                    <a:pt x="35" y="6"/>
                  </a:lnTo>
                  <a:lnTo>
                    <a:pt x="35" y="8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5"/>
                  </a:lnTo>
                  <a:lnTo>
                    <a:pt x="36" y="16"/>
                  </a:lnTo>
                  <a:lnTo>
                    <a:pt x="36" y="17"/>
                  </a:lnTo>
                  <a:lnTo>
                    <a:pt x="36" y="19"/>
                  </a:lnTo>
                  <a:lnTo>
                    <a:pt x="37" y="24"/>
                  </a:lnTo>
                  <a:lnTo>
                    <a:pt x="38" y="34"/>
                  </a:lnTo>
                  <a:lnTo>
                    <a:pt x="38" y="35"/>
                  </a:lnTo>
                  <a:lnTo>
                    <a:pt x="38" y="37"/>
                  </a:lnTo>
                  <a:lnTo>
                    <a:pt x="38" y="39"/>
                  </a:lnTo>
                  <a:lnTo>
                    <a:pt x="38" y="45"/>
                  </a:lnTo>
                  <a:lnTo>
                    <a:pt x="39" y="57"/>
                  </a:lnTo>
                  <a:lnTo>
                    <a:pt x="39" y="58"/>
                  </a:lnTo>
                  <a:lnTo>
                    <a:pt x="39" y="60"/>
                  </a:lnTo>
                  <a:lnTo>
                    <a:pt x="40" y="63"/>
                  </a:lnTo>
                  <a:lnTo>
                    <a:pt x="40" y="68"/>
                  </a:lnTo>
                  <a:lnTo>
                    <a:pt x="41" y="80"/>
                  </a:lnTo>
                  <a:lnTo>
                    <a:pt x="41" y="81"/>
                  </a:lnTo>
                  <a:lnTo>
                    <a:pt x="41" y="82"/>
                  </a:lnTo>
                  <a:lnTo>
                    <a:pt x="41" y="85"/>
                  </a:lnTo>
                  <a:lnTo>
                    <a:pt x="41" y="90"/>
                  </a:lnTo>
                  <a:lnTo>
                    <a:pt x="42" y="91"/>
                  </a:lnTo>
                  <a:lnTo>
                    <a:pt x="42" y="92"/>
                  </a:lnTo>
                  <a:lnTo>
                    <a:pt x="42" y="95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1"/>
                  </a:lnTo>
                  <a:lnTo>
                    <a:pt x="42" y="103"/>
                  </a:lnTo>
                  <a:lnTo>
                    <a:pt x="43" y="104"/>
                  </a:lnTo>
                  <a:lnTo>
                    <a:pt x="43" y="104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7"/>
                  </a:lnTo>
                  <a:lnTo>
                    <a:pt x="43" y="109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1"/>
                  </a:lnTo>
                  <a:lnTo>
                    <a:pt x="47" y="110"/>
                  </a:lnTo>
                  <a:lnTo>
                    <a:pt x="47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8" y="100"/>
                  </a:lnTo>
                  <a:lnTo>
                    <a:pt x="48" y="99"/>
                  </a:lnTo>
                  <a:lnTo>
                    <a:pt x="48" y="98"/>
                  </a:lnTo>
                  <a:lnTo>
                    <a:pt x="48" y="96"/>
                  </a:lnTo>
                  <a:lnTo>
                    <a:pt x="48" y="91"/>
                  </a:lnTo>
                  <a:lnTo>
                    <a:pt x="49" y="81"/>
                  </a:lnTo>
                  <a:lnTo>
                    <a:pt x="49" y="80"/>
                  </a:lnTo>
                  <a:lnTo>
                    <a:pt x="49" y="78"/>
                  </a:lnTo>
                  <a:lnTo>
                    <a:pt x="50" y="76"/>
                  </a:lnTo>
                  <a:lnTo>
                    <a:pt x="50" y="70"/>
                  </a:lnTo>
                  <a:lnTo>
                    <a:pt x="51" y="58"/>
                  </a:lnTo>
                  <a:lnTo>
                    <a:pt x="51" y="56"/>
                  </a:lnTo>
                  <a:lnTo>
                    <a:pt x="51" y="55"/>
                  </a:lnTo>
                  <a:lnTo>
                    <a:pt x="51" y="52"/>
                  </a:lnTo>
                  <a:lnTo>
                    <a:pt x="52" y="46"/>
                  </a:lnTo>
                  <a:lnTo>
                    <a:pt x="52" y="35"/>
                  </a:lnTo>
                  <a:lnTo>
                    <a:pt x="52" y="33"/>
                  </a:lnTo>
                  <a:lnTo>
                    <a:pt x="52" y="32"/>
                  </a:lnTo>
                  <a:lnTo>
                    <a:pt x="53" y="29"/>
                  </a:lnTo>
                  <a:lnTo>
                    <a:pt x="53" y="24"/>
                  </a:lnTo>
                  <a:lnTo>
                    <a:pt x="53" y="23"/>
                  </a:lnTo>
                  <a:lnTo>
                    <a:pt x="53" y="22"/>
                  </a:lnTo>
                  <a:lnTo>
                    <a:pt x="53" y="20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3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4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8"/>
                  </a:lnTo>
                  <a:lnTo>
                    <a:pt x="59" y="10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3"/>
                  </a:lnTo>
                  <a:lnTo>
                    <a:pt x="59" y="17"/>
                  </a:lnTo>
                  <a:lnTo>
                    <a:pt x="60" y="18"/>
                  </a:lnTo>
                  <a:lnTo>
                    <a:pt x="60" y="19"/>
                  </a:lnTo>
                  <a:lnTo>
                    <a:pt x="60" y="21"/>
                  </a:lnTo>
                  <a:lnTo>
                    <a:pt x="60" y="25"/>
                  </a:lnTo>
                  <a:lnTo>
                    <a:pt x="61" y="35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2" y="59"/>
                  </a:lnTo>
                  <a:lnTo>
                    <a:pt x="62" y="62"/>
                  </a:lnTo>
                  <a:lnTo>
                    <a:pt x="63" y="67"/>
                  </a:lnTo>
                  <a:lnTo>
                    <a:pt x="64" y="78"/>
                  </a:lnTo>
                  <a:lnTo>
                    <a:pt x="64" y="79"/>
                  </a:lnTo>
                  <a:lnTo>
                    <a:pt x="64" y="80"/>
                  </a:lnTo>
                  <a:lnTo>
                    <a:pt x="64" y="83"/>
                  </a:lnTo>
                  <a:lnTo>
                    <a:pt x="64" y="88"/>
                  </a:lnTo>
                  <a:lnTo>
                    <a:pt x="64" y="89"/>
                  </a:lnTo>
                  <a:lnTo>
                    <a:pt x="64" y="90"/>
                  </a:lnTo>
                  <a:lnTo>
                    <a:pt x="65" y="92"/>
                  </a:lnTo>
                  <a:lnTo>
                    <a:pt x="65" y="96"/>
                  </a:lnTo>
                  <a:lnTo>
                    <a:pt x="65" y="98"/>
                  </a:lnTo>
                  <a:lnTo>
                    <a:pt x="65" y="99"/>
                  </a:lnTo>
                  <a:lnTo>
                    <a:pt x="65" y="101"/>
                  </a:lnTo>
                  <a:lnTo>
                    <a:pt x="65" y="102"/>
                  </a:lnTo>
                  <a:lnTo>
                    <a:pt x="66" y="103"/>
                  </a:lnTo>
                  <a:lnTo>
                    <a:pt x="66" y="104"/>
                  </a:lnTo>
                  <a:lnTo>
                    <a:pt x="66" y="105"/>
                  </a:lnTo>
                  <a:lnTo>
                    <a:pt x="66" y="106"/>
                  </a:lnTo>
                  <a:lnTo>
                    <a:pt x="66" y="108"/>
                  </a:lnTo>
                  <a:lnTo>
                    <a:pt x="66" y="108"/>
                  </a:lnTo>
                  <a:lnTo>
                    <a:pt x="66" y="109"/>
                  </a:lnTo>
                  <a:lnTo>
                    <a:pt x="66" y="110"/>
                  </a:lnTo>
                  <a:lnTo>
                    <a:pt x="66" y="111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69" y="113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5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97"/>
                  </a:lnTo>
                  <a:lnTo>
                    <a:pt x="71" y="96"/>
                  </a:lnTo>
                  <a:lnTo>
                    <a:pt x="71" y="95"/>
                  </a:lnTo>
                  <a:lnTo>
                    <a:pt x="71" y="93"/>
                  </a:lnTo>
                  <a:lnTo>
                    <a:pt x="72" y="89"/>
                  </a:lnTo>
                  <a:lnTo>
                    <a:pt x="73" y="79"/>
                  </a:lnTo>
                  <a:lnTo>
                    <a:pt x="74" y="57"/>
                  </a:lnTo>
                  <a:lnTo>
                    <a:pt x="74" y="55"/>
                  </a:lnTo>
                  <a:lnTo>
                    <a:pt x="74" y="54"/>
                  </a:lnTo>
                  <a:lnTo>
                    <a:pt x="74" y="51"/>
                  </a:lnTo>
                  <a:lnTo>
                    <a:pt x="75" y="46"/>
                  </a:lnTo>
                  <a:lnTo>
                    <a:pt x="75" y="35"/>
                  </a:lnTo>
                  <a:lnTo>
                    <a:pt x="75" y="34"/>
                  </a:lnTo>
                  <a:lnTo>
                    <a:pt x="75" y="32"/>
                  </a:lnTo>
                  <a:lnTo>
                    <a:pt x="76" y="30"/>
                  </a:lnTo>
                  <a:lnTo>
                    <a:pt x="76" y="25"/>
                  </a:lnTo>
                  <a:lnTo>
                    <a:pt x="76" y="24"/>
                  </a:lnTo>
                  <a:lnTo>
                    <a:pt x="76" y="23"/>
                  </a:lnTo>
                  <a:lnTo>
                    <a:pt x="76" y="21"/>
                  </a:lnTo>
                  <a:lnTo>
                    <a:pt x="77" y="17"/>
                  </a:lnTo>
                  <a:lnTo>
                    <a:pt x="77" y="16"/>
                  </a:lnTo>
                  <a:lnTo>
                    <a:pt x="77" y="14"/>
                  </a:lnTo>
                  <a:lnTo>
                    <a:pt x="77" y="12"/>
                  </a:lnTo>
                  <a:lnTo>
                    <a:pt x="77" y="12"/>
                  </a:lnTo>
                  <a:lnTo>
                    <a:pt x="77" y="11"/>
                  </a:lnTo>
                  <a:lnTo>
                    <a:pt x="77" y="9"/>
                  </a:lnTo>
                  <a:lnTo>
                    <a:pt x="77" y="8"/>
                  </a:lnTo>
                  <a:lnTo>
                    <a:pt x="78" y="7"/>
                  </a:lnTo>
                  <a:lnTo>
                    <a:pt x="78" y="6"/>
                  </a:lnTo>
                  <a:lnTo>
                    <a:pt x="78" y="5"/>
                  </a:lnTo>
                  <a:lnTo>
                    <a:pt x="78" y="5"/>
                  </a:lnTo>
                  <a:lnTo>
                    <a:pt x="78" y="4"/>
                  </a:lnTo>
                  <a:lnTo>
                    <a:pt x="78" y="3"/>
                  </a:lnTo>
                  <a:lnTo>
                    <a:pt x="78" y="2"/>
                  </a:lnTo>
                  <a:lnTo>
                    <a:pt x="79" y="2"/>
                  </a:lnTo>
                  <a:lnTo>
                    <a:pt x="79" y="2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1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79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  <a:lnTo>
                    <a:pt x="80" y="0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1" name="Freeform 85"/>
            <p:cNvSpPr>
              <a:spLocks/>
            </p:cNvSpPr>
            <p:nvPr/>
          </p:nvSpPr>
          <p:spPr bwMode="auto">
            <a:xfrm>
              <a:off x="4717" y="2186"/>
              <a:ext cx="77" cy="116"/>
            </a:xfrm>
            <a:custGeom>
              <a:avLst/>
              <a:gdLst/>
              <a:ahLst/>
              <a:cxnLst>
                <a:cxn ang="0">
                  <a:pos x="1" y="2"/>
                </a:cxn>
                <a:cxn ang="0">
                  <a:pos x="1" y="7"/>
                </a:cxn>
                <a:cxn ang="0">
                  <a:pos x="3" y="21"/>
                </a:cxn>
                <a:cxn ang="0">
                  <a:pos x="5" y="48"/>
                </a:cxn>
                <a:cxn ang="0">
                  <a:pos x="7" y="80"/>
                </a:cxn>
                <a:cxn ang="0">
                  <a:pos x="8" y="100"/>
                </a:cxn>
                <a:cxn ang="0">
                  <a:pos x="9" y="111"/>
                </a:cxn>
                <a:cxn ang="0">
                  <a:pos x="10" y="114"/>
                </a:cxn>
                <a:cxn ang="0">
                  <a:pos x="11" y="116"/>
                </a:cxn>
                <a:cxn ang="0">
                  <a:pos x="11" y="115"/>
                </a:cxn>
                <a:cxn ang="0">
                  <a:pos x="12" y="111"/>
                </a:cxn>
                <a:cxn ang="0">
                  <a:pos x="13" y="104"/>
                </a:cxn>
                <a:cxn ang="0">
                  <a:pos x="15" y="87"/>
                </a:cxn>
                <a:cxn ang="0">
                  <a:pos x="17" y="44"/>
                </a:cxn>
                <a:cxn ang="0">
                  <a:pos x="19" y="22"/>
                </a:cxn>
                <a:cxn ang="0">
                  <a:pos x="20" y="11"/>
                </a:cxn>
                <a:cxn ang="0">
                  <a:pos x="21" y="2"/>
                </a:cxn>
                <a:cxn ang="0">
                  <a:pos x="22" y="0"/>
                </a:cxn>
                <a:cxn ang="0">
                  <a:pos x="23" y="0"/>
                </a:cxn>
                <a:cxn ang="0">
                  <a:pos x="23" y="2"/>
                </a:cxn>
                <a:cxn ang="0">
                  <a:pos x="24" y="7"/>
                </a:cxn>
                <a:cxn ang="0">
                  <a:pos x="26" y="30"/>
                </a:cxn>
                <a:cxn ang="0">
                  <a:pos x="28" y="60"/>
                </a:cxn>
                <a:cxn ang="0">
                  <a:pos x="30" y="87"/>
                </a:cxn>
                <a:cxn ang="0">
                  <a:pos x="31" y="104"/>
                </a:cxn>
                <a:cxn ang="0">
                  <a:pos x="32" y="113"/>
                </a:cxn>
                <a:cxn ang="0">
                  <a:pos x="33" y="115"/>
                </a:cxn>
                <a:cxn ang="0">
                  <a:pos x="34" y="115"/>
                </a:cxn>
                <a:cxn ang="0">
                  <a:pos x="35" y="113"/>
                </a:cxn>
                <a:cxn ang="0">
                  <a:pos x="35" y="107"/>
                </a:cxn>
                <a:cxn ang="0">
                  <a:pos x="37" y="82"/>
                </a:cxn>
                <a:cxn ang="0">
                  <a:pos x="39" y="50"/>
                </a:cxn>
                <a:cxn ang="0">
                  <a:pos x="41" y="24"/>
                </a:cxn>
                <a:cxn ang="0">
                  <a:pos x="42" y="11"/>
                </a:cxn>
                <a:cxn ang="0">
                  <a:pos x="43" y="4"/>
                </a:cxn>
                <a:cxn ang="0">
                  <a:pos x="44" y="0"/>
                </a:cxn>
                <a:cxn ang="0">
                  <a:pos x="45" y="0"/>
                </a:cxn>
                <a:cxn ang="0">
                  <a:pos x="46" y="2"/>
                </a:cxn>
                <a:cxn ang="0">
                  <a:pos x="47" y="8"/>
                </a:cxn>
                <a:cxn ang="0">
                  <a:pos x="48" y="20"/>
                </a:cxn>
                <a:cxn ang="0">
                  <a:pos x="51" y="62"/>
                </a:cxn>
                <a:cxn ang="0">
                  <a:pos x="52" y="89"/>
                </a:cxn>
                <a:cxn ang="0">
                  <a:pos x="54" y="106"/>
                </a:cxn>
                <a:cxn ang="0">
                  <a:pos x="55" y="112"/>
                </a:cxn>
                <a:cxn ang="0">
                  <a:pos x="55" y="115"/>
                </a:cxn>
                <a:cxn ang="0">
                  <a:pos x="56" y="116"/>
                </a:cxn>
                <a:cxn ang="0">
                  <a:pos x="57" y="114"/>
                </a:cxn>
                <a:cxn ang="0">
                  <a:pos x="58" y="109"/>
                </a:cxn>
                <a:cxn ang="0">
                  <a:pos x="59" y="94"/>
                </a:cxn>
                <a:cxn ang="0">
                  <a:pos x="61" y="69"/>
                </a:cxn>
                <a:cxn ang="0">
                  <a:pos x="64" y="26"/>
                </a:cxn>
                <a:cxn ang="0">
                  <a:pos x="65" y="9"/>
                </a:cxn>
                <a:cxn ang="0">
                  <a:pos x="66" y="2"/>
                </a:cxn>
                <a:cxn ang="0">
                  <a:pos x="67" y="0"/>
                </a:cxn>
                <a:cxn ang="0">
                  <a:pos x="67" y="0"/>
                </a:cxn>
                <a:cxn ang="0">
                  <a:pos x="68" y="2"/>
                </a:cxn>
                <a:cxn ang="0">
                  <a:pos x="69" y="11"/>
                </a:cxn>
                <a:cxn ang="0">
                  <a:pos x="71" y="28"/>
                </a:cxn>
                <a:cxn ang="0">
                  <a:pos x="72" y="56"/>
                </a:cxn>
                <a:cxn ang="0">
                  <a:pos x="74" y="88"/>
                </a:cxn>
                <a:cxn ang="0">
                  <a:pos x="76" y="104"/>
                </a:cxn>
                <a:cxn ang="0">
                  <a:pos x="77" y="112"/>
                </a:cxn>
              </a:cxnLst>
              <a:rect l="0" t="0" r="r" b="b"/>
              <a:pathLst>
                <a:path w="77" h="116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1" y="4"/>
                  </a:lnTo>
                  <a:lnTo>
                    <a:pt x="1" y="4"/>
                  </a:lnTo>
                  <a:lnTo>
                    <a:pt x="1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1" y="7"/>
                  </a:lnTo>
                  <a:lnTo>
                    <a:pt x="2" y="9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2"/>
                  </a:lnTo>
                  <a:lnTo>
                    <a:pt x="2" y="14"/>
                  </a:lnTo>
                  <a:lnTo>
                    <a:pt x="2" y="14"/>
                  </a:lnTo>
                  <a:lnTo>
                    <a:pt x="2" y="17"/>
                  </a:lnTo>
                  <a:lnTo>
                    <a:pt x="3" y="21"/>
                  </a:lnTo>
                  <a:lnTo>
                    <a:pt x="3" y="22"/>
                  </a:lnTo>
                  <a:lnTo>
                    <a:pt x="3" y="24"/>
                  </a:lnTo>
                  <a:lnTo>
                    <a:pt x="3" y="26"/>
                  </a:lnTo>
                  <a:lnTo>
                    <a:pt x="3" y="31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5"/>
                  </a:lnTo>
                  <a:lnTo>
                    <a:pt x="5" y="48"/>
                  </a:lnTo>
                  <a:lnTo>
                    <a:pt x="5" y="54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6" y="69"/>
                  </a:lnTo>
                  <a:lnTo>
                    <a:pt x="6" y="72"/>
                  </a:lnTo>
                  <a:lnTo>
                    <a:pt x="7" y="78"/>
                  </a:lnTo>
                  <a:lnTo>
                    <a:pt x="7" y="79"/>
                  </a:lnTo>
                  <a:lnTo>
                    <a:pt x="7" y="80"/>
                  </a:lnTo>
                  <a:lnTo>
                    <a:pt x="7" y="83"/>
                  </a:lnTo>
                  <a:lnTo>
                    <a:pt x="7" y="88"/>
                  </a:lnTo>
                  <a:lnTo>
                    <a:pt x="7" y="89"/>
                  </a:lnTo>
                  <a:lnTo>
                    <a:pt x="7" y="91"/>
                  </a:lnTo>
                  <a:lnTo>
                    <a:pt x="8" y="93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8" y="100"/>
                  </a:lnTo>
                  <a:lnTo>
                    <a:pt x="8" y="102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8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3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5"/>
                  </a:lnTo>
                  <a:lnTo>
                    <a:pt x="13" y="104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8"/>
                  </a:lnTo>
                  <a:lnTo>
                    <a:pt x="14" y="96"/>
                  </a:lnTo>
                  <a:lnTo>
                    <a:pt x="14" y="92"/>
                  </a:lnTo>
                  <a:lnTo>
                    <a:pt x="14" y="90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5" y="81"/>
                  </a:lnTo>
                  <a:lnTo>
                    <a:pt x="16" y="70"/>
                  </a:lnTo>
                  <a:lnTo>
                    <a:pt x="16" y="68"/>
                  </a:lnTo>
                  <a:lnTo>
                    <a:pt x="16" y="67"/>
                  </a:lnTo>
                  <a:lnTo>
                    <a:pt x="16" y="64"/>
                  </a:lnTo>
                  <a:lnTo>
                    <a:pt x="17" y="58"/>
                  </a:lnTo>
                  <a:lnTo>
                    <a:pt x="17" y="46"/>
                  </a:lnTo>
                  <a:lnTo>
                    <a:pt x="17" y="44"/>
                  </a:lnTo>
                  <a:lnTo>
                    <a:pt x="17" y="43"/>
                  </a:lnTo>
                  <a:lnTo>
                    <a:pt x="18" y="40"/>
                  </a:lnTo>
                  <a:lnTo>
                    <a:pt x="18" y="34"/>
                  </a:lnTo>
                  <a:lnTo>
                    <a:pt x="18" y="33"/>
                  </a:lnTo>
                  <a:lnTo>
                    <a:pt x="18" y="31"/>
                  </a:lnTo>
                  <a:lnTo>
                    <a:pt x="18" y="29"/>
                  </a:lnTo>
                  <a:lnTo>
                    <a:pt x="19" y="24"/>
                  </a:lnTo>
                  <a:lnTo>
                    <a:pt x="19" y="22"/>
                  </a:lnTo>
                  <a:lnTo>
                    <a:pt x="19" y="21"/>
                  </a:lnTo>
                  <a:lnTo>
                    <a:pt x="19" y="19"/>
                  </a:lnTo>
                  <a:lnTo>
                    <a:pt x="19" y="18"/>
                  </a:lnTo>
                  <a:lnTo>
                    <a:pt x="19" y="17"/>
                  </a:lnTo>
                  <a:lnTo>
                    <a:pt x="19" y="15"/>
                  </a:lnTo>
                  <a:lnTo>
                    <a:pt x="20" y="14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0" y="7"/>
                  </a:lnTo>
                  <a:lnTo>
                    <a:pt x="20" y="7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3"/>
                  </a:lnTo>
                  <a:lnTo>
                    <a:pt x="23" y="3"/>
                  </a:lnTo>
                  <a:lnTo>
                    <a:pt x="23" y="4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8"/>
                  </a:lnTo>
                  <a:lnTo>
                    <a:pt x="25" y="12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5" y="19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26" y="31"/>
                  </a:lnTo>
                  <a:lnTo>
                    <a:pt x="26" y="33"/>
                  </a:lnTo>
                  <a:lnTo>
                    <a:pt x="27" y="38"/>
                  </a:lnTo>
                  <a:lnTo>
                    <a:pt x="27" y="49"/>
                  </a:lnTo>
                  <a:lnTo>
                    <a:pt x="27" y="51"/>
                  </a:lnTo>
                  <a:lnTo>
                    <a:pt x="27" y="52"/>
                  </a:lnTo>
                  <a:lnTo>
                    <a:pt x="28" y="55"/>
                  </a:lnTo>
                  <a:lnTo>
                    <a:pt x="28" y="60"/>
                  </a:lnTo>
                  <a:lnTo>
                    <a:pt x="29" y="72"/>
                  </a:lnTo>
                  <a:lnTo>
                    <a:pt x="29" y="73"/>
                  </a:lnTo>
                  <a:lnTo>
                    <a:pt x="29" y="74"/>
                  </a:lnTo>
                  <a:lnTo>
                    <a:pt x="29" y="77"/>
                  </a:lnTo>
                  <a:lnTo>
                    <a:pt x="29" y="82"/>
                  </a:lnTo>
                  <a:lnTo>
                    <a:pt x="29" y="83"/>
                  </a:lnTo>
                  <a:lnTo>
                    <a:pt x="29" y="84"/>
                  </a:lnTo>
                  <a:lnTo>
                    <a:pt x="30" y="87"/>
                  </a:lnTo>
                  <a:lnTo>
                    <a:pt x="30" y="92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1" y="100"/>
                  </a:lnTo>
                  <a:lnTo>
                    <a:pt x="31" y="101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2" y="108"/>
                  </a:lnTo>
                  <a:lnTo>
                    <a:pt x="32" y="110"/>
                  </a:lnTo>
                  <a:lnTo>
                    <a:pt x="32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4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5" y="111"/>
                  </a:lnTo>
                  <a:lnTo>
                    <a:pt x="35" y="111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8"/>
                  </a:lnTo>
                  <a:lnTo>
                    <a:pt x="35" y="107"/>
                  </a:lnTo>
                  <a:lnTo>
                    <a:pt x="36" y="106"/>
                  </a:lnTo>
                  <a:lnTo>
                    <a:pt x="36" y="102"/>
                  </a:lnTo>
                  <a:lnTo>
                    <a:pt x="36" y="101"/>
                  </a:lnTo>
                  <a:lnTo>
                    <a:pt x="36" y="100"/>
                  </a:lnTo>
                  <a:lnTo>
                    <a:pt x="36" y="98"/>
                  </a:lnTo>
                  <a:lnTo>
                    <a:pt x="37" y="93"/>
                  </a:lnTo>
                  <a:lnTo>
                    <a:pt x="37" y="83"/>
                  </a:lnTo>
                  <a:lnTo>
                    <a:pt x="37" y="82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2"/>
                  </a:lnTo>
                  <a:lnTo>
                    <a:pt x="39" y="61"/>
                  </a:lnTo>
                  <a:lnTo>
                    <a:pt x="39" y="60"/>
                  </a:lnTo>
                  <a:lnTo>
                    <a:pt x="39" y="58"/>
                  </a:lnTo>
                  <a:lnTo>
                    <a:pt x="39" y="55"/>
                  </a:lnTo>
                  <a:lnTo>
                    <a:pt x="39" y="50"/>
                  </a:lnTo>
                  <a:lnTo>
                    <a:pt x="40" y="39"/>
                  </a:lnTo>
                  <a:lnTo>
                    <a:pt x="40" y="37"/>
                  </a:lnTo>
                  <a:lnTo>
                    <a:pt x="40" y="36"/>
                  </a:lnTo>
                  <a:lnTo>
                    <a:pt x="41" y="33"/>
                  </a:lnTo>
                  <a:lnTo>
                    <a:pt x="41" y="28"/>
                  </a:lnTo>
                  <a:lnTo>
                    <a:pt x="41" y="27"/>
                  </a:lnTo>
                  <a:lnTo>
                    <a:pt x="41" y="26"/>
                  </a:lnTo>
                  <a:lnTo>
                    <a:pt x="41" y="24"/>
                  </a:lnTo>
                  <a:lnTo>
                    <a:pt x="42" y="19"/>
                  </a:lnTo>
                  <a:lnTo>
                    <a:pt x="42" y="18"/>
                  </a:lnTo>
                  <a:lnTo>
                    <a:pt x="42" y="17"/>
                  </a:lnTo>
                  <a:lnTo>
                    <a:pt x="42" y="15"/>
                  </a:lnTo>
                  <a:lnTo>
                    <a:pt x="42" y="14"/>
                  </a:lnTo>
                  <a:lnTo>
                    <a:pt x="42" y="13"/>
                  </a:lnTo>
                  <a:lnTo>
                    <a:pt x="42" y="11"/>
                  </a:lnTo>
                  <a:lnTo>
                    <a:pt x="42" y="11"/>
                  </a:lnTo>
                  <a:lnTo>
                    <a:pt x="43" y="10"/>
                  </a:lnTo>
                  <a:lnTo>
                    <a:pt x="43" y="8"/>
                  </a:lnTo>
                  <a:lnTo>
                    <a:pt x="43" y="8"/>
                  </a:lnTo>
                  <a:lnTo>
                    <a:pt x="43" y="7"/>
                  </a:lnTo>
                  <a:lnTo>
                    <a:pt x="43" y="6"/>
                  </a:lnTo>
                  <a:lnTo>
                    <a:pt x="43" y="5"/>
                  </a:lnTo>
                  <a:lnTo>
                    <a:pt x="43" y="4"/>
                  </a:lnTo>
                  <a:lnTo>
                    <a:pt x="43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5"/>
                  </a:lnTo>
                  <a:lnTo>
                    <a:pt x="46" y="7"/>
                  </a:lnTo>
                  <a:lnTo>
                    <a:pt x="47" y="8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4"/>
                  </a:lnTo>
                  <a:lnTo>
                    <a:pt x="48" y="18"/>
                  </a:lnTo>
                  <a:lnTo>
                    <a:pt x="48" y="19"/>
                  </a:lnTo>
                  <a:lnTo>
                    <a:pt x="48" y="20"/>
                  </a:lnTo>
                  <a:lnTo>
                    <a:pt x="48" y="23"/>
                  </a:lnTo>
                  <a:lnTo>
                    <a:pt x="48" y="28"/>
                  </a:lnTo>
                  <a:lnTo>
                    <a:pt x="49" y="39"/>
                  </a:lnTo>
                  <a:lnTo>
                    <a:pt x="49" y="41"/>
                  </a:lnTo>
                  <a:lnTo>
                    <a:pt x="49" y="42"/>
                  </a:lnTo>
                  <a:lnTo>
                    <a:pt x="49" y="45"/>
                  </a:lnTo>
                  <a:lnTo>
                    <a:pt x="50" y="5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5"/>
                  </a:lnTo>
                  <a:lnTo>
                    <a:pt x="51" y="68"/>
                  </a:lnTo>
                  <a:lnTo>
                    <a:pt x="51" y="74"/>
                  </a:lnTo>
                  <a:lnTo>
                    <a:pt x="52" y="84"/>
                  </a:lnTo>
                  <a:lnTo>
                    <a:pt x="52" y="86"/>
                  </a:lnTo>
                  <a:lnTo>
                    <a:pt x="52" y="87"/>
                  </a:lnTo>
                  <a:lnTo>
                    <a:pt x="52" y="89"/>
                  </a:lnTo>
                  <a:lnTo>
                    <a:pt x="53" y="94"/>
                  </a:lnTo>
                  <a:lnTo>
                    <a:pt x="53" y="95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102"/>
                  </a:lnTo>
                  <a:lnTo>
                    <a:pt x="53" y="103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7"/>
                  </a:lnTo>
                  <a:lnTo>
                    <a:pt x="58" y="106"/>
                  </a:lnTo>
                  <a:lnTo>
                    <a:pt x="58" y="102"/>
                  </a:lnTo>
                  <a:lnTo>
                    <a:pt x="58" y="102"/>
                  </a:lnTo>
                  <a:lnTo>
                    <a:pt x="58" y="101"/>
                  </a:lnTo>
                  <a:lnTo>
                    <a:pt x="59" y="99"/>
                  </a:lnTo>
                  <a:lnTo>
                    <a:pt x="59" y="94"/>
                  </a:lnTo>
                  <a:lnTo>
                    <a:pt x="59" y="93"/>
                  </a:lnTo>
                  <a:lnTo>
                    <a:pt x="59" y="92"/>
                  </a:lnTo>
                  <a:lnTo>
                    <a:pt x="59" y="90"/>
                  </a:lnTo>
                  <a:lnTo>
                    <a:pt x="60" y="85"/>
                  </a:lnTo>
                  <a:lnTo>
                    <a:pt x="60" y="75"/>
                  </a:lnTo>
                  <a:lnTo>
                    <a:pt x="60" y="73"/>
                  </a:lnTo>
                  <a:lnTo>
                    <a:pt x="61" y="72"/>
                  </a:lnTo>
                  <a:lnTo>
                    <a:pt x="61" y="69"/>
                  </a:lnTo>
                  <a:lnTo>
                    <a:pt x="61" y="63"/>
                  </a:lnTo>
                  <a:lnTo>
                    <a:pt x="62" y="50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2" y="44"/>
                  </a:lnTo>
                  <a:lnTo>
                    <a:pt x="63" y="38"/>
                  </a:lnTo>
                  <a:lnTo>
                    <a:pt x="63" y="27"/>
                  </a:lnTo>
                  <a:lnTo>
                    <a:pt x="64" y="26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64" y="17"/>
                  </a:lnTo>
                  <a:lnTo>
                    <a:pt x="64" y="16"/>
                  </a:lnTo>
                  <a:lnTo>
                    <a:pt x="64" y="15"/>
                  </a:lnTo>
                  <a:lnTo>
                    <a:pt x="64" y="13"/>
                  </a:lnTo>
                  <a:lnTo>
                    <a:pt x="65" y="10"/>
                  </a:lnTo>
                  <a:lnTo>
                    <a:pt x="65" y="9"/>
                  </a:lnTo>
                  <a:lnTo>
                    <a:pt x="65" y="8"/>
                  </a:lnTo>
                  <a:lnTo>
                    <a:pt x="65" y="6"/>
                  </a:lnTo>
                  <a:lnTo>
                    <a:pt x="65" y="6"/>
                  </a:lnTo>
                  <a:lnTo>
                    <a:pt x="66" y="5"/>
                  </a:lnTo>
                  <a:lnTo>
                    <a:pt x="66" y="4"/>
                  </a:lnTo>
                  <a:lnTo>
                    <a:pt x="66" y="3"/>
                  </a:lnTo>
                  <a:lnTo>
                    <a:pt x="66" y="3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1"/>
                  </a:lnTo>
                  <a:lnTo>
                    <a:pt x="66" y="0"/>
                  </a:lnTo>
                  <a:lnTo>
                    <a:pt x="66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7" y="0"/>
                  </a:lnTo>
                  <a:lnTo>
                    <a:pt x="68" y="0"/>
                  </a:lnTo>
                  <a:lnTo>
                    <a:pt x="68" y="0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1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2"/>
                  </a:lnTo>
                  <a:lnTo>
                    <a:pt x="68" y="3"/>
                  </a:lnTo>
                  <a:lnTo>
                    <a:pt x="68" y="3"/>
                  </a:lnTo>
                  <a:lnTo>
                    <a:pt x="68" y="4"/>
                  </a:lnTo>
                  <a:lnTo>
                    <a:pt x="68" y="5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9" y="8"/>
                  </a:lnTo>
                  <a:lnTo>
                    <a:pt x="69" y="11"/>
                  </a:lnTo>
                  <a:lnTo>
                    <a:pt x="69" y="12"/>
                  </a:lnTo>
                  <a:lnTo>
                    <a:pt x="69" y="13"/>
                  </a:lnTo>
                  <a:lnTo>
                    <a:pt x="70" y="14"/>
                  </a:lnTo>
                  <a:lnTo>
                    <a:pt x="70" y="18"/>
                  </a:lnTo>
                  <a:lnTo>
                    <a:pt x="70" y="20"/>
                  </a:lnTo>
                  <a:lnTo>
                    <a:pt x="70" y="21"/>
                  </a:lnTo>
                  <a:lnTo>
                    <a:pt x="70" y="23"/>
                  </a:lnTo>
                  <a:lnTo>
                    <a:pt x="71" y="28"/>
                  </a:lnTo>
                  <a:lnTo>
                    <a:pt x="71" y="29"/>
                  </a:lnTo>
                  <a:lnTo>
                    <a:pt x="71" y="30"/>
                  </a:lnTo>
                  <a:lnTo>
                    <a:pt x="71" y="33"/>
                  </a:lnTo>
                  <a:lnTo>
                    <a:pt x="71" y="38"/>
                  </a:lnTo>
                  <a:lnTo>
                    <a:pt x="72" y="49"/>
                  </a:lnTo>
                  <a:lnTo>
                    <a:pt x="72" y="51"/>
                  </a:lnTo>
                  <a:lnTo>
                    <a:pt x="72" y="52"/>
                  </a:lnTo>
                  <a:lnTo>
                    <a:pt x="72" y="56"/>
                  </a:lnTo>
                  <a:lnTo>
                    <a:pt x="73" y="62"/>
                  </a:lnTo>
                  <a:lnTo>
                    <a:pt x="74" y="74"/>
                  </a:lnTo>
                  <a:lnTo>
                    <a:pt x="74" y="76"/>
                  </a:lnTo>
                  <a:lnTo>
                    <a:pt x="74" y="77"/>
                  </a:lnTo>
                  <a:lnTo>
                    <a:pt x="74" y="80"/>
                  </a:lnTo>
                  <a:lnTo>
                    <a:pt x="74" y="86"/>
                  </a:lnTo>
                  <a:lnTo>
                    <a:pt x="74" y="87"/>
                  </a:lnTo>
                  <a:lnTo>
                    <a:pt x="74" y="88"/>
                  </a:lnTo>
                  <a:lnTo>
                    <a:pt x="75" y="91"/>
                  </a:lnTo>
                  <a:lnTo>
                    <a:pt x="75" y="96"/>
                  </a:lnTo>
                  <a:lnTo>
                    <a:pt x="75" y="97"/>
                  </a:lnTo>
                  <a:lnTo>
                    <a:pt x="75" y="98"/>
                  </a:lnTo>
                  <a:lnTo>
                    <a:pt x="75" y="100"/>
                  </a:lnTo>
                  <a:lnTo>
                    <a:pt x="76" y="102"/>
                  </a:lnTo>
                  <a:lnTo>
                    <a:pt x="76" y="102"/>
                  </a:lnTo>
                  <a:lnTo>
                    <a:pt x="76" y="104"/>
                  </a:lnTo>
                  <a:lnTo>
                    <a:pt x="76" y="105"/>
                  </a:lnTo>
                  <a:lnTo>
                    <a:pt x="76" y="106"/>
                  </a:lnTo>
                  <a:lnTo>
                    <a:pt x="76" y="108"/>
                  </a:lnTo>
                  <a:lnTo>
                    <a:pt x="76" y="109"/>
                  </a:lnTo>
                  <a:lnTo>
                    <a:pt x="76" y="109"/>
                  </a:lnTo>
                  <a:lnTo>
                    <a:pt x="77" y="111"/>
                  </a:lnTo>
                  <a:lnTo>
                    <a:pt x="77" y="111"/>
                  </a:lnTo>
                  <a:lnTo>
                    <a:pt x="77" y="112"/>
                  </a:lnTo>
                  <a:lnTo>
                    <a:pt x="77" y="112"/>
                  </a:lnTo>
                  <a:lnTo>
                    <a:pt x="77" y="113"/>
                  </a:lnTo>
                  <a:lnTo>
                    <a:pt x="77" y="113"/>
                  </a:lnTo>
                  <a:lnTo>
                    <a:pt x="77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2" name="Freeform 86"/>
            <p:cNvSpPr>
              <a:spLocks/>
            </p:cNvSpPr>
            <p:nvPr/>
          </p:nvSpPr>
          <p:spPr bwMode="auto">
            <a:xfrm>
              <a:off x="4794" y="2186"/>
              <a:ext cx="76" cy="116"/>
            </a:xfrm>
            <a:custGeom>
              <a:avLst/>
              <a:gdLst/>
              <a:ahLst/>
              <a:cxnLst>
                <a:cxn ang="0">
                  <a:pos x="1" y="115"/>
                </a:cxn>
                <a:cxn ang="0">
                  <a:pos x="2" y="115"/>
                </a:cxn>
                <a:cxn ang="0">
                  <a:pos x="2" y="112"/>
                </a:cxn>
                <a:cxn ang="0">
                  <a:pos x="3" y="103"/>
                </a:cxn>
                <a:cxn ang="0">
                  <a:pos x="5" y="85"/>
                </a:cxn>
                <a:cxn ang="0">
                  <a:pos x="8" y="35"/>
                </a:cxn>
                <a:cxn ang="0">
                  <a:pos x="9" y="16"/>
                </a:cxn>
                <a:cxn ang="0">
                  <a:pos x="11" y="5"/>
                </a:cxn>
                <a:cxn ang="0">
                  <a:pos x="11" y="1"/>
                </a:cxn>
                <a:cxn ang="0">
                  <a:pos x="12" y="0"/>
                </a:cxn>
                <a:cxn ang="0">
                  <a:pos x="13" y="0"/>
                </a:cxn>
                <a:cxn ang="0">
                  <a:pos x="13" y="5"/>
                </a:cxn>
                <a:cxn ang="0">
                  <a:pos x="15" y="14"/>
                </a:cxn>
                <a:cxn ang="0">
                  <a:pos x="16" y="34"/>
                </a:cxn>
                <a:cxn ang="0">
                  <a:pos x="19" y="89"/>
                </a:cxn>
                <a:cxn ang="0">
                  <a:pos x="21" y="103"/>
                </a:cxn>
                <a:cxn ang="0">
                  <a:pos x="22" y="111"/>
                </a:cxn>
                <a:cxn ang="0">
                  <a:pos x="22" y="114"/>
                </a:cxn>
                <a:cxn ang="0">
                  <a:pos x="23" y="116"/>
                </a:cxn>
                <a:cxn ang="0">
                  <a:pos x="24" y="114"/>
                </a:cxn>
                <a:cxn ang="0">
                  <a:pos x="25" y="110"/>
                </a:cxn>
                <a:cxn ang="0">
                  <a:pos x="26" y="98"/>
                </a:cxn>
                <a:cxn ang="0">
                  <a:pos x="27" y="74"/>
                </a:cxn>
                <a:cxn ang="0">
                  <a:pos x="30" y="33"/>
                </a:cxn>
                <a:cxn ang="0">
                  <a:pos x="31" y="13"/>
                </a:cxn>
                <a:cxn ang="0">
                  <a:pos x="32" y="5"/>
                </a:cxn>
                <a:cxn ang="0">
                  <a:pos x="33" y="1"/>
                </a:cxn>
                <a:cxn ang="0">
                  <a:pos x="34" y="0"/>
                </a:cxn>
                <a:cxn ang="0">
                  <a:pos x="35" y="1"/>
                </a:cxn>
                <a:cxn ang="0">
                  <a:pos x="36" y="6"/>
                </a:cxn>
                <a:cxn ang="0">
                  <a:pos x="37" y="18"/>
                </a:cxn>
                <a:cxn ang="0">
                  <a:pos x="39" y="48"/>
                </a:cxn>
                <a:cxn ang="0">
                  <a:pos x="41" y="81"/>
                </a:cxn>
                <a:cxn ang="0">
                  <a:pos x="42" y="102"/>
                </a:cxn>
                <a:cxn ang="0">
                  <a:pos x="43" y="110"/>
                </a:cxn>
                <a:cxn ang="0">
                  <a:pos x="44" y="114"/>
                </a:cxn>
                <a:cxn ang="0">
                  <a:pos x="45" y="116"/>
                </a:cxn>
                <a:cxn ang="0">
                  <a:pos x="46" y="114"/>
                </a:cxn>
                <a:cxn ang="0">
                  <a:pos x="47" y="108"/>
                </a:cxn>
                <a:cxn ang="0">
                  <a:pos x="48" y="95"/>
                </a:cxn>
                <a:cxn ang="0">
                  <a:pos x="51" y="39"/>
                </a:cxn>
                <a:cxn ang="0">
                  <a:pos x="53" y="18"/>
                </a:cxn>
                <a:cxn ang="0">
                  <a:pos x="54" y="6"/>
                </a:cxn>
                <a:cxn ang="0">
                  <a:pos x="55" y="1"/>
                </a:cxn>
                <a:cxn ang="0">
                  <a:pos x="56" y="0"/>
                </a:cxn>
                <a:cxn ang="0">
                  <a:pos x="56" y="0"/>
                </a:cxn>
                <a:cxn ang="0">
                  <a:pos x="57" y="4"/>
                </a:cxn>
                <a:cxn ang="0">
                  <a:pos x="58" y="11"/>
                </a:cxn>
                <a:cxn ang="0">
                  <a:pos x="59" y="29"/>
                </a:cxn>
                <a:cxn ang="0">
                  <a:pos x="61" y="64"/>
                </a:cxn>
                <a:cxn ang="0">
                  <a:pos x="63" y="93"/>
                </a:cxn>
                <a:cxn ang="0">
                  <a:pos x="64" y="107"/>
                </a:cxn>
                <a:cxn ang="0">
                  <a:pos x="65" y="113"/>
                </a:cxn>
                <a:cxn ang="0">
                  <a:pos x="66" y="115"/>
                </a:cxn>
                <a:cxn ang="0">
                  <a:pos x="67" y="115"/>
                </a:cxn>
                <a:cxn ang="0">
                  <a:pos x="68" y="112"/>
                </a:cxn>
                <a:cxn ang="0">
                  <a:pos x="68" y="106"/>
                </a:cxn>
                <a:cxn ang="0">
                  <a:pos x="70" y="92"/>
                </a:cxn>
                <a:cxn ang="0">
                  <a:pos x="72" y="50"/>
                </a:cxn>
                <a:cxn ang="0">
                  <a:pos x="74" y="23"/>
                </a:cxn>
                <a:cxn ang="0">
                  <a:pos x="75" y="8"/>
                </a:cxn>
                <a:cxn ang="0">
                  <a:pos x="76" y="2"/>
                </a:cxn>
              </a:cxnLst>
              <a:rect l="0" t="0" r="r" b="b"/>
              <a:pathLst>
                <a:path w="76" h="116">
                  <a:moveTo>
                    <a:pt x="0" y="114"/>
                  </a:moveTo>
                  <a:lnTo>
                    <a:pt x="0" y="114"/>
                  </a:lnTo>
                  <a:lnTo>
                    <a:pt x="0" y="114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3"/>
                  </a:lnTo>
                  <a:lnTo>
                    <a:pt x="3" y="102"/>
                  </a:lnTo>
                  <a:lnTo>
                    <a:pt x="3" y="102"/>
                  </a:lnTo>
                  <a:lnTo>
                    <a:pt x="4" y="99"/>
                  </a:lnTo>
                  <a:lnTo>
                    <a:pt x="4" y="95"/>
                  </a:lnTo>
                  <a:lnTo>
                    <a:pt x="4" y="94"/>
                  </a:lnTo>
                  <a:lnTo>
                    <a:pt x="4" y="92"/>
                  </a:lnTo>
                  <a:lnTo>
                    <a:pt x="5" y="90"/>
                  </a:lnTo>
                  <a:lnTo>
                    <a:pt x="5" y="85"/>
                  </a:lnTo>
                  <a:lnTo>
                    <a:pt x="6" y="73"/>
                  </a:lnTo>
                  <a:lnTo>
                    <a:pt x="7" y="49"/>
                  </a:lnTo>
                  <a:lnTo>
                    <a:pt x="7" y="47"/>
                  </a:lnTo>
                  <a:lnTo>
                    <a:pt x="7" y="46"/>
                  </a:lnTo>
                  <a:lnTo>
                    <a:pt x="7" y="43"/>
                  </a:lnTo>
                  <a:lnTo>
                    <a:pt x="8" y="38"/>
                  </a:lnTo>
                  <a:lnTo>
                    <a:pt x="8" y="36"/>
                  </a:lnTo>
                  <a:lnTo>
                    <a:pt x="8" y="35"/>
                  </a:lnTo>
                  <a:lnTo>
                    <a:pt x="8" y="32"/>
                  </a:lnTo>
                  <a:lnTo>
                    <a:pt x="9" y="27"/>
                  </a:lnTo>
                  <a:lnTo>
                    <a:pt x="9" y="26"/>
                  </a:lnTo>
                  <a:lnTo>
                    <a:pt x="9" y="25"/>
                  </a:lnTo>
                  <a:lnTo>
                    <a:pt x="9" y="22"/>
                  </a:lnTo>
                  <a:lnTo>
                    <a:pt x="9" y="18"/>
                  </a:lnTo>
                  <a:lnTo>
                    <a:pt x="9" y="17"/>
                  </a:lnTo>
                  <a:lnTo>
                    <a:pt x="9" y="16"/>
                  </a:lnTo>
                  <a:lnTo>
                    <a:pt x="9" y="14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0" y="9"/>
                  </a:lnTo>
                  <a:lnTo>
                    <a:pt x="10" y="7"/>
                  </a:lnTo>
                  <a:lnTo>
                    <a:pt x="10" y="7"/>
                  </a:lnTo>
                  <a:lnTo>
                    <a:pt x="10" y="6"/>
                  </a:lnTo>
                  <a:lnTo>
                    <a:pt x="11" y="5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0"/>
                  </a:lnTo>
                  <a:lnTo>
                    <a:pt x="13" y="1"/>
                  </a:lnTo>
                  <a:lnTo>
                    <a:pt x="13" y="1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2"/>
                  </a:lnTo>
                  <a:lnTo>
                    <a:pt x="13" y="3"/>
                  </a:lnTo>
                  <a:lnTo>
                    <a:pt x="13" y="4"/>
                  </a:lnTo>
                  <a:lnTo>
                    <a:pt x="13" y="5"/>
                  </a:lnTo>
                  <a:lnTo>
                    <a:pt x="14" y="5"/>
                  </a:lnTo>
                  <a:lnTo>
                    <a:pt x="14" y="7"/>
                  </a:lnTo>
                  <a:lnTo>
                    <a:pt x="14" y="8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1"/>
                  </a:lnTo>
                  <a:lnTo>
                    <a:pt x="14" y="12"/>
                  </a:lnTo>
                  <a:lnTo>
                    <a:pt x="15" y="14"/>
                  </a:lnTo>
                  <a:lnTo>
                    <a:pt x="15" y="18"/>
                  </a:lnTo>
                  <a:lnTo>
                    <a:pt x="15" y="20"/>
                  </a:lnTo>
                  <a:lnTo>
                    <a:pt x="15" y="21"/>
                  </a:lnTo>
                  <a:lnTo>
                    <a:pt x="15" y="23"/>
                  </a:lnTo>
                  <a:lnTo>
                    <a:pt x="16" y="28"/>
                  </a:lnTo>
                  <a:lnTo>
                    <a:pt x="16" y="30"/>
                  </a:lnTo>
                  <a:lnTo>
                    <a:pt x="16" y="31"/>
                  </a:lnTo>
                  <a:lnTo>
                    <a:pt x="16" y="34"/>
                  </a:lnTo>
                  <a:lnTo>
                    <a:pt x="16" y="40"/>
                  </a:lnTo>
                  <a:lnTo>
                    <a:pt x="17" y="52"/>
                  </a:lnTo>
                  <a:lnTo>
                    <a:pt x="19" y="77"/>
                  </a:lnTo>
                  <a:lnTo>
                    <a:pt x="19" y="78"/>
                  </a:lnTo>
                  <a:lnTo>
                    <a:pt x="19" y="80"/>
                  </a:lnTo>
                  <a:lnTo>
                    <a:pt x="19" y="82"/>
                  </a:lnTo>
                  <a:lnTo>
                    <a:pt x="19" y="88"/>
                  </a:lnTo>
                  <a:lnTo>
                    <a:pt x="19" y="89"/>
                  </a:lnTo>
                  <a:lnTo>
                    <a:pt x="20" y="90"/>
                  </a:lnTo>
                  <a:lnTo>
                    <a:pt x="20" y="92"/>
                  </a:lnTo>
                  <a:lnTo>
                    <a:pt x="20" y="97"/>
                  </a:lnTo>
                  <a:lnTo>
                    <a:pt x="20" y="98"/>
                  </a:lnTo>
                  <a:lnTo>
                    <a:pt x="20" y="99"/>
                  </a:lnTo>
                  <a:lnTo>
                    <a:pt x="20" y="101"/>
                  </a:lnTo>
                  <a:lnTo>
                    <a:pt x="21" y="102"/>
                  </a:lnTo>
                  <a:lnTo>
                    <a:pt x="21" y="103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09"/>
                  </a:lnTo>
                  <a:lnTo>
                    <a:pt x="21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2"/>
                  </a:lnTo>
                  <a:lnTo>
                    <a:pt x="24" y="111"/>
                  </a:lnTo>
                  <a:lnTo>
                    <a:pt x="24" y="111"/>
                  </a:lnTo>
                  <a:lnTo>
                    <a:pt x="25" y="110"/>
                  </a:lnTo>
                  <a:lnTo>
                    <a:pt x="25" y="109"/>
                  </a:lnTo>
                  <a:lnTo>
                    <a:pt x="25" y="108"/>
                  </a:lnTo>
                  <a:lnTo>
                    <a:pt x="25" y="107"/>
                  </a:lnTo>
                  <a:lnTo>
                    <a:pt x="25" y="106"/>
                  </a:lnTo>
                  <a:lnTo>
                    <a:pt x="25" y="105"/>
                  </a:lnTo>
                  <a:lnTo>
                    <a:pt x="25" y="104"/>
                  </a:lnTo>
                  <a:lnTo>
                    <a:pt x="25" y="102"/>
                  </a:lnTo>
                  <a:lnTo>
                    <a:pt x="26" y="98"/>
                  </a:lnTo>
                  <a:lnTo>
                    <a:pt x="26" y="97"/>
                  </a:lnTo>
                  <a:lnTo>
                    <a:pt x="26" y="96"/>
                  </a:lnTo>
                  <a:lnTo>
                    <a:pt x="26" y="94"/>
                  </a:lnTo>
                  <a:lnTo>
                    <a:pt x="26" y="90"/>
                  </a:lnTo>
                  <a:lnTo>
                    <a:pt x="27" y="79"/>
                  </a:lnTo>
                  <a:lnTo>
                    <a:pt x="27" y="78"/>
                  </a:lnTo>
                  <a:lnTo>
                    <a:pt x="27" y="77"/>
                  </a:lnTo>
                  <a:lnTo>
                    <a:pt x="27" y="74"/>
                  </a:lnTo>
                  <a:lnTo>
                    <a:pt x="28" y="68"/>
                  </a:lnTo>
                  <a:lnTo>
                    <a:pt x="29" y="57"/>
                  </a:lnTo>
                  <a:lnTo>
                    <a:pt x="29" y="55"/>
                  </a:lnTo>
                  <a:lnTo>
                    <a:pt x="29" y="54"/>
                  </a:lnTo>
                  <a:lnTo>
                    <a:pt x="29" y="51"/>
                  </a:lnTo>
                  <a:lnTo>
                    <a:pt x="29" y="45"/>
                  </a:lnTo>
                  <a:lnTo>
                    <a:pt x="30" y="34"/>
                  </a:lnTo>
                  <a:lnTo>
                    <a:pt x="30" y="33"/>
                  </a:lnTo>
                  <a:lnTo>
                    <a:pt x="30" y="32"/>
                  </a:lnTo>
                  <a:lnTo>
                    <a:pt x="30" y="29"/>
                  </a:lnTo>
                  <a:lnTo>
                    <a:pt x="31" y="24"/>
                  </a:lnTo>
                  <a:lnTo>
                    <a:pt x="31" y="22"/>
                  </a:lnTo>
                  <a:lnTo>
                    <a:pt x="31" y="21"/>
                  </a:lnTo>
                  <a:lnTo>
                    <a:pt x="31" y="19"/>
                  </a:lnTo>
                  <a:lnTo>
                    <a:pt x="31" y="14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2" y="10"/>
                  </a:lnTo>
                  <a:lnTo>
                    <a:pt x="32" y="9"/>
                  </a:lnTo>
                  <a:lnTo>
                    <a:pt x="32" y="9"/>
                  </a:lnTo>
                  <a:lnTo>
                    <a:pt x="32" y="7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3" y="4"/>
                  </a:lnTo>
                  <a:lnTo>
                    <a:pt x="33" y="4"/>
                  </a:lnTo>
                  <a:lnTo>
                    <a:pt x="33" y="3"/>
                  </a:lnTo>
                  <a:lnTo>
                    <a:pt x="33" y="3"/>
                  </a:lnTo>
                  <a:lnTo>
                    <a:pt x="33" y="2"/>
                  </a:lnTo>
                  <a:lnTo>
                    <a:pt x="33" y="2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3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6"/>
                  </a:lnTo>
                  <a:lnTo>
                    <a:pt x="36" y="6"/>
                  </a:lnTo>
                  <a:lnTo>
                    <a:pt x="36" y="7"/>
                  </a:lnTo>
                  <a:lnTo>
                    <a:pt x="36" y="9"/>
                  </a:lnTo>
                  <a:lnTo>
                    <a:pt x="36" y="10"/>
                  </a:lnTo>
                  <a:lnTo>
                    <a:pt x="36" y="11"/>
                  </a:lnTo>
                  <a:lnTo>
                    <a:pt x="36" y="12"/>
                  </a:lnTo>
                  <a:lnTo>
                    <a:pt x="37" y="16"/>
                  </a:lnTo>
                  <a:lnTo>
                    <a:pt x="37" y="17"/>
                  </a:lnTo>
                  <a:lnTo>
                    <a:pt x="37" y="18"/>
                  </a:lnTo>
                  <a:lnTo>
                    <a:pt x="37" y="21"/>
                  </a:lnTo>
                  <a:lnTo>
                    <a:pt x="37" y="25"/>
                  </a:lnTo>
                  <a:lnTo>
                    <a:pt x="37" y="26"/>
                  </a:lnTo>
                  <a:lnTo>
                    <a:pt x="37" y="28"/>
                  </a:lnTo>
                  <a:lnTo>
                    <a:pt x="38" y="30"/>
                  </a:lnTo>
                  <a:lnTo>
                    <a:pt x="38" y="36"/>
                  </a:lnTo>
                  <a:lnTo>
                    <a:pt x="39" y="47"/>
                  </a:lnTo>
                  <a:lnTo>
                    <a:pt x="39" y="48"/>
                  </a:lnTo>
                  <a:lnTo>
                    <a:pt x="39" y="50"/>
                  </a:lnTo>
                  <a:lnTo>
                    <a:pt x="39" y="53"/>
                  </a:lnTo>
                  <a:lnTo>
                    <a:pt x="40" y="58"/>
                  </a:lnTo>
                  <a:lnTo>
                    <a:pt x="40" y="70"/>
                  </a:lnTo>
                  <a:lnTo>
                    <a:pt x="40" y="72"/>
                  </a:lnTo>
                  <a:lnTo>
                    <a:pt x="40" y="73"/>
                  </a:lnTo>
                  <a:lnTo>
                    <a:pt x="40" y="76"/>
                  </a:lnTo>
                  <a:lnTo>
                    <a:pt x="41" y="81"/>
                  </a:lnTo>
                  <a:lnTo>
                    <a:pt x="42" y="92"/>
                  </a:lnTo>
                  <a:lnTo>
                    <a:pt x="42" y="93"/>
                  </a:lnTo>
                  <a:lnTo>
                    <a:pt x="42" y="94"/>
                  </a:lnTo>
                  <a:lnTo>
                    <a:pt x="42" y="96"/>
                  </a:lnTo>
                  <a:lnTo>
                    <a:pt x="42" y="98"/>
                  </a:lnTo>
                  <a:lnTo>
                    <a:pt x="42" y="99"/>
                  </a:lnTo>
                  <a:lnTo>
                    <a:pt x="42" y="101"/>
                  </a:lnTo>
                  <a:lnTo>
                    <a:pt x="42" y="102"/>
                  </a:lnTo>
                  <a:lnTo>
                    <a:pt x="42" y="103"/>
                  </a:lnTo>
                  <a:lnTo>
                    <a:pt x="43" y="105"/>
                  </a:lnTo>
                  <a:lnTo>
                    <a:pt x="43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4" y="111"/>
                  </a:lnTo>
                  <a:lnTo>
                    <a:pt x="44" y="112"/>
                  </a:lnTo>
                  <a:lnTo>
                    <a:pt x="44" y="112"/>
                  </a:lnTo>
                  <a:lnTo>
                    <a:pt x="44" y="113"/>
                  </a:lnTo>
                  <a:lnTo>
                    <a:pt x="44" y="113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5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6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5" y="115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11"/>
                  </a:lnTo>
                  <a:lnTo>
                    <a:pt x="46" y="110"/>
                  </a:lnTo>
                  <a:lnTo>
                    <a:pt x="46" y="109"/>
                  </a:lnTo>
                  <a:lnTo>
                    <a:pt x="47" y="108"/>
                  </a:lnTo>
                  <a:lnTo>
                    <a:pt x="47" y="107"/>
                  </a:lnTo>
                  <a:lnTo>
                    <a:pt x="47" y="106"/>
                  </a:lnTo>
                  <a:lnTo>
                    <a:pt x="47" y="105"/>
                  </a:lnTo>
                  <a:lnTo>
                    <a:pt x="47" y="104"/>
                  </a:lnTo>
                  <a:lnTo>
                    <a:pt x="47" y="102"/>
                  </a:lnTo>
                  <a:lnTo>
                    <a:pt x="48" y="97"/>
                  </a:lnTo>
                  <a:lnTo>
                    <a:pt x="48" y="96"/>
                  </a:lnTo>
                  <a:lnTo>
                    <a:pt x="48" y="95"/>
                  </a:lnTo>
                  <a:lnTo>
                    <a:pt x="48" y="92"/>
                  </a:lnTo>
                  <a:lnTo>
                    <a:pt x="48" y="87"/>
                  </a:lnTo>
                  <a:lnTo>
                    <a:pt x="49" y="76"/>
                  </a:lnTo>
                  <a:lnTo>
                    <a:pt x="51" y="51"/>
                  </a:lnTo>
                  <a:lnTo>
                    <a:pt x="51" y="50"/>
                  </a:lnTo>
                  <a:lnTo>
                    <a:pt x="51" y="48"/>
                  </a:lnTo>
                  <a:lnTo>
                    <a:pt x="51" y="45"/>
                  </a:lnTo>
                  <a:lnTo>
                    <a:pt x="51" y="39"/>
                  </a:lnTo>
                  <a:lnTo>
                    <a:pt x="51" y="38"/>
                  </a:lnTo>
                  <a:lnTo>
                    <a:pt x="52" y="36"/>
                  </a:lnTo>
                  <a:lnTo>
                    <a:pt x="52" y="33"/>
                  </a:lnTo>
                  <a:lnTo>
                    <a:pt x="52" y="28"/>
                  </a:lnTo>
                  <a:lnTo>
                    <a:pt x="52" y="26"/>
                  </a:lnTo>
                  <a:lnTo>
                    <a:pt x="52" y="25"/>
                  </a:lnTo>
                  <a:lnTo>
                    <a:pt x="52" y="22"/>
                  </a:lnTo>
                  <a:lnTo>
                    <a:pt x="53" y="18"/>
                  </a:lnTo>
                  <a:lnTo>
                    <a:pt x="53" y="16"/>
                  </a:lnTo>
                  <a:lnTo>
                    <a:pt x="53" y="15"/>
                  </a:lnTo>
                  <a:lnTo>
                    <a:pt x="53" y="13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4" y="8"/>
                  </a:lnTo>
                  <a:lnTo>
                    <a:pt x="54" y="6"/>
                  </a:lnTo>
                  <a:lnTo>
                    <a:pt x="54" y="6"/>
                  </a:lnTo>
                  <a:lnTo>
                    <a:pt x="54" y="5"/>
                  </a:lnTo>
                  <a:lnTo>
                    <a:pt x="54" y="4"/>
                  </a:lnTo>
                  <a:lnTo>
                    <a:pt x="54" y="4"/>
                  </a:lnTo>
                  <a:lnTo>
                    <a:pt x="54" y="3"/>
                  </a:lnTo>
                  <a:lnTo>
                    <a:pt x="54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6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7" y="5"/>
                  </a:lnTo>
                  <a:lnTo>
                    <a:pt x="57" y="6"/>
                  </a:lnTo>
                  <a:lnTo>
                    <a:pt x="57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1"/>
                  </a:lnTo>
                  <a:lnTo>
                    <a:pt x="58" y="12"/>
                  </a:lnTo>
                  <a:lnTo>
                    <a:pt x="58" y="14"/>
                  </a:lnTo>
                  <a:lnTo>
                    <a:pt x="58" y="18"/>
                  </a:lnTo>
                  <a:lnTo>
                    <a:pt x="58" y="19"/>
                  </a:lnTo>
                  <a:lnTo>
                    <a:pt x="59" y="20"/>
                  </a:lnTo>
                  <a:lnTo>
                    <a:pt x="59" y="23"/>
                  </a:lnTo>
                  <a:lnTo>
                    <a:pt x="59" y="28"/>
                  </a:lnTo>
                  <a:lnTo>
                    <a:pt x="59" y="29"/>
                  </a:lnTo>
                  <a:lnTo>
                    <a:pt x="59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2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8"/>
                  </a:lnTo>
                  <a:lnTo>
                    <a:pt x="61" y="64"/>
                  </a:lnTo>
                  <a:lnTo>
                    <a:pt x="62" y="77"/>
                  </a:lnTo>
                  <a:lnTo>
                    <a:pt x="62" y="78"/>
                  </a:lnTo>
                  <a:lnTo>
                    <a:pt x="62" y="80"/>
                  </a:lnTo>
                  <a:lnTo>
                    <a:pt x="62" y="83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1"/>
                  </a:lnTo>
                  <a:lnTo>
                    <a:pt x="63" y="93"/>
                  </a:lnTo>
                  <a:lnTo>
                    <a:pt x="64" y="98"/>
                  </a:lnTo>
                  <a:lnTo>
                    <a:pt x="64" y="99"/>
                  </a:lnTo>
                  <a:lnTo>
                    <a:pt x="64" y="100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4"/>
                  </a:lnTo>
                  <a:lnTo>
                    <a:pt x="64" y="106"/>
                  </a:lnTo>
                  <a:lnTo>
                    <a:pt x="64" y="107"/>
                  </a:lnTo>
                  <a:lnTo>
                    <a:pt x="65" y="108"/>
                  </a:lnTo>
                  <a:lnTo>
                    <a:pt x="65" y="109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7" y="116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8" y="112"/>
                  </a:lnTo>
                  <a:lnTo>
                    <a:pt x="68" y="112"/>
                  </a:lnTo>
                  <a:lnTo>
                    <a:pt x="68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8"/>
                  </a:lnTo>
                  <a:lnTo>
                    <a:pt x="68" y="106"/>
                  </a:lnTo>
                  <a:lnTo>
                    <a:pt x="68" y="106"/>
                  </a:lnTo>
                  <a:lnTo>
                    <a:pt x="68" y="105"/>
                  </a:lnTo>
                  <a:lnTo>
                    <a:pt x="69" y="103"/>
                  </a:lnTo>
                  <a:lnTo>
                    <a:pt x="69" y="102"/>
                  </a:lnTo>
                  <a:lnTo>
                    <a:pt x="69" y="101"/>
                  </a:lnTo>
                  <a:lnTo>
                    <a:pt x="69" y="99"/>
                  </a:lnTo>
                  <a:lnTo>
                    <a:pt x="69" y="94"/>
                  </a:lnTo>
                  <a:lnTo>
                    <a:pt x="70" y="93"/>
                  </a:lnTo>
                  <a:lnTo>
                    <a:pt x="70" y="92"/>
                  </a:lnTo>
                  <a:lnTo>
                    <a:pt x="70" y="90"/>
                  </a:lnTo>
                  <a:lnTo>
                    <a:pt x="70" y="84"/>
                  </a:lnTo>
                  <a:lnTo>
                    <a:pt x="71" y="73"/>
                  </a:lnTo>
                  <a:lnTo>
                    <a:pt x="71" y="72"/>
                  </a:lnTo>
                  <a:lnTo>
                    <a:pt x="71" y="70"/>
                  </a:lnTo>
                  <a:lnTo>
                    <a:pt x="71" y="68"/>
                  </a:lnTo>
                  <a:lnTo>
                    <a:pt x="72" y="62"/>
                  </a:lnTo>
                  <a:lnTo>
                    <a:pt x="72" y="50"/>
                  </a:lnTo>
                  <a:lnTo>
                    <a:pt x="72" y="49"/>
                  </a:lnTo>
                  <a:lnTo>
                    <a:pt x="72" y="47"/>
                  </a:lnTo>
                  <a:lnTo>
                    <a:pt x="72" y="44"/>
                  </a:lnTo>
                  <a:lnTo>
                    <a:pt x="73" y="39"/>
                  </a:lnTo>
                  <a:lnTo>
                    <a:pt x="74" y="28"/>
                  </a:lnTo>
                  <a:lnTo>
                    <a:pt x="74" y="27"/>
                  </a:lnTo>
                  <a:lnTo>
                    <a:pt x="74" y="26"/>
                  </a:lnTo>
                  <a:lnTo>
                    <a:pt x="74" y="23"/>
                  </a:lnTo>
                  <a:lnTo>
                    <a:pt x="74" y="19"/>
                  </a:lnTo>
                  <a:lnTo>
                    <a:pt x="74" y="18"/>
                  </a:lnTo>
                  <a:lnTo>
                    <a:pt x="74" y="16"/>
                  </a:lnTo>
                  <a:lnTo>
                    <a:pt x="75" y="14"/>
                  </a:lnTo>
                  <a:lnTo>
                    <a:pt x="75" y="11"/>
                  </a:lnTo>
                  <a:lnTo>
                    <a:pt x="75" y="10"/>
                  </a:lnTo>
                  <a:lnTo>
                    <a:pt x="75" y="9"/>
                  </a:lnTo>
                  <a:lnTo>
                    <a:pt x="75" y="8"/>
                  </a:lnTo>
                  <a:lnTo>
                    <a:pt x="75" y="7"/>
                  </a:lnTo>
                  <a:lnTo>
                    <a:pt x="75" y="6"/>
                  </a:lnTo>
                  <a:lnTo>
                    <a:pt x="76" y="5"/>
                  </a:lnTo>
                  <a:lnTo>
                    <a:pt x="76" y="4"/>
                  </a:lnTo>
                  <a:lnTo>
                    <a:pt x="76" y="4"/>
                  </a:lnTo>
                  <a:lnTo>
                    <a:pt x="76" y="3"/>
                  </a:lnTo>
                  <a:lnTo>
                    <a:pt x="76" y="3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2"/>
                  </a:lnTo>
                  <a:lnTo>
                    <a:pt x="76" y="1"/>
                  </a:lnTo>
                  <a:lnTo>
                    <a:pt x="76" y="1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3" name="Freeform 87"/>
            <p:cNvSpPr>
              <a:spLocks/>
            </p:cNvSpPr>
            <p:nvPr/>
          </p:nvSpPr>
          <p:spPr bwMode="auto">
            <a:xfrm>
              <a:off x="4870" y="2186"/>
              <a:ext cx="75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2" y="1"/>
                </a:cxn>
                <a:cxn ang="0">
                  <a:pos x="3" y="6"/>
                </a:cxn>
                <a:cxn ang="0">
                  <a:pos x="4" y="16"/>
                </a:cxn>
                <a:cxn ang="0">
                  <a:pos x="5" y="37"/>
                </a:cxn>
                <a:cxn ang="0">
                  <a:pos x="8" y="80"/>
                </a:cxn>
                <a:cxn ang="0">
                  <a:pos x="9" y="100"/>
                </a:cxn>
                <a:cxn ang="0">
                  <a:pos x="10" y="109"/>
                </a:cxn>
                <a:cxn ang="0">
                  <a:pos x="11" y="114"/>
                </a:cxn>
                <a:cxn ang="0">
                  <a:pos x="12" y="116"/>
                </a:cxn>
                <a:cxn ang="0">
                  <a:pos x="12" y="115"/>
                </a:cxn>
                <a:cxn ang="0">
                  <a:pos x="13" y="111"/>
                </a:cxn>
                <a:cxn ang="0">
                  <a:pos x="14" y="102"/>
                </a:cxn>
                <a:cxn ang="0">
                  <a:pos x="16" y="81"/>
                </a:cxn>
                <a:cxn ang="0">
                  <a:pos x="19" y="29"/>
                </a:cxn>
                <a:cxn ang="0">
                  <a:pos x="20" y="13"/>
                </a:cxn>
                <a:cxn ang="0">
                  <a:pos x="21" y="5"/>
                </a:cxn>
                <a:cxn ang="0">
                  <a:pos x="22" y="1"/>
                </a:cxn>
                <a:cxn ang="0">
                  <a:pos x="22" y="0"/>
                </a:cxn>
                <a:cxn ang="0">
                  <a:pos x="23" y="1"/>
                </a:cxn>
                <a:cxn ang="0">
                  <a:pos x="24" y="6"/>
                </a:cxn>
                <a:cxn ang="0">
                  <a:pos x="25" y="17"/>
                </a:cxn>
                <a:cxn ang="0">
                  <a:pos x="27" y="47"/>
                </a:cxn>
                <a:cxn ang="0">
                  <a:pos x="29" y="85"/>
                </a:cxn>
                <a:cxn ang="0">
                  <a:pos x="31" y="104"/>
                </a:cxn>
                <a:cxn ang="0">
                  <a:pos x="32" y="112"/>
                </a:cxn>
                <a:cxn ang="0">
                  <a:pos x="33" y="115"/>
                </a:cxn>
                <a:cxn ang="0">
                  <a:pos x="33" y="115"/>
                </a:cxn>
                <a:cxn ang="0">
                  <a:pos x="34" y="112"/>
                </a:cxn>
                <a:cxn ang="0">
                  <a:pos x="35" y="105"/>
                </a:cxn>
                <a:cxn ang="0">
                  <a:pos x="36" y="90"/>
                </a:cxn>
                <a:cxn ang="0">
                  <a:pos x="38" y="59"/>
                </a:cxn>
                <a:cxn ang="0">
                  <a:pos x="40" y="26"/>
                </a:cxn>
                <a:cxn ang="0">
                  <a:pos x="41" y="11"/>
                </a:cxn>
                <a:cxn ang="0">
                  <a:pos x="42" y="3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3"/>
                </a:cxn>
                <a:cxn ang="0">
                  <a:pos x="46" y="12"/>
                </a:cxn>
                <a:cxn ang="0">
                  <a:pos x="47" y="32"/>
                </a:cxn>
                <a:cxn ang="0">
                  <a:pos x="50" y="78"/>
                </a:cxn>
                <a:cxn ang="0">
                  <a:pos x="51" y="100"/>
                </a:cxn>
                <a:cxn ang="0">
                  <a:pos x="52" y="109"/>
                </a:cxn>
                <a:cxn ang="0">
                  <a:pos x="53" y="114"/>
                </a:cxn>
                <a:cxn ang="0">
                  <a:pos x="54" y="116"/>
                </a:cxn>
                <a:cxn ang="0">
                  <a:pos x="55" y="115"/>
                </a:cxn>
                <a:cxn ang="0">
                  <a:pos x="55" y="111"/>
                </a:cxn>
                <a:cxn ang="0">
                  <a:pos x="56" y="101"/>
                </a:cxn>
                <a:cxn ang="0">
                  <a:pos x="58" y="71"/>
                </a:cxn>
                <a:cxn ang="0">
                  <a:pos x="60" y="39"/>
                </a:cxn>
                <a:cxn ang="0">
                  <a:pos x="62" y="17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4" y="0"/>
                </a:cxn>
                <a:cxn ang="0">
                  <a:pos x="65" y="1"/>
                </a:cxn>
                <a:cxn ang="0">
                  <a:pos x="66" y="5"/>
                </a:cxn>
                <a:cxn ang="0">
                  <a:pos x="67" y="13"/>
                </a:cxn>
                <a:cxn ang="0">
                  <a:pos x="70" y="66"/>
                </a:cxn>
                <a:cxn ang="0">
                  <a:pos x="71" y="88"/>
                </a:cxn>
                <a:cxn ang="0">
                  <a:pos x="73" y="106"/>
                </a:cxn>
                <a:cxn ang="0">
                  <a:pos x="74" y="112"/>
                </a:cxn>
                <a:cxn ang="0">
                  <a:pos x="74" y="115"/>
                </a:cxn>
              </a:cxnLst>
              <a:rect l="0" t="0" r="r" b="b"/>
              <a:pathLst>
                <a:path w="75" h="116">
                  <a:moveTo>
                    <a:pt x="0" y="1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6"/>
                  </a:lnTo>
                  <a:lnTo>
                    <a:pt x="3" y="6"/>
                  </a:lnTo>
                  <a:lnTo>
                    <a:pt x="3" y="8"/>
                  </a:lnTo>
                  <a:lnTo>
                    <a:pt x="3" y="9"/>
                  </a:lnTo>
                  <a:lnTo>
                    <a:pt x="3" y="10"/>
                  </a:lnTo>
                  <a:lnTo>
                    <a:pt x="3" y="12"/>
                  </a:lnTo>
                  <a:lnTo>
                    <a:pt x="3" y="12"/>
                  </a:lnTo>
                  <a:lnTo>
                    <a:pt x="4" y="14"/>
                  </a:lnTo>
                  <a:lnTo>
                    <a:pt x="4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4" y="23"/>
                  </a:lnTo>
                  <a:lnTo>
                    <a:pt x="4" y="26"/>
                  </a:lnTo>
                  <a:lnTo>
                    <a:pt x="5" y="31"/>
                  </a:lnTo>
                  <a:lnTo>
                    <a:pt x="5" y="32"/>
                  </a:lnTo>
                  <a:lnTo>
                    <a:pt x="5" y="34"/>
                  </a:lnTo>
                  <a:lnTo>
                    <a:pt x="5" y="37"/>
                  </a:lnTo>
                  <a:lnTo>
                    <a:pt x="6" y="43"/>
                  </a:lnTo>
                  <a:lnTo>
                    <a:pt x="6" y="56"/>
                  </a:lnTo>
                  <a:lnTo>
                    <a:pt x="6" y="57"/>
                  </a:lnTo>
                  <a:lnTo>
                    <a:pt x="6" y="58"/>
                  </a:lnTo>
                  <a:lnTo>
                    <a:pt x="7" y="61"/>
                  </a:lnTo>
                  <a:lnTo>
                    <a:pt x="7" y="67"/>
                  </a:lnTo>
                  <a:lnTo>
                    <a:pt x="8" y="79"/>
                  </a:lnTo>
                  <a:lnTo>
                    <a:pt x="8" y="80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8" y="89"/>
                  </a:lnTo>
                  <a:lnTo>
                    <a:pt x="8" y="91"/>
                  </a:lnTo>
                  <a:lnTo>
                    <a:pt x="8" y="92"/>
                  </a:lnTo>
                  <a:lnTo>
                    <a:pt x="9" y="94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1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4"/>
                  </a:lnTo>
                  <a:lnTo>
                    <a:pt x="10" y="106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0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1" y="113"/>
                  </a:lnTo>
                  <a:lnTo>
                    <a:pt x="11" y="113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6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3" y="114"/>
                  </a:lnTo>
                  <a:lnTo>
                    <a:pt x="13" y="113"/>
                  </a:lnTo>
                  <a:lnTo>
                    <a:pt x="13" y="113"/>
                  </a:lnTo>
                  <a:lnTo>
                    <a:pt x="13" y="112"/>
                  </a:lnTo>
                  <a:lnTo>
                    <a:pt x="13" y="112"/>
                  </a:lnTo>
                  <a:lnTo>
                    <a:pt x="13" y="111"/>
                  </a:lnTo>
                  <a:lnTo>
                    <a:pt x="13" y="110"/>
                  </a:lnTo>
                  <a:lnTo>
                    <a:pt x="13" y="109"/>
                  </a:lnTo>
                  <a:lnTo>
                    <a:pt x="14" y="108"/>
                  </a:lnTo>
                  <a:lnTo>
                    <a:pt x="14" y="107"/>
                  </a:lnTo>
                  <a:lnTo>
                    <a:pt x="14" y="106"/>
                  </a:lnTo>
                  <a:lnTo>
                    <a:pt x="14" y="104"/>
                  </a:lnTo>
                  <a:lnTo>
                    <a:pt x="14" y="104"/>
                  </a:lnTo>
                  <a:lnTo>
                    <a:pt x="14" y="102"/>
                  </a:lnTo>
                  <a:lnTo>
                    <a:pt x="14" y="100"/>
                  </a:lnTo>
                  <a:lnTo>
                    <a:pt x="14" y="99"/>
                  </a:lnTo>
                  <a:lnTo>
                    <a:pt x="14" y="97"/>
                  </a:lnTo>
                  <a:lnTo>
                    <a:pt x="15" y="92"/>
                  </a:lnTo>
                  <a:lnTo>
                    <a:pt x="15" y="91"/>
                  </a:lnTo>
                  <a:lnTo>
                    <a:pt x="15" y="89"/>
                  </a:lnTo>
                  <a:lnTo>
                    <a:pt x="15" y="87"/>
                  </a:lnTo>
                  <a:lnTo>
                    <a:pt x="16" y="81"/>
                  </a:lnTo>
                  <a:lnTo>
                    <a:pt x="16" y="68"/>
                  </a:lnTo>
                  <a:lnTo>
                    <a:pt x="18" y="43"/>
                  </a:lnTo>
                  <a:lnTo>
                    <a:pt x="18" y="41"/>
                  </a:lnTo>
                  <a:lnTo>
                    <a:pt x="18" y="40"/>
                  </a:lnTo>
                  <a:lnTo>
                    <a:pt x="18" y="37"/>
                  </a:lnTo>
                  <a:lnTo>
                    <a:pt x="19" y="31"/>
                  </a:lnTo>
                  <a:lnTo>
                    <a:pt x="19" y="30"/>
                  </a:lnTo>
                  <a:lnTo>
                    <a:pt x="19" y="29"/>
                  </a:lnTo>
                  <a:lnTo>
                    <a:pt x="19" y="26"/>
                  </a:lnTo>
                  <a:lnTo>
                    <a:pt x="19" y="21"/>
                  </a:lnTo>
                  <a:lnTo>
                    <a:pt x="19" y="20"/>
                  </a:lnTo>
                  <a:lnTo>
                    <a:pt x="20" y="19"/>
                  </a:lnTo>
                  <a:lnTo>
                    <a:pt x="20" y="17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0" y="13"/>
                  </a:lnTo>
                  <a:lnTo>
                    <a:pt x="20" y="12"/>
                  </a:lnTo>
                  <a:lnTo>
                    <a:pt x="20" y="11"/>
                  </a:lnTo>
                  <a:lnTo>
                    <a:pt x="20" y="9"/>
                  </a:lnTo>
                  <a:lnTo>
                    <a:pt x="20" y="8"/>
                  </a:lnTo>
                  <a:lnTo>
                    <a:pt x="20" y="8"/>
                  </a:lnTo>
                  <a:lnTo>
                    <a:pt x="21" y="6"/>
                  </a:lnTo>
                  <a:lnTo>
                    <a:pt x="21" y="5"/>
                  </a:lnTo>
                  <a:lnTo>
                    <a:pt x="21" y="5"/>
                  </a:lnTo>
                  <a:lnTo>
                    <a:pt x="21" y="4"/>
                  </a:lnTo>
                  <a:lnTo>
                    <a:pt x="21" y="4"/>
                  </a:lnTo>
                  <a:lnTo>
                    <a:pt x="21" y="3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1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2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4" y="6"/>
                  </a:lnTo>
                  <a:lnTo>
                    <a:pt x="24" y="6"/>
                  </a:lnTo>
                  <a:lnTo>
                    <a:pt x="24" y="7"/>
                  </a:lnTo>
                  <a:lnTo>
                    <a:pt x="24" y="9"/>
                  </a:lnTo>
                  <a:lnTo>
                    <a:pt x="24" y="10"/>
                  </a:lnTo>
                  <a:lnTo>
                    <a:pt x="24" y="10"/>
                  </a:lnTo>
                  <a:lnTo>
                    <a:pt x="25" y="12"/>
                  </a:lnTo>
                  <a:lnTo>
                    <a:pt x="25" y="16"/>
                  </a:lnTo>
                  <a:lnTo>
                    <a:pt x="25" y="17"/>
                  </a:lnTo>
                  <a:lnTo>
                    <a:pt x="25" y="18"/>
                  </a:lnTo>
                  <a:lnTo>
                    <a:pt x="25" y="21"/>
                  </a:lnTo>
                  <a:lnTo>
                    <a:pt x="26" y="25"/>
                  </a:lnTo>
                  <a:lnTo>
                    <a:pt x="26" y="36"/>
                  </a:lnTo>
                  <a:lnTo>
                    <a:pt x="27" y="37"/>
                  </a:lnTo>
                  <a:lnTo>
                    <a:pt x="27" y="39"/>
                  </a:lnTo>
                  <a:lnTo>
                    <a:pt x="27" y="42"/>
                  </a:lnTo>
                  <a:lnTo>
                    <a:pt x="27" y="47"/>
                  </a:lnTo>
                  <a:lnTo>
                    <a:pt x="28" y="59"/>
                  </a:lnTo>
                  <a:lnTo>
                    <a:pt x="28" y="61"/>
                  </a:lnTo>
                  <a:lnTo>
                    <a:pt x="28" y="62"/>
                  </a:lnTo>
                  <a:lnTo>
                    <a:pt x="28" y="65"/>
                  </a:lnTo>
                  <a:lnTo>
                    <a:pt x="29" y="71"/>
                  </a:lnTo>
                  <a:lnTo>
                    <a:pt x="29" y="82"/>
                  </a:lnTo>
                  <a:lnTo>
                    <a:pt x="29" y="84"/>
                  </a:lnTo>
                  <a:lnTo>
                    <a:pt x="29" y="85"/>
                  </a:lnTo>
                  <a:lnTo>
                    <a:pt x="30" y="88"/>
                  </a:lnTo>
                  <a:lnTo>
                    <a:pt x="30" y="93"/>
                  </a:lnTo>
                  <a:lnTo>
                    <a:pt x="30" y="94"/>
                  </a:lnTo>
                  <a:lnTo>
                    <a:pt x="30" y="96"/>
                  </a:lnTo>
                  <a:lnTo>
                    <a:pt x="30" y="98"/>
                  </a:lnTo>
                  <a:lnTo>
                    <a:pt x="31" y="102"/>
                  </a:lnTo>
                  <a:lnTo>
                    <a:pt x="31" y="104"/>
                  </a:lnTo>
                  <a:lnTo>
                    <a:pt x="31" y="104"/>
                  </a:lnTo>
                  <a:lnTo>
                    <a:pt x="31" y="106"/>
                  </a:lnTo>
                  <a:lnTo>
                    <a:pt x="31" y="107"/>
                  </a:lnTo>
                  <a:lnTo>
                    <a:pt x="31" y="108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11"/>
                  </a:lnTo>
                  <a:lnTo>
                    <a:pt x="32" y="112"/>
                  </a:lnTo>
                  <a:lnTo>
                    <a:pt x="32" y="112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6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3" y="115"/>
                  </a:lnTo>
                  <a:lnTo>
                    <a:pt x="34" y="115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3"/>
                  </a:lnTo>
                  <a:lnTo>
                    <a:pt x="34" y="112"/>
                  </a:lnTo>
                  <a:lnTo>
                    <a:pt x="34" y="112"/>
                  </a:lnTo>
                  <a:lnTo>
                    <a:pt x="34" y="111"/>
                  </a:lnTo>
                  <a:lnTo>
                    <a:pt x="35" y="110"/>
                  </a:lnTo>
                  <a:lnTo>
                    <a:pt x="35" y="110"/>
                  </a:lnTo>
                  <a:lnTo>
                    <a:pt x="35" y="109"/>
                  </a:lnTo>
                  <a:lnTo>
                    <a:pt x="35" y="107"/>
                  </a:lnTo>
                  <a:lnTo>
                    <a:pt x="35" y="106"/>
                  </a:lnTo>
                  <a:lnTo>
                    <a:pt x="35" y="105"/>
                  </a:lnTo>
                  <a:lnTo>
                    <a:pt x="35" y="103"/>
                  </a:lnTo>
                  <a:lnTo>
                    <a:pt x="35" y="102"/>
                  </a:lnTo>
                  <a:lnTo>
                    <a:pt x="35" y="102"/>
                  </a:lnTo>
                  <a:lnTo>
                    <a:pt x="36" y="100"/>
                  </a:lnTo>
                  <a:lnTo>
                    <a:pt x="36" y="95"/>
                  </a:lnTo>
                  <a:lnTo>
                    <a:pt x="36" y="94"/>
                  </a:lnTo>
                  <a:lnTo>
                    <a:pt x="36" y="93"/>
                  </a:lnTo>
                  <a:lnTo>
                    <a:pt x="36" y="90"/>
                  </a:lnTo>
                  <a:lnTo>
                    <a:pt x="37" y="85"/>
                  </a:lnTo>
                  <a:lnTo>
                    <a:pt x="37" y="84"/>
                  </a:lnTo>
                  <a:lnTo>
                    <a:pt x="37" y="82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8" y="62"/>
                  </a:lnTo>
                  <a:lnTo>
                    <a:pt x="38" y="60"/>
                  </a:lnTo>
                  <a:lnTo>
                    <a:pt x="38" y="59"/>
                  </a:lnTo>
                  <a:lnTo>
                    <a:pt x="38" y="56"/>
                  </a:lnTo>
                  <a:lnTo>
                    <a:pt x="39" y="50"/>
                  </a:lnTo>
                  <a:lnTo>
                    <a:pt x="39" y="38"/>
                  </a:lnTo>
                  <a:lnTo>
                    <a:pt x="39" y="37"/>
                  </a:lnTo>
                  <a:lnTo>
                    <a:pt x="40" y="35"/>
                  </a:lnTo>
                  <a:lnTo>
                    <a:pt x="40" y="32"/>
                  </a:lnTo>
                  <a:lnTo>
                    <a:pt x="40" y="27"/>
                  </a:lnTo>
                  <a:lnTo>
                    <a:pt x="40" y="26"/>
                  </a:lnTo>
                  <a:lnTo>
                    <a:pt x="40" y="25"/>
                  </a:lnTo>
                  <a:lnTo>
                    <a:pt x="41" y="22"/>
                  </a:lnTo>
                  <a:lnTo>
                    <a:pt x="41" y="18"/>
                  </a:lnTo>
                  <a:lnTo>
                    <a:pt x="41" y="16"/>
                  </a:lnTo>
                  <a:lnTo>
                    <a:pt x="41" y="15"/>
                  </a:lnTo>
                  <a:lnTo>
                    <a:pt x="41" y="13"/>
                  </a:lnTo>
                  <a:lnTo>
                    <a:pt x="41" y="12"/>
                  </a:lnTo>
                  <a:lnTo>
                    <a:pt x="41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7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3"/>
                  </a:lnTo>
                  <a:lnTo>
                    <a:pt x="42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4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9"/>
                  </a:lnTo>
                  <a:lnTo>
                    <a:pt x="46" y="10"/>
                  </a:lnTo>
                  <a:lnTo>
                    <a:pt x="46" y="12"/>
                  </a:lnTo>
                  <a:lnTo>
                    <a:pt x="46" y="16"/>
                  </a:lnTo>
                  <a:lnTo>
                    <a:pt x="46" y="18"/>
                  </a:lnTo>
                  <a:lnTo>
                    <a:pt x="46" y="19"/>
                  </a:lnTo>
                  <a:lnTo>
                    <a:pt x="47" y="21"/>
                  </a:lnTo>
                  <a:lnTo>
                    <a:pt x="47" y="27"/>
                  </a:lnTo>
                  <a:lnTo>
                    <a:pt x="47" y="28"/>
                  </a:lnTo>
                  <a:lnTo>
                    <a:pt x="47" y="30"/>
                  </a:lnTo>
                  <a:lnTo>
                    <a:pt x="47" y="32"/>
                  </a:lnTo>
                  <a:lnTo>
                    <a:pt x="48" y="38"/>
                  </a:lnTo>
                  <a:lnTo>
                    <a:pt x="48" y="51"/>
                  </a:lnTo>
                  <a:lnTo>
                    <a:pt x="49" y="53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4"/>
                  </a:lnTo>
                  <a:lnTo>
                    <a:pt x="50" y="77"/>
                  </a:lnTo>
                  <a:lnTo>
                    <a:pt x="50" y="78"/>
                  </a:lnTo>
                  <a:lnTo>
                    <a:pt x="50" y="80"/>
                  </a:lnTo>
                  <a:lnTo>
                    <a:pt x="50" y="83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4"/>
                  </a:lnTo>
                  <a:lnTo>
                    <a:pt x="51" y="98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2" y="109"/>
                  </a:lnTo>
                  <a:lnTo>
                    <a:pt x="53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6" y="107"/>
                  </a:lnTo>
                  <a:lnTo>
                    <a:pt x="56" y="105"/>
                  </a:lnTo>
                  <a:lnTo>
                    <a:pt x="56" y="102"/>
                  </a:lnTo>
                  <a:lnTo>
                    <a:pt x="56" y="101"/>
                  </a:lnTo>
                  <a:lnTo>
                    <a:pt x="57" y="100"/>
                  </a:lnTo>
                  <a:lnTo>
                    <a:pt x="57" y="98"/>
                  </a:lnTo>
                  <a:lnTo>
                    <a:pt x="57" y="93"/>
                  </a:lnTo>
                  <a:lnTo>
                    <a:pt x="57" y="92"/>
                  </a:lnTo>
                  <a:lnTo>
                    <a:pt x="57" y="90"/>
                  </a:lnTo>
                  <a:lnTo>
                    <a:pt x="57" y="88"/>
                  </a:lnTo>
                  <a:lnTo>
                    <a:pt x="58" y="83"/>
                  </a:lnTo>
                  <a:lnTo>
                    <a:pt x="58" y="71"/>
                  </a:lnTo>
                  <a:lnTo>
                    <a:pt x="59" y="70"/>
                  </a:lnTo>
                  <a:lnTo>
                    <a:pt x="59" y="68"/>
                  </a:lnTo>
                  <a:lnTo>
                    <a:pt x="59" y="65"/>
                  </a:lnTo>
                  <a:lnTo>
                    <a:pt x="59" y="58"/>
                  </a:lnTo>
                  <a:lnTo>
                    <a:pt x="60" y="45"/>
                  </a:lnTo>
                  <a:lnTo>
                    <a:pt x="60" y="44"/>
                  </a:lnTo>
                  <a:lnTo>
                    <a:pt x="60" y="42"/>
                  </a:lnTo>
                  <a:lnTo>
                    <a:pt x="60" y="39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1" y="30"/>
                  </a:lnTo>
                  <a:lnTo>
                    <a:pt x="61" y="27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9"/>
                  </a:lnTo>
                  <a:lnTo>
                    <a:pt x="62" y="17"/>
                  </a:lnTo>
                  <a:lnTo>
                    <a:pt x="62" y="16"/>
                  </a:lnTo>
                  <a:lnTo>
                    <a:pt x="62" y="14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3" y="8"/>
                  </a:lnTo>
                  <a:lnTo>
                    <a:pt x="63" y="8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3" y="5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7" y="11"/>
                  </a:lnTo>
                  <a:lnTo>
                    <a:pt x="67" y="12"/>
                  </a:lnTo>
                  <a:lnTo>
                    <a:pt x="67" y="13"/>
                  </a:lnTo>
                  <a:lnTo>
                    <a:pt x="67" y="15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2"/>
                  </a:lnTo>
                  <a:lnTo>
                    <a:pt x="68" y="25"/>
                  </a:lnTo>
                  <a:lnTo>
                    <a:pt x="68" y="30"/>
                  </a:lnTo>
                  <a:lnTo>
                    <a:pt x="69" y="41"/>
                  </a:lnTo>
                  <a:lnTo>
                    <a:pt x="70" y="66"/>
                  </a:lnTo>
                  <a:lnTo>
                    <a:pt x="70" y="67"/>
                  </a:lnTo>
                  <a:lnTo>
                    <a:pt x="70" y="69"/>
                  </a:lnTo>
                  <a:lnTo>
                    <a:pt x="70" y="72"/>
                  </a:lnTo>
                  <a:lnTo>
                    <a:pt x="71" y="78"/>
                  </a:lnTo>
                  <a:lnTo>
                    <a:pt x="71" y="79"/>
                  </a:lnTo>
                  <a:lnTo>
                    <a:pt x="71" y="80"/>
                  </a:lnTo>
                  <a:lnTo>
                    <a:pt x="71" y="83"/>
                  </a:lnTo>
                  <a:lnTo>
                    <a:pt x="71" y="88"/>
                  </a:lnTo>
                  <a:lnTo>
                    <a:pt x="71" y="90"/>
                  </a:lnTo>
                  <a:lnTo>
                    <a:pt x="72" y="91"/>
                  </a:lnTo>
                  <a:lnTo>
                    <a:pt x="72" y="93"/>
                  </a:lnTo>
                  <a:lnTo>
                    <a:pt x="72" y="98"/>
                  </a:lnTo>
                  <a:lnTo>
                    <a:pt x="72" y="99"/>
                  </a:lnTo>
                  <a:lnTo>
                    <a:pt x="72" y="100"/>
                  </a:lnTo>
                  <a:lnTo>
                    <a:pt x="73" y="102"/>
                  </a:lnTo>
                  <a:lnTo>
                    <a:pt x="73" y="106"/>
                  </a:lnTo>
                  <a:lnTo>
                    <a:pt x="73" y="106"/>
                  </a:lnTo>
                  <a:lnTo>
                    <a:pt x="73" y="107"/>
                  </a:lnTo>
                  <a:lnTo>
                    <a:pt x="73" y="109"/>
                  </a:lnTo>
                  <a:lnTo>
                    <a:pt x="73" y="110"/>
                  </a:lnTo>
                  <a:lnTo>
                    <a:pt x="73" y="110"/>
                  </a:lnTo>
                  <a:lnTo>
                    <a:pt x="73" y="111"/>
                  </a:lnTo>
                  <a:lnTo>
                    <a:pt x="74" y="112"/>
                  </a:lnTo>
                  <a:lnTo>
                    <a:pt x="74" y="112"/>
                  </a:lnTo>
                  <a:lnTo>
                    <a:pt x="74" y="113"/>
                  </a:lnTo>
                  <a:lnTo>
                    <a:pt x="74" y="113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4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4" y="115"/>
                  </a:lnTo>
                  <a:lnTo>
                    <a:pt x="75" y="115"/>
                  </a:lnTo>
                  <a:lnTo>
                    <a:pt x="75" y="115"/>
                  </a:lnTo>
                  <a:lnTo>
                    <a:pt x="75" y="116"/>
                  </a:lnTo>
                  <a:lnTo>
                    <a:pt x="75" y="11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4" name="Freeform 88"/>
            <p:cNvSpPr>
              <a:spLocks/>
            </p:cNvSpPr>
            <p:nvPr/>
          </p:nvSpPr>
          <p:spPr bwMode="auto">
            <a:xfrm>
              <a:off x="4945" y="2186"/>
              <a:ext cx="75" cy="116"/>
            </a:xfrm>
            <a:custGeom>
              <a:avLst/>
              <a:gdLst/>
              <a:ahLst/>
              <a:cxnLst>
                <a:cxn ang="0">
                  <a:pos x="0" y="115"/>
                </a:cxn>
                <a:cxn ang="0">
                  <a:pos x="1" y="111"/>
                </a:cxn>
                <a:cxn ang="0">
                  <a:pos x="2" y="100"/>
                </a:cxn>
                <a:cxn ang="0">
                  <a:pos x="5" y="55"/>
                </a:cxn>
                <a:cxn ang="0">
                  <a:pos x="7" y="25"/>
                </a:cxn>
                <a:cxn ang="0">
                  <a:pos x="8" y="8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1" y="3"/>
                </a:cxn>
                <a:cxn ang="0">
                  <a:pos x="12" y="10"/>
                </a:cxn>
                <a:cxn ang="0">
                  <a:pos x="14" y="30"/>
                </a:cxn>
                <a:cxn ang="0">
                  <a:pos x="16" y="63"/>
                </a:cxn>
                <a:cxn ang="0">
                  <a:pos x="17" y="88"/>
                </a:cxn>
                <a:cxn ang="0">
                  <a:pos x="19" y="107"/>
                </a:cxn>
                <a:cxn ang="0">
                  <a:pos x="20" y="113"/>
                </a:cxn>
                <a:cxn ang="0">
                  <a:pos x="20" y="115"/>
                </a:cxn>
                <a:cxn ang="0">
                  <a:pos x="21" y="115"/>
                </a:cxn>
                <a:cxn ang="0">
                  <a:pos x="22" y="111"/>
                </a:cxn>
                <a:cxn ang="0">
                  <a:pos x="23" y="100"/>
                </a:cxn>
                <a:cxn ang="0">
                  <a:pos x="26" y="57"/>
                </a:cxn>
                <a:cxn ang="0">
                  <a:pos x="27" y="28"/>
                </a:cxn>
                <a:cxn ang="0">
                  <a:pos x="29" y="10"/>
                </a:cxn>
                <a:cxn ang="0">
                  <a:pos x="30" y="4"/>
                </a:cxn>
                <a:cxn ang="0">
                  <a:pos x="30" y="0"/>
                </a:cxn>
                <a:cxn ang="0">
                  <a:pos x="31" y="0"/>
                </a:cxn>
                <a:cxn ang="0">
                  <a:pos x="32" y="2"/>
                </a:cxn>
                <a:cxn ang="0">
                  <a:pos x="33" y="11"/>
                </a:cxn>
                <a:cxn ang="0">
                  <a:pos x="34" y="31"/>
                </a:cxn>
                <a:cxn ang="0">
                  <a:pos x="36" y="63"/>
                </a:cxn>
                <a:cxn ang="0">
                  <a:pos x="38" y="94"/>
                </a:cxn>
                <a:cxn ang="0">
                  <a:pos x="39" y="108"/>
                </a:cxn>
                <a:cxn ang="0">
                  <a:pos x="40" y="113"/>
                </a:cxn>
                <a:cxn ang="0">
                  <a:pos x="41" y="115"/>
                </a:cxn>
                <a:cxn ang="0">
                  <a:pos x="41" y="115"/>
                </a:cxn>
                <a:cxn ang="0">
                  <a:pos x="42" y="111"/>
                </a:cxn>
                <a:cxn ang="0">
                  <a:pos x="43" y="103"/>
                </a:cxn>
                <a:cxn ang="0">
                  <a:pos x="45" y="82"/>
                </a:cxn>
                <a:cxn ang="0">
                  <a:pos x="48" y="32"/>
                </a:cxn>
                <a:cxn ang="0">
                  <a:pos x="49" y="12"/>
                </a:cxn>
                <a:cxn ang="0">
                  <a:pos x="50" y="4"/>
                </a:cxn>
                <a:cxn ang="0">
                  <a:pos x="51" y="0"/>
                </a:cxn>
                <a:cxn ang="0">
                  <a:pos x="51" y="0"/>
                </a:cxn>
                <a:cxn ang="0">
                  <a:pos x="52" y="3"/>
                </a:cxn>
                <a:cxn ang="0">
                  <a:pos x="53" y="10"/>
                </a:cxn>
                <a:cxn ang="0">
                  <a:pos x="55" y="38"/>
                </a:cxn>
                <a:cxn ang="0">
                  <a:pos x="57" y="73"/>
                </a:cxn>
                <a:cxn ang="0">
                  <a:pos x="59" y="95"/>
                </a:cxn>
                <a:cxn ang="0">
                  <a:pos x="60" y="108"/>
                </a:cxn>
                <a:cxn ang="0">
                  <a:pos x="61" y="114"/>
                </a:cxn>
                <a:cxn ang="0">
                  <a:pos x="61" y="116"/>
                </a:cxn>
                <a:cxn ang="0">
                  <a:pos x="62" y="114"/>
                </a:cxn>
                <a:cxn ang="0">
                  <a:pos x="63" y="109"/>
                </a:cxn>
                <a:cxn ang="0">
                  <a:pos x="64" y="91"/>
                </a:cxn>
                <a:cxn ang="0">
                  <a:pos x="67" y="51"/>
                </a:cxn>
                <a:cxn ang="0">
                  <a:pos x="69" y="18"/>
                </a:cxn>
                <a:cxn ang="0">
                  <a:pos x="70" y="6"/>
                </a:cxn>
                <a:cxn ang="0">
                  <a:pos x="71" y="1"/>
                </a:cxn>
                <a:cxn ang="0">
                  <a:pos x="71" y="0"/>
                </a:cxn>
                <a:cxn ang="0">
                  <a:pos x="72" y="1"/>
                </a:cxn>
                <a:cxn ang="0">
                  <a:pos x="73" y="6"/>
                </a:cxn>
                <a:cxn ang="0">
                  <a:pos x="74" y="21"/>
                </a:cxn>
              </a:cxnLst>
              <a:rect l="0" t="0" r="r" b="b"/>
              <a:pathLst>
                <a:path w="75" h="116">
                  <a:moveTo>
                    <a:pt x="0" y="116"/>
                  </a:move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1"/>
                  </a:lnTo>
                  <a:lnTo>
                    <a:pt x="1" y="109"/>
                  </a:lnTo>
                  <a:lnTo>
                    <a:pt x="2" y="108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2"/>
                  </a:lnTo>
                  <a:lnTo>
                    <a:pt x="2" y="101"/>
                  </a:lnTo>
                  <a:lnTo>
                    <a:pt x="2" y="100"/>
                  </a:lnTo>
                  <a:lnTo>
                    <a:pt x="2" y="97"/>
                  </a:lnTo>
                  <a:lnTo>
                    <a:pt x="3" y="92"/>
                  </a:lnTo>
                  <a:lnTo>
                    <a:pt x="4" y="81"/>
                  </a:lnTo>
                  <a:lnTo>
                    <a:pt x="4" y="80"/>
                  </a:lnTo>
                  <a:lnTo>
                    <a:pt x="4" y="78"/>
                  </a:lnTo>
                  <a:lnTo>
                    <a:pt x="4" y="75"/>
                  </a:lnTo>
                  <a:lnTo>
                    <a:pt x="4" y="68"/>
                  </a:lnTo>
                  <a:lnTo>
                    <a:pt x="5" y="55"/>
                  </a:lnTo>
                  <a:lnTo>
                    <a:pt x="5" y="54"/>
                  </a:lnTo>
                  <a:lnTo>
                    <a:pt x="5" y="52"/>
                  </a:lnTo>
                  <a:lnTo>
                    <a:pt x="6" y="49"/>
                  </a:lnTo>
                  <a:lnTo>
                    <a:pt x="6" y="42"/>
                  </a:lnTo>
                  <a:lnTo>
                    <a:pt x="7" y="30"/>
                  </a:lnTo>
                  <a:lnTo>
                    <a:pt x="7" y="29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0"/>
                  </a:lnTo>
                  <a:lnTo>
                    <a:pt x="7" y="19"/>
                  </a:lnTo>
                  <a:lnTo>
                    <a:pt x="8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2" y="13"/>
                  </a:lnTo>
                  <a:lnTo>
                    <a:pt x="13" y="15"/>
                  </a:lnTo>
                  <a:lnTo>
                    <a:pt x="13" y="20"/>
                  </a:lnTo>
                  <a:lnTo>
                    <a:pt x="13" y="21"/>
                  </a:lnTo>
                  <a:lnTo>
                    <a:pt x="13" y="22"/>
                  </a:lnTo>
                  <a:lnTo>
                    <a:pt x="13" y="25"/>
                  </a:lnTo>
                  <a:lnTo>
                    <a:pt x="14" y="30"/>
                  </a:lnTo>
                  <a:lnTo>
                    <a:pt x="14" y="32"/>
                  </a:lnTo>
                  <a:lnTo>
                    <a:pt x="14" y="34"/>
                  </a:lnTo>
                  <a:lnTo>
                    <a:pt x="14" y="37"/>
                  </a:lnTo>
                  <a:lnTo>
                    <a:pt x="15" y="43"/>
                  </a:lnTo>
                  <a:lnTo>
                    <a:pt x="15" y="56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6" y="63"/>
                  </a:lnTo>
                  <a:lnTo>
                    <a:pt x="16" y="70"/>
                  </a:lnTo>
                  <a:lnTo>
                    <a:pt x="16" y="71"/>
                  </a:lnTo>
                  <a:lnTo>
                    <a:pt x="16" y="73"/>
                  </a:lnTo>
                  <a:lnTo>
                    <a:pt x="17" y="76"/>
                  </a:lnTo>
                  <a:lnTo>
                    <a:pt x="17" y="82"/>
                  </a:lnTo>
                  <a:lnTo>
                    <a:pt x="17" y="84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8" y="94"/>
                  </a:lnTo>
                  <a:lnTo>
                    <a:pt x="18" y="95"/>
                  </a:lnTo>
                  <a:lnTo>
                    <a:pt x="18" y="96"/>
                  </a:lnTo>
                  <a:lnTo>
                    <a:pt x="18" y="99"/>
                  </a:lnTo>
                  <a:lnTo>
                    <a:pt x="18" y="103"/>
                  </a:lnTo>
                  <a:lnTo>
                    <a:pt x="19" y="104"/>
                  </a:lnTo>
                  <a:lnTo>
                    <a:pt x="19" y="105"/>
                  </a:lnTo>
                  <a:lnTo>
                    <a:pt x="19" y="107"/>
                  </a:lnTo>
                  <a:lnTo>
                    <a:pt x="19" y="108"/>
                  </a:lnTo>
                  <a:lnTo>
                    <a:pt x="19" y="108"/>
                  </a:lnTo>
                  <a:lnTo>
                    <a:pt x="19" y="110"/>
                  </a:lnTo>
                  <a:lnTo>
                    <a:pt x="19" y="111"/>
                  </a:lnTo>
                  <a:lnTo>
                    <a:pt x="19" y="111"/>
                  </a:lnTo>
                  <a:lnTo>
                    <a:pt x="19" y="112"/>
                  </a:lnTo>
                  <a:lnTo>
                    <a:pt x="19" y="112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6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5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4"/>
                  </a:lnTo>
                  <a:lnTo>
                    <a:pt x="21" y="113"/>
                  </a:lnTo>
                  <a:lnTo>
                    <a:pt x="22" y="112"/>
                  </a:lnTo>
                  <a:lnTo>
                    <a:pt x="22" y="112"/>
                  </a:lnTo>
                  <a:lnTo>
                    <a:pt x="22" y="111"/>
                  </a:lnTo>
                  <a:lnTo>
                    <a:pt x="22" y="111"/>
                  </a:lnTo>
                  <a:lnTo>
                    <a:pt x="22" y="109"/>
                  </a:lnTo>
                  <a:lnTo>
                    <a:pt x="22" y="109"/>
                  </a:lnTo>
                  <a:lnTo>
                    <a:pt x="22" y="108"/>
                  </a:lnTo>
                  <a:lnTo>
                    <a:pt x="23" y="106"/>
                  </a:lnTo>
                  <a:lnTo>
                    <a:pt x="23" y="102"/>
                  </a:lnTo>
                  <a:lnTo>
                    <a:pt x="23" y="101"/>
                  </a:lnTo>
                  <a:lnTo>
                    <a:pt x="23" y="100"/>
                  </a:lnTo>
                  <a:lnTo>
                    <a:pt x="23" y="98"/>
                  </a:lnTo>
                  <a:lnTo>
                    <a:pt x="24" y="93"/>
                  </a:lnTo>
                  <a:lnTo>
                    <a:pt x="24" y="81"/>
                  </a:lnTo>
                  <a:lnTo>
                    <a:pt x="24" y="80"/>
                  </a:lnTo>
                  <a:lnTo>
                    <a:pt x="25" y="78"/>
                  </a:lnTo>
                  <a:lnTo>
                    <a:pt x="25" y="76"/>
                  </a:lnTo>
                  <a:lnTo>
                    <a:pt x="25" y="70"/>
                  </a:lnTo>
                  <a:lnTo>
                    <a:pt x="26" y="57"/>
                  </a:lnTo>
                  <a:lnTo>
                    <a:pt x="26" y="56"/>
                  </a:lnTo>
                  <a:lnTo>
                    <a:pt x="26" y="54"/>
                  </a:lnTo>
                  <a:lnTo>
                    <a:pt x="26" y="51"/>
                  </a:lnTo>
                  <a:lnTo>
                    <a:pt x="26" y="45"/>
                  </a:lnTo>
                  <a:lnTo>
                    <a:pt x="27" y="34"/>
                  </a:lnTo>
                  <a:lnTo>
                    <a:pt x="27" y="32"/>
                  </a:lnTo>
                  <a:lnTo>
                    <a:pt x="27" y="31"/>
                  </a:lnTo>
                  <a:lnTo>
                    <a:pt x="27" y="28"/>
                  </a:lnTo>
                  <a:lnTo>
                    <a:pt x="28" y="23"/>
                  </a:lnTo>
                  <a:lnTo>
                    <a:pt x="28" y="22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2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30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3"/>
                  </a:lnTo>
                  <a:lnTo>
                    <a:pt x="32" y="4"/>
                  </a:lnTo>
                  <a:lnTo>
                    <a:pt x="32" y="5"/>
                  </a:lnTo>
                  <a:lnTo>
                    <a:pt x="32" y="6"/>
                  </a:lnTo>
                  <a:lnTo>
                    <a:pt x="33" y="7"/>
                  </a:lnTo>
                  <a:lnTo>
                    <a:pt x="33" y="8"/>
                  </a:lnTo>
                  <a:lnTo>
                    <a:pt x="33" y="9"/>
                  </a:lnTo>
                  <a:lnTo>
                    <a:pt x="33" y="11"/>
                  </a:lnTo>
                  <a:lnTo>
                    <a:pt x="33" y="12"/>
                  </a:lnTo>
                  <a:lnTo>
                    <a:pt x="33" y="13"/>
                  </a:lnTo>
                  <a:lnTo>
                    <a:pt x="33" y="15"/>
                  </a:lnTo>
                  <a:lnTo>
                    <a:pt x="34" y="20"/>
                  </a:lnTo>
                  <a:lnTo>
                    <a:pt x="34" y="21"/>
                  </a:lnTo>
                  <a:lnTo>
                    <a:pt x="34" y="22"/>
                  </a:lnTo>
                  <a:lnTo>
                    <a:pt x="34" y="25"/>
                  </a:lnTo>
                  <a:lnTo>
                    <a:pt x="34" y="31"/>
                  </a:lnTo>
                  <a:lnTo>
                    <a:pt x="35" y="32"/>
                  </a:lnTo>
                  <a:lnTo>
                    <a:pt x="35" y="34"/>
                  </a:lnTo>
                  <a:lnTo>
                    <a:pt x="35" y="37"/>
                  </a:lnTo>
                  <a:lnTo>
                    <a:pt x="35" y="44"/>
                  </a:lnTo>
                  <a:lnTo>
                    <a:pt x="36" y="57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3"/>
                  </a:lnTo>
                  <a:lnTo>
                    <a:pt x="37" y="69"/>
                  </a:lnTo>
                  <a:lnTo>
                    <a:pt x="37" y="81"/>
                  </a:lnTo>
                  <a:lnTo>
                    <a:pt x="37" y="82"/>
                  </a:lnTo>
                  <a:lnTo>
                    <a:pt x="37" y="84"/>
                  </a:lnTo>
                  <a:lnTo>
                    <a:pt x="38" y="87"/>
                  </a:lnTo>
                  <a:lnTo>
                    <a:pt x="38" y="92"/>
                  </a:lnTo>
                  <a:lnTo>
                    <a:pt x="38" y="93"/>
                  </a:lnTo>
                  <a:lnTo>
                    <a:pt x="38" y="94"/>
                  </a:lnTo>
                  <a:lnTo>
                    <a:pt x="38" y="97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3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39" y="108"/>
                  </a:lnTo>
                  <a:lnTo>
                    <a:pt x="39" y="109"/>
                  </a:lnTo>
                  <a:lnTo>
                    <a:pt x="40" y="110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2" y="115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4"/>
                  </a:lnTo>
                  <a:lnTo>
                    <a:pt x="42" y="113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1"/>
                  </a:lnTo>
                  <a:lnTo>
                    <a:pt x="43" y="110"/>
                  </a:lnTo>
                  <a:lnTo>
                    <a:pt x="43" y="108"/>
                  </a:lnTo>
                  <a:lnTo>
                    <a:pt x="43" y="108"/>
                  </a:lnTo>
                  <a:lnTo>
                    <a:pt x="43" y="107"/>
                  </a:lnTo>
                  <a:lnTo>
                    <a:pt x="43" y="105"/>
                  </a:lnTo>
                  <a:lnTo>
                    <a:pt x="43" y="104"/>
                  </a:lnTo>
                  <a:lnTo>
                    <a:pt x="43" y="103"/>
                  </a:lnTo>
                  <a:lnTo>
                    <a:pt x="43" y="101"/>
                  </a:lnTo>
                  <a:lnTo>
                    <a:pt x="44" y="96"/>
                  </a:lnTo>
                  <a:lnTo>
                    <a:pt x="44" y="95"/>
                  </a:lnTo>
                  <a:lnTo>
                    <a:pt x="44" y="93"/>
                  </a:lnTo>
                  <a:lnTo>
                    <a:pt x="44" y="90"/>
                  </a:lnTo>
                  <a:lnTo>
                    <a:pt x="45" y="85"/>
                  </a:lnTo>
                  <a:lnTo>
                    <a:pt x="45" y="83"/>
                  </a:lnTo>
                  <a:lnTo>
                    <a:pt x="45" y="82"/>
                  </a:lnTo>
                  <a:lnTo>
                    <a:pt x="45" y="78"/>
                  </a:lnTo>
                  <a:lnTo>
                    <a:pt x="45" y="72"/>
                  </a:lnTo>
                  <a:lnTo>
                    <a:pt x="46" y="59"/>
                  </a:lnTo>
                  <a:lnTo>
                    <a:pt x="46" y="57"/>
                  </a:lnTo>
                  <a:lnTo>
                    <a:pt x="46" y="55"/>
                  </a:lnTo>
                  <a:lnTo>
                    <a:pt x="46" y="52"/>
                  </a:lnTo>
                  <a:lnTo>
                    <a:pt x="47" y="45"/>
                  </a:lnTo>
                  <a:lnTo>
                    <a:pt x="48" y="32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48" y="26"/>
                  </a:lnTo>
                  <a:lnTo>
                    <a:pt x="48" y="21"/>
                  </a:lnTo>
                  <a:lnTo>
                    <a:pt x="48" y="20"/>
                  </a:lnTo>
                  <a:lnTo>
                    <a:pt x="49" y="18"/>
                  </a:lnTo>
                  <a:lnTo>
                    <a:pt x="49" y="16"/>
                  </a:lnTo>
                  <a:lnTo>
                    <a:pt x="49" y="12"/>
                  </a:lnTo>
                  <a:lnTo>
                    <a:pt x="49" y="11"/>
                  </a:lnTo>
                  <a:lnTo>
                    <a:pt x="49" y="10"/>
                  </a:lnTo>
                  <a:lnTo>
                    <a:pt x="49" y="8"/>
                  </a:lnTo>
                  <a:lnTo>
                    <a:pt x="49" y="7"/>
                  </a:lnTo>
                  <a:lnTo>
                    <a:pt x="50" y="6"/>
                  </a:lnTo>
                  <a:lnTo>
                    <a:pt x="50" y="5"/>
                  </a:lnTo>
                  <a:lnTo>
                    <a:pt x="50" y="4"/>
                  </a:lnTo>
                  <a:lnTo>
                    <a:pt x="50" y="4"/>
                  </a:lnTo>
                  <a:lnTo>
                    <a:pt x="50" y="3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0" y="2"/>
                  </a:lnTo>
                  <a:lnTo>
                    <a:pt x="51" y="1"/>
                  </a:lnTo>
                  <a:lnTo>
                    <a:pt x="51" y="1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1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3"/>
                  </a:lnTo>
                  <a:lnTo>
                    <a:pt x="52" y="3"/>
                  </a:lnTo>
                  <a:lnTo>
                    <a:pt x="52" y="4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7"/>
                  </a:lnTo>
                  <a:lnTo>
                    <a:pt x="53" y="8"/>
                  </a:lnTo>
                  <a:lnTo>
                    <a:pt x="53" y="8"/>
                  </a:lnTo>
                  <a:lnTo>
                    <a:pt x="53" y="10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6"/>
                  </a:lnTo>
                  <a:lnTo>
                    <a:pt x="54" y="19"/>
                  </a:lnTo>
                  <a:lnTo>
                    <a:pt x="54" y="24"/>
                  </a:lnTo>
                  <a:lnTo>
                    <a:pt x="55" y="34"/>
                  </a:lnTo>
                  <a:lnTo>
                    <a:pt x="55" y="36"/>
                  </a:lnTo>
                  <a:lnTo>
                    <a:pt x="55" y="38"/>
                  </a:lnTo>
                  <a:lnTo>
                    <a:pt x="55" y="40"/>
                  </a:lnTo>
                  <a:lnTo>
                    <a:pt x="56" y="46"/>
                  </a:lnTo>
                  <a:lnTo>
                    <a:pt x="56" y="59"/>
                  </a:lnTo>
                  <a:lnTo>
                    <a:pt x="56" y="60"/>
                  </a:lnTo>
                  <a:lnTo>
                    <a:pt x="57" y="62"/>
                  </a:lnTo>
                  <a:lnTo>
                    <a:pt x="57" y="65"/>
                  </a:lnTo>
                  <a:lnTo>
                    <a:pt x="57" y="71"/>
                  </a:lnTo>
                  <a:lnTo>
                    <a:pt x="57" y="73"/>
                  </a:lnTo>
                  <a:lnTo>
                    <a:pt x="57" y="74"/>
                  </a:lnTo>
                  <a:lnTo>
                    <a:pt x="57" y="77"/>
                  </a:lnTo>
                  <a:lnTo>
                    <a:pt x="58" y="83"/>
                  </a:lnTo>
                  <a:lnTo>
                    <a:pt x="58" y="84"/>
                  </a:lnTo>
                  <a:lnTo>
                    <a:pt x="58" y="86"/>
                  </a:lnTo>
                  <a:lnTo>
                    <a:pt x="58" y="88"/>
                  </a:lnTo>
                  <a:lnTo>
                    <a:pt x="58" y="94"/>
                  </a:lnTo>
                  <a:lnTo>
                    <a:pt x="59" y="95"/>
                  </a:lnTo>
                  <a:lnTo>
                    <a:pt x="59" y="96"/>
                  </a:lnTo>
                  <a:lnTo>
                    <a:pt x="59" y="98"/>
                  </a:lnTo>
                  <a:lnTo>
                    <a:pt x="59" y="102"/>
                  </a:lnTo>
                  <a:lnTo>
                    <a:pt x="59" y="104"/>
                  </a:lnTo>
                  <a:lnTo>
                    <a:pt x="59" y="105"/>
                  </a:lnTo>
                  <a:lnTo>
                    <a:pt x="59" y="106"/>
                  </a:lnTo>
                  <a:lnTo>
                    <a:pt x="60" y="107"/>
                  </a:lnTo>
                  <a:lnTo>
                    <a:pt x="60" y="108"/>
                  </a:lnTo>
                  <a:lnTo>
                    <a:pt x="60" y="110"/>
                  </a:lnTo>
                  <a:lnTo>
                    <a:pt x="60" y="110"/>
                  </a:lnTo>
                  <a:lnTo>
                    <a:pt x="60" y="111"/>
                  </a:lnTo>
                  <a:lnTo>
                    <a:pt x="60" y="112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1" y="113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1" y="116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5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4"/>
                  </a:lnTo>
                  <a:lnTo>
                    <a:pt x="62" y="113"/>
                  </a:lnTo>
                  <a:lnTo>
                    <a:pt x="62" y="113"/>
                  </a:lnTo>
                  <a:lnTo>
                    <a:pt x="62" y="112"/>
                  </a:lnTo>
                  <a:lnTo>
                    <a:pt x="63" y="112"/>
                  </a:lnTo>
                  <a:lnTo>
                    <a:pt x="63" y="111"/>
                  </a:lnTo>
                  <a:lnTo>
                    <a:pt x="63" y="110"/>
                  </a:lnTo>
                  <a:lnTo>
                    <a:pt x="63" y="109"/>
                  </a:lnTo>
                  <a:lnTo>
                    <a:pt x="63" y="108"/>
                  </a:lnTo>
                  <a:lnTo>
                    <a:pt x="63" y="107"/>
                  </a:lnTo>
                  <a:lnTo>
                    <a:pt x="63" y="105"/>
                  </a:lnTo>
                  <a:lnTo>
                    <a:pt x="64" y="101"/>
                  </a:lnTo>
                  <a:lnTo>
                    <a:pt x="64" y="100"/>
                  </a:lnTo>
                  <a:lnTo>
                    <a:pt x="64" y="99"/>
                  </a:lnTo>
                  <a:lnTo>
                    <a:pt x="64" y="96"/>
                  </a:lnTo>
                  <a:lnTo>
                    <a:pt x="64" y="91"/>
                  </a:lnTo>
                  <a:lnTo>
                    <a:pt x="65" y="79"/>
                  </a:lnTo>
                  <a:lnTo>
                    <a:pt x="65" y="77"/>
                  </a:lnTo>
                  <a:lnTo>
                    <a:pt x="65" y="76"/>
                  </a:lnTo>
                  <a:lnTo>
                    <a:pt x="65" y="73"/>
                  </a:lnTo>
                  <a:lnTo>
                    <a:pt x="66" y="67"/>
                  </a:lnTo>
                  <a:lnTo>
                    <a:pt x="67" y="54"/>
                  </a:lnTo>
                  <a:lnTo>
                    <a:pt x="67" y="52"/>
                  </a:lnTo>
                  <a:lnTo>
                    <a:pt x="67" y="51"/>
                  </a:lnTo>
                  <a:lnTo>
                    <a:pt x="67" y="48"/>
                  </a:lnTo>
                  <a:lnTo>
                    <a:pt x="67" y="41"/>
                  </a:lnTo>
                  <a:lnTo>
                    <a:pt x="68" y="30"/>
                  </a:lnTo>
                  <a:lnTo>
                    <a:pt x="68" y="28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69" y="19"/>
                  </a:lnTo>
                  <a:lnTo>
                    <a:pt x="69" y="18"/>
                  </a:lnTo>
                  <a:lnTo>
                    <a:pt x="69" y="17"/>
                  </a:lnTo>
                  <a:lnTo>
                    <a:pt x="69" y="15"/>
                  </a:lnTo>
                  <a:lnTo>
                    <a:pt x="69" y="11"/>
                  </a:lnTo>
                  <a:lnTo>
                    <a:pt x="69" y="10"/>
                  </a:lnTo>
                  <a:lnTo>
                    <a:pt x="70" y="9"/>
                  </a:lnTo>
                  <a:lnTo>
                    <a:pt x="70" y="7"/>
                  </a:lnTo>
                  <a:lnTo>
                    <a:pt x="70" y="6"/>
                  </a:lnTo>
                  <a:lnTo>
                    <a:pt x="70" y="6"/>
                  </a:lnTo>
                  <a:lnTo>
                    <a:pt x="70" y="4"/>
                  </a:lnTo>
                  <a:lnTo>
                    <a:pt x="70" y="4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1" y="2"/>
                  </a:lnTo>
                  <a:lnTo>
                    <a:pt x="71" y="2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1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1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1"/>
                  </a:lnTo>
                  <a:lnTo>
                    <a:pt x="72" y="2"/>
                  </a:lnTo>
                  <a:lnTo>
                    <a:pt x="72" y="2"/>
                  </a:lnTo>
                  <a:lnTo>
                    <a:pt x="73" y="3"/>
                  </a:lnTo>
                  <a:lnTo>
                    <a:pt x="73" y="3"/>
                  </a:lnTo>
                  <a:lnTo>
                    <a:pt x="73" y="4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3" y="6"/>
                  </a:lnTo>
                  <a:lnTo>
                    <a:pt x="73" y="7"/>
                  </a:lnTo>
                  <a:lnTo>
                    <a:pt x="73" y="9"/>
                  </a:lnTo>
                  <a:lnTo>
                    <a:pt x="74" y="12"/>
                  </a:lnTo>
                  <a:lnTo>
                    <a:pt x="74" y="13"/>
                  </a:lnTo>
                  <a:lnTo>
                    <a:pt x="74" y="14"/>
                  </a:lnTo>
                  <a:lnTo>
                    <a:pt x="74" y="16"/>
                  </a:lnTo>
                  <a:lnTo>
                    <a:pt x="74" y="21"/>
                  </a:lnTo>
                  <a:lnTo>
                    <a:pt x="74" y="22"/>
                  </a:lnTo>
                  <a:lnTo>
                    <a:pt x="75" y="24"/>
                  </a:lnTo>
                  <a:lnTo>
                    <a:pt x="75" y="26"/>
                  </a:lnTo>
                  <a:lnTo>
                    <a:pt x="75" y="3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5" name="Freeform 89"/>
            <p:cNvSpPr>
              <a:spLocks/>
            </p:cNvSpPr>
            <p:nvPr/>
          </p:nvSpPr>
          <p:spPr bwMode="auto">
            <a:xfrm>
              <a:off x="5020" y="2186"/>
              <a:ext cx="75" cy="116"/>
            </a:xfrm>
            <a:custGeom>
              <a:avLst/>
              <a:gdLst/>
              <a:ahLst/>
              <a:cxnLst>
                <a:cxn ang="0">
                  <a:pos x="2" y="59"/>
                </a:cxn>
                <a:cxn ang="0">
                  <a:pos x="3" y="85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6" y="115"/>
                </a:cxn>
                <a:cxn ang="0">
                  <a:pos x="7" y="115"/>
                </a:cxn>
                <a:cxn ang="0">
                  <a:pos x="8" y="111"/>
                </a:cxn>
                <a:cxn ang="0">
                  <a:pos x="9" y="100"/>
                </a:cxn>
                <a:cxn ang="0">
                  <a:pos x="11" y="69"/>
                </a:cxn>
                <a:cxn ang="0">
                  <a:pos x="13" y="29"/>
                </a:cxn>
                <a:cxn ang="0">
                  <a:pos x="15" y="9"/>
                </a:cxn>
                <a:cxn ang="0">
                  <a:pos x="16" y="2"/>
                </a:cxn>
                <a:cxn ang="0">
                  <a:pos x="17" y="0"/>
                </a:cxn>
                <a:cxn ang="0">
                  <a:pos x="17" y="1"/>
                </a:cxn>
                <a:cxn ang="0">
                  <a:pos x="18" y="5"/>
                </a:cxn>
                <a:cxn ang="0">
                  <a:pos x="19" y="18"/>
                </a:cxn>
                <a:cxn ang="0">
                  <a:pos x="21" y="54"/>
                </a:cxn>
                <a:cxn ang="0">
                  <a:pos x="23" y="86"/>
                </a:cxn>
                <a:cxn ang="0">
                  <a:pos x="24" y="103"/>
                </a:cxn>
                <a:cxn ang="0">
                  <a:pos x="25" y="111"/>
                </a:cxn>
                <a:cxn ang="0">
                  <a:pos x="26" y="115"/>
                </a:cxn>
                <a:cxn ang="0">
                  <a:pos x="27" y="116"/>
                </a:cxn>
                <a:cxn ang="0">
                  <a:pos x="27" y="113"/>
                </a:cxn>
                <a:cxn ang="0">
                  <a:pos x="28" y="107"/>
                </a:cxn>
                <a:cxn ang="0">
                  <a:pos x="29" y="93"/>
                </a:cxn>
                <a:cxn ang="0">
                  <a:pos x="32" y="46"/>
                </a:cxn>
                <a:cxn ang="0">
                  <a:pos x="34" y="21"/>
                </a:cxn>
                <a:cxn ang="0">
                  <a:pos x="35" y="10"/>
                </a:cxn>
                <a:cxn ang="0">
                  <a:pos x="35" y="2"/>
                </a:cxn>
                <a:cxn ang="0">
                  <a:pos x="36" y="0"/>
                </a:cxn>
                <a:cxn ang="0">
                  <a:pos x="37" y="0"/>
                </a:cxn>
                <a:cxn ang="0">
                  <a:pos x="38" y="4"/>
                </a:cxn>
                <a:cxn ang="0">
                  <a:pos x="39" y="12"/>
                </a:cxn>
                <a:cxn ang="0">
                  <a:pos x="40" y="29"/>
                </a:cxn>
                <a:cxn ang="0">
                  <a:pos x="43" y="86"/>
                </a:cxn>
                <a:cxn ang="0">
                  <a:pos x="44" y="102"/>
                </a:cxn>
                <a:cxn ang="0">
                  <a:pos x="45" y="111"/>
                </a:cxn>
                <a:cxn ang="0">
                  <a:pos x="46" y="115"/>
                </a:cxn>
                <a:cxn ang="0">
                  <a:pos x="47" y="116"/>
                </a:cxn>
                <a:cxn ang="0">
                  <a:pos x="47" y="114"/>
                </a:cxn>
                <a:cxn ang="0">
                  <a:pos x="48" y="108"/>
                </a:cxn>
                <a:cxn ang="0">
                  <a:pos x="49" y="92"/>
                </a:cxn>
                <a:cxn ang="0">
                  <a:pos x="51" y="60"/>
                </a:cxn>
                <a:cxn ang="0">
                  <a:pos x="53" y="24"/>
                </a:cxn>
                <a:cxn ang="0">
                  <a:pos x="55" y="8"/>
                </a:cxn>
                <a:cxn ang="0">
                  <a:pos x="55" y="2"/>
                </a:cxn>
                <a:cxn ang="0">
                  <a:pos x="56" y="0"/>
                </a:cxn>
                <a:cxn ang="0">
                  <a:pos x="57" y="0"/>
                </a:cxn>
                <a:cxn ang="0">
                  <a:pos x="57" y="3"/>
                </a:cxn>
                <a:cxn ang="0">
                  <a:pos x="58" y="12"/>
                </a:cxn>
                <a:cxn ang="0">
                  <a:pos x="60" y="33"/>
                </a:cxn>
                <a:cxn ang="0">
                  <a:pos x="63" y="82"/>
                </a:cxn>
                <a:cxn ang="0">
                  <a:pos x="64" y="104"/>
                </a:cxn>
                <a:cxn ang="0">
                  <a:pos x="65" y="112"/>
                </a:cxn>
                <a:cxn ang="0">
                  <a:pos x="66" y="115"/>
                </a:cxn>
                <a:cxn ang="0">
                  <a:pos x="66" y="115"/>
                </a:cxn>
                <a:cxn ang="0">
                  <a:pos x="67" y="112"/>
                </a:cxn>
                <a:cxn ang="0">
                  <a:pos x="68" y="102"/>
                </a:cxn>
                <a:cxn ang="0">
                  <a:pos x="70" y="74"/>
                </a:cxn>
                <a:cxn ang="0">
                  <a:pos x="72" y="39"/>
                </a:cxn>
                <a:cxn ang="0">
                  <a:pos x="74" y="17"/>
                </a:cxn>
                <a:cxn ang="0">
                  <a:pos x="75" y="4"/>
                </a:cxn>
              </a:cxnLst>
              <a:rect l="0" t="0" r="r" b="b"/>
              <a:pathLst>
                <a:path w="75" h="116">
                  <a:moveTo>
                    <a:pt x="0" y="32"/>
                  </a:moveTo>
                  <a:lnTo>
                    <a:pt x="0" y="33"/>
                  </a:lnTo>
                  <a:lnTo>
                    <a:pt x="0" y="34"/>
                  </a:lnTo>
                  <a:lnTo>
                    <a:pt x="0" y="37"/>
                  </a:lnTo>
                  <a:lnTo>
                    <a:pt x="1" y="43"/>
                  </a:lnTo>
                  <a:lnTo>
                    <a:pt x="1" y="56"/>
                  </a:lnTo>
                  <a:lnTo>
                    <a:pt x="2" y="58"/>
                  </a:lnTo>
                  <a:lnTo>
                    <a:pt x="2" y="59"/>
                  </a:lnTo>
                  <a:lnTo>
                    <a:pt x="2" y="62"/>
                  </a:lnTo>
                  <a:lnTo>
                    <a:pt x="2" y="69"/>
                  </a:lnTo>
                  <a:lnTo>
                    <a:pt x="2" y="71"/>
                  </a:lnTo>
                  <a:lnTo>
                    <a:pt x="2" y="73"/>
                  </a:lnTo>
                  <a:lnTo>
                    <a:pt x="3" y="76"/>
                  </a:lnTo>
                  <a:lnTo>
                    <a:pt x="3" y="82"/>
                  </a:lnTo>
                  <a:lnTo>
                    <a:pt x="3" y="84"/>
                  </a:lnTo>
                  <a:lnTo>
                    <a:pt x="3" y="85"/>
                  </a:lnTo>
                  <a:lnTo>
                    <a:pt x="3" y="88"/>
                  </a:lnTo>
                  <a:lnTo>
                    <a:pt x="4" y="94"/>
                  </a:lnTo>
                  <a:lnTo>
                    <a:pt x="4" y="95"/>
                  </a:lnTo>
                  <a:lnTo>
                    <a:pt x="4" y="96"/>
                  </a:lnTo>
                  <a:lnTo>
                    <a:pt x="4" y="99"/>
                  </a:lnTo>
                  <a:lnTo>
                    <a:pt x="5" y="103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7"/>
                  </a:lnTo>
                  <a:lnTo>
                    <a:pt x="5" y="108"/>
                  </a:lnTo>
                  <a:lnTo>
                    <a:pt x="5" y="109"/>
                  </a:lnTo>
                  <a:lnTo>
                    <a:pt x="5" y="110"/>
                  </a:lnTo>
                  <a:lnTo>
                    <a:pt x="5" y="111"/>
                  </a:lnTo>
                  <a:lnTo>
                    <a:pt x="5" y="112"/>
                  </a:lnTo>
                  <a:lnTo>
                    <a:pt x="5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7" y="113"/>
                  </a:lnTo>
                  <a:lnTo>
                    <a:pt x="7" y="113"/>
                  </a:lnTo>
                  <a:lnTo>
                    <a:pt x="8" y="112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8"/>
                  </a:lnTo>
                  <a:lnTo>
                    <a:pt x="8" y="107"/>
                  </a:lnTo>
                  <a:lnTo>
                    <a:pt x="9" y="105"/>
                  </a:lnTo>
                  <a:lnTo>
                    <a:pt x="9" y="101"/>
                  </a:lnTo>
                  <a:lnTo>
                    <a:pt x="9" y="100"/>
                  </a:lnTo>
                  <a:lnTo>
                    <a:pt x="9" y="99"/>
                  </a:lnTo>
                  <a:lnTo>
                    <a:pt x="9" y="97"/>
                  </a:lnTo>
                  <a:lnTo>
                    <a:pt x="10" y="92"/>
                  </a:lnTo>
                  <a:lnTo>
                    <a:pt x="10" y="81"/>
                  </a:lnTo>
                  <a:lnTo>
                    <a:pt x="10" y="80"/>
                  </a:lnTo>
                  <a:lnTo>
                    <a:pt x="10" y="78"/>
                  </a:lnTo>
                  <a:lnTo>
                    <a:pt x="11" y="75"/>
                  </a:lnTo>
                  <a:lnTo>
                    <a:pt x="11" y="69"/>
                  </a:lnTo>
                  <a:lnTo>
                    <a:pt x="12" y="56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0"/>
                  </a:lnTo>
                  <a:lnTo>
                    <a:pt x="12" y="44"/>
                  </a:lnTo>
                  <a:lnTo>
                    <a:pt x="13" y="32"/>
                  </a:lnTo>
                  <a:lnTo>
                    <a:pt x="13" y="30"/>
                  </a:lnTo>
                  <a:lnTo>
                    <a:pt x="13" y="29"/>
                  </a:lnTo>
                  <a:lnTo>
                    <a:pt x="13" y="26"/>
                  </a:lnTo>
                  <a:lnTo>
                    <a:pt x="14" y="20"/>
                  </a:lnTo>
                  <a:lnTo>
                    <a:pt x="14" y="19"/>
                  </a:lnTo>
                  <a:lnTo>
                    <a:pt x="14" y="18"/>
                  </a:lnTo>
                  <a:lnTo>
                    <a:pt x="14" y="15"/>
                  </a:lnTo>
                  <a:lnTo>
                    <a:pt x="15" y="11"/>
                  </a:lnTo>
                  <a:lnTo>
                    <a:pt x="15" y="10"/>
                  </a:lnTo>
                  <a:lnTo>
                    <a:pt x="15" y="9"/>
                  </a:lnTo>
                  <a:lnTo>
                    <a:pt x="15" y="7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15" y="4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6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9" y="9"/>
                  </a:lnTo>
                  <a:lnTo>
                    <a:pt x="19" y="10"/>
                  </a:lnTo>
                  <a:lnTo>
                    <a:pt x="19" y="12"/>
                  </a:lnTo>
                  <a:lnTo>
                    <a:pt x="19" y="17"/>
                  </a:lnTo>
                  <a:lnTo>
                    <a:pt x="19" y="18"/>
                  </a:lnTo>
                  <a:lnTo>
                    <a:pt x="19" y="20"/>
                  </a:lnTo>
                  <a:lnTo>
                    <a:pt x="19" y="22"/>
                  </a:lnTo>
                  <a:lnTo>
                    <a:pt x="20" y="28"/>
                  </a:lnTo>
                  <a:lnTo>
                    <a:pt x="21" y="40"/>
                  </a:lnTo>
                  <a:lnTo>
                    <a:pt x="21" y="42"/>
                  </a:lnTo>
                  <a:lnTo>
                    <a:pt x="21" y="44"/>
                  </a:lnTo>
                  <a:lnTo>
                    <a:pt x="21" y="47"/>
                  </a:lnTo>
                  <a:lnTo>
                    <a:pt x="21" y="54"/>
                  </a:lnTo>
                  <a:lnTo>
                    <a:pt x="22" y="67"/>
                  </a:lnTo>
                  <a:lnTo>
                    <a:pt x="22" y="69"/>
                  </a:lnTo>
                  <a:lnTo>
                    <a:pt x="22" y="70"/>
                  </a:lnTo>
                  <a:lnTo>
                    <a:pt x="23" y="74"/>
                  </a:lnTo>
                  <a:lnTo>
                    <a:pt x="23" y="80"/>
                  </a:lnTo>
                  <a:lnTo>
                    <a:pt x="23" y="82"/>
                  </a:lnTo>
                  <a:lnTo>
                    <a:pt x="23" y="83"/>
                  </a:lnTo>
                  <a:lnTo>
                    <a:pt x="23" y="86"/>
                  </a:lnTo>
                  <a:lnTo>
                    <a:pt x="24" y="92"/>
                  </a:lnTo>
                  <a:lnTo>
                    <a:pt x="24" y="93"/>
                  </a:lnTo>
                  <a:lnTo>
                    <a:pt x="24" y="95"/>
                  </a:lnTo>
                  <a:lnTo>
                    <a:pt x="24" y="97"/>
                  </a:lnTo>
                  <a:lnTo>
                    <a:pt x="24" y="98"/>
                  </a:lnTo>
                  <a:lnTo>
                    <a:pt x="24" y="100"/>
                  </a:lnTo>
                  <a:lnTo>
                    <a:pt x="24" y="102"/>
                  </a:lnTo>
                  <a:lnTo>
                    <a:pt x="24" y="103"/>
                  </a:lnTo>
                  <a:lnTo>
                    <a:pt x="25" y="104"/>
                  </a:lnTo>
                  <a:lnTo>
                    <a:pt x="25" y="106"/>
                  </a:lnTo>
                  <a:lnTo>
                    <a:pt x="25" y="107"/>
                  </a:lnTo>
                  <a:lnTo>
                    <a:pt x="25" y="108"/>
                  </a:lnTo>
                  <a:lnTo>
                    <a:pt x="25" y="109"/>
                  </a:lnTo>
                  <a:lnTo>
                    <a:pt x="25" y="110"/>
                  </a:lnTo>
                  <a:lnTo>
                    <a:pt x="25" y="111"/>
                  </a:lnTo>
                  <a:lnTo>
                    <a:pt x="25" y="111"/>
                  </a:lnTo>
                  <a:lnTo>
                    <a:pt x="25" y="112"/>
                  </a:lnTo>
                  <a:lnTo>
                    <a:pt x="25" y="112"/>
                  </a:lnTo>
                  <a:lnTo>
                    <a:pt x="26" y="113"/>
                  </a:lnTo>
                  <a:lnTo>
                    <a:pt x="26" y="113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5"/>
                  </a:lnTo>
                  <a:lnTo>
                    <a:pt x="26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6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8" y="112"/>
                  </a:lnTo>
                  <a:lnTo>
                    <a:pt x="28" y="112"/>
                  </a:lnTo>
                  <a:lnTo>
                    <a:pt x="28" y="111"/>
                  </a:lnTo>
                  <a:lnTo>
                    <a:pt x="28" y="110"/>
                  </a:lnTo>
                  <a:lnTo>
                    <a:pt x="28" y="109"/>
                  </a:lnTo>
                  <a:lnTo>
                    <a:pt x="28" y="108"/>
                  </a:lnTo>
                  <a:lnTo>
                    <a:pt x="28" y="107"/>
                  </a:lnTo>
                  <a:lnTo>
                    <a:pt x="28" y="106"/>
                  </a:lnTo>
                  <a:lnTo>
                    <a:pt x="29" y="104"/>
                  </a:lnTo>
                  <a:lnTo>
                    <a:pt x="29" y="103"/>
                  </a:lnTo>
                  <a:lnTo>
                    <a:pt x="29" y="102"/>
                  </a:lnTo>
                  <a:lnTo>
                    <a:pt x="29" y="100"/>
                  </a:lnTo>
                  <a:lnTo>
                    <a:pt x="29" y="96"/>
                  </a:lnTo>
                  <a:lnTo>
                    <a:pt x="29" y="94"/>
                  </a:lnTo>
                  <a:lnTo>
                    <a:pt x="29" y="93"/>
                  </a:lnTo>
                  <a:lnTo>
                    <a:pt x="30" y="91"/>
                  </a:lnTo>
                  <a:lnTo>
                    <a:pt x="30" y="85"/>
                  </a:lnTo>
                  <a:lnTo>
                    <a:pt x="31" y="74"/>
                  </a:lnTo>
                  <a:lnTo>
                    <a:pt x="31" y="72"/>
                  </a:lnTo>
                  <a:lnTo>
                    <a:pt x="31" y="70"/>
                  </a:lnTo>
                  <a:lnTo>
                    <a:pt x="31" y="67"/>
                  </a:lnTo>
                  <a:lnTo>
                    <a:pt x="31" y="60"/>
                  </a:lnTo>
                  <a:lnTo>
                    <a:pt x="32" y="46"/>
                  </a:lnTo>
                  <a:lnTo>
                    <a:pt x="32" y="45"/>
                  </a:lnTo>
                  <a:lnTo>
                    <a:pt x="32" y="43"/>
                  </a:lnTo>
                  <a:lnTo>
                    <a:pt x="33" y="40"/>
                  </a:lnTo>
                  <a:lnTo>
                    <a:pt x="33" y="33"/>
                  </a:lnTo>
                  <a:lnTo>
                    <a:pt x="33" y="32"/>
                  </a:lnTo>
                  <a:lnTo>
                    <a:pt x="33" y="30"/>
                  </a:lnTo>
                  <a:lnTo>
                    <a:pt x="33" y="27"/>
                  </a:lnTo>
                  <a:lnTo>
                    <a:pt x="34" y="21"/>
                  </a:lnTo>
                  <a:lnTo>
                    <a:pt x="34" y="20"/>
                  </a:lnTo>
                  <a:lnTo>
                    <a:pt x="34" y="19"/>
                  </a:lnTo>
                  <a:lnTo>
                    <a:pt x="34" y="16"/>
                  </a:lnTo>
                  <a:lnTo>
                    <a:pt x="34" y="15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5" y="11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5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6" y="2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7" y="1"/>
                  </a:lnTo>
                  <a:lnTo>
                    <a:pt x="37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8" y="3"/>
                  </a:lnTo>
                  <a:lnTo>
                    <a:pt x="38" y="3"/>
                  </a:lnTo>
                  <a:lnTo>
                    <a:pt x="38" y="4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38" y="7"/>
                  </a:lnTo>
                  <a:lnTo>
                    <a:pt x="38" y="8"/>
                  </a:lnTo>
                  <a:lnTo>
                    <a:pt x="38" y="8"/>
                  </a:lnTo>
                  <a:lnTo>
                    <a:pt x="38" y="10"/>
                  </a:lnTo>
                  <a:lnTo>
                    <a:pt x="39" y="11"/>
                  </a:lnTo>
                  <a:lnTo>
                    <a:pt x="39" y="12"/>
                  </a:lnTo>
                  <a:lnTo>
                    <a:pt x="39" y="14"/>
                  </a:lnTo>
                  <a:lnTo>
                    <a:pt x="39" y="15"/>
                  </a:lnTo>
                  <a:lnTo>
                    <a:pt x="39" y="16"/>
                  </a:lnTo>
                  <a:lnTo>
                    <a:pt x="39" y="19"/>
                  </a:lnTo>
                  <a:lnTo>
                    <a:pt x="39" y="24"/>
                  </a:lnTo>
                  <a:lnTo>
                    <a:pt x="40" y="25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0" y="35"/>
                  </a:lnTo>
                  <a:lnTo>
                    <a:pt x="41" y="48"/>
                  </a:lnTo>
                  <a:lnTo>
                    <a:pt x="42" y="73"/>
                  </a:lnTo>
                  <a:lnTo>
                    <a:pt x="42" y="75"/>
                  </a:lnTo>
                  <a:lnTo>
                    <a:pt x="43" y="76"/>
                  </a:lnTo>
                  <a:lnTo>
                    <a:pt x="43" y="79"/>
                  </a:lnTo>
                  <a:lnTo>
                    <a:pt x="43" y="85"/>
                  </a:lnTo>
                  <a:lnTo>
                    <a:pt x="43" y="86"/>
                  </a:lnTo>
                  <a:lnTo>
                    <a:pt x="43" y="88"/>
                  </a:lnTo>
                  <a:lnTo>
                    <a:pt x="43" y="90"/>
                  </a:lnTo>
                  <a:lnTo>
                    <a:pt x="44" y="95"/>
                  </a:lnTo>
                  <a:lnTo>
                    <a:pt x="44" y="97"/>
                  </a:lnTo>
                  <a:lnTo>
                    <a:pt x="44" y="98"/>
                  </a:lnTo>
                  <a:lnTo>
                    <a:pt x="44" y="100"/>
                  </a:lnTo>
                  <a:lnTo>
                    <a:pt x="44" y="101"/>
                  </a:lnTo>
                  <a:lnTo>
                    <a:pt x="44" y="102"/>
                  </a:lnTo>
                  <a:lnTo>
                    <a:pt x="44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8"/>
                  </a:lnTo>
                  <a:lnTo>
                    <a:pt x="45" y="108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1"/>
                  </a:lnTo>
                  <a:lnTo>
                    <a:pt x="45" y="112"/>
                  </a:lnTo>
                  <a:lnTo>
                    <a:pt x="45" y="112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8" y="112"/>
                  </a:lnTo>
                  <a:lnTo>
                    <a:pt x="48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6"/>
                  </a:lnTo>
                  <a:lnTo>
                    <a:pt x="48" y="105"/>
                  </a:lnTo>
                  <a:lnTo>
                    <a:pt x="48" y="104"/>
                  </a:lnTo>
                  <a:lnTo>
                    <a:pt x="49" y="102"/>
                  </a:lnTo>
                  <a:lnTo>
                    <a:pt x="49" y="101"/>
                  </a:lnTo>
                  <a:lnTo>
                    <a:pt x="49" y="100"/>
                  </a:lnTo>
                  <a:lnTo>
                    <a:pt x="49" y="97"/>
                  </a:lnTo>
                  <a:lnTo>
                    <a:pt x="49" y="92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50" y="86"/>
                  </a:lnTo>
                  <a:lnTo>
                    <a:pt x="50" y="80"/>
                  </a:lnTo>
                  <a:lnTo>
                    <a:pt x="51" y="67"/>
                  </a:lnTo>
                  <a:lnTo>
                    <a:pt x="51" y="65"/>
                  </a:lnTo>
                  <a:lnTo>
                    <a:pt x="51" y="64"/>
                  </a:lnTo>
                  <a:lnTo>
                    <a:pt x="51" y="60"/>
                  </a:lnTo>
                  <a:lnTo>
                    <a:pt x="52" y="53"/>
                  </a:lnTo>
                  <a:lnTo>
                    <a:pt x="52" y="40"/>
                  </a:lnTo>
                  <a:lnTo>
                    <a:pt x="52" y="38"/>
                  </a:lnTo>
                  <a:lnTo>
                    <a:pt x="53" y="36"/>
                  </a:lnTo>
                  <a:lnTo>
                    <a:pt x="53" y="33"/>
                  </a:lnTo>
                  <a:lnTo>
                    <a:pt x="53" y="27"/>
                  </a:lnTo>
                  <a:lnTo>
                    <a:pt x="53" y="26"/>
                  </a:lnTo>
                  <a:lnTo>
                    <a:pt x="53" y="24"/>
                  </a:lnTo>
                  <a:lnTo>
                    <a:pt x="53" y="22"/>
                  </a:lnTo>
                  <a:lnTo>
                    <a:pt x="54" y="16"/>
                  </a:lnTo>
                  <a:lnTo>
                    <a:pt x="54" y="15"/>
                  </a:lnTo>
                  <a:lnTo>
                    <a:pt x="54" y="14"/>
                  </a:lnTo>
                  <a:lnTo>
                    <a:pt x="54" y="12"/>
                  </a:lnTo>
                  <a:lnTo>
                    <a:pt x="54" y="11"/>
                  </a:lnTo>
                  <a:lnTo>
                    <a:pt x="54" y="10"/>
                  </a:lnTo>
                  <a:lnTo>
                    <a:pt x="55" y="8"/>
                  </a:lnTo>
                  <a:lnTo>
                    <a:pt x="55" y="8"/>
                  </a:lnTo>
                  <a:lnTo>
                    <a:pt x="55" y="7"/>
                  </a:lnTo>
                  <a:lnTo>
                    <a:pt x="55" y="6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4"/>
                  </a:lnTo>
                  <a:lnTo>
                    <a:pt x="55" y="3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6" y="1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6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1"/>
                  </a:lnTo>
                  <a:lnTo>
                    <a:pt x="57" y="1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8" y="8"/>
                  </a:lnTo>
                  <a:lnTo>
                    <a:pt x="58" y="9"/>
                  </a:lnTo>
                  <a:lnTo>
                    <a:pt x="58" y="10"/>
                  </a:lnTo>
                  <a:lnTo>
                    <a:pt x="58" y="12"/>
                  </a:lnTo>
                  <a:lnTo>
                    <a:pt x="59" y="16"/>
                  </a:lnTo>
                  <a:lnTo>
                    <a:pt x="59" y="18"/>
                  </a:lnTo>
                  <a:lnTo>
                    <a:pt x="59" y="19"/>
                  </a:lnTo>
                  <a:lnTo>
                    <a:pt x="59" y="21"/>
                  </a:lnTo>
                  <a:lnTo>
                    <a:pt x="59" y="26"/>
                  </a:lnTo>
                  <a:lnTo>
                    <a:pt x="59" y="28"/>
                  </a:lnTo>
                  <a:lnTo>
                    <a:pt x="60" y="30"/>
                  </a:lnTo>
                  <a:lnTo>
                    <a:pt x="60" y="33"/>
                  </a:lnTo>
                  <a:lnTo>
                    <a:pt x="60" y="39"/>
                  </a:lnTo>
                  <a:lnTo>
                    <a:pt x="61" y="53"/>
                  </a:lnTo>
                  <a:lnTo>
                    <a:pt x="61" y="55"/>
                  </a:lnTo>
                  <a:lnTo>
                    <a:pt x="61" y="56"/>
                  </a:lnTo>
                  <a:lnTo>
                    <a:pt x="61" y="60"/>
                  </a:lnTo>
                  <a:lnTo>
                    <a:pt x="62" y="67"/>
                  </a:lnTo>
                  <a:lnTo>
                    <a:pt x="62" y="80"/>
                  </a:lnTo>
                  <a:lnTo>
                    <a:pt x="63" y="82"/>
                  </a:lnTo>
                  <a:lnTo>
                    <a:pt x="63" y="84"/>
                  </a:lnTo>
                  <a:lnTo>
                    <a:pt x="63" y="87"/>
                  </a:lnTo>
                  <a:lnTo>
                    <a:pt x="63" y="92"/>
                  </a:lnTo>
                  <a:lnTo>
                    <a:pt x="63" y="94"/>
                  </a:lnTo>
                  <a:lnTo>
                    <a:pt x="63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7"/>
                  </a:lnTo>
                  <a:lnTo>
                    <a:pt x="64" y="108"/>
                  </a:lnTo>
                  <a:lnTo>
                    <a:pt x="65" y="108"/>
                  </a:lnTo>
                  <a:lnTo>
                    <a:pt x="65" y="110"/>
                  </a:lnTo>
                  <a:lnTo>
                    <a:pt x="65" y="111"/>
                  </a:lnTo>
                  <a:lnTo>
                    <a:pt x="65" y="111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7" y="115"/>
                  </a:lnTo>
                  <a:lnTo>
                    <a:pt x="67" y="115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4"/>
                  </a:lnTo>
                  <a:lnTo>
                    <a:pt x="67" y="113"/>
                  </a:lnTo>
                  <a:lnTo>
                    <a:pt x="67" y="113"/>
                  </a:lnTo>
                  <a:lnTo>
                    <a:pt x="67" y="112"/>
                  </a:lnTo>
                  <a:lnTo>
                    <a:pt x="67" y="112"/>
                  </a:lnTo>
                  <a:lnTo>
                    <a:pt x="67" y="111"/>
                  </a:lnTo>
                  <a:lnTo>
                    <a:pt x="68" y="110"/>
                  </a:lnTo>
                  <a:lnTo>
                    <a:pt x="68" y="109"/>
                  </a:lnTo>
                  <a:lnTo>
                    <a:pt x="68" y="108"/>
                  </a:lnTo>
                  <a:lnTo>
                    <a:pt x="68" y="107"/>
                  </a:lnTo>
                  <a:lnTo>
                    <a:pt x="68" y="106"/>
                  </a:lnTo>
                  <a:lnTo>
                    <a:pt x="68" y="102"/>
                  </a:lnTo>
                  <a:lnTo>
                    <a:pt x="68" y="100"/>
                  </a:lnTo>
                  <a:lnTo>
                    <a:pt x="69" y="99"/>
                  </a:lnTo>
                  <a:lnTo>
                    <a:pt x="69" y="97"/>
                  </a:lnTo>
                  <a:lnTo>
                    <a:pt x="69" y="92"/>
                  </a:lnTo>
                  <a:lnTo>
                    <a:pt x="70" y="81"/>
                  </a:lnTo>
                  <a:lnTo>
                    <a:pt x="70" y="79"/>
                  </a:lnTo>
                  <a:lnTo>
                    <a:pt x="70" y="78"/>
                  </a:lnTo>
                  <a:lnTo>
                    <a:pt x="70" y="74"/>
                  </a:lnTo>
                  <a:lnTo>
                    <a:pt x="70" y="68"/>
                  </a:lnTo>
                  <a:lnTo>
                    <a:pt x="71" y="55"/>
                  </a:lnTo>
                  <a:lnTo>
                    <a:pt x="71" y="53"/>
                  </a:lnTo>
                  <a:lnTo>
                    <a:pt x="71" y="52"/>
                  </a:lnTo>
                  <a:lnTo>
                    <a:pt x="72" y="48"/>
                  </a:lnTo>
                  <a:lnTo>
                    <a:pt x="72" y="42"/>
                  </a:lnTo>
                  <a:lnTo>
                    <a:pt x="72" y="41"/>
                  </a:lnTo>
                  <a:lnTo>
                    <a:pt x="72" y="39"/>
                  </a:lnTo>
                  <a:lnTo>
                    <a:pt x="72" y="36"/>
                  </a:lnTo>
                  <a:lnTo>
                    <a:pt x="73" y="30"/>
                  </a:lnTo>
                  <a:lnTo>
                    <a:pt x="73" y="29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3" y="20"/>
                  </a:lnTo>
                  <a:lnTo>
                    <a:pt x="73" y="18"/>
                  </a:lnTo>
                  <a:lnTo>
                    <a:pt x="74" y="17"/>
                  </a:lnTo>
                  <a:lnTo>
                    <a:pt x="74" y="15"/>
                  </a:lnTo>
                  <a:lnTo>
                    <a:pt x="74" y="11"/>
                  </a:lnTo>
                  <a:lnTo>
                    <a:pt x="74" y="10"/>
                  </a:lnTo>
                  <a:lnTo>
                    <a:pt x="74" y="9"/>
                  </a:lnTo>
                  <a:lnTo>
                    <a:pt x="74" y="7"/>
                  </a:lnTo>
                  <a:lnTo>
                    <a:pt x="74" y="7"/>
                  </a:lnTo>
                  <a:lnTo>
                    <a:pt x="74" y="6"/>
                  </a:lnTo>
                  <a:lnTo>
                    <a:pt x="75" y="4"/>
                  </a:lnTo>
                  <a:lnTo>
                    <a:pt x="75" y="4"/>
                  </a:lnTo>
                  <a:lnTo>
                    <a:pt x="75" y="3"/>
                  </a:lnTo>
                  <a:lnTo>
                    <a:pt x="75" y="3"/>
                  </a:lnTo>
                  <a:lnTo>
                    <a:pt x="75" y="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6" name="Freeform 90"/>
            <p:cNvSpPr>
              <a:spLocks/>
            </p:cNvSpPr>
            <p:nvPr/>
          </p:nvSpPr>
          <p:spPr bwMode="auto">
            <a:xfrm>
              <a:off x="5095" y="2186"/>
              <a:ext cx="72" cy="116"/>
            </a:xfrm>
            <a:custGeom>
              <a:avLst/>
              <a:gdLst/>
              <a:ahLst/>
              <a:cxnLst>
                <a:cxn ang="0">
                  <a:pos x="1" y="0"/>
                </a:cxn>
                <a:cxn ang="0">
                  <a:pos x="1" y="0"/>
                </a:cxn>
                <a:cxn ang="0">
                  <a:pos x="2" y="3"/>
                </a:cxn>
                <a:cxn ang="0">
                  <a:pos x="3" y="15"/>
                </a:cxn>
                <a:cxn ang="0">
                  <a:pos x="5" y="45"/>
                </a:cxn>
                <a:cxn ang="0">
                  <a:pos x="8" y="93"/>
                </a:cxn>
                <a:cxn ang="0">
                  <a:pos x="9" y="105"/>
                </a:cxn>
                <a:cxn ang="0">
                  <a:pos x="10" y="112"/>
                </a:cxn>
                <a:cxn ang="0">
                  <a:pos x="10" y="115"/>
                </a:cxn>
                <a:cxn ang="0">
                  <a:pos x="11" y="115"/>
                </a:cxn>
                <a:cxn ang="0">
                  <a:pos x="12" y="112"/>
                </a:cxn>
                <a:cxn ang="0">
                  <a:pos x="13" y="104"/>
                </a:cxn>
                <a:cxn ang="0">
                  <a:pos x="14" y="83"/>
                </a:cxn>
                <a:cxn ang="0">
                  <a:pos x="17" y="38"/>
                </a:cxn>
                <a:cxn ang="0">
                  <a:pos x="18" y="15"/>
                </a:cxn>
                <a:cxn ang="0">
                  <a:pos x="19" y="5"/>
                </a:cxn>
                <a:cxn ang="0">
                  <a:pos x="20" y="1"/>
                </a:cxn>
                <a:cxn ang="0">
                  <a:pos x="21" y="0"/>
                </a:cxn>
                <a:cxn ang="0">
                  <a:pos x="21" y="2"/>
                </a:cxn>
                <a:cxn ang="0">
                  <a:pos x="22" y="10"/>
                </a:cxn>
                <a:cxn ang="0">
                  <a:pos x="24" y="28"/>
                </a:cxn>
                <a:cxn ang="0">
                  <a:pos x="26" y="64"/>
                </a:cxn>
                <a:cxn ang="0">
                  <a:pos x="27" y="89"/>
                </a:cxn>
                <a:cxn ang="0">
                  <a:pos x="28" y="107"/>
                </a:cxn>
                <a:cxn ang="0">
                  <a:pos x="29" y="114"/>
                </a:cxn>
                <a:cxn ang="0">
                  <a:pos x="30" y="116"/>
                </a:cxn>
                <a:cxn ang="0">
                  <a:pos x="31" y="114"/>
                </a:cxn>
                <a:cxn ang="0">
                  <a:pos x="31" y="110"/>
                </a:cxn>
                <a:cxn ang="0">
                  <a:pos x="33" y="97"/>
                </a:cxn>
                <a:cxn ang="0">
                  <a:pos x="35" y="60"/>
                </a:cxn>
                <a:cxn ang="0">
                  <a:pos x="37" y="26"/>
                </a:cxn>
                <a:cxn ang="0">
                  <a:pos x="38" y="10"/>
                </a:cxn>
                <a:cxn ang="0">
                  <a:pos x="39" y="3"/>
                </a:cxn>
                <a:cxn ang="0">
                  <a:pos x="39" y="0"/>
                </a:cxn>
                <a:cxn ang="0">
                  <a:pos x="40" y="0"/>
                </a:cxn>
                <a:cxn ang="0">
                  <a:pos x="41" y="3"/>
                </a:cxn>
                <a:cxn ang="0">
                  <a:pos x="42" y="12"/>
                </a:cxn>
                <a:cxn ang="0">
                  <a:pos x="43" y="28"/>
                </a:cxn>
                <a:cxn ang="0">
                  <a:pos x="45" y="75"/>
                </a:cxn>
                <a:cxn ang="0">
                  <a:pos x="47" y="97"/>
                </a:cxn>
                <a:cxn ang="0">
                  <a:pos x="48" y="108"/>
                </a:cxn>
                <a:cxn ang="0">
                  <a:pos x="49" y="114"/>
                </a:cxn>
                <a:cxn ang="0">
                  <a:pos x="49" y="116"/>
                </a:cxn>
                <a:cxn ang="0">
                  <a:pos x="50" y="114"/>
                </a:cxn>
                <a:cxn ang="0">
                  <a:pos x="51" y="108"/>
                </a:cxn>
                <a:cxn ang="0">
                  <a:pos x="52" y="92"/>
                </a:cxn>
                <a:cxn ang="0">
                  <a:pos x="54" y="54"/>
                </a:cxn>
                <a:cxn ang="0">
                  <a:pos x="56" y="29"/>
                </a:cxn>
                <a:cxn ang="0">
                  <a:pos x="57" y="9"/>
                </a:cxn>
                <a:cxn ang="0">
                  <a:pos x="58" y="2"/>
                </a:cxn>
                <a:cxn ang="0">
                  <a:pos x="59" y="0"/>
                </a:cxn>
                <a:cxn ang="0">
                  <a:pos x="60" y="0"/>
                </a:cxn>
                <a:cxn ang="0">
                  <a:pos x="60" y="4"/>
                </a:cxn>
                <a:cxn ang="0">
                  <a:pos x="61" y="17"/>
                </a:cxn>
                <a:cxn ang="0">
                  <a:pos x="63" y="49"/>
                </a:cxn>
                <a:cxn ang="0">
                  <a:pos x="65" y="88"/>
                </a:cxn>
                <a:cxn ang="0">
                  <a:pos x="67" y="106"/>
                </a:cxn>
                <a:cxn ang="0">
                  <a:pos x="68" y="113"/>
                </a:cxn>
                <a:cxn ang="0">
                  <a:pos x="68" y="115"/>
                </a:cxn>
                <a:cxn ang="0">
                  <a:pos x="69" y="115"/>
                </a:cxn>
                <a:cxn ang="0">
                  <a:pos x="70" y="110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2"/>
                  </a:move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5"/>
                  </a:lnTo>
                  <a:lnTo>
                    <a:pt x="3" y="7"/>
                  </a:lnTo>
                  <a:lnTo>
                    <a:pt x="3" y="8"/>
                  </a:lnTo>
                  <a:lnTo>
                    <a:pt x="3" y="8"/>
                  </a:lnTo>
                  <a:lnTo>
                    <a:pt x="3" y="10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3" y="17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5" y="38"/>
                  </a:lnTo>
                  <a:lnTo>
                    <a:pt x="5" y="40"/>
                  </a:lnTo>
                  <a:lnTo>
                    <a:pt x="5" y="41"/>
                  </a:lnTo>
                  <a:lnTo>
                    <a:pt x="5" y="45"/>
                  </a:lnTo>
                  <a:lnTo>
                    <a:pt x="5" y="52"/>
                  </a:lnTo>
                  <a:lnTo>
                    <a:pt x="6" y="66"/>
                  </a:lnTo>
                  <a:lnTo>
                    <a:pt x="6" y="67"/>
                  </a:lnTo>
                  <a:lnTo>
                    <a:pt x="7" y="69"/>
                  </a:lnTo>
                  <a:lnTo>
                    <a:pt x="7" y="72"/>
                  </a:lnTo>
                  <a:lnTo>
                    <a:pt x="7" y="79"/>
                  </a:lnTo>
                  <a:lnTo>
                    <a:pt x="8" y="92"/>
                  </a:lnTo>
                  <a:lnTo>
                    <a:pt x="8" y="93"/>
                  </a:lnTo>
                  <a:lnTo>
                    <a:pt x="8" y="94"/>
                  </a:lnTo>
                  <a:lnTo>
                    <a:pt x="8" y="97"/>
                  </a:lnTo>
                  <a:lnTo>
                    <a:pt x="8" y="98"/>
                  </a:lnTo>
                  <a:lnTo>
                    <a:pt x="8" y="99"/>
                  </a:lnTo>
                  <a:lnTo>
                    <a:pt x="9" y="101"/>
                  </a:lnTo>
                  <a:lnTo>
                    <a:pt x="9" y="102"/>
                  </a:lnTo>
                  <a:lnTo>
                    <a:pt x="9" y="103"/>
                  </a:lnTo>
                  <a:lnTo>
                    <a:pt x="9" y="105"/>
                  </a:lnTo>
                  <a:lnTo>
                    <a:pt x="9" y="106"/>
                  </a:lnTo>
                  <a:lnTo>
                    <a:pt x="9" y="107"/>
                  </a:lnTo>
                  <a:lnTo>
                    <a:pt x="9" y="109"/>
                  </a:lnTo>
                  <a:lnTo>
                    <a:pt x="9" y="109"/>
                  </a:lnTo>
                  <a:lnTo>
                    <a:pt x="9" y="110"/>
                  </a:lnTo>
                  <a:lnTo>
                    <a:pt x="9" y="111"/>
                  </a:lnTo>
                  <a:lnTo>
                    <a:pt x="9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4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0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4"/>
                  </a:lnTo>
                  <a:lnTo>
                    <a:pt x="11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9"/>
                  </a:lnTo>
                  <a:lnTo>
                    <a:pt x="12" y="108"/>
                  </a:lnTo>
                  <a:lnTo>
                    <a:pt x="12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100"/>
                  </a:lnTo>
                  <a:lnTo>
                    <a:pt x="13" y="95"/>
                  </a:lnTo>
                  <a:lnTo>
                    <a:pt x="13" y="94"/>
                  </a:lnTo>
                  <a:lnTo>
                    <a:pt x="14" y="92"/>
                  </a:lnTo>
                  <a:lnTo>
                    <a:pt x="14" y="89"/>
                  </a:lnTo>
                  <a:lnTo>
                    <a:pt x="14" y="83"/>
                  </a:lnTo>
                  <a:lnTo>
                    <a:pt x="15" y="70"/>
                  </a:lnTo>
                  <a:lnTo>
                    <a:pt x="15" y="68"/>
                  </a:lnTo>
                  <a:lnTo>
                    <a:pt x="15" y="66"/>
                  </a:lnTo>
                  <a:lnTo>
                    <a:pt x="15" y="63"/>
                  </a:lnTo>
                  <a:lnTo>
                    <a:pt x="16" y="56"/>
                  </a:lnTo>
                  <a:lnTo>
                    <a:pt x="16" y="42"/>
                  </a:lnTo>
                  <a:lnTo>
                    <a:pt x="17" y="40"/>
                  </a:lnTo>
                  <a:lnTo>
                    <a:pt x="17" y="38"/>
                  </a:lnTo>
                  <a:lnTo>
                    <a:pt x="17" y="35"/>
                  </a:lnTo>
                  <a:lnTo>
                    <a:pt x="17" y="28"/>
                  </a:lnTo>
                  <a:lnTo>
                    <a:pt x="17" y="27"/>
                  </a:lnTo>
                  <a:lnTo>
                    <a:pt x="17" y="26"/>
                  </a:lnTo>
                  <a:lnTo>
                    <a:pt x="18" y="23"/>
                  </a:lnTo>
                  <a:lnTo>
                    <a:pt x="18" y="17"/>
                  </a:lnTo>
                  <a:lnTo>
                    <a:pt x="18" y="16"/>
                  </a:lnTo>
                  <a:lnTo>
                    <a:pt x="18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9" y="10"/>
                  </a:lnTo>
                  <a:lnTo>
                    <a:pt x="19" y="8"/>
                  </a:lnTo>
                  <a:lnTo>
                    <a:pt x="19" y="7"/>
                  </a:lnTo>
                  <a:lnTo>
                    <a:pt x="19" y="6"/>
                  </a:lnTo>
                  <a:lnTo>
                    <a:pt x="19" y="6"/>
                  </a:lnTo>
                  <a:lnTo>
                    <a:pt x="19" y="5"/>
                  </a:lnTo>
                  <a:lnTo>
                    <a:pt x="19" y="4"/>
                  </a:lnTo>
                  <a:lnTo>
                    <a:pt x="19" y="4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2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0"/>
                  </a:lnTo>
                  <a:lnTo>
                    <a:pt x="21" y="1"/>
                  </a:lnTo>
                  <a:lnTo>
                    <a:pt x="21" y="1"/>
                  </a:lnTo>
                  <a:lnTo>
                    <a:pt x="21" y="2"/>
                  </a:lnTo>
                  <a:lnTo>
                    <a:pt x="21" y="2"/>
                  </a:lnTo>
                  <a:lnTo>
                    <a:pt x="21" y="3"/>
                  </a:lnTo>
                  <a:lnTo>
                    <a:pt x="21" y="3"/>
                  </a:lnTo>
                  <a:lnTo>
                    <a:pt x="22" y="5"/>
                  </a:lnTo>
                  <a:lnTo>
                    <a:pt x="22" y="5"/>
                  </a:lnTo>
                  <a:lnTo>
                    <a:pt x="22" y="6"/>
                  </a:lnTo>
                  <a:lnTo>
                    <a:pt x="22" y="8"/>
                  </a:lnTo>
                  <a:lnTo>
                    <a:pt x="22" y="9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3" y="13"/>
                  </a:lnTo>
                  <a:lnTo>
                    <a:pt x="23" y="14"/>
                  </a:lnTo>
                  <a:lnTo>
                    <a:pt x="23" y="16"/>
                  </a:lnTo>
                  <a:lnTo>
                    <a:pt x="23" y="22"/>
                  </a:lnTo>
                  <a:lnTo>
                    <a:pt x="23" y="23"/>
                  </a:lnTo>
                  <a:lnTo>
                    <a:pt x="23" y="24"/>
                  </a:lnTo>
                  <a:lnTo>
                    <a:pt x="24" y="28"/>
                  </a:lnTo>
                  <a:lnTo>
                    <a:pt x="24" y="34"/>
                  </a:lnTo>
                  <a:lnTo>
                    <a:pt x="24" y="35"/>
                  </a:lnTo>
                  <a:lnTo>
                    <a:pt x="24" y="37"/>
                  </a:lnTo>
                  <a:lnTo>
                    <a:pt x="24" y="40"/>
                  </a:lnTo>
                  <a:lnTo>
                    <a:pt x="25" y="47"/>
                  </a:lnTo>
                  <a:lnTo>
                    <a:pt x="25" y="61"/>
                  </a:lnTo>
                  <a:lnTo>
                    <a:pt x="25" y="63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4"/>
                  </a:lnTo>
                  <a:lnTo>
                    <a:pt x="26" y="76"/>
                  </a:lnTo>
                  <a:lnTo>
                    <a:pt x="26" y="77"/>
                  </a:lnTo>
                  <a:lnTo>
                    <a:pt x="27" y="80"/>
                  </a:lnTo>
                  <a:lnTo>
                    <a:pt x="27" y="86"/>
                  </a:lnTo>
                  <a:lnTo>
                    <a:pt x="27" y="87"/>
                  </a:lnTo>
                  <a:lnTo>
                    <a:pt x="27" y="89"/>
                  </a:lnTo>
                  <a:lnTo>
                    <a:pt x="27" y="92"/>
                  </a:lnTo>
                  <a:lnTo>
                    <a:pt x="27" y="97"/>
                  </a:lnTo>
                  <a:lnTo>
                    <a:pt x="28" y="98"/>
                  </a:lnTo>
                  <a:lnTo>
                    <a:pt x="28" y="99"/>
                  </a:lnTo>
                  <a:lnTo>
                    <a:pt x="28" y="101"/>
                  </a:lnTo>
                  <a:lnTo>
                    <a:pt x="28" y="105"/>
                  </a:lnTo>
                  <a:lnTo>
                    <a:pt x="28" y="106"/>
                  </a:lnTo>
                  <a:lnTo>
                    <a:pt x="28" y="107"/>
                  </a:lnTo>
                  <a:lnTo>
                    <a:pt x="29" y="109"/>
                  </a:lnTo>
                  <a:lnTo>
                    <a:pt x="29" y="109"/>
                  </a:lnTo>
                  <a:lnTo>
                    <a:pt x="29" y="110"/>
                  </a:lnTo>
                  <a:lnTo>
                    <a:pt x="29" y="111"/>
                  </a:lnTo>
                  <a:lnTo>
                    <a:pt x="29" y="112"/>
                  </a:lnTo>
                  <a:lnTo>
                    <a:pt x="29" y="113"/>
                  </a:lnTo>
                  <a:lnTo>
                    <a:pt x="29" y="113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4"/>
                  </a:lnTo>
                  <a:lnTo>
                    <a:pt x="29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6"/>
                  </a:lnTo>
                  <a:lnTo>
                    <a:pt x="30" y="115"/>
                  </a:lnTo>
                  <a:lnTo>
                    <a:pt x="30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3"/>
                  </a:lnTo>
                  <a:lnTo>
                    <a:pt x="31" y="113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1"/>
                  </a:lnTo>
                  <a:lnTo>
                    <a:pt x="31" y="110"/>
                  </a:lnTo>
                  <a:lnTo>
                    <a:pt x="31" y="110"/>
                  </a:lnTo>
                  <a:lnTo>
                    <a:pt x="32" y="109"/>
                  </a:lnTo>
                  <a:lnTo>
                    <a:pt x="32" y="107"/>
                  </a:lnTo>
                  <a:lnTo>
                    <a:pt x="32" y="106"/>
                  </a:lnTo>
                  <a:lnTo>
                    <a:pt x="32" y="105"/>
                  </a:lnTo>
                  <a:lnTo>
                    <a:pt x="32" y="103"/>
                  </a:lnTo>
                  <a:lnTo>
                    <a:pt x="33" y="98"/>
                  </a:lnTo>
                  <a:lnTo>
                    <a:pt x="33" y="97"/>
                  </a:lnTo>
                  <a:lnTo>
                    <a:pt x="33" y="96"/>
                  </a:lnTo>
                  <a:lnTo>
                    <a:pt x="33" y="93"/>
                  </a:lnTo>
                  <a:lnTo>
                    <a:pt x="33" y="87"/>
                  </a:lnTo>
                  <a:lnTo>
                    <a:pt x="34" y="74"/>
                  </a:lnTo>
                  <a:lnTo>
                    <a:pt x="34" y="72"/>
                  </a:lnTo>
                  <a:lnTo>
                    <a:pt x="34" y="70"/>
                  </a:lnTo>
                  <a:lnTo>
                    <a:pt x="34" y="67"/>
                  </a:lnTo>
                  <a:lnTo>
                    <a:pt x="35" y="60"/>
                  </a:lnTo>
                  <a:lnTo>
                    <a:pt x="35" y="46"/>
                  </a:lnTo>
                  <a:lnTo>
                    <a:pt x="36" y="44"/>
                  </a:lnTo>
                  <a:lnTo>
                    <a:pt x="36" y="42"/>
                  </a:lnTo>
                  <a:lnTo>
                    <a:pt x="36" y="39"/>
                  </a:lnTo>
                  <a:lnTo>
                    <a:pt x="36" y="32"/>
                  </a:lnTo>
                  <a:lnTo>
                    <a:pt x="36" y="31"/>
                  </a:lnTo>
                  <a:lnTo>
                    <a:pt x="37" y="29"/>
                  </a:lnTo>
                  <a:lnTo>
                    <a:pt x="37" y="26"/>
                  </a:lnTo>
                  <a:lnTo>
                    <a:pt x="37" y="20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8" y="13"/>
                  </a:lnTo>
                  <a:lnTo>
                    <a:pt x="38" y="11"/>
                  </a:lnTo>
                  <a:lnTo>
                    <a:pt x="38" y="10"/>
                  </a:lnTo>
                  <a:lnTo>
                    <a:pt x="38" y="9"/>
                  </a:lnTo>
                  <a:lnTo>
                    <a:pt x="38" y="8"/>
                  </a:lnTo>
                  <a:lnTo>
                    <a:pt x="38" y="7"/>
                  </a:lnTo>
                  <a:lnTo>
                    <a:pt x="38" y="6"/>
                  </a:lnTo>
                  <a:lnTo>
                    <a:pt x="38" y="4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39" y="3"/>
                  </a:lnTo>
                  <a:lnTo>
                    <a:pt x="39" y="2"/>
                  </a:lnTo>
                  <a:lnTo>
                    <a:pt x="39" y="2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1" y="5"/>
                  </a:lnTo>
                  <a:lnTo>
                    <a:pt x="41" y="5"/>
                  </a:lnTo>
                  <a:lnTo>
                    <a:pt x="41" y="7"/>
                  </a:lnTo>
                  <a:lnTo>
                    <a:pt x="41" y="8"/>
                  </a:lnTo>
                  <a:lnTo>
                    <a:pt x="41" y="9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5"/>
                  </a:lnTo>
                  <a:lnTo>
                    <a:pt x="42" y="16"/>
                  </a:lnTo>
                  <a:lnTo>
                    <a:pt x="42" y="17"/>
                  </a:lnTo>
                  <a:lnTo>
                    <a:pt x="42" y="20"/>
                  </a:lnTo>
                  <a:lnTo>
                    <a:pt x="43" y="25"/>
                  </a:lnTo>
                  <a:lnTo>
                    <a:pt x="43" y="26"/>
                  </a:lnTo>
                  <a:lnTo>
                    <a:pt x="43" y="28"/>
                  </a:lnTo>
                  <a:lnTo>
                    <a:pt x="43" y="30"/>
                  </a:lnTo>
                  <a:lnTo>
                    <a:pt x="43" y="36"/>
                  </a:lnTo>
                  <a:lnTo>
                    <a:pt x="44" y="49"/>
                  </a:lnTo>
                  <a:lnTo>
                    <a:pt x="44" y="51"/>
                  </a:lnTo>
                  <a:lnTo>
                    <a:pt x="44" y="52"/>
                  </a:lnTo>
                  <a:lnTo>
                    <a:pt x="44" y="56"/>
                  </a:lnTo>
                  <a:lnTo>
                    <a:pt x="45" y="62"/>
                  </a:lnTo>
                  <a:lnTo>
                    <a:pt x="45" y="75"/>
                  </a:lnTo>
                  <a:lnTo>
                    <a:pt x="45" y="76"/>
                  </a:lnTo>
                  <a:lnTo>
                    <a:pt x="46" y="78"/>
                  </a:lnTo>
                  <a:lnTo>
                    <a:pt x="46" y="81"/>
                  </a:lnTo>
                  <a:lnTo>
                    <a:pt x="46" y="87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7" y="92"/>
                  </a:lnTo>
                  <a:lnTo>
                    <a:pt x="47" y="97"/>
                  </a:lnTo>
                  <a:lnTo>
                    <a:pt x="47" y="98"/>
                  </a:lnTo>
                  <a:lnTo>
                    <a:pt x="47" y="100"/>
                  </a:lnTo>
                  <a:lnTo>
                    <a:pt x="47" y="102"/>
                  </a:lnTo>
                  <a:lnTo>
                    <a:pt x="47" y="103"/>
                  </a:lnTo>
                  <a:lnTo>
                    <a:pt x="47" y="104"/>
                  </a:lnTo>
                  <a:lnTo>
                    <a:pt x="47" y="106"/>
                  </a:lnTo>
                  <a:lnTo>
                    <a:pt x="48" y="107"/>
                  </a:lnTo>
                  <a:lnTo>
                    <a:pt x="48" y="108"/>
                  </a:lnTo>
                  <a:lnTo>
                    <a:pt x="48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2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5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1" y="112"/>
                  </a:lnTo>
                  <a:lnTo>
                    <a:pt x="51" y="111"/>
                  </a:lnTo>
                  <a:lnTo>
                    <a:pt x="51" y="110"/>
                  </a:lnTo>
                  <a:lnTo>
                    <a:pt x="51" y="108"/>
                  </a:lnTo>
                  <a:lnTo>
                    <a:pt x="51" y="108"/>
                  </a:lnTo>
                  <a:lnTo>
                    <a:pt x="51" y="107"/>
                  </a:lnTo>
                  <a:lnTo>
                    <a:pt x="51" y="105"/>
                  </a:lnTo>
                  <a:lnTo>
                    <a:pt x="51" y="104"/>
                  </a:lnTo>
                  <a:lnTo>
                    <a:pt x="51" y="103"/>
                  </a:lnTo>
                  <a:lnTo>
                    <a:pt x="52" y="100"/>
                  </a:lnTo>
                  <a:lnTo>
                    <a:pt x="52" y="95"/>
                  </a:lnTo>
                  <a:lnTo>
                    <a:pt x="52" y="94"/>
                  </a:lnTo>
                  <a:lnTo>
                    <a:pt x="52" y="92"/>
                  </a:lnTo>
                  <a:lnTo>
                    <a:pt x="52" y="89"/>
                  </a:lnTo>
                  <a:lnTo>
                    <a:pt x="53" y="83"/>
                  </a:lnTo>
                  <a:lnTo>
                    <a:pt x="53" y="82"/>
                  </a:lnTo>
                  <a:lnTo>
                    <a:pt x="53" y="80"/>
                  </a:lnTo>
                  <a:lnTo>
                    <a:pt x="53" y="77"/>
                  </a:lnTo>
                  <a:lnTo>
                    <a:pt x="54" y="70"/>
                  </a:lnTo>
                  <a:lnTo>
                    <a:pt x="54" y="56"/>
                  </a:lnTo>
                  <a:lnTo>
                    <a:pt x="54" y="54"/>
                  </a:lnTo>
                  <a:lnTo>
                    <a:pt x="54" y="52"/>
                  </a:lnTo>
                  <a:lnTo>
                    <a:pt x="55" y="49"/>
                  </a:lnTo>
                  <a:lnTo>
                    <a:pt x="55" y="42"/>
                  </a:lnTo>
                  <a:lnTo>
                    <a:pt x="55" y="41"/>
                  </a:lnTo>
                  <a:lnTo>
                    <a:pt x="55" y="39"/>
                  </a:lnTo>
                  <a:lnTo>
                    <a:pt x="55" y="36"/>
                  </a:lnTo>
                  <a:lnTo>
                    <a:pt x="56" y="30"/>
                  </a:lnTo>
                  <a:lnTo>
                    <a:pt x="56" y="29"/>
                  </a:lnTo>
                  <a:lnTo>
                    <a:pt x="56" y="27"/>
                  </a:lnTo>
                  <a:lnTo>
                    <a:pt x="56" y="24"/>
                  </a:lnTo>
                  <a:lnTo>
                    <a:pt x="56" y="19"/>
                  </a:lnTo>
                  <a:lnTo>
                    <a:pt x="56" y="18"/>
                  </a:lnTo>
                  <a:lnTo>
                    <a:pt x="57" y="17"/>
                  </a:lnTo>
                  <a:lnTo>
                    <a:pt x="57" y="14"/>
                  </a:lnTo>
                  <a:lnTo>
                    <a:pt x="57" y="10"/>
                  </a:lnTo>
                  <a:lnTo>
                    <a:pt x="57" y="9"/>
                  </a:lnTo>
                  <a:lnTo>
                    <a:pt x="57" y="8"/>
                  </a:lnTo>
                  <a:lnTo>
                    <a:pt x="58" y="7"/>
                  </a:lnTo>
                  <a:lnTo>
                    <a:pt x="58" y="6"/>
                  </a:lnTo>
                  <a:lnTo>
                    <a:pt x="58" y="5"/>
                  </a:lnTo>
                  <a:lnTo>
                    <a:pt x="58" y="4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2"/>
                  </a:lnTo>
                  <a:lnTo>
                    <a:pt x="58" y="2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0" y="0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1"/>
                  </a:lnTo>
                  <a:lnTo>
                    <a:pt x="60" y="2"/>
                  </a:lnTo>
                  <a:lnTo>
                    <a:pt x="60" y="2"/>
                  </a:lnTo>
                  <a:lnTo>
                    <a:pt x="60" y="3"/>
                  </a:lnTo>
                  <a:lnTo>
                    <a:pt x="60" y="4"/>
                  </a:lnTo>
                  <a:lnTo>
                    <a:pt x="60" y="4"/>
                  </a:lnTo>
                  <a:lnTo>
                    <a:pt x="60" y="5"/>
                  </a:lnTo>
                  <a:lnTo>
                    <a:pt x="60" y="6"/>
                  </a:lnTo>
                  <a:lnTo>
                    <a:pt x="60" y="6"/>
                  </a:lnTo>
                  <a:lnTo>
                    <a:pt x="61" y="8"/>
                  </a:lnTo>
                  <a:lnTo>
                    <a:pt x="61" y="9"/>
                  </a:lnTo>
                  <a:lnTo>
                    <a:pt x="61" y="10"/>
                  </a:lnTo>
                  <a:lnTo>
                    <a:pt x="61" y="12"/>
                  </a:lnTo>
                  <a:lnTo>
                    <a:pt x="61" y="17"/>
                  </a:lnTo>
                  <a:lnTo>
                    <a:pt x="62" y="19"/>
                  </a:lnTo>
                  <a:lnTo>
                    <a:pt x="62" y="20"/>
                  </a:lnTo>
                  <a:lnTo>
                    <a:pt x="62" y="23"/>
                  </a:lnTo>
                  <a:lnTo>
                    <a:pt x="62" y="29"/>
                  </a:lnTo>
                  <a:lnTo>
                    <a:pt x="63" y="42"/>
                  </a:lnTo>
                  <a:lnTo>
                    <a:pt x="63" y="44"/>
                  </a:lnTo>
                  <a:lnTo>
                    <a:pt x="63" y="46"/>
                  </a:lnTo>
                  <a:lnTo>
                    <a:pt x="63" y="49"/>
                  </a:lnTo>
                  <a:lnTo>
                    <a:pt x="64" y="57"/>
                  </a:lnTo>
                  <a:lnTo>
                    <a:pt x="64" y="71"/>
                  </a:lnTo>
                  <a:lnTo>
                    <a:pt x="64" y="73"/>
                  </a:lnTo>
                  <a:lnTo>
                    <a:pt x="65" y="74"/>
                  </a:lnTo>
                  <a:lnTo>
                    <a:pt x="65" y="78"/>
                  </a:lnTo>
                  <a:lnTo>
                    <a:pt x="65" y="84"/>
                  </a:lnTo>
                  <a:lnTo>
                    <a:pt x="65" y="86"/>
                  </a:lnTo>
                  <a:lnTo>
                    <a:pt x="65" y="88"/>
                  </a:lnTo>
                  <a:lnTo>
                    <a:pt x="66" y="91"/>
                  </a:lnTo>
                  <a:lnTo>
                    <a:pt x="66" y="96"/>
                  </a:lnTo>
                  <a:lnTo>
                    <a:pt x="66" y="98"/>
                  </a:lnTo>
                  <a:lnTo>
                    <a:pt x="66" y="99"/>
                  </a:lnTo>
                  <a:lnTo>
                    <a:pt x="66" y="101"/>
                  </a:lnTo>
                  <a:lnTo>
                    <a:pt x="66" y="102"/>
                  </a:lnTo>
                  <a:lnTo>
                    <a:pt x="66" y="104"/>
                  </a:lnTo>
                  <a:lnTo>
                    <a:pt x="67" y="106"/>
                  </a:lnTo>
                  <a:lnTo>
                    <a:pt x="67" y="107"/>
                  </a:lnTo>
                  <a:lnTo>
                    <a:pt x="67" y="108"/>
                  </a:lnTo>
                  <a:lnTo>
                    <a:pt x="67" y="108"/>
                  </a:lnTo>
                  <a:lnTo>
                    <a:pt x="67" y="109"/>
                  </a:lnTo>
                  <a:lnTo>
                    <a:pt x="67" y="110"/>
                  </a:lnTo>
                  <a:lnTo>
                    <a:pt x="67" y="111"/>
                  </a:lnTo>
                  <a:lnTo>
                    <a:pt x="68" y="112"/>
                  </a:lnTo>
                  <a:lnTo>
                    <a:pt x="68" y="113"/>
                  </a:lnTo>
                  <a:lnTo>
                    <a:pt x="68" y="113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4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5"/>
                  </a:lnTo>
                  <a:lnTo>
                    <a:pt x="68" y="116"/>
                  </a:lnTo>
                  <a:lnTo>
                    <a:pt x="68" y="116"/>
                  </a:lnTo>
                  <a:lnTo>
                    <a:pt x="69" y="116"/>
                  </a:lnTo>
                  <a:lnTo>
                    <a:pt x="69" y="116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5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4"/>
                  </a:lnTo>
                  <a:lnTo>
                    <a:pt x="69" y="113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1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0" y="108"/>
                  </a:lnTo>
                  <a:lnTo>
                    <a:pt x="70" y="107"/>
                  </a:lnTo>
                  <a:lnTo>
                    <a:pt x="70" y="106"/>
                  </a:lnTo>
                  <a:lnTo>
                    <a:pt x="70" y="104"/>
                  </a:lnTo>
                  <a:lnTo>
                    <a:pt x="70" y="103"/>
                  </a:lnTo>
                  <a:lnTo>
                    <a:pt x="71" y="102"/>
                  </a:lnTo>
                  <a:lnTo>
                    <a:pt x="71" y="100"/>
                  </a:lnTo>
                  <a:lnTo>
                    <a:pt x="71" y="94"/>
                  </a:lnTo>
                  <a:lnTo>
                    <a:pt x="71" y="93"/>
                  </a:lnTo>
                  <a:lnTo>
                    <a:pt x="71" y="92"/>
                  </a:lnTo>
                  <a:lnTo>
                    <a:pt x="72" y="89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7" name="Freeform 91"/>
            <p:cNvSpPr>
              <a:spLocks/>
            </p:cNvSpPr>
            <p:nvPr/>
          </p:nvSpPr>
          <p:spPr bwMode="auto">
            <a:xfrm>
              <a:off x="5167" y="2186"/>
              <a:ext cx="71" cy="116"/>
            </a:xfrm>
            <a:custGeom>
              <a:avLst/>
              <a:gdLst/>
              <a:ahLst/>
              <a:cxnLst>
                <a:cxn ang="0">
                  <a:pos x="1" y="55"/>
                </a:cxn>
                <a:cxn ang="0">
                  <a:pos x="3" y="20"/>
                </a:cxn>
                <a:cxn ang="0">
                  <a:pos x="4" y="6"/>
                </a:cxn>
                <a:cxn ang="0">
                  <a:pos x="5" y="1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7"/>
                </a:cxn>
                <a:cxn ang="0">
                  <a:pos x="9" y="24"/>
                </a:cxn>
                <a:cxn ang="0">
                  <a:pos x="12" y="86"/>
                </a:cxn>
                <a:cxn ang="0">
                  <a:pos x="13" y="103"/>
                </a:cxn>
                <a:cxn ang="0">
                  <a:pos x="14" y="112"/>
                </a:cxn>
                <a:cxn ang="0">
                  <a:pos x="15" y="115"/>
                </a:cxn>
                <a:cxn ang="0">
                  <a:pos x="16" y="115"/>
                </a:cxn>
                <a:cxn ang="0">
                  <a:pos x="16" y="112"/>
                </a:cxn>
                <a:cxn ang="0">
                  <a:pos x="17" y="105"/>
                </a:cxn>
                <a:cxn ang="0">
                  <a:pos x="19" y="83"/>
                </a:cxn>
                <a:cxn ang="0">
                  <a:pos x="21" y="41"/>
                </a:cxn>
                <a:cxn ang="0">
                  <a:pos x="22" y="20"/>
                </a:cxn>
                <a:cxn ang="0">
                  <a:pos x="23" y="8"/>
                </a:cxn>
                <a:cxn ang="0">
                  <a:pos x="24" y="2"/>
                </a:cxn>
                <a:cxn ang="0">
                  <a:pos x="25" y="0"/>
                </a:cxn>
                <a:cxn ang="0">
                  <a:pos x="26" y="1"/>
                </a:cxn>
                <a:cxn ang="0">
                  <a:pos x="26" y="7"/>
                </a:cxn>
                <a:cxn ang="0">
                  <a:pos x="28" y="24"/>
                </a:cxn>
                <a:cxn ang="0">
                  <a:pos x="30" y="57"/>
                </a:cxn>
                <a:cxn ang="0">
                  <a:pos x="32" y="92"/>
                </a:cxn>
                <a:cxn ang="0">
                  <a:pos x="33" y="108"/>
                </a:cxn>
                <a:cxn ang="0">
                  <a:pos x="33" y="113"/>
                </a:cxn>
                <a:cxn ang="0">
                  <a:pos x="34" y="115"/>
                </a:cxn>
                <a:cxn ang="0">
                  <a:pos x="35" y="115"/>
                </a:cxn>
                <a:cxn ang="0">
                  <a:pos x="36" y="110"/>
                </a:cxn>
                <a:cxn ang="0">
                  <a:pos x="37" y="98"/>
                </a:cxn>
                <a:cxn ang="0">
                  <a:pos x="38" y="72"/>
                </a:cxn>
                <a:cxn ang="0">
                  <a:pos x="40" y="33"/>
                </a:cxn>
                <a:cxn ang="0">
                  <a:pos x="42" y="14"/>
                </a:cxn>
                <a:cxn ang="0">
                  <a:pos x="42" y="4"/>
                </a:cxn>
                <a:cxn ang="0">
                  <a:pos x="43" y="0"/>
                </a:cxn>
                <a:cxn ang="0">
                  <a:pos x="44" y="0"/>
                </a:cxn>
                <a:cxn ang="0">
                  <a:pos x="45" y="2"/>
                </a:cxn>
                <a:cxn ang="0">
                  <a:pos x="45" y="10"/>
                </a:cxn>
                <a:cxn ang="0">
                  <a:pos x="47" y="26"/>
                </a:cxn>
                <a:cxn ang="0">
                  <a:pos x="49" y="62"/>
                </a:cxn>
                <a:cxn ang="0">
                  <a:pos x="50" y="94"/>
                </a:cxn>
                <a:cxn ang="0">
                  <a:pos x="51" y="108"/>
                </a:cxn>
                <a:cxn ang="0">
                  <a:pos x="52" y="113"/>
                </a:cxn>
                <a:cxn ang="0">
                  <a:pos x="53" y="116"/>
                </a:cxn>
                <a:cxn ang="0">
                  <a:pos x="54" y="114"/>
                </a:cxn>
                <a:cxn ang="0">
                  <a:pos x="55" y="108"/>
                </a:cxn>
                <a:cxn ang="0">
                  <a:pos x="56" y="91"/>
                </a:cxn>
                <a:cxn ang="0">
                  <a:pos x="57" y="64"/>
                </a:cxn>
                <a:cxn ang="0">
                  <a:pos x="59" y="30"/>
                </a:cxn>
                <a:cxn ang="0">
                  <a:pos x="60" y="13"/>
                </a:cxn>
                <a:cxn ang="0">
                  <a:pos x="61" y="4"/>
                </a:cxn>
                <a:cxn ang="0">
                  <a:pos x="62" y="0"/>
                </a:cxn>
                <a:cxn ang="0">
                  <a:pos x="63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5" y="29"/>
                </a:cxn>
                <a:cxn ang="0">
                  <a:pos x="68" y="70"/>
                </a:cxn>
                <a:cxn ang="0">
                  <a:pos x="69" y="92"/>
                </a:cxn>
                <a:cxn ang="0">
                  <a:pos x="70" y="106"/>
                </a:cxn>
                <a:cxn ang="0">
                  <a:pos x="71" y="113"/>
                </a:cxn>
              </a:cxnLst>
              <a:rect l="0" t="0" r="r" b="b"/>
              <a:pathLst>
                <a:path w="71" h="116">
                  <a:moveTo>
                    <a:pt x="0" y="89"/>
                  </a:moveTo>
                  <a:lnTo>
                    <a:pt x="0" y="82"/>
                  </a:lnTo>
                  <a:lnTo>
                    <a:pt x="0" y="81"/>
                  </a:lnTo>
                  <a:lnTo>
                    <a:pt x="0" y="79"/>
                  </a:lnTo>
                  <a:lnTo>
                    <a:pt x="0" y="76"/>
                  </a:lnTo>
                  <a:lnTo>
                    <a:pt x="1" y="70"/>
                  </a:lnTo>
                  <a:lnTo>
                    <a:pt x="1" y="56"/>
                  </a:lnTo>
                  <a:lnTo>
                    <a:pt x="1" y="55"/>
                  </a:lnTo>
                  <a:lnTo>
                    <a:pt x="2" y="53"/>
                  </a:lnTo>
                  <a:lnTo>
                    <a:pt x="2" y="50"/>
                  </a:lnTo>
                  <a:lnTo>
                    <a:pt x="2" y="43"/>
                  </a:lnTo>
                  <a:lnTo>
                    <a:pt x="3" y="31"/>
                  </a:lnTo>
                  <a:lnTo>
                    <a:pt x="3" y="30"/>
                  </a:lnTo>
                  <a:lnTo>
                    <a:pt x="3" y="28"/>
                  </a:lnTo>
                  <a:lnTo>
                    <a:pt x="3" y="25"/>
                  </a:lnTo>
                  <a:lnTo>
                    <a:pt x="3" y="20"/>
                  </a:lnTo>
                  <a:lnTo>
                    <a:pt x="4" y="19"/>
                  </a:lnTo>
                  <a:lnTo>
                    <a:pt x="4" y="18"/>
                  </a:lnTo>
                  <a:lnTo>
                    <a:pt x="4" y="15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4" y="9"/>
                  </a:lnTo>
                  <a:lnTo>
                    <a:pt x="4" y="7"/>
                  </a:lnTo>
                  <a:lnTo>
                    <a:pt x="4" y="6"/>
                  </a:lnTo>
                  <a:lnTo>
                    <a:pt x="5" y="6"/>
                  </a:lnTo>
                  <a:lnTo>
                    <a:pt x="5" y="4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2"/>
                  </a:lnTo>
                  <a:lnTo>
                    <a:pt x="5" y="1"/>
                  </a:lnTo>
                  <a:lnTo>
                    <a:pt x="5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3"/>
                  </a:lnTo>
                  <a:lnTo>
                    <a:pt x="7" y="4"/>
                  </a:lnTo>
                  <a:lnTo>
                    <a:pt x="7" y="5"/>
                  </a:lnTo>
                  <a:lnTo>
                    <a:pt x="7" y="5"/>
                  </a:lnTo>
                  <a:lnTo>
                    <a:pt x="7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8"/>
                  </a:lnTo>
                  <a:lnTo>
                    <a:pt x="9" y="20"/>
                  </a:lnTo>
                  <a:lnTo>
                    <a:pt x="9" y="21"/>
                  </a:lnTo>
                  <a:lnTo>
                    <a:pt x="9" y="24"/>
                  </a:lnTo>
                  <a:lnTo>
                    <a:pt x="9" y="30"/>
                  </a:lnTo>
                  <a:lnTo>
                    <a:pt x="10" y="44"/>
                  </a:lnTo>
                  <a:lnTo>
                    <a:pt x="12" y="72"/>
                  </a:lnTo>
                  <a:lnTo>
                    <a:pt x="12" y="74"/>
                  </a:lnTo>
                  <a:lnTo>
                    <a:pt x="12" y="75"/>
                  </a:lnTo>
                  <a:lnTo>
                    <a:pt x="12" y="79"/>
                  </a:lnTo>
                  <a:lnTo>
                    <a:pt x="12" y="85"/>
                  </a:lnTo>
                  <a:lnTo>
                    <a:pt x="12" y="86"/>
                  </a:lnTo>
                  <a:lnTo>
                    <a:pt x="12" y="88"/>
                  </a:lnTo>
                  <a:lnTo>
                    <a:pt x="12" y="91"/>
                  </a:lnTo>
                  <a:lnTo>
                    <a:pt x="13" y="96"/>
                  </a:lnTo>
                  <a:lnTo>
                    <a:pt x="13" y="97"/>
                  </a:lnTo>
                  <a:lnTo>
                    <a:pt x="13" y="98"/>
                  </a:lnTo>
                  <a:lnTo>
                    <a:pt x="13" y="101"/>
                  </a:lnTo>
                  <a:lnTo>
                    <a:pt x="13" y="102"/>
                  </a:lnTo>
                  <a:lnTo>
                    <a:pt x="13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4" y="107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9"/>
                  </a:lnTo>
                  <a:lnTo>
                    <a:pt x="17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8" y="103"/>
                  </a:lnTo>
                  <a:lnTo>
                    <a:pt x="18" y="98"/>
                  </a:lnTo>
                  <a:lnTo>
                    <a:pt x="18" y="96"/>
                  </a:lnTo>
                  <a:lnTo>
                    <a:pt x="18" y="95"/>
                  </a:lnTo>
                  <a:lnTo>
                    <a:pt x="18" y="92"/>
                  </a:lnTo>
                  <a:lnTo>
                    <a:pt x="19" y="86"/>
                  </a:lnTo>
                  <a:lnTo>
                    <a:pt x="19" y="84"/>
                  </a:lnTo>
                  <a:lnTo>
                    <a:pt x="19" y="83"/>
                  </a:lnTo>
                  <a:lnTo>
                    <a:pt x="19" y="79"/>
                  </a:lnTo>
                  <a:lnTo>
                    <a:pt x="19" y="72"/>
                  </a:lnTo>
                  <a:lnTo>
                    <a:pt x="20" y="58"/>
                  </a:lnTo>
                  <a:lnTo>
                    <a:pt x="20" y="56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1" y="43"/>
                  </a:lnTo>
                  <a:lnTo>
                    <a:pt x="21" y="41"/>
                  </a:lnTo>
                  <a:lnTo>
                    <a:pt x="21" y="40"/>
                  </a:lnTo>
                  <a:lnTo>
                    <a:pt x="21" y="36"/>
                  </a:lnTo>
                  <a:lnTo>
                    <a:pt x="22" y="30"/>
                  </a:lnTo>
                  <a:lnTo>
                    <a:pt x="22" y="28"/>
                  </a:lnTo>
                  <a:lnTo>
                    <a:pt x="22" y="26"/>
                  </a:lnTo>
                  <a:lnTo>
                    <a:pt x="22" y="23"/>
                  </a:lnTo>
                  <a:lnTo>
                    <a:pt x="22" y="22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6"/>
                  </a:lnTo>
                  <a:lnTo>
                    <a:pt x="23" y="15"/>
                  </a:lnTo>
                  <a:lnTo>
                    <a:pt x="23" y="13"/>
                  </a:lnTo>
                  <a:lnTo>
                    <a:pt x="23" y="12"/>
                  </a:lnTo>
                  <a:lnTo>
                    <a:pt x="23" y="10"/>
                  </a:lnTo>
                  <a:lnTo>
                    <a:pt x="23" y="8"/>
                  </a:lnTo>
                  <a:lnTo>
                    <a:pt x="23" y="8"/>
                  </a:lnTo>
                  <a:lnTo>
                    <a:pt x="23" y="7"/>
                  </a:lnTo>
                  <a:lnTo>
                    <a:pt x="24" y="6"/>
                  </a:lnTo>
                  <a:lnTo>
                    <a:pt x="24" y="5"/>
                  </a:lnTo>
                  <a:lnTo>
                    <a:pt x="24" y="4"/>
                  </a:lnTo>
                  <a:lnTo>
                    <a:pt x="24" y="4"/>
                  </a:lnTo>
                  <a:lnTo>
                    <a:pt x="24" y="3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5" y="1"/>
                  </a:lnTo>
                  <a:lnTo>
                    <a:pt x="26" y="1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2"/>
                  </a:lnTo>
                  <a:lnTo>
                    <a:pt x="26" y="3"/>
                  </a:lnTo>
                  <a:lnTo>
                    <a:pt x="26" y="4"/>
                  </a:lnTo>
                  <a:lnTo>
                    <a:pt x="26" y="5"/>
                  </a:lnTo>
                  <a:lnTo>
                    <a:pt x="26" y="6"/>
                  </a:lnTo>
                  <a:lnTo>
                    <a:pt x="26" y="7"/>
                  </a:lnTo>
                  <a:lnTo>
                    <a:pt x="27" y="9"/>
                  </a:lnTo>
                  <a:lnTo>
                    <a:pt x="27" y="10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7" y="14"/>
                  </a:lnTo>
                  <a:lnTo>
                    <a:pt x="27" y="15"/>
                  </a:lnTo>
                  <a:lnTo>
                    <a:pt x="27" y="18"/>
                  </a:lnTo>
                  <a:lnTo>
                    <a:pt x="28" y="24"/>
                  </a:lnTo>
                  <a:lnTo>
                    <a:pt x="28" y="25"/>
                  </a:lnTo>
                  <a:lnTo>
                    <a:pt x="28" y="26"/>
                  </a:lnTo>
                  <a:lnTo>
                    <a:pt x="28" y="30"/>
                  </a:lnTo>
                  <a:lnTo>
                    <a:pt x="28" y="36"/>
                  </a:lnTo>
                  <a:lnTo>
                    <a:pt x="29" y="50"/>
                  </a:lnTo>
                  <a:lnTo>
                    <a:pt x="29" y="52"/>
                  </a:lnTo>
                  <a:lnTo>
                    <a:pt x="29" y="54"/>
                  </a:lnTo>
                  <a:lnTo>
                    <a:pt x="30" y="57"/>
                  </a:lnTo>
                  <a:lnTo>
                    <a:pt x="30" y="64"/>
                  </a:lnTo>
                  <a:lnTo>
                    <a:pt x="31" y="77"/>
                  </a:lnTo>
                  <a:lnTo>
                    <a:pt x="31" y="78"/>
                  </a:lnTo>
                  <a:lnTo>
                    <a:pt x="31" y="80"/>
                  </a:lnTo>
                  <a:lnTo>
                    <a:pt x="31" y="83"/>
                  </a:lnTo>
                  <a:lnTo>
                    <a:pt x="31" y="89"/>
                  </a:lnTo>
                  <a:lnTo>
                    <a:pt x="31" y="90"/>
                  </a:lnTo>
                  <a:lnTo>
                    <a:pt x="32" y="92"/>
                  </a:lnTo>
                  <a:lnTo>
                    <a:pt x="32" y="94"/>
                  </a:lnTo>
                  <a:lnTo>
                    <a:pt x="32" y="99"/>
                  </a:lnTo>
                  <a:lnTo>
                    <a:pt x="32" y="100"/>
                  </a:lnTo>
                  <a:lnTo>
                    <a:pt x="32" y="102"/>
                  </a:lnTo>
                  <a:lnTo>
                    <a:pt x="32" y="104"/>
                  </a:lnTo>
                  <a:lnTo>
                    <a:pt x="32" y="105"/>
                  </a:lnTo>
                  <a:lnTo>
                    <a:pt x="32" y="106"/>
                  </a:lnTo>
                  <a:lnTo>
                    <a:pt x="33" y="108"/>
                  </a:lnTo>
                  <a:lnTo>
                    <a:pt x="33" y="108"/>
                  </a:lnTo>
                  <a:lnTo>
                    <a:pt x="33" y="109"/>
                  </a:lnTo>
                  <a:lnTo>
                    <a:pt x="33" y="110"/>
                  </a:lnTo>
                  <a:lnTo>
                    <a:pt x="33" y="111"/>
                  </a:lnTo>
                  <a:lnTo>
                    <a:pt x="33" y="111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3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4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5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6"/>
                  </a:lnTo>
                  <a:lnTo>
                    <a:pt x="34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5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4"/>
                  </a:lnTo>
                  <a:lnTo>
                    <a:pt x="35" y="113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36" y="110"/>
                  </a:lnTo>
                  <a:lnTo>
                    <a:pt x="36" y="110"/>
                  </a:lnTo>
                  <a:lnTo>
                    <a:pt x="36" y="109"/>
                  </a:lnTo>
                  <a:lnTo>
                    <a:pt x="36" y="107"/>
                  </a:lnTo>
                  <a:lnTo>
                    <a:pt x="36" y="106"/>
                  </a:lnTo>
                  <a:lnTo>
                    <a:pt x="36" y="105"/>
                  </a:lnTo>
                  <a:lnTo>
                    <a:pt x="36" y="103"/>
                  </a:lnTo>
                  <a:lnTo>
                    <a:pt x="36" y="102"/>
                  </a:lnTo>
                  <a:lnTo>
                    <a:pt x="36" y="100"/>
                  </a:lnTo>
                  <a:lnTo>
                    <a:pt x="37" y="98"/>
                  </a:lnTo>
                  <a:lnTo>
                    <a:pt x="37" y="92"/>
                  </a:lnTo>
                  <a:lnTo>
                    <a:pt x="37" y="91"/>
                  </a:lnTo>
                  <a:lnTo>
                    <a:pt x="37" y="89"/>
                  </a:lnTo>
                  <a:lnTo>
                    <a:pt x="37" y="86"/>
                  </a:lnTo>
                  <a:lnTo>
                    <a:pt x="38" y="80"/>
                  </a:lnTo>
                  <a:lnTo>
                    <a:pt x="38" y="78"/>
                  </a:lnTo>
                  <a:lnTo>
                    <a:pt x="38" y="76"/>
                  </a:lnTo>
                  <a:lnTo>
                    <a:pt x="38" y="72"/>
                  </a:lnTo>
                  <a:lnTo>
                    <a:pt x="38" y="65"/>
                  </a:lnTo>
                  <a:lnTo>
                    <a:pt x="39" y="51"/>
                  </a:lnTo>
                  <a:lnTo>
                    <a:pt x="39" y="49"/>
                  </a:lnTo>
                  <a:lnTo>
                    <a:pt x="40" y="47"/>
                  </a:lnTo>
                  <a:lnTo>
                    <a:pt x="40" y="43"/>
                  </a:lnTo>
                  <a:lnTo>
                    <a:pt x="40" y="36"/>
                  </a:lnTo>
                  <a:lnTo>
                    <a:pt x="40" y="35"/>
                  </a:lnTo>
                  <a:lnTo>
                    <a:pt x="40" y="33"/>
                  </a:lnTo>
                  <a:lnTo>
                    <a:pt x="40" y="30"/>
                  </a:lnTo>
                  <a:lnTo>
                    <a:pt x="41" y="24"/>
                  </a:lnTo>
                  <a:lnTo>
                    <a:pt x="41" y="22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7"/>
                  </a:lnTo>
                  <a:lnTo>
                    <a:pt x="41" y="16"/>
                  </a:lnTo>
                  <a:lnTo>
                    <a:pt x="42" y="14"/>
                  </a:lnTo>
                  <a:lnTo>
                    <a:pt x="42" y="12"/>
                  </a:lnTo>
                  <a:lnTo>
                    <a:pt x="42" y="11"/>
                  </a:lnTo>
                  <a:lnTo>
                    <a:pt x="42" y="9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2" y="6"/>
                  </a:lnTo>
                  <a:lnTo>
                    <a:pt x="42" y="5"/>
                  </a:lnTo>
                  <a:lnTo>
                    <a:pt x="42" y="4"/>
                  </a:lnTo>
                  <a:lnTo>
                    <a:pt x="42" y="4"/>
                  </a:lnTo>
                  <a:lnTo>
                    <a:pt x="43" y="3"/>
                  </a:lnTo>
                  <a:lnTo>
                    <a:pt x="43" y="3"/>
                  </a:lnTo>
                  <a:lnTo>
                    <a:pt x="43" y="2"/>
                  </a:lnTo>
                  <a:lnTo>
                    <a:pt x="43" y="2"/>
                  </a:lnTo>
                  <a:lnTo>
                    <a:pt x="43" y="1"/>
                  </a:lnTo>
                  <a:lnTo>
                    <a:pt x="43" y="1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3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0"/>
                  </a:lnTo>
                  <a:lnTo>
                    <a:pt x="44" y="1"/>
                  </a:lnTo>
                  <a:lnTo>
                    <a:pt x="44" y="1"/>
                  </a:lnTo>
                  <a:lnTo>
                    <a:pt x="45" y="1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3"/>
                  </a:lnTo>
                  <a:lnTo>
                    <a:pt x="45" y="3"/>
                  </a:lnTo>
                  <a:lnTo>
                    <a:pt x="45" y="4"/>
                  </a:lnTo>
                  <a:lnTo>
                    <a:pt x="45" y="5"/>
                  </a:lnTo>
                  <a:lnTo>
                    <a:pt x="45" y="6"/>
                  </a:lnTo>
                  <a:lnTo>
                    <a:pt x="45" y="7"/>
                  </a:lnTo>
                  <a:lnTo>
                    <a:pt x="45" y="8"/>
                  </a:lnTo>
                  <a:lnTo>
                    <a:pt x="45" y="10"/>
                  </a:lnTo>
                  <a:lnTo>
                    <a:pt x="46" y="11"/>
                  </a:lnTo>
                  <a:lnTo>
                    <a:pt x="46" y="12"/>
                  </a:lnTo>
                  <a:lnTo>
                    <a:pt x="46" y="14"/>
                  </a:lnTo>
                  <a:lnTo>
                    <a:pt x="46" y="15"/>
                  </a:lnTo>
                  <a:lnTo>
                    <a:pt x="46" y="16"/>
                  </a:lnTo>
                  <a:lnTo>
                    <a:pt x="46" y="19"/>
                  </a:lnTo>
                  <a:lnTo>
                    <a:pt x="47" y="24"/>
                  </a:lnTo>
                  <a:lnTo>
                    <a:pt x="47" y="26"/>
                  </a:lnTo>
                  <a:lnTo>
                    <a:pt x="47" y="27"/>
                  </a:lnTo>
                  <a:lnTo>
                    <a:pt x="47" y="30"/>
                  </a:lnTo>
                  <a:lnTo>
                    <a:pt x="47" y="36"/>
                  </a:lnTo>
                  <a:lnTo>
                    <a:pt x="48" y="49"/>
                  </a:lnTo>
                  <a:lnTo>
                    <a:pt x="48" y="51"/>
                  </a:lnTo>
                  <a:lnTo>
                    <a:pt x="48" y="52"/>
                  </a:lnTo>
                  <a:lnTo>
                    <a:pt x="48" y="56"/>
                  </a:lnTo>
                  <a:lnTo>
                    <a:pt x="49" y="62"/>
                  </a:lnTo>
                  <a:lnTo>
                    <a:pt x="49" y="76"/>
                  </a:lnTo>
                  <a:lnTo>
                    <a:pt x="49" y="77"/>
                  </a:lnTo>
                  <a:lnTo>
                    <a:pt x="49" y="79"/>
                  </a:lnTo>
                  <a:lnTo>
                    <a:pt x="50" y="82"/>
                  </a:lnTo>
                  <a:lnTo>
                    <a:pt x="50" y="88"/>
                  </a:lnTo>
                  <a:lnTo>
                    <a:pt x="50" y="89"/>
                  </a:lnTo>
                  <a:lnTo>
                    <a:pt x="50" y="91"/>
                  </a:lnTo>
                  <a:lnTo>
                    <a:pt x="50" y="94"/>
                  </a:lnTo>
                  <a:lnTo>
                    <a:pt x="51" y="99"/>
                  </a:lnTo>
                  <a:lnTo>
                    <a:pt x="51" y="100"/>
                  </a:lnTo>
                  <a:lnTo>
                    <a:pt x="51" y="101"/>
                  </a:lnTo>
                  <a:lnTo>
                    <a:pt x="51" y="103"/>
                  </a:lnTo>
                  <a:lnTo>
                    <a:pt x="51" y="104"/>
                  </a:lnTo>
                  <a:lnTo>
                    <a:pt x="51" y="105"/>
                  </a:lnTo>
                  <a:lnTo>
                    <a:pt x="51" y="107"/>
                  </a:lnTo>
                  <a:lnTo>
                    <a:pt x="51" y="108"/>
                  </a:lnTo>
                  <a:lnTo>
                    <a:pt x="52" y="109"/>
                  </a:lnTo>
                  <a:lnTo>
                    <a:pt x="52" y="109"/>
                  </a:lnTo>
                  <a:lnTo>
                    <a:pt x="52" y="110"/>
                  </a:lnTo>
                  <a:lnTo>
                    <a:pt x="52" y="111"/>
                  </a:lnTo>
                  <a:lnTo>
                    <a:pt x="52" y="112"/>
                  </a:lnTo>
                  <a:lnTo>
                    <a:pt x="52" y="112"/>
                  </a:lnTo>
                  <a:lnTo>
                    <a:pt x="52" y="113"/>
                  </a:lnTo>
                  <a:lnTo>
                    <a:pt x="52" y="113"/>
                  </a:lnTo>
                  <a:lnTo>
                    <a:pt x="52" y="114"/>
                  </a:lnTo>
                  <a:lnTo>
                    <a:pt x="52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6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2"/>
                  </a:lnTo>
                  <a:lnTo>
                    <a:pt x="54" y="111"/>
                  </a:lnTo>
                  <a:lnTo>
                    <a:pt x="54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5" y="105"/>
                  </a:lnTo>
                  <a:lnTo>
                    <a:pt x="55" y="104"/>
                  </a:lnTo>
                  <a:lnTo>
                    <a:pt x="55" y="102"/>
                  </a:lnTo>
                  <a:lnTo>
                    <a:pt x="55" y="101"/>
                  </a:lnTo>
                  <a:lnTo>
                    <a:pt x="55" y="100"/>
                  </a:lnTo>
                  <a:lnTo>
                    <a:pt x="55" y="97"/>
                  </a:lnTo>
                  <a:lnTo>
                    <a:pt x="56" y="91"/>
                  </a:lnTo>
                  <a:lnTo>
                    <a:pt x="56" y="90"/>
                  </a:lnTo>
                  <a:lnTo>
                    <a:pt x="56" y="88"/>
                  </a:lnTo>
                  <a:lnTo>
                    <a:pt x="56" y="85"/>
                  </a:lnTo>
                  <a:lnTo>
                    <a:pt x="57" y="78"/>
                  </a:lnTo>
                  <a:lnTo>
                    <a:pt x="57" y="77"/>
                  </a:lnTo>
                  <a:lnTo>
                    <a:pt x="57" y="75"/>
                  </a:lnTo>
                  <a:lnTo>
                    <a:pt x="57" y="71"/>
                  </a:lnTo>
                  <a:lnTo>
                    <a:pt x="57" y="64"/>
                  </a:lnTo>
                  <a:lnTo>
                    <a:pt x="58" y="50"/>
                  </a:lnTo>
                  <a:lnTo>
                    <a:pt x="58" y="48"/>
                  </a:lnTo>
                  <a:lnTo>
                    <a:pt x="58" y="46"/>
                  </a:lnTo>
                  <a:lnTo>
                    <a:pt x="59" y="43"/>
                  </a:lnTo>
                  <a:lnTo>
                    <a:pt x="59" y="36"/>
                  </a:lnTo>
                  <a:lnTo>
                    <a:pt x="59" y="35"/>
                  </a:lnTo>
                  <a:lnTo>
                    <a:pt x="59" y="33"/>
                  </a:lnTo>
                  <a:lnTo>
                    <a:pt x="59" y="30"/>
                  </a:lnTo>
                  <a:lnTo>
                    <a:pt x="59" y="24"/>
                  </a:lnTo>
                  <a:lnTo>
                    <a:pt x="60" y="23"/>
                  </a:lnTo>
                  <a:lnTo>
                    <a:pt x="60" y="21"/>
                  </a:lnTo>
                  <a:lnTo>
                    <a:pt x="60" y="19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0" y="14"/>
                  </a:lnTo>
                  <a:lnTo>
                    <a:pt x="60" y="13"/>
                  </a:lnTo>
                  <a:lnTo>
                    <a:pt x="60" y="12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6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10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17"/>
                  </a:lnTo>
                  <a:lnTo>
                    <a:pt x="65" y="20"/>
                  </a:lnTo>
                  <a:lnTo>
                    <a:pt x="65" y="25"/>
                  </a:lnTo>
                  <a:lnTo>
                    <a:pt x="65" y="27"/>
                  </a:lnTo>
                  <a:lnTo>
                    <a:pt x="65" y="29"/>
                  </a:lnTo>
                  <a:lnTo>
                    <a:pt x="66" y="32"/>
                  </a:lnTo>
                  <a:lnTo>
                    <a:pt x="66" y="39"/>
                  </a:lnTo>
                  <a:lnTo>
                    <a:pt x="67" y="53"/>
                  </a:lnTo>
                  <a:lnTo>
                    <a:pt x="67" y="55"/>
                  </a:lnTo>
                  <a:lnTo>
                    <a:pt x="67" y="57"/>
                  </a:lnTo>
                  <a:lnTo>
                    <a:pt x="67" y="61"/>
                  </a:lnTo>
                  <a:lnTo>
                    <a:pt x="67" y="68"/>
                  </a:lnTo>
                  <a:lnTo>
                    <a:pt x="68" y="70"/>
                  </a:lnTo>
                  <a:lnTo>
                    <a:pt x="68" y="72"/>
                  </a:lnTo>
                  <a:lnTo>
                    <a:pt x="68" y="76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9" y="86"/>
                  </a:lnTo>
                  <a:lnTo>
                    <a:pt x="69" y="89"/>
                  </a:lnTo>
                  <a:lnTo>
                    <a:pt x="69" y="90"/>
                  </a:lnTo>
                  <a:lnTo>
                    <a:pt x="69" y="92"/>
                  </a:lnTo>
                  <a:lnTo>
                    <a:pt x="69" y="95"/>
                  </a:lnTo>
                  <a:lnTo>
                    <a:pt x="69" y="96"/>
                  </a:lnTo>
                  <a:lnTo>
                    <a:pt x="69" y="98"/>
                  </a:lnTo>
                  <a:lnTo>
                    <a:pt x="69" y="100"/>
                  </a:lnTo>
                  <a:lnTo>
                    <a:pt x="69" y="102"/>
                  </a:lnTo>
                  <a:lnTo>
                    <a:pt x="70" y="103"/>
                  </a:lnTo>
                  <a:lnTo>
                    <a:pt x="70" y="105"/>
                  </a:lnTo>
                  <a:lnTo>
                    <a:pt x="70" y="106"/>
                  </a:lnTo>
                  <a:lnTo>
                    <a:pt x="70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0"/>
                  </a:lnTo>
                  <a:lnTo>
                    <a:pt x="71" y="112"/>
                  </a:lnTo>
                  <a:lnTo>
                    <a:pt x="71" y="112"/>
                  </a:lnTo>
                  <a:lnTo>
                    <a:pt x="71" y="113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4"/>
                  </a:lnTo>
                  <a:lnTo>
                    <a:pt x="71" y="115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8" name="Freeform 92"/>
            <p:cNvSpPr>
              <a:spLocks/>
            </p:cNvSpPr>
            <p:nvPr/>
          </p:nvSpPr>
          <p:spPr bwMode="auto">
            <a:xfrm>
              <a:off x="5238" y="2186"/>
              <a:ext cx="72" cy="116"/>
            </a:xfrm>
            <a:custGeom>
              <a:avLst/>
              <a:gdLst/>
              <a:ahLst/>
              <a:cxnLst>
                <a:cxn ang="0">
                  <a:pos x="1" y="116"/>
                </a:cxn>
                <a:cxn ang="0">
                  <a:pos x="2" y="113"/>
                </a:cxn>
                <a:cxn ang="0">
                  <a:pos x="2" y="106"/>
                </a:cxn>
                <a:cxn ang="0">
                  <a:pos x="4" y="87"/>
                </a:cxn>
                <a:cxn ang="0">
                  <a:pos x="6" y="38"/>
                </a:cxn>
                <a:cxn ang="0">
                  <a:pos x="8" y="15"/>
                </a:cxn>
                <a:cxn ang="0">
                  <a:pos x="8" y="5"/>
                </a:cxn>
                <a:cxn ang="0">
                  <a:pos x="9" y="1"/>
                </a:cxn>
                <a:cxn ang="0">
                  <a:pos x="10" y="0"/>
                </a:cxn>
                <a:cxn ang="0">
                  <a:pos x="11" y="2"/>
                </a:cxn>
                <a:cxn ang="0">
                  <a:pos x="12" y="9"/>
                </a:cxn>
                <a:cxn ang="0">
                  <a:pos x="13" y="27"/>
                </a:cxn>
                <a:cxn ang="0">
                  <a:pos x="15" y="68"/>
                </a:cxn>
                <a:cxn ang="0">
                  <a:pos x="16" y="95"/>
                </a:cxn>
                <a:cxn ang="0">
                  <a:pos x="17" y="107"/>
                </a:cxn>
                <a:cxn ang="0">
                  <a:pos x="18" y="113"/>
                </a:cxn>
                <a:cxn ang="0">
                  <a:pos x="19" y="116"/>
                </a:cxn>
                <a:cxn ang="0">
                  <a:pos x="20" y="114"/>
                </a:cxn>
                <a:cxn ang="0">
                  <a:pos x="20" y="110"/>
                </a:cxn>
                <a:cxn ang="0">
                  <a:pos x="21" y="96"/>
                </a:cxn>
                <a:cxn ang="0">
                  <a:pos x="23" y="60"/>
                </a:cxn>
                <a:cxn ang="0">
                  <a:pos x="25" y="23"/>
                </a:cxn>
                <a:cxn ang="0">
                  <a:pos x="26" y="8"/>
                </a:cxn>
                <a:cxn ang="0">
                  <a:pos x="27" y="2"/>
                </a:cxn>
                <a:cxn ang="0">
                  <a:pos x="28" y="0"/>
                </a:cxn>
                <a:cxn ang="0">
                  <a:pos x="29" y="1"/>
                </a:cxn>
                <a:cxn ang="0">
                  <a:pos x="30" y="6"/>
                </a:cxn>
                <a:cxn ang="0">
                  <a:pos x="31" y="23"/>
                </a:cxn>
                <a:cxn ang="0">
                  <a:pos x="34" y="87"/>
                </a:cxn>
                <a:cxn ang="0">
                  <a:pos x="35" y="104"/>
                </a:cxn>
                <a:cxn ang="0">
                  <a:pos x="36" y="112"/>
                </a:cxn>
                <a:cxn ang="0">
                  <a:pos x="37" y="115"/>
                </a:cxn>
                <a:cxn ang="0">
                  <a:pos x="38" y="115"/>
                </a:cxn>
                <a:cxn ang="0">
                  <a:pos x="39" y="112"/>
                </a:cxn>
                <a:cxn ang="0">
                  <a:pos x="39" y="103"/>
                </a:cxn>
                <a:cxn ang="0">
                  <a:pos x="41" y="78"/>
                </a:cxn>
                <a:cxn ang="0">
                  <a:pos x="43" y="36"/>
                </a:cxn>
                <a:cxn ang="0">
                  <a:pos x="44" y="16"/>
                </a:cxn>
                <a:cxn ang="0">
                  <a:pos x="45" y="4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8" y="4"/>
                </a:cxn>
                <a:cxn ang="0">
                  <a:pos x="48" y="12"/>
                </a:cxn>
                <a:cxn ang="0">
                  <a:pos x="50" y="35"/>
                </a:cxn>
                <a:cxn ang="0">
                  <a:pos x="52" y="76"/>
                </a:cxn>
                <a:cxn ang="0">
                  <a:pos x="53" y="96"/>
                </a:cxn>
                <a:cxn ang="0">
                  <a:pos x="54" y="108"/>
                </a:cxn>
                <a:cxn ang="0">
                  <a:pos x="55" y="113"/>
                </a:cxn>
                <a:cxn ang="0">
                  <a:pos x="55" y="116"/>
                </a:cxn>
                <a:cxn ang="0">
                  <a:pos x="56" y="114"/>
                </a:cxn>
                <a:cxn ang="0">
                  <a:pos x="57" y="109"/>
                </a:cxn>
                <a:cxn ang="0">
                  <a:pos x="58" y="92"/>
                </a:cxn>
                <a:cxn ang="0">
                  <a:pos x="60" y="57"/>
                </a:cxn>
                <a:cxn ang="0">
                  <a:pos x="62" y="28"/>
                </a:cxn>
                <a:cxn ang="0">
                  <a:pos x="63" y="7"/>
                </a:cxn>
                <a:cxn ang="0">
                  <a:pos x="64" y="1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6"/>
                </a:cxn>
                <a:cxn ang="0">
                  <a:pos x="67" y="21"/>
                </a:cxn>
                <a:cxn ang="0">
                  <a:pos x="70" y="73"/>
                </a:cxn>
                <a:cxn ang="0">
                  <a:pos x="71" y="100"/>
                </a:cxn>
              </a:cxnLst>
              <a:rect l="0" t="0" r="r" b="b"/>
              <a:pathLst>
                <a:path w="72" h="116">
                  <a:moveTo>
                    <a:pt x="0" y="115"/>
                  </a:move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2" y="113"/>
                  </a:lnTo>
                  <a:lnTo>
                    <a:pt x="2" y="112"/>
                  </a:lnTo>
                  <a:lnTo>
                    <a:pt x="2" y="112"/>
                  </a:lnTo>
                  <a:lnTo>
                    <a:pt x="2" y="111"/>
                  </a:lnTo>
                  <a:lnTo>
                    <a:pt x="2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7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3" y="102"/>
                  </a:lnTo>
                  <a:lnTo>
                    <a:pt x="3" y="101"/>
                  </a:lnTo>
                  <a:lnTo>
                    <a:pt x="3" y="99"/>
                  </a:lnTo>
                  <a:lnTo>
                    <a:pt x="3" y="93"/>
                  </a:lnTo>
                  <a:lnTo>
                    <a:pt x="3" y="92"/>
                  </a:lnTo>
                  <a:lnTo>
                    <a:pt x="3" y="90"/>
                  </a:lnTo>
                  <a:lnTo>
                    <a:pt x="4" y="87"/>
                  </a:lnTo>
                  <a:lnTo>
                    <a:pt x="4" y="81"/>
                  </a:lnTo>
                  <a:lnTo>
                    <a:pt x="5" y="66"/>
                  </a:lnTo>
                  <a:lnTo>
                    <a:pt x="5" y="65"/>
                  </a:lnTo>
                  <a:lnTo>
                    <a:pt x="5" y="63"/>
                  </a:lnTo>
                  <a:lnTo>
                    <a:pt x="5" y="60"/>
                  </a:lnTo>
                  <a:lnTo>
                    <a:pt x="5" y="53"/>
                  </a:lnTo>
                  <a:lnTo>
                    <a:pt x="6" y="39"/>
                  </a:lnTo>
                  <a:lnTo>
                    <a:pt x="6" y="38"/>
                  </a:lnTo>
                  <a:lnTo>
                    <a:pt x="6" y="36"/>
                  </a:lnTo>
                  <a:lnTo>
                    <a:pt x="6" y="33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7" y="21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8" y="14"/>
                  </a:lnTo>
                  <a:lnTo>
                    <a:pt x="8" y="12"/>
                  </a:lnTo>
                  <a:lnTo>
                    <a:pt x="8" y="11"/>
                  </a:lnTo>
                  <a:lnTo>
                    <a:pt x="8" y="10"/>
                  </a:lnTo>
                  <a:lnTo>
                    <a:pt x="8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8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3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11" y="6"/>
                  </a:lnTo>
                  <a:lnTo>
                    <a:pt x="11" y="6"/>
                  </a:lnTo>
                  <a:lnTo>
                    <a:pt x="11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3"/>
                  </a:lnTo>
                  <a:lnTo>
                    <a:pt x="12" y="14"/>
                  </a:lnTo>
                  <a:lnTo>
                    <a:pt x="12" y="15"/>
                  </a:lnTo>
                  <a:lnTo>
                    <a:pt x="12" y="18"/>
                  </a:lnTo>
                  <a:lnTo>
                    <a:pt x="13" y="24"/>
                  </a:lnTo>
                  <a:lnTo>
                    <a:pt x="13" y="25"/>
                  </a:lnTo>
                  <a:lnTo>
                    <a:pt x="13" y="27"/>
                  </a:lnTo>
                  <a:lnTo>
                    <a:pt x="13" y="30"/>
                  </a:lnTo>
                  <a:lnTo>
                    <a:pt x="13" y="37"/>
                  </a:lnTo>
                  <a:lnTo>
                    <a:pt x="13" y="38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4" y="51"/>
                  </a:lnTo>
                  <a:lnTo>
                    <a:pt x="15" y="66"/>
                  </a:lnTo>
                  <a:lnTo>
                    <a:pt x="15" y="68"/>
                  </a:lnTo>
                  <a:lnTo>
                    <a:pt x="15" y="70"/>
                  </a:lnTo>
                  <a:lnTo>
                    <a:pt x="15" y="73"/>
                  </a:lnTo>
                  <a:lnTo>
                    <a:pt x="16" y="80"/>
                  </a:lnTo>
                  <a:lnTo>
                    <a:pt x="16" y="82"/>
                  </a:lnTo>
                  <a:lnTo>
                    <a:pt x="16" y="84"/>
                  </a:lnTo>
                  <a:lnTo>
                    <a:pt x="16" y="87"/>
                  </a:lnTo>
                  <a:lnTo>
                    <a:pt x="16" y="93"/>
                  </a:lnTo>
                  <a:lnTo>
                    <a:pt x="16" y="95"/>
                  </a:lnTo>
                  <a:lnTo>
                    <a:pt x="16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1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5"/>
                  </a:lnTo>
                  <a:lnTo>
                    <a:pt x="17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4"/>
                  </a:lnTo>
                  <a:lnTo>
                    <a:pt x="18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0" y="109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99"/>
                  </a:lnTo>
                  <a:lnTo>
                    <a:pt x="21" y="98"/>
                  </a:lnTo>
                  <a:lnTo>
                    <a:pt x="21" y="96"/>
                  </a:lnTo>
                  <a:lnTo>
                    <a:pt x="22" y="94"/>
                  </a:lnTo>
                  <a:lnTo>
                    <a:pt x="22" y="88"/>
                  </a:lnTo>
                  <a:lnTo>
                    <a:pt x="22" y="86"/>
                  </a:lnTo>
                  <a:lnTo>
                    <a:pt x="22" y="85"/>
                  </a:lnTo>
                  <a:lnTo>
                    <a:pt x="22" y="82"/>
                  </a:lnTo>
                  <a:lnTo>
                    <a:pt x="23" y="76"/>
                  </a:lnTo>
                  <a:lnTo>
                    <a:pt x="23" y="62"/>
                  </a:lnTo>
                  <a:lnTo>
                    <a:pt x="23" y="60"/>
                  </a:lnTo>
                  <a:lnTo>
                    <a:pt x="24" y="59"/>
                  </a:lnTo>
                  <a:lnTo>
                    <a:pt x="24" y="55"/>
                  </a:lnTo>
                  <a:lnTo>
                    <a:pt x="24" y="48"/>
                  </a:lnTo>
                  <a:lnTo>
                    <a:pt x="25" y="35"/>
                  </a:lnTo>
                  <a:lnTo>
                    <a:pt x="25" y="34"/>
                  </a:lnTo>
                  <a:lnTo>
                    <a:pt x="25" y="32"/>
                  </a:lnTo>
                  <a:lnTo>
                    <a:pt x="25" y="29"/>
                  </a:lnTo>
                  <a:lnTo>
                    <a:pt x="25" y="23"/>
                  </a:lnTo>
                  <a:lnTo>
                    <a:pt x="26" y="22"/>
                  </a:lnTo>
                  <a:lnTo>
                    <a:pt x="26" y="21"/>
                  </a:lnTo>
                  <a:lnTo>
                    <a:pt x="26" y="18"/>
                  </a:lnTo>
                  <a:lnTo>
                    <a:pt x="26" y="13"/>
                  </a:lnTo>
                  <a:lnTo>
                    <a:pt x="26" y="12"/>
                  </a:lnTo>
                  <a:lnTo>
                    <a:pt x="26" y="11"/>
                  </a:lnTo>
                  <a:lnTo>
                    <a:pt x="26" y="9"/>
                  </a:lnTo>
                  <a:lnTo>
                    <a:pt x="26" y="8"/>
                  </a:lnTo>
                  <a:lnTo>
                    <a:pt x="27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5"/>
                  </a:lnTo>
                  <a:lnTo>
                    <a:pt x="30" y="6"/>
                  </a:lnTo>
                  <a:lnTo>
                    <a:pt x="30" y="8"/>
                  </a:lnTo>
                  <a:lnTo>
                    <a:pt x="30" y="9"/>
                  </a:lnTo>
                  <a:lnTo>
                    <a:pt x="30" y="10"/>
                  </a:lnTo>
                  <a:lnTo>
                    <a:pt x="30" y="12"/>
                  </a:lnTo>
                  <a:lnTo>
                    <a:pt x="30" y="17"/>
                  </a:lnTo>
                  <a:lnTo>
                    <a:pt x="31" y="19"/>
                  </a:lnTo>
                  <a:lnTo>
                    <a:pt x="31" y="20"/>
                  </a:lnTo>
                  <a:lnTo>
                    <a:pt x="31" y="23"/>
                  </a:lnTo>
                  <a:lnTo>
                    <a:pt x="31" y="29"/>
                  </a:lnTo>
                  <a:lnTo>
                    <a:pt x="32" y="43"/>
                  </a:lnTo>
                  <a:lnTo>
                    <a:pt x="34" y="72"/>
                  </a:lnTo>
                  <a:lnTo>
                    <a:pt x="34" y="74"/>
                  </a:lnTo>
                  <a:lnTo>
                    <a:pt x="34" y="76"/>
                  </a:lnTo>
                  <a:lnTo>
                    <a:pt x="34" y="79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4" y="88"/>
                  </a:lnTo>
                  <a:lnTo>
                    <a:pt x="34" y="91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4"/>
                  </a:lnTo>
                  <a:lnTo>
                    <a:pt x="36" y="106"/>
                  </a:lnTo>
                  <a:lnTo>
                    <a:pt x="36" y="107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7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3"/>
                  </a:lnTo>
                  <a:lnTo>
                    <a:pt x="40" y="100"/>
                  </a:lnTo>
                  <a:lnTo>
                    <a:pt x="40" y="95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0" y="88"/>
                  </a:lnTo>
                  <a:lnTo>
                    <a:pt x="41" y="82"/>
                  </a:lnTo>
                  <a:lnTo>
                    <a:pt x="41" y="80"/>
                  </a:lnTo>
                  <a:lnTo>
                    <a:pt x="41" y="78"/>
                  </a:lnTo>
                  <a:lnTo>
                    <a:pt x="41" y="75"/>
                  </a:lnTo>
                  <a:lnTo>
                    <a:pt x="41" y="67"/>
                  </a:lnTo>
                  <a:lnTo>
                    <a:pt x="42" y="52"/>
                  </a:lnTo>
                  <a:lnTo>
                    <a:pt x="42" y="50"/>
                  </a:lnTo>
                  <a:lnTo>
                    <a:pt x="42" y="48"/>
                  </a:lnTo>
                  <a:lnTo>
                    <a:pt x="43" y="45"/>
                  </a:lnTo>
                  <a:lnTo>
                    <a:pt x="43" y="38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1"/>
                  </a:lnTo>
                  <a:lnTo>
                    <a:pt x="44" y="24"/>
                  </a:lnTo>
                  <a:lnTo>
                    <a:pt x="44" y="23"/>
                  </a:lnTo>
                  <a:lnTo>
                    <a:pt x="44" y="21"/>
                  </a:lnTo>
                  <a:lnTo>
                    <a:pt x="44" y="18"/>
                  </a:lnTo>
                  <a:lnTo>
                    <a:pt x="44" y="17"/>
                  </a:lnTo>
                  <a:lnTo>
                    <a:pt x="44" y="16"/>
                  </a:lnTo>
                  <a:lnTo>
                    <a:pt x="45" y="13"/>
                  </a:lnTo>
                  <a:lnTo>
                    <a:pt x="45" y="12"/>
                  </a:lnTo>
                  <a:lnTo>
                    <a:pt x="45" y="11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8" y="4"/>
                  </a:lnTo>
                  <a:lnTo>
                    <a:pt x="48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2"/>
                  </a:lnTo>
                  <a:lnTo>
                    <a:pt x="49" y="14"/>
                  </a:lnTo>
                  <a:lnTo>
                    <a:pt x="49" y="20"/>
                  </a:lnTo>
                  <a:lnTo>
                    <a:pt x="49" y="21"/>
                  </a:lnTo>
                  <a:lnTo>
                    <a:pt x="49" y="22"/>
                  </a:lnTo>
                  <a:lnTo>
                    <a:pt x="49" y="25"/>
                  </a:lnTo>
                  <a:lnTo>
                    <a:pt x="50" y="32"/>
                  </a:lnTo>
                  <a:lnTo>
                    <a:pt x="50" y="34"/>
                  </a:lnTo>
                  <a:lnTo>
                    <a:pt x="50" y="35"/>
                  </a:lnTo>
                  <a:lnTo>
                    <a:pt x="50" y="39"/>
                  </a:lnTo>
                  <a:lnTo>
                    <a:pt x="50" y="46"/>
                  </a:lnTo>
                  <a:lnTo>
                    <a:pt x="51" y="61"/>
                  </a:lnTo>
                  <a:lnTo>
                    <a:pt x="51" y="62"/>
                  </a:lnTo>
                  <a:lnTo>
                    <a:pt x="51" y="64"/>
                  </a:lnTo>
                  <a:lnTo>
                    <a:pt x="51" y="68"/>
                  </a:lnTo>
                  <a:lnTo>
                    <a:pt x="52" y="74"/>
                  </a:lnTo>
                  <a:lnTo>
                    <a:pt x="52" y="76"/>
                  </a:lnTo>
                  <a:lnTo>
                    <a:pt x="52" y="78"/>
                  </a:lnTo>
                  <a:lnTo>
                    <a:pt x="52" y="81"/>
                  </a:lnTo>
                  <a:lnTo>
                    <a:pt x="53" y="87"/>
                  </a:lnTo>
                  <a:lnTo>
                    <a:pt x="53" y="89"/>
                  </a:lnTo>
                  <a:lnTo>
                    <a:pt x="53" y="90"/>
                  </a:lnTo>
                  <a:lnTo>
                    <a:pt x="53" y="93"/>
                  </a:lnTo>
                  <a:lnTo>
                    <a:pt x="53" y="94"/>
                  </a:lnTo>
                  <a:lnTo>
                    <a:pt x="53" y="96"/>
                  </a:lnTo>
                  <a:lnTo>
                    <a:pt x="53" y="98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4" y="103"/>
                  </a:lnTo>
                  <a:lnTo>
                    <a:pt x="54" y="104"/>
                  </a:lnTo>
                  <a:lnTo>
                    <a:pt x="54" y="105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3"/>
                  </a:lnTo>
                  <a:lnTo>
                    <a:pt x="55" y="113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6" y="116"/>
                  </a:lnTo>
                  <a:lnTo>
                    <a:pt x="56" y="116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7" y="113"/>
                  </a:lnTo>
                  <a:lnTo>
                    <a:pt x="57" y="112"/>
                  </a:lnTo>
                  <a:lnTo>
                    <a:pt x="57" y="111"/>
                  </a:lnTo>
                  <a:lnTo>
                    <a:pt x="57" y="110"/>
                  </a:lnTo>
                  <a:lnTo>
                    <a:pt x="57" y="109"/>
                  </a:lnTo>
                  <a:lnTo>
                    <a:pt x="57" y="107"/>
                  </a:lnTo>
                  <a:lnTo>
                    <a:pt x="57" y="106"/>
                  </a:lnTo>
                  <a:lnTo>
                    <a:pt x="57" y="105"/>
                  </a:lnTo>
                  <a:lnTo>
                    <a:pt x="57" y="103"/>
                  </a:lnTo>
                  <a:lnTo>
                    <a:pt x="58" y="102"/>
                  </a:lnTo>
                  <a:lnTo>
                    <a:pt x="58" y="100"/>
                  </a:lnTo>
                  <a:lnTo>
                    <a:pt x="58" y="98"/>
                  </a:lnTo>
                  <a:lnTo>
                    <a:pt x="58" y="92"/>
                  </a:lnTo>
                  <a:lnTo>
                    <a:pt x="58" y="91"/>
                  </a:lnTo>
                  <a:lnTo>
                    <a:pt x="58" y="89"/>
                  </a:lnTo>
                  <a:lnTo>
                    <a:pt x="59" y="86"/>
                  </a:lnTo>
                  <a:lnTo>
                    <a:pt x="59" y="79"/>
                  </a:lnTo>
                  <a:lnTo>
                    <a:pt x="60" y="64"/>
                  </a:lnTo>
                  <a:lnTo>
                    <a:pt x="60" y="62"/>
                  </a:lnTo>
                  <a:lnTo>
                    <a:pt x="60" y="60"/>
                  </a:lnTo>
                  <a:lnTo>
                    <a:pt x="60" y="57"/>
                  </a:lnTo>
                  <a:lnTo>
                    <a:pt x="61" y="49"/>
                  </a:lnTo>
                  <a:lnTo>
                    <a:pt x="61" y="47"/>
                  </a:lnTo>
                  <a:lnTo>
                    <a:pt x="61" y="46"/>
                  </a:lnTo>
                  <a:lnTo>
                    <a:pt x="61" y="42"/>
                  </a:lnTo>
                  <a:lnTo>
                    <a:pt x="61" y="35"/>
                  </a:lnTo>
                  <a:lnTo>
                    <a:pt x="61" y="33"/>
                  </a:lnTo>
                  <a:lnTo>
                    <a:pt x="61" y="31"/>
                  </a:lnTo>
                  <a:lnTo>
                    <a:pt x="62" y="28"/>
                  </a:lnTo>
                  <a:lnTo>
                    <a:pt x="62" y="22"/>
                  </a:lnTo>
                  <a:lnTo>
                    <a:pt x="62" y="20"/>
                  </a:lnTo>
                  <a:lnTo>
                    <a:pt x="62" y="19"/>
                  </a:lnTo>
                  <a:lnTo>
                    <a:pt x="62" y="16"/>
                  </a:lnTo>
                  <a:lnTo>
                    <a:pt x="63" y="11"/>
                  </a:lnTo>
                  <a:lnTo>
                    <a:pt x="63" y="10"/>
                  </a:lnTo>
                  <a:lnTo>
                    <a:pt x="63" y="9"/>
                  </a:lnTo>
                  <a:lnTo>
                    <a:pt x="63" y="7"/>
                  </a:lnTo>
                  <a:lnTo>
                    <a:pt x="63" y="6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7" y="13"/>
                  </a:lnTo>
                  <a:lnTo>
                    <a:pt x="67" y="18"/>
                  </a:lnTo>
                  <a:lnTo>
                    <a:pt x="67" y="20"/>
                  </a:lnTo>
                  <a:lnTo>
                    <a:pt x="67" y="21"/>
                  </a:lnTo>
                  <a:lnTo>
                    <a:pt x="67" y="24"/>
                  </a:lnTo>
                  <a:lnTo>
                    <a:pt x="68" y="30"/>
                  </a:lnTo>
                  <a:lnTo>
                    <a:pt x="68" y="43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50"/>
                  </a:lnTo>
                  <a:lnTo>
                    <a:pt x="69" y="58"/>
                  </a:lnTo>
                  <a:lnTo>
                    <a:pt x="70" y="73"/>
                  </a:lnTo>
                  <a:lnTo>
                    <a:pt x="70" y="75"/>
                  </a:lnTo>
                  <a:lnTo>
                    <a:pt x="70" y="77"/>
                  </a:lnTo>
                  <a:lnTo>
                    <a:pt x="70" y="81"/>
                  </a:lnTo>
                  <a:lnTo>
                    <a:pt x="71" y="88"/>
                  </a:lnTo>
                  <a:lnTo>
                    <a:pt x="71" y="89"/>
                  </a:lnTo>
                  <a:lnTo>
                    <a:pt x="71" y="91"/>
                  </a:lnTo>
                  <a:lnTo>
                    <a:pt x="71" y="94"/>
                  </a:lnTo>
                  <a:lnTo>
                    <a:pt x="71" y="100"/>
                  </a:lnTo>
                  <a:lnTo>
                    <a:pt x="71" y="101"/>
                  </a:lnTo>
                  <a:lnTo>
                    <a:pt x="72" y="102"/>
                  </a:lnTo>
                  <a:lnTo>
                    <a:pt x="72" y="104"/>
                  </a:lnTo>
                  <a:lnTo>
                    <a:pt x="72" y="10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299" name="Freeform 93"/>
            <p:cNvSpPr>
              <a:spLocks/>
            </p:cNvSpPr>
            <p:nvPr/>
          </p:nvSpPr>
          <p:spPr bwMode="auto">
            <a:xfrm>
              <a:off x="5310" y="2186"/>
              <a:ext cx="71" cy="116"/>
            </a:xfrm>
            <a:custGeom>
              <a:avLst/>
              <a:gdLst/>
              <a:ahLst/>
              <a:cxnLst>
                <a:cxn ang="0">
                  <a:pos x="1" y="112"/>
                </a:cxn>
                <a:cxn ang="0">
                  <a:pos x="1" y="115"/>
                </a:cxn>
                <a:cxn ang="0">
                  <a:pos x="2" y="114"/>
                </a:cxn>
                <a:cxn ang="0">
                  <a:pos x="3" y="110"/>
                </a:cxn>
                <a:cxn ang="0">
                  <a:pos x="4" y="94"/>
                </a:cxn>
                <a:cxn ang="0">
                  <a:pos x="7" y="41"/>
                </a:cxn>
                <a:cxn ang="0">
                  <a:pos x="8" y="15"/>
                </a:cxn>
                <a:cxn ang="0">
                  <a:pos x="9" y="5"/>
                </a:cxn>
                <a:cxn ang="0">
                  <a:pos x="10" y="1"/>
                </a:cxn>
                <a:cxn ang="0">
                  <a:pos x="11" y="0"/>
                </a:cxn>
                <a:cxn ang="0">
                  <a:pos x="11" y="2"/>
                </a:cxn>
                <a:cxn ang="0">
                  <a:pos x="12" y="10"/>
                </a:cxn>
                <a:cxn ang="0">
                  <a:pos x="14" y="37"/>
                </a:cxn>
                <a:cxn ang="0">
                  <a:pos x="16" y="74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1" y="112"/>
                </a:cxn>
                <a:cxn ang="0">
                  <a:pos x="21" y="103"/>
                </a:cxn>
                <a:cxn ang="0">
                  <a:pos x="23" y="80"/>
                </a:cxn>
                <a:cxn ang="0">
                  <a:pos x="25" y="44"/>
                </a:cxn>
                <a:cxn ang="0">
                  <a:pos x="26" y="14"/>
                </a:cxn>
                <a:cxn ang="0">
                  <a:pos x="27" y="5"/>
                </a:cxn>
                <a:cxn ang="0">
                  <a:pos x="28" y="0"/>
                </a:cxn>
                <a:cxn ang="0">
                  <a:pos x="29" y="0"/>
                </a:cxn>
                <a:cxn ang="0">
                  <a:pos x="29" y="2"/>
                </a:cxn>
                <a:cxn ang="0">
                  <a:pos x="30" y="10"/>
                </a:cxn>
                <a:cxn ang="0">
                  <a:pos x="31" y="27"/>
                </a:cxn>
                <a:cxn ang="0">
                  <a:pos x="34" y="70"/>
                </a:cxn>
                <a:cxn ang="0">
                  <a:pos x="35" y="98"/>
                </a:cxn>
                <a:cxn ang="0">
                  <a:pos x="36" y="109"/>
                </a:cxn>
                <a:cxn ang="0">
                  <a:pos x="37" y="114"/>
                </a:cxn>
                <a:cxn ang="0">
                  <a:pos x="38" y="116"/>
                </a:cxn>
                <a:cxn ang="0">
                  <a:pos x="38" y="113"/>
                </a:cxn>
                <a:cxn ang="0">
                  <a:pos x="39" y="105"/>
                </a:cxn>
                <a:cxn ang="0">
                  <a:pos x="40" y="88"/>
                </a:cxn>
                <a:cxn ang="0">
                  <a:pos x="43" y="36"/>
                </a:cxn>
                <a:cxn ang="0">
                  <a:pos x="44" y="15"/>
                </a:cxn>
                <a:cxn ang="0">
                  <a:pos x="45" y="5"/>
                </a:cxn>
                <a:cxn ang="0">
                  <a:pos x="46" y="0"/>
                </a:cxn>
                <a:cxn ang="0">
                  <a:pos x="47" y="0"/>
                </a:cxn>
                <a:cxn ang="0">
                  <a:pos x="47" y="4"/>
                </a:cxn>
                <a:cxn ang="0">
                  <a:pos x="48" y="14"/>
                </a:cxn>
                <a:cxn ang="0">
                  <a:pos x="50" y="53"/>
                </a:cxn>
                <a:cxn ang="0">
                  <a:pos x="52" y="90"/>
                </a:cxn>
                <a:cxn ang="0">
                  <a:pos x="53" y="104"/>
                </a:cxn>
                <a:cxn ang="0">
                  <a:pos x="54" y="112"/>
                </a:cxn>
                <a:cxn ang="0">
                  <a:pos x="55" y="115"/>
                </a:cxn>
                <a:cxn ang="0">
                  <a:pos x="56" y="115"/>
                </a:cxn>
                <a:cxn ang="0">
                  <a:pos x="56" y="110"/>
                </a:cxn>
                <a:cxn ang="0">
                  <a:pos x="57" y="100"/>
                </a:cxn>
                <a:cxn ang="0">
                  <a:pos x="59" y="64"/>
                </a:cxn>
                <a:cxn ang="0">
                  <a:pos x="61" y="24"/>
                </a:cxn>
                <a:cxn ang="0">
                  <a:pos x="62" y="8"/>
                </a:cxn>
                <a:cxn ang="0">
                  <a:pos x="63" y="1"/>
                </a:cxn>
                <a:cxn ang="0">
                  <a:pos x="64" y="0"/>
                </a:cxn>
                <a:cxn ang="0">
                  <a:pos x="65" y="2"/>
                </a:cxn>
                <a:cxn ang="0">
                  <a:pos x="66" y="10"/>
                </a:cxn>
                <a:cxn ang="0">
                  <a:pos x="67" y="30"/>
                </a:cxn>
                <a:cxn ang="0">
                  <a:pos x="69" y="81"/>
                </a:cxn>
                <a:cxn ang="0">
                  <a:pos x="71" y="104"/>
                </a:cxn>
              </a:cxnLst>
              <a:rect l="0" t="0" r="r" b="b"/>
              <a:pathLst>
                <a:path w="71" h="116">
                  <a:moveTo>
                    <a:pt x="0" y="106"/>
                  </a:moveTo>
                  <a:lnTo>
                    <a:pt x="0" y="107"/>
                  </a:lnTo>
                  <a:lnTo>
                    <a:pt x="0" y="108"/>
                  </a:lnTo>
                  <a:lnTo>
                    <a:pt x="0" y="109"/>
                  </a:ln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4" y="102"/>
                  </a:lnTo>
                  <a:lnTo>
                    <a:pt x="4" y="97"/>
                  </a:lnTo>
                  <a:lnTo>
                    <a:pt x="4" y="96"/>
                  </a:lnTo>
                  <a:lnTo>
                    <a:pt x="4" y="94"/>
                  </a:lnTo>
                  <a:lnTo>
                    <a:pt x="4" y="91"/>
                  </a:lnTo>
                  <a:lnTo>
                    <a:pt x="5" y="85"/>
                  </a:lnTo>
                  <a:lnTo>
                    <a:pt x="5" y="71"/>
                  </a:lnTo>
                  <a:lnTo>
                    <a:pt x="5" y="69"/>
                  </a:lnTo>
                  <a:lnTo>
                    <a:pt x="6" y="67"/>
                  </a:lnTo>
                  <a:lnTo>
                    <a:pt x="6" y="63"/>
                  </a:lnTo>
                  <a:lnTo>
                    <a:pt x="6" y="56"/>
                  </a:lnTo>
                  <a:lnTo>
                    <a:pt x="7" y="41"/>
                  </a:lnTo>
                  <a:lnTo>
                    <a:pt x="7" y="39"/>
                  </a:lnTo>
                  <a:lnTo>
                    <a:pt x="7" y="37"/>
                  </a:lnTo>
                  <a:lnTo>
                    <a:pt x="7" y="34"/>
                  </a:lnTo>
                  <a:lnTo>
                    <a:pt x="8" y="27"/>
                  </a:lnTo>
                  <a:lnTo>
                    <a:pt x="8" y="25"/>
                  </a:lnTo>
                  <a:lnTo>
                    <a:pt x="8" y="24"/>
                  </a:lnTo>
                  <a:lnTo>
                    <a:pt x="8" y="21"/>
                  </a:lnTo>
                  <a:lnTo>
                    <a:pt x="8" y="15"/>
                  </a:lnTo>
                  <a:lnTo>
                    <a:pt x="9" y="14"/>
                  </a:lnTo>
                  <a:lnTo>
                    <a:pt x="9" y="13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9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3"/>
                  </a:lnTo>
                  <a:lnTo>
                    <a:pt x="10" y="3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2" y="4"/>
                  </a:lnTo>
                  <a:lnTo>
                    <a:pt x="12" y="4"/>
                  </a:lnTo>
                  <a:lnTo>
                    <a:pt x="12" y="6"/>
                  </a:lnTo>
                  <a:lnTo>
                    <a:pt x="12" y="7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4"/>
                  </a:lnTo>
                  <a:lnTo>
                    <a:pt x="13" y="15"/>
                  </a:lnTo>
                  <a:lnTo>
                    <a:pt x="13" y="16"/>
                  </a:lnTo>
                  <a:lnTo>
                    <a:pt x="13" y="19"/>
                  </a:lnTo>
                  <a:lnTo>
                    <a:pt x="13" y="24"/>
                  </a:lnTo>
                  <a:lnTo>
                    <a:pt x="14" y="37"/>
                  </a:lnTo>
                  <a:lnTo>
                    <a:pt x="14" y="39"/>
                  </a:lnTo>
                  <a:lnTo>
                    <a:pt x="14" y="40"/>
                  </a:lnTo>
                  <a:lnTo>
                    <a:pt x="14" y="44"/>
                  </a:lnTo>
                  <a:lnTo>
                    <a:pt x="15" y="52"/>
                  </a:lnTo>
                  <a:lnTo>
                    <a:pt x="15" y="67"/>
                  </a:lnTo>
                  <a:lnTo>
                    <a:pt x="16" y="69"/>
                  </a:lnTo>
                  <a:lnTo>
                    <a:pt x="16" y="71"/>
                  </a:lnTo>
                  <a:lnTo>
                    <a:pt x="16" y="74"/>
                  </a:lnTo>
                  <a:lnTo>
                    <a:pt x="16" y="82"/>
                  </a:lnTo>
                  <a:lnTo>
                    <a:pt x="16" y="83"/>
                  </a:lnTo>
                  <a:lnTo>
                    <a:pt x="17" y="85"/>
                  </a:lnTo>
                  <a:lnTo>
                    <a:pt x="17" y="88"/>
                  </a:lnTo>
                  <a:lnTo>
                    <a:pt x="17" y="95"/>
                  </a:lnTo>
                  <a:lnTo>
                    <a:pt x="17" y="96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8" y="103"/>
                  </a:lnTo>
                  <a:lnTo>
                    <a:pt x="18" y="105"/>
                  </a:lnTo>
                  <a:lnTo>
                    <a:pt x="18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9" y="112"/>
                  </a:lnTo>
                  <a:lnTo>
                    <a:pt x="19" y="113"/>
                  </a:lnTo>
                  <a:lnTo>
                    <a:pt x="19" y="113"/>
                  </a:lnTo>
                  <a:lnTo>
                    <a:pt x="19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6"/>
                  </a:lnTo>
                  <a:lnTo>
                    <a:pt x="20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3"/>
                  </a:lnTo>
                  <a:lnTo>
                    <a:pt x="21" y="112"/>
                  </a:lnTo>
                  <a:lnTo>
                    <a:pt x="21" y="112"/>
                  </a:lnTo>
                  <a:lnTo>
                    <a:pt x="21" y="110"/>
                  </a:lnTo>
                  <a:lnTo>
                    <a:pt x="21" y="109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5"/>
                  </a:lnTo>
                  <a:lnTo>
                    <a:pt x="21" y="103"/>
                  </a:lnTo>
                  <a:lnTo>
                    <a:pt x="21" y="101"/>
                  </a:lnTo>
                  <a:lnTo>
                    <a:pt x="22" y="100"/>
                  </a:lnTo>
                  <a:lnTo>
                    <a:pt x="22" y="98"/>
                  </a:lnTo>
                  <a:lnTo>
                    <a:pt x="22" y="92"/>
                  </a:lnTo>
                  <a:lnTo>
                    <a:pt x="22" y="91"/>
                  </a:lnTo>
                  <a:lnTo>
                    <a:pt x="22" y="89"/>
                  </a:lnTo>
                  <a:lnTo>
                    <a:pt x="23" y="86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3" y="76"/>
                  </a:lnTo>
                  <a:lnTo>
                    <a:pt x="23" y="73"/>
                  </a:lnTo>
                  <a:lnTo>
                    <a:pt x="24" y="66"/>
                  </a:lnTo>
                  <a:lnTo>
                    <a:pt x="24" y="52"/>
                  </a:lnTo>
                  <a:lnTo>
                    <a:pt x="24" y="50"/>
                  </a:lnTo>
                  <a:lnTo>
                    <a:pt x="24" y="48"/>
                  </a:lnTo>
                  <a:lnTo>
                    <a:pt x="25" y="44"/>
                  </a:lnTo>
                  <a:lnTo>
                    <a:pt x="25" y="38"/>
                  </a:lnTo>
                  <a:lnTo>
                    <a:pt x="26" y="25"/>
                  </a:lnTo>
                  <a:lnTo>
                    <a:pt x="26" y="23"/>
                  </a:lnTo>
                  <a:lnTo>
                    <a:pt x="26" y="22"/>
                  </a:lnTo>
                  <a:lnTo>
                    <a:pt x="26" y="19"/>
                  </a:lnTo>
                  <a:lnTo>
                    <a:pt x="26" y="18"/>
                  </a:lnTo>
                  <a:lnTo>
                    <a:pt x="26" y="17"/>
                  </a:lnTo>
                  <a:lnTo>
                    <a:pt x="26" y="14"/>
                  </a:lnTo>
                  <a:lnTo>
                    <a:pt x="27" y="13"/>
                  </a:lnTo>
                  <a:lnTo>
                    <a:pt x="27" y="12"/>
                  </a:lnTo>
                  <a:lnTo>
                    <a:pt x="27" y="10"/>
                  </a:lnTo>
                  <a:lnTo>
                    <a:pt x="27" y="9"/>
                  </a:lnTo>
                  <a:lnTo>
                    <a:pt x="27" y="8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8" y="3"/>
                  </a:lnTo>
                  <a:lnTo>
                    <a:pt x="28" y="3"/>
                  </a:lnTo>
                  <a:lnTo>
                    <a:pt x="28" y="2"/>
                  </a:lnTo>
                  <a:lnTo>
                    <a:pt x="28" y="2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9" y="1"/>
                  </a:lnTo>
                  <a:lnTo>
                    <a:pt x="29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30" y="3"/>
                  </a:lnTo>
                  <a:lnTo>
                    <a:pt x="30" y="4"/>
                  </a:lnTo>
                  <a:lnTo>
                    <a:pt x="30" y="4"/>
                  </a:lnTo>
                  <a:lnTo>
                    <a:pt x="30" y="5"/>
                  </a:lnTo>
                  <a:lnTo>
                    <a:pt x="30" y="7"/>
                  </a:lnTo>
                  <a:lnTo>
                    <a:pt x="30" y="8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0" y="11"/>
                  </a:lnTo>
                  <a:lnTo>
                    <a:pt x="30" y="12"/>
                  </a:lnTo>
                  <a:lnTo>
                    <a:pt x="31" y="15"/>
                  </a:lnTo>
                  <a:lnTo>
                    <a:pt x="31" y="16"/>
                  </a:lnTo>
                  <a:lnTo>
                    <a:pt x="31" y="17"/>
                  </a:lnTo>
                  <a:lnTo>
                    <a:pt x="31" y="20"/>
                  </a:lnTo>
                  <a:lnTo>
                    <a:pt x="31" y="26"/>
                  </a:lnTo>
                  <a:lnTo>
                    <a:pt x="31" y="27"/>
                  </a:lnTo>
                  <a:lnTo>
                    <a:pt x="32" y="29"/>
                  </a:lnTo>
                  <a:lnTo>
                    <a:pt x="32" y="32"/>
                  </a:lnTo>
                  <a:lnTo>
                    <a:pt x="32" y="39"/>
                  </a:lnTo>
                  <a:lnTo>
                    <a:pt x="33" y="54"/>
                  </a:lnTo>
                  <a:lnTo>
                    <a:pt x="33" y="56"/>
                  </a:lnTo>
                  <a:lnTo>
                    <a:pt x="33" y="58"/>
                  </a:lnTo>
                  <a:lnTo>
                    <a:pt x="33" y="62"/>
                  </a:lnTo>
                  <a:lnTo>
                    <a:pt x="34" y="70"/>
                  </a:lnTo>
                  <a:lnTo>
                    <a:pt x="34" y="84"/>
                  </a:lnTo>
                  <a:lnTo>
                    <a:pt x="34" y="86"/>
                  </a:lnTo>
                  <a:lnTo>
                    <a:pt x="34" y="87"/>
                  </a:lnTo>
                  <a:lnTo>
                    <a:pt x="35" y="91"/>
                  </a:lnTo>
                  <a:lnTo>
                    <a:pt x="35" y="92"/>
                  </a:lnTo>
                  <a:lnTo>
                    <a:pt x="35" y="94"/>
                  </a:lnTo>
                  <a:lnTo>
                    <a:pt x="35" y="97"/>
                  </a:lnTo>
                  <a:lnTo>
                    <a:pt x="35" y="98"/>
                  </a:lnTo>
                  <a:lnTo>
                    <a:pt x="35" y="99"/>
                  </a:lnTo>
                  <a:lnTo>
                    <a:pt x="35" y="102"/>
                  </a:lnTo>
                  <a:lnTo>
                    <a:pt x="36" y="103"/>
                  </a:lnTo>
                  <a:lnTo>
                    <a:pt x="36" y="104"/>
                  </a:lnTo>
                  <a:lnTo>
                    <a:pt x="36" y="106"/>
                  </a:lnTo>
                  <a:lnTo>
                    <a:pt x="36" y="108"/>
                  </a:lnTo>
                  <a:lnTo>
                    <a:pt x="36" y="108"/>
                  </a:lnTo>
                  <a:lnTo>
                    <a:pt x="36" y="109"/>
                  </a:lnTo>
                  <a:lnTo>
                    <a:pt x="36" y="110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2"/>
                  </a:lnTo>
                  <a:lnTo>
                    <a:pt x="37" y="113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3"/>
                  </a:lnTo>
                  <a:lnTo>
                    <a:pt x="38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39" y="108"/>
                  </a:lnTo>
                  <a:lnTo>
                    <a:pt x="39" y="106"/>
                  </a:lnTo>
                  <a:lnTo>
                    <a:pt x="39" y="105"/>
                  </a:lnTo>
                  <a:lnTo>
                    <a:pt x="39" y="104"/>
                  </a:lnTo>
                  <a:lnTo>
                    <a:pt x="39" y="102"/>
                  </a:lnTo>
                  <a:lnTo>
                    <a:pt x="40" y="100"/>
                  </a:lnTo>
                  <a:lnTo>
                    <a:pt x="40" y="99"/>
                  </a:lnTo>
                  <a:lnTo>
                    <a:pt x="40" y="96"/>
                  </a:lnTo>
                  <a:lnTo>
                    <a:pt x="40" y="91"/>
                  </a:lnTo>
                  <a:lnTo>
                    <a:pt x="40" y="89"/>
                  </a:lnTo>
                  <a:lnTo>
                    <a:pt x="40" y="88"/>
                  </a:lnTo>
                  <a:lnTo>
                    <a:pt x="40" y="85"/>
                  </a:lnTo>
                  <a:lnTo>
                    <a:pt x="41" y="78"/>
                  </a:lnTo>
                  <a:lnTo>
                    <a:pt x="42" y="64"/>
                  </a:lnTo>
                  <a:lnTo>
                    <a:pt x="42" y="62"/>
                  </a:lnTo>
                  <a:lnTo>
                    <a:pt x="42" y="61"/>
                  </a:lnTo>
                  <a:lnTo>
                    <a:pt x="42" y="57"/>
                  </a:lnTo>
                  <a:lnTo>
                    <a:pt x="42" y="50"/>
                  </a:lnTo>
                  <a:lnTo>
                    <a:pt x="43" y="36"/>
                  </a:lnTo>
                  <a:lnTo>
                    <a:pt x="43" y="34"/>
                  </a:lnTo>
                  <a:lnTo>
                    <a:pt x="43" y="32"/>
                  </a:lnTo>
                  <a:lnTo>
                    <a:pt x="43" y="29"/>
                  </a:lnTo>
                  <a:lnTo>
                    <a:pt x="44" y="22"/>
                  </a:lnTo>
                  <a:lnTo>
                    <a:pt x="44" y="21"/>
                  </a:lnTo>
                  <a:lnTo>
                    <a:pt x="44" y="20"/>
                  </a:lnTo>
                  <a:lnTo>
                    <a:pt x="44" y="17"/>
                  </a:lnTo>
                  <a:lnTo>
                    <a:pt x="44" y="15"/>
                  </a:lnTo>
                  <a:lnTo>
                    <a:pt x="44" y="14"/>
                  </a:lnTo>
                  <a:lnTo>
                    <a:pt x="44" y="12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7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6" y="2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7" y="1"/>
                  </a:lnTo>
                  <a:lnTo>
                    <a:pt x="47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8" y="5"/>
                  </a:lnTo>
                  <a:lnTo>
                    <a:pt x="48" y="6"/>
                  </a:lnTo>
                  <a:lnTo>
                    <a:pt x="48" y="7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48" y="11"/>
                  </a:lnTo>
                  <a:lnTo>
                    <a:pt x="48" y="13"/>
                  </a:lnTo>
                  <a:lnTo>
                    <a:pt x="48" y="14"/>
                  </a:lnTo>
                  <a:lnTo>
                    <a:pt x="48" y="16"/>
                  </a:lnTo>
                  <a:lnTo>
                    <a:pt x="49" y="18"/>
                  </a:lnTo>
                  <a:lnTo>
                    <a:pt x="49" y="25"/>
                  </a:lnTo>
                  <a:lnTo>
                    <a:pt x="49" y="26"/>
                  </a:lnTo>
                  <a:lnTo>
                    <a:pt x="49" y="28"/>
                  </a:lnTo>
                  <a:lnTo>
                    <a:pt x="49" y="31"/>
                  </a:lnTo>
                  <a:lnTo>
                    <a:pt x="50" y="38"/>
                  </a:lnTo>
                  <a:lnTo>
                    <a:pt x="50" y="53"/>
                  </a:lnTo>
                  <a:lnTo>
                    <a:pt x="51" y="55"/>
                  </a:lnTo>
                  <a:lnTo>
                    <a:pt x="51" y="57"/>
                  </a:lnTo>
                  <a:lnTo>
                    <a:pt x="51" y="61"/>
                  </a:lnTo>
                  <a:lnTo>
                    <a:pt x="51" y="69"/>
                  </a:lnTo>
                  <a:lnTo>
                    <a:pt x="52" y="83"/>
                  </a:lnTo>
                  <a:lnTo>
                    <a:pt x="52" y="85"/>
                  </a:lnTo>
                  <a:lnTo>
                    <a:pt x="52" y="86"/>
                  </a:lnTo>
                  <a:lnTo>
                    <a:pt x="52" y="90"/>
                  </a:lnTo>
                  <a:lnTo>
                    <a:pt x="52" y="91"/>
                  </a:lnTo>
                  <a:lnTo>
                    <a:pt x="52" y="93"/>
                  </a:lnTo>
                  <a:lnTo>
                    <a:pt x="53" y="96"/>
                  </a:lnTo>
                  <a:lnTo>
                    <a:pt x="53" y="97"/>
                  </a:lnTo>
                  <a:lnTo>
                    <a:pt x="53" y="99"/>
                  </a:lnTo>
                  <a:lnTo>
                    <a:pt x="53" y="101"/>
                  </a:lnTo>
                  <a:lnTo>
                    <a:pt x="53" y="102"/>
                  </a:lnTo>
                  <a:lnTo>
                    <a:pt x="53" y="104"/>
                  </a:lnTo>
                  <a:lnTo>
                    <a:pt x="54" y="106"/>
                  </a:lnTo>
                  <a:lnTo>
                    <a:pt x="54" y="107"/>
                  </a:lnTo>
                  <a:lnTo>
                    <a:pt x="54" y="108"/>
                  </a:lnTo>
                  <a:lnTo>
                    <a:pt x="54" y="109"/>
                  </a:lnTo>
                  <a:lnTo>
                    <a:pt x="54" y="110"/>
                  </a:lnTo>
                  <a:lnTo>
                    <a:pt x="54" y="110"/>
                  </a:lnTo>
                  <a:lnTo>
                    <a:pt x="54" y="111"/>
                  </a:lnTo>
                  <a:lnTo>
                    <a:pt x="54" y="112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4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6"/>
                  </a:lnTo>
                  <a:lnTo>
                    <a:pt x="55" y="115"/>
                  </a:lnTo>
                  <a:lnTo>
                    <a:pt x="55" y="115"/>
                  </a:lnTo>
                  <a:lnTo>
                    <a:pt x="56" y="115"/>
                  </a:lnTo>
                  <a:lnTo>
                    <a:pt x="56" y="115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2"/>
                  </a:lnTo>
                  <a:lnTo>
                    <a:pt x="56" y="111"/>
                  </a:lnTo>
                  <a:lnTo>
                    <a:pt x="56" y="110"/>
                  </a:lnTo>
                  <a:lnTo>
                    <a:pt x="56" y="109"/>
                  </a:lnTo>
                  <a:lnTo>
                    <a:pt x="56" y="108"/>
                  </a:lnTo>
                  <a:lnTo>
                    <a:pt x="57" y="106"/>
                  </a:lnTo>
                  <a:lnTo>
                    <a:pt x="57" y="106"/>
                  </a:lnTo>
                  <a:lnTo>
                    <a:pt x="57" y="104"/>
                  </a:lnTo>
                  <a:lnTo>
                    <a:pt x="57" y="102"/>
                  </a:lnTo>
                  <a:lnTo>
                    <a:pt x="57" y="101"/>
                  </a:lnTo>
                  <a:lnTo>
                    <a:pt x="57" y="100"/>
                  </a:lnTo>
                  <a:lnTo>
                    <a:pt x="57" y="97"/>
                  </a:lnTo>
                  <a:lnTo>
                    <a:pt x="58" y="92"/>
                  </a:lnTo>
                  <a:lnTo>
                    <a:pt x="58" y="90"/>
                  </a:lnTo>
                  <a:lnTo>
                    <a:pt x="58" y="89"/>
                  </a:lnTo>
                  <a:lnTo>
                    <a:pt x="58" y="86"/>
                  </a:lnTo>
                  <a:lnTo>
                    <a:pt x="58" y="79"/>
                  </a:lnTo>
                  <a:lnTo>
                    <a:pt x="59" y="66"/>
                  </a:lnTo>
                  <a:lnTo>
                    <a:pt x="59" y="64"/>
                  </a:lnTo>
                  <a:lnTo>
                    <a:pt x="59" y="62"/>
                  </a:lnTo>
                  <a:lnTo>
                    <a:pt x="60" y="58"/>
                  </a:lnTo>
                  <a:lnTo>
                    <a:pt x="60" y="51"/>
                  </a:lnTo>
                  <a:lnTo>
                    <a:pt x="60" y="37"/>
                  </a:lnTo>
                  <a:lnTo>
                    <a:pt x="61" y="35"/>
                  </a:lnTo>
                  <a:lnTo>
                    <a:pt x="61" y="34"/>
                  </a:lnTo>
                  <a:lnTo>
                    <a:pt x="61" y="30"/>
                  </a:lnTo>
                  <a:lnTo>
                    <a:pt x="61" y="24"/>
                  </a:lnTo>
                  <a:lnTo>
                    <a:pt x="61" y="22"/>
                  </a:lnTo>
                  <a:lnTo>
                    <a:pt x="61" y="20"/>
                  </a:lnTo>
                  <a:lnTo>
                    <a:pt x="62" y="18"/>
                  </a:lnTo>
                  <a:lnTo>
                    <a:pt x="62" y="12"/>
                  </a:lnTo>
                  <a:lnTo>
                    <a:pt x="62" y="11"/>
                  </a:lnTo>
                  <a:lnTo>
                    <a:pt x="62" y="10"/>
                  </a:lnTo>
                  <a:lnTo>
                    <a:pt x="62" y="9"/>
                  </a:lnTo>
                  <a:lnTo>
                    <a:pt x="62" y="8"/>
                  </a:lnTo>
                  <a:lnTo>
                    <a:pt x="62" y="7"/>
                  </a:lnTo>
                  <a:lnTo>
                    <a:pt x="63" y="6"/>
                  </a:lnTo>
                  <a:lnTo>
                    <a:pt x="63" y="4"/>
                  </a:lnTo>
                  <a:lnTo>
                    <a:pt x="63" y="4"/>
                  </a:lnTo>
                  <a:lnTo>
                    <a:pt x="63" y="3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5" y="2"/>
                  </a:lnTo>
                  <a:lnTo>
                    <a:pt x="65" y="2"/>
                  </a:lnTo>
                  <a:lnTo>
                    <a:pt x="65" y="3"/>
                  </a:lnTo>
                  <a:lnTo>
                    <a:pt x="65" y="4"/>
                  </a:lnTo>
                  <a:lnTo>
                    <a:pt x="65" y="4"/>
                  </a:lnTo>
                  <a:lnTo>
                    <a:pt x="65" y="5"/>
                  </a:lnTo>
                  <a:lnTo>
                    <a:pt x="65" y="6"/>
                  </a:lnTo>
                  <a:lnTo>
                    <a:pt x="65" y="8"/>
                  </a:lnTo>
                  <a:lnTo>
                    <a:pt x="66" y="9"/>
                  </a:lnTo>
                  <a:lnTo>
                    <a:pt x="66" y="10"/>
                  </a:lnTo>
                  <a:lnTo>
                    <a:pt x="66" y="12"/>
                  </a:lnTo>
                  <a:lnTo>
                    <a:pt x="66" y="14"/>
                  </a:lnTo>
                  <a:lnTo>
                    <a:pt x="66" y="15"/>
                  </a:lnTo>
                  <a:lnTo>
                    <a:pt x="66" y="18"/>
                  </a:lnTo>
                  <a:lnTo>
                    <a:pt x="66" y="24"/>
                  </a:lnTo>
                  <a:lnTo>
                    <a:pt x="67" y="25"/>
                  </a:lnTo>
                  <a:lnTo>
                    <a:pt x="67" y="27"/>
                  </a:lnTo>
                  <a:lnTo>
                    <a:pt x="67" y="30"/>
                  </a:lnTo>
                  <a:lnTo>
                    <a:pt x="67" y="36"/>
                  </a:lnTo>
                  <a:lnTo>
                    <a:pt x="68" y="50"/>
                  </a:lnTo>
                  <a:lnTo>
                    <a:pt x="68" y="52"/>
                  </a:lnTo>
                  <a:lnTo>
                    <a:pt x="68" y="54"/>
                  </a:lnTo>
                  <a:lnTo>
                    <a:pt x="68" y="58"/>
                  </a:lnTo>
                  <a:lnTo>
                    <a:pt x="69" y="65"/>
                  </a:lnTo>
                  <a:lnTo>
                    <a:pt x="69" y="79"/>
                  </a:lnTo>
                  <a:lnTo>
                    <a:pt x="69" y="81"/>
                  </a:lnTo>
                  <a:lnTo>
                    <a:pt x="70" y="82"/>
                  </a:lnTo>
                  <a:lnTo>
                    <a:pt x="70" y="86"/>
                  </a:lnTo>
                  <a:lnTo>
                    <a:pt x="70" y="92"/>
                  </a:lnTo>
                  <a:lnTo>
                    <a:pt x="70" y="93"/>
                  </a:lnTo>
                  <a:lnTo>
                    <a:pt x="70" y="95"/>
                  </a:lnTo>
                  <a:lnTo>
                    <a:pt x="70" y="98"/>
                  </a:lnTo>
                  <a:lnTo>
                    <a:pt x="71" y="102"/>
                  </a:lnTo>
                  <a:lnTo>
                    <a:pt x="71" y="104"/>
                  </a:lnTo>
                  <a:lnTo>
                    <a:pt x="71" y="105"/>
                  </a:lnTo>
                  <a:lnTo>
                    <a:pt x="71" y="107"/>
                  </a:lnTo>
                  <a:lnTo>
                    <a:pt x="71" y="108"/>
                  </a:lnTo>
                  <a:lnTo>
                    <a:pt x="71" y="108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0" name="Freeform 94"/>
            <p:cNvSpPr>
              <a:spLocks/>
            </p:cNvSpPr>
            <p:nvPr/>
          </p:nvSpPr>
          <p:spPr bwMode="auto">
            <a:xfrm>
              <a:off x="5381" y="2186"/>
              <a:ext cx="73" cy="116"/>
            </a:xfrm>
            <a:custGeom>
              <a:avLst/>
              <a:gdLst/>
              <a:ahLst/>
              <a:cxnLst>
                <a:cxn ang="0">
                  <a:pos x="1" y="114"/>
                </a:cxn>
                <a:cxn ang="0">
                  <a:pos x="2" y="116"/>
                </a:cxn>
                <a:cxn ang="0">
                  <a:pos x="2" y="114"/>
                </a:cxn>
                <a:cxn ang="0">
                  <a:pos x="3" y="108"/>
                </a:cxn>
                <a:cxn ang="0">
                  <a:pos x="4" y="92"/>
                </a:cxn>
                <a:cxn ang="0">
                  <a:pos x="7" y="28"/>
                </a:cxn>
                <a:cxn ang="0">
                  <a:pos x="9" y="10"/>
                </a:cxn>
                <a:cxn ang="0">
                  <a:pos x="9" y="2"/>
                </a:cxn>
                <a:cxn ang="0">
                  <a:pos x="10" y="0"/>
                </a:cxn>
                <a:cxn ang="0">
                  <a:pos x="11" y="1"/>
                </a:cxn>
                <a:cxn ang="0">
                  <a:pos x="12" y="8"/>
                </a:cxn>
                <a:cxn ang="0">
                  <a:pos x="13" y="29"/>
                </a:cxn>
                <a:cxn ang="0">
                  <a:pos x="16" y="75"/>
                </a:cxn>
                <a:cxn ang="0">
                  <a:pos x="17" y="100"/>
                </a:cxn>
                <a:cxn ang="0">
                  <a:pos x="18" y="110"/>
                </a:cxn>
                <a:cxn ang="0">
                  <a:pos x="19" y="115"/>
                </a:cxn>
                <a:cxn ang="0">
                  <a:pos x="20" y="115"/>
                </a:cxn>
                <a:cxn ang="0">
                  <a:pos x="20" y="112"/>
                </a:cxn>
                <a:cxn ang="0">
                  <a:pos x="21" y="102"/>
                </a:cxn>
                <a:cxn ang="0">
                  <a:pos x="24" y="39"/>
                </a:cxn>
                <a:cxn ang="0">
                  <a:pos x="26" y="14"/>
                </a:cxn>
                <a:cxn ang="0">
                  <a:pos x="27" y="4"/>
                </a:cxn>
                <a:cxn ang="0">
                  <a:pos x="28" y="0"/>
                </a:cxn>
                <a:cxn ang="0">
                  <a:pos x="28" y="0"/>
                </a:cxn>
                <a:cxn ang="0">
                  <a:pos x="29" y="3"/>
                </a:cxn>
                <a:cxn ang="0">
                  <a:pos x="30" y="16"/>
                </a:cxn>
                <a:cxn ang="0">
                  <a:pos x="32" y="48"/>
                </a:cxn>
                <a:cxn ang="0">
                  <a:pos x="34" y="87"/>
                </a:cxn>
                <a:cxn ang="0">
                  <a:pos x="35" y="105"/>
                </a:cxn>
                <a:cxn ang="0">
                  <a:pos x="36" y="112"/>
                </a:cxn>
                <a:cxn ang="0">
                  <a:pos x="36" y="115"/>
                </a:cxn>
                <a:cxn ang="0">
                  <a:pos x="37" y="114"/>
                </a:cxn>
                <a:cxn ang="0">
                  <a:pos x="38" y="108"/>
                </a:cxn>
                <a:cxn ang="0">
                  <a:pos x="39" y="95"/>
                </a:cxn>
                <a:cxn ang="0">
                  <a:pos x="42" y="27"/>
                </a:cxn>
                <a:cxn ang="0">
                  <a:pos x="44" y="10"/>
                </a:cxn>
                <a:cxn ang="0">
                  <a:pos x="44" y="2"/>
                </a:cxn>
                <a:cxn ang="0">
                  <a:pos x="45" y="0"/>
                </a:cxn>
                <a:cxn ang="0">
                  <a:pos x="46" y="1"/>
                </a:cxn>
                <a:cxn ang="0">
                  <a:pos x="46" y="6"/>
                </a:cxn>
                <a:cxn ang="0">
                  <a:pos x="47" y="18"/>
                </a:cxn>
                <a:cxn ang="0">
                  <a:pos x="50" y="73"/>
                </a:cxn>
                <a:cxn ang="0">
                  <a:pos x="52" y="100"/>
                </a:cxn>
                <a:cxn ang="0">
                  <a:pos x="53" y="111"/>
                </a:cxn>
                <a:cxn ang="0">
                  <a:pos x="54" y="115"/>
                </a:cxn>
                <a:cxn ang="0">
                  <a:pos x="54" y="115"/>
                </a:cxn>
                <a:cxn ang="0">
                  <a:pos x="55" y="110"/>
                </a:cxn>
                <a:cxn ang="0">
                  <a:pos x="56" y="99"/>
                </a:cxn>
                <a:cxn ang="0">
                  <a:pos x="58" y="60"/>
                </a:cxn>
                <a:cxn ang="0">
                  <a:pos x="60" y="20"/>
                </a:cxn>
                <a:cxn ang="0">
                  <a:pos x="61" y="6"/>
                </a:cxn>
                <a:cxn ang="0">
                  <a:pos x="62" y="1"/>
                </a:cxn>
                <a:cxn ang="0">
                  <a:pos x="62" y="0"/>
                </a:cxn>
                <a:cxn ang="0">
                  <a:pos x="63" y="3"/>
                </a:cxn>
                <a:cxn ang="0">
                  <a:pos x="64" y="11"/>
                </a:cxn>
                <a:cxn ang="0">
                  <a:pos x="66" y="36"/>
                </a:cxn>
                <a:cxn ang="0">
                  <a:pos x="68" y="86"/>
                </a:cxn>
                <a:cxn ang="0">
                  <a:pos x="69" y="103"/>
                </a:cxn>
                <a:cxn ang="0">
                  <a:pos x="70" y="112"/>
                </a:cxn>
                <a:cxn ang="0">
                  <a:pos x="71" y="115"/>
                </a:cxn>
                <a:cxn ang="0">
                  <a:pos x="71" y="115"/>
                </a:cxn>
                <a:cxn ang="0">
                  <a:pos x="72" y="110"/>
                </a:cxn>
              </a:cxnLst>
              <a:rect l="0" t="0" r="r" b="b"/>
              <a:pathLst>
                <a:path w="73" h="116">
                  <a:moveTo>
                    <a:pt x="0" y="108"/>
                  </a:moveTo>
                  <a:lnTo>
                    <a:pt x="0" y="110"/>
                  </a:lnTo>
                  <a:lnTo>
                    <a:pt x="1" y="111"/>
                  </a:lnTo>
                  <a:lnTo>
                    <a:pt x="1" y="112"/>
                  </a:lnTo>
                  <a:lnTo>
                    <a:pt x="1" y="112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6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5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4"/>
                  </a:lnTo>
                  <a:lnTo>
                    <a:pt x="2" y="113"/>
                  </a:lnTo>
                  <a:lnTo>
                    <a:pt x="3" y="113"/>
                  </a:lnTo>
                  <a:lnTo>
                    <a:pt x="3" y="112"/>
                  </a:lnTo>
                  <a:lnTo>
                    <a:pt x="3" y="112"/>
                  </a:lnTo>
                  <a:lnTo>
                    <a:pt x="3" y="111"/>
                  </a:lnTo>
                  <a:lnTo>
                    <a:pt x="3" y="110"/>
                  </a:lnTo>
                  <a:lnTo>
                    <a:pt x="3" y="109"/>
                  </a:lnTo>
                  <a:lnTo>
                    <a:pt x="3" y="108"/>
                  </a:lnTo>
                  <a:lnTo>
                    <a:pt x="3" y="107"/>
                  </a:lnTo>
                  <a:lnTo>
                    <a:pt x="3" y="106"/>
                  </a:lnTo>
                  <a:lnTo>
                    <a:pt x="3" y="105"/>
                  </a:lnTo>
                  <a:lnTo>
                    <a:pt x="3" y="102"/>
                  </a:lnTo>
                  <a:lnTo>
                    <a:pt x="4" y="98"/>
                  </a:lnTo>
                  <a:lnTo>
                    <a:pt x="4" y="96"/>
                  </a:lnTo>
                  <a:lnTo>
                    <a:pt x="4" y="95"/>
                  </a:lnTo>
                  <a:lnTo>
                    <a:pt x="4" y="92"/>
                  </a:lnTo>
                  <a:lnTo>
                    <a:pt x="5" y="86"/>
                  </a:lnTo>
                  <a:lnTo>
                    <a:pt x="5" y="73"/>
                  </a:lnTo>
                  <a:lnTo>
                    <a:pt x="7" y="44"/>
                  </a:lnTo>
                  <a:lnTo>
                    <a:pt x="7" y="43"/>
                  </a:lnTo>
                  <a:lnTo>
                    <a:pt x="7" y="41"/>
                  </a:lnTo>
                  <a:lnTo>
                    <a:pt x="7" y="37"/>
                  </a:lnTo>
                  <a:lnTo>
                    <a:pt x="7" y="30"/>
                  </a:lnTo>
                  <a:lnTo>
                    <a:pt x="7" y="28"/>
                  </a:lnTo>
                  <a:lnTo>
                    <a:pt x="8" y="27"/>
                  </a:lnTo>
                  <a:lnTo>
                    <a:pt x="8" y="23"/>
                  </a:lnTo>
                  <a:lnTo>
                    <a:pt x="8" y="17"/>
                  </a:lnTo>
                  <a:lnTo>
                    <a:pt x="8" y="16"/>
                  </a:lnTo>
                  <a:lnTo>
                    <a:pt x="8" y="15"/>
                  </a:lnTo>
                  <a:lnTo>
                    <a:pt x="9" y="12"/>
                  </a:lnTo>
                  <a:lnTo>
                    <a:pt x="9" y="11"/>
                  </a:lnTo>
                  <a:lnTo>
                    <a:pt x="9" y="10"/>
                  </a:lnTo>
                  <a:lnTo>
                    <a:pt x="9" y="8"/>
                  </a:lnTo>
                  <a:lnTo>
                    <a:pt x="9" y="7"/>
                  </a:lnTo>
                  <a:lnTo>
                    <a:pt x="9" y="6"/>
                  </a:lnTo>
                  <a:lnTo>
                    <a:pt x="9" y="5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3"/>
                  </a:lnTo>
                  <a:lnTo>
                    <a:pt x="9" y="2"/>
                  </a:lnTo>
                  <a:lnTo>
                    <a:pt x="10" y="2"/>
                  </a:lnTo>
                  <a:lnTo>
                    <a:pt x="10" y="1"/>
                  </a:lnTo>
                  <a:lnTo>
                    <a:pt x="10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0"/>
                  </a:lnTo>
                  <a:lnTo>
                    <a:pt x="11" y="1"/>
                  </a:lnTo>
                  <a:lnTo>
                    <a:pt x="11" y="1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3"/>
                  </a:lnTo>
                  <a:lnTo>
                    <a:pt x="11" y="4"/>
                  </a:lnTo>
                  <a:lnTo>
                    <a:pt x="11" y="4"/>
                  </a:lnTo>
                  <a:lnTo>
                    <a:pt x="12" y="5"/>
                  </a:lnTo>
                  <a:lnTo>
                    <a:pt x="12" y="6"/>
                  </a:lnTo>
                  <a:lnTo>
                    <a:pt x="12" y="8"/>
                  </a:lnTo>
                  <a:lnTo>
                    <a:pt x="12" y="9"/>
                  </a:lnTo>
                  <a:lnTo>
                    <a:pt x="12" y="10"/>
                  </a:lnTo>
                  <a:lnTo>
                    <a:pt x="12" y="12"/>
                  </a:lnTo>
                  <a:lnTo>
                    <a:pt x="13" y="18"/>
                  </a:lnTo>
                  <a:lnTo>
                    <a:pt x="13" y="19"/>
                  </a:lnTo>
                  <a:lnTo>
                    <a:pt x="13" y="20"/>
                  </a:lnTo>
                  <a:lnTo>
                    <a:pt x="13" y="23"/>
                  </a:lnTo>
                  <a:lnTo>
                    <a:pt x="13" y="29"/>
                  </a:lnTo>
                  <a:lnTo>
                    <a:pt x="14" y="43"/>
                  </a:lnTo>
                  <a:lnTo>
                    <a:pt x="14" y="45"/>
                  </a:lnTo>
                  <a:lnTo>
                    <a:pt x="14" y="46"/>
                  </a:lnTo>
                  <a:lnTo>
                    <a:pt x="14" y="50"/>
                  </a:lnTo>
                  <a:lnTo>
                    <a:pt x="15" y="57"/>
                  </a:lnTo>
                  <a:lnTo>
                    <a:pt x="15" y="72"/>
                  </a:lnTo>
                  <a:lnTo>
                    <a:pt x="15" y="74"/>
                  </a:lnTo>
                  <a:lnTo>
                    <a:pt x="16" y="75"/>
                  </a:lnTo>
                  <a:lnTo>
                    <a:pt x="16" y="79"/>
                  </a:lnTo>
                  <a:lnTo>
                    <a:pt x="16" y="85"/>
                  </a:lnTo>
                  <a:lnTo>
                    <a:pt x="16" y="87"/>
                  </a:lnTo>
                  <a:lnTo>
                    <a:pt x="16" y="88"/>
                  </a:lnTo>
                  <a:lnTo>
                    <a:pt x="17" y="92"/>
                  </a:lnTo>
                  <a:lnTo>
                    <a:pt x="17" y="97"/>
                  </a:lnTo>
                  <a:lnTo>
                    <a:pt x="17" y="98"/>
                  </a:lnTo>
                  <a:lnTo>
                    <a:pt x="17" y="100"/>
                  </a:lnTo>
                  <a:lnTo>
                    <a:pt x="17" y="102"/>
                  </a:lnTo>
                  <a:lnTo>
                    <a:pt x="17" y="103"/>
                  </a:lnTo>
                  <a:lnTo>
                    <a:pt x="17" y="104"/>
                  </a:lnTo>
                  <a:lnTo>
                    <a:pt x="17" y="106"/>
                  </a:lnTo>
                  <a:lnTo>
                    <a:pt x="18" y="107"/>
                  </a:lnTo>
                  <a:lnTo>
                    <a:pt x="18" y="108"/>
                  </a:lnTo>
                  <a:lnTo>
                    <a:pt x="18" y="109"/>
                  </a:lnTo>
                  <a:lnTo>
                    <a:pt x="18" y="110"/>
                  </a:lnTo>
                  <a:lnTo>
                    <a:pt x="18" y="111"/>
                  </a:lnTo>
                  <a:lnTo>
                    <a:pt x="18" y="111"/>
                  </a:lnTo>
                  <a:lnTo>
                    <a:pt x="18" y="112"/>
                  </a:lnTo>
                  <a:lnTo>
                    <a:pt x="18" y="113"/>
                  </a:lnTo>
                  <a:lnTo>
                    <a:pt x="18" y="113"/>
                  </a:lnTo>
                  <a:lnTo>
                    <a:pt x="18" y="114"/>
                  </a:lnTo>
                  <a:lnTo>
                    <a:pt x="19" y="114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5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19" y="116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5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4"/>
                  </a:lnTo>
                  <a:lnTo>
                    <a:pt x="20" y="113"/>
                  </a:lnTo>
                  <a:lnTo>
                    <a:pt x="20" y="112"/>
                  </a:lnTo>
                  <a:lnTo>
                    <a:pt x="20" y="112"/>
                  </a:lnTo>
                  <a:lnTo>
                    <a:pt x="20" y="111"/>
                  </a:lnTo>
                  <a:lnTo>
                    <a:pt x="20" y="110"/>
                  </a:lnTo>
                  <a:lnTo>
                    <a:pt x="21" y="108"/>
                  </a:lnTo>
                  <a:lnTo>
                    <a:pt x="21" y="107"/>
                  </a:lnTo>
                  <a:lnTo>
                    <a:pt x="21" y="106"/>
                  </a:lnTo>
                  <a:lnTo>
                    <a:pt x="21" y="104"/>
                  </a:lnTo>
                  <a:lnTo>
                    <a:pt x="21" y="103"/>
                  </a:lnTo>
                  <a:lnTo>
                    <a:pt x="21" y="102"/>
                  </a:lnTo>
                  <a:lnTo>
                    <a:pt x="21" y="99"/>
                  </a:lnTo>
                  <a:lnTo>
                    <a:pt x="22" y="98"/>
                  </a:lnTo>
                  <a:lnTo>
                    <a:pt x="22" y="96"/>
                  </a:lnTo>
                  <a:lnTo>
                    <a:pt x="22" y="93"/>
                  </a:lnTo>
                  <a:lnTo>
                    <a:pt x="22" y="86"/>
                  </a:lnTo>
                  <a:lnTo>
                    <a:pt x="23" y="72"/>
                  </a:lnTo>
                  <a:lnTo>
                    <a:pt x="24" y="40"/>
                  </a:lnTo>
                  <a:lnTo>
                    <a:pt x="24" y="39"/>
                  </a:lnTo>
                  <a:lnTo>
                    <a:pt x="25" y="37"/>
                  </a:lnTo>
                  <a:lnTo>
                    <a:pt x="25" y="34"/>
                  </a:lnTo>
                  <a:lnTo>
                    <a:pt x="25" y="27"/>
                  </a:lnTo>
                  <a:lnTo>
                    <a:pt x="25" y="25"/>
                  </a:lnTo>
                  <a:lnTo>
                    <a:pt x="25" y="24"/>
                  </a:lnTo>
                  <a:lnTo>
                    <a:pt x="25" y="21"/>
                  </a:lnTo>
                  <a:lnTo>
                    <a:pt x="26" y="16"/>
                  </a:lnTo>
                  <a:lnTo>
                    <a:pt x="26" y="14"/>
                  </a:lnTo>
                  <a:lnTo>
                    <a:pt x="26" y="13"/>
                  </a:lnTo>
                  <a:lnTo>
                    <a:pt x="26" y="11"/>
                  </a:lnTo>
                  <a:lnTo>
                    <a:pt x="26" y="10"/>
                  </a:lnTo>
                  <a:lnTo>
                    <a:pt x="26" y="9"/>
                  </a:lnTo>
                  <a:lnTo>
                    <a:pt x="26" y="7"/>
                  </a:lnTo>
                  <a:lnTo>
                    <a:pt x="27" y="6"/>
                  </a:lnTo>
                  <a:lnTo>
                    <a:pt x="27" y="5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7" y="3"/>
                  </a:lnTo>
                  <a:lnTo>
                    <a:pt x="27" y="2"/>
                  </a:lnTo>
                  <a:lnTo>
                    <a:pt x="27" y="2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7" y="1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0"/>
                  </a:lnTo>
                  <a:lnTo>
                    <a:pt x="28" y="1"/>
                  </a:lnTo>
                  <a:lnTo>
                    <a:pt x="28" y="1"/>
                  </a:lnTo>
                  <a:lnTo>
                    <a:pt x="29" y="2"/>
                  </a:lnTo>
                  <a:lnTo>
                    <a:pt x="29" y="2"/>
                  </a:lnTo>
                  <a:lnTo>
                    <a:pt x="29" y="3"/>
                  </a:lnTo>
                  <a:lnTo>
                    <a:pt x="29" y="3"/>
                  </a:lnTo>
                  <a:lnTo>
                    <a:pt x="29" y="4"/>
                  </a:lnTo>
                  <a:lnTo>
                    <a:pt x="29" y="5"/>
                  </a:lnTo>
                  <a:lnTo>
                    <a:pt x="29" y="6"/>
                  </a:lnTo>
                  <a:lnTo>
                    <a:pt x="29" y="7"/>
                  </a:lnTo>
                  <a:lnTo>
                    <a:pt x="29" y="8"/>
                  </a:lnTo>
                  <a:lnTo>
                    <a:pt x="30" y="9"/>
                  </a:lnTo>
                  <a:lnTo>
                    <a:pt x="30" y="11"/>
                  </a:lnTo>
                  <a:lnTo>
                    <a:pt x="30" y="16"/>
                  </a:lnTo>
                  <a:lnTo>
                    <a:pt x="30" y="18"/>
                  </a:lnTo>
                  <a:lnTo>
                    <a:pt x="30" y="19"/>
                  </a:lnTo>
                  <a:lnTo>
                    <a:pt x="30" y="22"/>
                  </a:lnTo>
                  <a:lnTo>
                    <a:pt x="31" y="28"/>
                  </a:lnTo>
                  <a:lnTo>
                    <a:pt x="31" y="41"/>
                  </a:lnTo>
                  <a:lnTo>
                    <a:pt x="32" y="43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32" y="55"/>
                  </a:lnTo>
                  <a:lnTo>
                    <a:pt x="33" y="70"/>
                  </a:lnTo>
                  <a:lnTo>
                    <a:pt x="33" y="72"/>
                  </a:lnTo>
                  <a:lnTo>
                    <a:pt x="33" y="73"/>
                  </a:lnTo>
                  <a:lnTo>
                    <a:pt x="33" y="77"/>
                  </a:lnTo>
                  <a:lnTo>
                    <a:pt x="34" y="84"/>
                  </a:lnTo>
                  <a:lnTo>
                    <a:pt x="34" y="85"/>
                  </a:lnTo>
                  <a:lnTo>
                    <a:pt x="34" y="87"/>
                  </a:lnTo>
                  <a:lnTo>
                    <a:pt x="34" y="90"/>
                  </a:lnTo>
                  <a:lnTo>
                    <a:pt x="34" y="96"/>
                  </a:lnTo>
                  <a:lnTo>
                    <a:pt x="34" y="97"/>
                  </a:lnTo>
                  <a:lnTo>
                    <a:pt x="34" y="98"/>
                  </a:lnTo>
                  <a:lnTo>
                    <a:pt x="34" y="101"/>
                  </a:lnTo>
                  <a:lnTo>
                    <a:pt x="35" y="102"/>
                  </a:lnTo>
                  <a:lnTo>
                    <a:pt x="35" y="103"/>
                  </a:lnTo>
                  <a:lnTo>
                    <a:pt x="35" y="105"/>
                  </a:lnTo>
                  <a:lnTo>
                    <a:pt x="35" y="106"/>
                  </a:lnTo>
                  <a:lnTo>
                    <a:pt x="35" y="107"/>
                  </a:lnTo>
                  <a:lnTo>
                    <a:pt x="35" y="108"/>
                  </a:lnTo>
                  <a:lnTo>
                    <a:pt x="35" y="109"/>
                  </a:lnTo>
                  <a:lnTo>
                    <a:pt x="35" y="110"/>
                  </a:lnTo>
                  <a:lnTo>
                    <a:pt x="35" y="111"/>
                  </a:lnTo>
                  <a:lnTo>
                    <a:pt x="36" y="111"/>
                  </a:lnTo>
                  <a:lnTo>
                    <a:pt x="36" y="112"/>
                  </a:lnTo>
                  <a:lnTo>
                    <a:pt x="36" y="113"/>
                  </a:lnTo>
                  <a:lnTo>
                    <a:pt x="36" y="113"/>
                  </a:lnTo>
                  <a:lnTo>
                    <a:pt x="36" y="114"/>
                  </a:lnTo>
                  <a:lnTo>
                    <a:pt x="36" y="114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5"/>
                  </a:lnTo>
                  <a:lnTo>
                    <a:pt x="36" y="116"/>
                  </a:lnTo>
                  <a:lnTo>
                    <a:pt x="36" y="116"/>
                  </a:lnTo>
                  <a:lnTo>
                    <a:pt x="37" y="116"/>
                  </a:lnTo>
                  <a:lnTo>
                    <a:pt x="37" y="116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5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4"/>
                  </a:lnTo>
                  <a:lnTo>
                    <a:pt x="37" y="113"/>
                  </a:lnTo>
                  <a:lnTo>
                    <a:pt x="38" y="112"/>
                  </a:lnTo>
                  <a:lnTo>
                    <a:pt x="38" y="112"/>
                  </a:lnTo>
                  <a:lnTo>
                    <a:pt x="38" y="111"/>
                  </a:lnTo>
                  <a:lnTo>
                    <a:pt x="38" y="109"/>
                  </a:lnTo>
                  <a:lnTo>
                    <a:pt x="38" y="108"/>
                  </a:lnTo>
                  <a:lnTo>
                    <a:pt x="38" y="108"/>
                  </a:lnTo>
                  <a:lnTo>
                    <a:pt x="38" y="105"/>
                  </a:lnTo>
                  <a:lnTo>
                    <a:pt x="38" y="104"/>
                  </a:lnTo>
                  <a:lnTo>
                    <a:pt x="38" y="103"/>
                  </a:lnTo>
                  <a:lnTo>
                    <a:pt x="39" y="100"/>
                  </a:lnTo>
                  <a:lnTo>
                    <a:pt x="39" y="99"/>
                  </a:lnTo>
                  <a:lnTo>
                    <a:pt x="39" y="98"/>
                  </a:lnTo>
                  <a:lnTo>
                    <a:pt x="39" y="95"/>
                  </a:lnTo>
                  <a:lnTo>
                    <a:pt x="39" y="88"/>
                  </a:lnTo>
                  <a:lnTo>
                    <a:pt x="40" y="74"/>
                  </a:lnTo>
                  <a:lnTo>
                    <a:pt x="42" y="42"/>
                  </a:lnTo>
                  <a:lnTo>
                    <a:pt x="42" y="41"/>
                  </a:lnTo>
                  <a:lnTo>
                    <a:pt x="42" y="39"/>
                  </a:lnTo>
                  <a:lnTo>
                    <a:pt x="42" y="36"/>
                  </a:lnTo>
                  <a:lnTo>
                    <a:pt x="42" y="29"/>
                  </a:lnTo>
                  <a:lnTo>
                    <a:pt x="42" y="27"/>
                  </a:lnTo>
                  <a:lnTo>
                    <a:pt x="42" y="26"/>
                  </a:lnTo>
                  <a:lnTo>
                    <a:pt x="43" y="23"/>
                  </a:lnTo>
                  <a:lnTo>
                    <a:pt x="43" y="17"/>
                  </a:lnTo>
                  <a:lnTo>
                    <a:pt x="43" y="16"/>
                  </a:lnTo>
                  <a:lnTo>
                    <a:pt x="43" y="14"/>
                  </a:lnTo>
                  <a:lnTo>
                    <a:pt x="43" y="12"/>
                  </a:lnTo>
                  <a:lnTo>
                    <a:pt x="43" y="11"/>
                  </a:lnTo>
                  <a:lnTo>
                    <a:pt x="44" y="10"/>
                  </a:lnTo>
                  <a:lnTo>
                    <a:pt x="44" y="8"/>
                  </a:lnTo>
                  <a:lnTo>
                    <a:pt x="44" y="7"/>
                  </a:lnTo>
                  <a:lnTo>
                    <a:pt x="44" y="6"/>
                  </a:lnTo>
                  <a:lnTo>
                    <a:pt x="44" y="5"/>
                  </a:lnTo>
                  <a:lnTo>
                    <a:pt x="44" y="4"/>
                  </a:lnTo>
                  <a:lnTo>
                    <a:pt x="44" y="4"/>
                  </a:lnTo>
                  <a:lnTo>
                    <a:pt x="44" y="3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5" y="1"/>
                  </a:lnTo>
                  <a:lnTo>
                    <a:pt x="45" y="1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5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6" y="2"/>
                  </a:lnTo>
                  <a:lnTo>
                    <a:pt x="46" y="2"/>
                  </a:lnTo>
                  <a:lnTo>
                    <a:pt x="46" y="3"/>
                  </a:lnTo>
                  <a:lnTo>
                    <a:pt x="46" y="3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7" y="10"/>
                  </a:lnTo>
                  <a:lnTo>
                    <a:pt x="47" y="11"/>
                  </a:lnTo>
                  <a:lnTo>
                    <a:pt x="47" y="12"/>
                  </a:lnTo>
                  <a:lnTo>
                    <a:pt x="47" y="15"/>
                  </a:lnTo>
                  <a:lnTo>
                    <a:pt x="47" y="16"/>
                  </a:lnTo>
                  <a:lnTo>
                    <a:pt x="47" y="18"/>
                  </a:lnTo>
                  <a:lnTo>
                    <a:pt x="48" y="20"/>
                  </a:lnTo>
                  <a:lnTo>
                    <a:pt x="48" y="27"/>
                  </a:lnTo>
                  <a:lnTo>
                    <a:pt x="49" y="42"/>
                  </a:lnTo>
                  <a:lnTo>
                    <a:pt x="49" y="44"/>
                  </a:lnTo>
                  <a:lnTo>
                    <a:pt x="49" y="46"/>
                  </a:lnTo>
                  <a:lnTo>
                    <a:pt x="49" y="50"/>
                  </a:lnTo>
                  <a:lnTo>
                    <a:pt x="50" y="58"/>
                  </a:lnTo>
                  <a:lnTo>
                    <a:pt x="50" y="73"/>
                  </a:lnTo>
                  <a:lnTo>
                    <a:pt x="50" y="75"/>
                  </a:lnTo>
                  <a:lnTo>
                    <a:pt x="50" y="77"/>
                  </a:lnTo>
                  <a:lnTo>
                    <a:pt x="51" y="81"/>
                  </a:lnTo>
                  <a:lnTo>
                    <a:pt x="51" y="88"/>
                  </a:lnTo>
                  <a:lnTo>
                    <a:pt x="51" y="90"/>
                  </a:lnTo>
                  <a:lnTo>
                    <a:pt x="51" y="91"/>
                  </a:lnTo>
                  <a:lnTo>
                    <a:pt x="51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5"/>
                  </a:lnTo>
                  <a:lnTo>
                    <a:pt x="52" y="106"/>
                  </a:lnTo>
                  <a:lnTo>
                    <a:pt x="52" y="108"/>
                  </a:lnTo>
                  <a:lnTo>
                    <a:pt x="52" y="110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5" y="113"/>
                  </a:lnTo>
                  <a:lnTo>
                    <a:pt x="55" y="112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5" y="106"/>
                  </a:lnTo>
                  <a:lnTo>
                    <a:pt x="56" y="104"/>
                  </a:lnTo>
                  <a:lnTo>
                    <a:pt x="56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7"/>
                  </a:lnTo>
                  <a:lnTo>
                    <a:pt x="57" y="80"/>
                  </a:lnTo>
                  <a:lnTo>
                    <a:pt x="58" y="64"/>
                  </a:lnTo>
                  <a:lnTo>
                    <a:pt x="58" y="62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58" y="48"/>
                  </a:lnTo>
                  <a:lnTo>
                    <a:pt x="59" y="33"/>
                  </a:lnTo>
                  <a:lnTo>
                    <a:pt x="59" y="32"/>
                  </a:lnTo>
                  <a:lnTo>
                    <a:pt x="59" y="30"/>
                  </a:lnTo>
                  <a:lnTo>
                    <a:pt x="60" y="27"/>
                  </a:lnTo>
                  <a:lnTo>
                    <a:pt x="60" y="21"/>
                  </a:lnTo>
                  <a:lnTo>
                    <a:pt x="60" y="20"/>
                  </a:lnTo>
                  <a:lnTo>
                    <a:pt x="60" y="18"/>
                  </a:lnTo>
                  <a:lnTo>
                    <a:pt x="60" y="16"/>
                  </a:lnTo>
                  <a:lnTo>
                    <a:pt x="61" y="11"/>
                  </a:lnTo>
                  <a:lnTo>
                    <a:pt x="61" y="10"/>
                  </a:lnTo>
                  <a:lnTo>
                    <a:pt x="61" y="9"/>
                  </a:lnTo>
                  <a:lnTo>
                    <a:pt x="61" y="8"/>
                  </a:lnTo>
                  <a:lnTo>
                    <a:pt x="61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0"/>
                  </a:lnTo>
                  <a:lnTo>
                    <a:pt x="63" y="1"/>
                  </a:lnTo>
                  <a:lnTo>
                    <a:pt x="63" y="1"/>
                  </a:lnTo>
                  <a:lnTo>
                    <a:pt x="63" y="2"/>
                  </a:lnTo>
                  <a:lnTo>
                    <a:pt x="63" y="2"/>
                  </a:lnTo>
                  <a:lnTo>
                    <a:pt x="63" y="3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4" y="5"/>
                  </a:lnTo>
                  <a:lnTo>
                    <a:pt x="64" y="6"/>
                  </a:lnTo>
                  <a:lnTo>
                    <a:pt x="64" y="7"/>
                  </a:lnTo>
                  <a:lnTo>
                    <a:pt x="64" y="8"/>
                  </a:lnTo>
                  <a:lnTo>
                    <a:pt x="64" y="9"/>
                  </a:lnTo>
                  <a:lnTo>
                    <a:pt x="64" y="11"/>
                  </a:lnTo>
                  <a:lnTo>
                    <a:pt x="64" y="12"/>
                  </a:lnTo>
                  <a:lnTo>
                    <a:pt x="64" y="14"/>
                  </a:lnTo>
                  <a:lnTo>
                    <a:pt x="64" y="16"/>
                  </a:lnTo>
                  <a:lnTo>
                    <a:pt x="65" y="22"/>
                  </a:lnTo>
                  <a:lnTo>
                    <a:pt x="65" y="23"/>
                  </a:lnTo>
                  <a:lnTo>
                    <a:pt x="65" y="25"/>
                  </a:lnTo>
                  <a:lnTo>
                    <a:pt x="65" y="28"/>
                  </a:lnTo>
                  <a:lnTo>
                    <a:pt x="66" y="36"/>
                  </a:lnTo>
                  <a:lnTo>
                    <a:pt x="66" y="51"/>
                  </a:lnTo>
                  <a:lnTo>
                    <a:pt x="66" y="53"/>
                  </a:lnTo>
                  <a:lnTo>
                    <a:pt x="66" y="55"/>
                  </a:lnTo>
                  <a:lnTo>
                    <a:pt x="67" y="59"/>
                  </a:lnTo>
                  <a:lnTo>
                    <a:pt x="67" y="67"/>
                  </a:lnTo>
                  <a:lnTo>
                    <a:pt x="68" y="82"/>
                  </a:lnTo>
                  <a:lnTo>
                    <a:pt x="68" y="84"/>
                  </a:lnTo>
                  <a:lnTo>
                    <a:pt x="68" y="86"/>
                  </a:lnTo>
                  <a:lnTo>
                    <a:pt x="68" y="89"/>
                  </a:lnTo>
                  <a:lnTo>
                    <a:pt x="68" y="91"/>
                  </a:lnTo>
                  <a:lnTo>
                    <a:pt x="68" y="93"/>
                  </a:lnTo>
                  <a:lnTo>
                    <a:pt x="69" y="96"/>
                  </a:lnTo>
                  <a:lnTo>
                    <a:pt x="69" y="97"/>
                  </a:lnTo>
                  <a:lnTo>
                    <a:pt x="69" y="99"/>
                  </a:lnTo>
                  <a:lnTo>
                    <a:pt x="69" y="101"/>
                  </a:lnTo>
                  <a:lnTo>
                    <a:pt x="69" y="103"/>
                  </a:lnTo>
                  <a:lnTo>
                    <a:pt x="69" y="104"/>
                  </a:lnTo>
                  <a:lnTo>
                    <a:pt x="69" y="106"/>
                  </a:lnTo>
                  <a:lnTo>
                    <a:pt x="69" y="107"/>
                  </a:lnTo>
                  <a:lnTo>
                    <a:pt x="70" y="108"/>
                  </a:lnTo>
                  <a:lnTo>
                    <a:pt x="70" y="109"/>
                  </a:lnTo>
                  <a:lnTo>
                    <a:pt x="70" y="110"/>
                  </a:lnTo>
                  <a:lnTo>
                    <a:pt x="70" y="111"/>
                  </a:lnTo>
                  <a:lnTo>
                    <a:pt x="70" y="112"/>
                  </a:lnTo>
                  <a:lnTo>
                    <a:pt x="70" y="112"/>
                  </a:lnTo>
                  <a:lnTo>
                    <a:pt x="70" y="113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4"/>
                  </a:lnTo>
                  <a:lnTo>
                    <a:pt x="70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6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1" y="115"/>
                  </a:lnTo>
                  <a:lnTo>
                    <a:pt x="72" y="114"/>
                  </a:lnTo>
                  <a:lnTo>
                    <a:pt x="72" y="114"/>
                  </a:lnTo>
                  <a:lnTo>
                    <a:pt x="72" y="113"/>
                  </a:lnTo>
                  <a:lnTo>
                    <a:pt x="72" y="113"/>
                  </a:lnTo>
                  <a:lnTo>
                    <a:pt x="72" y="112"/>
                  </a:lnTo>
                  <a:lnTo>
                    <a:pt x="72" y="112"/>
                  </a:lnTo>
                  <a:lnTo>
                    <a:pt x="72" y="111"/>
                  </a:lnTo>
                  <a:lnTo>
                    <a:pt x="72" y="110"/>
                  </a:lnTo>
                  <a:lnTo>
                    <a:pt x="72" y="108"/>
                  </a:lnTo>
                  <a:lnTo>
                    <a:pt x="72" y="108"/>
                  </a:lnTo>
                  <a:lnTo>
                    <a:pt x="72" y="107"/>
                  </a:lnTo>
                  <a:lnTo>
                    <a:pt x="73" y="10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1" name="Freeform 95"/>
            <p:cNvSpPr>
              <a:spLocks/>
            </p:cNvSpPr>
            <p:nvPr/>
          </p:nvSpPr>
          <p:spPr bwMode="auto">
            <a:xfrm>
              <a:off x="5454" y="2186"/>
              <a:ext cx="71" cy="116"/>
            </a:xfrm>
            <a:custGeom>
              <a:avLst/>
              <a:gdLst/>
              <a:ahLst/>
              <a:cxnLst>
                <a:cxn ang="0">
                  <a:pos x="1" y="88"/>
                </a:cxn>
                <a:cxn ang="0">
                  <a:pos x="2" y="52"/>
                </a:cxn>
                <a:cxn ang="0">
                  <a:pos x="4" y="18"/>
                </a:cxn>
                <a:cxn ang="0">
                  <a:pos x="5" y="7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7" y="2"/>
                </a:cxn>
                <a:cxn ang="0">
                  <a:pos x="8" y="9"/>
                </a:cxn>
                <a:cxn ang="0">
                  <a:pos x="9" y="26"/>
                </a:cxn>
                <a:cxn ang="0">
                  <a:pos x="11" y="70"/>
                </a:cxn>
                <a:cxn ang="0">
                  <a:pos x="13" y="99"/>
                </a:cxn>
                <a:cxn ang="0">
                  <a:pos x="14" y="110"/>
                </a:cxn>
                <a:cxn ang="0">
                  <a:pos x="15" y="115"/>
                </a:cxn>
                <a:cxn ang="0">
                  <a:pos x="15" y="115"/>
                </a:cxn>
                <a:cxn ang="0">
                  <a:pos x="16" y="111"/>
                </a:cxn>
                <a:cxn ang="0">
                  <a:pos x="17" y="98"/>
                </a:cxn>
                <a:cxn ang="0">
                  <a:pos x="19" y="72"/>
                </a:cxn>
                <a:cxn ang="0">
                  <a:pos x="21" y="25"/>
                </a:cxn>
                <a:cxn ang="0">
                  <a:pos x="22" y="9"/>
                </a:cxn>
                <a:cxn ang="0">
                  <a:pos x="23" y="2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9"/>
                </a:cxn>
                <a:cxn ang="0">
                  <a:pos x="26" y="30"/>
                </a:cxn>
                <a:cxn ang="0">
                  <a:pos x="28" y="73"/>
                </a:cxn>
                <a:cxn ang="0">
                  <a:pos x="30" y="100"/>
                </a:cxn>
                <a:cxn ang="0">
                  <a:pos x="31" y="111"/>
                </a:cxn>
                <a:cxn ang="0">
                  <a:pos x="32" y="115"/>
                </a:cxn>
                <a:cxn ang="0">
                  <a:pos x="32" y="115"/>
                </a:cxn>
                <a:cxn ang="0">
                  <a:pos x="33" y="110"/>
                </a:cxn>
                <a:cxn ang="0">
                  <a:pos x="34" y="96"/>
                </a:cxn>
                <a:cxn ang="0">
                  <a:pos x="36" y="57"/>
                </a:cxn>
                <a:cxn ang="0">
                  <a:pos x="38" y="22"/>
                </a:cxn>
                <a:cxn ang="0">
                  <a:pos x="39" y="6"/>
                </a:cxn>
                <a:cxn ang="0">
                  <a:pos x="40" y="1"/>
                </a:cxn>
                <a:cxn ang="0">
                  <a:pos x="41" y="0"/>
                </a:cxn>
                <a:cxn ang="0">
                  <a:pos x="41" y="4"/>
                </a:cxn>
                <a:cxn ang="0">
                  <a:pos x="42" y="13"/>
                </a:cxn>
                <a:cxn ang="0">
                  <a:pos x="44" y="54"/>
                </a:cxn>
                <a:cxn ang="0">
                  <a:pos x="46" y="83"/>
                </a:cxn>
                <a:cxn ang="0">
                  <a:pos x="47" y="100"/>
                </a:cxn>
                <a:cxn ang="0">
                  <a:pos x="48" y="110"/>
                </a:cxn>
                <a:cxn ang="0">
                  <a:pos x="48" y="114"/>
                </a:cxn>
                <a:cxn ang="0">
                  <a:pos x="49" y="115"/>
                </a:cxn>
                <a:cxn ang="0">
                  <a:pos x="50" y="112"/>
                </a:cxn>
                <a:cxn ang="0">
                  <a:pos x="51" y="101"/>
                </a:cxn>
                <a:cxn ang="0">
                  <a:pos x="52" y="73"/>
                </a:cxn>
                <a:cxn ang="0">
                  <a:pos x="54" y="33"/>
                </a:cxn>
                <a:cxn ang="0">
                  <a:pos x="55" y="12"/>
                </a:cxn>
                <a:cxn ang="0">
                  <a:pos x="56" y="3"/>
                </a:cxn>
                <a:cxn ang="0">
                  <a:pos x="57" y="0"/>
                </a:cxn>
                <a:cxn ang="0">
                  <a:pos x="58" y="1"/>
                </a:cxn>
                <a:cxn ang="0">
                  <a:pos x="58" y="7"/>
                </a:cxn>
                <a:cxn ang="0">
                  <a:pos x="60" y="26"/>
                </a:cxn>
                <a:cxn ang="0">
                  <a:pos x="61" y="56"/>
                </a:cxn>
                <a:cxn ang="0">
                  <a:pos x="63" y="93"/>
                </a:cxn>
                <a:cxn ang="0">
                  <a:pos x="64" y="109"/>
                </a:cxn>
                <a:cxn ang="0">
                  <a:pos x="65" y="114"/>
                </a:cxn>
                <a:cxn ang="0">
                  <a:pos x="66" y="116"/>
                </a:cxn>
                <a:cxn ang="0">
                  <a:pos x="66" y="113"/>
                </a:cxn>
                <a:cxn ang="0">
                  <a:pos x="67" y="106"/>
                </a:cxn>
                <a:cxn ang="0">
                  <a:pos x="69" y="67"/>
                </a:cxn>
              </a:cxnLst>
              <a:rect l="0" t="0" r="r" b="b"/>
              <a:pathLst>
                <a:path w="71" h="116">
                  <a:moveTo>
                    <a:pt x="0" y="104"/>
                  </a:moveTo>
                  <a:lnTo>
                    <a:pt x="0" y="103"/>
                  </a:lnTo>
                  <a:lnTo>
                    <a:pt x="0" y="102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0" y="97"/>
                  </a:lnTo>
                  <a:lnTo>
                    <a:pt x="0" y="94"/>
                  </a:lnTo>
                  <a:lnTo>
                    <a:pt x="1" y="88"/>
                  </a:lnTo>
                  <a:lnTo>
                    <a:pt x="1" y="86"/>
                  </a:lnTo>
                  <a:lnTo>
                    <a:pt x="1" y="85"/>
                  </a:lnTo>
                  <a:lnTo>
                    <a:pt x="1" y="81"/>
                  </a:lnTo>
                  <a:lnTo>
                    <a:pt x="1" y="74"/>
                  </a:lnTo>
                  <a:lnTo>
                    <a:pt x="2" y="60"/>
                  </a:lnTo>
                  <a:lnTo>
                    <a:pt x="2" y="58"/>
                  </a:lnTo>
                  <a:lnTo>
                    <a:pt x="2" y="56"/>
                  </a:lnTo>
                  <a:lnTo>
                    <a:pt x="2" y="52"/>
                  </a:lnTo>
                  <a:lnTo>
                    <a:pt x="3" y="45"/>
                  </a:lnTo>
                  <a:lnTo>
                    <a:pt x="3" y="30"/>
                  </a:lnTo>
                  <a:lnTo>
                    <a:pt x="4" y="29"/>
                  </a:lnTo>
                  <a:lnTo>
                    <a:pt x="4" y="27"/>
                  </a:lnTo>
                  <a:lnTo>
                    <a:pt x="4" y="24"/>
                  </a:lnTo>
                  <a:lnTo>
                    <a:pt x="4" y="23"/>
                  </a:lnTo>
                  <a:lnTo>
                    <a:pt x="4" y="21"/>
                  </a:lnTo>
                  <a:lnTo>
                    <a:pt x="4" y="18"/>
                  </a:lnTo>
                  <a:lnTo>
                    <a:pt x="4" y="17"/>
                  </a:lnTo>
                  <a:lnTo>
                    <a:pt x="4" y="16"/>
                  </a:lnTo>
                  <a:lnTo>
                    <a:pt x="5" y="13"/>
                  </a:lnTo>
                  <a:lnTo>
                    <a:pt x="5" y="12"/>
                  </a:lnTo>
                  <a:lnTo>
                    <a:pt x="5" y="11"/>
                  </a:lnTo>
                  <a:lnTo>
                    <a:pt x="5" y="9"/>
                  </a:lnTo>
                  <a:lnTo>
                    <a:pt x="5" y="8"/>
                  </a:lnTo>
                  <a:lnTo>
                    <a:pt x="5" y="7"/>
                  </a:lnTo>
                  <a:lnTo>
                    <a:pt x="5" y="6"/>
                  </a:lnTo>
                  <a:lnTo>
                    <a:pt x="5" y="5"/>
                  </a:lnTo>
                  <a:lnTo>
                    <a:pt x="5" y="5"/>
                  </a:lnTo>
                  <a:lnTo>
                    <a:pt x="5" y="4"/>
                  </a:lnTo>
                  <a:lnTo>
                    <a:pt x="5" y="3"/>
                  </a:lnTo>
                  <a:lnTo>
                    <a:pt x="5" y="3"/>
                  </a:lnTo>
                  <a:lnTo>
                    <a:pt x="6" y="2"/>
                  </a:lnTo>
                  <a:lnTo>
                    <a:pt x="6" y="2"/>
                  </a:lnTo>
                  <a:lnTo>
                    <a:pt x="6" y="1"/>
                  </a:lnTo>
                  <a:lnTo>
                    <a:pt x="6" y="1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0"/>
                  </a:lnTo>
                  <a:lnTo>
                    <a:pt x="7" y="1"/>
                  </a:lnTo>
                  <a:lnTo>
                    <a:pt x="7" y="1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2"/>
                  </a:lnTo>
                  <a:lnTo>
                    <a:pt x="7" y="3"/>
                  </a:lnTo>
                  <a:lnTo>
                    <a:pt x="7" y="4"/>
                  </a:lnTo>
                  <a:lnTo>
                    <a:pt x="8" y="5"/>
                  </a:lnTo>
                  <a:lnTo>
                    <a:pt x="8" y="6"/>
                  </a:lnTo>
                  <a:lnTo>
                    <a:pt x="8" y="7"/>
                  </a:lnTo>
                  <a:lnTo>
                    <a:pt x="8" y="9"/>
                  </a:lnTo>
                  <a:lnTo>
                    <a:pt x="8" y="10"/>
                  </a:lnTo>
                  <a:lnTo>
                    <a:pt x="8" y="11"/>
                  </a:lnTo>
                  <a:lnTo>
                    <a:pt x="8" y="13"/>
                  </a:lnTo>
                  <a:lnTo>
                    <a:pt x="8" y="14"/>
                  </a:lnTo>
                  <a:lnTo>
                    <a:pt x="9" y="16"/>
                  </a:lnTo>
                  <a:lnTo>
                    <a:pt x="9" y="18"/>
                  </a:lnTo>
                  <a:lnTo>
                    <a:pt x="9" y="24"/>
                  </a:lnTo>
                  <a:lnTo>
                    <a:pt x="9" y="26"/>
                  </a:lnTo>
                  <a:lnTo>
                    <a:pt x="9" y="28"/>
                  </a:lnTo>
                  <a:lnTo>
                    <a:pt x="10" y="31"/>
                  </a:lnTo>
                  <a:lnTo>
                    <a:pt x="10" y="38"/>
                  </a:lnTo>
                  <a:lnTo>
                    <a:pt x="11" y="54"/>
                  </a:lnTo>
                  <a:lnTo>
                    <a:pt x="11" y="56"/>
                  </a:lnTo>
                  <a:lnTo>
                    <a:pt x="11" y="58"/>
                  </a:lnTo>
                  <a:lnTo>
                    <a:pt x="11" y="62"/>
                  </a:lnTo>
                  <a:lnTo>
                    <a:pt x="11" y="70"/>
                  </a:lnTo>
                  <a:lnTo>
                    <a:pt x="12" y="85"/>
                  </a:lnTo>
                  <a:lnTo>
                    <a:pt x="12" y="87"/>
                  </a:lnTo>
                  <a:lnTo>
                    <a:pt x="12" y="88"/>
                  </a:lnTo>
                  <a:lnTo>
                    <a:pt x="12" y="92"/>
                  </a:lnTo>
                  <a:lnTo>
                    <a:pt x="13" y="93"/>
                  </a:lnTo>
                  <a:lnTo>
                    <a:pt x="13" y="95"/>
                  </a:lnTo>
                  <a:lnTo>
                    <a:pt x="13" y="98"/>
                  </a:lnTo>
                  <a:lnTo>
                    <a:pt x="13" y="99"/>
                  </a:lnTo>
                  <a:lnTo>
                    <a:pt x="13" y="101"/>
                  </a:lnTo>
                  <a:lnTo>
                    <a:pt x="13" y="103"/>
                  </a:lnTo>
                  <a:lnTo>
                    <a:pt x="13" y="104"/>
                  </a:lnTo>
                  <a:lnTo>
                    <a:pt x="13" y="106"/>
                  </a:lnTo>
                  <a:lnTo>
                    <a:pt x="14" y="108"/>
                  </a:lnTo>
                  <a:lnTo>
                    <a:pt x="14" y="109"/>
                  </a:lnTo>
                  <a:lnTo>
                    <a:pt x="14" y="110"/>
                  </a:lnTo>
                  <a:lnTo>
                    <a:pt x="14" y="110"/>
                  </a:lnTo>
                  <a:lnTo>
                    <a:pt x="14" y="111"/>
                  </a:lnTo>
                  <a:lnTo>
                    <a:pt x="14" y="112"/>
                  </a:lnTo>
                  <a:lnTo>
                    <a:pt x="14" y="113"/>
                  </a:lnTo>
                  <a:lnTo>
                    <a:pt x="14" y="113"/>
                  </a:lnTo>
                  <a:lnTo>
                    <a:pt x="14" y="114"/>
                  </a:lnTo>
                  <a:lnTo>
                    <a:pt x="14" y="114"/>
                  </a:lnTo>
                  <a:lnTo>
                    <a:pt x="14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6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6" y="112"/>
                  </a:lnTo>
                  <a:lnTo>
                    <a:pt x="16" y="112"/>
                  </a:lnTo>
                  <a:lnTo>
                    <a:pt x="16" y="111"/>
                  </a:lnTo>
                  <a:lnTo>
                    <a:pt x="16" y="110"/>
                  </a:lnTo>
                  <a:lnTo>
                    <a:pt x="16" y="110"/>
                  </a:lnTo>
                  <a:lnTo>
                    <a:pt x="16" y="109"/>
                  </a:lnTo>
                  <a:lnTo>
                    <a:pt x="16" y="107"/>
                  </a:lnTo>
                  <a:lnTo>
                    <a:pt x="17" y="106"/>
                  </a:lnTo>
                  <a:lnTo>
                    <a:pt x="17" y="105"/>
                  </a:lnTo>
                  <a:lnTo>
                    <a:pt x="17" y="103"/>
                  </a:lnTo>
                  <a:lnTo>
                    <a:pt x="17" y="98"/>
                  </a:lnTo>
                  <a:lnTo>
                    <a:pt x="17" y="96"/>
                  </a:lnTo>
                  <a:lnTo>
                    <a:pt x="17" y="95"/>
                  </a:lnTo>
                  <a:lnTo>
                    <a:pt x="18" y="92"/>
                  </a:lnTo>
                  <a:lnTo>
                    <a:pt x="18" y="86"/>
                  </a:lnTo>
                  <a:lnTo>
                    <a:pt x="18" y="84"/>
                  </a:lnTo>
                  <a:lnTo>
                    <a:pt x="18" y="82"/>
                  </a:lnTo>
                  <a:lnTo>
                    <a:pt x="18" y="79"/>
                  </a:lnTo>
                  <a:lnTo>
                    <a:pt x="19" y="72"/>
                  </a:lnTo>
                  <a:lnTo>
                    <a:pt x="19" y="57"/>
                  </a:lnTo>
                  <a:lnTo>
                    <a:pt x="19" y="55"/>
                  </a:lnTo>
                  <a:lnTo>
                    <a:pt x="20" y="53"/>
                  </a:lnTo>
                  <a:lnTo>
                    <a:pt x="20" y="49"/>
                  </a:lnTo>
                  <a:lnTo>
                    <a:pt x="20" y="42"/>
                  </a:lnTo>
                  <a:lnTo>
                    <a:pt x="21" y="28"/>
                  </a:lnTo>
                  <a:lnTo>
                    <a:pt x="21" y="26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1" y="20"/>
                  </a:lnTo>
                  <a:lnTo>
                    <a:pt x="21" y="18"/>
                  </a:lnTo>
                  <a:lnTo>
                    <a:pt x="22" y="15"/>
                  </a:lnTo>
                  <a:lnTo>
                    <a:pt x="22" y="14"/>
                  </a:lnTo>
                  <a:lnTo>
                    <a:pt x="22" y="13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6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5" y="4"/>
                  </a:lnTo>
                  <a:lnTo>
                    <a:pt x="25" y="5"/>
                  </a:lnTo>
                  <a:lnTo>
                    <a:pt x="25" y="6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4"/>
                  </a:lnTo>
                  <a:lnTo>
                    <a:pt x="26" y="17"/>
                  </a:lnTo>
                  <a:lnTo>
                    <a:pt x="26" y="23"/>
                  </a:lnTo>
                  <a:lnTo>
                    <a:pt x="26" y="25"/>
                  </a:lnTo>
                  <a:lnTo>
                    <a:pt x="26" y="26"/>
                  </a:lnTo>
                  <a:lnTo>
                    <a:pt x="26" y="30"/>
                  </a:lnTo>
                  <a:lnTo>
                    <a:pt x="27" y="38"/>
                  </a:lnTo>
                  <a:lnTo>
                    <a:pt x="27" y="39"/>
                  </a:lnTo>
                  <a:lnTo>
                    <a:pt x="27" y="41"/>
                  </a:lnTo>
                  <a:lnTo>
                    <a:pt x="27" y="45"/>
                  </a:lnTo>
                  <a:lnTo>
                    <a:pt x="28" y="53"/>
                  </a:lnTo>
                  <a:lnTo>
                    <a:pt x="28" y="69"/>
                  </a:lnTo>
                  <a:lnTo>
                    <a:pt x="28" y="71"/>
                  </a:lnTo>
                  <a:lnTo>
                    <a:pt x="28" y="73"/>
                  </a:lnTo>
                  <a:lnTo>
                    <a:pt x="29" y="77"/>
                  </a:lnTo>
                  <a:lnTo>
                    <a:pt x="29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1"/>
                  </a:lnTo>
                  <a:lnTo>
                    <a:pt x="30" y="97"/>
                  </a:lnTo>
                  <a:lnTo>
                    <a:pt x="30" y="99"/>
                  </a:lnTo>
                  <a:lnTo>
                    <a:pt x="30" y="100"/>
                  </a:lnTo>
                  <a:lnTo>
                    <a:pt x="30" y="103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1" y="108"/>
                  </a:lnTo>
                  <a:lnTo>
                    <a:pt x="31" y="109"/>
                  </a:lnTo>
                  <a:lnTo>
                    <a:pt x="31" y="110"/>
                  </a:lnTo>
                  <a:lnTo>
                    <a:pt x="31" y="111"/>
                  </a:lnTo>
                  <a:lnTo>
                    <a:pt x="31" y="112"/>
                  </a:lnTo>
                  <a:lnTo>
                    <a:pt x="31" y="112"/>
                  </a:lnTo>
                  <a:lnTo>
                    <a:pt x="31" y="113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1" y="114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6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3" y="114"/>
                  </a:lnTo>
                  <a:lnTo>
                    <a:pt x="33" y="113"/>
                  </a:lnTo>
                  <a:lnTo>
                    <a:pt x="33" y="112"/>
                  </a:lnTo>
                  <a:lnTo>
                    <a:pt x="33" y="112"/>
                  </a:lnTo>
                  <a:lnTo>
                    <a:pt x="33" y="111"/>
                  </a:lnTo>
                  <a:lnTo>
                    <a:pt x="33" y="110"/>
                  </a:lnTo>
                  <a:lnTo>
                    <a:pt x="33" y="110"/>
                  </a:lnTo>
                  <a:lnTo>
                    <a:pt x="33" y="109"/>
                  </a:lnTo>
                  <a:lnTo>
                    <a:pt x="33" y="107"/>
                  </a:lnTo>
                  <a:lnTo>
                    <a:pt x="34" y="106"/>
                  </a:lnTo>
                  <a:lnTo>
                    <a:pt x="34" y="105"/>
                  </a:lnTo>
                  <a:lnTo>
                    <a:pt x="34" y="103"/>
                  </a:lnTo>
                  <a:lnTo>
                    <a:pt x="34" y="98"/>
                  </a:lnTo>
                  <a:lnTo>
                    <a:pt x="34" y="96"/>
                  </a:lnTo>
                  <a:lnTo>
                    <a:pt x="34" y="95"/>
                  </a:lnTo>
                  <a:lnTo>
                    <a:pt x="34" y="92"/>
                  </a:lnTo>
                  <a:lnTo>
                    <a:pt x="35" y="86"/>
                  </a:lnTo>
                  <a:lnTo>
                    <a:pt x="36" y="72"/>
                  </a:lnTo>
                  <a:lnTo>
                    <a:pt x="36" y="70"/>
                  </a:lnTo>
                  <a:lnTo>
                    <a:pt x="36" y="68"/>
                  </a:lnTo>
                  <a:lnTo>
                    <a:pt x="36" y="64"/>
                  </a:lnTo>
                  <a:lnTo>
                    <a:pt x="36" y="57"/>
                  </a:lnTo>
                  <a:lnTo>
                    <a:pt x="37" y="42"/>
                  </a:lnTo>
                  <a:lnTo>
                    <a:pt x="37" y="40"/>
                  </a:lnTo>
                  <a:lnTo>
                    <a:pt x="37" y="38"/>
                  </a:lnTo>
                  <a:lnTo>
                    <a:pt x="37" y="35"/>
                  </a:lnTo>
                  <a:lnTo>
                    <a:pt x="38" y="28"/>
                  </a:lnTo>
                  <a:lnTo>
                    <a:pt x="38" y="26"/>
                  </a:lnTo>
                  <a:lnTo>
                    <a:pt x="38" y="25"/>
                  </a:lnTo>
                  <a:lnTo>
                    <a:pt x="38" y="22"/>
                  </a:lnTo>
                  <a:lnTo>
                    <a:pt x="38" y="16"/>
                  </a:lnTo>
                  <a:lnTo>
                    <a:pt x="38" y="15"/>
                  </a:lnTo>
                  <a:lnTo>
                    <a:pt x="38" y="14"/>
                  </a:lnTo>
                  <a:lnTo>
                    <a:pt x="39" y="11"/>
                  </a:lnTo>
                  <a:lnTo>
                    <a:pt x="39" y="10"/>
                  </a:lnTo>
                  <a:lnTo>
                    <a:pt x="39" y="9"/>
                  </a:lnTo>
                  <a:lnTo>
                    <a:pt x="39" y="7"/>
                  </a:lnTo>
                  <a:lnTo>
                    <a:pt x="39" y="6"/>
                  </a:lnTo>
                  <a:lnTo>
                    <a:pt x="39" y="5"/>
                  </a:lnTo>
                  <a:lnTo>
                    <a:pt x="39" y="4"/>
                  </a:lnTo>
                  <a:lnTo>
                    <a:pt x="39" y="3"/>
                  </a:lnTo>
                  <a:lnTo>
                    <a:pt x="40" y="3"/>
                  </a:lnTo>
                  <a:lnTo>
                    <a:pt x="40" y="2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0"/>
                  </a:lnTo>
                  <a:lnTo>
                    <a:pt x="41" y="1"/>
                  </a:lnTo>
                  <a:lnTo>
                    <a:pt x="41" y="1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3"/>
                  </a:lnTo>
                  <a:lnTo>
                    <a:pt x="41" y="4"/>
                  </a:lnTo>
                  <a:lnTo>
                    <a:pt x="42" y="5"/>
                  </a:lnTo>
                  <a:lnTo>
                    <a:pt x="42" y="6"/>
                  </a:lnTo>
                  <a:lnTo>
                    <a:pt x="42" y="6"/>
                  </a:lnTo>
                  <a:lnTo>
                    <a:pt x="42" y="7"/>
                  </a:lnTo>
                  <a:lnTo>
                    <a:pt x="42" y="8"/>
                  </a:lnTo>
                  <a:lnTo>
                    <a:pt x="42" y="11"/>
                  </a:lnTo>
                  <a:lnTo>
                    <a:pt x="42" y="12"/>
                  </a:lnTo>
                  <a:lnTo>
                    <a:pt x="42" y="13"/>
                  </a:lnTo>
                  <a:lnTo>
                    <a:pt x="42" y="16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5"/>
                  </a:lnTo>
                  <a:lnTo>
                    <a:pt x="43" y="29"/>
                  </a:lnTo>
                  <a:lnTo>
                    <a:pt x="44" y="36"/>
                  </a:lnTo>
                  <a:lnTo>
                    <a:pt x="44" y="52"/>
                  </a:lnTo>
                  <a:lnTo>
                    <a:pt x="44" y="54"/>
                  </a:lnTo>
                  <a:lnTo>
                    <a:pt x="44" y="56"/>
                  </a:lnTo>
                  <a:lnTo>
                    <a:pt x="45" y="60"/>
                  </a:lnTo>
                  <a:lnTo>
                    <a:pt x="45" y="67"/>
                  </a:lnTo>
                  <a:lnTo>
                    <a:pt x="45" y="69"/>
                  </a:lnTo>
                  <a:lnTo>
                    <a:pt x="45" y="71"/>
                  </a:lnTo>
                  <a:lnTo>
                    <a:pt x="45" y="75"/>
                  </a:lnTo>
                  <a:lnTo>
                    <a:pt x="46" y="82"/>
                  </a:lnTo>
                  <a:lnTo>
                    <a:pt x="46" y="83"/>
                  </a:lnTo>
                  <a:lnTo>
                    <a:pt x="46" y="85"/>
                  </a:lnTo>
                  <a:lnTo>
                    <a:pt x="46" y="88"/>
                  </a:lnTo>
                  <a:lnTo>
                    <a:pt x="46" y="90"/>
                  </a:lnTo>
                  <a:lnTo>
                    <a:pt x="46" y="92"/>
                  </a:lnTo>
                  <a:lnTo>
                    <a:pt x="46" y="95"/>
                  </a:lnTo>
                  <a:lnTo>
                    <a:pt x="46" y="96"/>
                  </a:lnTo>
                  <a:lnTo>
                    <a:pt x="47" y="97"/>
                  </a:lnTo>
                  <a:lnTo>
                    <a:pt x="47" y="100"/>
                  </a:lnTo>
                  <a:lnTo>
                    <a:pt x="47" y="101"/>
                  </a:lnTo>
                  <a:lnTo>
                    <a:pt x="47" y="103"/>
                  </a:lnTo>
                  <a:lnTo>
                    <a:pt x="47" y="105"/>
                  </a:lnTo>
                  <a:lnTo>
                    <a:pt x="47" y="106"/>
                  </a:lnTo>
                  <a:lnTo>
                    <a:pt x="47" y="107"/>
                  </a:lnTo>
                  <a:lnTo>
                    <a:pt x="47" y="108"/>
                  </a:lnTo>
                  <a:lnTo>
                    <a:pt x="47" y="109"/>
                  </a:lnTo>
                  <a:lnTo>
                    <a:pt x="48" y="110"/>
                  </a:lnTo>
                  <a:lnTo>
                    <a:pt x="48" y="110"/>
                  </a:lnTo>
                  <a:lnTo>
                    <a:pt x="48" y="111"/>
                  </a:lnTo>
                  <a:lnTo>
                    <a:pt x="48" y="112"/>
                  </a:lnTo>
                  <a:lnTo>
                    <a:pt x="48" y="113"/>
                  </a:lnTo>
                  <a:lnTo>
                    <a:pt x="48" y="113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4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8" y="115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6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5"/>
                  </a:lnTo>
                  <a:lnTo>
                    <a:pt x="49" y="114"/>
                  </a:lnTo>
                  <a:lnTo>
                    <a:pt x="49" y="114"/>
                  </a:lnTo>
                  <a:lnTo>
                    <a:pt x="50" y="113"/>
                  </a:lnTo>
                  <a:lnTo>
                    <a:pt x="50" y="113"/>
                  </a:lnTo>
                  <a:lnTo>
                    <a:pt x="50" y="112"/>
                  </a:lnTo>
                  <a:lnTo>
                    <a:pt x="50" y="112"/>
                  </a:lnTo>
                  <a:lnTo>
                    <a:pt x="50" y="110"/>
                  </a:lnTo>
                  <a:lnTo>
                    <a:pt x="50" y="109"/>
                  </a:lnTo>
                  <a:lnTo>
                    <a:pt x="50" y="108"/>
                  </a:lnTo>
                  <a:lnTo>
                    <a:pt x="50" y="106"/>
                  </a:lnTo>
                  <a:lnTo>
                    <a:pt x="50" y="105"/>
                  </a:lnTo>
                  <a:lnTo>
                    <a:pt x="50" y="104"/>
                  </a:lnTo>
                  <a:lnTo>
                    <a:pt x="51" y="101"/>
                  </a:lnTo>
                  <a:lnTo>
                    <a:pt x="51" y="100"/>
                  </a:lnTo>
                  <a:lnTo>
                    <a:pt x="51" y="98"/>
                  </a:lnTo>
                  <a:lnTo>
                    <a:pt x="51" y="95"/>
                  </a:lnTo>
                  <a:lnTo>
                    <a:pt x="51" y="88"/>
                  </a:lnTo>
                  <a:lnTo>
                    <a:pt x="52" y="87"/>
                  </a:lnTo>
                  <a:lnTo>
                    <a:pt x="52" y="85"/>
                  </a:lnTo>
                  <a:lnTo>
                    <a:pt x="52" y="81"/>
                  </a:lnTo>
                  <a:lnTo>
                    <a:pt x="52" y="73"/>
                  </a:lnTo>
                  <a:lnTo>
                    <a:pt x="53" y="57"/>
                  </a:lnTo>
                  <a:lnTo>
                    <a:pt x="53" y="55"/>
                  </a:lnTo>
                  <a:lnTo>
                    <a:pt x="53" y="53"/>
                  </a:lnTo>
                  <a:lnTo>
                    <a:pt x="53" y="49"/>
                  </a:lnTo>
                  <a:lnTo>
                    <a:pt x="54" y="41"/>
                  </a:lnTo>
                  <a:lnTo>
                    <a:pt x="54" y="39"/>
                  </a:lnTo>
                  <a:lnTo>
                    <a:pt x="54" y="37"/>
                  </a:lnTo>
                  <a:lnTo>
                    <a:pt x="54" y="33"/>
                  </a:lnTo>
                  <a:lnTo>
                    <a:pt x="54" y="26"/>
                  </a:lnTo>
                  <a:lnTo>
                    <a:pt x="54" y="24"/>
                  </a:lnTo>
                  <a:lnTo>
                    <a:pt x="55" y="22"/>
                  </a:lnTo>
                  <a:lnTo>
                    <a:pt x="55" y="19"/>
                  </a:lnTo>
                  <a:lnTo>
                    <a:pt x="55" y="18"/>
                  </a:lnTo>
                  <a:lnTo>
                    <a:pt x="55" y="16"/>
                  </a:lnTo>
                  <a:lnTo>
                    <a:pt x="55" y="13"/>
                  </a:lnTo>
                  <a:lnTo>
                    <a:pt x="55" y="12"/>
                  </a:lnTo>
                  <a:lnTo>
                    <a:pt x="55" y="11"/>
                  </a:lnTo>
                  <a:lnTo>
                    <a:pt x="56" y="10"/>
                  </a:lnTo>
                  <a:lnTo>
                    <a:pt x="56" y="8"/>
                  </a:lnTo>
                  <a:lnTo>
                    <a:pt x="56" y="7"/>
                  </a:lnTo>
                  <a:lnTo>
                    <a:pt x="56" y="6"/>
                  </a:lnTo>
                  <a:lnTo>
                    <a:pt x="56" y="5"/>
                  </a:lnTo>
                  <a:lnTo>
                    <a:pt x="56" y="4"/>
                  </a:lnTo>
                  <a:lnTo>
                    <a:pt x="56" y="3"/>
                  </a:lnTo>
                  <a:lnTo>
                    <a:pt x="56" y="2"/>
                  </a:lnTo>
                  <a:lnTo>
                    <a:pt x="56" y="2"/>
                  </a:lnTo>
                  <a:lnTo>
                    <a:pt x="56" y="1"/>
                  </a:lnTo>
                  <a:lnTo>
                    <a:pt x="56" y="1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7" y="0"/>
                  </a:lnTo>
                  <a:lnTo>
                    <a:pt x="58" y="0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1"/>
                  </a:lnTo>
                  <a:lnTo>
                    <a:pt x="58" y="2"/>
                  </a:lnTo>
                  <a:lnTo>
                    <a:pt x="58" y="3"/>
                  </a:lnTo>
                  <a:lnTo>
                    <a:pt x="58" y="3"/>
                  </a:lnTo>
                  <a:lnTo>
                    <a:pt x="58" y="4"/>
                  </a:lnTo>
                  <a:lnTo>
                    <a:pt x="58" y="5"/>
                  </a:lnTo>
                  <a:lnTo>
                    <a:pt x="58" y="6"/>
                  </a:lnTo>
                  <a:lnTo>
                    <a:pt x="58" y="7"/>
                  </a:lnTo>
                  <a:lnTo>
                    <a:pt x="59" y="9"/>
                  </a:lnTo>
                  <a:lnTo>
                    <a:pt x="59" y="10"/>
                  </a:lnTo>
                  <a:lnTo>
                    <a:pt x="59" y="11"/>
                  </a:lnTo>
                  <a:lnTo>
                    <a:pt x="59" y="14"/>
                  </a:lnTo>
                  <a:lnTo>
                    <a:pt x="59" y="15"/>
                  </a:lnTo>
                  <a:lnTo>
                    <a:pt x="59" y="16"/>
                  </a:lnTo>
                  <a:lnTo>
                    <a:pt x="59" y="19"/>
                  </a:lnTo>
                  <a:lnTo>
                    <a:pt x="60" y="26"/>
                  </a:lnTo>
                  <a:lnTo>
                    <a:pt x="60" y="27"/>
                  </a:lnTo>
                  <a:lnTo>
                    <a:pt x="60" y="29"/>
                  </a:lnTo>
                  <a:lnTo>
                    <a:pt x="60" y="33"/>
                  </a:lnTo>
                  <a:lnTo>
                    <a:pt x="60" y="40"/>
                  </a:lnTo>
                  <a:lnTo>
                    <a:pt x="61" y="42"/>
                  </a:lnTo>
                  <a:lnTo>
                    <a:pt x="61" y="44"/>
                  </a:lnTo>
                  <a:lnTo>
                    <a:pt x="61" y="48"/>
                  </a:lnTo>
                  <a:lnTo>
                    <a:pt x="61" y="56"/>
                  </a:lnTo>
                  <a:lnTo>
                    <a:pt x="62" y="73"/>
                  </a:lnTo>
                  <a:lnTo>
                    <a:pt x="62" y="74"/>
                  </a:lnTo>
                  <a:lnTo>
                    <a:pt x="62" y="76"/>
                  </a:lnTo>
                  <a:lnTo>
                    <a:pt x="62" y="80"/>
                  </a:lnTo>
                  <a:lnTo>
                    <a:pt x="63" y="87"/>
                  </a:lnTo>
                  <a:lnTo>
                    <a:pt x="63" y="88"/>
                  </a:lnTo>
                  <a:lnTo>
                    <a:pt x="63" y="90"/>
                  </a:lnTo>
                  <a:lnTo>
                    <a:pt x="63" y="93"/>
                  </a:lnTo>
                  <a:lnTo>
                    <a:pt x="63" y="99"/>
                  </a:lnTo>
                  <a:lnTo>
                    <a:pt x="63" y="100"/>
                  </a:lnTo>
                  <a:lnTo>
                    <a:pt x="64" y="101"/>
                  </a:lnTo>
                  <a:lnTo>
                    <a:pt x="64" y="104"/>
                  </a:lnTo>
                  <a:lnTo>
                    <a:pt x="64" y="105"/>
                  </a:lnTo>
                  <a:lnTo>
                    <a:pt x="64" y="106"/>
                  </a:lnTo>
                  <a:lnTo>
                    <a:pt x="64" y="108"/>
                  </a:lnTo>
                  <a:lnTo>
                    <a:pt x="64" y="109"/>
                  </a:lnTo>
                  <a:lnTo>
                    <a:pt x="64" y="110"/>
                  </a:lnTo>
                  <a:lnTo>
                    <a:pt x="64" y="110"/>
                  </a:lnTo>
                  <a:lnTo>
                    <a:pt x="64" y="111"/>
                  </a:lnTo>
                  <a:lnTo>
                    <a:pt x="64" y="112"/>
                  </a:lnTo>
                  <a:lnTo>
                    <a:pt x="65" y="112"/>
                  </a:lnTo>
                  <a:lnTo>
                    <a:pt x="65" y="113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4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5"/>
                  </a:lnTo>
                  <a:lnTo>
                    <a:pt x="65" y="116"/>
                  </a:lnTo>
                  <a:lnTo>
                    <a:pt x="65" y="116"/>
                  </a:lnTo>
                  <a:lnTo>
                    <a:pt x="66" y="116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5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4"/>
                  </a:lnTo>
                  <a:lnTo>
                    <a:pt x="66" y="113"/>
                  </a:lnTo>
                  <a:lnTo>
                    <a:pt x="66" y="112"/>
                  </a:lnTo>
                  <a:lnTo>
                    <a:pt x="66" y="112"/>
                  </a:lnTo>
                  <a:lnTo>
                    <a:pt x="66" y="111"/>
                  </a:lnTo>
                  <a:lnTo>
                    <a:pt x="67" y="110"/>
                  </a:lnTo>
                  <a:lnTo>
                    <a:pt x="67" y="109"/>
                  </a:lnTo>
                  <a:lnTo>
                    <a:pt x="67" y="108"/>
                  </a:lnTo>
                  <a:lnTo>
                    <a:pt x="67" y="106"/>
                  </a:lnTo>
                  <a:lnTo>
                    <a:pt x="67" y="106"/>
                  </a:lnTo>
                  <a:lnTo>
                    <a:pt x="67" y="103"/>
                  </a:lnTo>
                  <a:lnTo>
                    <a:pt x="68" y="98"/>
                  </a:lnTo>
                  <a:lnTo>
                    <a:pt x="68" y="97"/>
                  </a:lnTo>
                  <a:lnTo>
                    <a:pt x="68" y="95"/>
                  </a:lnTo>
                  <a:lnTo>
                    <a:pt x="68" y="92"/>
                  </a:lnTo>
                  <a:lnTo>
                    <a:pt x="68" y="85"/>
                  </a:lnTo>
                  <a:lnTo>
                    <a:pt x="69" y="69"/>
                  </a:lnTo>
                  <a:lnTo>
                    <a:pt x="69" y="67"/>
                  </a:lnTo>
                  <a:lnTo>
                    <a:pt x="69" y="65"/>
                  </a:lnTo>
                  <a:lnTo>
                    <a:pt x="69" y="61"/>
                  </a:lnTo>
                  <a:lnTo>
                    <a:pt x="70" y="53"/>
                  </a:lnTo>
                  <a:lnTo>
                    <a:pt x="71" y="37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2" name="Freeform 96"/>
            <p:cNvSpPr>
              <a:spLocks/>
            </p:cNvSpPr>
            <p:nvPr/>
          </p:nvSpPr>
          <p:spPr bwMode="auto">
            <a:xfrm>
              <a:off x="5525" y="2186"/>
              <a:ext cx="68" cy="116"/>
            </a:xfrm>
            <a:custGeom>
              <a:avLst/>
              <a:gdLst/>
              <a:ahLst/>
              <a:cxnLst>
                <a:cxn ang="0">
                  <a:pos x="0" y="21"/>
                </a:cxn>
                <a:cxn ang="0">
                  <a:pos x="2" y="8"/>
                </a:cxn>
                <a:cxn ang="0">
                  <a:pos x="2" y="1"/>
                </a:cxn>
                <a:cxn ang="0">
                  <a:pos x="3" y="0"/>
                </a:cxn>
                <a:cxn ang="0">
                  <a:pos x="4" y="2"/>
                </a:cxn>
                <a:cxn ang="0">
                  <a:pos x="4" y="11"/>
                </a:cxn>
                <a:cxn ang="0">
                  <a:pos x="6" y="30"/>
                </a:cxn>
                <a:cxn ang="0">
                  <a:pos x="8" y="86"/>
                </a:cxn>
                <a:cxn ang="0">
                  <a:pos x="9" y="100"/>
                </a:cxn>
                <a:cxn ang="0">
                  <a:pos x="10" y="111"/>
                </a:cxn>
                <a:cxn ang="0">
                  <a:pos x="11" y="115"/>
                </a:cxn>
                <a:cxn ang="0">
                  <a:pos x="12" y="115"/>
                </a:cxn>
                <a:cxn ang="0">
                  <a:pos x="12" y="111"/>
                </a:cxn>
                <a:cxn ang="0">
                  <a:pos x="13" y="102"/>
                </a:cxn>
                <a:cxn ang="0">
                  <a:pos x="14" y="80"/>
                </a:cxn>
                <a:cxn ang="0">
                  <a:pos x="16" y="35"/>
                </a:cxn>
                <a:cxn ang="0">
                  <a:pos x="18" y="12"/>
                </a:cxn>
                <a:cxn ang="0">
                  <a:pos x="18" y="3"/>
                </a:cxn>
                <a:cxn ang="0">
                  <a:pos x="19" y="0"/>
                </a:cxn>
                <a:cxn ang="0">
                  <a:pos x="20" y="1"/>
                </a:cxn>
                <a:cxn ang="0">
                  <a:pos x="21" y="7"/>
                </a:cxn>
                <a:cxn ang="0">
                  <a:pos x="22" y="25"/>
                </a:cxn>
                <a:cxn ang="0">
                  <a:pos x="23" y="54"/>
                </a:cxn>
                <a:cxn ang="0">
                  <a:pos x="25" y="91"/>
                </a:cxn>
                <a:cxn ang="0">
                  <a:pos x="26" y="108"/>
                </a:cxn>
                <a:cxn ang="0">
                  <a:pos x="27" y="114"/>
                </a:cxn>
                <a:cxn ang="0">
                  <a:pos x="28" y="115"/>
                </a:cxn>
                <a:cxn ang="0">
                  <a:pos x="29" y="112"/>
                </a:cxn>
                <a:cxn ang="0">
                  <a:pos x="30" y="102"/>
                </a:cxn>
                <a:cxn ang="0">
                  <a:pos x="32" y="60"/>
                </a:cxn>
                <a:cxn ang="0">
                  <a:pos x="33" y="28"/>
                </a:cxn>
                <a:cxn ang="0">
                  <a:pos x="34" y="12"/>
                </a:cxn>
                <a:cxn ang="0">
                  <a:pos x="35" y="3"/>
                </a:cxn>
                <a:cxn ang="0">
                  <a:pos x="36" y="0"/>
                </a:cxn>
                <a:cxn ang="0">
                  <a:pos x="36" y="1"/>
                </a:cxn>
                <a:cxn ang="0">
                  <a:pos x="37" y="7"/>
                </a:cxn>
                <a:cxn ang="0">
                  <a:pos x="38" y="24"/>
                </a:cxn>
                <a:cxn ang="0">
                  <a:pos x="40" y="67"/>
                </a:cxn>
                <a:cxn ang="0">
                  <a:pos x="42" y="95"/>
                </a:cxn>
                <a:cxn ang="0">
                  <a:pos x="43" y="107"/>
                </a:cxn>
                <a:cxn ang="0">
                  <a:pos x="44" y="114"/>
                </a:cxn>
                <a:cxn ang="0">
                  <a:pos x="44" y="116"/>
                </a:cxn>
                <a:cxn ang="0">
                  <a:pos x="45" y="112"/>
                </a:cxn>
                <a:cxn ang="0">
                  <a:pos x="46" y="102"/>
                </a:cxn>
                <a:cxn ang="0">
                  <a:pos x="48" y="66"/>
                </a:cxn>
                <a:cxn ang="0">
                  <a:pos x="50" y="21"/>
                </a:cxn>
                <a:cxn ang="0">
                  <a:pos x="51" y="6"/>
                </a:cxn>
                <a:cxn ang="0">
                  <a:pos x="52" y="1"/>
                </a:cxn>
                <a:cxn ang="0">
                  <a:pos x="52" y="0"/>
                </a:cxn>
                <a:cxn ang="0">
                  <a:pos x="53" y="3"/>
                </a:cxn>
                <a:cxn ang="0">
                  <a:pos x="54" y="13"/>
                </a:cxn>
                <a:cxn ang="0">
                  <a:pos x="55" y="38"/>
                </a:cxn>
                <a:cxn ang="0">
                  <a:pos x="58" y="87"/>
                </a:cxn>
                <a:cxn ang="0">
                  <a:pos x="59" y="103"/>
                </a:cxn>
                <a:cxn ang="0">
                  <a:pos x="59" y="111"/>
                </a:cxn>
                <a:cxn ang="0">
                  <a:pos x="60" y="115"/>
                </a:cxn>
                <a:cxn ang="0">
                  <a:pos x="61" y="115"/>
                </a:cxn>
                <a:cxn ang="0">
                  <a:pos x="62" y="110"/>
                </a:cxn>
                <a:cxn ang="0">
                  <a:pos x="63" y="96"/>
                </a:cxn>
                <a:cxn ang="0">
                  <a:pos x="65" y="51"/>
                </a:cxn>
                <a:cxn ang="0">
                  <a:pos x="66" y="20"/>
                </a:cxn>
                <a:cxn ang="0">
                  <a:pos x="67" y="8"/>
                </a:cxn>
              </a:cxnLst>
              <a:rect l="0" t="0" r="r" b="b"/>
              <a:pathLst>
                <a:path w="68" h="116">
                  <a:moveTo>
                    <a:pt x="0" y="37"/>
                  </a:moveTo>
                  <a:lnTo>
                    <a:pt x="0" y="35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0" y="22"/>
                  </a:lnTo>
                  <a:lnTo>
                    <a:pt x="0" y="21"/>
                  </a:lnTo>
                  <a:lnTo>
                    <a:pt x="1" y="19"/>
                  </a:lnTo>
                  <a:lnTo>
                    <a:pt x="1" y="16"/>
                  </a:lnTo>
                  <a:lnTo>
                    <a:pt x="1" y="15"/>
                  </a:lnTo>
                  <a:lnTo>
                    <a:pt x="1" y="13"/>
                  </a:lnTo>
                  <a:lnTo>
                    <a:pt x="1" y="11"/>
                  </a:lnTo>
                  <a:lnTo>
                    <a:pt x="1" y="10"/>
                  </a:lnTo>
                  <a:lnTo>
                    <a:pt x="1" y="8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lnTo>
                    <a:pt x="2" y="5"/>
                  </a:lnTo>
                  <a:lnTo>
                    <a:pt x="2" y="4"/>
                  </a:lnTo>
                  <a:lnTo>
                    <a:pt x="2" y="3"/>
                  </a:lnTo>
                  <a:lnTo>
                    <a:pt x="2" y="2"/>
                  </a:lnTo>
                  <a:lnTo>
                    <a:pt x="2" y="2"/>
                  </a:lnTo>
                  <a:lnTo>
                    <a:pt x="2" y="1"/>
                  </a:lnTo>
                  <a:lnTo>
                    <a:pt x="2" y="1"/>
                  </a:lnTo>
                  <a:lnTo>
                    <a:pt x="2" y="0"/>
                  </a:lnTo>
                  <a:lnTo>
                    <a:pt x="2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1"/>
                  </a:lnTo>
                  <a:lnTo>
                    <a:pt x="4" y="1"/>
                  </a:lnTo>
                  <a:lnTo>
                    <a:pt x="4" y="2"/>
                  </a:lnTo>
                  <a:lnTo>
                    <a:pt x="4" y="2"/>
                  </a:lnTo>
                  <a:lnTo>
                    <a:pt x="4" y="3"/>
                  </a:lnTo>
                  <a:lnTo>
                    <a:pt x="4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4" y="7"/>
                  </a:lnTo>
                  <a:lnTo>
                    <a:pt x="4" y="8"/>
                  </a:lnTo>
                  <a:lnTo>
                    <a:pt x="4" y="10"/>
                  </a:lnTo>
                  <a:lnTo>
                    <a:pt x="4" y="11"/>
                  </a:lnTo>
                  <a:lnTo>
                    <a:pt x="5" y="12"/>
                  </a:lnTo>
                  <a:lnTo>
                    <a:pt x="5" y="15"/>
                  </a:lnTo>
                  <a:lnTo>
                    <a:pt x="5" y="16"/>
                  </a:lnTo>
                  <a:lnTo>
                    <a:pt x="5" y="18"/>
                  </a:lnTo>
                  <a:lnTo>
                    <a:pt x="5" y="20"/>
                  </a:lnTo>
                  <a:lnTo>
                    <a:pt x="6" y="27"/>
                  </a:lnTo>
                  <a:lnTo>
                    <a:pt x="6" y="28"/>
                  </a:lnTo>
                  <a:lnTo>
                    <a:pt x="6" y="30"/>
                  </a:lnTo>
                  <a:lnTo>
                    <a:pt x="6" y="33"/>
                  </a:lnTo>
                  <a:lnTo>
                    <a:pt x="6" y="41"/>
                  </a:lnTo>
                  <a:lnTo>
                    <a:pt x="7" y="56"/>
                  </a:lnTo>
                  <a:lnTo>
                    <a:pt x="7" y="58"/>
                  </a:lnTo>
                  <a:lnTo>
                    <a:pt x="7" y="60"/>
                  </a:lnTo>
                  <a:lnTo>
                    <a:pt x="7" y="64"/>
                  </a:lnTo>
                  <a:lnTo>
                    <a:pt x="8" y="71"/>
                  </a:lnTo>
                  <a:lnTo>
                    <a:pt x="8" y="86"/>
                  </a:lnTo>
                  <a:lnTo>
                    <a:pt x="8" y="87"/>
                  </a:lnTo>
                  <a:lnTo>
                    <a:pt x="8" y="89"/>
                  </a:lnTo>
                  <a:lnTo>
                    <a:pt x="9" y="92"/>
                  </a:lnTo>
                  <a:lnTo>
                    <a:pt x="9" y="94"/>
                  </a:lnTo>
                  <a:lnTo>
                    <a:pt x="9" y="95"/>
                  </a:lnTo>
                  <a:lnTo>
                    <a:pt x="9" y="98"/>
                  </a:lnTo>
                  <a:lnTo>
                    <a:pt x="9" y="99"/>
                  </a:lnTo>
                  <a:lnTo>
                    <a:pt x="9" y="100"/>
                  </a:lnTo>
                  <a:lnTo>
                    <a:pt x="9" y="103"/>
                  </a:lnTo>
                  <a:lnTo>
                    <a:pt x="10" y="104"/>
                  </a:lnTo>
                  <a:lnTo>
                    <a:pt x="10" y="105"/>
                  </a:lnTo>
                  <a:lnTo>
                    <a:pt x="10" y="107"/>
                  </a:lnTo>
                  <a:lnTo>
                    <a:pt x="10" y="108"/>
                  </a:lnTo>
                  <a:lnTo>
                    <a:pt x="10" y="109"/>
                  </a:lnTo>
                  <a:lnTo>
                    <a:pt x="10" y="110"/>
                  </a:lnTo>
                  <a:lnTo>
                    <a:pt x="10" y="111"/>
                  </a:lnTo>
                  <a:lnTo>
                    <a:pt x="10" y="112"/>
                  </a:lnTo>
                  <a:lnTo>
                    <a:pt x="10" y="112"/>
                  </a:lnTo>
                  <a:lnTo>
                    <a:pt x="10" y="113"/>
                  </a:lnTo>
                  <a:lnTo>
                    <a:pt x="10" y="113"/>
                  </a:lnTo>
                  <a:lnTo>
                    <a:pt x="10" y="114"/>
                  </a:lnTo>
                  <a:lnTo>
                    <a:pt x="11" y="114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5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6"/>
                  </a:lnTo>
                  <a:lnTo>
                    <a:pt x="11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5"/>
                  </a:lnTo>
                  <a:lnTo>
                    <a:pt x="12" y="114"/>
                  </a:lnTo>
                  <a:lnTo>
                    <a:pt x="12" y="114"/>
                  </a:lnTo>
                  <a:lnTo>
                    <a:pt x="12" y="113"/>
                  </a:lnTo>
                  <a:lnTo>
                    <a:pt x="12" y="113"/>
                  </a:lnTo>
                  <a:lnTo>
                    <a:pt x="12" y="112"/>
                  </a:lnTo>
                  <a:lnTo>
                    <a:pt x="12" y="111"/>
                  </a:lnTo>
                  <a:lnTo>
                    <a:pt x="12" y="111"/>
                  </a:lnTo>
                  <a:lnTo>
                    <a:pt x="12" y="110"/>
                  </a:lnTo>
                  <a:lnTo>
                    <a:pt x="12" y="108"/>
                  </a:lnTo>
                  <a:lnTo>
                    <a:pt x="13" y="107"/>
                  </a:lnTo>
                  <a:lnTo>
                    <a:pt x="13" y="106"/>
                  </a:lnTo>
                  <a:lnTo>
                    <a:pt x="13" y="104"/>
                  </a:lnTo>
                  <a:lnTo>
                    <a:pt x="13" y="103"/>
                  </a:lnTo>
                  <a:lnTo>
                    <a:pt x="13" y="102"/>
                  </a:lnTo>
                  <a:lnTo>
                    <a:pt x="13" y="99"/>
                  </a:lnTo>
                  <a:lnTo>
                    <a:pt x="13" y="98"/>
                  </a:lnTo>
                  <a:lnTo>
                    <a:pt x="13" y="96"/>
                  </a:lnTo>
                  <a:lnTo>
                    <a:pt x="14" y="93"/>
                  </a:lnTo>
                  <a:lnTo>
                    <a:pt x="14" y="87"/>
                  </a:lnTo>
                  <a:lnTo>
                    <a:pt x="14" y="85"/>
                  </a:lnTo>
                  <a:lnTo>
                    <a:pt x="14" y="84"/>
                  </a:lnTo>
                  <a:lnTo>
                    <a:pt x="14" y="80"/>
                  </a:lnTo>
                  <a:lnTo>
                    <a:pt x="15" y="72"/>
                  </a:lnTo>
                  <a:lnTo>
                    <a:pt x="15" y="56"/>
                  </a:lnTo>
                  <a:lnTo>
                    <a:pt x="16" y="54"/>
                  </a:lnTo>
                  <a:lnTo>
                    <a:pt x="16" y="51"/>
                  </a:lnTo>
                  <a:lnTo>
                    <a:pt x="16" y="47"/>
                  </a:lnTo>
                  <a:lnTo>
                    <a:pt x="16" y="39"/>
                  </a:lnTo>
                  <a:lnTo>
                    <a:pt x="16" y="37"/>
                  </a:lnTo>
                  <a:lnTo>
                    <a:pt x="16" y="35"/>
                  </a:lnTo>
                  <a:lnTo>
                    <a:pt x="16" y="32"/>
                  </a:lnTo>
                  <a:lnTo>
                    <a:pt x="17" y="25"/>
                  </a:lnTo>
                  <a:lnTo>
                    <a:pt x="17" y="23"/>
                  </a:lnTo>
                  <a:lnTo>
                    <a:pt x="17" y="21"/>
                  </a:lnTo>
                  <a:lnTo>
                    <a:pt x="17" y="18"/>
                  </a:lnTo>
                  <a:lnTo>
                    <a:pt x="17" y="17"/>
                  </a:lnTo>
                  <a:lnTo>
                    <a:pt x="17" y="15"/>
                  </a:lnTo>
                  <a:lnTo>
                    <a:pt x="18" y="12"/>
                  </a:lnTo>
                  <a:lnTo>
                    <a:pt x="18" y="11"/>
                  </a:lnTo>
                  <a:lnTo>
                    <a:pt x="18" y="10"/>
                  </a:lnTo>
                  <a:lnTo>
                    <a:pt x="18" y="9"/>
                  </a:lnTo>
                  <a:lnTo>
                    <a:pt x="18" y="8"/>
                  </a:lnTo>
                  <a:lnTo>
                    <a:pt x="18" y="7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18" y="3"/>
                  </a:lnTo>
                  <a:lnTo>
                    <a:pt x="19" y="3"/>
                  </a:lnTo>
                  <a:lnTo>
                    <a:pt x="19" y="2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1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2"/>
                  </a:lnTo>
                  <a:lnTo>
                    <a:pt x="20" y="2"/>
                  </a:lnTo>
                  <a:lnTo>
                    <a:pt x="20" y="3"/>
                  </a:lnTo>
                  <a:lnTo>
                    <a:pt x="20" y="4"/>
                  </a:lnTo>
                  <a:lnTo>
                    <a:pt x="21" y="5"/>
                  </a:lnTo>
                  <a:lnTo>
                    <a:pt x="21" y="6"/>
                  </a:lnTo>
                  <a:lnTo>
                    <a:pt x="21" y="7"/>
                  </a:lnTo>
                  <a:lnTo>
                    <a:pt x="21" y="9"/>
                  </a:lnTo>
                  <a:lnTo>
                    <a:pt x="21" y="10"/>
                  </a:lnTo>
                  <a:lnTo>
                    <a:pt x="21" y="11"/>
                  </a:lnTo>
                  <a:lnTo>
                    <a:pt x="21" y="14"/>
                  </a:lnTo>
                  <a:lnTo>
                    <a:pt x="21" y="15"/>
                  </a:lnTo>
                  <a:lnTo>
                    <a:pt x="22" y="16"/>
                  </a:lnTo>
                  <a:lnTo>
                    <a:pt x="22" y="19"/>
                  </a:lnTo>
                  <a:lnTo>
                    <a:pt x="22" y="25"/>
                  </a:lnTo>
                  <a:lnTo>
                    <a:pt x="22" y="27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3" y="39"/>
                  </a:lnTo>
                  <a:lnTo>
                    <a:pt x="23" y="41"/>
                  </a:lnTo>
                  <a:lnTo>
                    <a:pt x="23" y="43"/>
                  </a:lnTo>
                  <a:lnTo>
                    <a:pt x="23" y="46"/>
                  </a:lnTo>
                  <a:lnTo>
                    <a:pt x="23" y="54"/>
                  </a:lnTo>
                  <a:lnTo>
                    <a:pt x="24" y="70"/>
                  </a:lnTo>
                  <a:lnTo>
                    <a:pt x="24" y="72"/>
                  </a:lnTo>
                  <a:lnTo>
                    <a:pt x="24" y="73"/>
                  </a:lnTo>
                  <a:lnTo>
                    <a:pt x="24" y="77"/>
                  </a:lnTo>
                  <a:lnTo>
                    <a:pt x="25" y="84"/>
                  </a:lnTo>
                  <a:lnTo>
                    <a:pt x="25" y="86"/>
                  </a:lnTo>
                  <a:lnTo>
                    <a:pt x="25" y="88"/>
                  </a:lnTo>
                  <a:lnTo>
                    <a:pt x="25" y="91"/>
                  </a:lnTo>
                  <a:lnTo>
                    <a:pt x="26" y="97"/>
                  </a:lnTo>
                  <a:lnTo>
                    <a:pt x="26" y="98"/>
                  </a:lnTo>
                  <a:lnTo>
                    <a:pt x="26" y="100"/>
                  </a:lnTo>
                  <a:lnTo>
                    <a:pt x="26" y="102"/>
                  </a:lnTo>
                  <a:lnTo>
                    <a:pt x="26" y="104"/>
                  </a:lnTo>
                  <a:lnTo>
                    <a:pt x="26" y="105"/>
                  </a:lnTo>
                  <a:lnTo>
                    <a:pt x="26" y="107"/>
                  </a:lnTo>
                  <a:lnTo>
                    <a:pt x="26" y="108"/>
                  </a:lnTo>
                  <a:lnTo>
                    <a:pt x="26" y="109"/>
                  </a:lnTo>
                  <a:lnTo>
                    <a:pt x="26" y="110"/>
                  </a:lnTo>
                  <a:lnTo>
                    <a:pt x="27" y="111"/>
                  </a:lnTo>
                  <a:lnTo>
                    <a:pt x="27" y="112"/>
                  </a:lnTo>
                  <a:lnTo>
                    <a:pt x="27" y="113"/>
                  </a:lnTo>
                  <a:lnTo>
                    <a:pt x="27" y="113"/>
                  </a:lnTo>
                  <a:lnTo>
                    <a:pt x="27" y="114"/>
                  </a:lnTo>
                  <a:lnTo>
                    <a:pt x="27" y="114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7" y="115"/>
                  </a:lnTo>
                  <a:lnTo>
                    <a:pt x="28" y="115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6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5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4"/>
                  </a:lnTo>
                  <a:lnTo>
                    <a:pt x="28" y="113"/>
                  </a:lnTo>
                  <a:lnTo>
                    <a:pt x="28" y="112"/>
                  </a:lnTo>
                  <a:lnTo>
                    <a:pt x="29" y="112"/>
                  </a:lnTo>
                  <a:lnTo>
                    <a:pt x="29" y="111"/>
                  </a:lnTo>
                  <a:lnTo>
                    <a:pt x="29" y="110"/>
                  </a:lnTo>
                  <a:lnTo>
                    <a:pt x="29" y="109"/>
                  </a:lnTo>
                  <a:lnTo>
                    <a:pt x="29" y="108"/>
                  </a:lnTo>
                  <a:lnTo>
                    <a:pt x="29" y="107"/>
                  </a:lnTo>
                  <a:lnTo>
                    <a:pt x="29" y="105"/>
                  </a:lnTo>
                  <a:lnTo>
                    <a:pt x="29" y="104"/>
                  </a:lnTo>
                  <a:lnTo>
                    <a:pt x="30" y="102"/>
                  </a:lnTo>
                  <a:lnTo>
                    <a:pt x="30" y="99"/>
                  </a:lnTo>
                  <a:lnTo>
                    <a:pt x="30" y="93"/>
                  </a:lnTo>
                  <a:lnTo>
                    <a:pt x="30" y="92"/>
                  </a:lnTo>
                  <a:lnTo>
                    <a:pt x="30" y="90"/>
                  </a:lnTo>
                  <a:lnTo>
                    <a:pt x="30" y="86"/>
                  </a:lnTo>
                  <a:lnTo>
                    <a:pt x="31" y="79"/>
                  </a:lnTo>
                  <a:lnTo>
                    <a:pt x="32" y="62"/>
                  </a:lnTo>
                  <a:lnTo>
                    <a:pt x="32" y="60"/>
                  </a:lnTo>
                  <a:lnTo>
                    <a:pt x="32" y="58"/>
                  </a:lnTo>
                  <a:lnTo>
                    <a:pt x="32" y="54"/>
                  </a:lnTo>
                  <a:lnTo>
                    <a:pt x="32" y="46"/>
                  </a:lnTo>
                  <a:lnTo>
                    <a:pt x="32" y="44"/>
                  </a:lnTo>
                  <a:lnTo>
                    <a:pt x="32" y="42"/>
                  </a:lnTo>
                  <a:lnTo>
                    <a:pt x="33" y="38"/>
                  </a:lnTo>
                  <a:lnTo>
                    <a:pt x="33" y="30"/>
                  </a:lnTo>
                  <a:lnTo>
                    <a:pt x="33" y="28"/>
                  </a:lnTo>
                  <a:lnTo>
                    <a:pt x="33" y="27"/>
                  </a:lnTo>
                  <a:lnTo>
                    <a:pt x="33" y="23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4" y="17"/>
                  </a:lnTo>
                  <a:lnTo>
                    <a:pt x="34" y="16"/>
                  </a:lnTo>
                  <a:lnTo>
                    <a:pt x="34" y="14"/>
                  </a:lnTo>
                  <a:lnTo>
                    <a:pt x="34" y="12"/>
                  </a:lnTo>
                  <a:lnTo>
                    <a:pt x="34" y="10"/>
                  </a:lnTo>
                  <a:lnTo>
                    <a:pt x="34" y="9"/>
                  </a:lnTo>
                  <a:lnTo>
                    <a:pt x="34" y="7"/>
                  </a:lnTo>
                  <a:lnTo>
                    <a:pt x="35" y="6"/>
                  </a:lnTo>
                  <a:lnTo>
                    <a:pt x="35" y="5"/>
                  </a:lnTo>
                  <a:lnTo>
                    <a:pt x="35" y="4"/>
                  </a:lnTo>
                  <a:lnTo>
                    <a:pt x="35" y="4"/>
                  </a:lnTo>
                  <a:lnTo>
                    <a:pt x="35" y="3"/>
                  </a:lnTo>
                  <a:lnTo>
                    <a:pt x="35" y="2"/>
                  </a:lnTo>
                  <a:lnTo>
                    <a:pt x="35" y="2"/>
                  </a:lnTo>
                  <a:lnTo>
                    <a:pt x="35" y="1"/>
                  </a:lnTo>
                  <a:lnTo>
                    <a:pt x="35" y="1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6" y="1"/>
                  </a:lnTo>
                  <a:lnTo>
                    <a:pt x="36" y="1"/>
                  </a:lnTo>
                  <a:lnTo>
                    <a:pt x="37" y="2"/>
                  </a:lnTo>
                  <a:lnTo>
                    <a:pt x="37" y="2"/>
                  </a:lnTo>
                  <a:lnTo>
                    <a:pt x="37" y="3"/>
                  </a:lnTo>
                  <a:lnTo>
                    <a:pt x="37" y="4"/>
                  </a:lnTo>
                  <a:lnTo>
                    <a:pt x="37" y="5"/>
                  </a:lnTo>
                  <a:lnTo>
                    <a:pt x="37" y="6"/>
                  </a:lnTo>
                  <a:lnTo>
                    <a:pt x="37" y="6"/>
                  </a:lnTo>
                  <a:lnTo>
                    <a:pt x="37" y="7"/>
                  </a:lnTo>
                  <a:lnTo>
                    <a:pt x="37" y="8"/>
                  </a:lnTo>
                  <a:lnTo>
                    <a:pt x="38" y="11"/>
                  </a:lnTo>
                  <a:lnTo>
                    <a:pt x="38" y="12"/>
                  </a:lnTo>
                  <a:lnTo>
                    <a:pt x="38" y="13"/>
                  </a:lnTo>
                  <a:lnTo>
                    <a:pt x="38" y="16"/>
                  </a:lnTo>
                  <a:lnTo>
                    <a:pt x="38" y="21"/>
                  </a:lnTo>
                  <a:lnTo>
                    <a:pt x="38" y="23"/>
                  </a:lnTo>
                  <a:lnTo>
                    <a:pt x="38" y="24"/>
                  </a:lnTo>
                  <a:lnTo>
                    <a:pt x="38" y="28"/>
                  </a:lnTo>
                  <a:lnTo>
                    <a:pt x="39" y="35"/>
                  </a:lnTo>
                  <a:lnTo>
                    <a:pt x="39" y="36"/>
                  </a:lnTo>
                  <a:lnTo>
                    <a:pt x="39" y="38"/>
                  </a:lnTo>
                  <a:lnTo>
                    <a:pt x="39" y="42"/>
                  </a:lnTo>
                  <a:lnTo>
                    <a:pt x="40" y="50"/>
                  </a:lnTo>
                  <a:lnTo>
                    <a:pt x="40" y="65"/>
                  </a:lnTo>
                  <a:lnTo>
                    <a:pt x="40" y="67"/>
                  </a:lnTo>
                  <a:lnTo>
                    <a:pt x="40" y="69"/>
                  </a:lnTo>
                  <a:lnTo>
                    <a:pt x="41" y="72"/>
                  </a:lnTo>
                  <a:lnTo>
                    <a:pt x="41" y="80"/>
                  </a:lnTo>
                  <a:lnTo>
                    <a:pt x="41" y="82"/>
                  </a:lnTo>
                  <a:lnTo>
                    <a:pt x="41" y="83"/>
                  </a:lnTo>
                  <a:lnTo>
                    <a:pt x="41" y="87"/>
                  </a:lnTo>
                  <a:lnTo>
                    <a:pt x="42" y="93"/>
                  </a:lnTo>
                  <a:lnTo>
                    <a:pt x="42" y="95"/>
                  </a:lnTo>
                  <a:lnTo>
                    <a:pt x="42" y="96"/>
                  </a:lnTo>
                  <a:lnTo>
                    <a:pt x="42" y="99"/>
                  </a:lnTo>
                  <a:lnTo>
                    <a:pt x="42" y="100"/>
                  </a:lnTo>
                  <a:lnTo>
                    <a:pt x="42" y="102"/>
                  </a:lnTo>
                  <a:lnTo>
                    <a:pt x="42" y="104"/>
                  </a:lnTo>
                  <a:lnTo>
                    <a:pt x="42" y="105"/>
                  </a:lnTo>
                  <a:lnTo>
                    <a:pt x="42" y="106"/>
                  </a:lnTo>
                  <a:lnTo>
                    <a:pt x="43" y="107"/>
                  </a:lnTo>
                  <a:lnTo>
                    <a:pt x="43" y="108"/>
                  </a:lnTo>
                  <a:lnTo>
                    <a:pt x="43" y="109"/>
                  </a:lnTo>
                  <a:lnTo>
                    <a:pt x="43" y="110"/>
                  </a:lnTo>
                  <a:lnTo>
                    <a:pt x="43" y="112"/>
                  </a:lnTo>
                  <a:lnTo>
                    <a:pt x="43" y="112"/>
                  </a:lnTo>
                  <a:lnTo>
                    <a:pt x="43" y="113"/>
                  </a:lnTo>
                  <a:lnTo>
                    <a:pt x="43" y="114"/>
                  </a:lnTo>
                  <a:lnTo>
                    <a:pt x="44" y="114"/>
                  </a:lnTo>
                  <a:lnTo>
                    <a:pt x="44" y="114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6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4" y="115"/>
                  </a:lnTo>
                  <a:lnTo>
                    <a:pt x="45" y="114"/>
                  </a:lnTo>
                  <a:lnTo>
                    <a:pt x="45" y="114"/>
                  </a:lnTo>
                  <a:lnTo>
                    <a:pt x="45" y="113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11"/>
                  </a:lnTo>
                  <a:lnTo>
                    <a:pt x="45" y="110"/>
                  </a:lnTo>
                  <a:lnTo>
                    <a:pt x="45" y="109"/>
                  </a:lnTo>
                  <a:lnTo>
                    <a:pt x="45" y="108"/>
                  </a:lnTo>
                  <a:lnTo>
                    <a:pt x="46" y="107"/>
                  </a:lnTo>
                  <a:lnTo>
                    <a:pt x="46" y="104"/>
                  </a:lnTo>
                  <a:lnTo>
                    <a:pt x="46" y="103"/>
                  </a:lnTo>
                  <a:lnTo>
                    <a:pt x="46" y="102"/>
                  </a:lnTo>
                  <a:lnTo>
                    <a:pt x="46" y="99"/>
                  </a:lnTo>
                  <a:lnTo>
                    <a:pt x="46" y="97"/>
                  </a:lnTo>
                  <a:lnTo>
                    <a:pt x="46" y="96"/>
                  </a:lnTo>
                  <a:lnTo>
                    <a:pt x="46" y="92"/>
                  </a:lnTo>
                  <a:lnTo>
                    <a:pt x="47" y="85"/>
                  </a:lnTo>
                  <a:lnTo>
                    <a:pt x="48" y="70"/>
                  </a:lnTo>
                  <a:lnTo>
                    <a:pt x="48" y="68"/>
                  </a:lnTo>
                  <a:lnTo>
                    <a:pt x="48" y="66"/>
                  </a:lnTo>
                  <a:lnTo>
                    <a:pt x="48" y="61"/>
                  </a:lnTo>
                  <a:lnTo>
                    <a:pt x="48" y="53"/>
                  </a:lnTo>
                  <a:lnTo>
                    <a:pt x="49" y="37"/>
                  </a:lnTo>
                  <a:lnTo>
                    <a:pt x="49" y="35"/>
                  </a:lnTo>
                  <a:lnTo>
                    <a:pt x="49" y="33"/>
                  </a:lnTo>
                  <a:lnTo>
                    <a:pt x="50" y="30"/>
                  </a:lnTo>
                  <a:lnTo>
                    <a:pt x="50" y="23"/>
                  </a:lnTo>
                  <a:lnTo>
                    <a:pt x="50" y="21"/>
                  </a:lnTo>
                  <a:lnTo>
                    <a:pt x="50" y="20"/>
                  </a:lnTo>
                  <a:lnTo>
                    <a:pt x="50" y="17"/>
                  </a:lnTo>
                  <a:lnTo>
                    <a:pt x="50" y="12"/>
                  </a:lnTo>
                  <a:lnTo>
                    <a:pt x="51" y="11"/>
                  </a:lnTo>
                  <a:lnTo>
                    <a:pt x="51" y="10"/>
                  </a:lnTo>
                  <a:lnTo>
                    <a:pt x="51" y="8"/>
                  </a:lnTo>
                  <a:lnTo>
                    <a:pt x="51" y="7"/>
                  </a:lnTo>
                  <a:lnTo>
                    <a:pt x="51" y="6"/>
                  </a:lnTo>
                  <a:lnTo>
                    <a:pt x="51" y="6"/>
                  </a:lnTo>
                  <a:lnTo>
                    <a:pt x="51" y="4"/>
                  </a:lnTo>
                  <a:lnTo>
                    <a:pt x="51" y="3"/>
                  </a:lnTo>
                  <a:lnTo>
                    <a:pt x="51" y="3"/>
                  </a:lnTo>
                  <a:lnTo>
                    <a:pt x="52" y="2"/>
                  </a:lnTo>
                  <a:lnTo>
                    <a:pt x="52" y="2"/>
                  </a:lnTo>
                  <a:lnTo>
                    <a:pt x="52" y="1"/>
                  </a:lnTo>
                  <a:lnTo>
                    <a:pt x="52" y="1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3" y="0"/>
                  </a:lnTo>
                  <a:lnTo>
                    <a:pt x="53" y="1"/>
                  </a:lnTo>
                  <a:lnTo>
                    <a:pt x="53" y="1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3"/>
                  </a:lnTo>
                  <a:lnTo>
                    <a:pt x="53" y="3"/>
                  </a:lnTo>
                  <a:lnTo>
                    <a:pt x="53" y="4"/>
                  </a:lnTo>
                  <a:lnTo>
                    <a:pt x="53" y="5"/>
                  </a:lnTo>
                  <a:lnTo>
                    <a:pt x="53" y="6"/>
                  </a:lnTo>
                  <a:lnTo>
                    <a:pt x="54" y="6"/>
                  </a:lnTo>
                  <a:lnTo>
                    <a:pt x="54" y="8"/>
                  </a:lnTo>
                  <a:lnTo>
                    <a:pt x="54" y="10"/>
                  </a:lnTo>
                  <a:lnTo>
                    <a:pt x="54" y="11"/>
                  </a:lnTo>
                  <a:lnTo>
                    <a:pt x="54" y="13"/>
                  </a:lnTo>
                  <a:lnTo>
                    <a:pt x="54" y="14"/>
                  </a:lnTo>
                  <a:lnTo>
                    <a:pt x="54" y="16"/>
                  </a:lnTo>
                  <a:lnTo>
                    <a:pt x="54" y="18"/>
                  </a:lnTo>
                  <a:lnTo>
                    <a:pt x="55" y="25"/>
                  </a:lnTo>
                  <a:lnTo>
                    <a:pt x="55" y="26"/>
                  </a:lnTo>
                  <a:lnTo>
                    <a:pt x="55" y="28"/>
                  </a:lnTo>
                  <a:lnTo>
                    <a:pt x="55" y="31"/>
                  </a:lnTo>
                  <a:lnTo>
                    <a:pt x="55" y="38"/>
                  </a:lnTo>
                  <a:lnTo>
                    <a:pt x="56" y="53"/>
                  </a:lnTo>
                  <a:lnTo>
                    <a:pt x="56" y="55"/>
                  </a:lnTo>
                  <a:lnTo>
                    <a:pt x="56" y="57"/>
                  </a:lnTo>
                  <a:lnTo>
                    <a:pt x="56" y="61"/>
                  </a:lnTo>
                  <a:lnTo>
                    <a:pt x="57" y="69"/>
                  </a:lnTo>
                  <a:lnTo>
                    <a:pt x="58" y="83"/>
                  </a:lnTo>
                  <a:lnTo>
                    <a:pt x="58" y="85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58" y="92"/>
                  </a:lnTo>
                  <a:lnTo>
                    <a:pt x="58" y="93"/>
                  </a:lnTo>
                  <a:lnTo>
                    <a:pt x="58" y="96"/>
                  </a:lnTo>
                  <a:lnTo>
                    <a:pt x="58" y="98"/>
                  </a:lnTo>
                  <a:lnTo>
                    <a:pt x="58" y="99"/>
                  </a:lnTo>
                  <a:lnTo>
                    <a:pt x="58" y="102"/>
                  </a:lnTo>
                  <a:lnTo>
                    <a:pt x="59" y="103"/>
                  </a:lnTo>
                  <a:lnTo>
                    <a:pt x="59" y="104"/>
                  </a:lnTo>
                  <a:lnTo>
                    <a:pt x="59" y="106"/>
                  </a:lnTo>
                  <a:lnTo>
                    <a:pt x="59" y="107"/>
                  </a:lnTo>
                  <a:lnTo>
                    <a:pt x="59" y="108"/>
                  </a:lnTo>
                  <a:lnTo>
                    <a:pt x="59" y="109"/>
                  </a:lnTo>
                  <a:lnTo>
                    <a:pt x="59" y="110"/>
                  </a:lnTo>
                  <a:lnTo>
                    <a:pt x="59" y="111"/>
                  </a:lnTo>
                  <a:lnTo>
                    <a:pt x="59" y="111"/>
                  </a:lnTo>
                  <a:lnTo>
                    <a:pt x="60" y="112"/>
                  </a:lnTo>
                  <a:lnTo>
                    <a:pt x="60" y="113"/>
                  </a:lnTo>
                  <a:lnTo>
                    <a:pt x="60" y="113"/>
                  </a:lnTo>
                  <a:lnTo>
                    <a:pt x="60" y="114"/>
                  </a:lnTo>
                  <a:lnTo>
                    <a:pt x="60" y="114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5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6"/>
                  </a:lnTo>
                  <a:lnTo>
                    <a:pt x="60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5"/>
                  </a:lnTo>
                  <a:lnTo>
                    <a:pt x="61" y="114"/>
                  </a:lnTo>
                  <a:lnTo>
                    <a:pt x="61" y="114"/>
                  </a:lnTo>
                  <a:lnTo>
                    <a:pt x="61" y="113"/>
                  </a:lnTo>
                  <a:lnTo>
                    <a:pt x="61" y="113"/>
                  </a:lnTo>
                  <a:lnTo>
                    <a:pt x="61" y="112"/>
                  </a:lnTo>
                  <a:lnTo>
                    <a:pt x="61" y="111"/>
                  </a:lnTo>
                  <a:lnTo>
                    <a:pt x="62" y="110"/>
                  </a:lnTo>
                  <a:lnTo>
                    <a:pt x="62" y="110"/>
                  </a:lnTo>
                  <a:lnTo>
                    <a:pt x="62" y="108"/>
                  </a:lnTo>
                  <a:lnTo>
                    <a:pt x="62" y="106"/>
                  </a:lnTo>
                  <a:lnTo>
                    <a:pt x="62" y="105"/>
                  </a:lnTo>
                  <a:lnTo>
                    <a:pt x="62" y="103"/>
                  </a:lnTo>
                  <a:lnTo>
                    <a:pt x="62" y="101"/>
                  </a:lnTo>
                  <a:lnTo>
                    <a:pt x="62" y="100"/>
                  </a:lnTo>
                  <a:lnTo>
                    <a:pt x="62" y="97"/>
                  </a:lnTo>
                  <a:lnTo>
                    <a:pt x="63" y="96"/>
                  </a:lnTo>
                  <a:lnTo>
                    <a:pt x="63" y="94"/>
                  </a:lnTo>
                  <a:lnTo>
                    <a:pt x="63" y="90"/>
                  </a:lnTo>
                  <a:lnTo>
                    <a:pt x="63" y="83"/>
                  </a:lnTo>
                  <a:lnTo>
                    <a:pt x="63" y="81"/>
                  </a:lnTo>
                  <a:lnTo>
                    <a:pt x="63" y="80"/>
                  </a:lnTo>
                  <a:lnTo>
                    <a:pt x="64" y="76"/>
                  </a:lnTo>
                  <a:lnTo>
                    <a:pt x="64" y="67"/>
                  </a:lnTo>
                  <a:lnTo>
                    <a:pt x="65" y="51"/>
                  </a:lnTo>
                  <a:lnTo>
                    <a:pt x="65" y="49"/>
                  </a:lnTo>
                  <a:lnTo>
                    <a:pt x="65" y="46"/>
                  </a:lnTo>
                  <a:lnTo>
                    <a:pt x="65" y="42"/>
                  </a:lnTo>
                  <a:lnTo>
                    <a:pt x="66" y="34"/>
                  </a:lnTo>
                  <a:lnTo>
                    <a:pt x="66" y="33"/>
                  </a:lnTo>
                  <a:lnTo>
                    <a:pt x="66" y="31"/>
                  </a:lnTo>
                  <a:lnTo>
                    <a:pt x="66" y="27"/>
                  </a:lnTo>
                  <a:lnTo>
                    <a:pt x="66" y="20"/>
                  </a:lnTo>
                  <a:lnTo>
                    <a:pt x="66" y="19"/>
                  </a:lnTo>
                  <a:lnTo>
                    <a:pt x="67" y="17"/>
                  </a:lnTo>
                  <a:lnTo>
                    <a:pt x="67" y="15"/>
                  </a:lnTo>
                  <a:lnTo>
                    <a:pt x="67" y="13"/>
                  </a:lnTo>
                  <a:lnTo>
                    <a:pt x="67" y="12"/>
                  </a:lnTo>
                  <a:lnTo>
                    <a:pt x="67" y="10"/>
                  </a:lnTo>
                  <a:lnTo>
                    <a:pt x="67" y="9"/>
                  </a:lnTo>
                  <a:lnTo>
                    <a:pt x="67" y="8"/>
                  </a:lnTo>
                  <a:lnTo>
                    <a:pt x="67" y="7"/>
                  </a:lnTo>
                  <a:lnTo>
                    <a:pt x="67" y="6"/>
                  </a:lnTo>
                  <a:lnTo>
                    <a:pt x="67" y="5"/>
                  </a:lnTo>
                  <a:lnTo>
                    <a:pt x="68" y="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3" name="Freeform 97"/>
            <p:cNvSpPr>
              <a:spLocks/>
            </p:cNvSpPr>
            <p:nvPr/>
          </p:nvSpPr>
          <p:spPr bwMode="auto">
            <a:xfrm>
              <a:off x="5593" y="2186"/>
              <a:ext cx="66" cy="1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" y="0"/>
                </a:cxn>
                <a:cxn ang="0">
                  <a:pos x="2" y="4"/>
                </a:cxn>
                <a:cxn ang="0">
                  <a:pos x="3" y="15"/>
                </a:cxn>
                <a:cxn ang="0">
                  <a:pos x="4" y="50"/>
                </a:cxn>
                <a:cxn ang="0">
                  <a:pos x="6" y="83"/>
                </a:cxn>
                <a:cxn ang="0">
                  <a:pos x="7" y="104"/>
                </a:cxn>
                <a:cxn ang="0">
                  <a:pos x="8" y="112"/>
                </a:cxn>
                <a:cxn ang="0">
                  <a:pos x="9" y="116"/>
                </a:cxn>
                <a:cxn ang="0">
                  <a:pos x="9" y="114"/>
                </a:cxn>
                <a:cxn ang="0">
                  <a:pos x="10" y="106"/>
                </a:cxn>
                <a:cxn ang="0">
                  <a:pos x="11" y="86"/>
                </a:cxn>
                <a:cxn ang="0">
                  <a:pos x="13" y="48"/>
                </a:cxn>
                <a:cxn ang="0">
                  <a:pos x="15" y="19"/>
                </a:cxn>
                <a:cxn ang="0">
                  <a:pos x="15" y="7"/>
                </a:cxn>
                <a:cxn ang="0">
                  <a:pos x="16" y="1"/>
                </a:cxn>
                <a:cxn ang="0">
                  <a:pos x="17" y="0"/>
                </a:cxn>
                <a:cxn ang="0">
                  <a:pos x="18" y="3"/>
                </a:cxn>
                <a:cxn ang="0">
                  <a:pos x="19" y="12"/>
                </a:cxn>
                <a:cxn ang="0">
                  <a:pos x="20" y="38"/>
                </a:cxn>
                <a:cxn ang="0">
                  <a:pos x="22" y="83"/>
                </a:cxn>
                <a:cxn ang="0">
                  <a:pos x="23" y="104"/>
                </a:cxn>
                <a:cxn ang="0">
                  <a:pos x="24" y="113"/>
                </a:cxn>
                <a:cxn ang="0">
                  <a:pos x="25" y="116"/>
                </a:cxn>
                <a:cxn ang="0">
                  <a:pos x="25" y="113"/>
                </a:cxn>
                <a:cxn ang="0">
                  <a:pos x="26" y="107"/>
                </a:cxn>
                <a:cxn ang="0">
                  <a:pos x="27" y="86"/>
                </a:cxn>
                <a:cxn ang="0">
                  <a:pos x="30" y="30"/>
                </a:cxn>
                <a:cxn ang="0">
                  <a:pos x="31" y="13"/>
                </a:cxn>
                <a:cxn ang="0">
                  <a:pos x="32" y="4"/>
                </a:cxn>
                <a:cxn ang="0">
                  <a:pos x="33" y="0"/>
                </a:cxn>
                <a:cxn ang="0">
                  <a:pos x="33" y="0"/>
                </a:cxn>
                <a:cxn ang="0">
                  <a:pos x="34" y="6"/>
                </a:cxn>
                <a:cxn ang="0">
                  <a:pos x="35" y="24"/>
                </a:cxn>
                <a:cxn ang="0">
                  <a:pos x="37" y="72"/>
                </a:cxn>
                <a:cxn ang="0">
                  <a:pos x="39" y="101"/>
                </a:cxn>
                <a:cxn ang="0">
                  <a:pos x="40" y="112"/>
                </a:cxn>
                <a:cxn ang="0">
                  <a:pos x="41" y="115"/>
                </a:cxn>
                <a:cxn ang="0">
                  <a:pos x="41" y="114"/>
                </a:cxn>
                <a:cxn ang="0">
                  <a:pos x="42" y="107"/>
                </a:cxn>
                <a:cxn ang="0">
                  <a:pos x="43" y="88"/>
                </a:cxn>
                <a:cxn ang="0">
                  <a:pos x="45" y="41"/>
                </a:cxn>
                <a:cxn ang="0">
                  <a:pos x="47" y="19"/>
                </a:cxn>
                <a:cxn ang="0">
                  <a:pos x="48" y="6"/>
                </a:cxn>
                <a:cxn ang="0">
                  <a:pos x="48" y="1"/>
                </a:cxn>
                <a:cxn ang="0">
                  <a:pos x="49" y="0"/>
                </a:cxn>
                <a:cxn ang="0">
                  <a:pos x="50" y="3"/>
                </a:cxn>
                <a:cxn ang="0">
                  <a:pos x="51" y="12"/>
                </a:cxn>
                <a:cxn ang="0">
                  <a:pos x="52" y="40"/>
                </a:cxn>
                <a:cxn ang="0">
                  <a:pos x="54" y="88"/>
                </a:cxn>
                <a:cxn ang="0">
                  <a:pos x="55" y="106"/>
                </a:cxn>
                <a:cxn ang="0">
                  <a:pos x="56" y="114"/>
                </a:cxn>
                <a:cxn ang="0">
                  <a:pos x="57" y="116"/>
                </a:cxn>
                <a:cxn ang="0">
                  <a:pos x="58" y="112"/>
                </a:cxn>
                <a:cxn ang="0">
                  <a:pos x="58" y="104"/>
                </a:cxn>
                <a:cxn ang="0">
                  <a:pos x="60" y="82"/>
                </a:cxn>
                <a:cxn ang="0">
                  <a:pos x="62" y="26"/>
                </a:cxn>
                <a:cxn ang="0">
                  <a:pos x="63" y="11"/>
                </a:cxn>
                <a:cxn ang="0">
                  <a:pos x="64" y="2"/>
                </a:cxn>
                <a:cxn ang="0">
                  <a:pos x="65" y="0"/>
                </a:cxn>
                <a:cxn ang="0">
                  <a:pos x="65" y="1"/>
                </a:cxn>
                <a:cxn ang="0">
                  <a:pos x="66" y="7"/>
                </a:cxn>
              </a:cxnLst>
              <a:rect l="0" t="0" r="r" b="b"/>
              <a:pathLst>
                <a:path w="66" h="116">
                  <a:moveTo>
                    <a:pt x="0" y="4"/>
                  </a:moveTo>
                  <a:lnTo>
                    <a:pt x="0" y="4"/>
                  </a:lnTo>
                  <a:lnTo>
                    <a:pt x="0" y="3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2"/>
                  </a:lnTo>
                  <a:lnTo>
                    <a:pt x="1" y="2"/>
                  </a:lnTo>
                  <a:lnTo>
                    <a:pt x="1" y="3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7"/>
                  </a:lnTo>
                  <a:lnTo>
                    <a:pt x="2" y="8"/>
                  </a:lnTo>
                  <a:lnTo>
                    <a:pt x="2" y="10"/>
                  </a:lnTo>
                  <a:lnTo>
                    <a:pt x="2" y="11"/>
                  </a:lnTo>
                  <a:lnTo>
                    <a:pt x="2" y="13"/>
                  </a:lnTo>
                  <a:lnTo>
                    <a:pt x="3" y="15"/>
                  </a:lnTo>
                  <a:lnTo>
                    <a:pt x="3" y="17"/>
                  </a:lnTo>
                  <a:lnTo>
                    <a:pt x="3" y="18"/>
                  </a:lnTo>
                  <a:lnTo>
                    <a:pt x="3" y="21"/>
                  </a:lnTo>
                  <a:lnTo>
                    <a:pt x="3" y="27"/>
                  </a:lnTo>
                  <a:lnTo>
                    <a:pt x="4" y="42"/>
                  </a:lnTo>
                  <a:lnTo>
                    <a:pt x="4" y="44"/>
                  </a:lnTo>
                  <a:lnTo>
                    <a:pt x="4" y="46"/>
                  </a:lnTo>
                  <a:lnTo>
                    <a:pt x="4" y="50"/>
                  </a:lnTo>
                  <a:lnTo>
                    <a:pt x="5" y="58"/>
                  </a:lnTo>
                  <a:lnTo>
                    <a:pt x="5" y="61"/>
                  </a:lnTo>
                  <a:lnTo>
                    <a:pt x="5" y="63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5" y="77"/>
                  </a:lnTo>
                  <a:lnTo>
                    <a:pt x="6" y="79"/>
                  </a:lnTo>
                  <a:lnTo>
                    <a:pt x="6" y="83"/>
                  </a:lnTo>
                  <a:lnTo>
                    <a:pt x="6" y="90"/>
                  </a:lnTo>
                  <a:lnTo>
                    <a:pt x="6" y="92"/>
                  </a:lnTo>
                  <a:lnTo>
                    <a:pt x="6" y="94"/>
                  </a:lnTo>
                  <a:lnTo>
                    <a:pt x="7" y="97"/>
                  </a:lnTo>
                  <a:lnTo>
                    <a:pt x="7" y="99"/>
                  </a:lnTo>
                  <a:lnTo>
                    <a:pt x="7" y="100"/>
                  </a:lnTo>
                  <a:lnTo>
                    <a:pt x="7" y="103"/>
                  </a:lnTo>
                  <a:lnTo>
                    <a:pt x="7" y="104"/>
                  </a:lnTo>
                  <a:lnTo>
                    <a:pt x="7" y="105"/>
                  </a:lnTo>
                  <a:lnTo>
                    <a:pt x="7" y="107"/>
                  </a:lnTo>
                  <a:lnTo>
                    <a:pt x="7" y="108"/>
                  </a:lnTo>
                  <a:lnTo>
                    <a:pt x="7" y="109"/>
                  </a:lnTo>
                  <a:lnTo>
                    <a:pt x="7" y="110"/>
                  </a:lnTo>
                  <a:lnTo>
                    <a:pt x="8" y="111"/>
                  </a:lnTo>
                  <a:lnTo>
                    <a:pt x="8" y="111"/>
                  </a:lnTo>
                  <a:lnTo>
                    <a:pt x="8" y="112"/>
                  </a:lnTo>
                  <a:lnTo>
                    <a:pt x="8" y="113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4"/>
                  </a:lnTo>
                  <a:lnTo>
                    <a:pt x="8" y="115"/>
                  </a:lnTo>
                  <a:lnTo>
                    <a:pt x="8" y="115"/>
                  </a:lnTo>
                  <a:lnTo>
                    <a:pt x="9" y="115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5"/>
                  </a:lnTo>
                  <a:lnTo>
                    <a:pt x="9" y="114"/>
                  </a:lnTo>
                  <a:lnTo>
                    <a:pt x="9" y="114"/>
                  </a:lnTo>
                  <a:lnTo>
                    <a:pt x="9" y="113"/>
                  </a:lnTo>
                  <a:lnTo>
                    <a:pt x="9" y="113"/>
                  </a:lnTo>
                  <a:lnTo>
                    <a:pt x="10" y="112"/>
                  </a:lnTo>
                  <a:lnTo>
                    <a:pt x="10" y="111"/>
                  </a:lnTo>
                  <a:lnTo>
                    <a:pt x="10" y="110"/>
                  </a:lnTo>
                  <a:lnTo>
                    <a:pt x="10" y="108"/>
                  </a:lnTo>
                  <a:lnTo>
                    <a:pt x="10" y="107"/>
                  </a:lnTo>
                  <a:lnTo>
                    <a:pt x="10" y="106"/>
                  </a:lnTo>
                  <a:lnTo>
                    <a:pt x="10" y="104"/>
                  </a:lnTo>
                  <a:lnTo>
                    <a:pt x="10" y="103"/>
                  </a:lnTo>
                  <a:lnTo>
                    <a:pt x="11" y="102"/>
                  </a:lnTo>
                  <a:lnTo>
                    <a:pt x="11" y="99"/>
                  </a:lnTo>
                  <a:lnTo>
                    <a:pt x="11" y="98"/>
                  </a:lnTo>
                  <a:lnTo>
                    <a:pt x="11" y="96"/>
                  </a:lnTo>
                  <a:lnTo>
                    <a:pt x="11" y="93"/>
                  </a:lnTo>
                  <a:lnTo>
                    <a:pt x="11" y="86"/>
                  </a:lnTo>
                  <a:lnTo>
                    <a:pt x="11" y="84"/>
                  </a:lnTo>
                  <a:lnTo>
                    <a:pt x="12" y="83"/>
                  </a:lnTo>
                  <a:lnTo>
                    <a:pt x="12" y="79"/>
                  </a:lnTo>
                  <a:lnTo>
                    <a:pt x="12" y="72"/>
                  </a:lnTo>
                  <a:lnTo>
                    <a:pt x="13" y="56"/>
                  </a:lnTo>
                  <a:lnTo>
                    <a:pt x="13" y="54"/>
                  </a:lnTo>
                  <a:lnTo>
                    <a:pt x="13" y="52"/>
                  </a:lnTo>
                  <a:lnTo>
                    <a:pt x="13" y="48"/>
                  </a:lnTo>
                  <a:lnTo>
                    <a:pt x="13" y="40"/>
                  </a:lnTo>
                  <a:lnTo>
                    <a:pt x="14" y="38"/>
                  </a:lnTo>
                  <a:lnTo>
                    <a:pt x="14" y="36"/>
                  </a:lnTo>
                  <a:lnTo>
                    <a:pt x="14" y="33"/>
                  </a:lnTo>
                  <a:lnTo>
                    <a:pt x="14" y="26"/>
                  </a:lnTo>
                  <a:lnTo>
                    <a:pt x="14" y="24"/>
                  </a:lnTo>
                  <a:lnTo>
                    <a:pt x="14" y="22"/>
                  </a:lnTo>
                  <a:lnTo>
                    <a:pt x="15" y="19"/>
                  </a:lnTo>
                  <a:lnTo>
                    <a:pt x="15" y="18"/>
                  </a:lnTo>
                  <a:lnTo>
                    <a:pt x="15" y="16"/>
                  </a:lnTo>
                  <a:lnTo>
                    <a:pt x="15" y="14"/>
                  </a:lnTo>
                  <a:lnTo>
                    <a:pt x="15" y="12"/>
                  </a:lnTo>
                  <a:lnTo>
                    <a:pt x="15" y="11"/>
                  </a:lnTo>
                  <a:lnTo>
                    <a:pt x="15" y="9"/>
                  </a:lnTo>
                  <a:lnTo>
                    <a:pt x="15" y="8"/>
                  </a:lnTo>
                  <a:lnTo>
                    <a:pt x="15" y="7"/>
                  </a:lnTo>
                  <a:lnTo>
                    <a:pt x="16" y="5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6" y="3"/>
                  </a:lnTo>
                  <a:lnTo>
                    <a:pt x="16" y="2"/>
                  </a:lnTo>
                  <a:lnTo>
                    <a:pt x="16" y="2"/>
                  </a:lnTo>
                  <a:lnTo>
                    <a:pt x="16" y="1"/>
                  </a:lnTo>
                  <a:lnTo>
                    <a:pt x="16" y="1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7" y="1"/>
                  </a:lnTo>
                  <a:lnTo>
                    <a:pt x="17" y="1"/>
                  </a:lnTo>
                  <a:lnTo>
                    <a:pt x="17" y="2"/>
                  </a:lnTo>
                  <a:lnTo>
                    <a:pt x="17" y="2"/>
                  </a:lnTo>
                  <a:lnTo>
                    <a:pt x="18" y="3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18" y="5"/>
                  </a:lnTo>
                  <a:lnTo>
                    <a:pt x="18" y="7"/>
                  </a:lnTo>
                  <a:lnTo>
                    <a:pt x="18" y="8"/>
                  </a:lnTo>
                  <a:lnTo>
                    <a:pt x="18" y="9"/>
                  </a:lnTo>
                  <a:lnTo>
                    <a:pt x="18" y="11"/>
                  </a:lnTo>
                  <a:lnTo>
                    <a:pt x="19" y="12"/>
                  </a:lnTo>
                  <a:lnTo>
                    <a:pt x="19" y="14"/>
                  </a:lnTo>
                  <a:lnTo>
                    <a:pt x="19" y="16"/>
                  </a:lnTo>
                  <a:lnTo>
                    <a:pt x="19" y="22"/>
                  </a:lnTo>
                  <a:lnTo>
                    <a:pt x="19" y="24"/>
                  </a:lnTo>
                  <a:lnTo>
                    <a:pt x="19" y="25"/>
                  </a:lnTo>
                  <a:lnTo>
                    <a:pt x="19" y="29"/>
                  </a:lnTo>
                  <a:lnTo>
                    <a:pt x="20" y="36"/>
                  </a:lnTo>
                  <a:lnTo>
                    <a:pt x="20" y="38"/>
                  </a:lnTo>
                  <a:lnTo>
                    <a:pt x="20" y="39"/>
                  </a:lnTo>
                  <a:lnTo>
                    <a:pt x="20" y="43"/>
                  </a:lnTo>
                  <a:lnTo>
                    <a:pt x="21" y="51"/>
                  </a:lnTo>
                  <a:lnTo>
                    <a:pt x="21" y="66"/>
                  </a:lnTo>
                  <a:lnTo>
                    <a:pt x="21" y="68"/>
                  </a:lnTo>
                  <a:lnTo>
                    <a:pt x="21" y="71"/>
                  </a:lnTo>
                  <a:lnTo>
                    <a:pt x="22" y="75"/>
                  </a:lnTo>
                  <a:lnTo>
                    <a:pt x="22" y="83"/>
                  </a:lnTo>
                  <a:lnTo>
                    <a:pt x="22" y="84"/>
                  </a:lnTo>
                  <a:lnTo>
                    <a:pt x="22" y="86"/>
                  </a:lnTo>
                  <a:lnTo>
                    <a:pt x="22" y="90"/>
                  </a:lnTo>
                  <a:lnTo>
                    <a:pt x="23" y="97"/>
                  </a:lnTo>
                  <a:lnTo>
                    <a:pt x="23" y="98"/>
                  </a:lnTo>
                  <a:lnTo>
                    <a:pt x="23" y="100"/>
                  </a:lnTo>
                  <a:lnTo>
                    <a:pt x="23" y="102"/>
                  </a:lnTo>
                  <a:lnTo>
                    <a:pt x="23" y="104"/>
                  </a:lnTo>
                  <a:lnTo>
                    <a:pt x="23" y="105"/>
                  </a:lnTo>
                  <a:lnTo>
                    <a:pt x="23" y="107"/>
                  </a:lnTo>
                  <a:lnTo>
                    <a:pt x="23" y="108"/>
                  </a:lnTo>
                  <a:lnTo>
                    <a:pt x="24" y="109"/>
                  </a:lnTo>
                  <a:lnTo>
                    <a:pt x="24" y="110"/>
                  </a:lnTo>
                  <a:lnTo>
                    <a:pt x="24" y="111"/>
                  </a:lnTo>
                  <a:lnTo>
                    <a:pt x="24" y="112"/>
                  </a:lnTo>
                  <a:lnTo>
                    <a:pt x="24" y="113"/>
                  </a:lnTo>
                  <a:lnTo>
                    <a:pt x="24" y="113"/>
                  </a:lnTo>
                  <a:lnTo>
                    <a:pt x="24" y="114"/>
                  </a:lnTo>
                  <a:lnTo>
                    <a:pt x="24" y="114"/>
                  </a:lnTo>
                  <a:lnTo>
                    <a:pt x="24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6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5"/>
                  </a:lnTo>
                  <a:lnTo>
                    <a:pt x="25" y="114"/>
                  </a:lnTo>
                  <a:lnTo>
                    <a:pt x="25" y="114"/>
                  </a:lnTo>
                  <a:lnTo>
                    <a:pt x="25" y="113"/>
                  </a:lnTo>
                  <a:lnTo>
                    <a:pt x="26" y="113"/>
                  </a:lnTo>
                  <a:lnTo>
                    <a:pt x="26" y="112"/>
                  </a:lnTo>
                  <a:lnTo>
                    <a:pt x="26" y="111"/>
                  </a:lnTo>
                  <a:lnTo>
                    <a:pt x="26" y="111"/>
                  </a:lnTo>
                  <a:lnTo>
                    <a:pt x="26" y="110"/>
                  </a:lnTo>
                  <a:lnTo>
                    <a:pt x="26" y="109"/>
                  </a:lnTo>
                  <a:lnTo>
                    <a:pt x="26" y="108"/>
                  </a:lnTo>
                  <a:lnTo>
                    <a:pt x="26" y="107"/>
                  </a:lnTo>
                  <a:lnTo>
                    <a:pt x="26" y="104"/>
                  </a:lnTo>
                  <a:lnTo>
                    <a:pt x="27" y="103"/>
                  </a:lnTo>
                  <a:lnTo>
                    <a:pt x="27" y="102"/>
                  </a:lnTo>
                  <a:lnTo>
                    <a:pt x="27" y="99"/>
                  </a:lnTo>
                  <a:lnTo>
                    <a:pt x="27" y="92"/>
                  </a:lnTo>
                  <a:lnTo>
                    <a:pt x="27" y="90"/>
                  </a:lnTo>
                  <a:lnTo>
                    <a:pt x="27" y="89"/>
                  </a:lnTo>
                  <a:lnTo>
                    <a:pt x="27" y="86"/>
                  </a:lnTo>
                  <a:lnTo>
                    <a:pt x="28" y="78"/>
                  </a:lnTo>
                  <a:lnTo>
                    <a:pt x="29" y="63"/>
                  </a:lnTo>
                  <a:lnTo>
                    <a:pt x="29" y="61"/>
                  </a:lnTo>
                  <a:lnTo>
                    <a:pt x="29" y="59"/>
                  </a:lnTo>
                  <a:lnTo>
                    <a:pt x="29" y="55"/>
                  </a:lnTo>
                  <a:lnTo>
                    <a:pt x="29" y="47"/>
                  </a:lnTo>
                  <a:lnTo>
                    <a:pt x="30" y="32"/>
                  </a:lnTo>
                  <a:lnTo>
                    <a:pt x="30" y="30"/>
                  </a:lnTo>
                  <a:lnTo>
                    <a:pt x="30" y="28"/>
                  </a:lnTo>
                  <a:lnTo>
                    <a:pt x="30" y="25"/>
                  </a:lnTo>
                  <a:lnTo>
                    <a:pt x="30" y="23"/>
                  </a:lnTo>
                  <a:lnTo>
                    <a:pt x="31" y="22"/>
                  </a:lnTo>
                  <a:lnTo>
                    <a:pt x="31" y="19"/>
                  </a:lnTo>
                  <a:lnTo>
                    <a:pt x="31" y="17"/>
                  </a:lnTo>
                  <a:lnTo>
                    <a:pt x="31" y="16"/>
                  </a:lnTo>
                  <a:lnTo>
                    <a:pt x="31" y="13"/>
                  </a:lnTo>
                  <a:lnTo>
                    <a:pt x="31" y="12"/>
                  </a:lnTo>
                  <a:lnTo>
                    <a:pt x="31" y="11"/>
                  </a:lnTo>
                  <a:lnTo>
                    <a:pt x="31" y="8"/>
                  </a:lnTo>
                  <a:lnTo>
                    <a:pt x="31" y="8"/>
                  </a:lnTo>
                  <a:lnTo>
                    <a:pt x="32" y="6"/>
                  </a:lnTo>
                  <a:lnTo>
                    <a:pt x="32" y="6"/>
                  </a:lnTo>
                  <a:lnTo>
                    <a:pt x="32" y="5"/>
                  </a:lnTo>
                  <a:lnTo>
                    <a:pt x="32" y="4"/>
                  </a:lnTo>
                  <a:lnTo>
                    <a:pt x="32" y="3"/>
                  </a:lnTo>
                  <a:lnTo>
                    <a:pt x="32" y="3"/>
                  </a:lnTo>
                  <a:lnTo>
                    <a:pt x="32" y="2"/>
                  </a:lnTo>
                  <a:lnTo>
                    <a:pt x="32" y="2"/>
                  </a:lnTo>
                  <a:lnTo>
                    <a:pt x="32" y="1"/>
                  </a:lnTo>
                  <a:lnTo>
                    <a:pt x="32" y="1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3" y="1"/>
                  </a:lnTo>
                  <a:lnTo>
                    <a:pt x="33" y="1"/>
                  </a:lnTo>
                  <a:lnTo>
                    <a:pt x="34" y="2"/>
                  </a:lnTo>
                  <a:lnTo>
                    <a:pt x="34" y="3"/>
                  </a:lnTo>
                  <a:lnTo>
                    <a:pt x="34" y="3"/>
                  </a:lnTo>
                  <a:lnTo>
                    <a:pt x="34" y="4"/>
                  </a:lnTo>
                  <a:lnTo>
                    <a:pt x="34" y="5"/>
                  </a:lnTo>
                  <a:lnTo>
                    <a:pt x="34" y="6"/>
                  </a:lnTo>
                  <a:lnTo>
                    <a:pt x="34" y="7"/>
                  </a:lnTo>
                  <a:lnTo>
                    <a:pt x="34" y="9"/>
                  </a:lnTo>
                  <a:lnTo>
                    <a:pt x="34" y="10"/>
                  </a:lnTo>
                  <a:lnTo>
                    <a:pt x="35" y="12"/>
                  </a:lnTo>
                  <a:lnTo>
                    <a:pt x="35" y="14"/>
                  </a:lnTo>
                  <a:lnTo>
                    <a:pt x="35" y="21"/>
                  </a:lnTo>
                  <a:lnTo>
                    <a:pt x="35" y="22"/>
                  </a:lnTo>
                  <a:lnTo>
                    <a:pt x="35" y="24"/>
                  </a:lnTo>
                  <a:lnTo>
                    <a:pt x="35" y="28"/>
                  </a:lnTo>
                  <a:lnTo>
                    <a:pt x="36" y="36"/>
                  </a:lnTo>
                  <a:lnTo>
                    <a:pt x="36" y="38"/>
                  </a:lnTo>
                  <a:lnTo>
                    <a:pt x="36" y="40"/>
                  </a:lnTo>
                  <a:lnTo>
                    <a:pt x="36" y="44"/>
                  </a:lnTo>
                  <a:lnTo>
                    <a:pt x="37" y="52"/>
                  </a:lnTo>
                  <a:lnTo>
                    <a:pt x="37" y="70"/>
                  </a:lnTo>
                  <a:lnTo>
                    <a:pt x="37" y="72"/>
                  </a:lnTo>
                  <a:lnTo>
                    <a:pt x="38" y="74"/>
                  </a:lnTo>
                  <a:lnTo>
                    <a:pt x="38" y="78"/>
                  </a:lnTo>
                  <a:lnTo>
                    <a:pt x="38" y="86"/>
                  </a:lnTo>
                  <a:lnTo>
                    <a:pt x="38" y="88"/>
                  </a:lnTo>
                  <a:lnTo>
                    <a:pt x="38" y="89"/>
                  </a:lnTo>
                  <a:lnTo>
                    <a:pt x="39" y="93"/>
                  </a:lnTo>
                  <a:lnTo>
                    <a:pt x="39" y="99"/>
                  </a:lnTo>
                  <a:lnTo>
                    <a:pt x="39" y="101"/>
                  </a:lnTo>
                  <a:lnTo>
                    <a:pt x="39" y="102"/>
                  </a:lnTo>
                  <a:lnTo>
                    <a:pt x="39" y="105"/>
                  </a:lnTo>
                  <a:lnTo>
                    <a:pt x="39" y="106"/>
                  </a:lnTo>
                  <a:lnTo>
                    <a:pt x="39" y="107"/>
                  </a:lnTo>
                  <a:lnTo>
                    <a:pt x="40" y="109"/>
                  </a:lnTo>
                  <a:lnTo>
                    <a:pt x="40" y="110"/>
                  </a:lnTo>
                  <a:lnTo>
                    <a:pt x="40" y="111"/>
                  </a:lnTo>
                  <a:lnTo>
                    <a:pt x="40" y="112"/>
                  </a:lnTo>
                  <a:lnTo>
                    <a:pt x="40" y="112"/>
                  </a:lnTo>
                  <a:lnTo>
                    <a:pt x="40" y="113"/>
                  </a:lnTo>
                  <a:lnTo>
                    <a:pt x="40" y="114"/>
                  </a:lnTo>
                  <a:lnTo>
                    <a:pt x="40" y="114"/>
                  </a:lnTo>
                  <a:lnTo>
                    <a:pt x="40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6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5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1" y="114"/>
                  </a:lnTo>
                  <a:lnTo>
                    <a:pt x="42" y="113"/>
                  </a:lnTo>
                  <a:lnTo>
                    <a:pt x="42" y="112"/>
                  </a:lnTo>
                  <a:lnTo>
                    <a:pt x="42" y="112"/>
                  </a:lnTo>
                  <a:lnTo>
                    <a:pt x="42" y="111"/>
                  </a:lnTo>
                  <a:lnTo>
                    <a:pt x="42" y="110"/>
                  </a:lnTo>
                  <a:lnTo>
                    <a:pt x="42" y="109"/>
                  </a:lnTo>
                  <a:lnTo>
                    <a:pt x="42" y="107"/>
                  </a:lnTo>
                  <a:lnTo>
                    <a:pt x="42" y="106"/>
                  </a:lnTo>
                  <a:lnTo>
                    <a:pt x="42" y="105"/>
                  </a:lnTo>
                  <a:lnTo>
                    <a:pt x="43" y="102"/>
                  </a:lnTo>
                  <a:lnTo>
                    <a:pt x="43" y="100"/>
                  </a:lnTo>
                  <a:lnTo>
                    <a:pt x="43" y="99"/>
                  </a:lnTo>
                  <a:lnTo>
                    <a:pt x="43" y="96"/>
                  </a:lnTo>
                  <a:lnTo>
                    <a:pt x="43" y="89"/>
                  </a:lnTo>
                  <a:lnTo>
                    <a:pt x="43" y="88"/>
                  </a:lnTo>
                  <a:lnTo>
                    <a:pt x="43" y="86"/>
                  </a:lnTo>
                  <a:lnTo>
                    <a:pt x="44" y="82"/>
                  </a:lnTo>
                  <a:lnTo>
                    <a:pt x="44" y="74"/>
                  </a:lnTo>
                  <a:lnTo>
                    <a:pt x="45" y="57"/>
                  </a:lnTo>
                  <a:lnTo>
                    <a:pt x="45" y="55"/>
                  </a:lnTo>
                  <a:lnTo>
                    <a:pt x="45" y="53"/>
                  </a:lnTo>
                  <a:lnTo>
                    <a:pt x="45" y="49"/>
                  </a:lnTo>
                  <a:lnTo>
                    <a:pt x="45" y="41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6" y="34"/>
                  </a:lnTo>
                  <a:lnTo>
                    <a:pt x="46" y="27"/>
                  </a:lnTo>
                  <a:lnTo>
                    <a:pt x="46" y="25"/>
                  </a:lnTo>
                  <a:lnTo>
                    <a:pt x="46" y="24"/>
                  </a:lnTo>
                  <a:lnTo>
                    <a:pt x="47" y="20"/>
                  </a:lnTo>
                  <a:lnTo>
                    <a:pt x="47" y="19"/>
                  </a:lnTo>
                  <a:lnTo>
                    <a:pt x="47" y="18"/>
                  </a:lnTo>
                  <a:lnTo>
                    <a:pt x="47" y="15"/>
                  </a:lnTo>
                  <a:lnTo>
                    <a:pt x="47" y="13"/>
                  </a:lnTo>
                  <a:lnTo>
                    <a:pt x="47" y="12"/>
                  </a:lnTo>
                  <a:lnTo>
                    <a:pt x="47" y="10"/>
                  </a:lnTo>
                  <a:lnTo>
                    <a:pt x="47" y="9"/>
                  </a:lnTo>
                  <a:lnTo>
                    <a:pt x="47" y="8"/>
                  </a:lnTo>
                  <a:lnTo>
                    <a:pt x="48" y="6"/>
                  </a:lnTo>
                  <a:lnTo>
                    <a:pt x="48" y="5"/>
                  </a:lnTo>
                  <a:lnTo>
                    <a:pt x="48" y="4"/>
                  </a:lnTo>
                  <a:lnTo>
                    <a:pt x="48" y="3"/>
                  </a:lnTo>
                  <a:lnTo>
                    <a:pt x="48" y="3"/>
                  </a:lnTo>
                  <a:lnTo>
                    <a:pt x="48" y="2"/>
                  </a:lnTo>
                  <a:lnTo>
                    <a:pt x="48" y="2"/>
                  </a:lnTo>
                  <a:lnTo>
                    <a:pt x="48" y="1"/>
                  </a:lnTo>
                  <a:lnTo>
                    <a:pt x="48" y="1"/>
                  </a:lnTo>
                  <a:lnTo>
                    <a:pt x="48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0"/>
                  </a:lnTo>
                  <a:lnTo>
                    <a:pt x="49" y="1"/>
                  </a:lnTo>
                  <a:lnTo>
                    <a:pt x="49" y="1"/>
                  </a:lnTo>
                  <a:lnTo>
                    <a:pt x="49" y="2"/>
                  </a:lnTo>
                  <a:lnTo>
                    <a:pt x="50" y="2"/>
                  </a:lnTo>
                  <a:lnTo>
                    <a:pt x="50" y="3"/>
                  </a:lnTo>
                  <a:lnTo>
                    <a:pt x="50" y="3"/>
                  </a:lnTo>
                  <a:lnTo>
                    <a:pt x="50" y="4"/>
                  </a:lnTo>
                  <a:lnTo>
                    <a:pt x="50" y="5"/>
                  </a:lnTo>
                  <a:lnTo>
                    <a:pt x="50" y="6"/>
                  </a:lnTo>
                  <a:lnTo>
                    <a:pt x="50" y="7"/>
                  </a:lnTo>
                  <a:lnTo>
                    <a:pt x="50" y="8"/>
                  </a:lnTo>
                  <a:lnTo>
                    <a:pt x="50" y="9"/>
                  </a:lnTo>
                  <a:lnTo>
                    <a:pt x="50" y="11"/>
                  </a:lnTo>
                  <a:lnTo>
                    <a:pt x="51" y="12"/>
                  </a:lnTo>
                  <a:lnTo>
                    <a:pt x="51" y="14"/>
                  </a:lnTo>
                  <a:lnTo>
                    <a:pt x="51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6"/>
                  </a:lnTo>
                  <a:lnTo>
                    <a:pt x="52" y="30"/>
                  </a:lnTo>
                  <a:lnTo>
                    <a:pt x="52" y="38"/>
                  </a:lnTo>
                  <a:lnTo>
                    <a:pt x="52" y="40"/>
                  </a:lnTo>
                  <a:lnTo>
                    <a:pt x="52" y="42"/>
                  </a:lnTo>
                  <a:lnTo>
                    <a:pt x="52" y="46"/>
                  </a:lnTo>
                  <a:lnTo>
                    <a:pt x="53" y="55"/>
                  </a:lnTo>
                  <a:lnTo>
                    <a:pt x="53" y="72"/>
                  </a:lnTo>
                  <a:lnTo>
                    <a:pt x="53" y="74"/>
                  </a:lnTo>
                  <a:lnTo>
                    <a:pt x="54" y="76"/>
                  </a:lnTo>
                  <a:lnTo>
                    <a:pt x="54" y="80"/>
                  </a:lnTo>
                  <a:lnTo>
                    <a:pt x="54" y="88"/>
                  </a:lnTo>
                  <a:lnTo>
                    <a:pt x="54" y="90"/>
                  </a:lnTo>
                  <a:lnTo>
                    <a:pt x="54" y="92"/>
                  </a:lnTo>
                  <a:lnTo>
                    <a:pt x="55" y="95"/>
                  </a:lnTo>
                  <a:lnTo>
                    <a:pt x="55" y="101"/>
                  </a:lnTo>
                  <a:lnTo>
                    <a:pt x="55" y="102"/>
                  </a:lnTo>
                  <a:lnTo>
                    <a:pt x="55" y="104"/>
                  </a:lnTo>
                  <a:lnTo>
                    <a:pt x="55" y="105"/>
                  </a:lnTo>
                  <a:lnTo>
                    <a:pt x="55" y="106"/>
                  </a:lnTo>
                  <a:lnTo>
                    <a:pt x="55" y="108"/>
                  </a:lnTo>
                  <a:lnTo>
                    <a:pt x="55" y="108"/>
                  </a:lnTo>
                  <a:lnTo>
                    <a:pt x="56" y="110"/>
                  </a:lnTo>
                  <a:lnTo>
                    <a:pt x="56" y="111"/>
                  </a:lnTo>
                  <a:lnTo>
                    <a:pt x="56" y="112"/>
                  </a:lnTo>
                  <a:lnTo>
                    <a:pt x="56" y="113"/>
                  </a:lnTo>
                  <a:lnTo>
                    <a:pt x="56" y="113"/>
                  </a:lnTo>
                  <a:lnTo>
                    <a:pt x="56" y="114"/>
                  </a:lnTo>
                  <a:lnTo>
                    <a:pt x="56" y="114"/>
                  </a:lnTo>
                  <a:lnTo>
                    <a:pt x="56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6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5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4"/>
                  </a:lnTo>
                  <a:lnTo>
                    <a:pt x="57" y="113"/>
                  </a:lnTo>
                  <a:lnTo>
                    <a:pt x="58" y="112"/>
                  </a:lnTo>
                  <a:lnTo>
                    <a:pt x="58" y="112"/>
                  </a:lnTo>
                  <a:lnTo>
                    <a:pt x="58" y="111"/>
                  </a:lnTo>
                  <a:lnTo>
                    <a:pt x="58" y="110"/>
                  </a:lnTo>
                  <a:lnTo>
                    <a:pt x="58" y="109"/>
                  </a:lnTo>
                  <a:lnTo>
                    <a:pt x="58" y="108"/>
                  </a:lnTo>
                  <a:lnTo>
                    <a:pt x="58" y="106"/>
                  </a:lnTo>
                  <a:lnTo>
                    <a:pt x="58" y="105"/>
                  </a:lnTo>
                  <a:lnTo>
                    <a:pt x="58" y="104"/>
                  </a:lnTo>
                  <a:lnTo>
                    <a:pt x="59" y="102"/>
                  </a:lnTo>
                  <a:lnTo>
                    <a:pt x="59" y="100"/>
                  </a:lnTo>
                  <a:lnTo>
                    <a:pt x="59" y="99"/>
                  </a:lnTo>
                  <a:lnTo>
                    <a:pt x="59" y="96"/>
                  </a:lnTo>
                  <a:lnTo>
                    <a:pt x="59" y="89"/>
                  </a:lnTo>
                  <a:lnTo>
                    <a:pt x="60" y="88"/>
                  </a:lnTo>
                  <a:lnTo>
                    <a:pt x="60" y="86"/>
                  </a:lnTo>
                  <a:lnTo>
                    <a:pt x="60" y="82"/>
                  </a:lnTo>
                  <a:lnTo>
                    <a:pt x="60" y="75"/>
                  </a:lnTo>
                  <a:lnTo>
                    <a:pt x="61" y="59"/>
                  </a:lnTo>
                  <a:lnTo>
                    <a:pt x="61" y="57"/>
                  </a:lnTo>
                  <a:lnTo>
                    <a:pt x="61" y="55"/>
                  </a:lnTo>
                  <a:lnTo>
                    <a:pt x="61" y="51"/>
                  </a:lnTo>
                  <a:lnTo>
                    <a:pt x="62" y="43"/>
                  </a:lnTo>
                  <a:lnTo>
                    <a:pt x="62" y="28"/>
                  </a:lnTo>
                  <a:lnTo>
                    <a:pt x="62" y="26"/>
                  </a:lnTo>
                  <a:lnTo>
                    <a:pt x="62" y="25"/>
                  </a:lnTo>
                  <a:lnTo>
                    <a:pt x="63" y="22"/>
                  </a:lnTo>
                  <a:lnTo>
                    <a:pt x="63" y="20"/>
                  </a:lnTo>
                  <a:lnTo>
                    <a:pt x="63" y="18"/>
                  </a:lnTo>
                  <a:lnTo>
                    <a:pt x="63" y="16"/>
                  </a:lnTo>
                  <a:lnTo>
                    <a:pt x="63" y="14"/>
                  </a:lnTo>
                  <a:lnTo>
                    <a:pt x="63" y="13"/>
                  </a:lnTo>
                  <a:lnTo>
                    <a:pt x="63" y="11"/>
                  </a:lnTo>
                  <a:lnTo>
                    <a:pt x="63" y="9"/>
                  </a:lnTo>
                  <a:lnTo>
                    <a:pt x="63" y="8"/>
                  </a:lnTo>
                  <a:lnTo>
                    <a:pt x="64" y="6"/>
                  </a:lnTo>
                  <a:lnTo>
                    <a:pt x="64" y="6"/>
                  </a:lnTo>
                  <a:lnTo>
                    <a:pt x="64" y="5"/>
                  </a:lnTo>
                  <a:lnTo>
                    <a:pt x="64" y="4"/>
                  </a:lnTo>
                  <a:lnTo>
                    <a:pt x="64" y="3"/>
                  </a:lnTo>
                  <a:lnTo>
                    <a:pt x="64" y="2"/>
                  </a:lnTo>
                  <a:lnTo>
                    <a:pt x="64" y="2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1"/>
                  </a:lnTo>
                  <a:lnTo>
                    <a:pt x="64" y="0"/>
                  </a:lnTo>
                  <a:lnTo>
                    <a:pt x="64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0"/>
                  </a:lnTo>
                  <a:lnTo>
                    <a:pt x="65" y="1"/>
                  </a:lnTo>
                  <a:lnTo>
                    <a:pt x="65" y="1"/>
                  </a:lnTo>
                  <a:lnTo>
                    <a:pt x="66" y="2"/>
                  </a:lnTo>
                  <a:lnTo>
                    <a:pt x="66" y="2"/>
                  </a:lnTo>
                  <a:lnTo>
                    <a:pt x="66" y="3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5"/>
                  </a:lnTo>
                  <a:lnTo>
                    <a:pt x="66" y="6"/>
                  </a:lnTo>
                  <a:lnTo>
                    <a:pt x="66" y="7"/>
                  </a:lnTo>
                  <a:lnTo>
                    <a:pt x="66" y="8"/>
                  </a:lnTo>
                  <a:lnTo>
                    <a:pt x="66" y="10"/>
                  </a:lnTo>
                  <a:lnTo>
                    <a:pt x="66" y="11"/>
                  </a:lnTo>
                  <a:lnTo>
                    <a:pt x="66" y="12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4" name="Freeform 98"/>
            <p:cNvSpPr>
              <a:spLocks/>
            </p:cNvSpPr>
            <p:nvPr/>
          </p:nvSpPr>
          <p:spPr bwMode="auto">
            <a:xfrm>
              <a:off x="5659" y="2186"/>
              <a:ext cx="69" cy="116"/>
            </a:xfrm>
            <a:custGeom>
              <a:avLst/>
              <a:gdLst/>
              <a:ahLst/>
              <a:cxnLst>
                <a:cxn ang="0">
                  <a:pos x="2" y="36"/>
                </a:cxn>
                <a:cxn ang="0">
                  <a:pos x="4" y="84"/>
                </a:cxn>
                <a:cxn ang="0">
                  <a:pos x="5" y="105"/>
                </a:cxn>
                <a:cxn ang="0">
                  <a:pos x="6" y="113"/>
                </a:cxn>
                <a:cxn ang="0">
                  <a:pos x="7" y="116"/>
                </a:cxn>
                <a:cxn ang="0">
                  <a:pos x="8" y="113"/>
                </a:cxn>
                <a:cxn ang="0">
                  <a:pos x="8" y="103"/>
                </a:cxn>
                <a:cxn ang="0">
                  <a:pos x="10" y="77"/>
                </a:cxn>
                <a:cxn ang="0">
                  <a:pos x="12" y="37"/>
                </a:cxn>
                <a:cxn ang="0">
                  <a:pos x="13" y="16"/>
                </a:cxn>
                <a:cxn ang="0">
                  <a:pos x="14" y="4"/>
                </a:cxn>
                <a:cxn ang="0">
                  <a:pos x="14" y="0"/>
                </a:cxn>
                <a:cxn ang="0">
                  <a:pos x="15" y="1"/>
                </a:cxn>
                <a:cxn ang="0">
                  <a:pos x="16" y="7"/>
                </a:cxn>
                <a:cxn ang="0">
                  <a:pos x="17" y="26"/>
                </a:cxn>
                <a:cxn ang="0">
                  <a:pos x="19" y="59"/>
                </a:cxn>
                <a:cxn ang="0">
                  <a:pos x="20" y="93"/>
                </a:cxn>
                <a:cxn ang="0">
                  <a:pos x="21" y="108"/>
                </a:cxn>
                <a:cxn ang="0">
                  <a:pos x="22" y="114"/>
                </a:cxn>
                <a:cxn ang="0">
                  <a:pos x="23" y="115"/>
                </a:cxn>
                <a:cxn ang="0">
                  <a:pos x="23" y="112"/>
                </a:cxn>
                <a:cxn ang="0">
                  <a:pos x="24" y="101"/>
                </a:cxn>
                <a:cxn ang="0">
                  <a:pos x="26" y="78"/>
                </a:cxn>
                <a:cxn ang="0">
                  <a:pos x="28" y="33"/>
                </a:cxn>
                <a:cxn ang="0">
                  <a:pos x="29" y="13"/>
                </a:cxn>
                <a:cxn ang="0">
                  <a:pos x="29" y="4"/>
                </a:cxn>
                <a:cxn ang="0">
                  <a:pos x="30" y="0"/>
                </a:cxn>
                <a:cxn ang="0">
                  <a:pos x="31" y="1"/>
                </a:cxn>
                <a:cxn ang="0">
                  <a:pos x="32" y="7"/>
                </a:cxn>
                <a:cxn ang="0">
                  <a:pos x="33" y="22"/>
                </a:cxn>
                <a:cxn ang="0">
                  <a:pos x="35" y="69"/>
                </a:cxn>
                <a:cxn ang="0">
                  <a:pos x="36" y="94"/>
                </a:cxn>
                <a:cxn ang="0">
                  <a:pos x="37" y="109"/>
                </a:cxn>
                <a:cxn ang="0">
                  <a:pos x="38" y="115"/>
                </a:cxn>
                <a:cxn ang="0">
                  <a:pos x="38" y="115"/>
                </a:cxn>
                <a:cxn ang="0">
                  <a:pos x="39" y="111"/>
                </a:cxn>
                <a:cxn ang="0">
                  <a:pos x="40" y="102"/>
                </a:cxn>
                <a:cxn ang="0">
                  <a:pos x="41" y="75"/>
                </a:cxn>
                <a:cxn ang="0">
                  <a:pos x="43" y="28"/>
                </a:cxn>
                <a:cxn ang="0">
                  <a:pos x="45" y="8"/>
                </a:cxn>
                <a:cxn ang="0">
                  <a:pos x="46" y="1"/>
                </a:cxn>
                <a:cxn ang="0">
                  <a:pos x="46" y="0"/>
                </a:cxn>
                <a:cxn ang="0">
                  <a:pos x="47" y="5"/>
                </a:cxn>
                <a:cxn ang="0">
                  <a:pos x="48" y="17"/>
                </a:cxn>
                <a:cxn ang="0">
                  <a:pos x="50" y="64"/>
                </a:cxn>
                <a:cxn ang="0">
                  <a:pos x="52" y="95"/>
                </a:cxn>
                <a:cxn ang="0">
                  <a:pos x="53" y="109"/>
                </a:cxn>
                <a:cxn ang="0">
                  <a:pos x="53" y="115"/>
                </a:cxn>
                <a:cxn ang="0">
                  <a:pos x="54" y="115"/>
                </a:cxn>
                <a:cxn ang="0">
                  <a:pos x="55" y="111"/>
                </a:cxn>
                <a:cxn ang="0">
                  <a:pos x="56" y="99"/>
                </a:cxn>
                <a:cxn ang="0">
                  <a:pos x="58" y="59"/>
                </a:cxn>
                <a:cxn ang="0">
                  <a:pos x="59" y="28"/>
                </a:cxn>
                <a:cxn ang="0">
                  <a:pos x="60" y="11"/>
                </a:cxn>
                <a:cxn ang="0">
                  <a:pos x="61" y="2"/>
                </a:cxn>
                <a:cxn ang="0">
                  <a:pos x="62" y="0"/>
                </a:cxn>
                <a:cxn ang="0">
                  <a:pos x="62" y="2"/>
                </a:cxn>
                <a:cxn ang="0">
                  <a:pos x="63" y="10"/>
                </a:cxn>
                <a:cxn ang="0">
                  <a:pos x="65" y="34"/>
                </a:cxn>
                <a:cxn ang="0">
                  <a:pos x="67" y="81"/>
                </a:cxn>
                <a:cxn ang="0">
                  <a:pos x="68" y="104"/>
                </a:cxn>
                <a:cxn ang="0">
                  <a:pos x="69" y="112"/>
                </a:cxn>
              </a:cxnLst>
              <a:rect l="0" t="0" r="r" b="b"/>
              <a:pathLst>
                <a:path w="69" h="116">
                  <a:moveTo>
                    <a:pt x="0" y="12"/>
                  </a:moveTo>
                  <a:lnTo>
                    <a:pt x="1" y="15"/>
                  </a:lnTo>
                  <a:lnTo>
                    <a:pt x="1" y="21"/>
                  </a:lnTo>
                  <a:lnTo>
                    <a:pt x="1" y="22"/>
                  </a:lnTo>
                  <a:lnTo>
                    <a:pt x="1" y="24"/>
                  </a:lnTo>
                  <a:lnTo>
                    <a:pt x="1" y="27"/>
                  </a:lnTo>
                  <a:lnTo>
                    <a:pt x="2" y="34"/>
                  </a:lnTo>
                  <a:lnTo>
                    <a:pt x="2" y="36"/>
                  </a:lnTo>
                  <a:lnTo>
                    <a:pt x="2" y="38"/>
                  </a:lnTo>
                  <a:lnTo>
                    <a:pt x="2" y="42"/>
                  </a:lnTo>
                  <a:lnTo>
                    <a:pt x="2" y="51"/>
                  </a:lnTo>
                  <a:lnTo>
                    <a:pt x="3" y="68"/>
                  </a:lnTo>
                  <a:lnTo>
                    <a:pt x="3" y="70"/>
                  </a:lnTo>
                  <a:lnTo>
                    <a:pt x="3" y="72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4" y="86"/>
                  </a:lnTo>
                  <a:lnTo>
                    <a:pt x="4" y="88"/>
                  </a:lnTo>
                  <a:lnTo>
                    <a:pt x="4" y="92"/>
                  </a:lnTo>
                  <a:lnTo>
                    <a:pt x="5" y="98"/>
                  </a:lnTo>
                  <a:lnTo>
                    <a:pt x="5" y="100"/>
                  </a:lnTo>
                  <a:lnTo>
                    <a:pt x="5" y="101"/>
                  </a:lnTo>
                  <a:lnTo>
                    <a:pt x="5" y="104"/>
                  </a:lnTo>
                  <a:lnTo>
                    <a:pt x="5" y="105"/>
                  </a:lnTo>
                  <a:lnTo>
                    <a:pt x="5" y="106"/>
                  </a:lnTo>
                  <a:lnTo>
                    <a:pt x="6" y="108"/>
                  </a:lnTo>
                  <a:lnTo>
                    <a:pt x="6" y="110"/>
                  </a:lnTo>
                  <a:lnTo>
                    <a:pt x="6" y="110"/>
                  </a:lnTo>
                  <a:lnTo>
                    <a:pt x="6" y="111"/>
                  </a:lnTo>
                  <a:lnTo>
                    <a:pt x="6" y="112"/>
                  </a:lnTo>
                  <a:lnTo>
                    <a:pt x="6" y="113"/>
                  </a:lnTo>
                  <a:lnTo>
                    <a:pt x="6" y="113"/>
                  </a:lnTo>
                  <a:lnTo>
                    <a:pt x="6" y="114"/>
                  </a:lnTo>
                  <a:lnTo>
                    <a:pt x="6" y="114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6" y="115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6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5"/>
                  </a:lnTo>
                  <a:lnTo>
                    <a:pt x="7" y="114"/>
                  </a:lnTo>
                  <a:lnTo>
                    <a:pt x="7" y="114"/>
                  </a:lnTo>
                  <a:lnTo>
                    <a:pt x="8" y="113"/>
                  </a:lnTo>
                  <a:lnTo>
                    <a:pt x="8" y="113"/>
                  </a:lnTo>
                  <a:lnTo>
                    <a:pt x="8" y="112"/>
                  </a:lnTo>
                  <a:lnTo>
                    <a:pt x="8" y="111"/>
                  </a:lnTo>
                  <a:lnTo>
                    <a:pt x="8" y="110"/>
                  </a:lnTo>
                  <a:lnTo>
                    <a:pt x="8" y="109"/>
                  </a:lnTo>
                  <a:lnTo>
                    <a:pt x="8" y="107"/>
                  </a:lnTo>
                  <a:lnTo>
                    <a:pt x="8" y="106"/>
                  </a:lnTo>
                  <a:lnTo>
                    <a:pt x="8" y="105"/>
                  </a:lnTo>
                  <a:lnTo>
                    <a:pt x="8" y="103"/>
                  </a:lnTo>
                  <a:lnTo>
                    <a:pt x="8" y="102"/>
                  </a:lnTo>
                  <a:lnTo>
                    <a:pt x="9" y="100"/>
                  </a:lnTo>
                  <a:lnTo>
                    <a:pt x="9" y="97"/>
                  </a:lnTo>
                  <a:lnTo>
                    <a:pt x="9" y="91"/>
                  </a:lnTo>
                  <a:lnTo>
                    <a:pt x="9" y="90"/>
                  </a:lnTo>
                  <a:lnTo>
                    <a:pt x="9" y="88"/>
                  </a:lnTo>
                  <a:lnTo>
                    <a:pt x="10" y="84"/>
                  </a:lnTo>
                  <a:lnTo>
                    <a:pt x="10" y="77"/>
                  </a:lnTo>
                  <a:lnTo>
                    <a:pt x="10" y="61"/>
                  </a:lnTo>
                  <a:lnTo>
                    <a:pt x="11" y="59"/>
                  </a:lnTo>
                  <a:lnTo>
                    <a:pt x="11" y="57"/>
                  </a:lnTo>
                  <a:lnTo>
                    <a:pt x="11" y="53"/>
                  </a:lnTo>
                  <a:lnTo>
                    <a:pt x="11" y="45"/>
                  </a:lnTo>
                  <a:lnTo>
                    <a:pt x="11" y="43"/>
                  </a:lnTo>
                  <a:lnTo>
                    <a:pt x="11" y="41"/>
                  </a:lnTo>
                  <a:lnTo>
                    <a:pt x="12" y="37"/>
                  </a:lnTo>
                  <a:lnTo>
                    <a:pt x="12" y="30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12" y="23"/>
                  </a:lnTo>
                  <a:lnTo>
                    <a:pt x="12" y="22"/>
                  </a:lnTo>
                  <a:lnTo>
                    <a:pt x="12" y="20"/>
                  </a:lnTo>
                  <a:lnTo>
                    <a:pt x="13" y="17"/>
                  </a:lnTo>
                  <a:lnTo>
                    <a:pt x="13" y="16"/>
                  </a:lnTo>
                  <a:lnTo>
                    <a:pt x="13" y="14"/>
                  </a:lnTo>
                  <a:lnTo>
                    <a:pt x="13" y="12"/>
                  </a:lnTo>
                  <a:lnTo>
                    <a:pt x="13" y="10"/>
                  </a:lnTo>
                  <a:lnTo>
                    <a:pt x="13" y="9"/>
                  </a:lnTo>
                  <a:lnTo>
                    <a:pt x="13" y="7"/>
                  </a:lnTo>
                  <a:lnTo>
                    <a:pt x="13" y="6"/>
                  </a:lnTo>
                  <a:lnTo>
                    <a:pt x="14" y="5"/>
                  </a:lnTo>
                  <a:lnTo>
                    <a:pt x="14" y="4"/>
                  </a:lnTo>
                  <a:lnTo>
                    <a:pt x="14" y="4"/>
                  </a:lnTo>
                  <a:lnTo>
                    <a:pt x="14" y="3"/>
                  </a:lnTo>
                  <a:lnTo>
                    <a:pt x="14" y="2"/>
                  </a:lnTo>
                  <a:lnTo>
                    <a:pt x="14" y="2"/>
                  </a:lnTo>
                  <a:lnTo>
                    <a:pt x="14" y="1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15" y="1"/>
                  </a:lnTo>
                  <a:lnTo>
                    <a:pt x="15" y="1"/>
                  </a:lnTo>
                  <a:lnTo>
                    <a:pt x="15" y="2"/>
                  </a:lnTo>
                  <a:lnTo>
                    <a:pt x="15" y="2"/>
                  </a:lnTo>
                  <a:lnTo>
                    <a:pt x="16" y="3"/>
                  </a:lnTo>
                  <a:lnTo>
                    <a:pt x="16" y="4"/>
                  </a:lnTo>
                  <a:lnTo>
                    <a:pt x="16" y="5"/>
                  </a:lnTo>
                  <a:lnTo>
                    <a:pt x="16" y="6"/>
                  </a:lnTo>
                  <a:lnTo>
                    <a:pt x="16" y="7"/>
                  </a:lnTo>
                  <a:lnTo>
                    <a:pt x="16" y="8"/>
                  </a:lnTo>
                  <a:lnTo>
                    <a:pt x="16" y="9"/>
                  </a:lnTo>
                  <a:lnTo>
                    <a:pt x="16" y="10"/>
                  </a:lnTo>
                  <a:lnTo>
                    <a:pt x="16" y="13"/>
                  </a:lnTo>
                  <a:lnTo>
                    <a:pt x="16" y="14"/>
                  </a:lnTo>
                  <a:lnTo>
                    <a:pt x="17" y="16"/>
                  </a:lnTo>
                  <a:lnTo>
                    <a:pt x="17" y="19"/>
                  </a:lnTo>
                  <a:lnTo>
                    <a:pt x="17" y="26"/>
                  </a:lnTo>
                  <a:lnTo>
                    <a:pt x="17" y="28"/>
                  </a:lnTo>
                  <a:lnTo>
                    <a:pt x="17" y="30"/>
                  </a:lnTo>
                  <a:lnTo>
                    <a:pt x="18" y="34"/>
                  </a:lnTo>
                  <a:lnTo>
                    <a:pt x="18" y="42"/>
                  </a:lnTo>
                  <a:lnTo>
                    <a:pt x="18" y="44"/>
                  </a:lnTo>
                  <a:lnTo>
                    <a:pt x="18" y="46"/>
                  </a:lnTo>
                  <a:lnTo>
                    <a:pt x="18" y="50"/>
                  </a:lnTo>
                  <a:lnTo>
                    <a:pt x="19" y="59"/>
                  </a:lnTo>
                  <a:lnTo>
                    <a:pt x="19" y="76"/>
                  </a:lnTo>
                  <a:lnTo>
                    <a:pt x="20" y="78"/>
                  </a:lnTo>
                  <a:lnTo>
                    <a:pt x="20" y="80"/>
                  </a:lnTo>
                  <a:lnTo>
                    <a:pt x="20" y="84"/>
                  </a:lnTo>
                  <a:lnTo>
                    <a:pt x="20" y="86"/>
                  </a:lnTo>
                  <a:lnTo>
                    <a:pt x="20" y="88"/>
                  </a:lnTo>
                  <a:lnTo>
                    <a:pt x="20" y="92"/>
                  </a:lnTo>
                  <a:lnTo>
                    <a:pt x="20" y="93"/>
                  </a:lnTo>
                  <a:lnTo>
                    <a:pt x="20" y="95"/>
                  </a:lnTo>
                  <a:lnTo>
                    <a:pt x="20" y="98"/>
                  </a:lnTo>
                  <a:lnTo>
                    <a:pt x="21" y="100"/>
                  </a:lnTo>
                  <a:lnTo>
                    <a:pt x="21" y="101"/>
                  </a:lnTo>
                  <a:lnTo>
                    <a:pt x="21" y="104"/>
                  </a:lnTo>
                  <a:lnTo>
                    <a:pt x="21" y="105"/>
                  </a:lnTo>
                  <a:lnTo>
                    <a:pt x="21" y="106"/>
                  </a:lnTo>
                  <a:lnTo>
                    <a:pt x="21" y="108"/>
                  </a:lnTo>
                  <a:lnTo>
                    <a:pt x="21" y="108"/>
                  </a:lnTo>
                  <a:lnTo>
                    <a:pt x="21" y="110"/>
                  </a:lnTo>
                  <a:lnTo>
                    <a:pt x="22" y="110"/>
                  </a:lnTo>
                  <a:lnTo>
                    <a:pt x="22" y="111"/>
                  </a:lnTo>
                  <a:lnTo>
                    <a:pt x="22" y="112"/>
                  </a:lnTo>
                  <a:lnTo>
                    <a:pt x="22" y="113"/>
                  </a:lnTo>
                  <a:lnTo>
                    <a:pt x="22" y="113"/>
                  </a:lnTo>
                  <a:lnTo>
                    <a:pt x="22" y="114"/>
                  </a:lnTo>
                  <a:lnTo>
                    <a:pt x="22" y="114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5"/>
                  </a:lnTo>
                  <a:lnTo>
                    <a:pt x="22" y="116"/>
                  </a:lnTo>
                  <a:lnTo>
                    <a:pt x="22" y="116"/>
                  </a:lnTo>
                  <a:lnTo>
                    <a:pt x="23" y="116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5"/>
                  </a:lnTo>
                  <a:lnTo>
                    <a:pt x="23" y="114"/>
                  </a:lnTo>
                  <a:lnTo>
                    <a:pt x="23" y="114"/>
                  </a:lnTo>
                  <a:lnTo>
                    <a:pt x="23" y="113"/>
                  </a:lnTo>
                  <a:lnTo>
                    <a:pt x="23" y="113"/>
                  </a:lnTo>
                  <a:lnTo>
                    <a:pt x="23" y="112"/>
                  </a:lnTo>
                  <a:lnTo>
                    <a:pt x="24" y="111"/>
                  </a:lnTo>
                  <a:lnTo>
                    <a:pt x="24" y="110"/>
                  </a:lnTo>
                  <a:lnTo>
                    <a:pt x="24" y="109"/>
                  </a:lnTo>
                  <a:lnTo>
                    <a:pt x="24" y="107"/>
                  </a:lnTo>
                  <a:lnTo>
                    <a:pt x="24" y="106"/>
                  </a:lnTo>
                  <a:lnTo>
                    <a:pt x="24" y="105"/>
                  </a:lnTo>
                  <a:lnTo>
                    <a:pt x="24" y="102"/>
                  </a:lnTo>
                  <a:lnTo>
                    <a:pt x="24" y="101"/>
                  </a:lnTo>
                  <a:lnTo>
                    <a:pt x="24" y="99"/>
                  </a:lnTo>
                  <a:lnTo>
                    <a:pt x="25" y="96"/>
                  </a:lnTo>
                  <a:lnTo>
                    <a:pt x="25" y="94"/>
                  </a:lnTo>
                  <a:lnTo>
                    <a:pt x="25" y="93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26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6" y="66"/>
                  </a:lnTo>
                  <a:lnTo>
                    <a:pt x="27" y="50"/>
                  </a:lnTo>
                  <a:lnTo>
                    <a:pt x="27" y="48"/>
                  </a:lnTo>
                  <a:lnTo>
                    <a:pt x="27" y="46"/>
                  </a:lnTo>
                  <a:lnTo>
                    <a:pt x="27" y="42"/>
                  </a:lnTo>
                  <a:lnTo>
                    <a:pt x="27" y="35"/>
                  </a:lnTo>
                  <a:lnTo>
                    <a:pt x="28" y="33"/>
                  </a:lnTo>
                  <a:lnTo>
                    <a:pt x="28" y="31"/>
                  </a:lnTo>
                  <a:lnTo>
                    <a:pt x="28" y="28"/>
                  </a:lnTo>
                  <a:lnTo>
                    <a:pt x="28" y="21"/>
                  </a:lnTo>
                  <a:lnTo>
                    <a:pt x="28" y="20"/>
                  </a:lnTo>
                  <a:lnTo>
                    <a:pt x="28" y="18"/>
                  </a:lnTo>
                  <a:lnTo>
                    <a:pt x="28" y="15"/>
                  </a:lnTo>
                  <a:lnTo>
                    <a:pt x="29" y="14"/>
                  </a:lnTo>
                  <a:lnTo>
                    <a:pt x="29" y="13"/>
                  </a:lnTo>
                  <a:lnTo>
                    <a:pt x="29" y="10"/>
                  </a:lnTo>
                  <a:lnTo>
                    <a:pt x="29" y="9"/>
                  </a:lnTo>
                  <a:lnTo>
                    <a:pt x="29" y="8"/>
                  </a:lnTo>
                  <a:lnTo>
                    <a:pt x="29" y="7"/>
                  </a:lnTo>
                  <a:lnTo>
                    <a:pt x="29" y="6"/>
                  </a:lnTo>
                  <a:lnTo>
                    <a:pt x="29" y="5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30" y="3"/>
                  </a:lnTo>
                  <a:lnTo>
                    <a:pt x="30" y="2"/>
                  </a:lnTo>
                  <a:lnTo>
                    <a:pt x="30" y="2"/>
                  </a:lnTo>
                  <a:lnTo>
                    <a:pt x="30" y="1"/>
                  </a:lnTo>
                  <a:lnTo>
                    <a:pt x="30" y="1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0"/>
                  </a:lnTo>
                  <a:lnTo>
                    <a:pt x="31" y="1"/>
                  </a:lnTo>
                  <a:lnTo>
                    <a:pt x="31" y="1"/>
                  </a:lnTo>
                  <a:lnTo>
                    <a:pt x="31" y="2"/>
                  </a:lnTo>
                  <a:lnTo>
                    <a:pt x="31" y="2"/>
                  </a:lnTo>
                  <a:lnTo>
                    <a:pt x="31" y="3"/>
                  </a:lnTo>
                  <a:lnTo>
                    <a:pt x="31" y="4"/>
                  </a:lnTo>
                  <a:lnTo>
                    <a:pt x="31" y="4"/>
                  </a:lnTo>
                  <a:lnTo>
                    <a:pt x="32" y="5"/>
                  </a:lnTo>
                  <a:lnTo>
                    <a:pt x="32" y="7"/>
                  </a:lnTo>
                  <a:lnTo>
                    <a:pt x="32" y="9"/>
                  </a:lnTo>
                  <a:lnTo>
                    <a:pt x="32" y="10"/>
                  </a:lnTo>
                  <a:lnTo>
                    <a:pt x="32" y="12"/>
                  </a:lnTo>
                  <a:lnTo>
                    <a:pt x="32" y="14"/>
                  </a:lnTo>
                  <a:lnTo>
                    <a:pt x="32" y="15"/>
                  </a:lnTo>
                  <a:lnTo>
                    <a:pt x="32" y="18"/>
                  </a:lnTo>
                  <a:lnTo>
                    <a:pt x="32" y="20"/>
                  </a:lnTo>
                  <a:lnTo>
                    <a:pt x="33" y="22"/>
                  </a:lnTo>
                  <a:lnTo>
                    <a:pt x="33" y="25"/>
                  </a:lnTo>
                  <a:lnTo>
                    <a:pt x="33" y="33"/>
                  </a:lnTo>
                  <a:lnTo>
                    <a:pt x="34" y="50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4" y="58"/>
                  </a:lnTo>
                  <a:lnTo>
                    <a:pt x="35" y="67"/>
                  </a:lnTo>
                  <a:lnTo>
                    <a:pt x="35" y="69"/>
                  </a:lnTo>
                  <a:lnTo>
                    <a:pt x="35" y="71"/>
                  </a:lnTo>
                  <a:lnTo>
                    <a:pt x="35" y="76"/>
                  </a:lnTo>
                  <a:lnTo>
                    <a:pt x="35" y="84"/>
                  </a:lnTo>
                  <a:lnTo>
                    <a:pt x="36" y="86"/>
                  </a:lnTo>
                  <a:lnTo>
                    <a:pt x="36" y="87"/>
                  </a:lnTo>
                  <a:lnTo>
                    <a:pt x="36" y="91"/>
                  </a:lnTo>
                  <a:lnTo>
                    <a:pt x="36" y="93"/>
                  </a:lnTo>
                  <a:lnTo>
                    <a:pt x="36" y="94"/>
                  </a:lnTo>
                  <a:lnTo>
                    <a:pt x="36" y="98"/>
                  </a:lnTo>
                  <a:lnTo>
                    <a:pt x="36" y="99"/>
                  </a:lnTo>
                  <a:lnTo>
                    <a:pt x="36" y="101"/>
                  </a:lnTo>
                  <a:lnTo>
                    <a:pt x="37" y="104"/>
                  </a:lnTo>
                  <a:lnTo>
                    <a:pt x="37" y="105"/>
                  </a:lnTo>
                  <a:lnTo>
                    <a:pt x="37" y="106"/>
                  </a:lnTo>
                  <a:lnTo>
                    <a:pt x="37" y="108"/>
                  </a:lnTo>
                  <a:lnTo>
                    <a:pt x="37" y="109"/>
                  </a:lnTo>
                  <a:lnTo>
                    <a:pt x="37" y="110"/>
                  </a:lnTo>
                  <a:lnTo>
                    <a:pt x="37" y="111"/>
                  </a:lnTo>
                  <a:lnTo>
                    <a:pt x="37" y="112"/>
                  </a:lnTo>
                  <a:lnTo>
                    <a:pt x="37" y="112"/>
                  </a:lnTo>
                  <a:lnTo>
                    <a:pt x="38" y="113"/>
                  </a:lnTo>
                  <a:lnTo>
                    <a:pt x="38" y="114"/>
                  </a:lnTo>
                  <a:lnTo>
                    <a:pt x="38" y="114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6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8" y="115"/>
                  </a:lnTo>
                  <a:lnTo>
                    <a:pt x="39" y="115"/>
                  </a:lnTo>
                  <a:lnTo>
                    <a:pt x="39" y="114"/>
                  </a:lnTo>
                  <a:lnTo>
                    <a:pt x="39" y="114"/>
                  </a:lnTo>
                  <a:lnTo>
                    <a:pt x="39" y="113"/>
                  </a:lnTo>
                  <a:lnTo>
                    <a:pt x="39" y="113"/>
                  </a:lnTo>
                  <a:lnTo>
                    <a:pt x="39" y="112"/>
                  </a:lnTo>
                  <a:lnTo>
                    <a:pt x="39" y="111"/>
                  </a:lnTo>
                  <a:lnTo>
                    <a:pt x="39" y="111"/>
                  </a:lnTo>
                  <a:lnTo>
                    <a:pt x="39" y="110"/>
                  </a:lnTo>
                  <a:lnTo>
                    <a:pt x="39" y="109"/>
                  </a:lnTo>
                  <a:lnTo>
                    <a:pt x="40" y="108"/>
                  </a:lnTo>
                  <a:lnTo>
                    <a:pt x="40" y="107"/>
                  </a:lnTo>
                  <a:lnTo>
                    <a:pt x="40" y="104"/>
                  </a:lnTo>
                  <a:lnTo>
                    <a:pt x="40" y="103"/>
                  </a:lnTo>
                  <a:lnTo>
                    <a:pt x="40" y="102"/>
                  </a:lnTo>
                  <a:lnTo>
                    <a:pt x="40" y="99"/>
                  </a:lnTo>
                  <a:lnTo>
                    <a:pt x="40" y="93"/>
                  </a:lnTo>
                  <a:lnTo>
                    <a:pt x="40" y="92"/>
                  </a:lnTo>
                  <a:lnTo>
                    <a:pt x="41" y="90"/>
                  </a:lnTo>
                  <a:lnTo>
                    <a:pt x="41" y="86"/>
                  </a:lnTo>
                  <a:lnTo>
                    <a:pt x="41" y="79"/>
                  </a:lnTo>
                  <a:lnTo>
                    <a:pt x="41" y="77"/>
                  </a:lnTo>
                  <a:lnTo>
                    <a:pt x="41" y="75"/>
                  </a:lnTo>
                  <a:lnTo>
                    <a:pt x="42" y="71"/>
                  </a:lnTo>
                  <a:lnTo>
                    <a:pt x="42" y="63"/>
                  </a:lnTo>
                  <a:lnTo>
                    <a:pt x="43" y="47"/>
                  </a:lnTo>
                  <a:lnTo>
                    <a:pt x="43" y="44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0"/>
                  </a:lnTo>
                  <a:lnTo>
                    <a:pt x="43" y="28"/>
                  </a:lnTo>
                  <a:lnTo>
                    <a:pt x="44" y="26"/>
                  </a:lnTo>
                  <a:lnTo>
                    <a:pt x="44" y="23"/>
                  </a:lnTo>
                  <a:lnTo>
                    <a:pt x="44" y="16"/>
                  </a:lnTo>
                  <a:lnTo>
                    <a:pt x="44" y="14"/>
                  </a:lnTo>
                  <a:lnTo>
                    <a:pt x="44" y="13"/>
                  </a:lnTo>
                  <a:lnTo>
                    <a:pt x="44" y="10"/>
                  </a:lnTo>
                  <a:lnTo>
                    <a:pt x="45" y="9"/>
                  </a:lnTo>
                  <a:lnTo>
                    <a:pt x="45" y="8"/>
                  </a:lnTo>
                  <a:lnTo>
                    <a:pt x="45" y="6"/>
                  </a:lnTo>
                  <a:lnTo>
                    <a:pt x="45" y="5"/>
                  </a:lnTo>
                  <a:lnTo>
                    <a:pt x="45" y="4"/>
                  </a:lnTo>
                  <a:lnTo>
                    <a:pt x="45" y="3"/>
                  </a:lnTo>
                  <a:lnTo>
                    <a:pt x="45" y="2"/>
                  </a:lnTo>
                  <a:lnTo>
                    <a:pt x="45" y="2"/>
                  </a:lnTo>
                  <a:lnTo>
                    <a:pt x="45" y="1"/>
                  </a:lnTo>
                  <a:lnTo>
                    <a:pt x="46" y="1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6" y="1"/>
                  </a:lnTo>
                  <a:lnTo>
                    <a:pt x="46" y="1"/>
                  </a:lnTo>
                  <a:lnTo>
                    <a:pt x="47" y="2"/>
                  </a:lnTo>
                  <a:lnTo>
                    <a:pt x="47" y="2"/>
                  </a:lnTo>
                  <a:lnTo>
                    <a:pt x="47" y="3"/>
                  </a:lnTo>
                  <a:lnTo>
                    <a:pt x="47" y="4"/>
                  </a:lnTo>
                  <a:lnTo>
                    <a:pt x="47" y="5"/>
                  </a:lnTo>
                  <a:lnTo>
                    <a:pt x="47" y="6"/>
                  </a:lnTo>
                  <a:lnTo>
                    <a:pt x="47" y="7"/>
                  </a:lnTo>
                  <a:lnTo>
                    <a:pt x="47" y="8"/>
                  </a:lnTo>
                  <a:lnTo>
                    <a:pt x="48" y="10"/>
                  </a:lnTo>
                  <a:lnTo>
                    <a:pt x="48" y="12"/>
                  </a:lnTo>
                  <a:lnTo>
                    <a:pt x="48" y="13"/>
                  </a:lnTo>
                  <a:lnTo>
                    <a:pt x="48" y="16"/>
                  </a:lnTo>
                  <a:lnTo>
                    <a:pt x="48" y="17"/>
                  </a:lnTo>
                  <a:lnTo>
                    <a:pt x="48" y="19"/>
                  </a:lnTo>
                  <a:lnTo>
                    <a:pt x="48" y="22"/>
                  </a:lnTo>
                  <a:lnTo>
                    <a:pt x="49" y="30"/>
                  </a:lnTo>
                  <a:lnTo>
                    <a:pt x="49" y="32"/>
                  </a:lnTo>
                  <a:lnTo>
                    <a:pt x="49" y="34"/>
                  </a:lnTo>
                  <a:lnTo>
                    <a:pt x="49" y="38"/>
                  </a:lnTo>
                  <a:lnTo>
                    <a:pt x="49" y="46"/>
                  </a:lnTo>
                  <a:lnTo>
                    <a:pt x="50" y="64"/>
                  </a:lnTo>
                  <a:lnTo>
                    <a:pt x="50" y="66"/>
                  </a:lnTo>
                  <a:lnTo>
                    <a:pt x="50" y="68"/>
                  </a:lnTo>
                  <a:lnTo>
                    <a:pt x="50" y="72"/>
                  </a:lnTo>
                  <a:lnTo>
                    <a:pt x="51" y="80"/>
                  </a:lnTo>
                  <a:lnTo>
                    <a:pt x="51" y="82"/>
                  </a:lnTo>
                  <a:lnTo>
                    <a:pt x="51" y="84"/>
                  </a:lnTo>
                  <a:lnTo>
                    <a:pt x="51" y="88"/>
                  </a:lnTo>
                  <a:lnTo>
                    <a:pt x="52" y="95"/>
                  </a:lnTo>
                  <a:lnTo>
                    <a:pt x="52" y="97"/>
                  </a:lnTo>
                  <a:lnTo>
                    <a:pt x="52" y="98"/>
                  </a:lnTo>
                  <a:lnTo>
                    <a:pt x="52" y="102"/>
                  </a:lnTo>
                  <a:lnTo>
                    <a:pt x="52" y="103"/>
                  </a:lnTo>
                  <a:lnTo>
                    <a:pt x="52" y="104"/>
                  </a:lnTo>
                  <a:lnTo>
                    <a:pt x="52" y="107"/>
                  </a:lnTo>
                  <a:lnTo>
                    <a:pt x="52" y="108"/>
                  </a:lnTo>
                  <a:lnTo>
                    <a:pt x="53" y="109"/>
                  </a:lnTo>
                  <a:lnTo>
                    <a:pt x="53" y="110"/>
                  </a:lnTo>
                  <a:lnTo>
                    <a:pt x="53" y="111"/>
                  </a:lnTo>
                  <a:lnTo>
                    <a:pt x="53" y="112"/>
                  </a:lnTo>
                  <a:lnTo>
                    <a:pt x="53" y="112"/>
                  </a:lnTo>
                  <a:lnTo>
                    <a:pt x="53" y="113"/>
                  </a:lnTo>
                  <a:lnTo>
                    <a:pt x="53" y="114"/>
                  </a:lnTo>
                  <a:lnTo>
                    <a:pt x="53" y="114"/>
                  </a:lnTo>
                  <a:lnTo>
                    <a:pt x="53" y="115"/>
                  </a:lnTo>
                  <a:lnTo>
                    <a:pt x="53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6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5"/>
                  </a:lnTo>
                  <a:lnTo>
                    <a:pt x="54" y="114"/>
                  </a:lnTo>
                  <a:lnTo>
                    <a:pt x="54" y="114"/>
                  </a:lnTo>
                  <a:lnTo>
                    <a:pt x="54" y="113"/>
                  </a:lnTo>
                  <a:lnTo>
                    <a:pt x="54" y="113"/>
                  </a:lnTo>
                  <a:lnTo>
                    <a:pt x="55" y="112"/>
                  </a:lnTo>
                  <a:lnTo>
                    <a:pt x="55" y="111"/>
                  </a:lnTo>
                  <a:lnTo>
                    <a:pt x="55" y="111"/>
                  </a:lnTo>
                  <a:lnTo>
                    <a:pt x="55" y="110"/>
                  </a:lnTo>
                  <a:lnTo>
                    <a:pt x="55" y="109"/>
                  </a:lnTo>
                  <a:lnTo>
                    <a:pt x="55" y="108"/>
                  </a:lnTo>
                  <a:lnTo>
                    <a:pt x="55" y="107"/>
                  </a:lnTo>
                  <a:lnTo>
                    <a:pt x="55" y="104"/>
                  </a:lnTo>
                  <a:lnTo>
                    <a:pt x="55" y="103"/>
                  </a:lnTo>
                  <a:lnTo>
                    <a:pt x="56" y="102"/>
                  </a:lnTo>
                  <a:lnTo>
                    <a:pt x="56" y="99"/>
                  </a:lnTo>
                  <a:lnTo>
                    <a:pt x="56" y="93"/>
                  </a:lnTo>
                  <a:lnTo>
                    <a:pt x="56" y="92"/>
                  </a:lnTo>
                  <a:lnTo>
                    <a:pt x="56" y="90"/>
                  </a:lnTo>
                  <a:lnTo>
                    <a:pt x="57" y="86"/>
                  </a:lnTo>
                  <a:lnTo>
                    <a:pt x="57" y="79"/>
                  </a:lnTo>
                  <a:lnTo>
                    <a:pt x="57" y="63"/>
                  </a:lnTo>
                  <a:lnTo>
                    <a:pt x="58" y="61"/>
                  </a:lnTo>
                  <a:lnTo>
                    <a:pt x="58" y="59"/>
                  </a:lnTo>
                  <a:lnTo>
                    <a:pt x="58" y="55"/>
                  </a:lnTo>
                  <a:lnTo>
                    <a:pt x="58" y="47"/>
                  </a:lnTo>
                  <a:lnTo>
                    <a:pt x="58" y="45"/>
                  </a:lnTo>
                  <a:lnTo>
                    <a:pt x="58" y="43"/>
                  </a:lnTo>
                  <a:lnTo>
                    <a:pt x="59" y="39"/>
                  </a:lnTo>
                  <a:lnTo>
                    <a:pt x="59" y="31"/>
                  </a:lnTo>
                  <a:lnTo>
                    <a:pt x="59" y="30"/>
                  </a:lnTo>
                  <a:lnTo>
                    <a:pt x="59" y="28"/>
                  </a:lnTo>
                  <a:lnTo>
                    <a:pt x="59" y="24"/>
                  </a:lnTo>
                  <a:lnTo>
                    <a:pt x="59" y="23"/>
                  </a:lnTo>
                  <a:lnTo>
                    <a:pt x="59" y="21"/>
                  </a:lnTo>
                  <a:lnTo>
                    <a:pt x="60" y="18"/>
                  </a:lnTo>
                  <a:lnTo>
                    <a:pt x="60" y="17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60" y="11"/>
                  </a:lnTo>
                  <a:lnTo>
                    <a:pt x="60" y="10"/>
                  </a:lnTo>
                  <a:lnTo>
                    <a:pt x="60" y="8"/>
                  </a:lnTo>
                  <a:lnTo>
                    <a:pt x="60" y="7"/>
                  </a:lnTo>
                  <a:lnTo>
                    <a:pt x="61" y="6"/>
                  </a:lnTo>
                  <a:lnTo>
                    <a:pt x="61" y="5"/>
                  </a:lnTo>
                  <a:lnTo>
                    <a:pt x="61" y="4"/>
                  </a:lnTo>
                  <a:lnTo>
                    <a:pt x="61" y="3"/>
                  </a:lnTo>
                  <a:lnTo>
                    <a:pt x="61" y="2"/>
                  </a:lnTo>
                  <a:lnTo>
                    <a:pt x="61" y="2"/>
                  </a:lnTo>
                  <a:lnTo>
                    <a:pt x="61" y="1"/>
                  </a:lnTo>
                  <a:lnTo>
                    <a:pt x="61" y="1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1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62" y="1"/>
                  </a:lnTo>
                  <a:lnTo>
                    <a:pt x="62" y="1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63" y="3"/>
                  </a:lnTo>
                  <a:lnTo>
                    <a:pt x="63" y="4"/>
                  </a:lnTo>
                  <a:lnTo>
                    <a:pt x="63" y="5"/>
                  </a:lnTo>
                  <a:lnTo>
                    <a:pt x="63" y="6"/>
                  </a:lnTo>
                  <a:lnTo>
                    <a:pt x="63" y="7"/>
                  </a:lnTo>
                  <a:lnTo>
                    <a:pt x="63" y="8"/>
                  </a:lnTo>
                  <a:lnTo>
                    <a:pt x="63" y="9"/>
                  </a:lnTo>
                  <a:lnTo>
                    <a:pt x="63" y="10"/>
                  </a:lnTo>
                  <a:lnTo>
                    <a:pt x="63" y="13"/>
                  </a:lnTo>
                  <a:lnTo>
                    <a:pt x="63" y="14"/>
                  </a:lnTo>
                  <a:lnTo>
                    <a:pt x="63" y="16"/>
                  </a:lnTo>
                  <a:lnTo>
                    <a:pt x="64" y="19"/>
                  </a:lnTo>
                  <a:lnTo>
                    <a:pt x="64" y="26"/>
                  </a:lnTo>
                  <a:lnTo>
                    <a:pt x="64" y="28"/>
                  </a:lnTo>
                  <a:lnTo>
                    <a:pt x="64" y="30"/>
                  </a:lnTo>
                  <a:lnTo>
                    <a:pt x="65" y="34"/>
                  </a:lnTo>
                  <a:lnTo>
                    <a:pt x="65" y="42"/>
                  </a:lnTo>
                  <a:lnTo>
                    <a:pt x="65" y="44"/>
                  </a:lnTo>
                  <a:lnTo>
                    <a:pt x="65" y="46"/>
                  </a:lnTo>
                  <a:lnTo>
                    <a:pt x="65" y="51"/>
                  </a:lnTo>
                  <a:lnTo>
                    <a:pt x="66" y="60"/>
                  </a:lnTo>
                  <a:lnTo>
                    <a:pt x="66" y="77"/>
                  </a:lnTo>
                  <a:lnTo>
                    <a:pt x="67" y="79"/>
                  </a:lnTo>
                  <a:lnTo>
                    <a:pt x="67" y="81"/>
                  </a:lnTo>
                  <a:lnTo>
                    <a:pt x="67" y="85"/>
                  </a:lnTo>
                  <a:lnTo>
                    <a:pt x="67" y="92"/>
                  </a:lnTo>
                  <a:lnTo>
                    <a:pt x="67" y="93"/>
                  </a:lnTo>
                  <a:lnTo>
                    <a:pt x="67" y="95"/>
                  </a:lnTo>
                  <a:lnTo>
                    <a:pt x="67" y="98"/>
                  </a:lnTo>
                  <a:lnTo>
                    <a:pt x="67" y="100"/>
                  </a:lnTo>
                  <a:lnTo>
                    <a:pt x="68" y="101"/>
                  </a:lnTo>
                  <a:lnTo>
                    <a:pt x="68" y="104"/>
                  </a:lnTo>
                  <a:lnTo>
                    <a:pt x="68" y="105"/>
                  </a:lnTo>
                  <a:lnTo>
                    <a:pt x="68" y="106"/>
                  </a:lnTo>
                  <a:lnTo>
                    <a:pt x="68" y="107"/>
                  </a:lnTo>
                  <a:lnTo>
                    <a:pt x="68" y="108"/>
                  </a:lnTo>
                  <a:lnTo>
                    <a:pt x="68" y="109"/>
                  </a:lnTo>
                  <a:lnTo>
                    <a:pt x="68" y="110"/>
                  </a:lnTo>
                  <a:lnTo>
                    <a:pt x="68" y="111"/>
                  </a:lnTo>
                  <a:lnTo>
                    <a:pt x="69" y="112"/>
                  </a:lnTo>
                  <a:lnTo>
                    <a:pt x="69" y="112"/>
                  </a:lnTo>
                  <a:lnTo>
                    <a:pt x="69" y="113"/>
                  </a:lnTo>
                  <a:lnTo>
                    <a:pt x="69" y="114"/>
                  </a:lnTo>
                  <a:lnTo>
                    <a:pt x="69" y="114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  <p:sp>
          <p:nvSpPr>
            <p:cNvPr id="305" name="Freeform 99"/>
            <p:cNvSpPr>
              <a:spLocks/>
            </p:cNvSpPr>
            <p:nvPr/>
          </p:nvSpPr>
          <p:spPr bwMode="auto">
            <a:xfrm>
              <a:off x="5728" y="2186"/>
              <a:ext cx="55" cy="116"/>
            </a:xfrm>
            <a:custGeom>
              <a:avLst/>
              <a:gdLst/>
              <a:ahLst/>
              <a:cxnLst>
                <a:cxn ang="0">
                  <a:pos x="0" y="116"/>
                </a:cxn>
                <a:cxn ang="0">
                  <a:pos x="1" y="114"/>
                </a:cxn>
                <a:cxn ang="0">
                  <a:pos x="2" y="108"/>
                </a:cxn>
                <a:cxn ang="0">
                  <a:pos x="2" y="96"/>
                </a:cxn>
                <a:cxn ang="0">
                  <a:pos x="4" y="54"/>
                </a:cxn>
                <a:cxn ang="0">
                  <a:pos x="5" y="31"/>
                </a:cxn>
                <a:cxn ang="0">
                  <a:pos x="6" y="12"/>
                </a:cxn>
                <a:cxn ang="0">
                  <a:pos x="7" y="4"/>
                </a:cxn>
                <a:cxn ang="0">
                  <a:pos x="8" y="0"/>
                </a:cxn>
                <a:cxn ang="0">
                  <a:pos x="8" y="0"/>
                </a:cxn>
                <a:cxn ang="0">
                  <a:pos x="9" y="4"/>
                </a:cxn>
                <a:cxn ang="0">
                  <a:pos x="10" y="12"/>
                </a:cxn>
                <a:cxn ang="0">
                  <a:pos x="12" y="48"/>
                </a:cxn>
                <a:cxn ang="0">
                  <a:pos x="13" y="74"/>
                </a:cxn>
                <a:cxn ang="0">
                  <a:pos x="14" y="97"/>
                </a:cxn>
                <a:cxn ang="0">
                  <a:pos x="15" y="109"/>
                </a:cxn>
                <a:cxn ang="0">
                  <a:pos x="15" y="114"/>
                </a:cxn>
                <a:cxn ang="0">
                  <a:pos x="16" y="116"/>
                </a:cxn>
                <a:cxn ang="0">
                  <a:pos x="16" y="113"/>
                </a:cxn>
                <a:cxn ang="0">
                  <a:pos x="17" y="108"/>
                </a:cxn>
                <a:cxn ang="0">
                  <a:pos x="18" y="91"/>
                </a:cxn>
                <a:cxn ang="0">
                  <a:pos x="20" y="62"/>
                </a:cxn>
                <a:cxn ang="0">
                  <a:pos x="21" y="25"/>
                </a:cxn>
                <a:cxn ang="0">
                  <a:pos x="22" y="8"/>
                </a:cxn>
                <a:cxn ang="0">
                  <a:pos x="23" y="1"/>
                </a:cxn>
                <a:cxn ang="0">
                  <a:pos x="24" y="0"/>
                </a:cxn>
                <a:cxn ang="0">
                  <a:pos x="24" y="2"/>
                </a:cxn>
                <a:cxn ang="0">
                  <a:pos x="25" y="12"/>
                </a:cxn>
                <a:cxn ang="0">
                  <a:pos x="26" y="33"/>
                </a:cxn>
                <a:cxn ang="0">
                  <a:pos x="28" y="72"/>
                </a:cxn>
                <a:cxn ang="0">
                  <a:pos x="29" y="100"/>
                </a:cxn>
                <a:cxn ang="0">
                  <a:pos x="30" y="111"/>
                </a:cxn>
                <a:cxn ang="0">
                  <a:pos x="31" y="115"/>
                </a:cxn>
                <a:cxn ang="0">
                  <a:pos x="32" y="115"/>
                </a:cxn>
                <a:cxn ang="0">
                  <a:pos x="32" y="111"/>
                </a:cxn>
                <a:cxn ang="0">
                  <a:pos x="33" y="101"/>
                </a:cxn>
                <a:cxn ang="0">
                  <a:pos x="34" y="81"/>
                </a:cxn>
                <a:cxn ang="0">
                  <a:pos x="36" y="39"/>
                </a:cxn>
                <a:cxn ang="0">
                  <a:pos x="37" y="18"/>
                </a:cxn>
                <a:cxn ang="0">
                  <a:pos x="38" y="8"/>
                </a:cxn>
                <a:cxn ang="0">
                  <a:pos x="38" y="1"/>
                </a:cxn>
                <a:cxn ang="0">
                  <a:pos x="39" y="0"/>
                </a:cxn>
                <a:cxn ang="0">
                  <a:pos x="40" y="2"/>
                </a:cxn>
                <a:cxn ang="0">
                  <a:pos x="40" y="12"/>
                </a:cxn>
                <a:cxn ang="0">
                  <a:pos x="42" y="33"/>
                </a:cxn>
                <a:cxn ang="0">
                  <a:pos x="44" y="87"/>
                </a:cxn>
                <a:cxn ang="0">
                  <a:pos x="45" y="101"/>
                </a:cxn>
                <a:cxn ang="0">
                  <a:pos x="46" y="111"/>
                </a:cxn>
                <a:cxn ang="0">
                  <a:pos x="46" y="115"/>
                </a:cxn>
                <a:cxn ang="0">
                  <a:pos x="47" y="115"/>
                </a:cxn>
                <a:cxn ang="0">
                  <a:pos x="47" y="112"/>
                </a:cxn>
                <a:cxn ang="0">
                  <a:pos x="48" y="103"/>
                </a:cxn>
                <a:cxn ang="0">
                  <a:pos x="49" y="84"/>
                </a:cxn>
                <a:cxn ang="0">
                  <a:pos x="51" y="40"/>
                </a:cxn>
                <a:cxn ang="0">
                  <a:pos x="52" y="14"/>
                </a:cxn>
                <a:cxn ang="0">
                  <a:pos x="53" y="5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55" y="3"/>
                </a:cxn>
              </a:cxnLst>
              <a:rect l="0" t="0" r="r" b="b"/>
              <a:pathLst>
                <a:path w="55" h="116">
                  <a:moveTo>
                    <a:pt x="0" y="114"/>
                  </a:moveTo>
                  <a:lnTo>
                    <a:pt x="0" y="114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5"/>
                  </a:lnTo>
                  <a:lnTo>
                    <a:pt x="1" y="114"/>
                  </a:lnTo>
                  <a:lnTo>
                    <a:pt x="1" y="114"/>
                  </a:lnTo>
                  <a:lnTo>
                    <a:pt x="1" y="113"/>
                  </a:lnTo>
                  <a:lnTo>
                    <a:pt x="1" y="113"/>
                  </a:lnTo>
                  <a:lnTo>
                    <a:pt x="1" y="112"/>
                  </a:lnTo>
                  <a:lnTo>
                    <a:pt x="1" y="111"/>
                  </a:lnTo>
                  <a:lnTo>
                    <a:pt x="1" y="110"/>
                  </a:lnTo>
                  <a:lnTo>
                    <a:pt x="2" y="109"/>
                  </a:lnTo>
                  <a:lnTo>
                    <a:pt x="2" y="108"/>
                  </a:lnTo>
                  <a:lnTo>
                    <a:pt x="2" y="106"/>
                  </a:lnTo>
                  <a:lnTo>
                    <a:pt x="2" y="104"/>
                  </a:lnTo>
                  <a:lnTo>
                    <a:pt x="2" y="103"/>
                  </a:lnTo>
                  <a:lnTo>
                    <a:pt x="2" y="102"/>
                  </a:lnTo>
                  <a:lnTo>
                    <a:pt x="2" y="99"/>
                  </a:lnTo>
                  <a:lnTo>
                    <a:pt x="2" y="97"/>
                  </a:lnTo>
                  <a:lnTo>
                    <a:pt x="2" y="96"/>
                  </a:lnTo>
                  <a:lnTo>
                    <a:pt x="3" y="92"/>
                  </a:lnTo>
                  <a:lnTo>
                    <a:pt x="3" y="86"/>
                  </a:lnTo>
                  <a:lnTo>
                    <a:pt x="3" y="84"/>
                  </a:lnTo>
                  <a:lnTo>
                    <a:pt x="3" y="82"/>
                  </a:lnTo>
                  <a:lnTo>
                    <a:pt x="3" y="78"/>
                  </a:lnTo>
                  <a:lnTo>
                    <a:pt x="4" y="70"/>
                  </a:lnTo>
                  <a:lnTo>
                    <a:pt x="4" y="54"/>
                  </a:lnTo>
                  <a:lnTo>
                    <a:pt x="4" y="52"/>
                  </a:lnTo>
                  <a:lnTo>
                    <a:pt x="5" y="50"/>
                  </a:lnTo>
                  <a:lnTo>
                    <a:pt x="5" y="46"/>
                  </a:lnTo>
                  <a:lnTo>
                    <a:pt x="5" y="38"/>
                  </a:lnTo>
                  <a:lnTo>
                    <a:pt x="5" y="36"/>
                  </a:lnTo>
                  <a:lnTo>
                    <a:pt x="5" y="34"/>
                  </a:lnTo>
                  <a:lnTo>
                    <a:pt x="5" y="31"/>
                  </a:lnTo>
                  <a:lnTo>
                    <a:pt x="6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6" y="18"/>
                  </a:lnTo>
                  <a:lnTo>
                    <a:pt x="6" y="16"/>
                  </a:lnTo>
                  <a:lnTo>
                    <a:pt x="6" y="15"/>
                  </a:lnTo>
                  <a:lnTo>
                    <a:pt x="6" y="12"/>
                  </a:lnTo>
                  <a:lnTo>
                    <a:pt x="7" y="11"/>
                  </a:lnTo>
                  <a:lnTo>
                    <a:pt x="7" y="10"/>
                  </a:lnTo>
                  <a:lnTo>
                    <a:pt x="7" y="8"/>
                  </a:lnTo>
                  <a:lnTo>
                    <a:pt x="7" y="7"/>
                  </a:lnTo>
                  <a:lnTo>
                    <a:pt x="7" y="6"/>
                  </a:lnTo>
                  <a:lnTo>
                    <a:pt x="7" y="6"/>
                  </a:lnTo>
                  <a:lnTo>
                    <a:pt x="7" y="4"/>
                  </a:lnTo>
                  <a:lnTo>
                    <a:pt x="7" y="3"/>
                  </a:lnTo>
                  <a:lnTo>
                    <a:pt x="7" y="2"/>
                  </a:lnTo>
                  <a:lnTo>
                    <a:pt x="7" y="2"/>
                  </a:lnTo>
                  <a:lnTo>
                    <a:pt x="8" y="1"/>
                  </a:lnTo>
                  <a:lnTo>
                    <a:pt x="8" y="1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8" y="0"/>
                  </a:lnTo>
                  <a:lnTo>
                    <a:pt x="9" y="1"/>
                  </a:lnTo>
                  <a:lnTo>
                    <a:pt x="9" y="1"/>
                  </a:lnTo>
                  <a:lnTo>
                    <a:pt x="9" y="2"/>
                  </a:lnTo>
                  <a:lnTo>
                    <a:pt x="9" y="2"/>
                  </a:lnTo>
                  <a:lnTo>
                    <a:pt x="9" y="3"/>
                  </a:lnTo>
                  <a:lnTo>
                    <a:pt x="9" y="4"/>
                  </a:lnTo>
                  <a:lnTo>
                    <a:pt x="9" y="4"/>
                  </a:lnTo>
                  <a:lnTo>
                    <a:pt x="9" y="5"/>
                  </a:lnTo>
                  <a:lnTo>
                    <a:pt x="9" y="6"/>
                  </a:lnTo>
                  <a:lnTo>
                    <a:pt x="9" y="7"/>
                  </a:lnTo>
                  <a:lnTo>
                    <a:pt x="10" y="9"/>
                  </a:lnTo>
                  <a:lnTo>
                    <a:pt x="10" y="11"/>
                  </a:lnTo>
                  <a:lnTo>
                    <a:pt x="10" y="12"/>
                  </a:lnTo>
                  <a:lnTo>
                    <a:pt x="10" y="14"/>
                  </a:lnTo>
                  <a:lnTo>
                    <a:pt x="10" y="17"/>
                  </a:lnTo>
                  <a:lnTo>
                    <a:pt x="10" y="18"/>
                  </a:lnTo>
                  <a:lnTo>
                    <a:pt x="10" y="20"/>
                  </a:lnTo>
                  <a:lnTo>
                    <a:pt x="10" y="24"/>
                  </a:lnTo>
                  <a:lnTo>
                    <a:pt x="11" y="31"/>
                  </a:lnTo>
                  <a:lnTo>
                    <a:pt x="12" y="48"/>
                  </a:lnTo>
                  <a:lnTo>
                    <a:pt x="12" y="50"/>
                  </a:lnTo>
                  <a:lnTo>
                    <a:pt x="12" y="52"/>
                  </a:lnTo>
                  <a:lnTo>
                    <a:pt x="12" y="57"/>
                  </a:lnTo>
                  <a:lnTo>
                    <a:pt x="12" y="66"/>
                  </a:lnTo>
                  <a:lnTo>
                    <a:pt x="12" y="68"/>
                  </a:lnTo>
                  <a:lnTo>
                    <a:pt x="12" y="70"/>
                  </a:lnTo>
                  <a:lnTo>
                    <a:pt x="13" y="74"/>
                  </a:lnTo>
                  <a:lnTo>
                    <a:pt x="13" y="83"/>
                  </a:lnTo>
                  <a:lnTo>
                    <a:pt x="13" y="85"/>
                  </a:lnTo>
                  <a:lnTo>
                    <a:pt x="13" y="87"/>
                  </a:lnTo>
                  <a:lnTo>
                    <a:pt x="13" y="90"/>
                  </a:lnTo>
                  <a:lnTo>
                    <a:pt x="14" y="92"/>
                  </a:lnTo>
                  <a:lnTo>
                    <a:pt x="14" y="94"/>
                  </a:lnTo>
                  <a:lnTo>
                    <a:pt x="14" y="97"/>
                  </a:lnTo>
                  <a:lnTo>
                    <a:pt x="14" y="99"/>
                  </a:lnTo>
                  <a:lnTo>
                    <a:pt x="14" y="100"/>
                  </a:lnTo>
                  <a:lnTo>
                    <a:pt x="14" y="103"/>
                  </a:lnTo>
                  <a:lnTo>
                    <a:pt x="14" y="105"/>
                  </a:lnTo>
                  <a:lnTo>
                    <a:pt x="14" y="106"/>
                  </a:lnTo>
                  <a:lnTo>
                    <a:pt x="15" y="108"/>
                  </a:lnTo>
                  <a:lnTo>
                    <a:pt x="15" y="109"/>
                  </a:lnTo>
                  <a:lnTo>
                    <a:pt x="15" y="110"/>
                  </a:lnTo>
                  <a:lnTo>
                    <a:pt x="15" y="111"/>
                  </a:lnTo>
                  <a:lnTo>
                    <a:pt x="15" y="112"/>
                  </a:lnTo>
                  <a:lnTo>
                    <a:pt x="15" y="112"/>
                  </a:lnTo>
                  <a:lnTo>
                    <a:pt x="15" y="113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4"/>
                  </a:lnTo>
                  <a:lnTo>
                    <a:pt x="15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6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5"/>
                  </a:lnTo>
                  <a:lnTo>
                    <a:pt x="16" y="114"/>
                  </a:lnTo>
                  <a:lnTo>
                    <a:pt x="16" y="114"/>
                  </a:lnTo>
                  <a:lnTo>
                    <a:pt x="16" y="113"/>
                  </a:lnTo>
                  <a:lnTo>
                    <a:pt x="17" y="113"/>
                  </a:lnTo>
                  <a:lnTo>
                    <a:pt x="17" y="112"/>
                  </a:lnTo>
                  <a:lnTo>
                    <a:pt x="17" y="111"/>
                  </a:lnTo>
                  <a:lnTo>
                    <a:pt x="17" y="110"/>
                  </a:lnTo>
                  <a:lnTo>
                    <a:pt x="17" y="110"/>
                  </a:lnTo>
                  <a:lnTo>
                    <a:pt x="17" y="109"/>
                  </a:lnTo>
                  <a:lnTo>
                    <a:pt x="17" y="108"/>
                  </a:lnTo>
                  <a:lnTo>
                    <a:pt x="17" y="107"/>
                  </a:lnTo>
                  <a:lnTo>
                    <a:pt x="17" y="104"/>
                  </a:lnTo>
                  <a:lnTo>
                    <a:pt x="18" y="103"/>
                  </a:lnTo>
                  <a:lnTo>
                    <a:pt x="18" y="102"/>
                  </a:lnTo>
                  <a:lnTo>
                    <a:pt x="18" y="99"/>
                  </a:lnTo>
                  <a:lnTo>
                    <a:pt x="18" y="93"/>
                  </a:lnTo>
                  <a:lnTo>
                    <a:pt x="18" y="91"/>
                  </a:lnTo>
                  <a:lnTo>
                    <a:pt x="18" y="89"/>
                  </a:lnTo>
                  <a:lnTo>
                    <a:pt x="18" y="86"/>
                  </a:lnTo>
                  <a:lnTo>
                    <a:pt x="19" y="78"/>
                  </a:lnTo>
                  <a:lnTo>
                    <a:pt x="19" y="76"/>
                  </a:lnTo>
                  <a:lnTo>
                    <a:pt x="19" y="74"/>
                  </a:lnTo>
                  <a:lnTo>
                    <a:pt x="19" y="70"/>
                  </a:lnTo>
                  <a:lnTo>
                    <a:pt x="20" y="62"/>
                  </a:lnTo>
                  <a:lnTo>
                    <a:pt x="20" y="46"/>
                  </a:lnTo>
                  <a:lnTo>
                    <a:pt x="20" y="43"/>
                  </a:lnTo>
                  <a:lnTo>
                    <a:pt x="20" y="41"/>
                  </a:lnTo>
                  <a:lnTo>
                    <a:pt x="20" y="37"/>
                  </a:lnTo>
                  <a:lnTo>
                    <a:pt x="21" y="29"/>
                  </a:lnTo>
                  <a:lnTo>
                    <a:pt x="21" y="27"/>
                  </a:lnTo>
                  <a:lnTo>
                    <a:pt x="21" y="25"/>
                  </a:lnTo>
                  <a:lnTo>
                    <a:pt x="21" y="21"/>
                  </a:lnTo>
                  <a:lnTo>
                    <a:pt x="22" y="15"/>
                  </a:lnTo>
                  <a:lnTo>
                    <a:pt x="22" y="13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22" y="9"/>
                  </a:lnTo>
                  <a:lnTo>
                    <a:pt x="22" y="8"/>
                  </a:lnTo>
                  <a:lnTo>
                    <a:pt x="22" y="7"/>
                  </a:lnTo>
                  <a:lnTo>
                    <a:pt x="22" y="5"/>
                  </a:lnTo>
                  <a:lnTo>
                    <a:pt x="22" y="4"/>
                  </a:lnTo>
                  <a:lnTo>
                    <a:pt x="23" y="3"/>
                  </a:lnTo>
                  <a:lnTo>
                    <a:pt x="23" y="2"/>
                  </a:lnTo>
                  <a:lnTo>
                    <a:pt x="23" y="2"/>
                  </a:lnTo>
                  <a:lnTo>
                    <a:pt x="23" y="1"/>
                  </a:lnTo>
                  <a:lnTo>
                    <a:pt x="23" y="1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3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0"/>
                  </a:lnTo>
                  <a:lnTo>
                    <a:pt x="24" y="1"/>
                  </a:lnTo>
                  <a:lnTo>
                    <a:pt x="24" y="1"/>
                  </a:lnTo>
                  <a:lnTo>
                    <a:pt x="24" y="2"/>
                  </a:lnTo>
                  <a:lnTo>
                    <a:pt x="24" y="2"/>
                  </a:lnTo>
                  <a:lnTo>
                    <a:pt x="24" y="3"/>
                  </a:lnTo>
                  <a:lnTo>
                    <a:pt x="24" y="4"/>
                  </a:lnTo>
                  <a:lnTo>
                    <a:pt x="24" y="5"/>
                  </a:lnTo>
                  <a:lnTo>
                    <a:pt x="25" y="7"/>
                  </a:lnTo>
                  <a:lnTo>
                    <a:pt x="25" y="8"/>
                  </a:lnTo>
                  <a:lnTo>
                    <a:pt x="25" y="9"/>
                  </a:lnTo>
                  <a:lnTo>
                    <a:pt x="25" y="12"/>
                  </a:lnTo>
                  <a:lnTo>
                    <a:pt x="25" y="13"/>
                  </a:lnTo>
                  <a:lnTo>
                    <a:pt x="25" y="15"/>
                  </a:lnTo>
                  <a:lnTo>
                    <a:pt x="26" y="18"/>
                  </a:lnTo>
                  <a:lnTo>
                    <a:pt x="26" y="20"/>
                  </a:lnTo>
                  <a:lnTo>
                    <a:pt x="26" y="21"/>
                  </a:lnTo>
                  <a:lnTo>
                    <a:pt x="26" y="25"/>
                  </a:lnTo>
                  <a:lnTo>
                    <a:pt x="26" y="33"/>
                  </a:lnTo>
                  <a:lnTo>
                    <a:pt x="26" y="35"/>
                  </a:lnTo>
                  <a:lnTo>
                    <a:pt x="26" y="37"/>
                  </a:lnTo>
                  <a:lnTo>
                    <a:pt x="27" y="41"/>
                  </a:lnTo>
                  <a:lnTo>
                    <a:pt x="27" y="50"/>
                  </a:lnTo>
                  <a:lnTo>
                    <a:pt x="28" y="67"/>
                  </a:lnTo>
                  <a:lnTo>
                    <a:pt x="28" y="69"/>
                  </a:lnTo>
                  <a:lnTo>
                    <a:pt x="28" y="72"/>
                  </a:lnTo>
                  <a:lnTo>
                    <a:pt x="28" y="76"/>
                  </a:lnTo>
                  <a:lnTo>
                    <a:pt x="28" y="84"/>
                  </a:lnTo>
                  <a:lnTo>
                    <a:pt x="29" y="86"/>
                  </a:lnTo>
                  <a:lnTo>
                    <a:pt x="29" y="88"/>
                  </a:lnTo>
                  <a:lnTo>
                    <a:pt x="29" y="92"/>
                  </a:lnTo>
                  <a:lnTo>
                    <a:pt x="29" y="98"/>
                  </a:lnTo>
                  <a:lnTo>
                    <a:pt x="29" y="100"/>
                  </a:lnTo>
                  <a:lnTo>
                    <a:pt x="29" y="101"/>
                  </a:lnTo>
                  <a:lnTo>
                    <a:pt x="30" y="104"/>
                  </a:lnTo>
                  <a:lnTo>
                    <a:pt x="30" y="105"/>
                  </a:lnTo>
                  <a:lnTo>
                    <a:pt x="30" y="107"/>
                  </a:lnTo>
                  <a:lnTo>
                    <a:pt x="30" y="109"/>
                  </a:lnTo>
                  <a:lnTo>
                    <a:pt x="30" y="110"/>
                  </a:lnTo>
                  <a:lnTo>
                    <a:pt x="30" y="111"/>
                  </a:lnTo>
                  <a:lnTo>
                    <a:pt x="30" y="112"/>
                  </a:lnTo>
                  <a:lnTo>
                    <a:pt x="30" y="112"/>
                  </a:lnTo>
                  <a:lnTo>
                    <a:pt x="30" y="113"/>
                  </a:lnTo>
                  <a:lnTo>
                    <a:pt x="30" y="114"/>
                  </a:lnTo>
                  <a:lnTo>
                    <a:pt x="31" y="114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5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6"/>
                  </a:lnTo>
                  <a:lnTo>
                    <a:pt x="31" y="115"/>
                  </a:lnTo>
                  <a:lnTo>
                    <a:pt x="32" y="115"/>
                  </a:lnTo>
                  <a:lnTo>
                    <a:pt x="32" y="115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2" y="113"/>
                  </a:lnTo>
                  <a:lnTo>
                    <a:pt x="32" y="113"/>
                  </a:lnTo>
                  <a:lnTo>
                    <a:pt x="32" y="112"/>
                  </a:lnTo>
                  <a:lnTo>
                    <a:pt x="32" y="111"/>
                  </a:lnTo>
                  <a:lnTo>
                    <a:pt x="32" y="110"/>
                  </a:lnTo>
                  <a:lnTo>
                    <a:pt x="32" y="109"/>
                  </a:lnTo>
                  <a:lnTo>
                    <a:pt x="32" y="108"/>
                  </a:lnTo>
                  <a:lnTo>
                    <a:pt x="33" y="106"/>
                  </a:lnTo>
                  <a:lnTo>
                    <a:pt x="33" y="105"/>
                  </a:lnTo>
                  <a:lnTo>
                    <a:pt x="33" y="104"/>
                  </a:lnTo>
                  <a:lnTo>
                    <a:pt x="33" y="101"/>
                  </a:lnTo>
                  <a:lnTo>
                    <a:pt x="33" y="100"/>
                  </a:lnTo>
                  <a:lnTo>
                    <a:pt x="33" y="98"/>
                  </a:lnTo>
                  <a:lnTo>
                    <a:pt x="33" y="95"/>
                  </a:lnTo>
                  <a:lnTo>
                    <a:pt x="34" y="89"/>
                  </a:lnTo>
                  <a:lnTo>
                    <a:pt x="34" y="87"/>
                  </a:lnTo>
                  <a:lnTo>
                    <a:pt x="34" y="85"/>
                  </a:lnTo>
                  <a:lnTo>
                    <a:pt x="34" y="81"/>
                  </a:lnTo>
                  <a:lnTo>
                    <a:pt x="34" y="74"/>
                  </a:lnTo>
                  <a:lnTo>
                    <a:pt x="35" y="57"/>
                  </a:lnTo>
                  <a:lnTo>
                    <a:pt x="35" y="55"/>
                  </a:lnTo>
                  <a:lnTo>
                    <a:pt x="35" y="53"/>
                  </a:lnTo>
                  <a:lnTo>
                    <a:pt x="35" y="49"/>
                  </a:lnTo>
                  <a:lnTo>
                    <a:pt x="36" y="41"/>
                  </a:lnTo>
                  <a:lnTo>
                    <a:pt x="36" y="39"/>
                  </a:lnTo>
                  <a:lnTo>
                    <a:pt x="36" y="37"/>
                  </a:lnTo>
                  <a:lnTo>
                    <a:pt x="36" y="33"/>
                  </a:lnTo>
                  <a:lnTo>
                    <a:pt x="36" y="26"/>
                  </a:lnTo>
                  <a:lnTo>
                    <a:pt x="36" y="24"/>
                  </a:lnTo>
                  <a:lnTo>
                    <a:pt x="37" y="22"/>
                  </a:lnTo>
                  <a:lnTo>
                    <a:pt x="37" y="19"/>
                  </a:lnTo>
                  <a:lnTo>
                    <a:pt x="37" y="18"/>
                  </a:lnTo>
                  <a:lnTo>
                    <a:pt x="37" y="16"/>
                  </a:lnTo>
                  <a:lnTo>
                    <a:pt x="37" y="14"/>
                  </a:lnTo>
                  <a:lnTo>
                    <a:pt x="37" y="12"/>
                  </a:lnTo>
                  <a:lnTo>
                    <a:pt x="37" y="11"/>
                  </a:lnTo>
                  <a:lnTo>
                    <a:pt x="37" y="10"/>
                  </a:lnTo>
                  <a:lnTo>
                    <a:pt x="37" y="9"/>
                  </a:lnTo>
                  <a:lnTo>
                    <a:pt x="38" y="8"/>
                  </a:lnTo>
                  <a:lnTo>
                    <a:pt x="38" y="6"/>
                  </a:lnTo>
                  <a:lnTo>
                    <a:pt x="38" y="5"/>
                  </a:lnTo>
                  <a:lnTo>
                    <a:pt x="38" y="4"/>
                  </a:lnTo>
                  <a:lnTo>
                    <a:pt x="38" y="3"/>
                  </a:lnTo>
                  <a:lnTo>
                    <a:pt x="38" y="2"/>
                  </a:lnTo>
                  <a:lnTo>
                    <a:pt x="38" y="2"/>
                  </a:lnTo>
                  <a:lnTo>
                    <a:pt x="38" y="1"/>
                  </a:lnTo>
                  <a:lnTo>
                    <a:pt x="38" y="1"/>
                  </a:lnTo>
                  <a:lnTo>
                    <a:pt x="38" y="0"/>
                  </a:lnTo>
                  <a:lnTo>
                    <a:pt x="38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0"/>
                  </a:lnTo>
                  <a:lnTo>
                    <a:pt x="39" y="1"/>
                  </a:lnTo>
                  <a:lnTo>
                    <a:pt x="39" y="1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40" y="3"/>
                  </a:lnTo>
                  <a:lnTo>
                    <a:pt x="40" y="4"/>
                  </a:lnTo>
                  <a:lnTo>
                    <a:pt x="40" y="5"/>
                  </a:lnTo>
                  <a:lnTo>
                    <a:pt x="40" y="7"/>
                  </a:lnTo>
                  <a:lnTo>
                    <a:pt x="40" y="8"/>
                  </a:lnTo>
                  <a:lnTo>
                    <a:pt x="40" y="9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1" y="15"/>
                  </a:lnTo>
                  <a:lnTo>
                    <a:pt x="41" y="18"/>
                  </a:lnTo>
                  <a:lnTo>
                    <a:pt x="41" y="20"/>
                  </a:lnTo>
                  <a:lnTo>
                    <a:pt x="41" y="22"/>
                  </a:lnTo>
                  <a:lnTo>
                    <a:pt x="41" y="25"/>
                  </a:lnTo>
                  <a:lnTo>
                    <a:pt x="42" y="33"/>
                  </a:lnTo>
                  <a:lnTo>
                    <a:pt x="42" y="50"/>
                  </a:lnTo>
                  <a:lnTo>
                    <a:pt x="42" y="52"/>
                  </a:lnTo>
                  <a:lnTo>
                    <a:pt x="42" y="55"/>
                  </a:lnTo>
                  <a:lnTo>
                    <a:pt x="43" y="59"/>
                  </a:lnTo>
                  <a:lnTo>
                    <a:pt x="43" y="68"/>
                  </a:lnTo>
                  <a:lnTo>
                    <a:pt x="44" y="85"/>
                  </a:lnTo>
                  <a:lnTo>
                    <a:pt x="44" y="87"/>
                  </a:lnTo>
                  <a:lnTo>
                    <a:pt x="44" y="89"/>
                  </a:lnTo>
                  <a:lnTo>
                    <a:pt x="44" y="92"/>
                  </a:lnTo>
                  <a:lnTo>
                    <a:pt x="44" y="94"/>
                  </a:lnTo>
                  <a:lnTo>
                    <a:pt x="44" y="96"/>
                  </a:lnTo>
                  <a:lnTo>
                    <a:pt x="44" y="99"/>
                  </a:lnTo>
                  <a:lnTo>
                    <a:pt x="45" y="100"/>
                  </a:lnTo>
                  <a:lnTo>
                    <a:pt x="45" y="101"/>
                  </a:lnTo>
                  <a:lnTo>
                    <a:pt x="45" y="104"/>
                  </a:lnTo>
                  <a:lnTo>
                    <a:pt x="45" y="105"/>
                  </a:lnTo>
                  <a:lnTo>
                    <a:pt x="45" y="106"/>
                  </a:lnTo>
                  <a:lnTo>
                    <a:pt x="45" y="109"/>
                  </a:lnTo>
                  <a:lnTo>
                    <a:pt x="45" y="110"/>
                  </a:lnTo>
                  <a:lnTo>
                    <a:pt x="45" y="110"/>
                  </a:lnTo>
                  <a:lnTo>
                    <a:pt x="46" y="111"/>
                  </a:lnTo>
                  <a:lnTo>
                    <a:pt x="46" y="112"/>
                  </a:lnTo>
                  <a:lnTo>
                    <a:pt x="46" y="113"/>
                  </a:lnTo>
                  <a:lnTo>
                    <a:pt x="46" y="113"/>
                  </a:lnTo>
                  <a:lnTo>
                    <a:pt x="46" y="114"/>
                  </a:lnTo>
                  <a:lnTo>
                    <a:pt x="46" y="114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5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5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4"/>
                  </a:lnTo>
                  <a:lnTo>
                    <a:pt x="47" y="113"/>
                  </a:lnTo>
                  <a:lnTo>
                    <a:pt x="47" y="112"/>
                  </a:lnTo>
                  <a:lnTo>
                    <a:pt x="47" y="112"/>
                  </a:lnTo>
                  <a:lnTo>
                    <a:pt x="47" y="111"/>
                  </a:lnTo>
                  <a:lnTo>
                    <a:pt x="48" y="110"/>
                  </a:lnTo>
                  <a:lnTo>
                    <a:pt x="48" y="109"/>
                  </a:lnTo>
                  <a:lnTo>
                    <a:pt x="48" y="108"/>
                  </a:lnTo>
                  <a:lnTo>
                    <a:pt x="48" y="107"/>
                  </a:lnTo>
                  <a:lnTo>
                    <a:pt x="48" y="106"/>
                  </a:lnTo>
                  <a:lnTo>
                    <a:pt x="48" y="103"/>
                  </a:lnTo>
                  <a:lnTo>
                    <a:pt x="48" y="102"/>
                  </a:lnTo>
                  <a:lnTo>
                    <a:pt x="48" y="100"/>
                  </a:lnTo>
                  <a:lnTo>
                    <a:pt x="48" y="97"/>
                  </a:lnTo>
                  <a:lnTo>
                    <a:pt x="49" y="91"/>
                  </a:lnTo>
                  <a:lnTo>
                    <a:pt x="49" y="89"/>
                  </a:lnTo>
                  <a:lnTo>
                    <a:pt x="49" y="87"/>
                  </a:lnTo>
                  <a:lnTo>
                    <a:pt x="49" y="84"/>
                  </a:lnTo>
                  <a:lnTo>
                    <a:pt x="49" y="76"/>
                  </a:lnTo>
                  <a:lnTo>
                    <a:pt x="50" y="74"/>
                  </a:lnTo>
                  <a:lnTo>
                    <a:pt x="50" y="72"/>
                  </a:lnTo>
                  <a:lnTo>
                    <a:pt x="50" y="68"/>
                  </a:lnTo>
                  <a:lnTo>
                    <a:pt x="50" y="59"/>
                  </a:lnTo>
                  <a:lnTo>
                    <a:pt x="51" y="42"/>
                  </a:lnTo>
                  <a:lnTo>
                    <a:pt x="51" y="40"/>
                  </a:lnTo>
                  <a:lnTo>
                    <a:pt x="51" y="38"/>
                  </a:lnTo>
                  <a:lnTo>
                    <a:pt x="51" y="34"/>
                  </a:lnTo>
                  <a:lnTo>
                    <a:pt x="52" y="27"/>
                  </a:lnTo>
                  <a:lnTo>
                    <a:pt x="52" y="25"/>
                  </a:lnTo>
                  <a:lnTo>
                    <a:pt x="52" y="23"/>
                  </a:lnTo>
                  <a:lnTo>
                    <a:pt x="52" y="20"/>
                  </a:lnTo>
                  <a:lnTo>
                    <a:pt x="52" y="14"/>
                  </a:lnTo>
                  <a:lnTo>
                    <a:pt x="53" y="12"/>
                  </a:lnTo>
                  <a:lnTo>
                    <a:pt x="53" y="11"/>
                  </a:lnTo>
                  <a:lnTo>
                    <a:pt x="53" y="10"/>
                  </a:lnTo>
                  <a:lnTo>
                    <a:pt x="53" y="9"/>
                  </a:lnTo>
                  <a:lnTo>
                    <a:pt x="53" y="8"/>
                  </a:lnTo>
                  <a:lnTo>
                    <a:pt x="53" y="6"/>
                  </a:lnTo>
                  <a:lnTo>
                    <a:pt x="53" y="5"/>
                  </a:lnTo>
                  <a:lnTo>
                    <a:pt x="53" y="4"/>
                  </a:lnTo>
                  <a:lnTo>
                    <a:pt x="53" y="3"/>
                  </a:lnTo>
                  <a:lnTo>
                    <a:pt x="53" y="2"/>
                  </a:lnTo>
                  <a:lnTo>
                    <a:pt x="53" y="2"/>
                  </a:lnTo>
                  <a:lnTo>
                    <a:pt x="53" y="1"/>
                  </a:lnTo>
                  <a:lnTo>
                    <a:pt x="54" y="1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5" y="0"/>
                  </a:lnTo>
                  <a:lnTo>
                    <a:pt x="55" y="0"/>
                  </a:lnTo>
                  <a:lnTo>
                    <a:pt x="55" y="1"/>
                  </a:lnTo>
                  <a:lnTo>
                    <a:pt x="55" y="1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3"/>
                  </a:lnTo>
                  <a:lnTo>
                    <a:pt x="55" y="4"/>
                  </a:lnTo>
                  <a:lnTo>
                    <a:pt x="55" y="5"/>
                  </a:lnTo>
                  <a:lnTo>
                    <a:pt x="55" y="6"/>
                  </a:lnTo>
                </a:path>
              </a:pathLst>
            </a:custGeom>
            <a:grpFill/>
            <a:ln w="9525" cap="sq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732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BNS mergers, </a:t>
            </a:r>
            <a:br>
              <a:rPr lang="en-US" dirty="0" smtClean="0"/>
            </a:br>
            <a:r>
              <a:rPr lang="en-US" dirty="0" smtClean="0"/>
              <a:t>tidal distortion and disruption</a:t>
            </a:r>
            <a:endParaRPr lang="en-US" dirty="0"/>
          </a:p>
        </p:txBody>
      </p:sp>
      <p:pic>
        <p:nvPicPr>
          <p:cNvPr id="4" name="Content Placeholder 3" descr="price_rosswog_press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3" b="12803"/>
          <a:stretch>
            <a:fillRect/>
          </a:stretch>
        </p:blipFill>
        <p:spPr/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40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48400" y="6096000"/>
            <a:ext cx="2209800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00" dirty="0" smtClean="0">
                <a:solidFill>
                  <a:srgbClr val="000000"/>
                </a:solidFill>
              </a:rPr>
              <a:t>Credit: Daniel Price and Stephan </a:t>
            </a:r>
            <a:r>
              <a:rPr lang="en-US" sz="700" dirty="0" err="1" smtClean="0">
                <a:solidFill>
                  <a:srgbClr val="000000"/>
                </a:solidFill>
              </a:rPr>
              <a:t>Rosswog</a:t>
            </a:r>
            <a:r>
              <a:rPr lang="en-US" sz="700" dirty="0" smtClean="0">
                <a:solidFill>
                  <a:srgbClr val="000000"/>
                </a:solidFill>
              </a:rPr>
              <a:t> </a:t>
            </a:r>
            <a:endParaRPr lang="en-US" sz="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1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origin of the (heavy)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5715000" cy="4843688"/>
          </a:xfrm>
        </p:spPr>
        <p:txBody>
          <a:bodyPr/>
          <a:lstStyle/>
          <a:p>
            <a:r>
              <a:rPr lang="en-US" sz="1800" dirty="0" smtClean="0"/>
              <a:t>Lightest elements (H, He, Li) forged in Big Bang</a:t>
            </a:r>
          </a:p>
          <a:p>
            <a:r>
              <a:rPr lang="en-US" sz="1800" dirty="0" smtClean="0"/>
              <a:t>Heavier elements (C, O, N, … Fe) forged in </a:t>
            </a:r>
            <a:br>
              <a:rPr lang="en-US" sz="1800" dirty="0" smtClean="0"/>
            </a:br>
            <a:r>
              <a:rPr lang="en-US" sz="1800" dirty="0" smtClean="0"/>
              <a:t>the core of massive stars, distributed to ISM </a:t>
            </a:r>
            <a:br>
              <a:rPr lang="en-US" sz="1800" dirty="0" smtClean="0"/>
            </a:br>
            <a:r>
              <a:rPr lang="en-US" sz="1800" dirty="0" smtClean="0"/>
              <a:t>by core-collapse supernovae </a:t>
            </a:r>
            <a:br>
              <a:rPr lang="en-US" sz="1800" dirty="0" smtClean="0"/>
            </a:br>
            <a:r>
              <a:rPr lang="en-US" sz="1800" dirty="0" smtClean="0"/>
              <a:t>(the death of massive stars)</a:t>
            </a:r>
          </a:p>
          <a:p>
            <a:r>
              <a:rPr lang="en-US" sz="1800" dirty="0" smtClean="0"/>
              <a:t>Elements beyond Fe (like Cu, Au, Pt, U…) </a:t>
            </a:r>
            <a:br>
              <a:rPr lang="en-US" sz="1800" dirty="0" smtClean="0"/>
            </a:br>
            <a:r>
              <a:rPr lang="en-US" sz="1800" dirty="0" smtClean="0"/>
              <a:t>are forged during the SN (“r-process”); </a:t>
            </a:r>
          </a:p>
          <a:p>
            <a:r>
              <a:rPr lang="en-US" sz="1800" dirty="0" smtClean="0"/>
              <a:t>but most of them might come from </a:t>
            </a:r>
            <a:br>
              <a:rPr lang="en-US" sz="1800" dirty="0" smtClean="0"/>
            </a:br>
            <a:r>
              <a:rPr lang="en-US" sz="1800" dirty="0" smtClean="0"/>
              <a:t>binary neutron star mergers (second-death)</a:t>
            </a:r>
            <a:endParaRPr lang="en-US" sz="1800" dirty="0"/>
          </a:p>
        </p:txBody>
      </p:sp>
      <p:pic>
        <p:nvPicPr>
          <p:cNvPr id="129026" name="Picture 2" descr="http://www.triumf.ca/sites/default/files/images/Chem-Fig7.img_assist_custom-509x3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11"/>
          <a:stretch/>
        </p:blipFill>
        <p:spPr bwMode="auto">
          <a:xfrm>
            <a:off x="1143000" y="4274355"/>
            <a:ext cx="3397342" cy="220264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0" y="1676400"/>
            <a:ext cx="3352800" cy="24713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81800" y="1828800"/>
            <a:ext cx="20709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smtClean="0">
                <a:solidFill>
                  <a:srgbClr val="000000"/>
                </a:solidFill>
              </a:rPr>
              <a:t>Solar system abundances</a:t>
            </a:r>
            <a:br>
              <a:rPr lang="en-US" sz="1200" dirty="0" smtClean="0">
                <a:solidFill>
                  <a:srgbClr val="000000"/>
                </a:solidFill>
              </a:rPr>
            </a:br>
            <a:r>
              <a:rPr lang="en-US" sz="1200" dirty="0" smtClean="0">
                <a:solidFill>
                  <a:srgbClr val="000000"/>
                </a:solidFill>
              </a:rPr>
              <a:t>Anders </a:t>
            </a:r>
            <a:r>
              <a:rPr lang="en-US" sz="1200" dirty="0">
                <a:solidFill>
                  <a:srgbClr val="000000"/>
                </a:solidFill>
              </a:rPr>
              <a:t>and </a:t>
            </a:r>
            <a:r>
              <a:rPr lang="en-US" sz="1200" dirty="0" err="1">
                <a:solidFill>
                  <a:srgbClr val="000000"/>
                </a:solidFill>
              </a:rPr>
              <a:t>Grevesse</a:t>
            </a:r>
            <a:r>
              <a:rPr lang="en-US" sz="1200" dirty="0">
                <a:solidFill>
                  <a:srgbClr val="000000"/>
                </a:solidFill>
              </a:rPr>
              <a:t> 1989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41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1719" y="4191000"/>
            <a:ext cx="3586081" cy="2362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172200" y="5924490"/>
            <a:ext cx="2895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r-process </a:t>
            </a:r>
            <a:r>
              <a:rPr lang="en-US" sz="1000" dirty="0" err="1">
                <a:solidFill>
                  <a:srgbClr val="000000"/>
                </a:solidFill>
              </a:rPr>
              <a:t>nucleosynthesis</a:t>
            </a:r>
            <a:r>
              <a:rPr lang="en-US" sz="1000" dirty="0">
                <a:solidFill>
                  <a:srgbClr val="000000"/>
                </a:solidFill>
              </a:rPr>
              <a:t> in BNS mergers</a:t>
            </a:r>
          </a:p>
          <a:p>
            <a:r>
              <a:rPr lang="en-US" sz="1000" dirty="0">
                <a:solidFill>
                  <a:srgbClr val="000000"/>
                </a:solidFill>
              </a:rPr>
              <a:t>M. </a:t>
            </a:r>
            <a:r>
              <a:rPr lang="en-US" sz="1000" dirty="0" err="1">
                <a:solidFill>
                  <a:srgbClr val="000000"/>
                </a:solidFill>
              </a:rPr>
              <a:t>Eichler</a:t>
            </a:r>
            <a:r>
              <a:rPr lang="en-US" sz="1000" dirty="0">
                <a:solidFill>
                  <a:srgbClr val="000000"/>
                </a:solidFill>
              </a:rPr>
              <a:t> et al, </a:t>
            </a:r>
            <a:r>
              <a:rPr lang="en-US" sz="1000" dirty="0" err="1">
                <a:solidFill>
                  <a:srgbClr val="000000"/>
                </a:solidFill>
              </a:rPr>
              <a:t>ApJ</a:t>
            </a:r>
            <a:r>
              <a:rPr lang="en-US" sz="1000" dirty="0">
                <a:solidFill>
                  <a:srgbClr val="000000"/>
                </a:solidFill>
              </a:rPr>
              <a:t> 808 (2015)</a:t>
            </a:r>
          </a:p>
        </p:txBody>
      </p:sp>
    </p:spTree>
    <p:extLst>
      <p:ext uri="{BB962C8B-B14F-4D97-AF65-F5344CB8AC3E}">
        <p14:creationId xmlns:p14="http://schemas.microsoft.com/office/powerpoint/2010/main" val="186126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NEOS and </a:t>
            </a:r>
            <a:br>
              <a:rPr lang="en-US" dirty="0" smtClean="0"/>
            </a:br>
            <a:r>
              <a:rPr lang="en-US" dirty="0" smtClean="0"/>
              <a:t>NS mass-radius relation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72" y="2056032"/>
            <a:ext cx="4778228" cy="3582768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42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2362200"/>
            <a:ext cx="444360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7239000" cy="1143000"/>
          </a:xfrm>
        </p:spPr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idal disruption of </a:t>
            </a:r>
            <a:br>
              <a:rPr lang="en-US" dirty="0" smtClean="0"/>
            </a:br>
            <a:r>
              <a:rPr lang="en-US" dirty="0" smtClean="0"/>
              <a:t>neutron stars near merger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5C8EF7-4C52-444F-9FD0-3D1783E56F8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10872"/>
            <a:ext cx="6986127" cy="435852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</p:spPr>
      </p:pic>
      <p:grpSp>
        <p:nvGrpSpPr>
          <p:cNvPr id="10" name="Group 9"/>
          <p:cNvGrpSpPr/>
          <p:nvPr/>
        </p:nvGrpSpPr>
        <p:grpSpPr>
          <a:xfrm>
            <a:off x="6929294" y="762000"/>
            <a:ext cx="2184400" cy="1281394"/>
            <a:chOff x="6347111" y="1189231"/>
            <a:chExt cx="2796889" cy="1679097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t="22720"/>
            <a:stretch>
              <a:fillRect/>
            </a:stretch>
          </p:blipFill>
          <p:spPr bwMode="auto">
            <a:xfrm>
              <a:off x="6347111" y="1189231"/>
              <a:ext cx="2796889" cy="16790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6612555" y="2646948"/>
              <a:ext cx="234525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700" dirty="0" smtClean="0">
                  <a:solidFill>
                    <a:schemeClr val="bg1"/>
                  </a:solidFill>
                </a:rPr>
                <a:t>Credit: Daniel Price and Stephan </a:t>
              </a:r>
              <a:r>
                <a:rPr lang="en-US" sz="700" dirty="0" err="1" smtClean="0">
                  <a:solidFill>
                    <a:schemeClr val="bg1"/>
                  </a:solidFill>
                </a:rPr>
                <a:t>Rosswog</a:t>
              </a:r>
              <a:r>
                <a:rPr lang="en-US" sz="700" dirty="0" smtClean="0">
                  <a:solidFill>
                    <a:schemeClr val="bg1"/>
                  </a:solidFill>
                </a:rPr>
                <a:t> </a:t>
              </a:r>
              <a:endParaRPr lang="en-US" sz="700" dirty="0">
                <a:solidFill>
                  <a:schemeClr val="bg1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505261" y="2512193"/>
            <a:ext cx="853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2"/>
                </a:solidFill>
              </a:rPr>
              <a:t>iLIGO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31788" y="3396113"/>
            <a:ext cx="9380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2"/>
                </a:solidFill>
              </a:rPr>
              <a:t>a</a:t>
            </a:r>
            <a:r>
              <a:rPr lang="en-US" sz="2000" dirty="0" err="1" smtClean="0">
                <a:solidFill>
                  <a:schemeClr val="tx2"/>
                </a:solidFill>
              </a:rPr>
              <a:t>LIGO</a:t>
            </a: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80337" y="4337785"/>
            <a:ext cx="513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2"/>
                </a:solidFill>
              </a:rPr>
              <a:t>ET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81200"/>
            <a:ext cx="8232882" cy="465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84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1"/>
            <a:ext cx="9144000" cy="914399"/>
          </a:xfrm>
        </p:spPr>
        <p:txBody>
          <a:bodyPr>
            <a:noAutofit/>
          </a:bodyPr>
          <a:lstStyle/>
          <a:p>
            <a:r>
              <a:rPr lang="en-US" sz="3500" b="1" dirty="0" smtClean="0">
                <a:solidFill>
                  <a:srgbClr val="0033CC"/>
                </a:solidFill>
              </a:rPr>
              <a:t>Nuclear Astrophysics: </a:t>
            </a:r>
            <a:br>
              <a:rPr lang="en-US" sz="3500" b="1" dirty="0" smtClean="0">
                <a:solidFill>
                  <a:srgbClr val="0033CC"/>
                </a:solidFill>
              </a:rPr>
            </a:br>
            <a:r>
              <a:rPr lang="en-US" sz="3500" b="1" dirty="0" smtClean="0">
                <a:solidFill>
                  <a:srgbClr val="0033CC"/>
                </a:solidFill>
              </a:rPr>
              <a:t>BNS Merger GW waveforms</a:t>
            </a:r>
            <a:endParaRPr lang="en-US" sz="3500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515100"/>
            <a:ext cx="2362200" cy="365125"/>
          </a:xfrm>
        </p:spPr>
        <p:txBody>
          <a:bodyPr/>
          <a:lstStyle/>
          <a:p>
            <a:fld id="{EC413B1B-8CEF-476F-8C96-C7B5E29826D5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46" y="1524000"/>
            <a:ext cx="6855294" cy="45701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5251" y="4933890"/>
            <a:ext cx="1700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0000"/>
                </a:solidFill>
              </a:rPr>
              <a:t>Sekiguchi</a:t>
            </a:r>
            <a:r>
              <a:rPr lang="en-US" sz="2000" b="1" dirty="0" smtClean="0">
                <a:solidFill>
                  <a:srgbClr val="FF0000"/>
                </a:solidFill>
              </a:rPr>
              <a:t>+ ‘11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91400" y="5105400"/>
            <a:ext cx="14202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Mass [</a:t>
            </a:r>
            <a:r>
              <a:rPr lang="en-US" sz="2000" dirty="0" err="1" smtClean="0"/>
              <a:t>M</a:t>
            </a:r>
            <a:r>
              <a:rPr lang="en-US" sz="2000" baseline="-25000" dirty="0" err="1" smtClean="0"/>
              <a:t>Sun</a:t>
            </a:r>
            <a:r>
              <a:rPr lang="en-US" sz="2000" dirty="0" smtClean="0"/>
              <a:t>]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7337160" y="1892800"/>
            <a:ext cx="133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1.35 + 1.35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7337160" y="3198570"/>
            <a:ext cx="133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1.50 + 1.50 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7343509" y="4427530"/>
            <a:ext cx="1337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1.60 + 1.60 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93531" y="5986075"/>
            <a:ext cx="89504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/>
              <a:t>Sekiguchi</a:t>
            </a:r>
            <a:r>
              <a:rPr lang="en-US" sz="1800" dirty="0" smtClean="0"/>
              <a:t>+ 11: Full GR NS-NS simulation with realistic microphysics,</a:t>
            </a:r>
            <a:br>
              <a:rPr lang="en-US" sz="1800" dirty="0" smtClean="0"/>
            </a:br>
            <a:r>
              <a:rPr lang="en-US" sz="1800" dirty="0" smtClean="0"/>
              <a:t>finite-temperature nuclear EOS of H. </a:t>
            </a:r>
            <a:r>
              <a:rPr lang="en-US" sz="1800" dirty="0" err="1" smtClean="0"/>
              <a:t>Shen</a:t>
            </a:r>
            <a:r>
              <a:rPr lang="en-US" sz="1800" dirty="0" smtClean="0"/>
              <a:t>+ ‘98,</a:t>
            </a:r>
            <a:r>
              <a:rPr lang="uk-UA" sz="1800" dirty="0" smtClean="0"/>
              <a:t>’</a:t>
            </a:r>
            <a:r>
              <a:rPr lang="en-US" sz="1800" dirty="0" smtClean="0"/>
              <a:t>11 (+MHD, </a:t>
            </a:r>
            <a:r>
              <a:rPr lang="en-US" sz="1800" dirty="0" err="1" smtClean="0">
                <a:latin typeface="Times New Roman"/>
                <a:cs typeface="Times New Roman"/>
              </a:rPr>
              <a:t>ν</a:t>
            </a:r>
            <a:r>
              <a:rPr lang="en-US" sz="1800" dirty="0" smtClean="0"/>
              <a:t>-transport since then!)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12688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239000" cy="1143000"/>
          </a:xfrm>
        </p:spPr>
        <p:txBody>
          <a:bodyPr/>
          <a:lstStyle/>
          <a:p>
            <a:r>
              <a:rPr lang="en-US" dirty="0" smtClean="0"/>
              <a:t>BNS and NSBH merger rate </a:t>
            </a:r>
            <a:br>
              <a:rPr lang="en-US" dirty="0" smtClean="0"/>
            </a:br>
            <a:r>
              <a:rPr lang="en-US" dirty="0" smtClean="0"/>
              <a:t>limits</a:t>
            </a:r>
            <a:r>
              <a:rPr lang="en-US" dirty="0"/>
              <a:t> </a:t>
            </a:r>
            <a:r>
              <a:rPr lang="en-US" dirty="0" smtClean="0"/>
              <a:t>from O1, and predictions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45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2006600"/>
            <a:ext cx="4445000" cy="325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981200"/>
            <a:ext cx="4445000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400" y="5638800"/>
            <a:ext cx="32856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O1 &lt;BNS range&gt; ~ 70 </a:t>
            </a:r>
            <a:r>
              <a:rPr lang="en-US" sz="2000" dirty="0" err="1" smtClean="0"/>
              <a:t>Mpc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5334000" y="5638800"/>
            <a:ext cx="35944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O1 &lt;NSBH range&gt; ~ 110 </a:t>
            </a:r>
            <a:r>
              <a:rPr lang="en-US" sz="2000" dirty="0" err="1" smtClean="0"/>
              <a:t>Mpc</a:t>
            </a:r>
            <a:endParaRPr lang="en-US" sz="2000" dirty="0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4267200" y="2057400"/>
            <a:ext cx="0" cy="3276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3886200" y="5257800"/>
            <a:ext cx="890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12,600</a:t>
            </a:r>
            <a:endParaRPr lang="en-US" sz="1800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8763000" y="2057400"/>
            <a:ext cx="0" cy="3276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8305800" y="5257800"/>
            <a:ext cx="762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3</a:t>
            </a:r>
            <a:r>
              <a:rPr lang="en-US" sz="1800" dirty="0" smtClean="0"/>
              <a:t>,600</a:t>
            </a:r>
            <a:endParaRPr lang="en-US" sz="1800" dirty="0"/>
          </a:p>
        </p:txBody>
      </p:sp>
      <p:sp>
        <p:nvSpPr>
          <p:cNvPr id="8" name="TextBox 7"/>
          <p:cNvSpPr txBox="1"/>
          <p:nvPr/>
        </p:nvSpPr>
        <p:spPr>
          <a:xfrm>
            <a:off x="381000" y="6324600"/>
            <a:ext cx="72891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LIGO limit (2012) on BNS:  130,000 Gpc</a:t>
            </a:r>
            <a:r>
              <a:rPr lang="en-US" baseline="30000" dirty="0" smtClean="0"/>
              <a:t>-3</a:t>
            </a:r>
            <a:r>
              <a:rPr lang="en-US" dirty="0" smtClean="0"/>
              <a:t> yr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947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703B35A-92CA-9244-943F-6D1BF23D8702}" type="slidenum">
              <a:rPr lang="en-US" smtClean="0">
                <a:solidFill>
                  <a:srgbClr val="114FFB"/>
                </a:solidFill>
                <a:latin typeface="Helvetica"/>
              </a:rPr>
              <a:pPr>
                <a:defRPr/>
              </a:pPr>
              <a:t>46</a:t>
            </a:fld>
            <a:endParaRPr lang="en-US">
              <a:solidFill>
                <a:srgbClr val="114FFB"/>
              </a:solidFill>
              <a:latin typeface="Helvetica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400" b="1" dirty="0">
              <a:solidFill>
                <a:srgbClr val="114FFB"/>
              </a:solidFill>
              <a:ea typeface="ＭＳ Ｐゴシック" charset="0"/>
              <a:cs typeface="ＭＳ Ｐゴシック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20"/>
            <a:ext cx="9144000" cy="48180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960043" y="4973893"/>
            <a:ext cx="7075568" cy="468664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z="1400" b="1">
              <a:solidFill>
                <a:srgbClr val="114FFB"/>
              </a:solidFill>
              <a:ea typeface="ＭＳ Ｐゴシック" charset="0"/>
              <a:cs typeface="ＭＳ Ｐゴシック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43200" y="1219200"/>
            <a:ext cx="3804311" cy="5196634"/>
            <a:chOff x="2743200" y="1595735"/>
            <a:chExt cx="3804311" cy="5196634"/>
          </a:xfrm>
        </p:grpSpPr>
        <p:pic>
          <p:nvPicPr>
            <p:cNvPr id="9" name="Picture 8" descr="Screen Shot 2016-10-26 at 11.45.31 A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200" y="1676400"/>
              <a:ext cx="3804311" cy="511596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191000" y="1595735"/>
              <a:ext cx="22206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papers.ligo.org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8791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Formation mechanisms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246" y="1508782"/>
            <a:ext cx="5019631" cy="5084716"/>
          </a:xfrm>
        </p:spPr>
        <p:txBody>
          <a:bodyPr/>
          <a:lstStyle/>
          <a:p>
            <a:r>
              <a:rPr lang="en-US" dirty="0" smtClean="0"/>
              <a:t>How do massive binary black hole systems form?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Common envelope evolution of isolated binaries</a:t>
            </a:r>
            <a:r>
              <a:rPr lang="en-US" dirty="0" smtClean="0"/>
              <a:t>: two massive stars survive successive </a:t>
            </a:r>
            <a:r>
              <a:rPr lang="en-US" dirty="0" err="1" smtClean="0"/>
              <a:t>CCSNe</a:t>
            </a:r>
            <a:endParaRPr lang="en-US" dirty="0" smtClean="0"/>
          </a:p>
          <a:p>
            <a:r>
              <a:rPr lang="en-US" dirty="0" smtClean="0">
                <a:solidFill>
                  <a:srgbClr val="000000"/>
                </a:solidFill>
              </a:rPr>
              <a:t>Dynamical capture of isolated black holes </a:t>
            </a:r>
            <a:r>
              <a:rPr lang="en-US" dirty="0" smtClean="0"/>
              <a:t>in N-body exchange interactions.</a:t>
            </a:r>
          </a:p>
          <a:p>
            <a:r>
              <a:rPr lang="en-US" dirty="0" smtClean="0"/>
              <a:t>Even the most massive stars (60-100 M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/>
              <a:t>) can only produce black holes with mass &gt; 20 M</a:t>
            </a:r>
            <a:r>
              <a:rPr lang="en-US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/>
              <a:t> only in </a:t>
            </a:r>
            <a:r>
              <a:rPr lang="en-US" dirty="0" smtClean="0">
                <a:solidFill>
                  <a:srgbClr val="000000"/>
                </a:solidFill>
              </a:rPr>
              <a:t>low-</a:t>
            </a:r>
            <a:r>
              <a:rPr lang="en-US" dirty="0" err="1" smtClean="0">
                <a:solidFill>
                  <a:srgbClr val="000000"/>
                </a:solidFill>
              </a:rPr>
              <a:t>metallicity</a:t>
            </a:r>
            <a:r>
              <a:rPr lang="en-US" dirty="0" smtClean="0">
                <a:solidFill>
                  <a:srgbClr val="000000"/>
                </a:solidFill>
              </a:rPr>
              <a:t> environments</a:t>
            </a:r>
            <a:r>
              <a:rPr lang="en-US" dirty="0" smtClean="0"/>
              <a:t> (~ 0.1 Z</a:t>
            </a:r>
            <a:r>
              <a:rPr lang="en-US" baseline="-25000" dirty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/>
              <a:t>).</a:t>
            </a:r>
          </a:p>
          <a:p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857" y="1580515"/>
            <a:ext cx="3391494" cy="26761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3400" y="4261470"/>
            <a:ext cx="3405947" cy="259653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00261" y="6581001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n-lt"/>
              </a:rPr>
              <a:t>https://</a:t>
            </a:r>
            <a:r>
              <a:rPr lang="en-US" sz="1200" dirty="0" err="1">
                <a:solidFill>
                  <a:srgbClr val="000000"/>
                </a:solidFill>
                <a:latin typeface="+mn-lt"/>
              </a:rPr>
              <a:t>dcc.ligo.org</a:t>
            </a:r>
            <a:r>
              <a:rPr lang="en-US" sz="1200" dirty="0">
                <a:solidFill>
                  <a:srgbClr val="000000"/>
                </a:solidFill>
                <a:latin typeface="+mn-lt"/>
              </a:rPr>
              <a:t>/LIGO-P1500262/public/main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47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052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6125474" cy="973298"/>
          </a:xfrm>
        </p:spPr>
        <p:txBody>
          <a:bodyPr/>
          <a:lstStyle/>
          <a:p>
            <a:r>
              <a:rPr lang="en-US" dirty="0" smtClean="0"/>
              <a:t>Formation channels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515"/>
          <a:stretch/>
        </p:blipFill>
        <p:spPr>
          <a:xfrm>
            <a:off x="1212617" y="1636807"/>
            <a:ext cx="7626583" cy="51449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48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209800"/>
            <a:ext cx="4495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79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533400"/>
            <a:ext cx="6125474" cy="973298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Multi-messenger Astronomy with Gravitational Waves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7318B-8F11-48A5-B67C-3424A5280D69}" type="slidenum">
              <a:rPr lang="en-US" smtClean="0">
                <a:solidFill>
                  <a:srgbClr val="114FFB"/>
                </a:solidFill>
              </a:rPr>
              <a:pPr/>
              <a:t>49</a:t>
            </a:fld>
            <a:endParaRPr lang="en-US">
              <a:solidFill>
                <a:srgbClr val="114FFB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9266" y="2309271"/>
            <a:ext cx="2611903" cy="17318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8714" y="1688392"/>
            <a:ext cx="2275922" cy="1280206"/>
          </a:xfrm>
          <a:prstGeom prst="rect">
            <a:avLst/>
          </a:prstGeom>
        </p:spPr>
      </p:pic>
      <p:pic>
        <p:nvPicPr>
          <p:cNvPr id="10" name="Picture 4" descr="LLO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136" y="1637314"/>
            <a:ext cx="1914247" cy="153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598722" y="2890870"/>
            <a:ext cx="19148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400" b="1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X-rays/Gamma-rays</a:t>
            </a:r>
          </a:p>
        </p:txBody>
      </p:sp>
      <p:sp>
        <p:nvSpPr>
          <p:cNvPr id="12" name="Right Arrow 11"/>
          <p:cNvSpPr/>
          <p:nvPr/>
        </p:nvSpPr>
        <p:spPr>
          <a:xfrm rot="20504054">
            <a:off x="5658130" y="2470140"/>
            <a:ext cx="948602" cy="279103"/>
          </a:xfrm>
          <a:prstGeom prst="rightArrow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13" name="Right Arrow 12"/>
          <p:cNvSpPr/>
          <p:nvPr/>
        </p:nvSpPr>
        <p:spPr>
          <a:xfrm rot="1095946" flipH="1">
            <a:off x="2747446" y="2470139"/>
            <a:ext cx="948602" cy="279103"/>
          </a:xfrm>
          <a:prstGeom prst="rightArrow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srgbClr val="FF0000"/>
              </a:solidFill>
              <a:latin typeface="Helvetica"/>
              <a:ea typeface="ＭＳ Ｐゴシック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4136" y="3110415"/>
            <a:ext cx="19411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400" b="1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Gravitational Waves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290419" y="1939923"/>
            <a:ext cx="25726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400" b="1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Binary Neutron Star Merger</a:t>
            </a:r>
          </a:p>
        </p:txBody>
      </p:sp>
      <p:sp>
        <p:nvSpPr>
          <p:cNvPr id="16" name="Right Arrow 15"/>
          <p:cNvSpPr/>
          <p:nvPr/>
        </p:nvSpPr>
        <p:spPr>
          <a:xfrm rot="20504054" flipH="1" flipV="1">
            <a:off x="2747446" y="3621355"/>
            <a:ext cx="948602" cy="279103"/>
          </a:xfrm>
          <a:prstGeom prst="rightArrow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5868" y="3561472"/>
            <a:ext cx="2169492" cy="144632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25269" y="5007820"/>
            <a:ext cx="2007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400" b="1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Visible/Infrared Light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6011" y="4227875"/>
            <a:ext cx="3066358" cy="1312785"/>
          </a:xfrm>
          <a:prstGeom prst="rect">
            <a:avLst/>
          </a:prstGeom>
        </p:spPr>
      </p:pic>
      <p:sp>
        <p:nvSpPr>
          <p:cNvPr id="20" name="Right Arrow 19"/>
          <p:cNvSpPr/>
          <p:nvPr/>
        </p:nvSpPr>
        <p:spPr>
          <a:xfrm rot="5400000">
            <a:off x="4203648" y="4034945"/>
            <a:ext cx="948602" cy="279103"/>
          </a:xfrm>
          <a:prstGeom prst="rightArrow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36021" y="5501034"/>
            <a:ext cx="13470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400" b="1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Radio Waves</a:t>
            </a:r>
          </a:p>
        </p:txBody>
      </p:sp>
      <p:sp>
        <p:nvSpPr>
          <p:cNvPr id="22" name="Right Arrow 21"/>
          <p:cNvSpPr/>
          <p:nvPr/>
        </p:nvSpPr>
        <p:spPr>
          <a:xfrm rot="1095946" flipV="1">
            <a:off x="5630269" y="3669627"/>
            <a:ext cx="948602" cy="279103"/>
          </a:xfrm>
          <a:prstGeom prst="rightArrow">
            <a:avLst/>
          </a:prstGeom>
          <a:solidFill>
            <a:srgbClr val="C0504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/>
            <a:endParaRPr lang="en-US" sz="1400" b="1">
              <a:solidFill>
                <a:srgbClr val="FFFFFF"/>
              </a:solidFill>
              <a:latin typeface="Helvetica"/>
              <a:ea typeface="ＭＳ Ｐゴシック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8713" y="3700188"/>
            <a:ext cx="2265172" cy="142382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598712" y="5091567"/>
            <a:ext cx="10660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400" b="1" i="1" dirty="0" smtClean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Neutrinos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66800" y="3124200"/>
            <a:ext cx="8684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GWs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6800" y="5029200"/>
            <a:ext cx="10743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optical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114800" y="5562600"/>
            <a:ext cx="869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radio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705600" y="2971800"/>
            <a:ext cx="2038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X-rays, </a:t>
            </a:r>
            <a:r>
              <a:rPr lang="en-US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g</a:t>
            </a:r>
            <a:r>
              <a:rPr lang="en-US" dirty="0" smtClean="0">
                <a:solidFill>
                  <a:srgbClr val="FF0000"/>
                </a:solidFill>
              </a:rPr>
              <a:t> rays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010400" y="5181600"/>
            <a:ext cx="14507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neutrinos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200400" y="1752600"/>
            <a:ext cx="2972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astrophysical fireball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216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Title 1"/>
          <p:cNvSpPr txBox="1">
            <a:spLocks/>
          </p:cNvSpPr>
          <p:nvPr/>
        </p:nvSpPr>
        <p:spPr bwMode="auto">
          <a:xfrm>
            <a:off x="914400" y="127000"/>
            <a:ext cx="73152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  <a:ea typeface="ＭＳ Ｐゴシック" charset="-128"/>
                <a:cs typeface="ＭＳ Ｐゴシック" charset="-128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Helvetica" charset="0"/>
              </a:defRPr>
            </a:lvl9pPr>
          </a:lstStyle>
          <a:p>
            <a:r>
              <a:rPr lang="en-US" smtClean="0"/>
              <a:t>The LIGO* Observatories</a:t>
            </a:r>
            <a:endParaRPr lang="en-US" dirty="0"/>
          </a:p>
        </p:txBody>
      </p:sp>
      <p:sp>
        <p:nvSpPr>
          <p:cNvPr id="12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00820"/>
            <a:ext cx="2057400" cy="301625"/>
          </a:xfrm>
        </p:spPr>
        <p:txBody>
          <a:bodyPr/>
          <a:lstStyle/>
          <a:p>
            <a:fld id="{93C35ECC-5A5C-4ECB-AA82-3709BFA55634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26" name="Picture 12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9" r="16100" b="14634"/>
          <a:stretch/>
        </p:blipFill>
        <p:spPr>
          <a:xfrm>
            <a:off x="3883884" y="1752600"/>
            <a:ext cx="5260116" cy="5105400"/>
          </a:xfrm>
          <a:prstGeom prst="rect">
            <a:avLst/>
          </a:prstGeom>
        </p:spPr>
      </p:pic>
      <p:pic>
        <p:nvPicPr>
          <p:cNvPr id="127" name="Content Placeholder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" y="990600"/>
            <a:ext cx="5869022" cy="342900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2" y="4574265"/>
            <a:ext cx="3133725" cy="2131355"/>
          </a:xfrm>
          <a:prstGeom prst="rect">
            <a:avLst/>
          </a:prstGeom>
        </p:spPr>
      </p:pic>
      <p:sp>
        <p:nvSpPr>
          <p:cNvPr id="129" name="Rectangle 128"/>
          <p:cNvSpPr/>
          <p:nvPr/>
        </p:nvSpPr>
        <p:spPr>
          <a:xfrm>
            <a:off x="381000" y="6250645"/>
            <a:ext cx="457200" cy="3794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0" name="TextBox 129"/>
          <p:cNvSpPr txBox="1"/>
          <p:nvPr/>
        </p:nvSpPr>
        <p:spPr>
          <a:xfrm>
            <a:off x="119062" y="2705120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LIGO Hanford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377885" y="6014412"/>
            <a:ext cx="2272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alibri" panose="020F0502020204030204" pitchFamily="34" charset="0"/>
              </a:rPr>
              <a:t>LIGO Livingston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5973611" y="1009289"/>
            <a:ext cx="3170399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dirty="0" smtClean="0">
                <a:latin typeface="Calibri" panose="020F0502020204030204" pitchFamily="34" charset="0"/>
              </a:rPr>
              <a:t>* LIGO = Laser Interferometer Gravitational-wave Observatory</a:t>
            </a:r>
            <a:endParaRPr lang="en-US" sz="1800" dirty="0">
              <a:latin typeface="Calibri" panose="020F0502020204030204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2514600" y="2133600"/>
            <a:ext cx="1905000" cy="1371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4" name="TextBox 3"/>
          <p:cNvSpPr txBox="1"/>
          <p:nvPr/>
        </p:nvSpPr>
        <p:spPr>
          <a:xfrm rot="2153120">
            <a:off x="3339198" y="2238118"/>
            <a:ext cx="766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4km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5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Low-latency identification of </a:t>
            </a:r>
            <a:br>
              <a:rPr lang="en-US" sz="3200" dirty="0" smtClean="0"/>
            </a:br>
            <a:r>
              <a:rPr lang="en-US" sz="3200" dirty="0" smtClean="0"/>
              <a:t>transients for rapid (&lt; ~100s) </a:t>
            </a:r>
            <a:r>
              <a:rPr lang="en-US" sz="3200" dirty="0" err="1" smtClean="0"/>
              <a:t>followup</a:t>
            </a:r>
            <a:endParaRPr lang="en-US" sz="3200" dirty="0"/>
          </a:p>
        </p:txBody>
      </p:sp>
      <p:pic>
        <p:nvPicPr>
          <p:cNvPr id="1739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80" y="1617345"/>
            <a:ext cx="8229600" cy="508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F02C-625E-4AEC-B7A2-3E16C90D08CA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2193" y="1597443"/>
            <a:ext cx="88921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j-lt"/>
              </a:rPr>
              <a:t>EM counterparts to GW sources (if any) are short-lived and faint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705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EM- and neutrino follow-up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1676400"/>
            <a:ext cx="6629400" cy="4800600"/>
          </a:xfrm>
        </p:spPr>
        <p:txBody>
          <a:bodyPr/>
          <a:lstStyle/>
          <a:p>
            <a:r>
              <a:rPr lang="en-US" sz="1800" dirty="0" smtClean="0">
                <a:solidFill>
                  <a:srgbClr val="000000"/>
                </a:solidFill>
              </a:rPr>
              <a:t>Low-latency alerts </a:t>
            </a:r>
            <a:r>
              <a:rPr lang="en-US" sz="1800" dirty="0" smtClean="0"/>
              <a:t>go out to MOU partners via the </a:t>
            </a:r>
            <a:br>
              <a:rPr lang="en-US" sz="1800" dirty="0" smtClean="0"/>
            </a:br>
            <a:r>
              <a:rPr lang="en-US" sz="1800" dirty="0" smtClean="0"/>
              <a:t>GRB Coordinates Network (GCN), notices &amp; circulars </a:t>
            </a:r>
            <a:br>
              <a:rPr lang="en-US" sz="1800" dirty="0" smtClean="0"/>
            </a:br>
            <a:r>
              <a:rPr lang="en-US" sz="1800" dirty="0" smtClean="0"/>
              <a:t>(machine-readable). </a:t>
            </a:r>
          </a:p>
          <a:p>
            <a:r>
              <a:rPr lang="en-US" sz="1800" dirty="0" smtClean="0"/>
              <a:t>These will be public (not just “MOU partners”, sworn to secrecy), hopefully in the near future!</a:t>
            </a:r>
          </a:p>
          <a:p>
            <a:r>
              <a:rPr lang="en-US" sz="1800" dirty="0" smtClean="0"/>
              <a:t>Fastest we’ve ever accomplished is ~30 min, </a:t>
            </a:r>
            <a:br>
              <a:rPr lang="en-US" sz="1800" dirty="0" smtClean="0"/>
            </a:br>
            <a:r>
              <a:rPr lang="en-US" sz="1800" dirty="0" smtClean="0"/>
              <a:t>but could do  &lt; 2 minutes if we could only agree</a:t>
            </a:r>
            <a:r>
              <a:rPr lang="is-IS" sz="1800" dirty="0" smtClean="0"/>
              <a:t>…</a:t>
            </a:r>
          </a:p>
          <a:p>
            <a:r>
              <a:rPr lang="is-IS" sz="1800" dirty="0" smtClean="0"/>
              <a:t>Literally dozens of (mostly wide-field, survey) optical and radio telescopes; most notably, </a:t>
            </a:r>
            <a:br>
              <a:rPr lang="is-IS" sz="1800" dirty="0" smtClean="0"/>
            </a:br>
            <a:r>
              <a:rPr lang="is-IS" sz="1800" dirty="0" smtClean="0"/>
              <a:t>Palomar Transient Factory iPTF -&gt; ZTF,</a:t>
            </a:r>
            <a:br>
              <a:rPr lang="is-IS" sz="1800" dirty="0" smtClean="0"/>
            </a:br>
            <a:r>
              <a:rPr lang="en-US" sz="1800" dirty="0"/>
              <a:t>Owens Valley Long Wavelength </a:t>
            </a:r>
            <a:r>
              <a:rPr lang="en-US" sz="1800" dirty="0" smtClean="0"/>
              <a:t>Array (LWA)</a:t>
            </a:r>
            <a:endParaRPr lang="is-IS" sz="1800" dirty="0" smtClean="0"/>
          </a:p>
          <a:p>
            <a:r>
              <a:rPr lang="is-IS" sz="1800" dirty="0" smtClean="0"/>
              <a:t>Also notable: PanSTARRS, DES, ASKAP, MWA, ...</a:t>
            </a:r>
          </a:p>
          <a:p>
            <a:r>
              <a:rPr lang="is-IS" sz="1800" dirty="0" smtClean="0"/>
              <a:t>Space-based x-ray and gamma-ray telescopes: Swift, Fermi, INTEGRAL, Interplanetary Network (IPN)</a:t>
            </a:r>
          </a:p>
          <a:p>
            <a:r>
              <a:rPr lang="is-IS" sz="1800" dirty="0" smtClean="0"/>
              <a:t>Neutrino detectors: Ice-Cube, ANTARES, (Super-K)</a:t>
            </a:r>
          </a:p>
          <a:p>
            <a:endParaRPr lang="is-IS" sz="1800" dirty="0" smtClean="0"/>
          </a:p>
          <a:p>
            <a:endParaRPr lang="is-IS" sz="1800" dirty="0" smtClean="0"/>
          </a:p>
          <a:p>
            <a:endParaRPr lang="en-US" sz="1800" dirty="0" smtClean="0"/>
          </a:p>
          <a:p>
            <a:endParaRPr lang="en-US" sz="18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51</a:t>
            </a:fld>
            <a:endParaRPr lang="en-US" dirty="0">
              <a:solidFill>
                <a:srgbClr val="114FFB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5393" t="72559" r="34265" b="1"/>
          <a:stretch/>
        </p:blipFill>
        <p:spPr>
          <a:xfrm>
            <a:off x="6600681" y="4572000"/>
            <a:ext cx="2390919" cy="1219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63415" r="77629" b="1"/>
          <a:stretch/>
        </p:blipFill>
        <p:spPr>
          <a:xfrm>
            <a:off x="6905218" y="1524000"/>
            <a:ext cx="2113194" cy="259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105400"/>
            <a:ext cx="1069674" cy="144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4163092"/>
            <a:ext cx="2057400" cy="4089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0" y="4114800"/>
            <a:ext cx="1295400" cy="863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410200" y="4191000"/>
            <a:ext cx="5237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PTF</a:t>
            </a:r>
            <a:endParaRPr lang="en-US" sz="1400" dirty="0">
              <a:solidFill>
                <a:schemeClr val="accent3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77200" y="4191000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accent3"/>
                </a:solidFill>
              </a:rPr>
              <a:t>OV LWA</a:t>
            </a:r>
            <a:endParaRPr lang="en-US" sz="1400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2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Advanced LIGO detectors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426" y="1492736"/>
            <a:ext cx="7815148" cy="5243930"/>
          </a:xfrm>
          <a:prstGeom prst="rect">
            <a:avLst/>
          </a:prstGeom>
        </p:spPr>
      </p:pic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5410200" y="6383179"/>
            <a:ext cx="327660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000" dirty="0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Abbott, et al., LVC,</a:t>
            </a:r>
            <a:r>
              <a:rPr lang="it-IT" sz="1000" dirty="0" err="1" smtClean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Phys</a:t>
            </a:r>
            <a:r>
              <a:rPr lang="it-IT" sz="1000" dirty="0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t>. Rev. X 6, 041015 (2016)</a:t>
            </a:r>
            <a:endParaRPr lang="en-US" sz="1000" b="1" dirty="0">
              <a:solidFill>
                <a:srgbClr val="114FFB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6</a:t>
            </a:fld>
            <a:endParaRPr lang="en-US">
              <a:solidFill>
                <a:srgbClr val="114FFB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5334000" y="3733800"/>
            <a:ext cx="326237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8" name="TextBox 7"/>
          <p:cNvSpPr txBox="1"/>
          <p:nvPr/>
        </p:nvSpPr>
        <p:spPr>
          <a:xfrm>
            <a:off x="6125624" y="3395246"/>
            <a:ext cx="13789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</a:rPr>
              <a:t>10</a:t>
            </a:r>
            <a:r>
              <a:rPr lang="en-US" sz="1600" baseline="30000" dirty="0" smtClean="0">
                <a:solidFill>
                  <a:schemeClr val="tx2"/>
                </a:solidFill>
              </a:rPr>
              <a:t>-19</a:t>
            </a:r>
            <a:r>
              <a:rPr lang="en-US" sz="1600" dirty="0" smtClean="0">
                <a:solidFill>
                  <a:schemeClr val="tx2"/>
                </a:solidFill>
              </a:rPr>
              <a:t> m Hz</a:t>
            </a:r>
            <a:r>
              <a:rPr lang="en-US" sz="1600" baseline="30000" dirty="0" smtClean="0">
                <a:solidFill>
                  <a:schemeClr val="tx2"/>
                </a:solidFill>
              </a:rPr>
              <a:t>-1/2</a:t>
            </a:r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571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457200"/>
            <a:ext cx="7239000" cy="1143000"/>
          </a:xfrm>
        </p:spPr>
        <p:txBody>
          <a:bodyPr/>
          <a:lstStyle/>
          <a:p>
            <a:r>
              <a:rPr lang="en-US" dirty="0"/>
              <a:t>Initial LIGO </a:t>
            </a:r>
            <a:r>
              <a:rPr lang="en-US" b="1" dirty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Wingdings"/>
              </a:rPr>
              <a:t></a:t>
            </a:r>
            <a:r>
              <a:rPr lang="en-US" dirty="0"/>
              <a:t> </a:t>
            </a:r>
            <a:r>
              <a:rPr lang="en-US" dirty="0" smtClean="0"/>
              <a:t>Enhanced LIGO </a:t>
            </a:r>
            <a:br>
              <a:rPr lang="en-US" dirty="0" smtClean="0"/>
            </a:br>
            <a:r>
              <a:rPr lang="en-US" b="1" dirty="0" smtClean="0">
                <a:solidFill>
                  <a:srgbClr val="000000"/>
                </a:solidFill>
                <a:latin typeface="Helvetica" charset="0"/>
                <a:ea typeface="ＭＳ Ｐゴシック" charset="0"/>
                <a:cs typeface="ＭＳ Ｐゴシック" charset="0"/>
                <a:sym typeface="Wingdings"/>
              </a:rPr>
              <a:t></a:t>
            </a:r>
            <a:r>
              <a:rPr lang="en-US" dirty="0" smtClean="0"/>
              <a:t> Advanced LIGO</a:t>
            </a:r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82588" y="4309844"/>
            <a:ext cx="74612" cy="457200"/>
          </a:xfrm>
          <a:prstGeom prst="rect">
            <a:avLst/>
          </a:prstGeom>
          <a:solidFill>
            <a:srgbClr val="292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304800" y="3624044"/>
            <a:ext cx="8610600" cy="609600"/>
            <a:chOff x="288" y="1008"/>
            <a:chExt cx="5424" cy="384"/>
          </a:xfrm>
        </p:grpSpPr>
        <p:sp>
          <p:nvSpPr>
            <p:cNvPr id="7" name="Line 8"/>
            <p:cNvSpPr>
              <a:spLocks noChangeShapeType="1"/>
            </p:cNvSpPr>
            <p:nvPr/>
          </p:nvSpPr>
          <p:spPr bwMode="auto">
            <a:xfrm>
              <a:off x="288" y="1248"/>
              <a:ext cx="54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288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0"/>
            <p:cNvSpPr>
              <a:spLocks noChangeShapeType="1"/>
            </p:cNvSpPr>
            <p:nvPr/>
          </p:nvSpPr>
          <p:spPr bwMode="auto">
            <a:xfrm>
              <a:off x="36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43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12"/>
            <p:cNvSpPr>
              <a:spLocks noChangeShapeType="1"/>
            </p:cNvSpPr>
            <p:nvPr/>
          </p:nvSpPr>
          <p:spPr bwMode="auto">
            <a:xfrm>
              <a:off x="50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3"/>
            <p:cNvSpPr>
              <a:spLocks noChangeShapeType="1"/>
            </p:cNvSpPr>
            <p:nvPr/>
          </p:nvSpPr>
          <p:spPr bwMode="auto">
            <a:xfrm>
              <a:off x="57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4"/>
            <p:cNvSpPr>
              <a:spLocks noChangeShapeType="1"/>
            </p:cNvSpPr>
            <p:nvPr/>
          </p:nvSpPr>
          <p:spPr bwMode="auto">
            <a:xfrm>
              <a:off x="64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5"/>
            <p:cNvSpPr>
              <a:spLocks noChangeShapeType="1"/>
            </p:cNvSpPr>
            <p:nvPr/>
          </p:nvSpPr>
          <p:spPr bwMode="auto">
            <a:xfrm>
              <a:off x="72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6"/>
            <p:cNvSpPr>
              <a:spLocks noChangeShapeType="1"/>
            </p:cNvSpPr>
            <p:nvPr/>
          </p:nvSpPr>
          <p:spPr bwMode="auto">
            <a:xfrm>
              <a:off x="79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7"/>
            <p:cNvSpPr>
              <a:spLocks noChangeShapeType="1"/>
            </p:cNvSpPr>
            <p:nvPr/>
          </p:nvSpPr>
          <p:spPr bwMode="auto">
            <a:xfrm>
              <a:off x="86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8"/>
            <p:cNvSpPr>
              <a:spLocks noChangeShapeType="1"/>
            </p:cNvSpPr>
            <p:nvPr/>
          </p:nvSpPr>
          <p:spPr bwMode="auto">
            <a:xfrm>
              <a:off x="93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19"/>
            <p:cNvSpPr>
              <a:spLocks noChangeShapeType="1"/>
            </p:cNvSpPr>
            <p:nvPr/>
          </p:nvSpPr>
          <p:spPr bwMode="auto">
            <a:xfrm>
              <a:off x="100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0"/>
            <p:cNvSpPr>
              <a:spLocks noChangeShapeType="1"/>
            </p:cNvSpPr>
            <p:nvPr/>
          </p:nvSpPr>
          <p:spPr bwMode="auto">
            <a:xfrm>
              <a:off x="108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1"/>
            <p:cNvSpPr>
              <a:spLocks noChangeShapeType="1"/>
            </p:cNvSpPr>
            <p:nvPr/>
          </p:nvSpPr>
          <p:spPr bwMode="auto">
            <a:xfrm>
              <a:off x="1152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122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23"/>
            <p:cNvSpPr>
              <a:spLocks noChangeShapeType="1"/>
            </p:cNvSpPr>
            <p:nvPr/>
          </p:nvSpPr>
          <p:spPr bwMode="auto">
            <a:xfrm>
              <a:off x="129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4"/>
            <p:cNvSpPr>
              <a:spLocks noChangeShapeType="1"/>
            </p:cNvSpPr>
            <p:nvPr/>
          </p:nvSpPr>
          <p:spPr bwMode="auto">
            <a:xfrm>
              <a:off x="136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5"/>
            <p:cNvSpPr>
              <a:spLocks noChangeShapeType="1"/>
            </p:cNvSpPr>
            <p:nvPr/>
          </p:nvSpPr>
          <p:spPr bwMode="auto">
            <a:xfrm>
              <a:off x="144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26"/>
            <p:cNvSpPr>
              <a:spLocks noChangeShapeType="1"/>
            </p:cNvSpPr>
            <p:nvPr/>
          </p:nvSpPr>
          <p:spPr bwMode="auto">
            <a:xfrm>
              <a:off x="151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7"/>
            <p:cNvSpPr>
              <a:spLocks noChangeShapeType="1"/>
            </p:cNvSpPr>
            <p:nvPr/>
          </p:nvSpPr>
          <p:spPr bwMode="auto">
            <a:xfrm>
              <a:off x="158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28"/>
            <p:cNvSpPr>
              <a:spLocks noChangeShapeType="1"/>
            </p:cNvSpPr>
            <p:nvPr/>
          </p:nvSpPr>
          <p:spPr bwMode="auto">
            <a:xfrm>
              <a:off x="165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29"/>
            <p:cNvSpPr>
              <a:spLocks noChangeShapeType="1"/>
            </p:cNvSpPr>
            <p:nvPr/>
          </p:nvSpPr>
          <p:spPr bwMode="auto">
            <a:xfrm>
              <a:off x="172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30"/>
            <p:cNvSpPr>
              <a:spLocks noChangeShapeType="1"/>
            </p:cNvSpPr>
            <p:nvPr/>
          </p:nvSpPr>
          <p:spPr bwMode="auto">
            <a:xfrm>
              <a:off x="180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1"/>
            <p:cNvSpPr>
              <a:spLocks noChangeShapeType="1"/>
            </p:cNvSpPr>
            <p:nvPr/>
          </p:nvSpPr>
          <p:spPr bwMode="auto">
            <a:xfrm>
              <a:off x="187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2"/>
            <p:cNvSpPr>
              <a:spLocks noChangeShapeType="1"/>
            </p:cNvSpPr>
            <p:nvPr/>
          </p:nvSpPr>
          <p:spPr bwMode="auto">
            <a:xfrm>
              <a:off x="194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33"/>
            <p:cNvSpPr>
              <a:spLocks noChangeShapeType="1"/>
            </p:cNvSpPr>
            <p:nvPr/>
          </p:nvSpPr>
          <p:spPr bwMode="auto">
            <a:xfrm>
              <a:off x="2016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34"/>
            <p:cNvSpPr>
              <a:spLocks noChangeShapeType="1"/>
            </p:cNvSpPr>
            <p:nvPr/>
          </p:nvSpPr>
          <p:spPr bwMode="auto">
            <a:xfrm>
              <a:off x="208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35"/>
            <p:cNvSpPr>
              <a:spLocks noChangeShapeType="1"/>
            </p:cNvSpPr>
            <p:nvPr/>
          </p:nvSpPr>
          <p:spPr bwMode="auto">
            <a:xfrm>
              <a:off x="216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36"/>
            <p:cNvSpPr>
              <a:spLocks noChangeShapeType="1"/>
            </p:cNvSpPr>
            <p:nvPr/>
          </p:nvSpPr>
          <p:spPr bwMode="auto">
            <a:xfrm>
              <a:off x="223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37"/>
            <p:cNvSpPr>
              <a:spLocks noChangeShapeType="1"/>
            </p:cNvSpPr>
            <p:nvPr/>
          </p:nvSpPr>
          <p:spPr bwMode="auto">
            <a:xfrm>
              <a:off x="230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38"/>
            <p:cNvSpPr>
              <a:spLocks noChangeShapeType="1"/>
            </p:cNvSpPr>
            <p:nvPr/>
          </p:nvSpPr>
          <p:spPr bwMode="auto">
            <a:xfrm>
              <a:off x="237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39"/>
            <p:cNvSpPr>
              <a:spLocks noChangeShapeType="1"/>
            </p:cNvSpPr>
            <p:nvPr/>
          </p:nvSpPr>
          <p:spPr bwMode="auto">
            <a:xfrm>
              <a:off x="244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40"/>
            <p:cNvSpPr>
              <a:spLocks noChangeShapeType="1"/>
            </p:cNvSpPr>
            <p:nvPr/>
          </p:nvSpPr>
          <p:spPr bwMode="auto">
            <a:xfrm>
              <a:off x="252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41"/>
            <p:cNvSpPr>
              <a:spLocks noChangeShapeType="1"/>
            </p:cNvSpPr>
            <p:nvPr/>
          </p:nvSpPr>
          <p:spPr bwMode="auto">
            <a:xfrm>
              <a:off x="259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Line 42"/>
            <p:cNvSpPr>
              <a:spLocks noChangeShapeType="1"/>
            </p:cNvSpPr>
            <p:nvPr/>
          </p:nvSpPr>
          <p:spPr bwMode="auto">
            <a:xfrm>
              <a:off x="266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>
              <a:off x="273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Line 44"/>
            <p:cNvSpPr>
              <a:spLocks noChangeShapeType="1"/>
            </p:cNvSpPr>
            <p:nvPr/>
          </p:nvSpPr>
          <p:spPr bwMode="auto">
            <a:xfrm>
              <a:off x="280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45"/>
            <p:cNvSpPr>
              <a:spLocks noChangeShapeType="1"/>
            </p:cNvSpPr>
            <p:nvPr/>
          </p:nvSpPr>
          <p:spPr bwMode="auto">
            <a:xfrm>
              <a:off x="2880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46"/>
            <p:cNvSpPr>
              <a:spLocks noChangeShapeType="1"/>
            </p:cNvSpPr>
            <p:nvPr/>
          </p:nvSpPr>
          <p:spPr bwMode="auto">
            <a:xfrm>
              <a:off x="295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47"/>
            <p:cNvSpPr>
              <a:spLocks noChangeShapeType="1"/>
            </p:cNvSpPr>
            <p:nvPr/>
          </p:nvSpPr>
          <p:spPr bwMode="auto">
            <a:xfrm>
              <a:off x="302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Line 48"/>
            <p:cNvSpPr>
              <a:spLocks noChangeShapeType="1"/>
            </p:cNvSpPr>
            <p:nvPr/>
          </p:nvSpPr>
          <p:spPr bwMode="auto">
            <a:xfrm>
              <a:off x="309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Line 49"/>
            <p:cNvSpPr>
              <a:spLocks noChangeShapeType="1"/>
            </p:cNvSpPr>
            <p:nvPr/>
          </p:nvSpPr>
          <p:spPr bwMode="auto">
            <a:xfrm>
              <a:off x="316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Line 50"/>
            <p:cNvSpPr>
              <a:spLocks noChangeShapeType="1"/>
            </p:cNvSpPr>
            <p:nvPr/>
          </p:nvSpPr>
          <p:spPr bwMode="auto">
            <a:xfrm>
              <a:off x="324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Line 51"/>
            <p:cNvSpPr>
              <a:spLocks noChangeShapeType="1"/>
            </p:cNvSpPr>
            <p:nvPr/>
          </p:nvSpPr>
          <p:spPr bwMode="auto">
            <a:xfrm>
              <a:off x="331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Line 52"/>
            <p:cNvSpPr>
              <a:spLocks noChangeShapeType="1"/>
            </p:cNvSpPr>
            <p:nvPr/>
          </p:nvSpPr>
          <p:spPr bwMode="auto">
            <a:xfrm>
              <a:off x="338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Line 53"/>
            <p:cNvSpPr>
              <a:spLocks noChangeShapeType="1"/>
            </p:cNvSpPr>
            <p:nvPr/>
          </p:nvSpPr>
          <p:spPr bwMode="auto">
            <a:xfrm>
              <a:off x="345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Line 54"/>
            <p:cNvSpPr>
              <a:spLocks noChangeShapeType="1"/>
            </p:cNvSpPr>
            <p:nvPr/>
          </p:nvSpPr>
          <p:spPr bwMode="auto">
            <a:xfrm>
              <a:off x="352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55"/>
            <p:cNvSpPr>
              <a:spLocks noChangeShapeType="1"/>
            </p:cNvSpPr>
            <p:nvPr/>
          </p:nvSpPr>
          <p:spPr bwMode="auto">
            <a:xfrm>
              <a:off x="360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56"/>
            <p:cNvSpPr>
              <a:spLocks noChangeShapeType="1"/>
            </p:cNvSpPr>
            <p:nvPr/>
          </p:nvSpPr>
          <p:spPr bwMode="auto">
            <a:xfrm>
              <a:off x="367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57"/>
            <p:cNvSpPr>
              <a:spLocks noChangeShapeType="1"/>
            </p:cNvSpPr>
            <p:nvPr/>
          </p:nvSpPr>
          <p:spPr bwMode="auto">
            <a:xfrm>
              <a:off x="3744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58"/>
            <p:cNvSpPr>
              <a:spLocks noChangeShapeType="1"/>
            </p:cNvSpPr>
            <p:nvPr/>
          </p:nvSpPr>
          <p:spPr bwMode="auto">
            <a:xfrm>
              <a:off x="381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59"/>
            <p:cNvSpPr>
              <a:spLocks noChangeShapeType="1"/>
            </p:cNvSpPr>
            <p:nvPr/>
          </p:nvSpPr>
          <p:spPr bwMode="auto">
            <a:xfrm>
              <a:off x="388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60"/>
            <p:cNvSpPr>
              <a:spLocks noChangeShapeType="1"/>
            </p:cNvSpPr>
            <p:nvPr/>
          </p:nvSpPr>
          <p:spPr bwMode="auto">
            <a:xfrm>
              <a:off x="396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61"/>
            <p:cNvSpPr>
              <a:spLocks noChangeShapeType="1"/>
            </p:cNvSpPr>
            <p:nvPr/>
          </p:nvSpPr>
          <p:spPr bwMode="auto">
            <a:xfrm>
              <a:off x="403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62"/>
            <p:cNvSpPr>
              <a:spLocks noChangeShapeType="1"/>
            </p:cNvSpPr>
            <p:nvPr/>
          </p:nvSpPr>
          <p:spPr bwMode="auto">
            <a:xfrm>
              <a:off x="410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63"/>
            <p:cNvSpPr>
              <a:spLocks noChangeShapeType="1"/>
            </p:cNvSpPr>
            <p:nvPr/>
          </p:nvSpPr>
          <p:spPr bwMode="auto">
            <a:xfrm>
              <a:off x="417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64"/>
            <p:cNvSpPr>
              <a:spLocks noChangeShapeType="1"/>
            </p:cNvSpPr>
            <p:nvPr/>
          </p:nvSpPr>
          <p:spPr bwMode="auto">
            <a:xfrm>
              <a:off x="424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65"/>
            <p:cNvSpPr>
              <a:spLocks noChangeShapeType="1"/>
            </p:cNvSpPr>
            <p:nvPr/>
          </p:nvSpPr>
          <p:spPr bwMode="auto">
            <a:xfrm>
              <a:off x="432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66"/>
            <p:cNvSpPr>
              <a:spLocks noChangeShapeType="1"/>
            </p:cNvSpPr>
            <p:nvPr/>
          </p:nvSpPr>
          <p:spPr bwMode="auto">
            <a:xfrm>
              <a:off x="439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67"/>
            <p:cNvSpPr>
              <a:spLocks noChangeShapeType="1"/>
            </p:cNvSpPr>
            <p:nvPr/>
          </p:nvSpPr>
          <p:spPr bwMode="auto">
            <a:xfrm>
              <a:off x="446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68"/>
            <p:cNvSpPr>
              <a:spLocks noChangeShapeType="1"/>
            </p:cNvSpPr>
            <p:nvPr/>
          </p:nvSpPr>
          <p:spPr bwMode="auto">
            <a:xfrm>
              <a:off x="453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69"/>
            <p:cNvSpPr>
              <a:spLocks noChangeShapeType="1"/>
            </p:cNvSpPr>
            <p:nvPr/>
          </p:nvSpPr>
          <p:spPr bwMode="auto">
            <a:xfrm>
              <a:off x="4608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70"/>
            <p:cNvSpPr>
              <a:spLocks noChangeShapeType="1"/>
            </p:cNvSpPr>
            <p:nvPr/>
          </p:nvSpPr>
          <p:spPr bwMode="auto">
            <a:xfrm>
              <a:off x="468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71"/>
            <p:cNvSpPr>
              <a:spLocks noChangeShapeType="1"/>
            </p:cNvSpPr>
            <p:nvPr/>
          </p:nvSpPr>
          <p:spPr bwMode="auto">
            <a:xfrm>
              <a:off x="475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72"/>
            <p:cNvSpPr>
              <a:spLocks noChangeShapeType="1"/>
            </p:cNvSpPr>
            <p:nvPr/>
          </p:nvSpPr>
          <p:spPr bwMode="auto">
            <a:xfrm>
              <a:off x="482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73"/>
            <p:cNvSpPr>
              <a:spLocks noChangeShapeType="1"/>
            </p:cNvSpPr>
            <p:nvPr/>
          </p:nvSpPr>
          <p:spPr bwMode="auto">
            <a:xfrm>
              <a:off x="489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74"/>
            <p:cNvSpPr>
              <a:spLocks noChangeShapeType="1"/>
            </p:cNvSpPr>
            <p:nvPr/>
          </p:nvSpPr>
          <p:spPr bwMode="auto">
            <a:xfrm>
              <a:off x="496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75"/>
            <p:cNvSpPr>
              <a:spLocks noChangeShapeType="1"/>
            </p:cNvSpPr>
            <p:nvPr/>
          </p:nvSpPr>
          <p:spPr bwMode="auto">
            <a:xfrm>
              <a:off x="504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76"/>
            <p:cNvSpPr>
              <a:spLocks noChangeShapeType="1"/>
            </p:cNvSpPr>
            <p:nvPr/>
          </p:nvSpPr>
          <p:spPr bwMode="auto">
            <a:xfrm>
              <a:off x="5112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77"/>
            <p:cNvSpPr>
              <a:spLocks noChangeShapeType="1"/>
            </p:cNvSpPr>
            <p:nvPr/>
          </p:nvSpPr>
          <p:spPr bwMode="auto">
            <a:xfrm>
              <a:off x="5184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78"/>
            <p:cNvSpPr>
              <a:spLocks noChangeShapeType="1"/>
            </p:cNvSpPr>
            <p:nvPr/>
          </p:nvSpPr>
          <p:spPr bwMode="auto">
            <a:xfrm>
              <a:off x="5256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79"/>
            <p:cNvSpPr>
              <a:spLocks noChangeShapeType="1"/>
            </p:cNvSpPr>
            <p:nvPr/>
          </p:nvSpPr>
          <p:spPr bwMode="auto">
            <a:xfrm>
              <a:off x="5328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Line 80"/>
            <p:cNvSpPr>
              <a:spLocks noChangeShapeType="1"/>
            </p:cNvSpPr>
            <p:nvPr/>
          </p:nvSpPr>
          <p:spPr bwMode="auto">
            <a:xfrm>
              <a:off x="5400" y="117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Line 81"/>
            <p:cNvSpPr>
              <a:spLocks noChangeShapeType="1"/>
            </p:cNvSpPr>
            <p:nvPr/>
          </p:nvSpPr>
          <p:spPr bwMode="auto">
            <a:xfrm>
              <a:off x="5472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Line 82"/>
            <p:cNvSpPr>
              <a:spLocks noChangeShapeType="1"/>
            </p:cNvSpPr>
            <p:nvPr/>
          </p:nvSpPr>
          <p:spPr bwMode="auto">
            <a:xfrm>
              <a:off x="720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Line 83"/>
            <p:cNvSpPr>
              <a:spLocks noChangeShapeType="1"/>
            </p:cNvSpPr>
            <p:nvPr/>
          </p:nvSpPr>
          <p:spPr bwMode="auto">
            <a:xfrm>
              <a:off x="1584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Line 84"/>
            <p:cNvSpPr>
              <a:spLocks noChangeShapeType="1"/>
            </p:cNvSpPr>
            <p:nvPr/>
          </p:nvSpPr>
          <p:spPr bwMode="auto">
            <a:xfrm>
              <a:off x="2448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Line 85"/>
            <p:cNvSpPr>
              <a:spLocks noChangeShapeType="1"/>
            </p:cNvSpPr>
            <p:nvPr/>
          </p:nvSpPr>
          <p:spPr bwMode="auto">
            <a:xfrm>
              <a:off x="3312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Line 86"/>
            <p:cNvSpPr>
              <a:spLocks noChangeShapeType="1"/>
            </p:cNvSpPr>
            <p:nvPr/>
          </p:nvSpPr>
          <p:spPr bwMode="auto">
            <a:xfrm>
              <a:off x="4176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Line 87"/>
            <p:cNvSpPr>
              <a:spLocks noChangeShapeType="1"/>
            </p:cNvSpPr>
            <p:nvPr/>
          </p:nvSpPr>
          <p:spPr bwMode="auto">
            <a:xfrm>
              <a:off x="5040" y="1008"/>
              <a:ext cx="0" cy="38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87" name="Group 88"/>
          <p:cNvGrpSpPr>
            <a:grpSpLocks/>
          </p:cNvGrpSpPr>
          <p:nvPr/>
        </p:nvGrpSpPr>
        <p:grpSpPr bwMode="auto">
          <a:xfrm>
            <a:off x="304800" y="3395444"/>
            <a:ext cx="8153400" cy="539750"/>
            <a:chOff x="288" y="864"/>
            <a:chExt cx="5136" cy="340"/>
          </a:xfrm>
        </p:grpSpPr>
        <p:sp>
          <p:nvSpPr>
            <p:cNvPr id="88" name="Text Box 89"/>
            <p:cNvSpPr txBox="1">
              <a:spLocks noChangeArrowheads="1"/>
            </p:cNvSpPr>
            <p:nvPr/>
          </p:nvSpPr>
          <p:spPr bwMode="auto">
            <a:xfrm>
              <a:off x="288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chemeClr val="hlink"/>
                  </a:solidFill>
                </a:rPr>
                <a:t>’05</a:t>
              </a:r>
            </a:p>
          </p:txBody>
        </p:sp>
        <p:sp>
          <p:nvSpPr>
            <p:cNvPr id="89" name="Text Box 90"/>
            <p:cNvSpPr txBox="1">
              <a:spLocks noChangeArrowheads="1"/>
            </p:cNvSpPr>
            <p:nvPr/>
          </p:nvSpPr>
          <p:spPr bwMode="auto">
            <a:xfrm>
              <a:off x="720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chemeClr val="hlink"/>
                  </a:solidFill>
                </a:rPr>
                <a:t>’06</a:t>
              </a:r>
            </a:p>
          </p:txBody>
        </p:sp>
        <p:sp>
          <p:nvSpPr>
            <p:cNvPr id="90" name="Text Box 91"/>
            <p:cNvSpPr txBox="1">
              <a:spLocks noChangeArrowheads="1"/>
            </p:cNvSpPr>
            <p:nvPr/>
          </p:nvSpPr>
          <p:spPr bwMode="auto">
            <a:xfrm>
              <a:off x="1152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chemeClr val="hlink"/>
                  </a:solidFill>
                </a:rPr>
                <a:t>’07</a:t>
              </a:r>
            </a:p>
          </p:txBody>
        </p:sp>
        <p:sp>
          <p:nvSpPr>
            <p:cNvPr id="91" name="Text Box 92"/>
            <p:cNvSpPr txBox="1">
              <a:spLocks noChangeArrowheads="1"/>
            </p:cNvSpPr>
            <p:nvPr/>
          </p:nvSpPr>
          <p:spPr bwMode="auto">
            <a:xfrm>
              <a:off x="1584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chemeClr val="hlink"/>
                  </a:solidFill>
                </a:rPr>
                <a:t>’08</a:t>
              </a:r>
            </a:p>
          </p:txBody>
        </p:sp>
        <p:sp>
          <p:nvSpPr>
            <p:cNvPr id="92" name="Text Box 93"/>
            <p:cNvSpPr txBox="1">
              <a:spLocks noChangeArrowheads="1"/>
            </p:cNvSpPr>
            <p:nvPr/>
          </p:nvSpPr>
          <p:spPr bwMode="auto">
            <a:xfrm>
              <a:off x="2016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chemeClr val="hlink"/>
                  </a:solidFill>
                </a:rPr>
                <a:t>’09</a:t>
              </a:r>
            </a:p>
          </p:txBody>
        </p:sp>
        <p:sp>
          <p:nvSpPr>
            <p:cNvPr id="93" name="Text Box 94"/>
            <p:cNvSpPr txBox="1">
              <a:spLocks noChangeArrowheads="1"/>
            </p:cNvSpPr>
            <p:nvPr/>
          </p:nvSpPr>
          <p:spPr bwMode="auto">
            <a:xfrm>
              <a:off x="2448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chemeClr val="hlink"/>
                  </a:solidFill>
                </a:rPr>
                <a:t>’10</a:t>
              </a:r>
            </a:p>
          </p:txBody>
        </p:sp>
        <p:sp>
          <p:nvSpPr>
            <p:cNvPr id="94" name="Text Box 95"/>
            <p:cNvSpPr txBox="1">
              <a:spLocks noChangeArrowheads="1"/>
            </p:cNvSpPr>
            <p:nvPr/>
          </p:nvSpPr>
          <p:spPr bwMode="auto">
            <a:xfrm>
              <a:off x="2880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chemeClr val="hlink"/>
                  </a:solidFill>
                </a:rPr>
                <a:t>’11</a:t>
              </a:r>
            </a:p>
          </p:txBody>
        </p:sp>
        <p:sp>
          <p:nvSpPr>
            <p:cNvPr id="95" name="Text Box 96"/>
            <p:cNvSpPr txBox="1">
              <a:spLocks noChangeArrowheads="1"/>
            </p:cNvSpPr>
            <p:nvPr/>
          </p:nvSpPr>
          <p:spPr bwMode="auto">
            <a:xfrm>
              <a:off x="3312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chemeClr val="hlink"/>
                  </a:solidFill>
                </a:rPr>
                <a:t>’12</a:t>
              </a:r>
            </a:p>
          </p:txBody>
        </p:sp>
        <p:sp>
          <p:nvSpPr>
            <p:cNvPr id="96" name="Text Box 97"/>
            <p:cNvSpPr txBox="1">
              <a:spLocks noChangeArrowheads="1"/>
            </p:cNvSpPr>
            <p:nvPr/>
          </p:nvSpPr>
          <p:spPr bwMode="auto">
            <a:xfrm>
              <a:off x="3744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chemeClr val="hlink"/>
                  </a:solidFill>
                </a:rPr>
                <a:t>’13</a:t>
              </a:r>
            </a:p>
          </p:txBody>
        </p:sp>
        <p:sp>
          <p:nvSpPr>
            <p:cNvPr id="97" name="Text Box 98"/>
            <p:cNvSpPr txBox="1">
              <a:spLocks noChangeArrowheads="1"/>
            </p:cNvSpPr>
            <p:nvPr/>
          </p:nvSpPr>
          <p:spPr bwMode="auto">
            <a:xfrm>
              <a:off x="4176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chemeClr val="hlink"/>
                  </a:solidFill>
                </a:rPr>
                <a:t>’14</a:t>
              </a:r>
            </a:p>
          </p:txBody>
        </p:sp>
        <p:sp>
          <p:nvSpPr>
            <p:cNvPr id="98" name="Text Box 99"/>
            <p:cNvSpPr txBox="1">
              <a:spLocks noChangeArrowheads="1"/>
            </p:cNvSpPr>
            <p:nvPr/>
          </p:nvSpPr>
          <p:spPr bwMode="auto">
            <a:xfrm>
              <a:off x="4608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chemeClr val="hlink"/>
                  </a:solidFill>
                </a:rPr>
                <a:t>’15</a:t>
              </a:r>
            </a:p>
          </p:txBody>
        </p:sp>
        <p:sp>
          <p:nvSpPr>
            <p:cNvPr id="99" name="Text Box 100"/>
            <p:cNvSpPr txBox="1">
              <a:spLocks noChangeArrowheads="1"/>
            </p:cNvSpPr>
            <p:nvPr/>
          </p:nvSpPr>
          <p:spPr bwMode="auto">
            <a:xfrm>
              <a:off x="5040" y="864"/>
              <a:ext cx="384" cy="3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0" rIns="0">
              <a:spAutoFit/>
            </a:bodyPr>
            <a:lstStyle/>
            <a:p>
              <a:pPr algn="ctr">
                <a:lnSpc>
                  <a:spcPct val="105000"/>
                </a:lnSpc>
                <a:spcBef>
                  <a:spcPct val="50000"/>
                </a:spcBef>
              </a:pPr>
              <a:r>
                <a:rPr lang="en-US" altLang="en-US" sz="2800" b="1" i="1">
                  <a:solidFill>
                    <a:schemeClr val="hlink"/>
                  </a:solidFill>
                </a:rPr>
                <a:t>’16</a:t>
              </a:r>
            </a:p>
          </p:txBody>
        </p:sp>
      </p:grpSp>
      <p:sp>
        <p:nvSpPr>
          <p:cNvPr id="100" name="Text Box 101"/>
          <p:cNvSpPr txBox="1">
            <a:spLocks noChangeArrowheads="1"/>
          </p:cNvSpPr>
          <p:nvPr/>
        </p:nvSpPr>
        <p:spPr bwMode="auto">
          <a:xfrm>
            <a:off x="152400" y="4767044"/>
            <a:ext cx="53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/>
              <a:t>S4</a:t>
            </a:r>
            <a:endParaRPr lang="en-US" altLang="en-US" sz="1400"/>
          </a:p>
        </p:txBody>
      </p:sp>
      <p:sp>
        <p:nvSpPr>
          <p:cNvPr id="101" name="Rectangle 102"/>
          <p:cNvSpPr>
            <a:spLocks noChangeArrowheads="1"/>
          </p:cNvSpPr>
          <p:nvPr/>
        </p:nvSpPr>
        <p:spPr bwMode="auto">
          <a:xfrm>
            <a:off x="866777" y="4309844"/>
            <a:ext cx="1343025" cy="457200"/>
          </a:xfrm>
          <a:prstGeom prst="rect">
            <a:avLst/>
          </a:prstGeom>
          <a:solidFill>
            <a:srgbClr val="292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" name="Text Box 105"/>
          <p:cNvSpPr txBox="1">
            <a:spLocks noChangeArrowheads="1"/>
          </p:cNvSpPr>
          <p:nvPr/>
        </p:nvSpPr>
        <p:spPr bwMode="auto">
          <a:xfrm>
            <a:off x="1295400" y="4767044"/>
            <a:ext cx="53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 dirty="0"/>
              <a:t>S5</a:t>
            </a:r>
            <a:endParaRPr lang="en-US" altLang="en-US" sz="1400" dirty="0"/>
          </a:p>
        </p:txBody>
      </p:sp>
      <p:sp>
        <p:nvSpPr>
          <p:cNvPr id="103" name="Rectangle 107"/>
          <p:cNvSpPr>
            <a:spLocks noChangeArrowheads="1"/>
          </p:cNvSpPr>
          <p:nvPr/>
        </p:nvSpPr>
        <p:spPr bwMode="auto">
          <a:xfrm>
            <a:off x="3429000" y="4309844"/>
            <a:ext cx="819150" cy="457200"/>
          </a:xfrm>
          <a:prstGeom prst="rect">
            <a:avLst/>
          </a:prstGeom>
          <a:solidFill>
            <a:srgbClr val="292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" name="Rectangle 108"/>
          <p:cNvSpPr>
            <a:spLocks noChangeArrowheads="1"/>
          </p:cNvSpPr>
          <p:nvPr/>
        </p:nvSpPr>
        <p:spPr bwMode="auto">
          <a:xfrm>
            <a:off x="7659270" y="4309844"/>
            <a:ext cx="228600" cy="457200"/>
          </a:xfrm>
          <a:prstGeom prst="rect">
            <a:avLst/>
          </a:prstGeom>
          <a:solidFill>
            <a:srgbClr val="292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" name="Text Box 117"/>
          <p:cNvSpPr txBox="1">
            <a:spLocks noChangeArrowheads="1"/>
          </p:cNvSpPr>
          <p:nvPr/>
        </p:nvSpPr>
        <p:spPr bwMode="auto">
          <a:xfrm>
            <a:off x="3581400" y="4767044"/>
            <a:ext cx="53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/>
              <a:t>S6</a:t>
            </a:r>
            <a:endParaRPr lang="en-US" altLang="en-US" sz="1400"/>
          </a:p>
        </p:txBody>
      </p:sp>
      <p:sp>
        <p:nvSpPr>
          <p:cNvPr id="106" name="Text Box 123"/>
          <p:cNvSpPr txBox="1">
            <a:spLocks noChangeArrowheads="1"/>
          </p:cNvSpPr>
          <p:nvPr/>
        </p:nvSpPr>
        <p:spPr bwMode="auto">
          <a:xfrm>
            <a:off x="7543800" y="4767044"/>
            <a:ext cx="533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 dirty="0" smtClean="0"/>
              <a:t>O1</a:t>
            </a:r>
            <a:endParaRPr lang="en-US" altLang="en-US" sz="1400" dirty="0"/>
          </a:p>
        </p:txBody>
      </p:sp>
      <p:sp>
        <p:nvSpPr>
          <p:cNvPr id="107" name="Rectangle 132" descr="Wide upward diagonal"/>
          <p:cNvSpPr>
            <a:spLocks noChangeArrowheads="1"/>
          </p:cNvSpPr>
          <p:nvPr/>
        </p:nvSpPr>
        <p:spPr bwMode="auto">
          <a:xfrm>
            <a:off x="2517785" y="4309844"/>
            <a:ext cx="796925" cy="457200"/>
          </a:xfrm>
          <a:prstGeom prst="rect">
            <a:avLst/>
          </a:prstGeom>
          <a:pattFill prst="wdUpDiag">
            <a:fgClr>
              <a:srgbClr val="292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8" name="Text Box 133"/>
          <p:cNvSpPr txBox="1">
            <a:spLocks noChangeArrowheads="1"/>
          </p:cNvSpPr>
          <p:nvPr/>
        </p:nvSpPr>
        <p:spPr bwMode="auto">
          <a:xfrm>
            <a:off x="2362200" y="4843244"/>
            <a:ext cx="1143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400" b="1" i="1" dirty="0" err="1"/>
              <a:t>AstroWatch</a:t>
            </a:r>
            <a:endParaRPr lang="en-US" altLang="en-US" sz="1400" dirty="0"/>
          </a:p>
        </p:txBody>
      </p:sp>
      <p:sp>
        <p:nvSpPr>
          <p:cNvPr id="109" name="Rectangle 134" descr="Wide upward diagonal"/>
          <p:cNvSpPr>
            <a:spLocks noChangeArrowheads="1"/>
          </p:cNvSpPr>
          <p:nvPr/>
        </p:nvSpPr>
        <p:spPr bwMode="auto">
          <a:xfrm>
            <a:off x="7604574" y="4309844"/>
            <a:ext cx="54696" cy="457200"/>
          </a:xfrm>
          <a:prstGeom prst="rect">
            <a:avLst/>
          </a:prstGeom>
          <a:pattFill prst="wdUpDiag">
            <a:fgClr>
              <a:srgbClr val="292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" name="Rectangle 108"/>
          <p:cNvSpPr>
            <a:spLocks noChangeArrowheads="1"/>
          </p:cNvSpPr>
          <p:nvPr/>
        </p:nvSpPr>
        <p:spPr bwMode="auto">
          <a:xfrm>
            <a:off x="8461468" y="4309844"/>
            <a:ext cx="337163" cy="457200"/>
          </a:xfrm>
          <a:prstGeom prst="rect">
            <a:avLst/>
          </a:prstGeom>
          <a:solidFill>
            <a:srgbClr val="292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" name="Text Box 123"/>
          <p:cNvSpPr txBox="1">
            <a:spLocks noChangeArrowheads="1"/>
          </p:cNvSpPr>
          <p:nvPr/>
        </p:nvSpPr>
        <p:spPr bwMode="auto">
          <a:xfrm>
            <a:off x="8367339" y="4767044"/>
            <a:ext cx="5701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 dirty="0" smtClean="0"/>
              <a:t>O2</a:t>
            </a:r>
            <a:endParaRPr lang="en-US" altLang="en-US" sz="1400" dirty="0"/>
          </a:p>
        </p:txBody>
      </p:sp>
      <p:sp>
        <p:nvSpPr>
          <p:cNvPr id="112" name="Rectangle 134" descr="Wide upward diagonal"/>
          <p:cNvSpPr>
            <a:spLocks noChangeArrowheads="1"/>
          </p:cNvSpPr>
          <p:nvPr/>
        </p:nvSpPr>
        <p:spPr bwMode="auto">
          <a:xfrm>
            <a:off x="7447124" y="4309844"/>
            <a:ext cx="54696" cy="457200"/>
          </a:xfrm>
          <a:prstGeom prst="rect">
            <a:avLst/>
          </a:prstGeom>
          <a:pattFill prst="wdUpDiag">
            <a:fgClr>
              <a:srgbClr val="292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" name="Rectangle 134" descr="Wide upward diagonal"/>
          <p:cNvSpPr>
            <a:spLocks noChangeArrowheads="1"/>
          </p:cNvSpPr>
          <p:nvPr/>
        </p:nvSpPr>
        <p:spPr bwMode="auto">
          <a:xfrm>
            <a:off x="7106897" y="4309844"/>
            <a:ext cx="45719" cy="457200"/>
          </a:xfrm>
          <a:prstGeom prst="rect">
            <a:avLst/>
          </a:prstGeom>
          <a:pattFill prst="wdUpDiag">
            <a:fgClr>
              <a:srgbClr val="292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>
            <a:off x="6290380" y="5681464"/>
            <a:ext cx="19392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Engineering runs 6, 7, 8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 flipV="1">
            <a:off x="7048500" y="4843245"/>
            <a:ext cx="81246" cy="86208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V="1">
            <a:off x="7373520" y="4843245"/>
            <a:ext cx="81246" cy="86208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/>
          <p:nvPr/>
        </p:nvCxnSpPr>
        <p:spPr>
          <a:xfrm flipV="1">
            <a:off x="7521016" y="4843245"/>
            <a:ext cx="81246" cy="86208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TextBox 117"/>
          <p:cNvSpPr txBox="1"/>
          <p:nvPr/>
        </p:nvSpPr>
        <p:spPr>
          <a:xfrm>
            <a:off x="4643154" y="4309864"/>
            <a:ext cx="2214846" cy="1039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009A46"/>
                </a:solidFill>
                <a:latin typeface="Calibri" panose="020F0502020204030204" pitchFamily="34" charset="0"/>
              </a:rPr>
              <a:t>Installation &amp; commissioning</a:t>
            </a:r>
            <a:br>
              <a:rPr lang="en-US" i="1" dirty="0" smtClean="0">
                <a:solidFill>
                  <a:srgbClr val="009A46"/>
                </a:solidFill>
                <a:latin typeface="Calibri" panose="020F0502020204030204" pitchFamily="34" charset="0"/>
              </a:rPr>
            </a:br>
            <a:r>
              <a:rPr lang="en-US" sz="2000" i="1" dirty="0" smtClean="0">
                <a:solidFill>
                  <a:srgbClr val="009A46"/>
                </a:solidFill>
                <a:latin typeface="Calibri" panose="020F0502020204030204" pitchFamily="34" charset="0"/>
              </a:rPr>
              <a:t>(the “Dark Ages”)</a:t>
            </a:r>
            <a:endParaRPr lang="en-US" sz="2000" i="1" dirty="0">
              <a:solidFill>
                <a:srgbClr val="009A46"/>
              </a:solidFill>
              <a:latin typeface="Calibri" panose="020F0502020204030204" pitchFamily="34" charset="0"/>
            </a:endParaRPr>
          </a:p>
        </p:txBody>
      </p:sp>
      <p:sp>
        <p:nvSpPr>
          <p:cNvPr id="119" name="Text Box 105"/>
          <p:cNvSpPr txBox="1">
            <a:spLocks noChangeArrowheads="1"/>
          </p:cNvSpPr>
          <p:nvPr/>
        </p:nvSpPr>
        <p:spPr bwMode="auto">
          <a:xfrm>
            <a:off x="755661" y="2927341"/>
            <a:ext cx="19113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 dirty="0" smtClean="0">
                <a:solidFill>
                  <a:srgbClr val="0000FF"/>
                </a:solidFill>
              </a:rPr>
              <a:t>Initial LIGO</a:t>
            </a:r>
            <a:endParaRPr lang="en-US" altLang="en-US" sz="1600" dirty="0">
              <a:solidFill>
                <a:srgbClr val="0000FF"/>
              </a:solidFill>
            </a:endParaRPr>
          </a:p>
        </p:txBody>
      </p:sp>
      <p:sp>
        <p:nvSpPr>
          <p:cNvPr id="120" name="Text Box 105"/>
          <p:cNvSpPr txBox="1">
            <a:spLocks noChangeArrowheads="1"/>
          </p:cNvSpPr>
          <p:nvPr/>
        </p:nvSpPr>
        <p:spPr bwMode="auto">
          <a:xfrm>
            <a:off x="6505572" y="2927341"/>
            <a:ext cx="24098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i="1" dirty="0" smtClean="0">
                <a:solidFill>
                  <a:srgbClr val="0000FF"/>
                </a:solidFill>
              </a:rPr>
              <a:t>Advanced LIGO</a:t>
            </a:r>
            <a:endParaRPr lang="en-US" altLang="en-US" sz="1600" dirty="0">
              <a:solidFill>
                <a:srgbClr val="0000FF"/>
              </a:solidFill>
            </a:endParaRPr>
          </a:p>
        </p:txBody>
      </p:sp>
      <p:sp>
        <p:nvSpPr>
          <p:cNvPr id="121" name="Text Box 105"/>
          <p:cNvSpPr txBox="1">
            <a:spLocks noChangeArrowheads="1"/>
          </p:cNvSpPr>
          <p:nvPr/>
        </p:nvSpPr>
        <p:spPr bwMode="auto">
          <a:xfrm>
            <a:off x="2895610" y="3017421"/>
            <a:ext cx="191134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3152" rIns="0">
            <a:spAutoFit/>
          </a:bodyPr>
          <a:lstStyle>
            <a:lvl1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95288" algn="l"/>
                <a:tab pos="1146175" algn="l"/>
                <a:tab pos="1201738" algn="l"/>
                <a:tab pos="2116138" algn="l"/>
                <a:tab pos="3889375" algn="l"/>
                <a:tab pos="59499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 i="1" dirty="0" smtClean="0">
                <a:solidFill>
                  <a:srgbClr val="0000FF"/>
                </a:solidFill>
              </a:rPr>
              <a:t>Enhanced LIGO</a:t>
            </a:r>
            <a:endParaRPr lang="en-US" altLang="en-US" sz="1100" dirty="0">
              <a:solidFill>
                <a:srgbClr val="0000FF"/>
              </a:solidFill>
            </a:endParaRPr>
          </a:p>
        </p:txBody>
      </p:sp>
      <p:sp>
        <p:nvSpPr>
          <p:cNvPr id="122" name="Rectangle 134" descr="Wide upward diagonal"/>
          <p:cNvSpPr>
            <a:spLocks noChangeArrowheads="1"/>
          </p:cNvSpPr>
          <p:nvPr/>
        </p:nvSpPr>
        <p:spPr bwMode="auto">
          <a:xfrm>
            <a:off x="8201135" y="4309844"/>
            <a:ext cx="54696" cy="457200"/>
          </a:xfrm>
          <a:prstGeom prst="rect">
            <a:avLst/>
          </a:prstGeom>
          <a:pattFill prst="wdUpDiag">
            <a:fgClr>
              <a:srgbClr val="292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Rectangle 122" descr="Wide upward diagonal"/>
          <p:cNvSpPr>
            <a:spLocks noChangeArrowheads="1"/>
          </p:cNvSpPr>
          <p:nvPr/>
        </p:nvSpPr>
        <p:spPr bwMode="auto">
          <a:xfrm>
            <a:off x="8401618" y="4309844"/>
            <a:ext cx="54696" cy="457200"/>
          </a:xfrm>
          <a:prstGeom prst="rect">
            <a:avLst/>
          </a:prstGeom>
          <a:pattFill prst="wdUpDiag">
            <a:fgClr>
              <a:srgbClr val="2929FF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7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8305800" y="5721539"/>
            <a:ext cx="914400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 smtClean="0">
                <a:solidFill>
                  <a:srgbClr val="FF0000"/>
                </a:solidFill>
                <a:latin typeface="Calibri" panose="020F0502020204030204" pitchFamily="34" charset="0"/>
              </a:rPr>
              <a:t>NOW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cxnSp>
        <p:nvCxnSpPr>
          <p:cNvPr id="128" name="Straight Arrow Connector 127"/>
          <p:cNvCxnSpPr/>
          <p:nvPr/>
        </p:nvCxnSpPr>
        <p:spPr>
          <a:xfrm flipV="1">
            <a:off x="8763000" y="5157718"/>
            <a:ext cx="0" cy="557282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732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emerging Advanced </a:t>
            </a:r>
            <a:br>
              <a:rPr lang="en-US" dirty="0" smtClean="0"/>
            </a:br>
            <a:r>
              <a:rPr lang="en-US" dirty="0" smtClean="0"/>
              <a:t>GW Detector Network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8</a:t>
            </a:fld>
            <a:endParaRPr lang="en-US">
              <a:solidFill>
                <a:srgbClr val="114FFB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1739899"/>
            <a:ext cx="9144000" cy="5181600"/>
          </a:xfrm>
          <a:prstGeom prst="rect">
            <a:avLst/>
          </a:prstGeom>
          <a:solidFill>
            <a:srgbClr val="0000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5" descr="WorldMapXpar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0613"/>
            <a:ext cx="9144000" cy="4573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4191004" y="2070670"/>
            <a:ext cx="1371030" cy="964629"/>
            <a:chOff x="4233" y="883"/>
            <a:chExt cx="1201" cy="845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33" y="912"/>
              <a:ext cx="1103" cy="81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4430" y="883"/>
              <a:ext cx="1004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8575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/>
              <a:r>
                <a:rPr lang="en-US" sz="1600" b="1" i="1" dirty="0" smtClean="0">
                  <a:solidFill>
                    <a:srgbClr val="000000"/>
                  </a:solidFill>
                  <a:ea typeface="ＭＳ Ｐゴシック" pitchFamily="50" charset="-128"/>
                  <a:cs typeface="Arial" charset="0"/>
                </a:rPr>
                <a:t>GEO-HF</a:t>
              </a:r>
              <a:endParaRPr lang="en-US" sz="1600" b="1" i="1" dirty="0">
                <a:solidFill>
                  <a:srgbClr val="000000"/>
                </a:solidFill>
                <a:ea typeface="ＭＳ Ｐゴシック" pitchFamily="50" charset="-128"/>
                <a:cs typeface="Arial" charset="0"/>
              </a:endParaRPr>
            </a:p>
          </p:txBody>
        </p:sp>
      </p:grpSp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9" y="5048249"/>
            <a:ext cx="2398713" cy="1517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316301" y="5060949"/>
            <a:ext cx="82043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rgbClr val="FFFF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 b="1" i="1" dirty="0" smtClean="0">
                <a:solidFill>
                  <a:srgbClr val="FFFFFF"/>
                </a:solidFill>
                <a:ea typeface="ＭＳ Ｐゴシック" pitchFamily="50" charset="-128"/>
                <a:cs typeface="Arial" charset="0"/>
              </a:rPr>
              <a:t>Virgo</a:t>
            </a:r>
            <a:endParaRPr lang="en-US" sz="1800" b="1" i="1" dirty="0">
              <a:solidFill>
                <a:srgbClr val="FFFFFF"/>
              </a:solidFill>
              <a:ea typeface="ＭＳ Ｐゴシック" pitchFamily="50" charset="-128"/>
              <a:cs typeface="Arial" charset="0"/>
            </a:endParaRP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4681539" y="3028949"/>
            <a:ext cx="119062" cy="3873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Line 16"/>
          <p:cNvSpPr>
            <a:spLocks noChangeShapeType="1"/>
          </p:cNvSpPr>
          <p:nvPr/>
        </p:nvSpPr>
        <p:spPr bwMode="auto">
          <a:xfrm flipV="1">
            <a:off x="1143000" y="3873499"/>
            <a:ext cx="1143000" cy="9906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3" name="Line 17"/>
          <p:cNvSpPr>
            <a:spLocks noChangeShapeType="1"/>
          </p:cNvSpPr>
          <p:nvPr/>
        </p:nvSpPr>
        <p:spPr bwMode="auto">
          <a:xfrm>
            <a:off x="1387477" y="3095624"/>
            <a:ext cx="196850" cy="3810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4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816494"/>
            <a:ext cx="1885950" cy="15716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9"/>
          <p:cNvSpPr>
            <a:spLocks noChangeArrowheads="1"/>
          </p:cNvSpPr>
          <p:nvPr/>
        </p:nvSpPr>
        <p:spPr bwMode="auto">
          <a:xfrm>
            <a:off x="319316" y="4864099"/>
            <a:ext cx="20097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i="1" dirty="0" smtClean="0">
                <a:solidFill>
                  <a:srgbClr val="FFFFFF"/>
                </a:solidFill>
                <a:ea typeface="ＭＳ Ｐゴシック" pitchFamily="50" charset="-128"/>
                <a:cs typeface="Arial" charset="0"/>
              </a:rPr>
              <a:t>LIGO Livingston</a:t>
            </a:r>
            <a:endParaRPr lang="en-US" sz="1800" b="1" i="1" dirty="0">
              <a:solidFill>
                <a:srgbClr val="FFFFFF"/>
              </a:solidFill>
              <a:ea typeface="ＭＳ Ｐゴシック" pitchFamily="50" charset="-128"/>
              <a:cs typeface="Arial" charset="0"/>
            </a:endParaRPr>
          </a:p>
        </p:txBody>
      </p:sp>
      <p:pic>
        <p:nvPicPr>
          <p:cNvPr id="16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2" y="1649414"/>
            <a:ext cx="2105025" cy="14319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21"/>
          <p:cNvSpPr>
            <a:spLocks noChangeArrowheads="1"/>
          </p:cNvSpPr>
          <p:nvPr/>
        </p:nvSpPr>
        <p:spPr bwMode="auto">
          <a:xfrm>
            <a:off x="352426" y="2742167"/>
            <a:ext cx="204946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1800" b="1" i="1" dirty="0" smtClean="0">
                <a:solidFill>
                  <a:srgbClr val="FFFFFF"/>
                </a:solidFill>
                <a:ea typeface="ＭＳ Ｐゴシック" pitchFamily="50" charset="-128"/>
                <a:cs typeface="Arial" charset="0"/>
              </a:rPr>
              <a:t>LIGO Hanford</a:t>
            </a:r>
            <a:endParaRPr lang="en-US" sz="1800" b="1" i="1" dirty="0">
              <a:solidFill>
                <a:srgbClr val="FFFFFF"/>
              </a:solidFill>
              <a:ea typeface="ＭＳ Ｐゴシック" pitchFamily="50" charset="-128"/>
              <a:cs typeface="Arial" charset="0"/>
            </a:endParaRPr>
          </a:p>
        </p:txBody>
      </p:sp>
      <p:sp>
        <p:nvSpPr>
          <p:cNvPr id="18" name="Text Box 25"/>
          <p:cNvSpPr txBox="1">
            <a:spLocks noChangeArrowheads="1"/>
          </p:cNvSpPr>
          <p:nvPr/>
        </p:nvSpPr>
        <p:spPr bwMode="auto">
          <a:xfrm>
            <a:off x="795058" y="3289636"/>
            <a:ext cx="6523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4 </a:t>
            </a:r>
            <a:r>
              <a:rPr lang="en-US" sz="1600" b="1" dirty="0" smtClean="0">
                <a:solidFill>
                  <a:srgbClr val="FFFFFF"/>
                </a:solidFill>
              </a:rPr>
              <a:t>km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19" name="Text Box 26"/>
          <p:cNvSpPr txBox="1">
            <a:spLocks noChangeArrowheads="1"/>
          </p:cNvSpPr>
          <p:nvPr/>
        </p:nvSpPr>
        <p:spPr bwMode="auto">
          <a:xfrm>
            <a:off x="2247900" y="3797299"/>
            <a:ext cx="6523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4 km</a:t>
            </a:r>
          </a:p>
        </p:txBody>
      </p:sp>
      <p:sp>
        <p:nvSpPr>
          <p:cNvPr id="20" name="Text Box 27"/>
          <p:cNvSpPr txBox="1">
            <a:spLocks noChangeArrowheads="1"/>
          </p:cNvSpPr>
          <p:nvPr/>
        </p:nvSpPr>
        <p:spPr bwMode="auto">
          <a:xfrm>
            <a:off x="4802189" y="3035299"/>
            <a:ext cx="76645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rgbClr val="FFFFFF"/>
                </a:solidFill>
              </a:rPr>
              <a:t>600 m</a:t>
            </a:r>
          </a:p>
        </p:txBody>
      </p:sp>
      <p:sp>
        <p:nvSpPr>
          <p:cNvPr id="21" name="Text Box 28"/>
          <p:cNvSpPr txBox="1">
            <a:spLocks noChangeArrowheads="1"/>
          </p:cNvSpPr>
          <p:nvPr/>
        </p:nvSpPr>
        <p:spPr bwMode="auto">
          <a:xfrm>
            <a:off x="4191000" y="3492499"/>
            <a:ext cx="6523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3 km</a:t>
            </a: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V="1">
            <a:off x="4384685" y="3568700"/>
            <a:ext cx="492125" cy="144462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23" name="Picture 1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8904" y="1663700"/>
            <a:ext cx="1594619" cy="15398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Line 15"/>
          <p:cNvSpPr>
            <a:spLocks noChangeShapeType="1"/>
          </p:cNvSpPr>
          <p:nvPr/>
        </p:nvSpPr>
        <p:spPr bwMode="auto">
          <a:xfrm flipH="1">
            <a:off x="8077201" y="3222624"/>
            <a:ext cx="82754" cy="49847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Text Box 28"/>
          <p:cNvSpPr txBox="1">
            <a:spLocks noChangeArrowheads="1"/>
          </p:cNvSpPr>
          <p:nvPr/>
        </p:nvSpPr>
        <p:spPr bwMode="auto">
          <a:xfrm>
            <a:off x="8153400" y="3536949"/>
            <a:ext cx="6523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3 km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29400" y="4108124"/>
            <a:ext cx="1435012" cy="1010312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pic>
      <p:sp>
        <p:nvSpPr>
          <p:cNvPr id="27" name="Text Box 26"/>
          <p:cNvSpPr txBox="1">
            <a:spLocks noChangeArrowheads="1"/>
          </p:cNvSpPr>
          <p:nvPr/>
        </p:nvSpPr>
        <p:spPr bwMode="auto">
          <a:xfrm>
            <a:off x="6057900" y="4200524"/>
            <a:ext cx="65234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4 km</a:t>
            </a: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6623362" y="4889856"/>
            <a:ext cx="14410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8575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400" b="1" i="1" dirty="0" smtClean="0">
                <a:solidFill>
                  <a:srgbClr val="0066FF"/>
                </a:solidFill>
                <a:ea typeface="ＭＳ Ｐゴシック" pitchFamily="50" charset="-128"/>
                <a:cs typeface="Arial" charset="0"/>
              </a:rPr>
              <a:t> (pending)</a:t>
            </a:r>
            <a:endParaRPr lang="en-US" sz="1600" b="1" i="1" dirty="0">
              <a:solidFill>
                <a:srgbClr val="0066FF"/>
              </a:solidFill>
              <a:ea typeface="ＭＳ Ｐゴシック" pitchFamily="50" charset="-128"/>
              <a:cs typeface="Arial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96209" y="1649412"/>
            <a:ext cx="1219201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09" y="1626547"/>
            <a:ext cx="1143001" cy="521259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805497" y="5660528"/>
            <a:ext cx="31099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900" i="1" dirty="0" smtClean="0">
                <a:solidFill>
                  <a:schemeClr val="bg1"/>
                </a:solidFill>
              </a:rPr>
              <a:t>3 separate collaborations working together</a:t>
            </a:r>
            <a:endParaRPr lang="en-US" sz="1900" i="1" dirty="0">
              <a:solidFill>
                <a:schemeClr val="bg1"/>
              </a:solidFill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317059" y="1913571"/>
            <a:ext cx="7750743" cy="3666530"/>
            <a:chOff x="1317057" y="1290935"/>
            <a:chExt cx="7750743" cy="3666530"/>
          </a:xfrm>
        </p:grpSpPr>
        <p:sp>
          <p:nvSpPr>
            <p:cNvPr id="33" name="TextBox 32"/>
            <p:cNvSpPr txBox="1"/>
            <p:nvPr/>
          </p:nvSpPr>
          <p:spPr>
            <a:xfrm>
              <a:off x="1447800" y="1290935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2015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17057" y="4495800"/>
              <a:ext cx="1066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2015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267200" y="4421088"/>
              <a:ext cx="13898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2017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55355" y="1626513"/>
              <a:ext cx="1066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rgbClr val="FFC000"/>
                  </a:solidFill>
                </a:rPr>
                <a:t>2011</a:t>
              </a:r>
              <a:endParaRPr lang="en-US" sz="2000" dirty="0">
                <a:solidFill>
                  <a:srgbClr val="FFC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39086" y="3388250"/>
              <a:ext cx="14953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~2024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803355" y="1381780"/>
              <a:ext cx="12644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~2019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84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28600"/>
            <a:ext cx="7239000" cy="1143000"/>
          </a:xfrm>
        </p:spPr>
        <p:txBody>
          <a:bodyPr/>
          <a:lstStyle/>
          <a:p>
            <a:r>
              <a:rPr lang="en-US" dirty="0" smtClean="0"/>
              <a:t>Near-term observing plan,</a:t>
            </a:r>
            <a:br>
              <a:rPr lang="en-US" dirty="0" smtClean="0"/>
            </a:br>
            <a:r>
              <a:rPr lang="en-US" dirty="0" smtClean="0"/>
              <a:t>LIGO and Virgo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00200"/>
            <a:ext cx="8534400" cy="4908674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85F388-28D0-48F1-B73B-5E897662999F}" type="slidenum">
              <a:rPr lang="en-US" smtClean="0">
                <a:solidFill>
                  <a:srgbClr val="114FFB"/>
                </a:solidFill>
              </a:rPr>
              <a:pPr/>
              <a:t>9</a:t>
            </a:fld>
            <a:endParaRPr lang="en-US">
              <a:solidFill>
                <a:srgbClr val="114FF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56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1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PARTLISTDEFAULT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4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2830136"/>
  <p:tag name="USESCHEMECOLORS" val="True"/>
  <p:tag name="GRIDROTATIONINTERVAL" val="2"/>
  <p:tag name="CHARTCOLORS" val="0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INCLUDENONRESPONDERS" val="Fals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RESETCHARTS" val="True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MULTIRESPDIVISOR" val="1"/>
  <p:tag name="SAVECSVWITHSESSION" val="True"/>
  <p:tag name="DISPLAYNAME" val="True"/>
  <p:tag name="PRRESPONSE7" val="4"/>
  <p:tag name="POLLINGCYCLE" val="2"/>
  <p:tag name="STDCHART" val="1"/>
  <p:tag name="RESPTABLESTYLE" val="-1"/>
  <p:tag name="CUSTOMCELLBACKCOLOR1" val="-657956"/>
  <p:tag name="PRRESPONSE4" val="7"/>
  <p:tag name="ADVANCEDSETTINGSVIEW" val="True"/>
  <p:tag name="DELIMITERS" val="3.1"/>
  <p:tag name="TPFULLVERSION" val="4.2.3.231"/>
  <p:tag name="INCLUDESESSION" val="Tru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LIMITERS" val="3.1"/>
  <p:tag name="NOPREFERENCE" val="False"/>
</p:tagLst>
</file>

<file path=ppt/theme/theme1.xml><?xml version="1.0" encoding="utf-8"?>
<a:theme xmlns:a="http://schemas.openxmlformats.org/drawingml/2006/main" name="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LIGO_II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_I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_II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_II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_II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C:\WINDOWS\Application Data\Microsoft\Templates\LIGOtalk.pot</Template>
  <TotalTime>44303</TotalTime>
  <Words>2002</Words>
  <Application>Microsoft Macintosh PowerPoint</Application>
  <PresentationFormat>On-screen Show (4:3)</PresentationFormat>
  <Paragraphs>487</Paragraphs>
  <Slides>51</Slides>
  <Notes>22</Notes>
  <HiddenSlides>0</HiddenSlides>
  <MMClips>3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4" baseType="lpstr">
      <vt:lpstr>Arial</vt:lpstr>
      <vt:lpstr>Calibri</vt:lpstr>
      <vt:lpstr>Helvetica</vt:lpstr>
      <vt:lpstr>Monotype Sorts</vt:lpstr>
      <vt:lpstr>ＭＳ Ｐゴシック</vt:lpstr>
      <vt:lpstr>Symbol</vt:lpstr>
      <vt:lpstr>Times New Roman</vt:lpstr>
      <vt:lpstr>Wingdings</vt:lpstr>
      <vt:lpstr>LIGO_II</vt:lpstr>
      <vt:lpstr>1_LIGO_II</vt:lpstr>
      <vt:lpstr>2_LIGO_II</vt:lpstr>
      <vt:lpstr>3_LIGO_II</vt:lpstr>
      <vt:lpstr>Photo Editor Photo</vt:lpstr>
      <vt:lpstr>Gravitational Waves  Observed by LIGO</vt:lpstr>
      <vt:lpstr>Outline</vt:lpstr>
      <vt:lpstr>Outline</vt:lpstr>
      <vt:lpstr>The GW Spectrum</vt:lpstr>
      <vt:lpstr>PowerPoint Presentation</vt:lpstr>
      <vt:lpstr>The Advanced LIGO detectors</vt:lpstr>
      <vt:lpstr>Initial LIGO  Enhanced LIGO   Advanced LIGO</vt:lpstr>
      <vt:lpstr>The emerging Advanced  GW Detector Network</vt:lpstr>
      <vt:lpstr>Near-term observing plan, LIGO and Virgo</vt:lpstr>
      <vt:lpstr>GW sources for ground-based detectors: The most energetic processes  in the universe</vt:lpstr>
      <vt:lpstr>GWs from coalescing compact binaries (NS/NS, BH/BH, NS/BH)</vt:lpstr>
      <vt:lpstr>Template-based searches</vt:lpstr>
      <vt:lpstr>Search results Advanced LIGO Observing Run O1</vt:lpstr>
      <vt:lpstr>Search results Advanced LIGO Observing Run O1</vt:lpstr>
      <vt:lpstr>GW150914</vt:lpstr>
      <vt:lpstr>GW150914 in the  frequency domain</vt:lpstr>
      <vt:lpstr>Three BBH events, compared</vt:lpstr>
      <vt:lpstr>What can we learn  from a few events?</vt:lpstr>
      <vt:lpstr>Exploring the Properties of GW150914</vt:lpstr>
      <vt:lpstr>Three BBH events,  black hole masses</vt:lpstr>
      <vt:lpstr>The Black Hole Mass Menagerie</vt:lpstr>
      <vt:lpstr>These are big black holes</vt:lpstr>
      <vt:lpstr>Three BBH events, distances</vt:lpstr>
      <vt:lpstr>PowerPoint Presentation</vt:lpstr>
      <vt:lpstr>Radiated energy &amp; luminosity</vt:lpstr>
      <vt:lpstr>BH spins – aligned with orbital angular momentum, and precessing spin</vt:lpstr>
      <vt:lpstr>Astrophysical rate density</vt:lpstr>
      <vt:lpstr>Observed BBH merger rate</vt:lpstr>
      <vt:lpstr>Testing General Relativity in the strong-field, dynamical regime</vt:lpstr>
      <vt:lpstr>Testing beyond-GR in wave generation and propagation</vt:lpstr>
      <vt:lpstr>Tests of consistency with predictions from General Relativity</vt:lpstr>
      <vt:lpstr>Ringdown in GW150914</vt:lpstr>
      <vt:lpstr>Mass of the graviton</vt:lpstr>
      <vt:lpstr>What if GR black holes … aren’t? “Echoes from the abyss”</vt:lpstr>
      <vt:lpstr>Physics and astrophysics  with gravitational waves</vt:lpstr>
      <vt:lpstr>PowerPoint Presentation</vt:lpstr>
      <vt:lpstr>BNS and NSBH mergers</vt:lpstr>
      <vt:lpstr>Neutron stars</vt:lpstr>
      <vt:lpstr>All four fundamental forces  under the most extreme conditions </vt:lpstr>
      <vt:lpstr>BNS mergers,  tidal distortion and disruption</vt:lpstr>
      <vt:lpstr>The origin of the (heavy) elements</vt:lpstr>
      <vt:lpstr>NEOS and  NS mass-radius relation</vt:lpstr>
      <vt:lpstr>Tidal disruption of  neutron stars near merger</vt:lpstr>
      <vt:lpstr>Nuclear Astrophysics:  BNS Merger GW waveforms</vt:lpstr>
      <vt:lpstr>BNS and NSBH merger rate  limits from O1, and predictions</vt:lpstr>
      <vt:lpstr>PowerPoint Presentation</vt:lpstr>
      <vt:lpstr>Formation mechanisms</vt:lpstr>
      <vt:lpstr>Formation channels</vt:lpstr>
      <vt:lpstr>Multi-messenger Astronomy with Gravitational Waves</vt:lpstr>
      <vt:lpstr>Low-latency identification of  transients for rapid (&lt; ~100s) followup</vt:lpstr>
      <vt:lpstr>EM- and neutrino follow-up</vt:lpstr>
    </vt:vector>
  </TitlesOfParts>
  <Company>University of Maryland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LIGO Listens for Gravitational Waves</dc:title>
  <dc:creator>Peter Shawhan</dc:creator>
  <cp:lastModifiedBy>Microsoft Office User</cp:lastModifiedBy>
  <cp:revision>917</cp:revision>
  <cp:lastPrinted>2017-03-21T22:59:12Z</cp:lastPrinted>
  <dcterms:created xsi:type="dcterms:W3CDTF">2003-11-10T03:19:28Z</dcterms:created>
  <dcterms:modified xsi:type="dcterms:W3CDTF">2017-03-23T18:50:10Z</dcterms:modified>
</cp:coreProperties>
</file>