
<file path=[Content_Types].xml><?xml version="1.0" encoding="utf-8"?>
<Types xmlns="http://schemas.openxmlformats.org/package/2006/content-types">
  <Default Extension="jpg" ContentType="image/jpeg"/>
  <Default Extension="emf" ContentType="image/x-emf"/>
  <Default Extension="jpeg" ContentType="image/jpeg"/>
  <Default Extension="xml" ContentType="application/xml"/>
  <Default Extension="vml" ContentType="application/vnd.openxmlformats-officedocument.vmlDrawing"/>
  <Default Extension="mp4" ContentType="video/mp4"/>
  <Default Extension="bin" ContentType="application/vnd.openxmlformats-officedocument.oleObject"/>
  <Default Extension="png" ContentType="image/png"/>
  <Default Extension="wmf" ContentType="image/x-wmf"/>
  <Default Extension="rels" ContentType="application/vnd.openxmlformats-package.relationships+xml"/>
  <Default Extension="m4v" ContentType="video/unknown"/>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9" r:id="rId1"/>
  </p:sldMasterIdLst>
  <p:notesMasterIdLst>
    <p:notesMasterId r:id="rId56"/>
  </p:notesMasterIdLst>
  <p:handoutMasterIdLst>
    <p:handoutMasterId r:id="rId57"/>
  </p:handoutMasterIdLst>
  <p:sldIdLst>
    <p:sldId id="261" r:id="rId2"/>
    <p:sldId id="758" r:id="rId3"/>
    <p:sldId id="722" r:id="rId4"/>
    <p:sldId id="605" r:id="rId5"/>
    <p:sldId id="566" r:id="rId6"/>
    <p:sldId id="745" r:id="rId7"/>
    <p:sldId id="748" r:id="rId8"/>
    <p:sldId id="749" r:id="rId9"/>
    <p:sldId id="746" r:id="rId10"/>
    <p:sldId id="567" r:id="rId11"/>
    <p:sldId id="752" r:id="rId12"/>
    <p:sldId id="751" r:id="rId13"/>
    <p:sldId id="568" r:id="rId14"/>
    <p:sldId id="753" r:id="rId15"/>
    <p:sldId id="754" r:id="rId16"/>
    <p:sldId id="716" r:id="rId17"/>
    <p:sldId id="728" r:id="rId18"/>
    <p:sldId id="743" r:id="rId19"/>
    <p:sldId id="744" r:id="rId20"/>
    <p:sldId id="693" r:id="rId21"/>
    <p:sldId id="661" r:id="rId22"/>
    <p:sldId id="662" r:id="rId23"/>
    <p:sldId id="663" r:id="rId24"/>
    <p:sldId id="664" r:id="rId25"/>
    <p:sldId id="665" r:id="rId26"/>
    <p:sldId id="677" r:id="rId27"/>
    <p:sldId id="678" r:id="rId28"/>
    <p:sldId id="679" r:id="rId29"/>
    <p:sldId id="727" r:id="rId30"/>
    <p:sldId id="713" r:id="rId31"/>
    <p:sldId id="714" r:id="rId32"/>
    <p:sldId id="747" r:id="rId33"/>
    <p:sldId id="755" r:id="rId34"/>
    <p:sldId id="756" r:id="rId35"/>
    <p:sldId id="689" r:id="rId36"/>
    <p:sldId id="668" r:id="rId37"/>
    <p:sldId id="704" r:id="rId38"/>
    <p:sldId id="705" r:id="rId39"/>
    <p:sldId id="706" r:id="rId40"/>
    <p:sldId id="707" r:id="rId41"/>
    <p:sldId id="734" r:id="rId42"/>
    <p:sldId id="735" r:id="rId43"/>
    <p:sldId id="736" r:id="rId44"/>
    <p:sldId id="737" r:id="rId45"/>
    <p:sldId id="738" r:id="rId46"/>
    <p:sldId id="757" r:id="rId47"/>
    <p:sldId id="739" r:id="rId48"/>
    <p:sldId id="740" r:id="rId49"/>
    <p:sldId id="695" r:id="rId50"/>
    <p:sldId id="731" r:id="rId51"/>
    <p:sldId id="725" r:id="rId52"/>
    <p:sldId id="732" r:id="rId53"/>
    <p:sldId id="726" r:id="rId54"/>
    <p:sldId id="694" r:id="rId55"/>
  </p:sldIdLst>
  <p:sldSz cx="9144000" cy="6858000" type="screen4x3"/>
  <p:notesSz cx="7315200" cy="9601200"/>
  <p:defaultTextStyle>
    <a:defPPr>
      <a:defRPr lang="en-US"/>
    </a:defPPr>
    <a:lvl1pPr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D150F"/>
    <a:srgbClr val="CC0099"/>
    <a:srgbClr val="A1FDFD"/>
    <a:srgbClr val="7C7D80"/>
    <a:srgbClr val="6969FD"/>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633" autoAdjust="0"/>
    <p:restoredTop sz="93681" autoAdjust="0"/>
  </p:normalViewPr>
  <p:slideViewPr>
    <p:cSldViewPr snapToGrid="0">
      <p:cViewPr>
        <p:scale>
          <a:sx n="114" d="100"/>
          <a:sy n="114" d="100"/>
        </p:scale>
        <p:origin x="936" y="416"/>
      </p:cViewPr>
      <p:guideLst>
        <p:guide orient="horz" pos="2160"/>
        <p:guide pos="2880"/>
      </p:guideLst>
    </p:cSldViewPr>
  </p:slideViewPr>
  <p:outlineViewPr>
    <p:cViewPr>
      <p:scale>
        <a:sx n="33" d="100"/>
        <a:sy n="33" d="100"/>
      </p:scale>
      <p:origin x="0" y="0"/>
    </p:cViewPr>
  </p:outlineViewPr>
  <p:notesTextViewPr>
    <p:cViewPr>
      <p:scale>
        <a:sx n="155" d="100"/>
        <a:sy n="155" d="100"/>
      </p:scale>
      <p:origin x="0" y="0"/>
    </p:cViewPr>
  </p:notesTextViewPr>
  <p:sorterViewPr>
    <p:cViewPr>
      <p:scale>
        <a:sx n="66" d="100"/>
        <a:sy n="66" d="100"/>
      </p:scale>
      <p:origin x="0" y="0"/>
    </p:cViewPr>
  </p:sorterViewPr>
  <p:notesViewPr>
    <p:cSldViewPr snapToGrid="0">
      <p:cViewPr>
        <p:scale>
          <a:sx n="150" d="100"/>
          <a:sy n="150" d="100"/>
        </p:scale>
        <p:origin x="-1824" y="92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notesMaster" Target="notesMasters/notesMaster1.xml"/><Relationship Id="rId57" Type="http://schemas.openxmlformats.org/officeDocument/2006/relationships/handoutMaster" Target="handoutMasters/handoutMaster1.xml"/><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7.png"/><Relationship Id="rId2" Type="http://schemas.openxmlformats.org/officeDocument/2006/relationships/image" Target="../media/image5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3140075" cy="488950"/>
          </a:xfrm>
          <a:prstGeom prst="rect">
            <a:avLst/>
          </a:prstGeom>
          <a:noFill/>
          <a:ln w="9525">
            <a:noFill/>
            <a:miter lim="800000"/>
            <a:headEnd/>
            <a:tailEnd/>
          </a:ln>
          <a:effectLst/>
        </p:spPr>
        <p:txBody>
          <a:bodyPr vert="horz" wrap="square" lIns="96101" tIns="48050" rIns="96101" bIns="48050" numCol="1" anchor="t" anchorCtr="0" compatLnSpc="1">
            <a:prstTxWarp prst="textNoShape">
              <a:avLst/>
            </a:prstTxWarp>
          </a:bodyPr>
          <a:lstStyle>
            <a:lvl1pPr algn="l" defTabSz="960438">
              <a:defRPr sz="1300">
                <a:latin typeface="Times New Roman" pitchFamily="18" charset="0"/>
                <a:ea typeface="+mn-ea"/>
                <a:cs typeface="+mn-cs"/>
              </a:defRPr>
            </a:lvl1pPr>
          </a:lstStyle>
          <a:p>
            <a:pPr>
              <a:defRPr/>
            </a:pPr>
            <a:endParaRPr lang="en-US"/>
          </a:p>
        </p:txBody>
      </p:sp>
      <p:sp>
        <p:nvSpPr>
          <p:cNvPr id="34819" name="Rectangle 3"/>
          <p:cNvSpPr>
            <a:spLocks noGrp="1" noChangeArrowheads="1"/>
          </p:cNvSpPr>
          <p:nvPr>
            <p:ph type="dt" sz="quarter" idx="1"/>
          </p:nvPr>
        </p:nvSpPr>
        <p:spPr bwMode="auto">
          <a:xfrm>
            <a:off x="4159250" y="0"/>
            <a:ext cx="3138488" cy="488950"/>
          </a:xfrm>
          <a:prstGeom prst="rect">
            <a:avLst/>
          </a:prstGeom>
          <a:noFill/>
          <a:ln w="9525">
            <a:noFill/>
            <a:miter lim="800000"/>
            <a:headEnd/>
            <a:tailEnd/>
          </a:ln>
          <a:effectLst/>
        </p:spPr>
        <p:txBody>
          <a:bodyPr vert="horz" wrap="square" lIns="96101" tIns="48050" rIns="96101" bIns="48050" numCol="1" anchor="t" anchorCtr="0" compatLnSpc="1">
            <a:prstTxWarp prst="textNoShape">
              <a:avLst/>
            </a:prstTxWarp>
          </a:bodyPr>
          <a:lstStyle>
            <a:lvl1pPr algn="r" defTabSz="960438">
              <a:defRPr sz="1300">
                <a:latin typeface="Times New Roman" pitchFamily="18" charset="0"/>
                <a:ea typeface="+mn-ea"/>
                <a:cs typeface="+mn-cs"/>
              </a:defRPr>
            </a:lvl1pPr>
          </a:lstStyle>
          <a:p>
            <a:pPr>
              <a:defRPr/>
            </a:pPr>
            <a:endParaRPr lang="en-US"/>
          </a:p>
        </p:txBody>
      </p:sp>
      <p:sp>
        <p:nvSpPr>
          <p:cNvPr id="34820" name="Rectangle 4"/>
          <p:cNvSpPr>
            <a:spLocks noGrp="1" noChangeArrowheads="1"/>
          </p:cNvSpPr>
          <p:nvPr>
            <p:ph type="ftr" sz="quarter" idx="2"/>
          </p:nvPr>
        </p:nvSpPr>
        <p:spPr bwMode="auto">
          <a:xfrm>
            <a:off x="0" y="9112250"/>
            <a:ext cx="3140075" cy="488950"/>
          </a:xfrm>
          <a:prstGeom prst="rect">
            <a:avLst/>
          </a:prstGeom>
          <a:noFill/>
          <a:ln w="9525">
            <a:noFill/>
            <a:miter lim="800000"/>
            <a:headEnd/>
            <a:tailEnd/>
          </a:ln>
          <a:effectLst/>
        </p:spPr>
        <p:txBody>
          <a:bodyPr vert="horz" wrap="square" lIns="96101" tIns="48050" rIns="96101" bIns="48050" numCol="1" anchor="b" anchorCtr="0" compatLnSpc="1">
            <a:prstTxWarp prst="textNoShape">
              <a:avLst/>
            </a:prstTxWarp>
          </a:bodyPr>
          <a:lstStyle>
            <a:lvl1pPr algn="l" defTabSz="960438">
              <a:defRPr sz="1300">
                <a:latin typeface="Times New Roman" pitchFamily="18" charset="0"/>
                <a:ea typeface="+mn-ea"/>
                <a:cs typeface="+mn-cs"/>
              </a:defRPr>
            </a:lvl1pPr>
          </a:lstStyle>
          <a:p>
            <a:pPr>
              <a:defRPr/>
            </a:pPr>
            <a:endParaRPr lang="en-US"/>
          </a:p>
        </p:txBody>
      </p:sp>
      <p:sp>
        <p:nvSpPr>
          <p:cNvPr id="34821" name="Rectangle 5"/>
          <p:cNvSpPr>
            <a:spLocks noGrp="1" noChangeArrowheads="1"/>
          </p:cNvSpPr>
          <p:nvPr>
            <p:ph type="sldNum" sz="quarter" idx="3"/>
          </p:nvPr>
        </p:nvSpPr>
        <p:spPr bwMode="auto">
          <a:xfrm>
            <a:off x="4159250" y="9112250"/>
            <a:ext cx="3138488" cy="488950"/>
          </a:xfrm>
          <a:prstGeom prst="rect">
            <a:avLst/>
          </a:prstGeom>
          <a:noFill/>
          <a:ln w="9525">
            <a:noFill/>
            <a:miter lim="800000"/>
            <a:headEnd/>
            <a:tailEnd/>
          </a:ln>
          <a:effectLst/>
        </p:spPr>
        <p:txBody>
          <a:bodyPr vert="horz" wrap="square" lIns="96101" tIns="48050" rIns="96101" bIns="48050" numCol="1" anchor="b" anchorCtr="0" compatLnSpc="1">
            <a:prstTxWarp prst="textNoShape">
              <a:avLst/>
            </a:prstTxWarp>
          </a:bodyPr>
          <a:lstStyle>
            <a:lvl1pPr algn="r" defTabSz="960438">
              <a:defRPr sz="1300">
                <a:cs typeface="+mn-cs"/>
              </a:defRPr>
            </a:lvl1pPr>
          </a:lstStyle>
          <a:p>
            <a:pPr>
              <a:defRPr/>
            </a:pPr>
            <a:fld id="{25AC5A06-04BD-9C42-B787-F8B7143AB472}" type="slidenum">
              <a:rPr lang="en-US"/>
              <a:pPr>
                <a:defRPr/>
              </a:pPr>
              <a:t>‹#›</a:t>
            </a:fld>
            <a:endParaRPr lang="en-US"/>
          </a:p>
        </p:txBody>
      </p:sp>
    </p:spTree>
    <p:extLst>
      <p:ext uri="{BB962C8B-B14F-4D97-AF65-F5344CB8AC3E}">
        <p14:creationId xmlns:p14="http://schemas.microsoft.com/office/powerpoint/2010/main" val="2792365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170238" cy="479425"/>
          </a:xfrm>
          <a:prstGeom prst="rect">
            <a:avLst/>
          </a:prstGeom>
          <a:noFill/>
          <a:ln w="12700">
            <a:noFill/>
            <a:miter lim="800000"/>
            <a:headEnd type="none" w="sm" len="sm"/>
            <a:tailEnd type="none" w="sm" len="sm"/>
          </a:ln>
          <a:effectLst/>
        </p:spPr>
        <p:txBody>
          <a:bodyPr vert="horz" wrap="square" lIns="96101" tIns="48050" rIns="96101" bIns="48050" numCol="1" anchor="t" anchorCtr="0" compatLnSpc="1">
            <a:prstTxWarp prst="textNoShape">
              <a:avLst/>
            </a:prstTxWarp>
          </a:bodyPr>
          <a:lstStyle>
            <a:lvl1pPr algn="l" defTabSz="960438">
              <a:defRPr sz="1300">
                <a:latin typeface="Times New Roman" pitchFamily="18" charset="0"/>
                <a:ea typeface="+mn-ea"/>
                <a:cs typeface="+mn-cs"/>
              </a:defRPr>
            </a:lvl1pPr>
          </a:lstStyle>
          <a:p>
            <a:pPr>
              <a:defRPr/>
            </a:pPr>
            <a:endParaRPr lang="en-US"/>
          </a:p>
        </p:txBody>
      </p:sp>
      <p:sp>
        <p:nvSpPr>
          <p:cNvPr id="4099" name="Rectangle 3"/>
          <p:cNvSpPr>
            <a:spLocks noGrp="1" noChangeArrowheads="1"/>
          </p:cNvSpPr>
          <p:nvPr>
            <p:ph type="dt" idx="1"/>
          </p:nvPr>
        </p:nvSpPr>
        <p:spPr bwMode="auto">
          <a:xfrm>
            <a:off x="4144963" y="0"/>
            <a:ext cx="3170237" cy="479425"/>
          </a:xfrm>
          <a:prstGeom prst="rect">
            <a:avLst/>
          </a:prstGeom>
          <a:noFill/>
          <a:ln w="12700">
            <a:noFill/>
            <a:miter lim="800000"/>
            <a:headEnd type="none" w="sm" len="sm"/>
            <a:tailEnd type="none" w="sm" len="sm"/>
          </a:ln>
          <a:effectLst/>
        </p:spPr>
        <p:txBody>
          <a:bodyPr vert="horz" wrap="square" lIns="96101" tIns="48050" rIns="96101" bIns="48050" numCol="1" anchor="t" anchorCtr="0" compatLnSpc="1">
            <a:prstTxWarp prst="textNoShape">
              <a:avLst/>
            </a:prstTxWarp>
          </a:bodyPr>
          <a:lstStyle>
            <a:lvl1pPr algn="r" defTabSz="960438">
              <a:defRPr sz="1300">
                <a:latin typeface="Times New Roman" pitchFamily="18" charset="0"/>
                <a:ea typeface="+mn-ea"/>
                <a:cs typeface="+mn-cs"/>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976313" y="4560888"/>
            <a:ext cx="5362575" cy="4319587"/>
          </a:xfrm>
          <a:prstGeom prst="rect">
            <a:avLst/>
          </a:prstGeom>
          <a:noFill/>
          <a:ln w="12700">
            <a:noFill/>
            <a:miter lim="800000"/>
            <a:headEnd type="none" w="sm" len="sm"/>
            <a:tailEnd type="none" w="sm" len="sm"/>
          </a:ln>
          <a:effectLst/>
        </p:spPr>
        <p:txBody>
          <a:bodyPr vert="horz" wrap="square" lIns="96101" tIns="48050" rIns="96101" bIns="48050"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102" name="Rectangle 6"/>
          <p:cNvSpPr>
            <a:spLocks noGrp="1" noChangeArrowheads="1"/>
          </p:cNvSpPr>
          <p:nvPr>
            <p:ph type="ftr" sz="quarter" idx="4"/>
          </p:nvPr>
        </p:nvSpPr>
        <p:spPr bwMode="auto">
          <a:xfrm>
            <a:off x="0" y="9121775"/>
            <a:ext cx="3170238" cy="479425"/>
          </a:xfrm>
          <a:prstGeom prst="rect">
            <a:avLst/>
          </a:prstGeom>
          <a:noFill/>
          <a:ln w="12700">
            <a:noFill/>
            <a:miter lim="800000"/>
            <a:headEnd type="none" w="sm" len="sm"/>
            <a:tailEnd type="none" w="sm" len="sm"/>
          </a:ln>
          <a:effectLst/>
        </p:spPr>
        <p:txBody>
          <a:bodyPr vert="horz" wrap="square" lIns="96101" tIns="48050" rIns="96101" bIns="48050" numCol="1" anchor="b" anchorCtr="0" compatLnSpc="1">
            <a:prstTxWarp prst="textNoShape">
              <a:avLst/>
            </a:prstTxWarp>
          </a:bodyPr>
          <a:lstStyle>
            <a:lvl1pPr algn="l" defTabSz="960438">
              <a:defRPr sz="1300">
                <a:latin typeface="Times New Roman" pitchFamily="18" charset="0"/>
                <a:ea typeface="+mn-ea"/>
                <a:cs typeface="+mn-cs"/>
              </a:defRPr>
            </a:lvl1pPr>
          </a:lstStyle>
          <a:p>
            <a:pPr>
              <a:defRPr/>
            </a:pPr>
            <a:endParaRPr lang="en-US"/>
          </a:p>
        </p:txBody>
      </p:sp>
      <p:sp>
        <p:nvSpPr>
          <p:cNvPr id="4103" name="Rectangle 7"/>
          <p:cNvSpPr>
            <a:spLocks noGrp="1" noChangeArrowheads="1"/>
          </p:cNvSpPr>
          <p:nvPr>
            <p:ph type="sldNum" sz="quarter" idx="5"/>
          </p:nvPr>
        </p:nvSpPr>
        <p:spPr bwMode="auto">
          <a:xfrm>
            <a:off x="4144963" y="9121775"/>
            <a:ext cx="3170237" cy="479425"/>
          </a:xfrm>
          <a:prstGeom prst="rect">
            <a:avLst/>
          </a:prstGeom>
          <a:noFill/>
          <a:ln w="12700">
            <a:noFill/>
            <a:miter lim="800000"/>
            <a:headEnd type="none" w="sm" len="sm"/>
            <a:tailEnd type="none" w="sm" len="sm"/>
          </a:ln>
          <a:effectLst/>
        </p:spPr>
        <p:txBody>
          <a:bodyPr vert="horz" wrap="square" lIns="96101" tIns="48050" rIns="96101" bIns="48050" numCol="1" anchor="b" anchorCtr="0" compatLnSpc="1">
            <a:prstTxWarp prst="textNoShape">
              <a:avLst/>
            </a:prstTxWarp>
          </a:bodyPr>
          <a:lstStyle>
            <a:lvl1pPr algn="r" defTabSz="960438">
              <a:defRPr sz="1300">
                <a:cs typeface="+mn-cs"/>
              </a:defRPr>
            </a:lvl1pPr>
          </a:lstStyle>
          <a:p>
            <a:pPr>
              <a:defRPr/>
            </a:pPr>
            <a:fld id="{40182915-C490-8F4A-9779-401B4DFC6B16}" type="slidenum">
              <a:rPr lang="en-US"/>
              <a:pPr>
                <a:defRPr/>
              </a:pPr>
              <a:t>‹#›</a:t>
            </a:fld>
            <a:endParaRPr lang="en-US"/>
          </a:p>
        </p:txBody>
      </p:sp>
    </p:spTree>
    <p:extLst>
      <p:ext uri="{BB962C8B-B14F-4D97-AF65-F5344CB8AC3E}">
        <p14:creationId xmlns:p14="http://schemas.microsoft.com/office/powerpoint/2010/main" val="201080566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600" kern="1200">
        <a:solidFill>
          <a:schemeClr val="tx1"/>
        </a:solidFill>
        <a:latin typeface="Times New Roman" pitchFamily="18" charset="0"/>
        <a:ea typeface="ＭＳ Ｐゴシック" charset="0"/>
        <a:cs typeface="ＭＳ Ｐゴシック" charset="0"/>
      </a:defRPr>
    </a:lvl1pPr>
    <a:lvl2pPr marL="457200" algn="l" rtl="0" eaLnBrk="0" fontAlgn="base" hangingPunct="0">
      <a:spcBef>
        <a:spcPct val="30000"/>
      </a:spcBef>
      <a:spcAft>
        <a:spcPct val="0"/>
      </a:spcAft>
      <a:defRPr sz="1600" kern="1200">
        <a:solidFill>
          <a:schemeClr val="tx1"/>
        </a:solidFill>
        <a:latin typeface="Times New Roman" pitchFamily="18" charset="0"/>
        <a:ea typeface="ＭＳ Ｐゴシック" charset="0"/>
        <a:cs typeface="+mn-cs"/>
      </a:defRPr>
    </a:lvl2pPr>
    <a:lvl3pPr marL="914400" algn="l" rtl="0" eaLnBrk="0" fontAlgn="base" hangingPunct="0">
      <a:spcBef>
        <a:spcPct val="30000"/>
      </a:spcBef>
      <a:spcAft>
        <a:spcPct val="0"/>
      </a:spcAft>
      <a:defRPr sz="1600" kern="1200">
        <a:solidFill>
          <a:schemeClr val="tx1"/>
        </a:solidFill>
        <a:latin typeface="Times New Roman" pitchFamily="18" charset="0"/>
        <a:ea typeface="ＭＳ Ｐゴシック" charset="0"/>
        <a:cs typeface="+mn-cs"/>
      </a:defRPr>
    </a:lvl3pPr>
    <a:lvl4pPr marL="1371600" algn="l" rtl="0" eaLnBrk="0" fontAlgn="base" hangingPunct="0">
      <a:spcBef>
        <a:spcPct val="30000"/>
      </a:spcBef>
      <a:spcAft>
        <a:spcPct val="0"/>
      </a:spcAft>
      <a:defRPr sz="1600" kern="1200">
        <a:solidFill>
          <a:schemeClr val="tx1"/>
        </a:solidFill>
        <a:latin typeface="Times New Roman" pitchFamily="18" charset="0"/>
        <a:ea typeface="ＭＳ Ｐゴシック" charset="0"/>
        <a:cs typeface="+mn-cs"/>
      </a:defRPr>
    </a:lvl4pPr>
    <a:lvl5pPr marL="1828800" algn="l" rtl="0" eaLnBrk="0" fontAlgn="base" hangingPunct="0">
      <a:spcBef>
        <a:spcPct val="30000"/>
      </a:spcBef>
      <a:spcAft>
        <a:spcPct val="0"/>
      </a:spcAft>
      <a:defRPr sz="16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 Id="rId3" Type="http://schemas.openxmlformats.org/officeDocument/2006/relationships/hyperlink" Target="https://dcc.ligo.org/cgi-bin/private/DocDB/ShowDocument?docid=6183"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 Id="rId3" Type="http://schemas.openxmlformats.org/officeDocument/2006/relationships/hyperlink" Target="https://dcc.ligo.org/cgi-bin/private/DocDB/ShowDocument?docid=6183"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 Id="rId3" Type="http://schemas.openxmlformats.org/officeDocument/2006/relationships/hyperlink" Target="https://dcc.ligo.org/cgi-bin/private/DocDB/ShowDocument?docid=6183"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 Id="rId3" Type="http://schemas.openxmlformats.org/officeDocument/2006/relationships/hyperlink" Target="https://dcc.ligo.org/cgi-bin/private/DocDB/ShowDocument?docid=6183"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defTabSz="960438">
              <a:defRPr sz="2400">
                <a:solidFill>
                  <a:schemeClr val="tx1"/>
                </a:solidFill>
                <a:latin typeface="Times New Roman" charset="0"/>
                <a:ea typeface="ＭＳ Ｐゴシック" charset="0"/>
                <a:cs typeface="ＭＳ Ｐゴシック" charset="0"/>
              </a:defRPr>
            </a:lvl1pPr>
            <a:lvl2pPr marL="742950" indent="-285750" defTabSz="960438">
              <a:defRPr sz="2400">
                <a:solidFill>
                  <a:schemeClr val="tx1"/>
                </a:solidFill>
                <a:latin typeface="Times New Roman" charset="0"/>
                <a:ea typeface="ＭＳ Ｐゴシック" charset="0"/>
              </a:defRPr>
            </a:lvl2pPr>
            <a:lvl3pPr marL="1143000" indent="-228600" defTabSz="960438">
              <a:defRPr sz="2400">
                <a:solidFill>
                  <a:schemeClr val="tx1"/>
                </a:solidFill>
                <a:latin typeface="Times New Roman" charset="0"/>
                <a:ea typeface="ＭＳ Ｐゴシック" charset="0"/>
              </a:defRPr>
            </a:lvl3pPr>
            <a:lvl4pPr marL="1600200" indent="-228600" defTabSz="960438">
              <a:defRPr sz="2400">
                <a:solidFill>
                  <a:schemeClr val="tx1"/>
                </a:solidFill>
                <a:latin typeface="Times New Roman" charset="0"/>
                <a:ea typeface="ＭＳ Ｐゴシック" charset="0"/>
              </a:defRPr>
            </a:lvl4pPr>
            <a:lvl5pPr marL="2057400" indent="-228600" defTabSz="960438">
              <a:defRPr sz="2400">
                <a:solidFill>
                  <a:schemeClr val="tx1"/>
                </a:solidFill>
                <a:latin typeface="Times New Roman" charset="0"/>
                <a:ea typeface="ＭＳ Ｐゴシック" charset="0"/>
              </a:defRPr>
            </a:lvl5pPr>
            <a:lvl6pPr marL="2514600" indent="-228600" algn="ctr" defTabSz="96043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defTabSz="96043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defTabSz="96043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defTabSz="960438" eaLnBrk="0" fontAlgn="base" hangingPunct="0">
              <a:spcBef>
                <a:spcPct val="0"/>
              </a:spcBef>
              <a:spcAft>
                <a:spcPct val="0"/>
              </a:spcAft>
              <a:defRPr sz="2400">
                <a:solidFill>
                  <a:schemeClr val="tx1"/>
                </a:solidFill>
                <a:latin typeface="Times New Roman" charset="0"/>
                <a:ea typeface="ＭＳ Ｐゴシック" charset="0"/>
              </a:defRPr>
            </a:lvl9pPr>
          </a:lstStyle>
          <a:p>
            <a:fld id="{FDAF2206-89F4-CA4A-877F-895F8EF93458}" type="slidenum">
              <a:rPr lang="en-US" sz="1300"/>
              <a:pPr/>
              <a:t>1</a:t>
            </a:fld>
            <a:endParaRPr lang="en-US" sz="1300"/>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w="9525"/>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1997462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Shape 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8" name="Shape 4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988995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pitchFamily="18" charset="0"/>
                <a:ea typeface="ＭＳ Ｐゴシック" charset="0"/>
                <a:cs typeface="ＭＳ Ｐゴシック" charset="0"/>
              </a:rPr>
              <a:t>So, that is my story of a cosmic cataclysmic </a:t>
            </a:r>
            <a:r>
              <a:rPr lang="en-US" sz="1200" kern="1200" dirty="0" err="1" smtClean="0">
                <a:solidFill>
                  <a:schemeClr val="tx1"/>
                </a:solidFill>
                <a:effectLst/>
                <a:latin typeface="Times New Roman" pitchFamily="18" charset="0"/>
                <a:ea typeface="ＭＳ Ｐゴシック" charset="0"/>
                <a:cs typeface="ＭＳ Ｐゴシック" charset="0"/>
              </a:rPr>
              <a:t>rendez-vous</a:t>
            </a:r>
            <a:r>
              <a:rPr lang="en-US" sz="1200" kern="1200" dirty="0" smtClean="0">
                <a:solidFill>
                  <a:schemeClr val="tx1"/>
                </a:solidFill>
                <a:effectLst/>
                <a:latin typeface="Times New Roman" pitchFamily="18" charset="0"/>
                <a:ea typeface="ＭＳ Ｐゴシック" charset="0"/>
                <a:cs typeface="ＭＳ Ｐゴシック" charset="0"/>
              </a:rPr>
              <a:t>: from 1.3 billion years ago with black holes coalescing in space when life was just forming on Earth, through the medium our favorite scientist Einstein – who looks in this photo as though he knew </a:t>
            </a:r>
            <a:r>
              <a:rPr lang="en-US" sz="1200" i="1" kern="1200" dirty="0" smtClean="0">
                <a:solidFill>
                  <a:schemeClr val="tx1"/>
                </a:solidFill>
                <a:effectLst/>
                <a:latin typeface="Times New Roman" pitchFamily="18" charset="0"/>
                <a:ea typeface="ＭＳ Ｐゴシック" charset="0"/>
                <a:cs typeface="ＭＳ Ｐゴシック" charset="0"/>
              </a:rPr>
              <a:t>exactly </a:t>
            </a:r>
            <a:r>
              <a:rPr lang="en-US" sz="1200" i="0" kern="1200" dirty="0" smtClean="0">
                <a:solidFill>
                  <a:schemeClr val="tx1"/>
                </a:solidFill>
                <a:effectLst/>
                <a:latin typeface="Times New Roman" pitchFamily="18" charset="0"/>
                <a:ea typeface="ＭＳ Ｐゴシック" charset="0"/>
                <a:cs typeface="ＭＳ Ｐゴシック" charset="0"/>
              </a:rPr>
              <a:t> how this was </a:t>
            </a:r>
            <a:r>
              <a:rPr lang="en-US" sz="1200" kern="1200" baseline="0" dirty="0" smtClean="0">
                <a:solidFill>
                  <a:schemeClr val="tx1"/>
                </a:solidFill>
                <a:effectLst/>
                <a:latin typeface="Times New Roman" pitchFamily="18" charset="0"/>
                <a:ea typeface="ＭＳ Ｐゴシック" charset="0"/>
                <a:cs typeface="ＭＳ Ｐゴシック" charset="0"/>
              </a:rPr>
              <a:t>going to play out-- </a:t>
            </a:r>
            <a:r>
              <a:rPr lang="en-US" sz="1200" kern="1200" dirty="0" smtClean="0">
                <a:solidFill>
                  <a:schemeClr val="tx1"/>
                </a:solidFill>
                <a:effectLst/>
                <a:latin typeface="Times New Roman" pitchFamily="18" charset="0"/>
                <a:ea typeface="ＭＳ Ｐゴシック" charset="0"/>
                <a:cs typeface="ＭＳ Ｐゴシック" charset="0"/>
              </a:rPr>
              <a:t>, and to a magic moment on September 14</a:t>
            </a:r>
            <a:r>
              <a:rPr lang="en-US" sz="1200" kern="1200" baseline="30000" dirty="0" smtClean="0">
                <a:solidFill>
                  <a:schemeClr val="tx1"/>
                </a:solidFill>
                <a:effectLst/>
                <a:latin typeface="Times New Roman" pitchFamily="18" charset="0"/>
                <a:ea typeface="ＭＳ Ｐゴシック" charset="0"/>
                <a:cs typeface="ＭＳ Ｐゴシック" charset="0"/>
              </a:rPr>
              <a:t>th </a:t>
            </a:r>
            <a:r>
              <a:rPr lang="en-US" sz="1200" kern="1200" dirty="0" smtClean="0">
                <a:solidFill>
                  <a:schemeClr val="tx1"/>
                </a:solidFill>
                <a:effectLst/>
                <a:latin typeface="Times New Roman" pitchFamily="18" charset="0"/>
                <a:ea typeface="ＭＳ Ｐゴシック" charset="0"/>
                <a:cs typeface="ＭＳ Ｐゴシック" charset="0"/>
              </a:rPr>
              <a:t> 2015</a:t>
            </a:r>
            <a:r>
              <a:rPr lang="en-US" sz="1200" kern="1200" baseline="0" dirty="0" smtClean="0">
                <a:solidFill>
                  <a:schemeClr val="tx1"/>
                </a:solidFill>
                <a:effectLst/>
                <a:latin typeface="Times New Roman" pitchFamily="18" charset="0"/>
                <a:ea typeface="ＭＳ Ｐゴシック" charset="0"/>
                <a:cs typeface="ＭＳ Ｐゴシック" charset="0"/>
              </a:rPr>
              <a:t> </a:t>
            </a:r>
            <a:r>
              <a:rPr lang="en-US" sz="1200" kern="1200" dirty="0" smtClean="0">
                <a:solidFill>
                  <a:schemeClr val="tx1"/>
                </a:solidFill>
                <a:effectLst/>
                <a:latin typeface="Times New Roman" pitchFamily="18" charset="0"/>
                <a:ea typeface="ＭＳ Ｐゴシック" charset="0"/>
                <a:cs typeface="ＭＳ Ｐゴシック" charset="0"/>
              </a:rPr>
              <a:t>when all the parts fell together to make this once-in-a-lifetime discovery</a:t>
            </a:r>
            <a:r>
              <a:rPr lang="en-US" sz="1200" kern="1200" baseline="0" dirty="0" smtClean="0">
                <a:solidFill>
                  <a:schemeClr val="tx1"/>
                </a:solidFill>
                <a:effectLst/>
                <a:latin typeface="Times New Roman" pitchFamily="18" charset="0"/>
                <a:ea typeface="ＭＳ Ｐゴシック" charset="0"/>
                <a:cs typeface="ＭＳ Ｐゴシック" charset="0"/>
              </a:rPr>
              <a:t> possible</a:t>
            </a:r>
            <a:r>
              <a:rPr lang="en-US" sz="1200" kern="1200" dirty="0" smtClean="0">
                <a:solidFill>
                  <a:schemeClr val="tx1"/>
                </a:solidFill>
                <a:effectLst/>
                <a:latin typeface="Times New Roman" pitchFamily="18" charset="0"/>
                <a:ea typeface="ＭＳ Ｐゴシック" charset="0"/>
                <a:cs typeface="ＭＳ Ｐゴシック" charset="0"/>
              </a:rPr>
              <a:t>.</a:t>
            </a:r>
          </a:p>
        </p:txBody>
      </p:sp>
      <p:sp>
        <p:nvSpPr>
          <p:cNvPr id="4" name="Slide Number Placeholder 3"/>
          <p:cNvSpPr>
            <a:spLocks noGrp="1"/>
          </p:cNvSpPr>
          <p:nvPr>
            <p:ph type="sldNum" sz="quarter" idx="10"/>
          </p:nvPr>
        </p:nvSpPr>
        <p:spPr/>
        <p:txBody>
          <a:bodyPr/>
          <a:lstStyle/>
          <a:p>
            <a:pPr>
              <a:defRPr/>
            </a:pPr>
            <a:fld id="{40182915-C490-8F4A-9779-401B4DFC6B16}" type="slidenum">
              <a:rPr lang="en-US" smtClean="0"/>
              <a:pPr>
                <a:defRPr/>
              </a:pPr>
              <a:t>54</a:t>
            </a:fld>
            <a:endParaRPr lang="en-US"/>
          </a:p>
        </p:txBody>
      </p:sp>
    </p:spTree>
    <p:extLst>
      <p:ext uri="{BB962C8B-B14F-4D97-AF65-F5344CB8AC3E}">
        <p14:creationId xmlns:p14="http://schemas.microsoft.com/office/powerpoint/2010/main" val="1676466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a:ln/>
        </p:spPr>
      </p:sp>
      <p:sp>
        <p:nvSpPr>
          <p:cNvPr id="39938" name="Notes Placeholder 2"/>
          <p:cNvSpPr>
            <a:spLocks noGrp="1"/>
          </p:cNvSpPr>
          <p:nvPr>
            <p:ph type="body" idx="1"/>
          </p:nvPr>
        </p:nvSpPr>
        <p:spPr>
          <a:noFill/>
          <a:ln w="9525"/>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endParaRPr lang="en-US">
              <a:latin typeface="Times New Roman" charset="0"/>
            </a:endParaRPr>
          </a:p>
        </p:txBody>
      </p:sp>
      <p:sp>
        <p:nvSpPr>
          <p:cNvPr id="4" name="Slide Number Placeholder 3"/>
          <p:cNvSpPr>
            <a:spLocks noGrp="1"/>
          </p:cNvSpPr>
          <p:nvPr>
            <p:ph type="sldNum" sz="quarter" idx="5"/>
          </p:nvPr>
        </p:nvSpPr>
        <p:spPr/>
        <p:txBody>
          <a:bodyPr/>
          <a:lstStyle/>
          <a:p>
            <a:pPr>
              <a:defRPr/>
            </a:pPr>
            <a:fld id="{11AC9FA2-8EA1-7444-B12D-43B5B1CFE14D}" type="slidenum">
              <a:rPr lang="en-US" smtClean="0"/>
              <a:pPr>
                <a:defRPr/>
              </a:pPr>
              <a:t>13</a:t>
            </a:fld>
            <a:endParaRPr lang="en-US"/>
          </a:p>
        </p:txBody>
      </p:sp>
    </p:spTree>
    <p:extLst>
      <p:ext uri="{BB962C8B-B14F-4D97-AF65-F5344CB8AC3E}">
        <p14:creationId xmlns:p14="http://schemas.microsoft.com/office/powerpoint/2010/main" val="700376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a:ln/>
        </p:spPr>
      </p:sp>
      <p:sp>
        <p:nvSpPr>
          <p:cNvPr id="39938" name="Notes Placeholder 2"/>
          <p:cNvSpPr>
            <a:spLocks noGrp="1"/>
          </p:cNvSpPr>
          <p:nvPr>
            <p:ph type="body" idx="1"/>
          </p:nvPr>
        </p:nvSpPr>
        <p:spPr>
          <a:noFill/>
          <a:ln w="9525"/>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endParaRPr lang="en-US">
              <a:latin typeface="Times New Roman" charset="0"/>
            </a:endParaRPr>
          </a:p>
        </p:txBody>
      </p:sp>
      <p:sp>
        <p:nvSpPr>
          <p:cNvPr id="4" name="Slide Number Placeholder 3"/>
          <p:cNvSpPr>
            <a:spLocks noGrp="1"/>
          </p:cNvSpPr>
          <p:nvPr>
            <p:ph type="sldNum" sz="quarter" idx="5"/>
          </p:nvPr>
        </p:nvSpPr>
        <p:spPr/>
        <p:txBody>
          <a:bodyPr/>
          <a:lstStyle/>
          <a:p>
            <a:pPr>
              <a:defRPr/>
            </a:pPr>
            <a:fld id="{11AC9FA2-8EA1-7444-B12D-43B5B1CFE14D}" type="slidenum">
              <a:rPr lang="en-US" smtClean="0"/>
              <a:pPr>
                <a:defRPr/>
              </a:pPr>
              <a:t>14</a:t>
            </a:fld>
            <a:endParaRPr lang="en-US"/>
          </a:p>
        </p:txBody>
      </p:sp>
    </p:spTree>
    <p:extLst>
      <p:ext uri="{BB962C8B-B14F-4D97-AF65-F5344CB8AC3E}">
        <p14:creationId xmlns:p14="http://schemas.microsoft.com/office/powerpoint/2010/main" val="829635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a:ln/>
        </p:spPr>
      </p:sp>
      <p:sp>
        <p:nvSpPr>
          <p:cNvPr id="39938" name="Notes Placeholder 2"/>
          <p:cNvSpPr>
            <a:spLocks noGrp="1"/>
          </p:cNvSpPr>
          <p:nvPr>
            <p:ph type="body" idx="1"/>
          </p:nvPr>
        </p:nvSpPr>
        <p:spPr>
          <a:noFill/>
          <a:ln w="9525"/>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endParaRPr lang="en-US">
              <a:latin typeface="Times New Roman" charset="0"/>
            </a:endParaRPr>
          </a:p>
        </p:txBody>
      </p:sp>
      <p:sp>
        <p:nvSpPr>
          <p:cNvPr id="4" name="Slide Number Placeholder 3"/>
          <p:cNvSpPr>
            <a:spLocks noGrp="1"/>
          </p:cNvSpPr>
          <p:nvPr>
            <p:ph type="sldNum" sz="quarter" idx="5"/>
          </p:nvPr>
        </p:nvSpPr>
        <p:spPr/>
        <p:txBody>
          <a:bodyPr/>
          <a:lstStyle/>
          <a:p>
            <a:pPr>
              <a:defRPr/>
            </a:pPr>
            <a:fld id="{11AC9FA2-8EA1-7444-B12D-43B5B1CFE14D}" type="slidenum">
              <a:rPr lang="en-US" smtClean="0"/>
              <a:pPr>
                <a:defRPr/>
              </a:pPr>
              <a:t>15</a:t>
            </a:fld>
            <a:endParaRPr lang="en-US"/>
          </a:p>
        </p:txBody>
      </p:sp>
    </p:spTree>
    <p:extLst>
      <p:ext uri="{BB962C8B-B14F-4D97-AF65-F5344CB8AC3E}">
        <p14:creationId xmlns:p14="http://schemas.microsoft.com/office/powerpoint/2010/main" val="802750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rgbClr val="FFFFFF"/>
                </a:solidFill>
              </a:rPr>
              <a:t>A</a:t>
            </a:r>
            <a:r>
              <a:rPr lang="is-IS" sz="1200" dirty="0" smtClean="0">
                <a:solidFill>
                  <a:srgbClr val="FFFFFF"/>
                </a:solidFill>
              </a:rPr>
              <a:t>nd</a:t>
            </a:r>
            <a:r>
              <a:rPr lang="is-IS" sz="1200" baseline="0" dirty="0" smtClean="0">
                <a:solidFill>
                  <a:srgbClr val="FFFFFF"/>
                </a:solidFill>
              </a:rPr>
              <a:t> then...after this 1.3-billion-year history, </a:t>
            </a:r>
          </a:p>
          <a:p>
            <a:r>
              <a:rPr lang="is-IS" sz="1200" dirty="0" smtClean="0">
                <a:solidFill>
                  <a:srgbClr val="FFFFFF"/>
                </a:solidFill>
              </a:rPr>
              <a:t/>
            </a:r>
            <a:br>
              <a:rPr lang="is-IS" sz="1200" dirty="0" smtClean="0">
                <a:solidFill>
                  <a:srgbClr val="FFFFFF"/>
                </a:solidFill>
              </a:rPr>
            </a:br>
            <a:r>
              <a:rPr lang="is-IS" sz="1200" b="1" i="1" dirty="0" smtClean="0">
                <a:solidFill>
                  <a:srgbClr val="FFFFFF"/>
                </a:solidFill>
              </a:rPr>
              <a:t>Two days </a:t>
            </a:r>
            <a:r>
              <a:rPr lang="is-IS" sz="1200" dirty="0" smtClean="0">
                <a:solidFill>
                  <a:srgbClr val="FFFFFF"/>
                </a:solidFill>
              </a:rPr>
              <a:t>after we started observing...</a:t>
            </a:r>
          </a:p>
        </p:txBody>
      </p:sp>
      <p:sp>
        <p:nvSpPr>
          <p:cNvPr id="4" name="Slide Number Placeholder 3"/>
          <p:cNvSpPr>
            <a:spLocks noGrp="1"/>
          </p:cNvSpPr>
          <p:nvPr>
            <p:ph type="sldNum" sz="quarter" idx="10"/>
          </p:nvPr>
        </p:nvSpPr>
        <p:spPr/>
        <p:txBody>
          <a:bodyPr/>
          <a:lstStyle/>
          <a:p>
            <a:pPr>
              <a:defRPr/>
            </a:pPr>
            <a:fld id="{40182915-C490-8F4A-9779-401B4DFC6B16}" type="slidenum">
              <a:rPr lang="en-US" smtClean="0"/>
              <a:pPr>
                <a:defRPr/>
              </a:pPr>
              <a:t>18</a:t>
            </a:fld>
            <a:endParaRPr lang="en-US"/>
          </a:p>
        </p:txBody>
      </p:sp>
    </p:spTree>
    <p:extLst>
      <p:ext uri="{BB962C8B-B14F-4D97-AF65-F5344CB8AC3E}">
        <p14:creationId xmlns:p14="http://schemas.microsoft.com/office/powerpoint/2010/main" val="1973783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65B603BF-89BA-D549-A67B-6C63722EE493}" type="slidenum">
              <a:rPr lang="en-US">
                <a:latin typeface="Times" charset="0"/>
              </a:rPr>
              <a:pPr/>
              <a:t>37</a:t>
            </a:fld>
            <a:endParaRPr lang="en-US">
              <a:latin typeface="Times" charset="0"/>
            </a:endParaRPr>
          </a:p>
        </p:txBody>
      </p:sp>
      <p:sp>
        <p:nvSpPr>
          <p:cNvPr id="57347" name="Rectangle 2"/>
          <p:cNvSpPr>
            <a:spLocks noGrp="1" noRot="1" noChangeAspect="1" noChangeArrowheads="1"/>
          </p:cNvSpPr>
          <p:nvPr>
            <p:ph type="sldImg"/>
          </p:nvPr>
        </p:nvSpPr>
        <p:spPr>
          <a:xfrm>
            <a:off x="1257300" y="720725"/>
            <a:ext cx="4800600" cy="3600450"/>
          </a:xfrm>
          <a:solidFill>
            <a:srgbClr val="FFFFFF"/>
          </a:solidFill>
          <a:ln/>
        </p:spPr>
      </p:sp>
      <p:sp>
        <p:nvSpPr>
          <p:cNvPr id="57348" name="Rectangle 3"/>
          <p:cNvSpPr>
            <a:spLocks noGrp="1" noChangeArrowheads="1"/>
          </p:cNvSpPr>
          <p:nvPr>
            <p:ph type="body" idx="1"/>
          </p:nvPr>
        </p:nvSpPr>
        <p:spPr>
          <a:xfrm>
            <a:off x="975360" y="4560570"/>
            <a:ext cx="5364480" cy="4320540"/>
          </a:xfrm>
          <a:solidFill>
            <a:srgbClr val="FFFFFF"/>
          </a:solidFill>
          <a:ln>
            <a:solidFill>
              <a:srgbClr val="000000"/>
            </a:solidFill>
          </a:ln>
        </p:spPr>
        <p:txBody>
          <a:bodyPr/>
          <a:lstStyle/>
          <a:p>
            <a:r>
              <a:rPr lang="en-US" dirty="0" smtClean="0">
                <a:hlinkClick r:id="rId3" tooltip="LIGO-P0900125-v8"/>
              </a:rPr>
              <a:t>P0900125-v8</a:t>
            </a:r>
            <a:endParaRPr lang="en-US" dirty="0">
              <a:latin typeface="Times" charset="0"/>
            </a:endParaRPr>
          </a:p>
        </p:txBody>
      </p:sp>
    </p:spTree>
    <p:extLst>
      <p:ext uri="{BB962C8B-B14F-4D97-AF65-F5344CB8AC3E}">
        <p14:creationId xmlns:p14="http://schemas.microsoft.com/office/powerpoint/2010/main" val="1247981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65B603BF-89BA-D549-A67B-6C63722EE493}" type="slidenum">
              <a:rPr lang="en-US">
                <a:latin typeface="Times" charset="0"/>
              </a:rPr>
              <a:pPr/>
              <a:t>38</a:t>
            </a:fld>
            <a:endParaRPr lang="en-US">
              <a:latin typeface="Times" charset="0"/>
            </a:endParaRPr>
          </a:p>
        </p:txBody>
      </p:sp>
      <p:sp>
        <p:nvSpPr>
          <p:cNvPr id="57347" name="Rectangle 2"/>
          <p:cNvSpPr>
            <a:spLocks noGrp="1" noRot="1" noChangeAspect="1" noChangeArrowheads="1"/>
          </p:cNvSpPr>
          <p:nvPr>
            <p:ph type="sldImg"/>
          </p:nvPr>
        </p:nvSpPr>
        <p:spPr>
          <a:xfrm>
            <a:off x="1257300" y="720725"/>
            <a:ext cx="4800600" cy="3600450"/>
          </a:xfrm>
          <a:solidFill>
            <a:srgbClr val="FFFFFF"/>
          </a:solidFill>
          <a:ln/>
        </p:spPr>
      </p:sp>
      <p:sp>
        <p:nvSpPr>
          <p:cNvPr id="57348" name="Rectangle 3"/>
          <p:cNvSpPr>
            <a:spLocks noGrp="1" noChangeArrowheads="1"/>
          </p:cNvSpPr>
          <p:nvPr>
            <p:ph type="body" idx="1"/>
          </p:nvPr>
        </p:nvSpPr>
        <p:spPr>
          <a:xfrm>
            <a:off x="975360" y="4560570"/>
            <a:ext cx="5364480" cy="4320540"/>
          </a:xfrm>
          <a:solidFill>
            <a:srgbClr val="FFFFFF"/>
          </a:solidFill>
          <a:ln>
            <a:solidFill>
              <a:srgbClr val="000000"/>
            </a:solidFill>
          </a:ln>
        </p:spPr>
        <p:txBody>
          <a:bodyPr/>
          <a:lstStyle/>
          <a:p>
            <a:r>
              <a:rPr lang="en-US" dirty="0" smtClean="0">
                <a:hlinkClick r:id="rId3" tooltip="LIGO-P0900125-v8"/>
              </a:rPr>
              <a:t>P0900125-v8</a:t>
            </a:r>
            <a:endParaRPr lang="en-US" dirty="0">
              <a:latin typeface="Times" charset="0"/>
            </a:endParaRPr>
          </a:p>
        </p:txBody>
      </p:sp>
    </p:spTree>
    <p:extLst>
      <p:ext uri="{BB962C8B-B14F-4D97-AF65-F5344CB8AC3E}">
        <p14:creationId xmlns:p14="http://schemas.microsoft.com/office/powerpoint/2010/main" val="344239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65B603BF-89BA-D549-A67B-6C63722EE493}" type="slidenum">
              <a:rPr lang="en-US">
                <a:latin typeface="Times" charset="0"/>
              </a:rPr>
              <a:pPr/>
              <a:t>39</a:t>
            </a:fld>
            <a:endParaRPr lang="en-US">
              <a:latin typeface="Times" charset="0"/>
            </a:endParaRPr>
          </a:p>
        </p:txBody>
      </p:sp>
      <p:sp>
        <p:nvSpPr>
          <p:cNvPr id="57347" name="Rectangle 2"/>
          <p:cNvSpPr>
            <a:spLocks noGrp="1" noRot="1" noChangeAspect="1" noChangeArrowheads="1"/>
          </p:cNvSpPr>
          <p:nvPr>
            <p:ph type="sldImg"/>
          </p:nvPr>
        </p:nvSpPr>
        <p:spPr>
          <a:xfrm>
            <a:off x="1257300" y="720725"/>
            <a:ext cx="4800600" cy="3600450"/>
          </a:xfrm>
          <a:solidFill>
            <a:srgbClr val="FFFFFF"/>
          </a:solidFill>
          <a:ln/>
        </p:spPr>
      </p:sp>
      <p:sp>
        <p:nvSpPr>
          <p:cNvPr id="57348" name="Rectangle 3"/>
          <p:cNvSpPr>
            <a:spLocks noGrp="1" noChangeArrowheads="1"/>
          </p:cNvSpPr>
          <p:nvPr>
            <p:ph type="body" idx="1"/>
          </p:nvPr>
        </p:nvSpPr>
        <p:spPr>
          <a:xfrm>
            <a:off x="975360" y="4560570"/>
            <a:ext cx="5364480" cy="4320540"/>
          </a:xfrm>
          <a:solidFill>
            <a:srgbClr val="FFFFFF"/>
          </a:solidFill>
          <a:ln>
            <a:solidFill>
              <a:srgbClr val="000000"/>
            </a:solidFill>
          </a:ln>
        </p:spPr>
        <p:txBody>
          <a:bodyPr/>
          <a:lstStyle/>
          <a:p>
            <a:r>
              <a:rPr lang="en-US" dirty="0" smtClean="0">
                <a:hlinkClick r:id="rId3" tooltip="LIGO-P0900125-v8"/>
              </a:rPr>
              <a:t>P0900125-v8</a:t>
            </a:r>
            <a:endParaRPr lang="en-US" dirty="0">
              <a:latin typeface="Times" charset="0"/>
            </a:endParaRPr>
          </a:p>
        </p:txBody>
      </p:sp>
    </p:spTree>
    <p:extLst>
      <p:ext uri="{BB962C8B-B14F-4D97-AF65-F5344CB8AC3E}">
        <p14:creationId xmlns:p14="http://schemas.microsoft.com/office/powerpoint/2010/main" val="315659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65B603BF-89BA-D549-A67B-6C63722EE493}" type="slidenum">
              <a:rPr lang="en-US">
                <a:latin typeface="Times" charset="0"/>
              </a:rPr>
              <a:pPr/>
              <a:t>40</a:t>
            </a:fld>
            <a:endParaRPr lang="en-US">
              <a:latin typeface="Times" charset="0"/>
            </a:endParaRPr>
          </a:p>
        </p:txBody>
      </p:sp>
      <p:sp>
        <p:nvSpPr>
          <p:cNvPr id="57347" name="Rectangle 2"/>
          <p:cNvSpPr>
            <a:spLocks noGrp="1" noRot="1" noChangeAspect="1" noChangeArrowheads="1"/>
          </p:cNvSpPr>
          <p:nvPr>
            <p:ph type="sldImg"/>
          </p:nvPr>
        </p:nvSpPr>
        <p:spPr>
          <a:xfrm>
            <a:off x="1257300" y="720725"/>
            <a:ext cx="4800600" cy="3600450"/>
          </a:xfrm>
          <a:solidFill>
            <a:srgbClr val="FFFFFF"/>
          </a:solidFill>
          <a:ln/>
        </p:spPr>
      </p:sp>
      <p:sp>
        <p:nvSpPr>
          <p:cNvPr id="57348" name="Rectangle 3"/>
          <p:cNvSpPr>
            <a:spLocks noGrp="1" noChangeArrowheads="1"/>
          </p:cNvSpPr>
          <p:nvPr>
            <p:ph type="body" idx="1"/>
          </p:nvPr>
        </p:nvSpPr>
        <p:spPr>
          <a:xfrm>
            <a:off x="975360" y="4560570"/>
            <a:ext cx="5364480" cy="4320540"/>
          </a:xfrm>
          <a:solidFill>
            <a:srgbClr val="FFFFFF"/>
          </a:solidFill>
          <a:ln>
            <a:solidFill>
              <a:srgbClr val="000000"/>
            </a:solidFill>
          </a:ln>
        </p:spPr>
        <p:txBody>
          <a:bodyPr/>
          <a:lstStyle/>
          <a:p>
            <a:r>
              <a:rPr lang="en-US" dirty="0" smtClean="0">
                <a:hlinkClick r:id="rId3" tooltip="LIGO-P0900125-v8"/>
              </a:rPr>
              <a:t>P0900125-v8</a:t>
            </a:r>
            <a:endParaRPr lang="en-US" dirty="0">
              <a:latin typeface="Times" charset="0"/>
            </a:endParaRPr>
          </a:p>
        </p:txBody>
      </p:sp>
    </p:spTree>
    <p:extLst>
      <p:ext uri="{BB962C8B-B14F-4D97-AF65-F5344CB8AC3E}">
        <p14:creationId xmlns:p14="http://schemas.microsoft.com/office/powerpoint/2010/main" val="1000709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1.png"/><Relationship Id="rId1" Type="http://schemas.openxmlformats.org/officeDocument/2006/relationships/vmlDrawing" Target="../drawings/vmlDrawing2.vml"/><Relationship Id="rId2"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1.png"/><Relationship Id="rId1" Type="http://schemas.openxmlformats.org/officeDocument/2006/relationships/vmlDrawing" Target="../drawings/vmlDrawing3.vml"/><Relationship Id="rId2"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92BF9CC3-8215-E240-8863-5A0F523DFB64}" type="slidenum">
              <a:rPr lang="en-US"/>
              <a:pPr>
                <a:defRPr/>
              </a:pPr>
              <a:t>‹#›</a:t>
            </a:fld>
            <a:endParaRPr lang="en-US"/>
          </a:p>
        </p:txBody>
      </p:sp>
    </p:spTree>
    <p:extLst>
      <p:ext uri="{BB962C8B-B14F-4D97-AF65-F5344CB8AC3E}">
        <p14:creationId xmlns:p14="http://schemas.microsoft.com/office/powerpoint/2010/main" val="3786831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CCCD4E1E-4976-2341-A45D-30A92355EA5F}" type="slidenum">
              <a:rPr lang="en-US"/>
              <a:pPr>
                <a:defRPr/>
              </a:pPr>
              <a:t>‹#›</a:t>
            </a:fld>
            <a:endParaRPr lang="en-US"/>
          </a:p>
        </p:txBody>
      </p:sp>
    </p:spTree>
    <p:extLst>
      <p:ext uri="{BB962C8B-B14F-4D97-AF65-F5344CB8AC3E}">
        <p14:creationId xmlns:p14="http://schemas.microsoft.com/office/powerpoint/2010/main" val="1772540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62700" y="227013"/>
            <a:ext cx="1943100" cy="57705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227013"/>
            <a:ext cx="5676900" cy="5770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524F0CE3-0C48-F84C-A92D-C9314B4CFF08}" type="slidenum">
              <a:rPr lang="en-US"/>
              <a:pPr>
                <a:defRPr/>
              </a:pPr>
              <a:t>‹#›</a:t>
            </a:fld>
            <a:endParaRPr lang="en-US"/>
          </a:p>
        </p:txBody>
      </p:sp>
    </p:spTree>
    <p:extLst>
      <p:ext uri="{BB962C8B-B14F-4D97-AF65-F5344CB8AC3E}">
        <p14:creationId xmlns:p14="http://schemas.microsoft.com/office/powerpoint/2010/main" val="4287740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6" name="Rectangle 8"/>
          <p:cNvSpPr>
            <a:spLocks noChangeArrowheads="1"/>
          </p:cNvSpPr>
          <p:nvPr/>
        </p:nvSpPr>
        <p:spPr bwMode="auto">
          <a:xfrm>
            <a:off x="4430713" y="6484938"/>
            <a:ext cx="2825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 name="Rectangle 9"/>
          <p:cNvSpPr>
            <a:spLocks noChangeArrowheads="1"/>
          </p:cNvSpPr>
          <p:nvPr/>
        </p:nvSpPr>
        <p:spPr bwMode="auto">
          <a:xfrm>
            <a:off x="4481513" y="3189288"/>
            <a:ext cx="3524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 name="Rectangle 10"/>
          <p:cNvSpPr>
            <a:spLocks noChangeArrowheads="1"/>
          </p:cNvSpPr>
          <p:nvPr/>
        </p:nvSpPr>
        <p:spPr bwMode="auto">
          <a:xfrm>
            <a:off x="4481513" y="3108325"/>
            <a:ext cx="52228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11"/>
          <p:cNvSpPr>
            <a:spLocks noChangeArrowheads="1"/>
          </p:cNvSpPr>
          <p:nvPr/>
        </p:nvSpPr>
        <p:spPr bwMode="auto">
          <a:xfrm>
            <a:off x="0" y="1090613"/>
            <a:ext cx="9132888" cy="38100"/>
          </a:xfrm>
          <a:prstGeom prst="rect">
            <a:avLst/>
          </a:prstGeom>
          <a:solidFill>
            <a:srgbClr val="DC0081"/>
          </a:solidFill>
          <a:ln w="9525">
            <a:solidFill>
              <a:schemeClr val="accent1"/>
            </a:solidFill>
            <a:miter lim="800000"/>
            <a:headEnd/>
            <a:tailEnd/>
          </a:ln>
        </p:spPr>
        <p:txBody>
          <a:bodyPr wrap="none" anchor="ctr"/>
          <a:lstStyle/>
          <a:p>
            <a:endParaRPr lang="en-US"/>
          </a:p>
        </p:txBody>
      </p:sp>
      <p:graphicFrame>
        <p:nvGraphicFramePr>
          <p:cNvPr id="10" name="Object 19"/>
          <p:cNvGraphicFramePr>
            <a:graphicFrameLocks noChangeAspect="1"/>
          </p:cNvGraphicFramePr>
          <p:nvPr userDrawn="1"/>
        </p:nvGraphicFramePr>
        <p:xfrm>
          <a:off x="0" y="0"/>
          <a:ext cx="1366838" cy="998538"/>
        </p:xfrm>
        <a:graphic>
          <a:graphicData uri="http://schemas.openxmlformats.org/presentationml/2006/ole">
            <mc:AlternateContent xmlns:mc="http://schemas.openxmlformats.org/markup-compatibility/2006">
              <mc:Choice xmlns:v="urn:schemas-microsoft-com:vml" Requires="v">
                <p:oleObj spid="_x0000_s93474" name="Photo Editor Photo" r:id="rId3" imgW="4409524" imgH="3219899" progId="MSPhotoEd.3">
                  <p:embed/>
                </p:oleObj>
              </mc:Choice>
              <mc:Fallback>
                <p:oleObj name="Photo Editor Photo" r:id="rId3" imgW="4409524" imgH="3219899"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366838" cy="9985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 name="Title 1"/>
          <p:cNvSpPr>
            <a:spLocks noGrp="1"/>
          </p:cNvSpPr>
          <p:nvPr>
            <p:ph type="title"/>
          </p:nvPr>
        </p:nvSpPr>
        <p:spPr>
          <a:xfrm>
            <a:off x="1454150" y="0"/>
            <a:ext cx="7239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Rectangle 2"/>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12" name="Rectangle 4"/>
          <p:cNvSpPr>
            <a:spLocks noGrp="1" noChangeArrowheads="1"/>
          </p:cNvSpPr>
          <p:nvPr>
            <p:ph type="sldNum" sz="quarter" idx="11"/>
          </p:nvPr>
        </p:nvSpPr>
        <p:spPr/>
        <p:txBody>
          <a:bodyPr/>
          <a:lstStyle>
            <a:lvl1pPr>
              <a:defRPr/>
            </a:lvl1pPr>
          </a:lstStyle>
          <a:p>
            <a:pPr>
              <a:defRPr/>
            </a:pPr>
            <a:fld id="{A8C3BEF3-B106-5C44-93C6-65E2CBBA7FE6}" type="slidenum">
              <a:rPr lang="en-US"/>
              <a:pPr>
                <a:defRPr/>
              </a:pPr>
              <a:t>‹#›</a:t>
            </a:fld>
            <a:endParaRPr lang="en-US"/>
          </a:p>
        </p:txBody>
      </p:sp>
    </p:spTree>
    <p:extLst>
      <p:ext uri="{BB962C8B-B14F-4D97-AF65-F5344CB8AC3E}">
        <p14:creationId xmlns:p14="http://schemas.microsoft.com/office/powerpoint/2010/main" val="17115092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itle and Empty">
    <p:spTree>
      <p:nvGrpSpPr>
        <p:cNvPr id="1" name=""/>
        <p:cNvGrpSpPr/>
        <p:nvPr/>
      </p:nvGrpSpPr>
      <p:grpSpPr>
        <a:xfrm>
          <a:off x="0" y="0"/>
          <a:ext cx="0" cy="0"/>
          <a:chOff x="0" y="0"/>
          <a:chExt cx="0" cy="0"/>
        </a:xfrm>
      </p:grpSpPr>
      <p:sp>
        <p:nvSpPr>
          <p:cNvPr id="4" name="Rectangle 8"/>
          <p:cNvSpPr>
            <a:spLocks noChangeArrowheads="1"/>
          </p:cNvSpPr>
          <p:nvPr/>
        </p:nvSpPr>
        <p:spPr bwMode="auto">
          <a:xfrm>
            <a:off x="4430713" y="6484938"/>
            <a:ext cx="2825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 name="Rectangle 9"/>
          <p:cNvSpPr>
            <a:spLocks noChangeArrowheads="1"/>
          </p:cNvSpPr>
          <p:nvPr/>
        </p:nvSpPr>
        <p:spPr bwMode="auto">
          <a:xfrm>
            <a:off x="4481513" y="3189288"/>
            <a:ext cx="3524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 name="Rectangle 10"/>
          <p:cNvSpPr>
            <a:spLocks noChangeArrowheads="1"/>
          </p:cNvSpPr>
          <p:nvPr/>
        </p:nvSpPr>
        <p:spPr bwMode="auto">
          <a:xfrm>
            <a:off x="4481513" y="3108325"/>
            <a:ext cx="52228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 name="Rectangle 11"/>
          <p:cNvSpPr>
            <a:spLocks noChangeArrowheads="1"/>
          </p:cNvSpPr>
          <p:nvPr/>
        </p:nvSpPr>
        <p:spPr bwMode="auto">
          <a:xfrm>
            <a:off x="0" y="1090613"/>
            <a:ext cx="9132888" cy="38100"/>
          </a:xfrm>
          <a:prstGeom prst="rect">
            <a:avLst/>
          </a:prstGeom>
          <a:solidFill>
            <a:srgbClr val="DC0081"/>
          </a:solidFill>
          <a:ln w="9525">
            <a:solidFill>
              <a:schemeClr val="accent1"/>
            </a:solidFill>
            <a:miter lim="800000"/>
            <a:headEnd/>
            <a:tailEnd/>
          </a:ln>
        </p:spPr>
        <p:txBody>
          <a:bodyPr wrap="none" anchor="ctr"/>
          <a:lstStyle/>
          <a:p>
            <a:endParaRPr lang="en-US"/>
          </a:p>
        </p:txBody>
      </p:sp>
      <p:graphicFrame>
        <p:nvGraphicFramePr>
          <p:cNvPr id="8" name="Object 19"/>
          <p:cNvGraphicFramePr>
            <a:graphicFrameLocks noChangeAspect="1"/>
          </p:cNvGraphicFramePr>
          <p:nvPr userDrawn="1"/>
        </p:nvGraphicFramePr>
        <p:xfrm>
          <a:off x="0" y="0"/>
          <a:ext cx="1366838" cy="998538"/>
        </p:xfrm>
        <a:graphic>
          <a:graphicData uri="http://schemas.openxmlformats.org/presentationml/2006/ole">
            <mc:AlternateContent xmlns:mc="http://schemas.openxmlformats.org/markup-compatibility/2006">
              <mc:Choice xmlns:v="urn:schemas-microsoft-com:vml" Requires="v">
                <p:oleObj spid="_x0000_s94499" name="Photo Editor Photo" r:id="rId3" imgW="4409524" imgH="3219899" progId="MSPhotoEd.3">
                  <p:embed/>
                </p:oleObj>
              </mc:Choice>
              <mc:Fallback>
                <p:oleObj name="Photo Editor Photo" r:id="rId3" imgW="4409524" imgH="3219899"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366838" cy="9985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601615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3"/>
        <p:cNvGrpSpPr/>
        <p:nvPr/>
      </p:nvGrpSpPr>
      <p:grpSpPr>
        <a:xfrm>
          <a:off x="0" y="0"/>
          <a:ext cx="0" cy="0"/>
          <a:chOff x="0" y="0"/>
          <a:chExt cx="0" cy="0"/>
        </a:xfrm>
      </p:grpSpPr>
      <p:sp>
        <p:nvSpPr>
          <p:cNvPr id="15" name="Shape 15"/>
          <p:cNvSpPr txBox="1">
            <a:spLocks noGrp="1"/>
          </p:cNvSpPr>
          <p:nvPr>
            <p:ph type="title"/>
          </p:nvPr>
        </p:nvSpPr>
        <p:spPr>
          <a:xfrm>
            <a:off x="457200" y="274637"/>
            <a:ext cx="8229600" cy="1521999"/>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6" name="Shape 16"/>
          <p:cNvSpPr txBox="1">
            <a:spLocks noGrp="1"/>
          </p:cNvSpPr>
          <p:nvPr>
            <p:ph type="body" idx="1"/>
          </p:nvPr>
        </p:nvSpPr>
        <p:spPr>
          <a:xfrm>
            <a:off x="457200" y="1947333"/>
            <a:ext cx="8229600" cy="46203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7" name="Shape 17"/>
          <p:cNvSpPr txBox="1">
            <a:spLocks noGrp="1"/>
          </p:cNvSpPr>
          <p:nvPr>
            <p:ph type="sldNum" idx="12"/>
          </p:nvPr>
        </p:nvSpPr>
        <p:spPr>
          <a:xfrm>
            <a:off x="8556792" y="6333133"/>
            <a:ext cx="548699" cy="5248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737162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sldNum" sz="quarter" idx="10"/>
          </p:nvPr>
        </p:nvSpPr>
        <p:spPr>
          <a:ln/>
        </p:spPr>
        <p:txBody>
          <a:bodyPr/>
          <a:lstStyle>
            <a:lvl1pPr>
              <a:defRPr/>
            </a:lvl1pPr>
          </a:lstStyle>
          <a:p>
            <a:pPr>
              <a:defRPr/>
            </a:pPr>
            <a:fld id="{B7F6A23E-AE89-A345-B002-CD5B78E017F7}" type="slidenum">
              <a:rPr lang="en-US"/>
              <a:pPr>
                <a:defRPr/>
              </a:pPr>
              <a:t>‹#›</a:t>
            </a:fld>
            <a:endParaRPr lang="en-US"/>
          </a:p>
        </p:txBody>
      </p:sp>
    </p:spTree>
    <p:extLst>
      <p:ext uri="{BB962C8B-B14F-4D97-AF65-F5344CB8AC3E}">
        <p14:creationId xmlns:p14="http://schemas.microsoft.com/office/powerpoint/2010/main" val="45298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a:defRPr/>
            </a:pPr>
            <a:fld id="{A65BC413-54EA-0F43-9975-8CA7132FFE6E}" type="slidenum">
              <a:rPr lang="en-US"/>
              <a:pPr>
                <a:defRPr/>
              </a:pPr>
              <a:t>‹#›</a:t>
            </a:fld>
            <a:endParaRPr lang="en-US"/>
          </a:p>
        </p:txBody>
      </p:sp>
    </p:spTree>
    <p:extLst>
      <p:ext uri="{BB962C8B-B14F-4D97-AF65-F5344CB8AC3E}">
        <p14:creationId xmlns:p14="http://schemas.microsoft.com/office/powerpoint/2010/main" val="1920373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355725"/>
            <a:ext cx="3810000" cy="4641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95800" y="1355725"/>
            <a:ext cx="3810000" cy="4641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a:ln/>
        </p:spPr>
        <p:txBody>
          <a:bodyPr/>
          <a:lstStyle>
            <a:lvl1pPr>
              <a:defRPr/>
            </a:lvl1pPr>
          </a:lstStyle>
          <a:p>
            <a:pPr>
              <a:defRPr/>
            </a:pPr>
            <a:fld id="{0C52C352-2D72-4D43-BF4A-F4A726507137}" type="slidenum">
              <a:rPr lang="en-US"/>
              <a:pPr>
                <a:defRPr/>
              </a:pPr>
              <a:t>‹#›</a:t>
            </a:fld>
            <a:endParaRPr lang="en-US"/>
          </a:p>
        </p:txBody>
      </p:sp>
    </p:spTree>
    <p:extLst>
      <p:ext uri="{BB962C8B-B14F-4D97-AF65-F5344CB8AC3E}">
        <p14:creationId xmlns:p14="http://schemas.microsoft.com/office/powerpoint/2010/main" val="3494704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nvPr>
        </p:nvSpPr>
        <p:spPr>
          <a:ln/>
        </p:spPr>
        <p:txBody>
          <a:bodyPr/>
          <a:lstStyle>
            <a:lvl1pPr>
              <a:defRPr/>
            </a:lvl1pPr>
          </a:lstStyle>
          <a:p>
            <a:pPr>
              <a:defRPr/>
            </a:pPr>
            <a:fld id="{AAE52642-D332-0F4B-A49B-7DB589D0C19C}" type="slidenum">
              <a:rPr lang="en-US"/>
              <a:pPr>
                <a:defRPr/>
              </a:pPr>
              <a:t>‹#›</a:t>
            </a:fld>
            <a:endParaRPr lang="en-US"/>
          </a:p>
        </p:txBody>
      </p:sp>
    </p:spTree>
    <p:extLst>
      <p:ext uri="{BB962C8B-B14F-4D97-AF65-F5344CB8AC3E}">
        <p14:creationId xmlns:p14="http://schemas.microsoft.com/office/powerpoint/2010/main" val="1241359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nvPr>
        </p:nvSpPr>
        <p:spPr>
          <a:ln/>
        </p:spPr>
        <p:txBody>
          <a:bodyPr/>
          <a:lstStyle>
            <a:lvl1pPr>
              <a:defRPr/>
            </a:lvl1pPr>
          </a:lstStyle>
          <a:p>
            <a:pPr>
              <a:defRPr/>
            </a:pPr>
            <a:fld id="{06736B42-F2ED-9D40-8722-D8E20E0E47E3}" type="slidenum">
              <a:rPr lang="en-US"/>
              <a:pPr>
                <a:defRPr/>
              </a:pPr>
              <a:t>‹#›</a:t>
            </a:fld>
            <a:endParaRPr lang="en-US"/>
          </a:p>
        </p:txBody>
      </p:sp>
    </p:spTree>
    <p:extLst>
      <p:ext uri="{BB962C8B-B14F-4D97-AF65-F5344CB8AC3E}">
        <p14:creationId xmlns:p14="http://schemas.microsoft.com/office/powerpoint/2010/main" val="2349589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00512057-8469-D04B-8D80-865FCDDA2876}" type="slidenum">
              <a:rPr lang="en-US"/>
              <a:pPr>
                <a:defRPr/>
              </a:pPr>
              <a:t>‹#›</a:t>
            </a:fld>
            <a:endParaRPr lang="en-US"/>
          </a:p>
        </p:txBody>
      </p:sp>
    </p:spTree>
    <p:extLst>
      <p:ext uri="{BB962C8B-B14F-4D97-AF65-F5344CB8AC3E}">
        <p14:creationId xmlns:p14="http://schemas.microsoft.com/office/powerpoint/2010/main" val="2819604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415F2971-47A8-1240-B9C1-68AFD1612021}" type="slidenum">
              <a:rPr lang="en-US"/>
              <a:pPr>
                <a:defRPr/>
              </a:pPr>
              <a:t>‹#›</a:t>
            </a:fld>
            <a:endParaRPr lang="en-US"/>
          </a:p>
        </p:txBody>
      </p:sp>
    </p:spTree>
    <p:extLst>
      <p:ext uri="{BB962C8B-B14F-4D97-AF65-F5344CB8AC3E}">
        <p14:creationId xmlns:p14="http://schemas.microsoft.com/office/powerpoint/2010/main" val="3628286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BF9F4901-AC0A-9D47-B2D8-30C37C4485E5}" type="slidenum">
              <a:rPr lang="en-US"/>
              <a:pPr>
                <a:defRPr/>
              </a:pPr>
              <a:t>‹#›</a:t>
            </a:fld>
            <a:endParaRPr lang="en-US"/>
          </a:p>
        </p:txBody>
      </p:sp>
    </p:spTree>
    <p:extLst>
      <p:ext uri="{BB962C8B-B14F-4D97-AF65-F5344CB8AC3E}">
        <p14:creationId xmlns:p14="http://schemas.microsoft.com/office/powerpoint/2010/main" val="403082973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vmlDrawing" Target="../drawings/vmlDrawing1.vml"/><Relationship Id="rId17" Type="http://schemas.openxmlformats.org/officeDocument/2006/relationships/oleObject" Target="../embeddings/oleObject1.bin"/><Relationship Id="rId18"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6" name="Rectangle 4"/>
          <p:cNvSpPr>
            <a:spLocks noGrp="1" noChangeArrowheads="1"/>
          </p:cNvSpPr>
          <p:nvPr>
            <p:ph type="sldNum" sz="quarter" idx="4"/>
          </p:nvPr>
        </p:nvSpPr>
        <p:spPr bwMode="auto">
          <a:xfrm>
            <a:off x="8093075" y="6608763"/>
            <a:ext cx="1050925" cy="249237"/>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200" b="1">
                <a:latin typeface="Helvetica" charset="0"/>
                <a:cs typeface="+mn-cs"/>
              </a:defRPr>
            </a:lvl1pPr>
          </a:lstStyle>
          <a:p>
            <a:pPr>
              <a:defRPr/>
            </a:pPr>
            <a:fld id="{C68EFE43-8690-F241-AFF6-444D3D83EBC8}" type="slidenum">
              <a:rPr lang="en-US"/>
              <a:pPr>
                <a:defRPr/>
              </a:pPr>
              <a:t>‹#›</a:t>
            </a:fld>
            <a:endParaRPr lang="en-US"/>
          </a:p>
        </p:txBody>
      </p:sp>
      <p:sp>
        <p:nvSpPr>
          <p:cNvPr id="1027" name="Rectangle 5"/>
          <p:cNvSpPr>
            <a:spLocks noGrp="1" noChangeArrowheads="1"/>
          </p:cNvSpPr>
          <p:nvPr>
            <p:ph type="body" idx="1"/>
          </p:nvPr>
        </p:nvSpPr>
        <p:spPr bwMode="auto">
          <a:xfrm>
            <a:off x="533400" y="1355725"/>
            <a:ext cx="7772400" cy="464185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6"/>
          <p:cNvSpPr>
            <a:spLocks noGrp="1" noChangeArrowheads="1"/>
          </p:cNvSpPr>
          <p:nvPr>
            <p:ph type="title"/>
          </p:nvPr>
        </p:nvSpPr>
        <p:spPr bwMode="auto">
          <a:xfrm>
            <a:off x="2286000" y="227013"/>
            <a:ext cx="5114925" cy="70008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dirty="0"/>
              <a:t>Click to edit Master title style</a:t>
            </a:r>
          </a:p>
        </p:txBody>
      </p:sp>
      <p:sp>
        <p:nvSpPr>
          <p:cNvPr id="1029" name="Rectangle 7"/>
          <p:cNvSpPr>
            <a:spLocks noChangeArrowheads="1"/>
          </p:cNvSpPr>
          <p:nvPr/>
        </p:nvSpPr>
        <p:spPr bwMode="auto">
          <a:xfrm>
            <a:off x="0" y="6629551"/>
            <a:ext cx="1966913" cy="231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sz="900" dirty="0" smtClean="0">
                <a:latin typeface="Arial" charset="0"/>
                <a:cs typeface="Arial" charset="0"/>
              </a:rPr>
              <a:t>LIGO-</a:t>
            </a:r>
            <a:r>
              <a:rPr lang="fi-FI" sz="900" dirty="0" smtClean="0">
                <a:latin typeface="Arial" charset="0"/>
                <a:cs typeface="Arial" charset="0"/>
              </a:rPr>
              <a:t>G1602326-v1</a:t>
            </a:r>
            <a:endParaRPr lang="en-US" sz="900" dirty="0" smtClean="0">
              <a:latin typeface="Arial" charset="0"/>
              <a:cs typeface="Arial" charset="0"/>
            </a:endParaRPr>
          </a:p>
        </p:txBody>
      </p:sp>
      <p:sp>
        <p:nvSpPr>
          <p:cNvPr id="1030" name="Rectangle 8"/>
          <p:cNvSpPr>
            <a:spLocks noChangeArrowheads="1"/>
          </p:cNvSpPr>
          <p:nvPr/>
        </p:nvSpPr>
        <p:spPr bwMode="auto">
          <a:xfrm>
            <a:off x="4430713" y="6484938"/>
            <a:ext cx="2825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1" name="Rectangle 9"/>
          <p:cNvSpPr>
            <a:spLocks noChangeArrowheads="1"/>
          </p:cNvSpPr>
          <p:nvPr/>
        </p:nvSpPr>
        <p:spPr bwMode="auto">
          <a:xfrm>
            <a:off x="4481513" y="3189288"/>
            <a:ext cx="3524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2" name="Rectangle 10"/>
          <p:cNvSpPr>
            <a:spLocks noChangeArrowheads="1"/>
          </p:cNvSpPr>
          <p:nvPr/>
        </p:nvSpPr>
        <p:spPr bwMode="auto">
          <a:xfrm>
            <a:off x="4481513" y="3108325"/>
            <a:ext cx="52228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3" name="Rectangle 11"/>
          <p:cNvSpPr>
            <a:spLocks noChangeArrowheads="1"/>
          </p:cNvSpPr>
          <p:nvPr/>
        </p:nvSpPr>
        <p:spPr bwMode="auto">
          <a:xfrm>
            <a:off x="0" y="1090613"/>
            <a:ext cx="9132888" cy="38100"/>
          </a:xfrm>
          <a:prstGeom prst="rect">
            <a:avLst/>
          </a:prstGeom>
          <a:solidFill>
            <a:srgbClr val="DC0081"/>
          </a:solidFill>
          <a:ln w="9525">
            <a:solidFill>
              <a:schemeClr val="accent1"/>
            </a:solidFill>
            <a:miter lim="800000"/>
            <a:headEnd/>
            <a:tailEnd/>
          </a:ln>
        </p:spPr>
        <p:txBody>
          <a:bodyPr wrap="none" anchor="ctr"/>
          <a:lstStyle/>
          <a:p>
            <a:endParaRPr lang="en-US"/>
          </a:p>
        </p:txBody>
      </p:sp>
      <p:graphicFrame>
        <p:nvGraphicFramePr>
          <p:cNvPr id="1034" name="Object 19"/>
          <p:cNvGraphicFramePr>
            <a:graphicFrameLocks noChangeAspect="1"/>
          </p:cNvGraphicFramePr>
          <p:nvPr userDrawn="1"/>
        </p:nvGraphicFramePr>
        <p:xfrm>
          <a:off x="0" y="0"/>
          <a:ext cx="1366838" cy="998538"/>
        </p:xfrm>
        <a:graphic>
          <a:graphicData uri="http://schemas.openxmlformats.org/presentationml/2006/ole">
            <mc:AlternateContent xmlns:mc="http://schemas.openxmlformats.org/markup-compatibility/2006">
              <mc:Choice xmlns:v="urn:schemas-microsoft-com:vml" Requires="v">
                <p:oleObj spid="_x0000_s1334" name="Photo Editor Photo" r:id="rId17" imgW="4409524" imgH="3219899" progId="MSPhotoEd.3">
                  <p:embed/>
                </p:oleObj>
              </mc:Choice>
              <mc:Fallback>
                <p:oleObj name="Photo Editor Photo" r:id="rId17" imgW="4409524" imgH="3219899" progId="MSPhotoEd.3">
                  <p:embed/>
                  <p:pic>
                    <p:nvPicPr>
                      <p:cNvPr id="0" name="Object 1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0"/>
                        <a:ext cx="1366838" cy="9985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8" r:id="rId12"/>
    <p:sldLayoutId id="2147483749" r:id="rId13"/>
    <p:sldLayoutId id="2147483750" r:id="rId14"/>
  </p:sldLayoutIdLst>
  <p:hf hdr="0" dt="0"/>
  <p:txStyles>
    <p:titleStyle>
      <a:lvl1pPr algn="ctr" rtl="0" eaLnBrk="0" fontAlgn="base" hangingPunct="0">
        <a:spcBef>
          <a:spcPct val="0"/>
        </a:spcBef>
        <a:spcAft>
          <a:spcPct val="0"/>
        </a:spcAft>
        <a:defRPr sz="30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2pPr>
      <a:lvl3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3pPr>
      <a:lvl4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4pPr>
      <a:lvl5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5pPr>
      <a:lvl6pPr marL="457200" algn="ctr" rtl="0" eaLnBrk="0" fontAlgn="base" hangingPunct="0">
        <a:spcBef>
          <a:spcPct val="0"/>
        </a:spcBef>
        <a:spcAft>
          <a:spcPct val="0"/>
        </a:spcAft>
        <a:defRPr sz="2400">
          <a:solidFill>
            <a:schemeClr val="tx1"/>
          </a:solidFill>
          <a:latin typeface="Helvetica" pitchFamily="34" charset="0"/>
        </a:defRPr>
      </a:lvl6pPr>
      <a:lvl7pPr marL="914400" algn="ctr" rtl="0" eaLnBrk="0" fontAlgn="base" hangingPunct="0">
        <a:spcBef>
          <a:spcPct val="0"/>
        </a:spcBef>
        <a:spcAft>
          <a:spcPct val="0"/>
        </a:spcAft>
        <a:defRPr sz="2400">
          <a:solidFill>
            <a:schemeClr val="tx1"/>
          </a:solidFill>
          <a:latin typeface="Helvetica" pitchFamily="34" charset="0"/>
        </a:defRPr>
      </a:lvl7pPr>
      <a:lvl8pPr marL="1371600" algn="ctr" rtl="0" eaLnBrk="0" fontAlgn="base" hangingPunct="0">
        <a:spcBef>
          <a:spcPct val="0"/>
        </a:spcBef>
        <a:spcAft>
          <a:spcPct val="0"/>
        </a:spcAft>
        <a:defRPr sz="2400">
          <a:solidFill>
            <a:schemeClr val="tx1"/>
          </a:solidFill>
          <a:latin typeface="Helvetica" pitchFamily="34" charset="0"/>
        </a:defRPr>
      </a:lvl8pPr>
      <a:lvl9pPr marL="1828800" algn="ctr" rtl="0" eaLnBrk="0" fontAlgn="base" hangingPunct="0">
        <a:spcBef>
          <a:spcPct val="0"/>
        </a:spcBef>
        <a:spcAft>
          <a:spcPct val="0"/>
        </a:spcAft>
        <a:defRPr sz="2400">
          <a:solidFill>
            <a:schemeClr val="tx1"/>
          </a:solidFill>
          <a:latin typeface="Helvetica" pitchFamily="34" charset="0"/>
        </a:defRPr>
      </a:lvl9pPr>
    </p:titleStyle>
    <p:bodyStyle>
      <a:lvl1pPr marL="342900" indent="-342900" algn="l" rtl="0" eaLnBrk="0" fontAlgn="base" hangingPunct="0">
        <a:spcBef>
          <a:spcPct val="20000"/>
        </a:spcBef>
        <a:spcAft>
          <a:spcPct val="0"/>
        </a:spcAft>
        <a:buClr>
          <a:srgbClr val="CC0099"/>
        </a:buClr>
        <a:buSzPct val="85000"/>
        <a:buFont typeface="Monotype Sorts" charset="0"/>
        <a:buChar char="l"/>
        <a:defRPr>
          <a:solidFill>
            <a:schemeClr val="tx2"/>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rgbClr val="CC0099"/>
        </a:buClr>
        <a:buFont typeface="Times New Roman" charset="0"/>
        <a:buChar char="»"/>
        <a:defRPr>
          <a:solidFill>
            <a:schemeClr val="tx2"/>
          </a:solidFill>
          <a:latin typeface="+mn-lt"/>
          <a:ea typeface="ＭＳ Ｐゴシック" charset="0"/>
        </a:defRPr>
      </a:lvl2pPr>
      <a:lvl3pPr marL="1143000" indent="-228600" algn="l" rtl="0" eaLnBrk="0" fontAlgn="base" hangingPunct="0">
        <a:spcBef>
          <a:spcPct val="20000"/>
        </a:spcBef>
        <a:spcAft>
          <a:spcPct val="0"/>
        </a:spcAft>
        <a:buClr>
          <a:srgbClr val="CC0099"/>
        </a:buClr>
        <a:buChar char="–"/>
        <a:defRPr>
          <a:solidFill>
            <a:schemeClr val="tx2"/>
          </a:solidFill>
          <a:latin typeface="+mn-lt"/>
          <a:ea typeface="ＭＳ Ｐゴシック" charset="0"/>
        </a:defRPr>
      </a:lvl3pPr>
      <a:lvl4pPr marL="1600200" indent="-228600" algn="l" rtl="0" eaLnBrk="0" fontAlgn="base" hangingPunct="0">
        <a:spcBef>
          <a:spcPct val="20000"/>
        </a:spcBef>
        <a:spcAft>
          <a:spcPct val="0"/>
        </a:spcAft>
        <a:buClr>
          <a:srgbClr val="CC0099"/>
        </a:buClr>
        <a:buSzPct val="85000"/>
        <a:buFont typeface="Monotype Sorts" charset="0"/>
        <a:buChar char="l"/>
        <a:defRPr>
          <a:solidFill>
            <a:schemeClr val="tx2"/>
          </a:solidFill>
          <a:latin typeface="+mn-lt"/>
          <a:ea typeface="ＭＳ Ｐゴシック" charset="0"/>
        </a:defRPr>
      </a:lvl4pPr>
      <a:lvl5pPr marL="2057400" indent="-228600" algn="l" rtl="0" eaLnBrk="0" fontAlgn="base" hangingPunct="0">
        <a:spcBef>
          <a:spcPct val="20000"/>
        </a:spcBef>
        <a:spcAft>
          <a:spcPct val="0"/>
        </a:spcAft>
        <a:buClr>
          <a:srgbClr val="CC0099"/>
        </a:buClr>
        <a:buChar char="»"/>
        <a:defRPr>
          <a:solidFill>
            <a:schemeClr val="tx2"/>
          </a:solidFill>
          <a:latin typeface="+mn-lt"/>
          <a:ea typeface="ＭＳ Ｐゴシック" charset="0"/>
        </a:defRPr>
      </a:lvl5pPr>
      <a:lvl6pPr marL="2514600" indent="-228600" algn="l" rtl="0" eaLnBrk="0" fontAlgn="base" hangingPunct="0">
        <a:spcBef>
          <a:spcPct val="20000"/>
        </a:spcBef>
        <a:spcAft>
          <a:spcPct val="0"/>
        </a:spcAft>
        <a:buClr>
          <a:srgbClr val="CC0099"/>
        </a:buClr>
        <a:buChar char="»"/>
        <a:defRPr>
          <a:solidFill>
            <a:schemeClr val="tx2"/>
          </a:solidFill>
          <a:latin typeface="+mn-lt"/>
        </a:defRPr>
      </a:lvl6pPr>
      <a:lvl7pPr marL="2971800" indent="-228600" algn="l" rtl="0" eaLnBrk="0" fontAlgn="base" hangingPunct="0">
        <a:spcBef>
          <a:spcPct val="20000"/>
        </a:spcBef>
        <a:spcAft>
          <a:spcPct val="0"/>
        </a:spcAft>
        <a:buClr>
          <a:srgbClr val="CC0099"/>
        </a:buClr>
        <a:buChar char="»"/>
        <a:defRPr>
          <a:solidFill>
            <a:schemeClr val="tx2"/>
          </a:solidFill>
          <a:latin typeface="+mn-lt"/>
        </a:defRPr>
      </a:lvl7pPr>
      <a:lvl8pPr marL="3429000" indent="-228600" algn="l" rtl="0" eaLnBrk="0" fontAlgn="base" hangingPunct="0">
        <a:spcBef>
          <a:spcPct val="20000"/>
        </a:spcBef>
        <a:spcAft>
          <a:spcPct val="0"/>
        </a:spcAft>
        <a:buClr>
          <a:srgbClr val="CC0099"/>
        </a:buClr>
        <a:buChar char="»"/>
        <a:defRPr>
          <a:solidFill>
            <a:schemeClr val="tx2"/>
          </a:solidFill>
          <a:latin typeface="+mn-lt"/>
        </a:defRPr>
      </a:lvl8pPr>
      <a:lvl9pPr marL="3886200" indent="-228600" algn="l" rtl="0" eaLnBrk="0" fontAlgn="base" hangingPunct="0">
        <a:spcBef>
          <a:spcPct val="20000"/>
        </a:spcBef>
        <a:spcAft>
          <a:spcPct val="0"/>
        </a:spcAft>
        <a:buClr>
          <a:srgbClr val="CC0099"/>
        </a:buClr>
        <a:buChar char="»"/>
        <a:defRPr>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arxiv.org/abs/1606.04856"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4.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jpeg"/><Relationship Id="rId6" Type="http://schemas.openxmlformats.org/officeDocument/2006/relationships/image" Target="../media/image39.png"/><Relationship Id="rId7" Type="http://schemas.openxmlformats.org/officeDocument/2006/relationships/image" Target="../media/image7.jpeg"/><Relationship Id="rId8" Type="http://schemas.openxmlformats.org/officeDocument/2006/relationships/image" Target="../media/image40.png"/><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jpeg"/><Relationship Id="rId1" Type="http://schemas.openxmlformats.org/officeDocument/2006/relationships/slideLayout" Target="../slideLayouts/slideLayout1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jp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47.png"/><Relationship Id="rId1" Type="http://schemas.microsoft.com/office/2007/relationships/media" Target="../media/media1.m4v"/><Relationship Id="rId2" Type="http://schemas.openxmlformats.org/officeDocument/2006/relationships/video" Target="../media/media1.m4v"/></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48.png"/><Relationship Id="rId1" Type="http://schemas.microsoft.com/office/2007/relationships/media" Target="../media/media2.m4v"/><Relationship Id="rId2" Type="http://schemas.openxmlformats.org/officeDocument/2006/relationships/video" Target="../media/media2.m4v"/></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jpeg"/><Relationship Id="rId8" Type="http://schemas.openxmlformats.org/officeDocument/2006/relationships/oleObject" Target="../embeddings/oleObject5.bin"/><Relationship Id="rId9" Type="http://schemas.openxmlformats.org/officeDocument/2006/relationships/image" Target="../media/image57.png"/><Relationship Id="rId10" Type="http://schemas.openxmlformats.org/officeDocument/2006/relationships/oleObject" Target="../embeddings/oleObject6.bin"/><Relationship Id="rId11" Type="http://schemas.openxmlformats.org/officeDocument/2006/relationships/image" Target="../media/image58.png"/><Relationship Id="rId1" Type="http://schemas.openxmlformats.org/officeDocument/2006/relationships/vmlDrawing" Target="../drawings/vmlDrawing5.vml"/><Relationship Id="rId2"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5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6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5" Type="http://schemas.openxmlformats.org/officeDocument/2006/relationships/oleObject" Target="../embeddings/oleObject4.bin"/><Relationship Id="rId6" Type="http://schemas.openxmlformats.org/officeDocument/2006/relationships/image" Target="../media/image10.w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6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emf"/><Relationship Id="rId3" Type="http://schemas.openxmlformats.org/officeDocument/2006/relationships/image" Target="../media/image6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hyperlink" Target="https://dcc.ligo.org/LIGO-T1400226" TargetMode="External"/><Relationship Id="rId5" Type="http://schemas.openxmlformats.org/officeDocument/2006/relationships/hyperlink" Target="https://dcc.ligo.org/LIGO-T1200031" TargetMode="External"/><Relationship Id="rId6" Type="http://schemas.openxmlformats.org/officeDocument/2006/relationships/hyperlink" Target="https://dcc.ligo.org/LIGO-T1200099" TargetMode="External"/><Relationship Id="rId7" Type="http://schemas.openxmlformats.org/officeDocument/2006/relationships/image" Target="../media/image67.emf"/><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71.png"/><Relationship Id="rId1" Type="http://schemas.microsoft.com/office/2007/relationships/media" Target="../media/media3.mp4"/><Relationship Id="rId2" Type="http://schemas.openxmlformats.org/officeDocument/2006/relationships/video" Target="../media/media3.mp4"/></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tiff"/><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jpeg"/><Relationship Id="rId3" Type="http://schemas.openxmlformats.org/officeDocument/2006/relationships/image" Target="../media/image73.tif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5.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9.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5.tiff"/><Relationship Id="rId5" Type="http://schemas.openxmlformats.org/officeDocument/2006/relationships/image" Target="../media/image14.tiff"/><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tags" Target="../tags/tag3.xml"/><Relationship Id="rId4" Type="http://schemas.openxmlformats.org/officeDocument/2006/relationships/tags" Target="../tags/tag4.xml"/><Relationship Id="rId5" Type="http://schemas.openxmlformats.org/officeDocument/2006/relationships/slideLayout" Target="../slideLayouts/slideLayout2.xml"/><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21.png"/><Relationship Id="rId10" Type="http://schemas.openxmlformats.org/officeDocument/2006/relationships/image" Target="../media/image22.png"/><Relationship Id="rId11" Type="http://schemas.openxmlformats.org/officeDocument/2006/relationships/image" Target="../media/image23.png"/><Relationship Id="rId1" Type="http://schemas.openxmlformats.org/officeDocument/2006/relationships/tags" Target="../tags/tag1.xml"/><Relationship Id="rId2" Type="http://schemas.openxmlformats.org/officeDocument/2006/relationships/tags" Target="../tags/tag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4"/>
          <p:cNvSpPr>
            <a:spLocks noGrp="1" noChangeArrowheads="1"/>
          </p:cNvSpPr>
          <p:nvPr>
            <p:ph type="ctrTitle"/>
          </p:nvPr>
        </p:nvSpPr>
        <p:spPr>
          <a:xfrm>
            <a:off x="608013" y="2085975"/>
            <a:ext cx="7772400" cy="1143000"/>
          </a:xfrm>
        </p:spPr>
        <p:txBody>
          <a:bodyPr/>
          <a:lstStyle/>
          <a:p>
            <a:r>
              <a:rPr lang="en-US" sz="2800" dirty="0" smtClean="0"/>
              <a:t>Gravitational Waves Detected:</a:t>
            </a:r>
            <a:br>
              <a:rPr lang="en-US" sz="2800" dirty="0" smtClean="0"/>
            </a:br>
            <a:r>
              <a:rPr lang="en-US" sz="2800" dirty="0" smtClean="0"/>
              <a:t>The physics behind the detection,</a:t>
            </a:r>
            <a:br>
              <a:rPr lang="en-US" sz="2800" dirty="0" smtClean="0"/>
            </a:br>
            <a:r>
              <a:rPr lang="en-US" sz="2800" dirty="0" smtClean="0"/>
              <a:t>The physics we detected</a:t>
            </a:r>
            <a:endParaRPr lang="en-US" sz="2800" dirty="0">
              <a:latin typeface="Helvetica" charset="0"/>
            </a:endParaRPr>
          </a:p>
        </p:txBody>
      </p:sp>
      <p:sp>
        <p:nvSpPr>
          <p:cNvPr id="17410" name="Rectangle 5"/>
          <p:cNvSpPr>
            <a:spLocks noGrp="1" noChangeArrowheads="1"/>
          </p:cNvSpPr>
          <p:nvPr>
            <p:ph type="subTitle" idx="1"/>
          </p:nvPr>
        </p:nvSpPr>
        <p:spPr>
          <a:xfrm>
            <a:off x="1282700" y="3629025"/>
            <a:ext cx="6400800" cy="684213"/>
          </a:xfrm>
        </p:spPr>
        <p:txBody>
          <a:bodyPr/>
          <a:lstStyle/>
          <a:p>
            <a:r>
              <a:rPr lang="en-US" sz="1600" dirty="0" err="1" smtClean="0"/>
              <a:t>Séminaire</a:t>
            </a:r>
            <a:r>
              <a:rPr lang="en-US" sz="1600" dirty="0" smtClean="0"/>
              <a:t> </a:t>
            </a:r>
            <a:r>
              <a:rPr lang="en-US" sz="1600" dirty="0" err="1" smtClean="0"/>
              <a:t>Poincaré</a:t>
            </a:r>
            <a:endParaRPr lang="en-US" sz="1600" dirty="0" smtClean="0"/>
          </a:p>
          <a:p>
            <a:r>
              <a:rPr lang="en-US" sz="1600" dirty="0" smtClean="0">
                <a:latin typeface="Helvetica" charset="0"/>
              </a:rPr>
              <a:t>3 December 2016</a:t>
            </a:r>
            <a:endParaRPr lang="en-US" sz="1600" dirty="0">
              <a:latin typeface="Helvetica" charset="0"/>
            </a:endParaRPr>
          </a:p>
        </p:txBody>
      </p:sp>
      <p:sp>
        <p:nvSpPr>
          <p:cNvPr id="17411" name="Text Box 6"/>
          <p:cNvSpPr txBox="1">
            <a:spLocks noChangeArrowheads="1"/>
          </p:cNvSpPr>
          <p:nvPr/>
        </p:nvSpPr>
        <p:spPr bwMode="auto">
          <a:xfrm>
            <a:off x="2009738" y="4695722"/>
            <a:ext cx="5085437" cy="219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10000"/>
              </a:spcBef>
            </a:pPr>
            <a:r>
              <a:rPr lang="en-US" sz="1800" dirty="0">
                <a:solidFill>
                  <a:schemeClr val="tx2"/>
                </a:solidFill>
                <a:latin typeface="Arial" charset="0"/>
              </a:rPr>
              <a:t>David Shoemaker</a:t>
            </a:r>
          </a:p>
          <a:p>
            <a:pPr>
              <a:spcBef>
                <a:spcPct val="10000"/>
              </a:spcBef>
            </a:pPr>
            <a:r>
              <a:rPr lang="en-US" sz="1800" dirty="0" smtClean="0">
                <a:solidFill>
                  <a:schemeClr val="tx2"/>
                </a:solidFill>
                <a:latin typeface="Arial" charset="0"/>
              </a:rPr>
              <a:t>For the LIGO and Virgo Scientific Collaborations</a:t>
            </a:r>
          </a:p>
          <a:p>
            <a:pPr>
              <a:spcBef>
                <a:spcPct val="10000"/>
              </a:spcBef>
            </a:pPr>
            <a:endParaRPr lang="en-US" sz="1800" dirty="0">
              <a:solidFill>
                <a:schemeClr val="tx2"/>
              </a:solidFill>
              <a:latin typeface="Arial" charset="0"/>
            </a:endParaRPr>
          </a:p>
          <a:p>
            <a:pPr>
              <a:spcBef>
                <a:spcPct val="10000"/>
              </a:spcBef>
            </a:pPr>
            <a:r>
              <a:rPr lang="en-US" sz="1200" dirty="0">
                <a:solidFill>
                  <a:schemeClr val="tx2"/>
                </a:solidFill>
                <a:latin typeface="Arial" charset="0"/>
              </a:rPr>
              <a:t>Credits</a:t>
            </a:r>
          </a:p>
          <a:p>
            <a:pPr>
              <a:spcBef>
                <a:spcPct val="10000"/>
              </a:spcBef>
            </a:pPr>
            <a:r>
              <a:rPr lang="en-US" sz="1200" dirty="0">
                <a:solidFill>
                  <a:schemeClr val="tx2"/>
                </a:solidFill>
                <a:latin typeface="Arial" charset="0"/>
              </a:rPr>
              <a:t>Measurement results:  LIGO/Virgo Collaborations, </a:t>
            </a:r>
          </a:p>
          <a:p>
            <a:pPr>
              <a:spcBef>
                <a:spcPct val="10000"/>
              </a:spcBef>
            </a:pPr>
            <a:r>
              <a:rPr lang="is-IS" sz="1200" dirty="0">
                <a:solidFill>
                  <a:schemeClr val="tx2"/>
                </a:solidFill>
                <a:latin typeface="Arial" charset="0"/>
              </a:rPr>
              <a:t>PRL 116, 061102 (2016); </a:t>
            </a:r>
            <a:r>
              <a:rPr lang="de-DE" sz="1200" dirty="0">
                <a:solidFill>
                  <a:schemeClr val="tx2"/>
                </a:solidFill>
                <a:latin typeface="Arial" charset="0"/>
                <a:hlinkClick r:id="rId3"/>
              </a:rPr>
              <a:t>http://arxiv.org/abs/1606.04856</a:t>
            </a:r>
            <a:endParaRPr lang="de-DE" sz="1200" dirty="0">
              <a:solidFill>
                <a:schemeClr val="tx2"/>
              </a:solidFill>
              <a:latin typeface="Arial" charset="0"/>
            </a:endParaRPr>
          </a:p>
          <a:p>
            <a:pPr>
              <a:spcBef>
                <a:spcPct val="10000"/>
              </a:spcBef>
            </a:pPr>
            <a:r>
              <a:rPr lang="de-DE" sz="1200" dirty="0" err="1">
                <a:solidFill>
                  <a:schemeClr val="tx2"/>
                </a:solidFill>
                <a:latin typeface="Arial" charset="0"/>
              </a:rPr>
              <a:t>Simulations</a:t>
            </a:r>
            <a:r>
              <a:rPr lang="de-DE" sz="1200" dirty="0">
                <a:solidFill>
                  <a:schemeClr val="tx2"/>
                </a:solidFill>
                <a:latin typeface="Arial" charset="0"/>
              </a:rPr>
              <a:t>: SXS </a:t>
            </a:r>
            <a:r>
              <a:rPr lang="de-DE" sz="1200" dirty="0" err="1">
                <a:solidFill>
                  <a:schemeClr val="tx2"/>
                </a:solidFill>
                <a:latin typeface="Arial" charset="0"/>
              </a:rPr>
              <a:t>Collaboration</a:t>
            </a:r>
            <a:r>
              <a:rPr lang="de-DE" sz="1200" dirty="0">
                <a:solidFill>
                  <a:schemeClr val="tx2"/>
                </a:solidFill>
                <a:latin typeface="Arial" charset="0"/>
              </a:rPr>
              <a:t>; LIGO Laboratory</a:t>
            </a:r>
          </a:p>
          <a:p>
            <a:pPr>
              <a:spcBef>
                <a:spcPct val="10000"/>
              </a:spcBef>
            </a:pPr>
            <a:r>
              <a:rPr lang="de-DE" sz="1200" dirty="0" err="1">
                <a:solidFill>
                  <a:schemeClr val="tx2"/>
                </a:solidFill>
                <a:latin typeface="Arial" charset="0"/>
              </a:rPr>
              <a:t>Localization</a:t>
            </a:r>
            <a:r>
              <a:rPr lang="de-DE" sz="1200" dirty="0">
                <a:solidFill>
                  <a:schemeClr val="tx2"/>
                </a:solidFill>
                <a:latin typeface="Arial" charset="0"/>
              </a:rPr>
              <a:t>: S. </a:t>
            </a:r>
            <a:r>
              <a:rPr lang="de-DE" sz="1200" dirty="0" err="1">
                <a:solidFill>
                  <a:schemeClr val="tx2"/>
                </a:solidFill>
                <a:latin typeface="Arial" charset="0"/>
              </a:rPr>
              <a:t>Fairhurst</a:t>
            </a:r>
            <a:r>
              <a:rPr lang="de-DE" sz="1200" dirty="0">
                <a:solidFill>
                  <a:schemeClr val="tx2"/>
                </a:solidFill>
                <a:latin typeface="Arial" charset="0"/>
              </a:rPr>
              <a:t> arXiv:1205.6611v1 </a:t>
            </a:r>
            <a:endParaRPr lang="is-IS" sz="1200" dirty="0">
              <a:solidFill>
                <a:schemeClr val="tx2"/>
              </a:solidFill>
              <a:latin typeface="Arial" charset="0"/>
            </a:endParaRPr>
          </a:p>
          <a:p>
            <a:pPr>
              <a:spcBef>
                <a:spcPct val="10000"/>
              </a:spcBef>
            </a:pPr>
            <a:r>
              <a:rPr lang="is-IS" sz="1200" dirty="0">
                <a:solidFill>
                  <a:schemeClr val="tx2"/>
                </a:solidFill>
                <a:latin typeface="Arial" charset="0"/>
              </a:rPr>
              <a:t>Photographs: LIGO Laboratory; MIT; </a:t>
            </a:r>
            <a:r>
              <a:rPr lang="is-IS" sz="1200" dirty="0" smtClean="0">
                <a:solidFill>
                  <a:schemeClr val="tx2"/>
                </a:solidFill>
                <a:latin typeface="Arial" charset="0"/>
              </a:rPr>
              <a:t>Caltech</a:t>
            </a:r>
            <a:endParaRPr lang="is-IS" sz="1200" dirty="0">
              <a:solidFill>
                <a:schemeClr val="tx2"/>
              </a:solidFill>
              <a:latin typeface="Arial"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a:xfrm>
            <a:off x="1899921" y="216853"/>
            <a:ext cx="4856480" cy="700087"/>
          </a:xfrm>
        </p:spPr>
        <p:txBody>
          <a:bodyPr/>
          <a:lstStyle/>
          <a:p>
            <a:r>
              <a:rPr lang="en-GB" b="1" dirty="0">
                <a:latin typeface="Helvetica" charset="0"/>
              </a:rPr>
              <a:t>Measuring Δ</a:t>
            </a:r>
            <a:r>
              <a:rPr lang="en-GB" b="1" i="1" dirty="0">
                <a:latin typeface="Helvetica" charset="0"/>
              </a:rPr>
              <a:t>L</a:t>
            </a:r>
            <a:r>
              <a:rPr lang="en-GB" b="1" dirty="0">
                <a:latin typeface="Helvetica" charset="0"/>
              </a:rPr>
              <a:t>= 4x10</a:t>
            </a:r>
            <a:r>
              <a:rPr lang="en-GB" b="1" baseline="30000" dirty="0">
                <a:latin typeface="Helvetica" charset="0"/>
              </a:rPr>
              <a:t>-18 </a:t>
            </a:r>
            <a:r>
              <a:rPr lang="en-GB" b="1" dirty="0">
                <a:latin typeface="Helvetica" charset="0"/>
              </a:rPr>
              <a:t>m</a:t>
            </a:r>
            <a:br>
              <a:rPr lang="en-GB" b="1" dirty="0">
                <a:latin typeface="Helvetica" charset="0"/>
              </a:rPr>
            </a:br>
            <a:r>
              <a:rPr lang="en-US" dirty="0" smtClean="0">
                <a:latin typeface="Helvetica" charset="0"/>
              </a:rPr>
              <a:t>Internal motion</a:t>
            </a:r>
            <a:endParaRPr lang="en-US" dirty="0">
              <a:latin typeface="Helvetica" charset="0"/>
            </a:endParaRPr>
          </a:p>
        </p:txBody>
      </p:sp>
      <p:sp>
        <p:nvSpPr>
          <p:cNvPr id="37890" name="Content Placeholder 2"/>
          <p:cNvSpPr>
            <a:spLocks noGrp="1"/>
          </p:cNvSpPr>
          <p:nvPr>
            <p:ph idx="1"/>
          </p:nvPr>
        </p:nvSpPr>
        <p:spPr>
          <a:xfrm>
            <a:off x="0" y="1187784"/>
            <a:ext cx="4082658" cy="5670215"/>
          </a:xfrm>
        </p:spPr>
        <p:txBody>
          <a:bodyPr/>
          <a:lstStyle/>
          <a:p>
            <a:r>
              <a:rPr lang="en-US" sz="1700" b="1" dirty="0" smtClean="0">
                <a:solidFill>
                  <a:schemeClr val="tx1"/>
                </a:solidFill>
                <a:latin typeface="Helvetica" charset="0"/>
              </a:rPr>
              <a:t>Thermal </a:t>
            </a:r>
            <a:r>
              <a:rPr lang="en-US" sz="1700" b="1" dirty="0">
                <a:solidFill>
                  <a:schemeClr val="tx1"/>
                </a:solidFill>
                <a:latin typeface="Helvetica" charset="0"/>
              </a:rPr>
              <a:t>noise</a:t>
            </a:r>
            <a:r>
              <a:rPr lang="en-US" sz="1700" dirty="0">
                <a:latin typeface="Helvetica" charset="0"/>
              </a:rPr>
              <a:t> – </a:t>
            </a:r>
            <a:r>
              <a:rPr lang="en-US" sz="2000" dirty="0" err="1">
                <a:latin typeface="Times" charset="0"/>
                <a:cs typeface="Times" charset="0"/>
              </a:rPr>
              <a:t>kT</a:t>
            </a:r>
            <a:r>
              <a:rPr lang="en-US" sz="1700" dirty="0">
                <a:latin typeface="Times" charset="0"/>
                <a:cs typeface="Times" charset="0"/>
              </a:rPr>
              <a:t> </a:t>
            </a:r>
            <a:r>
              <a:rPr lang="en-US" sz="1700" dirty="0">
                <a:latin typeface="Helvetica" charset="0"/>
              </a:rPr>
              <a:t>of energy </a:t>
            </a:r>
            <a:br>
              <a:rPr lang="en-US" sz="1700" dirty="0">
                <a:latin typeface="Helvetica" charset="0"/>
              </a:rPr>
            </a:br>
            <a:r>
              <a:rPr lang="en-US" sz="1700" dirty="0">
                <a:latin typeface="Helvetica" charset="0"/>
              </a:rPr>
              <a:t>per mechanical mode</a:t>
            </a:r>
          </a:p>
          <a:p>
            <a:r>
              <a:rPr lang="de-DE" sz="1700" i="1" dirty="0"/>
              <a:t>Über die von der molekularkinetischen Theorie </a:t>
            </a:r>
            <a:r>
              <a:rPr lang="de-DE" sz="1700" i="1" dirty="0" smtClean="0"/>
              <a:t/>
            </a:r>
            <a:br>
              <a:rPr lang="de-DE" sz="1700" i="1" dirty="0" smtClean="0"/>
            </a:br>
            <a:r>
              <a:rPr lang="de-DE" sz="1700" i="1" dirty="0" smtClean="0"/>
              <a:t>der </a:t>
            </a:r>
            <a:r>
              <a:rPr lang="de-DE" sz="1700" i="1" dirty="0"/>
              <a:t>Wärmegeforderte Bewegung </a:t>
            </a:r>
            <a:r>
              <a:rPr lang="de-DE" sz="1700" i="1" dirty="0" smtClean="0"/>
              <a:t/>
            </a:r>
            <a:br>
              <a:rPr lang="de-DE" sz="1700" i="1" dirty="0" smtClean="0"/>
            </a:br>
            <a:r>
              <a:rPr lang="de-DE" sz="1700" i="1" dirty="0" smtClean="0"/>
              <a:t>von </a:t>
            </a:r>
            <a:r>
              <a:rPr lang="de-DE" sz="1700" i="1" dirty="0"/>
              <a:t>in ruhenden Flüssigkeiten suspendierten </a:t>
            </a:r>
            <a:r>
              <a:rPr lang="de-DE" sz="1700" i="1" dirty="0" smtClean="0"/>
              <a:t>Teilchen</a:t>
            </a:r>
            <a:r>
              <a:rPr lang="en-US" sz="1700" dirty="0" smtClean="0"/>
              <a:t>, </a:t>
            </a:r>
            <a:br>
              <a:rPr lang="en-US" sz="1700" dirty="0" smtClean="0"/>
            </a:br>
            <a:r>
              <a:rPr lang="en-US" sz="1700" dirty="0" smtClean="0"/>
              <a:t>A. Einstein, </a:t>
            </a:r>
            <a:r>
              <a:rPr lang="en-US" sz="1700" dirty="0" smtClean="0"/>
              <a:t>1905</a:t>
            </a:r>
          </a:p>
          <a:p>
            <a:r>
              <a:rPr lang="en-US" sz="1700" dirty="0" smtClean="0">
                <a:latin typeface="Helvetica" charset="0"/>
              </a:rPr>
              <a:t>Simple Harmonic Oscillator:</a:t>
            </a:r>
          </a:p>
          <a:p>
            <a:endParaRPr lang="en-US" sz="1700" dirty="0">
              <a:latin typeface="Helvetica" charset="0"/>
            </a:endParaRPr>
          </a:p>
          <a:p>
            <a:endParaRPr lang="en-US" sz="1700" dirty="0" smtClean="0">
              <a:latin typeface="Helvetica" charset="0"/>
            </a:endParaRPr>
          </a:p>
          <a:p>
            <a:endParaRPr lang="en-US" sz="1700" dirty="0">
              <a:latin typeface="Helvetica" charset="0"/>
            </a:endParaRPr>
          </a:p>
          <a:p>
            <a:r>
              <a:rPr lang="en-US" sz="1700" dirty="0" smtClean="0">
                <a:latin typeface="Helvetica" charset="0"/>
              </a:rPr>
              <a:t>Distributed in frequency according to real part of impedance </a:t>
            </a:r>
          </a:p>
          <a:p>
            <a:endParaRPr lang="en-US" sz="1700" dirty="0">
              <a:latin typeface="Helvetica" charset="0"/>
            </a:endParaRPr>
          </a:p>
          <a:p>
            <a:endParaRPr lang="en-US" sz="1700" dirty="0" smtClean="0">
              <a:latin typeface="Helvetica" charset="0"/>
            </a:endParaRPr>
          </a:p>
        </p:txBody>
      </p:sp>
      <p:sp>
        <p:nvSpPr>
          <p:cNvPr id="37891" name="Slide Number Placeholder 3"/>
          <p:cNvSpPr>
            <a:spLocks noGrp="1"/>
          </p:cNvSpPr>
          <p:nvPr>
            <p:ph type="sldNum"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5164B4A8-3FF3-6A4A-A5FF-B429BCD8B52F}" type="slidenum">
              <a:rPr lang="en-US" sz="1200">
                <a:latin typeface="Helvetica" charset="0"/>
              </a:rPr>
              <a:pPr/>
              <a:t>10</a:t>
            </a:fld>
            <a:endParaRPr lang="en-US" sz="1200">
              <a:latin typeface="Helvetica" charset="0"/>
            </a:endParaRPr>
          </a:p>
        </p:txBody>
      </p:sp>
      <p:grpSp>
        <p:nvGrpSpPr>
          <p:cNvPr id="3" name="Group 2"/>
          <p:cNvGrpSpPr/>
          <p:nvPr/>
        </p:nvGrpSpPr>
        <p:grpSpPr>
          <a:xfrm>
            <a:off x="3547839" y="2295337"/>
            <a:ext cx="5508625" cy="4354512"/>
            <a:chOff x="3479800" y="1830388"/>
            <a:chExt cx="5508625" cy="4354512"/>
          </a:xfrm>
        </p:grpSpPr>
        <p:pic>
          <p:nvPicPr>
            <p:cNvPr id="37892" name="Picture 4" descr="Sens.pdf"/>
            <p:cNvPicPr>
              <a:picLocks noChangeAspect="1"/>
            </p:cNvPicPr>
            <p:nvPr/>
          </p:nvPicPr>
          <p:blipFill>
            <a:blip r:embed="rId2">
              <a:extLst>
                <a:ext uri="{28A0092B-C50C-407E-A947-70E740481C1C}">
                  <a14:useLocalDpi xmlns:a14="http://schemas.microsoft.com/office/drawing/2010/main" val="0"/>
                </a:ext>
              </a:extLst>
            </a:blip>
            <a:srcRect l="5409" t="9740" r="10306" b="4039"/>
            <a:stretch>
              <a:fillRect/>
            </a:stretch>
          </p:blipFill>
          <p:spPr bwMode="auto">
            <a:xfrm>
              <a:off x="3479800" y="1830388"/>
              <a:ext cx="5508625" cy="4354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37893" name="Straight Arrow Connector 8"/>
            <p:cNvCxnSpPr>
              <a:cxnSpLocks noChangeShapeType="1"/>
            </p:cNvCxnSpPr>
            <p:nvPr/>
          </p:nvCxnSpPr>
          <p:spPr bwMode="auto">
            <a:xfrm flipH="1">
              <a:off x="6234113" y="4402138"/>
              <a:ext cx="0" cy="752475"/>
            </a:xfrm>
            <a:prstGeom prst="straightConnector1">
              <a:avLst/>
            </a:prstGeom>
            <a:noFill/>
            <a:ln w="127000">
              <a:solidFill>
                <a:schemeClr val="tx1"/>
              </a:solidFill>
              <a:round/>
              <a:headEnd type="none" w="sm" len="sm"/>
              <a:tailEnd type="arrow" w="med" len="med"/>
            </a:ln>
            <a:extLst>
              <a:ext uri="{909E8E84-426E-40dd-AFC4-6F175D3DCCD1}">
                <a14:hiddenFill xmlns="" xmlns:a14="http://schemas.microsoft.com/office/drawing/2010/main">
                  <a:noFill/>
                </a14:hiddenFill>
              </a:ext>
            </a:extLst>
          </p:spPr>
        </p:cxnSp>
        <p:cxnSp>
          <p:nvCxnSpPr>
            <p:cNvPr id="37894" name="Straight Arrow Connector 9"/>
            <p:cNvCxnSpPr>
              <a:cxnSpLocks noChangeShapeType="1"/>
            </p:cNvCxnSpPr>
            <p:nvPr/>
          </p:nvCxnSpPr>
          <p:spPr bwMode="auto">
            <a:xfrm flipH="1">
              <a:off x="4667250" y="3562350"/>
              <a:ext cx="781050" cy="487363"/>
            </a:xfrm>
            <a:prstGeom prst="straightConnector1">
              <a:avLst/>
            </a:prstGeom>
            <a:noFill/>
            <a:ln w="127000">
              <a:solidFill>
                <a:schemeClr val="tx1"/>
              </a:solidFill>
              <a:round/>
              <a:headEnd type="none" w="sm" len="sm"/>
              <a:tailEnd type="arrow" w="med" len="med"/>
            </a:ln>
            <a:extLst>
              <a:ext uri="{909E8E84-426E-40dd-AFC4-6F175D3DCCD1}">
                <a14:hiddenFill xmlns="" xmlns:a14="http://schemas.microsoft.com/office/drawing/2010/main">
                  <a:noFill/>
                </a14:hiddenFill>
              </a:ext>
            </a:extLst>
          </p:spPr>
        </p:cxnSp>
        <p:cxnSp>
          <p:nvCxnSpPr>
            <p:cNvPr id="37895" name="Straight Arrow Connector 10"/>
            <p:cNvCxnSpPr>
              <a:cxnSpLocks noChangeShapeType="1"/>
            </p:cNvCxnSpPr>
            <p:nvPr/>
          </p:nvCxnSpPr>
          <p:spPr bwMode="auto">
            <a:xfrm flipH="1">
              <a:off x="5057775" y="4157663"/>
              <a:ext cx="782638" cy="487362"/>
            </a:xfrm>
            <a:prstGeom prst="straightConnector1">
              <a:avLst/>
            </a:prstGeom>
            <a:noFill/>
            <a:ln w="127000">
              <a:solidFill>
                <a:schemeClr val="tx1"/>
              </a:solidFill>
              <a:round/>
              <a:headEnd type="none" w="sm" len="sm"/>
              <a:tailEnd type="arrow" w="med" len="med"/>
            </a:ln>
            <a:extLst>
              <a:ext uri="{909E8E84-426E-40dd-AFC4-6F175D3DCCD1}">
                <a14:hiddenFill xmlns="" xmlns:a14="http://schemas.microsoft.com/office/drawing/2010/main">
                  <a:noFill/>
                </a14:hiddenFill>
              </a:ext>
            </a:extLst>
          </p:spPr>
        </p:cxnSp>
      </p:grpSp>
      <p:pic>
        <p:nvPicPr>
          <p:cNvPr id="2" name="Picture 1"/>
          <p:cNvPicPr>
            <a:picLocks noChangeAspect="1"/>
          </p:cNvPicPr>
          <p:nvPr/>
        </p:nvPicPr>
        <p:blipFill>
          <a:blip r:embed="rId3"/>
          <a:stretch>
            <a:fillRect/>
          </a:stretch>
        </p:blipFill>
        <p:spPr>
          <a:xfrm>
            <a:off x="7112000" y="0"/>
            <a:ext cx="2032000" cy="1729362"/>
          </a:xfrm>
          <a:prstGeom prst="rect">
            <a:avLst/>
          </a:prstGeom>
        </p:spPr>
      </p:pic>
      <p:pic>
        <p:nvPicPr>
          <p:cNvPr id="11" name="Picture 10"/>
          <p:cNvPicPr>
            <a:picLocks noChangeAspect="1"/>
          </p:cNvPicPr>
          <p:nvPr/>
        </p:nvPicPr>
        <p:blipFill>
          <a:blip r:embed="rId4"/>
          <a:stretch>
            <a:fillRect/>
          </a:stretch>
        </p:blipFill>
        <p:spPr>
          <a:xfrm>
            <a:off x="268330" y="3906336"/>
            <a:ext cx="3629906" cy="744448"/>
          </a:xfrm>
          <a:prstGeom prst="rect">
            <a:avLst/>
          </a:prstGeom>
        </p:spPr>
      </p:pic>
      <p:pic>
        <p:nvPicPr>
          <p:cNvPr id="4" name="Picture 3"/>
          <p:cNvPicPr>
            <a:picLocks noChangeAspect="1"/>
          </p:cNvPicPr>
          <p:nvPr/>
        </p:nvPicPr>
        <p:blipFill>
          <a:blip r:embed="rId5"/>
          <a:stretch>
            <a:fillRect/>
          </a:stretch>
        </p:blipFill>
        <p:spPr>
          <a:xfrm>
            <a:off x="480204" y="5463743"/>
            <a:ext cx="2940980" cy="942155"/>
          </a:xfrm>
          <a:prstGeom prst="rect">
            <a:avLst/>
          </a:prstGeom>
        </p:spPr>
      </p:pic>
      <p:pic>
        <p:nvPicPr>
          <p:cNvPr id="5" name="Picture 4"/>
          <p:cNvPicPr>
            <a:picLocks noChangeAspect="1"/>
          </p:cNvPicPr>
          <p:nvPr/>
        </p:nvPicPr>
        <p:blipFill>
          <a:blip r:embed="rId6"/>
          <a:stretch>
            <a:fillRect/>
          </a:stretch>
        </p:blipFill>
        <p:spPr>
          <a:xfrm>
            <a:off x="2654597" y="4967758"/>
            <a:ext cx="926696" cy="286361"/>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a:xfrm>
            <a:off x="1899921" y="216853"/>
            <a:ext cx="4856480" cy="700087"/>
          </a:xfrm>
        </p:spPr>
        <p:txBody>
          <a:bodyPr/>
          <a:lstStyle/>
          <a:p>
            <a:r>
              <a:rPr lang="en-GB" b="1" dirty="0">
                <a:latin typeface="Helvetica" charset="0"/>
              </a:rPr>
              <a:t>Measuring Δ</a:t>
            </a:r>
            <a:r>
              <a:rPr lang="en-GB" b="1" i="1" dirty="0">
                <a:latin typeface="Helvetica" charset="0"/>
              </a:rPr>
              <a:t>L</a:t>
            </a:r>
            <a:r>
              <a:rPr lang="en-GB" b="1" dirty="0">
                <a:latin typeface="Helvetica" charset="0"/>
              </a:rPr>
              <a:t>= 4x10</a:t>
            </a:r>
            <a:r>
              <a:rPr lang="en-GB" b="1" baseline="30000" dirty="0">
                <a:latin typeface="Helvetica" charset="0"/>
              </a:rPr>
              <a:t>-18 </a:t>
            </a:r>
            <a:r>
              <a:rPr lang="en-GB" b="1" dirty="0">
                <a:latin typeface="Helvetica" charset="0"/>
              </a:rPr>
              <a:t>m</a:t>
            </a:r>
            <a:br>
              <a:rPr lang="en-GB" b="1" dirty="0">
                <a:latin typeface="Helvetica" charset="0"/>
              </a:rPr>
            </a:br>
            <a:r>
              <a:rPr lang="en-US" dirty="0" smtClean="0">
                <a:latin typeface="Helvetica" charset="0"/>
              </a:rPr>
              <a:t>Internal motion</a:t>
            </a:r>
            <a:endParaRPr lang="en-US" dirty="0">
              <a:latin typeface="Helvetica" charset="0"/>
            </a:endParaRPr>
          </a:p>
        </p:txBody>
      </p:sp>
      <p:sp>
        <p:nvSpPr>
          <p:cNvPr id="37890" name="Content Placeholder 2"/>
          <p:cNvSpPr>
            <a:spLocks noGrp="1"/>
          </p:cNvSpPr>
          <p:nvPr>
            <p:ph idx="1"/>
          </p:nvPr>
        </p:nvSpPr>
        <p:spPr>
          <a:xfrm>
            <a:off x="0" y="1187784"/>
            <a:ext cx="4082658" cy="5670215"/>
          </a:xfrm>
        </p:spPr>
        <p:txBody>
          <a:bodyPr/>
          <a:lstStyle/>
          <a:p>
            <a:endParaRPr lang="en-US" sz="1700" b="1" dirty="0" smtClean="0">
              <a:solidFill>
                <a:schemeClr val="tx1"/>
              </a:solidFill>
              <a:latin typeface="Helvetica" charset="0"/>
            </a:endParaRPr>
          </a:p>
          <a:p>
            <a:endParaRPr lang="en-US" sz="1700" b="1" dirty="0">
              <a:solidFill>
                <a:schemeClr val="tx1"/>
              </a:solidFill>
              <a:latin typeface="Helvetica" charset="0"/>
            </a:endParaRPr>
          </a:p>
          <a:p>
            <a:endParaRPr lang="en-US" sz="1700" b="1" dirty="0" smtClean="0">
              <a:solidFill>
                <a:schemeClr val="tx1"/>
              </a:solidFill>
              <a:latin typeface="Helvetica" charset="0"/>
            </a:endParaRPr>
          </a:p>
          <a:p>
            <a:endParaRPr lang="en-US" sz="1700" b="1" dirty="0" smtClean="0">
              <a:solidFill>
                <a:schemeClr val="tx1"/>
              </a:solidFill>
              <a:latin typeface="Helvetica" charset="0"/>
            </a:endParaRPr>
          </a:p>
          <a:p>
            <a:r>
              <a:rPr lang="en-US" sz="1700" b="1" dirty="0" smtClean="0">
                <a:solidFill>
                  <a:schemeClr val="tx1"/>
                </a:solidFill>
                <a:latin typeface="Helvetica" charset="0"/>
              </a:rPr>
              <a:t>Thermal </a:t>
            </a:r>
            <a:r>
              <a:rPr lang="en-US" sz="1700" b="1" dirty="0">
                <a:solidFill>
                  <a:schemeClr val="tx1"/>
                </a:solidFill>
                <a:latin typeface="Helvetica" charset="0"/>
              </a:rPr>
              <a:t>noise</a:t>
            </a:r>
            <a:r>
              <a:rPr lang="en-US" sz="1700" dirty="0">
                <a:latin typeface="Helvetica" charset="0"/>
              </a:rPr>
              <a:t> – </a:t>
            </a:r>
            <a:r>
              <a:rPr lang="en-US" sz="2000" dirty="0" err="1">
                <a:latin typeface="Times" charset="0"/>
                <a:cs typeface="Times" charset="0"/>
              </a:rPr>
              <a:t>kT</a:t>
            </a:r>
            <a:r>
              <a:rPr lang="en-US" sz="1700" dirty="0">
                <a:latin typeface="Times" charset="0"/>
                <a:cs typeface="Times" charset="0"/>
              </a:rPr>
              <a:t> </a:t>
            </a:r>
            <a:r>
              <a:rPr lang="en-US" sz="1700" dirty="0">
                <a:latin typeface="Helvetica" charset="0"/>
              </a:rPr>
              <a:t>of energy </a:t>
            </a:r>
            <a:br>
              <a:rPr lang="en-US" sz="1700" dirty="0">
                <a:latin typeface="Helvetica" charset="0"/>
              </a:rPr>
            </a:br>
            <a:r>
              <a:rPr lang="en-US" sz="1700" dirty="0">
                <a:latin typeface="Helvetica" charset="0"/>
              </a:rPr>
              <a:t>per mechanical </a:t>
            </a:r>
            <a:r>
              <a:rPr lang="en-US" sz="1700" dirty="0" smtClean="0">
                <a:latin typeface="Helvetica" charset="0"/>
              </a:rPr>
              <a:t>mode </a:t>
            </a:r>
          </a:p>
          <a:p>
            <a:pPr lvl="1"/>
            <a:r>
              <a:rPr lang="en-US" sz="1700" dirty="0" smtClean="0">
                <a:latin typeface="Helvetica" charset="0"/>
              </a:rPr>
              <a:t>This is the integral under the curve of motion</a:t>
            </a:r>
            <a:r>
              <a:rPr lang="is-IS" sz="1700" dirty="0" smtClean="0">
                <a:latin typeface="Helvetica" charset="0"/>
              </a:rPr>
              <a:t>…</a:t>
            </a:r>
            <a:endParaRPr lang="en-US" sz="1700" dirty="0">
              <a:latin typeface="Helvetica" charset="0"/>
            </a:endParaRPr>
          </a:p>
          <a:p>
            <a:r>
              <a:rPr lang="en-US" sz="1700" dirty="0" smtClean="0">
                <a:latin typeface="Helvetica" charset="0"/>
              </a:rPr>
              <a:t>Fluctuation-dissipation theorem gives motion as a function of frequency</a:t>
            </a:r>
          </a:p>
          <a:p>
            <a:r>
              <a:rPr lang="en-US" sz="1700" dirty="0" smtClean="0">
                <a:latin typeface="Helvetica" charset="0"/>
              </a:rPr>
              <a:t>Low </a:t>
            </a:r>
            <a:r>
              <a:rPr lang="en-US" sz="1700" dirty="0">
                <a:latin typeface="Helvetica" charset="0"/>
              </a:rPr>
              <a:t>mechanical loss materials gather this motion into a </a:t>
            </a:r>
            <a:r>
              <a:rPr lang="en-US" sz="1700" dirty="0" smtClean="0">
                <a:latin typeface="Helvetica" charset="0"/>
              </a:rPr>
              <a:t>narrow </a:t>
            </a:r>
            <a:br>
              <a:rPr lang="en-US" sz="1700" dirty="0" smtClean="0">
                <a:latin typeface="Helvetica" charset="0"/>
              </a:rPr>
            </a:br>
            <a:r>
              <a:rPr lang="en-US" sz="1700" dirty="0" smtClean="0">
                <a:latin typeface="Helvetica" charset="0"/>
              </a:rPr>
              <a:t>peak </a:t>
            </a:r>
            <a:r>
              <a:rPr lang="en-US" sz="1700" dirty="0">
                <a:latin typeface="Helvetica" charset="0"/>
              </a:rPr>
              <a:t>at resonant </a:t>
            </a:r>
            <a:r>
              <a:rPr lang="en-US" sz="1700" dirty="0" smtClean="0">
                <a:latin typeface="Helvetica" charset="0"/>
              </a:rPr>
              <a:t>frequencies</a:t>
            </a:r>
          </a:p>
          <a:p>
            <a:pPr lvl="1"/>
            <a:r>
              <a:rPr lang="en-US" sz="1700" dirty="0" smtClean="0">
                <a:latin typeface="Helvetica" charset="0"/>
              </a:rPr>
              <a:t>Lower noise above and below the peak</a:t>
            </a:r>
            <a:r>
              <a:rPr lang="en-US" sz="1700" dirty="0" smtClean="0">
                <a:latin typeface="Helvetica" charset="0"/>
              </a:rPr>
              <a:t> </a:t>
            </a:r>
            <a:endParaRPr lang="en-US" sz="1700" dirty="0" smtClean="0">
              <a:latin typeface="Helvetica" charset="0"/>
            </a:endParaRPr>
          </a:p>
          <a:p>
            <a:endParaRPr lang="en-US" sz="1700" b="1" dirty="0">
              <a:solidFill>
                <a:srgbClr val="114FFB"/>
              </a:solidFill>
              <a:latin typeface="Helvetica" charset="0"/>
            </a:endParaRPr>
          </a:p>
        </p:txBody>
      </p:sp>
      <p:sp>
        <p:nvSpPr>
          <p:cNvPr id="37891" name="Slide Number Placeholder 3"/>
          <p:cNvSpPr>
            <a:spLocks noGrp="1"/>
          </p:cNvSpPr>
          <p:nvPr>
            <p:ph type="sldNum"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5164B4A8-3FF3-6A4A-A5FF-B429BCD8B52F}" type="slidenum">
              <a:rPr lang="en-US" sz="1200">
                <a:latin typeface="Helvetica" charset="0"/>
              </a:rPr>
              <a:pPr/>
              <a:t>11</a:t>
            </a:fld>
            <a:endParaRPr lang="en-US" sz="1200">
              <a:latin typeface="Helvetica" charset="0"/>
            </a:endParaRPr>
          </a:p>
        </p:txBody>
      </p:sp>
      <p:pic>
        <p:nvPicPr>
          <p:cNvPr id="2" name="Picture 1"/>
          <p:cNvPicPr>
            <a:picLocks noChangeAspect="1"/>
          </p:cNvPicPr>
          <p:nvPr/>
        </p:nvPicPr>
        <p:blipFill>
          <a:blip r:embed="rId2"/>
          <a:stretch>
            <a:fillRect/>
          </a:stretch>
        </p:blipFill>
        <p:spPr>
          <a:xfrm>
            <a:off x="7112000" y="0"/>
            <a:ext cx="2032000" cy="1729362"/>
          </a:xfrm>
          <a:prstGeom prst="rect">
            <a:avLst/>
          </a:prstGeom>
        </p:spPr>
      </p:pic>
      <p:pic>
        <p:nvPicPr>
          <p:cNvPr id="4" name="Picture 3"/>
          <p:cNvPicPr>
            <a:picLocks noChangeAspect="1"/>
          </p:cNvPicPr>
          <p:nvPr/>
        </p:nvPicPr>
        <p:blipFill>
          <a:blip r:embed="rId3"/>
          <a:stretch>
            <a:fillRect/>
          </a:stretch>
        </p:blipFill>
        <p:spPr>
          <a:xfrm>
            <a:off x="3880624" y="2054308"/>
            <a:ext cx="4909293" cy="4143161"/>
          </a:xfrm>
          <a:prstGeom prst="rect">
            <a:avLst/>
          </a:prstGeom>
        </p:spPr>
      </p:pic>
    </p:spTree>
    <p:extLst>
      <p:ext uri="{BB962C8B-B14F-4D97-AF65-F5344CB8AC3E}">
        <p14:creationId xmlns:p14="http://schemas.microsoft.com/office/powerpoint/2010/main" val="3847987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a:xfrm>
            <a:off x="1899921" y="216853"/>
            <a:ext cx="4856480" cy="700087"/>
          </a:xfrm>
        </p:spPr>
        <p:txBody>
          <a:bodyPr/>
          <a:lstStyle/>
          <a:p>
            <a:r>
              <a:rPr lang="en-GB" b="1" dirty="0">
                <a:latin typeface="Helvetica" charset="0"/>
              </a:rPr>
              <a:t>Measuring Δ</a:t>
            </a:r>
            <a:r>
              <a:rPr lang="en-GB" b="1" i="1" dirty="0">
                <a:latin typeface="Helvetica" charset="0"/>
              </a:rPr>
              <a:t>L</a:t>
            </a:r>
            <a:r>
              <a:rPr lang="en-GB" b="1" dirty="0">
                <a:latin typeface="Helvetica" charset="0"/>
              </a:rPr>
              <a:t>= 4x10</a:t>
            </a:r>
            <a:r>
              <a:rPr lang="en-GB" b="1" baseline="30000" dirty="0">
                <a:latin typeface="Helvetica" charset="0"/>
              </a:rPr>
              <a:t>-18 </a:t>
            </a:r>
            <a:r>
              <a:rPr lang="en-GB" b="1" dirty="0">
                <a:latin typeface="Helvetica" charset="0"/>
              </a:rPr>
              <a:t>m</a:t>
            </a:r>
            <a:br>
              <a:rPr lang="en-GB" b="1" dirty="0">
                <a:latin typeface="Helvetica" charset="0"/>
              </a:rPr>
            </a:br>
            <a:r>
              <a:rPr lang="en-US" dirty="0" smtClean="0">
                <a:latin typeface="Helvetica" charset="0"/>
              </a:rPr>
              <a:t>Internal motion</a:t>
            </a:r>
            <a:endParaRPr lang="en-US" dirty="0">
              <a:latin typeface="Helvetica" charset="0"/>
            </a:endParaRPr>
          </a:p>
        </p:txBody>
      </p:sp>
      <p:sp>
        <p:nvSpPr>
          <p:cNvPr id="37890" name="Content Placeholder 2"/>
          <p:cNvSpPr>
            <a:spLocks noGrp="1"/>
          </p:cNvSpPr>
          <p:nvPr>
            <p:ph idx="1"/>
          </p:nvPr>
        </p:nvSpPr>
        <p:spPr>
          <a:xfrm>
            <a:off x="0" y="1187784"/>
            <a:ext cx="4082658" cy="5670215"/>
          </a:xfrm>
        </p:spPr>
        <p:txBody>
          <a:bodyPr/>
          <a:lstStyle/>
          <a:p>
            <a:endParaRPr lang="en-US" sz="1700" dirty="0" smtClean="0">
              <a:latin typeface="Helvetica" charset="0"/>
            </a:endParaRPr>
          </a:p>
          <a:p>
            <a:endParaRPr lang="en-US" sz="1700" dirty="0">
              <a:latin typeface="Helvetica" charset="0"/>
            </a:endParaRPr>
          </a:p>
          <a:p>
            <a:endParaRPr lang="en-US" sz="1700" dirty="0" smtClean="0">
              <a:latin typeface="Helvetica" charset="0"/>
            </a:endParaRPr>
          </a:p>
          <a:p>
            <a:endParaRPr lang="en-US" sz="1700" dirty="0">
              <a:latin typeface="Helvetica" charset="0"/>
            </a:endParaRPr>
          </a:p>
          <a:p>
            <a:r>
              <a:rPr lang="en-US" sz="1700" dirty="0" smtClean="0">
                <a:latin typeface="Helvetica" charset="0"/>
              </a:rPr>
              <a:t>In Advanced LIGO, the optical coating is the dominant loss</a:t>
            </a:r>
          </a:p>
          <a:p>
            <a:r>
              <a:rPr lang="en-US" sz="1700" dirty="0" smtClean="0">
                <a:latin typeface="Helvetica" charset="0"/>
              </a:rPr>
              <a:t>Fused silica components have losses of order 10</a:t>
            </a:r>
            <a:r>
              <a:rPr lang="en-US" sz="1700" baseline="30000" dirty="0" smtClean="0">
                <a:latin typeface="Helvetica" charset="0"/>
              </a:rPr>
              <a:t>-6</a:t>
            </a:r>
            <a:r>
              <a:rPr lang="en-US" sz="1700" dirty="0" smtClean="0">
                <a:latin typeface="Helvetica" charset="0"/>
              </a:rPr>
              <a:t> – 10</a:t>
            </a:r>
            <a:r>
              <a:rPr lang="en-US" sz="1700" baseline="30000" dirty="0" smtClean="0">
                <a:latin typeface="Helvetica" charset="0"/>
              </a:rPr>
              <a:t>-8</a:t>
            </a:r>
          </a:p>
          <a:p>
            <a:r>
              <a:rPr lang="en-US" sz="1700" dirty="0" smtClean="0">
                <a:latin typeface="Helvetica" charset="0"/>
              </a:rPr>
              <a:t>Sputtered optical coatings have losses of order 10</a:t>
            </a:r>
            <a:r>
              <a:rPr lang="en-US" sz="1700" baseline="30000" dirty="0" smtClean="0">
                <a:latin typeface="Helvetica" charset="0"/>
              </a:rPr>
              <a:t>-4</a:t>
            </a:r>
            <a:endParaRPr lang="en-US" sz="1700" dirty="0" smtClean="0">
              <a:latin typeface="Helvetica" charset="0"/>
            </a:endParaRPr>
          </a:p>
          <a:p>
            <a:r>
              <a:rPr lang="en-US" sz="1700" b="1" dirty="0" smtClean="0">
                <a:latin typeface="Helvetica" charset="0"/>
              </a:rPr>
              <a:t>And </a:t>
            </a:r>
            <a:r>
              <a:rPr lang="en-US" sz="1700" dirty="0" smtClean="0">
                <a:latin typeface="Helvetica" charset="0"/>
              </a:rPr>
              <a:t>the </a:t>
            </a:r>
            <a:r>
              <a:rPr lang="en-US" sz="1700" dirty="0" err="1" smtClean="0">
                <a:latin typeface="Helvetica" charset="0"/>
              </a:rPr>
              <a:t>lossy</a:t>
            </a:r>
            <a:r>
              <a:rPr lang="en-US" sz="1700" dirty="0" smtClean="0">
                <a:latin typeface="Helvetica" charset="0"/>
              </a:rPr>
              <a:t> coating is the interface to the laser beam</a:t>
            </a:r>
          </a:p>
          <a:p>
            <a:r>
              <a:rPr lang="en-US" sz="1700" b="1" dirty="0" smtClean="0">
                <a:solidFill>
                  <a:srgbClr val="FF0000"/>
                </a:solidFill>
                <a:latin typeface="Helvetica" charset="0"/>
              </a:rPr>
              <a:t>This is the dominant limit in the critical 10-200 Hz band</a:t>
            </a:r>
          </a:p>
          <a:p>
            <a:r>
              <a:rPr lang="en-US" sz="1700" dirty="0" smtClean="0">
                <a:latin typeface="Helvetica" charset="0"/>
              </a:rPr>
              <a:t>A focus of research!</a:t>
            </a:r>
            <a:endParaRPr lang="en-US" sz="1700" dirty="0">
              <a:latin typeface="Helvetica" charset="0"/>
            </a:endParaRPr>
          </a:p>
        </p:txBody>
      </p:sp>
      <p:sp>
        <p:nvSpPr>
          <p:cNvPr id="37891" name="Slide Number Placeholder 3"/>
          <p:cNvSpPr>
            <a:spLocks noGrp="1"/>
          </p:cNvSpPr>
          <p:nvPr>
            <p:ph type="sldNum"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5164B4A8-3FF3-6A4A-A5FF-B429BCD8B52F}" type="slidenum">
              <a:rPr lang="en-US" sz="1200">
                <a:latin typeface="Helvetica" charset="0"/>
              </a:rPr>
              <a:pPr/>
              <a:t>12</a:t>
            </a:fld>
            <a:endParaRPr lang="en-US" sz="1200">
              <a:latin typeface="Helvetica" charset="0"/>
            </a:endParaRPr>
          </a:p>
        </p:txBody>
      </p:sp>
      <p:grpSp>
        <p:nvGrpSpPr>
          <p:cNvPr id="3" name="Group 2"/>
          <p:cNvGrpSpPr/>
          <p:nvPr/>
        </p:nvGrpSpPr>
        <p:grpSpPr>
          <a:xfrm>
            <a:off x="3547839" y="2295337"/>
            <a:ext cx="5508625" cy="4354512"/>
            <a:chOff x="3479800" y="1830388"/>
            <a:chExt cx="5508625" cy="4354512"/>
          </a:xfrm>
        </p:grpSpPr>
        <p:pic>
          <p:nvPicPr>
            <p:cNvPr id="37892" name="Picture 4" descr="Sens.pdf"/>
            <p:cNvPicPr>
              <a:picLocks noChangeAspect="1"/>
            </p:cNvPicPr>
            <p:nvPr/>
          </p:nvPicPr>
          <p:blipFill>
            <a:blip r:embed="rId2">
              <a:extLst>
                <a:ext uri="{28A0092B-C50C-407E-A947-70E740481C1C}">
                  <a14:useLocalDpi xmlns:a14="http://schemas.microsoft.com/office/drawing/2010/main" val="0"/>
                </a:ext>
              </a:extLst>
            </a:blip>
            <a:srcRect l="5409" t="9740" r="10306" b="4039"/>
            <a:stretch>
              <a:fillRect/>
            </a:stretch>
          </p:blipFill>
          <p:spPr bwMode="auto">
            <a:xfrm>
              <a:off x="3479800" y="1830388"/>
              <a:ext cx="5508625" cy="4354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37893" name="Straight Arrow Connector 8"/>
            <p:cNvCxnSpPr>
              <a:cxnSpLocks noChangeShapeType="1"/>
            </p:cNvCxnSpPr>
            <p:nvPr/>
          </p:nvCxnSpPr>
          <p:spPr bwMode="auto">
            <a:xfrm flipH="1">
              <a:off x="6234113" y="4402138"/>
              <a:ext cx="0" cy="752475"/>
            </a:xfrm>
            <a:prstGeom prst="straightConnector1">
              <a:avLst/>
            </a:prstGeom>
            <a:noFill/>
            <a:ln w="127000">
              <a:solidFill>
                <a:schemeClr val="tx1"/>
              </a:solidFill>
              <a:round/>
              <a:headEnd type="none" w="sm" len="sm"/>
              <a:tailEnd type="arrow" w="med" len="med"/>
            </a:ln>
            <a:extLst>
              <a:ext uri="{909E8E84-426E-40dd-AFC4-6F175D3DCCD1}">
                <a14:hiddenFill xmlns="" xmlns:a14="http://schemas.microsoft.com/office/drawing/2010/main">
                  <a:noFill/>
                </a14:hiddenFill>
              </a:ext>
            </a:extLst>
          </p:spPr>
        </p:cxnSp>
        <p:cxnSp>
          <p:nvCxnSpPr>
            <p:cNvPr id="37894" name="Straight Arrow Connector 9"/>
            <p:cNvCxnSpPr>
              <a:cxnSpLocks noChangeShapeType="1"/>
            </p:cNvCxnSpPr>
            <p:nvPr/>
          </p:nvCxnSpPr>
          <p:spPr bwMode="auto">
            <a:xfrm flipH="1">
              <a:off x="4667250" y="3562350"/>
              <a:ext cx="781050" cy="487363"/>
            </a:xfrm>
            <a:prstGeom prst="straightConnector1">
              <a:avLst/>
            </a:prstGeom>
            <a:noFill/>
            <a:ln w="127000">
              <a:solidFill>
                <a:schemeClr val="tx1"/>
              </a:solidFill>
              <a:round/>
              <a:headEnd type="none" w="sm" len="sm"/>
              <a:tailEnd type="arrow" w="med" len="med"/>
            </a:ln>
            <a:extLst>
              <a:ext uri="{909E8E84-426E-40dd-AFC4-6F175D3DCCD1}">
                <a14:hiddenFill xmlns="" xmlns:a14="http://schemas.microsoft.com/office/drawing/2010/main">
                  <a:noFill/>
                </a14:hiddenFill>
              </a:ext>
            </a:extLst>
          </p:spPr>
        </p:cxnSp>
        <p:cxnSp>
          <p:nvCxnSpPr>
            <p:cNvPr id="37895" name="Straight Arrow Connector 10"/>
            <p:cNvCxnSpPr>
              <a:cxnSpLocks noChangeShapeType="1"/>
            </p:cNvCxnSpPr>
            <p:nvPr/>
          </p:nvCxnSpPr>
          <p:spPr bwMode="auto">
            <a:xfrm flipH="1">
              <a:off x="5057775" y="4157663"/>
              <a:ext cx="782638" cy="487362"/>
            </a:xfrm>
            <a:prstGeom prst="straightConnector1">
              <a:avLst/>
            </a:prstGeom>
            <a:noFill/>
            <a:ln w="127000">
              <a:solidFill>
                <a:schemeClr val="tx1"/>
              </a:solidFill>
              <a:round/>
              <a:headEnd type="none" w="sm" len="sm"/>
              <a:tailEnd type="arrow" w="med" len="med"/>
            </a:ln>
            <a:extLst>
              <a:ext uri="{909E8E84-426E-40dd-AFC4-6F175D3DCCD1}">
                <a14:hiddenFill xmlns="" xmlns:a14="http://schemas.microsoft.com/office/drawing/2010/main">
                  <a:noFill/>
                </a14:hiddenFill>
              </a:ext>
            </a:extLst>
          </p:spPr>
        </p:cxnSp>
      </p:grpSp>
      <p:pic>
        <p:nvPicPr>
          <p:cNvPr id="2" name="Picture 1"/>
          <p:cNvPicPr>
            <a:picLocks noChangeAspect="1"/>
          </p:cNvPicPr>
          <p:nvPr/>
        </p:nvPicPr>
        <p:blipFill>
          <a:blip r:embed="rId3"/>
          <a:stretch>
            <a:fillRect/>
          </a:stretch>
        </p:blipFill>
        <p:spPr>
          <a:xfrm>
            <a:off x="7112000" y="0"/>
            <a:ext cx="2032000" cy="1729362"/>
          </a:xfrm>
          <a:prstGeom prst="rect">
            <a:avLst/>
          </a:prstGeom>
        </p:spPr>
      </p:pic>
    </p:spTree>
    <p:extLst>
      <p:ext uri="{BB962C8B-B14F-4D97-AF65-F5344CB8AC3E}">
        <p14:creationId xmlns:p14="http://schemas.microsoft.com/office/powerpoint/2010/main" val="1346958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a:xfrm>
            <a:off x="1772400" y="226224"/>
            <a:ext cx="5114925" cy="700087"/>
          </a:xfrm>
        </p:spPr>
        <p:txBody>
          <a:bodyPr/>
          <a:lstStyle/>
          <a:p>
            <a:r>
              <a:rPr lang="en-GB" b="1" dirty="0">
                <a:latin typeface="Helvetica" charset="0"/>
              </a:rPr>
              <a:t>Measuring Δ</a:t>
            </a:r>
            <a:r>
              <a:rPr lang="en-GB" b="1" i="1" dirty="0">
                <a:latin typeface="Helvetica" charset="0"/>
              </a:rPr>
              <a:t>L</a:t>
            </a:r>
            <a:r>
              <a:rPr lang="en-GB" b="1" dirty="0">
                <a:latin typeface="Helvetica" charset="0"/>
              </a:rPr>
              <a:t>= 4x10</a:t>
            </a:r>
            <a:r>
              <a:rPr lang="en-GB" b="1" baseline="30000" dirty="0">
                <a:latin typeface="Helvetica" charset="0"/>
              </a:rPr>
              <a:t>-18 </a:t>
            </a:r>
            <a:r>
              <a:rPr lang="en-GB" b="1" dirty="0">
                <a:latin typeface="Helvetica" charset="0"/>
              </a:rPr>
              <a:t>m</a:t>
            </a:r>
            <a:br>
              <a:rPr lang="en-GB" b="1" dirty="0">
                <a:latin typeface="Helvetica" charset="0"/>
              </a:rPr>
            </a:br>
            <a:r>
              <a:rPr lang="en-US" dirty="0" smtClean="0">
                <a:latin typeface="Helvetica" charset="0"/>
              </a:rPr>
              <a:t>Forces on test mass</a:t>
            </a:r>
            <a:endParaRPr lang="en-US" dirty="0">
              <a:latin typeface="Helvetica" charset="0"/>
            </a:endParaRPr>
          </a:p>
        </p:txBody>
      </p:sp>
      <p:sp>
        <p:nvSpPr>
          <p:cNvPr id="38914" name="Content Placeholder 2"/>
          <p:cNvSpPr>
            <a:spLocks noGrp="1"/>
          </p:cNvSpPr>
          <p:nvPr>
            <p:ph idx="1"/>
          </p:nvPr>
        </p:nvSpPr>
        <p:spPr>
          <a:xfrm>
            <a:off x="0" y="1176337"/>
            <a:ext cx="3835400" cy="5789541"/>
          </a:xfrm>
        </p:spPr>
        <p:txBody>
          <a:bodyPr/>
          <a:lstStyle/>
          <a:p>
            <a:r>
              <a:rPr lang="en-US" sz="1700" b="1" dirty="0" smtClean="0">
                <a:solidFill>
                  <a:schemeClr val="tx1"/>
                </a:solidFill>
                <a:latin typeface="Helvetica" charset="0"/>
              </a:rPr>
              <a:t>Seismic </a:t>
            </a:r>
            <a:r>
              <a:rPr lang="en-US" sz="1700" b="1" dirty="0">
                <a:solidFill>
                  <a:schemeClr val="tx1"/>
                </a:solidFill>
                <a:latin typeface="Helvetica" charset="0"/>
              </a:rPr>
              <a:t>noise </a:t>
            </a:r>
            <a:r>
              <a:rPr lang="en-US" sz="1700" dirty="0">
                <a:latin typeface="Helvetica" charset="0"/>
              </a:rPr>
              <a:t>– must prevent masking of GWs, enable practical control systems</a:t>
            </a:r>
          </a:p>
          <a:p>
            <a:r>
              <a:rPr lang="en-US" sz="1700" i="1" dirty="0" smtClean="0">
                <a:latin typeface="Helvetica" charset="0"/>
              </a:rPr>
              <a:t>(did Einstein work on seismic motion…?)</a:t>
            </a:r>
          </a:p>
          <a:p>
            <a:r>
              <a:rPr lang="en-US" sz="1700" dirty="0" smtClean="0">
                <a:latin typeface="Helvetica" charset="0"/>
              </a:rPr>
              <a:t>Motion </a:t>
            </a:r>
            <a:r>
              <a:rPr lang="en-US" sz="1700" dirty="0">
                <a:latin typeface="Helvetica" charset="0"/>
              </a:rPr>
              <a:t>from waves on coasts…and people moving around</a:t>
            </a:r>
          </a:p>
          <a:p>
            <a:r>
              <a:rPr lang="en-US" sz="1700" dirty="0">
                <a:latin typeface="Helvetica" charset="0"/>
              </a:rPr>
              <a:t>GW band: 10 Hz and above – direct effect of masking</a:t>
            </a:r>
          </a:p>
          <a:p>
            <a:r>
              <a:rPr lang="en-US" sz="1700" dirty="0">
                <a:latin typeface="Helvetica" charset="0"/>
              </a:rPr>
              <a:t>Control Band: below 10 Hz – forces needed to hold optics </a:t>
            </a:r>
            <a:br>
              <a:rPr lang="en-US" sz="1700" dirty="0">
                <a:latin typeface="Helvetica" charset="0"/>
              </a:rPr>
            </a:br>
            <a:r>
              <a:rPr lang="en-US" sz="1700" dirty="0">
                <a:latin typeface="Helvetica" charset="0"/>
              </a:rPr>
              <a:t>on resonance and aligned</a:t>
            </a:r>
          </a:p>
          <a:p>
            <a:r>
              <a:rPr lang="en-US" sz="1700" dirty="0">
                <a:latin typeface="Helvetica" charset="0"/>
              </a:rPr>
              <a:t>aLIGO uses </a:t>
            </a:r>
            <a:r>
              <a:rPr lang="en-US" sz="1700" b="1" dirty="0">
                <a:solidFill>
                  <a:srgbClr val="114FFB"/>
                </a:solidFill>
                <a:latin typeface="Helvetica" charset="0"/>
              </a:rPr>
              <a:t>active servo-controlled platforms, multiple </a:t>
            </a:r>
            <a:r>
              <a:rPr lang="en-US" sz="1700" b="1" dirty="0" smtClean="0">
                <a:solidFill>
                  <a:srgbClr val="114FFB"/>
                </a:solidFill>
                <a:latin typeface="Helvetica" charset="0"/>
              </a:rPr>
              <a:t>pendulums</a:t>
            </a:r>
            <a:endParaRPr lang="en-US" sz="1700" b="1" dirty="0">
              <a:solidFill>
                <a:srgbClr val="114FFB"/>
              </a:solidFill>
              <a:latin typeface="Helvetica" charset="0"/>
            </a:endParaRPr>
          </a:p>
        </p:txBody>
      </p:sp>
      <p:sp>
        <p:nvSpPr>
          <p:cNvPr id="38915" name="Slide Number Placeholder 3"/>
          <p:cNvSpPr>
            <a:spLocks noGrp="1"/>
          </p:cNvSpPr>
          <p:nvPr>
            <p:ph type="sldNum"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46B7CCA-824E-AA4C-937E-B064C7B10DC8}" type="slidenum">
              <a:rPr lang="en-US" sz="1200">
                <a:latin typeface="Helvetica" charset="0"/>
              </a:rPr>
              <a:pPr/>
              <a:t>13</a:t>
            </a:fld>
            <a:endParaRPr lang="en-US" sz="1200">
              <a:latin typeface="Helvetica" charset="0"/>
            </a:endParaRPr>
          </a:p>
        </p:txBody>
      </p:sp>
      <p:grpSp>
        <p:nvGrpSpPr>
          <p:cNvPr id="2" name="Group 1"/>
          <p:cNvGrpSpPr/>
          <p:nvPr/>
        </p:nvGrpSpPr>
        <p:grpSpPr>
          <a:xfrm>
            <a:off x="3541263" y="2295337"/>
            <a:ext cx="5508625" cy="4354512"/>
            <a:chOff x="3484563" y="1830388"/>
            <a:chExt cx="5508625" cy="4354512"/>
          </a:xfrm>
        </p:grpSpPr>
        <p:pic>
          <p:nvPicPr>
            <p:cNvPr id="38916" name="Picture 4" descr="Sens.pdf"/>
            <p:cNvPicPr>
              <a:picLocks noChangeAspect="1"/>
            </p:cNvPicPr>
            <p:nvPr/>
          </p:nvPicPr>
          <p:blipFill>
            <a:blip r:embed="rId3">
              <a:extLst>
                <a:ext uri="{28A0092B-C50C-407E-A947-70E740481C1C}">
                  <a14:useLocalDpi xmlns:a14="http://schemas.microsoft.com/office/drawing/2010/main" val="0"/>
                </a:ext>
              </a:extLst>
            </a:blip>
            <a:srcRect l="5409" t="9740" r="10306" b="4039"/>
            <a:stretch>
              <a:fillRect/>
            </a:stretch>
          </p:blipFill>
          <p:spPr bwMode="auto">
            <a:xfrm>
              <a:off x="3484563" y="1830388"/>
              <a:ext cx="5508625" cy="4354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38917" name="Straight Arrow Connector 9"/>
            <p:cNvCxnSpPr>
              <a:cxnSpLocks noChangeShapeType="1"/>
            </p:cNvCxnSpPr>
            <p:nvPr/>
          </p:nvCxnSpPr>
          <p:spPr bwMode="auto">
            <a:xfrm flipH="1">
              <a:off x="4097338" y="2125663"/>
              <a:ext cx="982662" cy="0"/>
            </a:xfrm>
            <a:prstGeom prst="straightConnector1">
              <a:avLst/>
            </a:prstGeom>
            <a:noFill/>
            <a:ln w="127000">
              <a:solidFill>
                <a:schemeClr val="tx1"/>
              </a:solidFill>
              <a:round/>
              <a:headEnd type="none" w="sm" len="sm"/>
              <a:tailEnd type="arrow" w="med" len="med"/>
            </a:ln>
            <a:extLst>
              <a:ext uri="{909E8E84-426E-40dd-AFC4-6F175D3DCCD1}">
                <a14:hiddenFill xmlns="" xmlns:a14="http://schemas.microsoft.com/office/drawing/2010/main">
                  <a:noFill/>
                </a14:hiddenFill>
              </a:ext>
            </a:extLst>
          </p:spPr>
        </p:cxnSp>
        <p:cxnSp>
          <p:nvCxnSpPr>
            <p:cNvPr id="38918" name="Straight Arrow Connector 13"/>
            <p:cNvCxnSpPr>
              <a:cxnSpLocks noChangeShapeType="1"/>
            </p:cNvCxnSpPr>
            <p:nvPr/>
          </p:nvCxnSpPr>
          <p:spPr bwMode="auto">
            <a:xfrm flipH="1">
              <a:off x="4168775" y="2730500"/>
              <a:ext cx="982663" cy="0"/>
            </a:xfrm>
            <a:prstGeom prst="straightConnector1">
              <a:avLst/>
            </a:prstGeom>
            <a:noFill/>
            <a:ln w="127000">
              <a:solidFill>
                <a:schemeClr val="tx1"/>
              </a:solidFill>
              <a:round/>
              <a:headEnd type="none" w="sm" len="sm"/>
              <a:tailEnd type="arrow" w="med" len="med"/>
            </a:ln>
            <a:extLst>
              <a:ext uri="{909E8E84-426E-40dd-AFC4-6F175D3DCCD1}">
                <a14:hiddenFill xmlns="" xmlns:a14="http://schemas.microsoft.com/office/drawing/2010/main">
                  <a:noFill/>
                </a14:hiddenFill>
              </a:ext>
            </a:extLst>
          </p:spPr>
        </p:cxnSp>
        <p:cxnSp>
          <p:nvCxnSpPr>
            <p:cNvPr id="38919" name="Straight Arrow Connector 14"/>
            <p:cNvCxnSpPr>
              <a:cxnSpLocks noChangeShapeType="1"/>
            </p:cNvCxnSpPr>
            <p:nvPr/>
          </p:nvCxnSpPr>
          <p:spPr bwMode="auto">
            <a:xfrm flipH="1">
              <a:off x="4321175" y="3309938"/>
              <a:ext cx="982663" cy="0"/>
            </a:xfrm>
            <a:prstGeom prst="straightConnector1">
              <a:avLst/>
            </a:prstGeom>
            <a:noFill/>
            <a:ln w="127000">
              <a:solidFill>
                <a:schemeClr val="tx1"/>
              </a:solidFill>
              <a:round/>
              <a:headEnd type="none" w="sm" len="sm"/>
              <a:tailEnd type="arrow" w="med" len="med"/>
            </a:ln>
            <a:extLst>
              <a:ext uri="{909E8E84-426E-40dd-AFC4-6F175D3DCCD1}">
                <a14:hiddenFill xmlns="" xmlns:a14="http://schemas.microsoft.com/office/drawing/2010/main">
                  <a:noFill/>
                </a14:hiddenFill>
              </a:ext>
            </a:extLst>
          </p:spPr>
        </p:cxnSp>
      </p:grpSp>
      <p:pic>
        <p:nvPicPr>
          <p:cNvPr id="9" name="Content Placeholder 4" descr="bsc structure ass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0000">
            <a:off x="6929088" y="-44559"/>
            <a:ext cx="2226053" cy="2299994"/>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a:xfrm>
            <a:off x="1772400" y="226224"/>
            <a:ext cx="5114925" cy="700087"/>
          </a:xfrm>
        </p:spPr>
        <p:txBody>
          <a:bodyPr/>
          <a:lstStyle/>
          <a:p>
            <a:r>
              <a:rPr lang="en-GB" b="1" dirty="0">
                <a:latin typeface="Helvetica" charset="0"/>
              </a:rPr>
              <a:t>Measuring Δ</a:t>
            </a:r>
            <a:r>
              <a:rPr lang="en-GB" b="1" i="1" dirty="0">
                <a:latin typeface="Helvetica" charset="0"/>
              </a:rPr>
              <a:t>L</a:t>
            </a:r>
            <a:r>
              <a:rPr lang="en-GB" b="1" dirty="0">
                <a:latin typeface="Helvetica" charset="0"/>
              </a:rPr>
              <a:t>= 4x10</a:t>
            </a:r>
            <a:r>
              <a:rPr lang="en-GB" b="1" baseline="30000" dirty="0">
                <a:latin typeface="Helvetica" charset="0"/>
              </a:rPr>
              <a:t>-18 </a:t>
            </a:r>
            <a:r>
              <a:rPr lang="en-GB" b="1" dirty="0">
                <a:latin typeface="Helvetica" charset="0"/>
              </a:rPr>
              <a:t>m</a:t>
            </a:r>
            <a:br>
              <a:rPr lang="en-GB" b="1" dirty="0">
                <a:latin typeface="Helvetica" charset="0"/>
              </a:rPr>
            </a:br>
            <a:r>
              <a:rPr lang="en-US" dirty="0" smtClean="0">
                <a:latin typeface="Helvetica" charset="0"/>
              </a:rPr>
              <a:t>Forces on test mass</a:t>
            </a:r>
            <a:endParaRPr lang="en-US" dirty="0">
              <a:latin typeface="Helvetica" charset="0"/>
            </a:endParaRPr>
          </a:p>
        </p:txBody>
      </p:sp>
      <p:sp>
        <p:nvSpPr>
          <p:cNvPr id="38914" name="Content Placeholder 2"/>
          <p:cNvSpPr>
            <a:spLocks noGrp="1"/>
          </p:cNvSpPr>
          <p:nvPr>
            <p:ph idx="1"/>
          </p:nvPr>
        </p:nvSpPr>
        <p:spPr>
          <a:xfrm>
            <a:off x="0" y="1176337"/>
            <a:ext cx="6314820" cy="5789541"/>
          </a:xfrm>
        </p:spPr>
        <p:txBody>
          <a:bodyPr/>
          <a:lstStyle/>
          <a:p>
            <a:r>
              <a:rPr lang="en-US" sz="1700" dirty="0" smtClean="0">
                <a:latin typeface="Helvetica" charset="0"/>
              </a:rPr>
              <a:t>Ultimate </a:t>
            </a:r>
            <a:r>
              <a:rPr lang="en-US" sz="1700" dirty="0">
                <a:latin typeface="Helvetica" charset="0"/>
              </a:rPr>
              <a:t>limit on </a:t>
            </a:r>
            <a:r>
              <a:rPr lang="en-US" sz="1700" dirty="0" smtClean="0">
                <a:latin typeface="Helvetica" charset="0"/>
              </a:rPr>
              <a:t>the lowest frequency detectors on- or  under-ground</a:t>
            </a:r>
            <a:r>
              <a:rPr lang="en-US" sz="1700" dirty="0">
                <a:latin typeface="Helvetica" charset="0"/>
              </a:rPr>
              <a:t>: </a:t>
            </a:r>
            <a:endParaRPr lang="en-US" sz="1700" dirty="0" smtClean="0">
              <a:latin typeface="Helvetica" charset="0"/>
            </a:endParaRPr>
          </a:p>
          <a:p>
            <a:r>
              <a:rPr lang="en-US" sz="1700" dirty="0" err="1" smtClean="0">
                <a:latin typeface="Helvetica" charset="0"/>
              </a:rPr>
              <a:t>Newtownian</a:t>
            </a:r>
            <a:r>
              <a:rPr lang="en-US" sz="1700" dirty="0" smtClean="0">
                <a:latin typeface="Helvetica" charset="0"/>
              </a:rPr>
              <a:t> </a:t>
            </a:r>
            <a:r>
              <a:rPr lang="en-US" sz="1700" dirty="0">
                <a:latin typeface="Helvetica" charset="0"/>
              </a:rPr>
              <a:t>background – wandering net gravity vector; a limit in the 10-20 Hz band</a:t>
            </a:r>
          </a:p>
        </p:txBody>
      </p:sp>
      <p:sp>
        <p:nvSpPr>
          <p:cNvPr id="38915" name="Slide Number Placeholder 3"/>
          <p:cNvSpPr>
            <a:spLocks noGrp="1"/>
          </p:cNvSpPr>
          <p:nvPr>
            <p:ph type="sldNum"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46B7CCA-824E-AA4C-937E-B064C7B10DC8}" type="slidenum">
              <a:rPr lang="en-US" sz="1200">
                <a:latin typeface="Helvetica" charset="0"/>
              </a:rPr>
              <a:pPr/>
              <a:t>14</a:t>
            </a:fld>
            <a:endParaRPr lang="en-US" sz="1200">
              <a:latin typeface="Helvetica" charset="0"/>
            </a:endParaRPr>
          </a:p>
        </p:txBody>
      </p:sp>
      <p:pic>
        <p:nvPicPr>
          <p:cNvPr id="9" name="Content Placeholder 4" descr="bsc structure as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0000">
            <a:off x="6929088" y="-44559"/>
            <a:ext cx="2226053" cy="2299994"/>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3" name="Picture 2"/>
          <p:cNvPicPr>
            <a:picLocks noChangeAspect="1"/>
          </p:cNvPicPr>
          <p:nvPr/>
        </p:nvPicPr>
        <p:blipFill>
          <a:blip r:embed="rId4"/>
          <a:stretch>
            <a:fillRect/>
          </a:stretch>
        </p:blipFill>
        <p:spPr>
          <a:xfrm>
            <a:off x="44605" y="2419368"/>
            <a:ext cx="3729368" cy="1716031"/>
          </a:xfrm>
          <a:prstGeom prst="rect">
            <a:avLst/>
          </a:prstGeom>
        </p:spPr>
      </p:pic>
      <p:pic>
        <p:nvPicPr>
          <p:cNvPr id="4" name="Picture 3"/>
          <p:cNvPicPr>
            <a:picLocks noChangeAspect="1"/>
          </p:cNvPicPr>
          <p:nvPr/>
        </p:nvPicPr>
        <p:blipFill>
          <a:blip r:embed="rId5"/>
          <a:stretch>
            <a:fillRect/>
          </a:stretch>
        </p:blipFill>
        <p:spPr>
          <a:xfrm>
            <a:off x="247650" y="4248590"/>
            <a:ext cx="3242682" cy="2457010"/>
          </a:xfrm>
          <a:prstGeom prst="rect">
            <a:avLst/>
          </a:prstGeom>
        </p:spPr>
      </p:pic>
      <p:pic>
        <p:nvPicPr>
          <p:cNvPr id="5" name="Picture 4"/>
          <p:cNvPicPr>
            <a:picLocks noChangeAspect="1"/>
          </p:cNvPicPr>
          <p:nvPr/>
        </p:nvPicPr>
        <p:blipFill>
          <a:blip r:embed="rId6"/>
          <a:stretch>
            <a:fillRect/>
          </a:stretch>
        </p:blipFill>
        <p:spPr>
          <a:xfrm>
            <a:off x="4986492" y="2702312"/>
            <a:ext cx="4157508" cy="4003288"/>
          </a:xfrm>
          <a:prstGeom prst="rect">
            <a:avLst/>
          </a:prstGeom>
        </p:spPr>
      </p:pic>
      <p:sp>
        <p:nvSpPr>
          <p:cNvPr id="6" name="Right Arrow 5"/>
          <p:cNvSpPr/>
          <p:nvPr/>
        </p:nvSpPr>
        <p:spPr bwMode="auto">
          <a:xfrm>
            <a:off x="3773973" y="3154090"/>
            <a:ext cx="1065658" cy="2473364"/>
          </a:xfrm>
          <a:prstGeom prst="rightArrow">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8" name="Straight Arrow Connector 7"/>
          <p:cNvCxnSpPr/>
          <p:nvPr/>
        </p:nvCxnSpPr>
        <p:spPr bwMode="auto">
          <a:xfrm flipV="1">
            <a:off x="6300439" y="1304693"/>
            <a:ext cx="1741675" cy="2152185"/>
          </a:xfrm>
          <a:prstGeom prst="straightConnector1">
            <a:avLst/>
          </a:prstGeom>
          <a:solidFill>
            <a:schemeClr val="accent1"/>
          </a:solidFill>
          <a:ln w="63500" cap="flat" cmpd="sng" algn="ctr">
            <a:solidFill>
              <a:srgbClr val="FF0000"/>
            </a:solidFill>
            <a:prstDash val="solid"/>
            <a:round/>
            <a:headEnd type="none" w="sm" len="sm"/>
            <a:tailEnd type="triangle"/>
          </a:ln>
          <a:effectLst/>
        </p:spPr>
      </p:cxnSp>
      <p:cxnSp>
        <p:nvCxnSpPr>
          <p:cNvPr id="17" name="Straight Arrow Connector 16"/>
          <p:cNvCxnSpPr/>
          <p:nvPr/>
        </p:nvCxnSpPr>
        <p:spPr bwMode="auto">
          <a:xfrm flipV="1">
            <a:off x="7264306" y="1683834"/>
            <a:ext cx="828769" cy="3713356"/>
          </a:xfrm>
          <a:prstGeom prst="straightConnector1">
            <a:avLst/>
          </a:prstGeom>
          <a:solidFill>
            <a:schemeClr val="accent1"/>
          </a:solidFill>
          <a:ln w="63500" cap="flat" cmpd="sng" algn="ctr">
            <a:solidFill>
              <a:srgbClr val="FF0000"/>
            </a:solidFill>
            <a:prstDash val="solid"/>
            <a:round/>
            <a:headEnd type="none" w="sm" len="sm"/>
            <a:tailEnd type="triangle"/>
          </a:ln>
          <a:effectLst/>
        </p:spPr>
      </p:cxnSp>
      <p:cxnSp>
        <p:nvCxnSpPr>
          <p:cNvPr id="19" name="Straight Arrow Connector 18"/>
          <p:cNvCxnSpPr/>
          <p:nvPr/>
        </p:nvCxnSpPr>
        <p:spPr bwMode="auto">
          <a:xfrm flipV="1">
            <a:off x="8093075" y="1457094"/>
            <a:ext cx="101439" cy="3187576"/>
          </a:xfrm>
          <a:prstGeom prst="straightConnector1">
            <a:avLst/>
          </a:prstGeom>
          <a:solidFill>
            <a:schemeClr val="accent1"/>
          </a:solidFill>
          <a:ln w="63500" cap="flat" cmpd="sng" algn="ctr">
            <a:solidFill>
              <a:srgbClr val="FF0000"/>
            </a:solidFill>
            <a:prstDash val="solid"/>
            <a:round/>
            <a:headEnd type="none" w="sm" len="sm"/>
            <a:tailEnd type="triangle"/>
          </a:ln>
          <a:effectLst/>
        </p:spPr>
      </p:cxnSp>
      <p:cxnSp>
        <p:nvCxnSpPr>
          <p:cNvPr id="21" name="Straight Arrow Connector 20"/>
          <p:cNvCxnSpPr/>
          <p:nvPr/>
        </p:nvCxnSpPr>
        <p:spPr bwMode="auto">
          <a:xfrm flipV="1">
            <a:off x="6027419" y="1457094"/>
            <a:ext cx="2065656" cy="3615204"/>
          </a:xfrm>
          <a:prstGeom prst="straightConnector1">
            <a:avLst/>
          </a:prstGeom>
          <a:solidFill>
            <a:schemeClr val="accent1"/>
          </a:solidFill>
          <a:ln w="63500" cap="flat" cmpd="sng" algn="ctr">
            <a:solidFill>
              <a:srgbClr val="FF0000"/>
            </a:solidFill>
            <a:prstDash val="solid"/>
            <a:round/>
            <a:headEnd type="none" w="sm" len="sm"/>
            <a:tailEnd type="triangle"/>
          </a:ln>
          <a:effectLst/>
        </p:spPr>
      </p:cxnSp>
      <p:sp>
        <p:nvSpPr>
          <p:cNvPr id="13" name="TextBox 12"/>
          <p:cNvSpPr txBox="1"/>
          <p:nvPr/>
        </p:nvSpPr>
        <p:spPr>
          <a:xfrm>
            <a:off x="3430890" y="6579218"/>
            <a:ext cx="1390125" cy="276999"/>
          </a:xfrm>
          <a:prstGeom prst="rect">
            <a:avLst/>
          </a:prstGeom>
          <a:noFill/>
        </p:spPr>
        <p:txBody>
          <a:bodyPr wrap="none" rtlCol="0">
            <a:spAutoFit/>
          </a:bodyPr>
          <a:lstStyle/>
          <a:p>
            <a:r>
              <a:rPr lang="en-US" sz="1200" dirty="0" smtClean="0">
                <a:latin typeface="Helvetica" charset="0"/>
                <a:ea typeface="Helvetica" charset="0"/>
                <a:cs typeface="Helvetica" charset="0"/>
              </a:rPr>
              <a:t>Images: J. Harms</a:t>
            </a:r>
            <a:endParaRPr lang="en-US" sz="1200" dirty="0">
              <a:latin typeface="Helvetica" charset="0"/>
              <a:ea typeface="Helvetica" charset="0"/>
              <a:cs typeface="Helvetica" charset="0"/>
            </a:endParaRPr>
          </a:p>
        </p:txBody>
      </p:sp>
    </p:spTree>
    <p:extLst>
      <p:ext uri="{BB962C8B-B14F-4D97-AF65-F5344CB8AC3E}">
        <p14:creationId xmlns:p14="http://schemas.microsoft.com/office/powerpoint/2010/main" val="5751563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a:xfrm>
            <a:off x="1772400" y="226224"/>
            <a:ext cx="5114925" cy="700087"/>
          </a:xfrm>
        </p:spPr>
        <p:txBody>
          <a:bodyPr/>
          <a:lstStyle/>
          <a:p>
            <a:r>
              <a:rPr lang="en-GB" b="1" dirty="0">
                <a:latin typeface="Helvetica" charset="0"/>
              </a:rPr>
              <a:t>Measuring Δ</a:t>
            </a:r>
            <a:r>
              <a:rPr lang="en-GB" b="1" i="1" dirty="0">
                <a:latin typeface="Helvetica" charset="0"/>
              </a:rPr>
              <a:t>L</a:t>
            </a:r>
            <a:r>
              <a:rPr lang="en-GB" b="1" dirty="0">
                <a:latin typeface="Helvetica" charset="0"/>
              </a:rPr>
              <a:t>= 4x10</a:t>
            </a:r>
            <a:r>
              <a:rPr lang="en-GB" b="1" baseline="30000" dirty="0">
                <a:latin typeface="Helvetica" charset="0"/>
              </a:rPr>
              <a:t>-18 </a:t>
            </a:r>
            <a:r>
              <a:rPr lang="en-GB" b="1" dirty="0">
                <a:latin typeface="Helvetica" charset="0"/>
              </a:rPr>
              <a:t>m</a:t>
            </a:r>
            <a:br>
              <a:rPr lang="en-GB" b="1" dirty="0">
                <a:latin typeface="Helvetica" charset="0"/>
              </a:rPr>
            </a:br>
            <a:r>
              <a:rPr lang="en-US" dirty="0" smtClean="0">
                <a:latin typeface="Helvetica" charset="0"/>
              </a:rPr>
              <a:t>Forces on test mass</a:t>
            </a:r>
            <a:endParaRPr lang="en-US" dirty="0">
              <a:latin typeface="Helvetica" charset="0"/>
            </a:endParaRPr>
          </a:p>
        </p:txBody>
      </p:sp>
      <p:sp>
        <p:nvSpPr>
          <p:cNvPr id="38914" name="Content Placeholder 2"/>
          <p:cNvSpPr>
            <a:spLocks noGrp="1"/>
          </p:cNvSpPr>
          <p:nvPr>
            <p:ph idx="1"/>
          </p:nvPr>
        </p:nvSpPr>
        <p:spPr>
          <a:xfrm>
            <a:off x="0" y="1176337"/>
            <a:ext cx="3746810" cy="5789541"/>
          </a:xfrm>
        </p:spPr>
        <p:txBody>
          <a:bodyPr/>
          <a:lstStyle/>
          <a:p>
            <a:endParaRPr lang="en-US" sz="1700" dirty="0" smtClean="0">
              <a:latin typeface="Helvetica" charset="0"/>
            </a:endParaRPr>
          </a:p>
          <a:p>
            <a:endParaRPr lang="en-US" sz="1700" dirty="0">
              <a:latin typeface="Helvetica" charset="0"/>
            </a:endParaRPr>
          </a:p>
          <a:p>
            <a:endParaRPr lang="en-US" sz="1700" dirty="0" smtClean="0">
              <a:latin typeface="Helvetica" charset="0"/>
            </a:endParaRPr>
          </a:p>
          <a:p>
            <a:endParaRPr lang="en-US" sz="1700" dirty="0">
              <a:latin typeface="Helvetica" charset="0"/>
            </a:endParaRPr>
          </a:p>
          <a:p>
            <a:endParaRPr lang="en-US" sz="1700" dirty="0" smtClean="0">
              <a:latin typeface="Helvetica" charset="0"/>
            </a:endParaRPr>
          </a:p>
          <a:p>
            <a:r>
              <a:rPr lang="en-US" sz="1700" dirty="0" smtClean="0">
                <a:latin typeface="Helvetica" charset="0"/>
              </a:rPr>
              <a:t>Advanced LIGO (and Virgo) expect to be limited by this noise source – </a:t>
            </a:r>
          </a:p>
          <a:p>
            <a:pPr lvl="1"/>
            <a:r>
              <a:rPr lang="en-US" sz="1700" dirty="0" smtClean="0">
                <a:latin typeface="Helvetica" charset="0"/>
              </a:rPr>
              <a:t>After all technical noise sources beaten down</a:t>
            </a:r>
          </a:p>
          <a:p>
            <a:pPr lvl="1"/>
            <a:r>
              <a:rPr lang="en-US" sz="1700" dirty="0" smtClean="0">
                <a:latin typeface="Helvetica" charset="0"/>
              </a:rPr>
              <a:t>At low optical power (no radiation pressure noise)</a:t>
            </a:r>
          </a:p>
          <a:p>
            <a:pPr lvl="1"/>
            <a:r>
              <a:rPr lang="en-US" sz="1700" dirty="0" smtClean="0">
                <a:latin typeface="Helvetica" charset="0"/>
              </a:rPr>
              <a:t>In the 10-30 Hz range</a:t>
            </a:r>
          </a:p>
          <a:p>
            <a:pPr lvl="1"/>
            <a:endParaRPr lang="en-US" sz="1700" dirty="0">
              <a:latin typeface="Helvetica" charset="0"/>
            </a:endParaRPr>
          </a:p>
          <a:p>
            <a:r>
              <a:rPr lang="en-US" sz="1700" dirty="0" smtClean="0">
                <a:latin typeface="Helvetica" charset="0"/>
              </a:rPr>
              <a:t>We would </a:t>
            </a:r>
            <a:r>
              <a:rPr lang="en-US" sz="1700" i="1" dirty="0" smtClean="0">
                <a:latin typeface="Helvetica" charset="0"/>
              </a:rPr>
              <a:t>love</a:t>
            </a:r>
            <a:r>
              <a:rPr lang="en-US" sz="1700" dirty="0" smtClean="0">
                <a:latin typeface="Helvetica" charset="0"/>
              </a:rPr>
              <a:t> to be limited only by this noise source!</a:t>
            </a:r>
            <a:endParaRPr lang="en-US" sz="1700" dirty="0">
              <a:latin typeface="Helvetica" charset="0"/>
            </a:endParaRPr>
          </a:p>
        </p:txBody>
      </p:sp>
      <p:sp>
        <p:nvSpPr>
          <p:cNvPr id="38915" name="Slide Number Placeholder 3"/>
          <p:cNvSpPr>
            <a:spLocks noGrp="1"/>
          </p:cNvSpPr>
          <p:nvPr>
            <p:ph type="sldNum"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46B7CCA-824E-AA4C-937E-B064C7B10DC8}" type="slidenum">
              <a:rPr lang="en-US" sz="1200">
                <a:latin typeface="Helvetica" charset="0"/>
              </a:rPr>
              <a:pPr/>
              <a:t>15</a:t>
            </a:fld>
            <a:endParaRPr lang="en-US" sz="1200">
              <a:latin typeface="Helvetica" charset="0"/>
            </a:endParaRPr>
          </a:p>
        </p:txBody>
      </p:sp>
      <p:pic>
        <p:nvPicPr>
          <p:cNvPr id="9" name="Content Placeholder 4" descr="bsc structure as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0000">
            <a:off x="6929088" y="-44559"/>
            <a:ext cx="2226053" cy="2299994"/>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13" name="TextBox 12"/>
          <p:cNvSpPr txBox="1"/>
          <p:nvPr/>
        </p:nvSpPr>
        <p:spPr>
          <a:xfrm>
            <a:off x="3430890" y="6579218"/>
            <a:ext cx="1390125" cy="276999"/>
          </a:xfrm>
          <a:prstGeom prst="rect">
            <a:avLst/>
          </a:prstGeom>
          <a:noFill/>
        </p:spPr>
        <p:txBody>
          <a:bodyPr wrap="none" rtlCol="0">
            <a:spAutoFit/>
          </a:bodyPr>
          <a:lstStyle/>
          <a:p>
            <a:r>
              <a:rPr lang="en-US" sz="1200" dirty="0" smtClean="0">
                <a:latin typeface="Helvetica" charset="0"/>
                <a:ea typeface="Helvetica" charset="0"/>
                <a:cs typeface="Helvetica" charset="0"/>
              </a:rPr>
              <a:t>Images: J. Harms</a:t>
            </a:r>
            <a:endParaRPr lang="en-US" sz="1200" dirty="0">
              <a:latin typeface="Helvetica" charset="0"/>
              <a:ea typeface="Helvetica" charset="0"/>
              <a:cs typeface="Helvetica" charset="0"/>
            </a:endParaRPr>
          </a:p>
        </p:txBody>
      </p:sp>
      <p:pic>
        <p:nvPicPr>
          <p:cNvPr id="2" name="Picture 1"/>
          <p:cNvPicPr>
            <a:picLocks noChangeAspect="1"/>
          </p:cNvPicPr>
          <p:nvPr/>
        </p:nvPicPr>
        <p:blipFill>
          <a:blip r:embed="rId4"/>
          <a:stretch>
            <a:fillRect/>
          </a:stretch>
        </p:blipFill>
        <p:spPr>
          <a:xfrm>
            <a:off x="4003288" y="2388508"/>
            <a:ext cx="5014607" cy="4008386"/>
          </a:xfrm>
          <a:prstGeom prst="rect">
            <a:avLst/>
          </a:prstGeom>
        </p:spPr>
      </p:pic>
    </p:spTree>
    <p:extLst>
      <p:ext uri="{BB962C8B-B14F-4D97-AF65-F5344CB8AC3E}">
        <p14:creationId xmlns:p14="http://schemas.microsoft.com/office/powerpoint/2010/main" val="509014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4150" y="200719"/>
            <a:ext cx="7239000" cy="766410"/>
          </a:xfrm>
        </p:spPr>
        <p:txBody>
          <a:bodyPr/>
          <a:lstStyle/>
          <a:p>
            <a:r>
              <a:rPr lang="en-US" dirty="0" smtClean="0"/>
              <a:t>Then there are the technical noise sources</a:t>
            </a:r>
            <a:r>
              <a:rPr lang="is-IS" dirty="0" smtClean="0"/>
              <a:t>….</a:t>
            </a:r>
            <a:endParaRPr lang="en-US" dirty="0"/>
          </a:p>
        </p:txBody>
      </p:sp>
      <p:sp>
        <p:nvSpPr>
          <p:cNvPr id="5" name="Slide Number Placeholder 4"/>
          <p:cNvSpPr>
            <a:spLocks noGrp="1"/>
          </p:cNvSpPr>
          <p:nvPr>
            <p:ph type="sldNum" sz="quarter" idx="11"/>
          </p:nvPr>
        </p:nvSpPr>
        <p:spPr/>
        <p:txBody>
          <a:bodyPr/>
          <a:lstStyle/>
          <a:p>
            <a:pPr>
              <a:defRPr/>
            </a:pPr>
            <a:fld id="{A8C3BEF3-B106-5C44-93C6-65E2CBBA7FE6}" type="slidenum">
              <a:rPr lang="en-US" smtClean="0"/>
              <a:pPr>
                <a:defRPr/>
              </a:pPr>
              <a:t>16</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338" y="1131177"/>
            <a:ext cx="6928953" cy="5726823"/>
          </a:xfrm>
          <a:prstGeom prst="rect">
            <a:avLst/>
          </a:prstGeom>
        </p:spPr>
      </p:pic>
    </p:spTree>
    <p:extLst>
      <p:ext uri="{BB962C8B-B14F-4D97-AF65-F5344CB8AC3E}">
        <p14:creationId xmlns:p14="http://schemas.microsoft.com/office/powerpoint/2010/main" val="22472116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7533" y="111399"/>
            <a:ext cx="8229600" cy="529708"/>
          </a:xfrm>
        </p:spPr>
        <p:txBody>
          <a:bodyPr>
            <a:noAutofit/>
          </a:bodyPr>
          <a:lstStyle/>
          <a:p>
            <a:r>
              <a:rPr lang="en-US" sz="2800" dirty="0" smtClean="0"/>
              <a:t>Sensitivity for first Observing run</a:t>
            </a:r>
            <a:endParaRPr lang="en-US" sz="2800" dirty="0"/>
          </a:p>
        </p:txBody>
      </p:sp>
      <p:pic>
        <p:nvPicPr>
          <p:cNvPr id="3" name="Picture 2"/>
          <p:cNvPicPr>
            <a:picLocks noChangeAspect="1"/>
          </p:cNvPicPr>
          <p:nvPr/>
        </p:nvPicPr>
        <p:blipFill>
          <a:blip r:embed="rId2"/>
          <a:stretch>
            <a:fillRect/>
          </a:stretch>
        </p:blipFill>
        <p:spPr>
          <a:xfrm>
            <a:off x="266111" y="1344801"/>
            <a:ext cx="6946900" cy="5092700"/>
          </a:xfrm>
          <a:prstGeom prst="rect">
            <a:avLst/>
          </a:prstGeom>
        </p:spPr>
      </p:pic>
      <p:sp>
        <p:nvSpPr>
          <p:cNvPr id="6" name="TextBox 5"/>
          <p:cNvSpPr txBox="1"/>
          <p:nvPr/>
        </p:nvSpPr>
        <p:spPr>
          <a:xfrm>
            <a:off x="7154490" y="1997296"/>
            <a:ext cx="1731664" cy="461665"/>
          </a:xfrm>
          <a:prstGeom prst="rect">
            <a:avLst/>
          </a:prstGeom>
          <a:noFill/>
        </p:spPr>
        <p:txBody>
          <a:bodyPr wrap="none" rtlCol="0">
            <a:spAutoFit/>
          </a:bodyPr>
          <a:lstStyle/>
          <a:p>
            <a:r>
              <a:rPr lang="en-US" dirty="0" smtClean="0">
                <a:latin typeface="Arial"/>
                <a:cs typeface="Arial"/>
              </a:rPr>
              <a:t>Initial LIGO</a:t>
            </a:r>
            <a:endParaRPr lang="en-US" dirty="0">
              <a:latin typeface="Arial"/>
              <a:cs typeface="Arial"/>
            </a:endParaRPr>
          </a:p>
        </p:txBody>
      </p:sp>
      <p:sp>
        <p:nvSpPr>
          <p:cNvPr id="7" name="TextBox 6"/>
          <p:cNvSpPr txBox="1"/>
          <p:nvPr/>
        </p:nvSpPr>
        <p:spPr>
          <a:xfrm>
            <a:off x="7206406" y="2889436"/>
            <a:ext cx="1587394" cy="461665"/>
          </a:xfrm>
          <a:prstGeom prst="rect">
            <a:avLst/>
          </a:prstGeom>
          <a:noFill/>
        </p:spPr>
        <p:txBody>
          <a:bodyPr wrap="none" rtlCol="0">
            <a:spAutoFit/>
          </a:bodyPr>
          <a:lstStyle/>
          <a:p>
            <a:r>
              <a:rPr lang="en-US" dirty="0" smtClean="0">
                <a:latin typeface="Arial"/>
                <a:cs typeface="Arial"/>
              </a:rPr>
              <a:t>O1 aLIGO</a:t>
            </a:r>
            <a:endParaRPr lang="en-US" dirty="0">
              <a:latin typeface="Arial"/>
              <a:cs typeface="Arial"/>
            </a:endParaRPr>
          </a:p>
        </p:txBody>
      </p:sp>
      <p:sp>
        <p:nvSpPr>
          <p:cNvPr id="8" name="TextBox 7"/>
          <p:cNvSpPr txBox="1"/>
          <p:nvPr/>
        </p:nvSpPr>
        <p:spPr>
          <a:xfrm>
            <a:off x="7009131" y="3740137"/>
            <a:ext cx="2134869" cy="461665"/>
          </a:xfrm>
          <a:prstGeom prst="rect">
            <a:avLst/>
          </a:prstGeom>
          <a:noFill/>
        </p:spPr>
        <p:txBody>
          <a:bodyPr wrap="none" rtlCol="0">
            <a:spAutoFit/>
          </a:bodyPr>
          <a:lstStyle/>
          <a:p>
            <a:r>
              <a:rPr lang="en-US" dirty="0" smtClean="0">
                <a:latin typeface="Arial"/>
                <a:cs typeface="Arial"/>
              </a:rPr>
              <a:t>Design aLIGO</a:t>
            </a:r>
            <a:endParaRPr lang="en-US" dirty="0">
              <a:latin typeface="Arial"/>
              <a:cs typeface="Arial"/>
            </a:endParaRPr>
          </a:p>
        </p:txBody>
      </p:sp>
      <p:sp>
        <p:nvSpPr>
          <p:cNvPr id="4" name="Up-Down Arrow 3"/>
          <p:cNvSpPr/>
          <p:nvPr/>
        </p:nvSpPr>
        <p:spPr bwMode="auto">
          <a:xfrm flipH="1">
            <a:off x="5322820" y="3353485"/>
            <a:ext cx="299513" cy="665765"/>
          </a:xfrm>
          <a:prstGeom prst="upDownArrow">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5" name="Rounded Rectangular Callout 4"/>
          <p:cNvSpPr/>
          <p:nvPr/>
        </p:nvSpPr>
        <p:spPr bwMode="auto">
          <a:xfrm>
            <a:off x="5301764" y="739739"/>
            <a:ext cx="2022067" cy="1257557"/>
          </a:xfrm>
          <a:prstGeom prst="wedgeRoundRectCallout">
            <a:avLst>
              <a:gd name="adj1" fmla="val -35467"/>
              <a:gd name="adj2" fmla="val 155637"/>
              <a:gd name="adj3" fmla="val 16667"/>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a:cs typeface="Arial"/>
              </a:rPr>
              <a:t>Broadband,</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a:cs typeface="Arial"/>
              </a:rPr>
              <a:t>Factor</a:t>
            </a:r>
            <a:r>
              <a:rPr kumimoji="0" lang="en-US" sz="2000" b="0" i="0" u="none" strike="noStrike" cap="none" normalizeH="0" dirty="0" smtClean="0">
                <a:ln>
                  <a:noFill/>
                </a:ln>
                <a:solidFill>
                  <a:schemeClr val="tx1"/>
                </a:solidFill>
                <a:effectLst/>
                <a:latin typeface="Arial"/>
                <a:cs typeface="Arial"/>
              </a:rPr>
              <a:t> ~3 improvement</a:t>
            </a:r>
            <a:endParaRPr kumimoji="0" lang="en-US" sz="2000" b="0" i="0" u="none" strike="noStrike" cap="none" normalizeH="0" baseline="0" dirty="0" smtClean="0">
              <a:ln>
                <a:noFill/>
              </a:ln>
              <a:solidFill>
                <a:schemeClr val="tx1"/>
              </a:solidFill>
              <a:effectLst/>
              <a:latin typeface="Arial"/>
              <a:cs typeface="Arial"/>
            </a:endParaRPr>
          </a:p>
        </p:txBody>
      </p:sp>
      <p:sp>
        <p:nvSpPr>
          <p:cNvPr id="9" name="Up-Down Arrow 8"/>
          <p:cNvSpPr/>
          <p:nvPr/>
        </p:nvSpPr>
        <p:spPr bwMode="auto">
          <a:xfrm flipH="1">
            <a:off x="1899613" y="1874006"/>
            <a:ext cx="295070" cy="2383945"/>
          </a:xfrm>
          <a:prstGeom prst="upDownArrow">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 name="Rounded Rectangular Callout 9"/>
          <p:cNvSpPr/>
          <p:nvPr/>
        </p:nvSpPr>
        <p:spPr bwMode="auto">
          <a:xfrm>
            <a:off x="2396403" y="752068"/>
            <a:ext cx="2022067" cy="1237350"/>
          </a:xfrm>
          <a:prstGeom prst="wedgeRoundRectCallout">
            <a:avLst>
              <a:gd name="adj1" fmla="val -59248"/>
              <a:gd name="adj2" fmla="val 97374"/>
              <a:gd name="adj3" fmla="val 16667"/>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a:cs typeface="Arial"/>
              </a:rPr>
              <a:t>At ~40 Hz, Factor</a:t>
            </a:r>
            <a:r>
              <a:rPr kumimoji="0" lang="en-US" sz="2000" b="0" i="0" u="none" strike="noStrike" cap="none" normalizeH="0" dirty="0" smtClean="0">
                <a:ln>
                  <a:noFill/>
                </a:ln>
                <a:solidFill>
                  <a:schemeClr val="tx1"/>
                </a:solidFill>
                <a:effectLst/>
                <a:latin typeface="Arial"/>
                <a:cs typeface="Arial"/>
              </a:rPr>
              <a:t> ~100 improvement</a:t>
            </a:r>
            <a:endParaRPr kumimoji="0" lang="en-US" sz="2000" b="0" i="0" u="none" strike="noStrike" cap="none" normalizeH="0" baseline="0" dirty="0" smtClean="0">
              <a:ln>
                <a:noFill/>
              </a:ln>
              <a:solidFill>
                <a:schemeClr val="tx1"/>
              </a:solidFill>
              <a:effectLst/>
              <a:latin typeface="Arial"/>
              <a:cs typeface="Arial"/>
            </a:endParaRPr>
          </a:p>
        </p:txBody>
      </p:sp>
    </p:spTree>
    <p:extLst>
      <p:ext uri="{BB962C8B-B14F-4D97-AF65-F5344CB8AC3E}">
        <p14:creationId xmlns:p14="http://schemas.microsoft.com/office/powerpoint/2010/main" val="10938584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4941" y="1834681"/>
            <a:ext cx="7239000" cy="4617573"/>
          </a:xfrm>
        </p:spPr>
        <p:txBody>
          <a:bodyPr/>
          <a:lstStyle/>
          <a:p>
            <a:r>
              <a:rPr lang="en-US" sz="2000" dirty="0">
                <a:solidFill>
                  <a:srgbClr val="000000"/>
                </a:solidFill>
              </a:rPr>
              <a:t>1.3 Billion years after the Black Holes merged..</a:t>
            </a:r>
            <a:br>
              <a:rPr lang="en-US" sz="2000" dirty="0">
                <a:solidFill>
                  <a:srgbClr val="000000"/>
                </a:solidFill>
              </a:rPr>
            </a:br>
            <a:r>
              <a:rPr lang="en-US" sz="2000" dirty="0" smtClean="0">
                <a:solidFill>
                  <a:srgbClr val="000000"/>
                </a:solidFill>
              </a:rPr>
              <a:t>(and multicellular life started on earth</a:t>
            </a:r>
            <a:r>
              <a:rPr lang="is-IS" sz="2000" dirty="0" smtClean="0">
                <a:solidFill>
                  <a:srgbClr val="000000"/>
                </a:solidFill>
              </a:rPr>
              <a:t>…)</a:t>
            </a:r>
            <a:br>
              <a:rPr lang="is-IS" sz="2000" dirty="0" smtClean="0">
                <a:solidFill>
                  <a:srgbClr val="000000"/>
                </a:solidFill>
              </a:rPr>
            </a:br>
            <a:r>
              <a:rPr lang="is-IS" sz="2000" dirty="0" smtClean="0">
                <a:solidFill>
                  <a:srgbClr val="000000"/>
                </a:solidFill>
              </a:rPr>
              <a:t/>
            </a:r>
            <a:br>
              <a:rPr lang="is-IS" sz="2000" dirty="0" smtClean="0">
                <a:solidFill>
                  <a:srgbClr val="000000"/>
                </a:solidFill>
              </a:rPr>
            </a:br>
            <a:r>
              <a:rPr lang="en-US" sz="2000" dirty="0" smtClean="0">
                <a:solidFill>
                  <a:srgbClr val="000000"/>
                </a:solidFill>
              </a:rPr>
              <a:t>100 </a:t>
            </a:r>
            <a:r>
              <a:rPr lang="en-US" sz="2000" dirty="0">
                <a:solidFill>
                  <a:srgbClr val="000000"/>
                </a:solidFill>
              </a:rPr>
              <a:t>years after Einstein </a:t>
            </a:r>
            <a:r>
              <a:rPr lang="en-US" sz="2000" dirty="0" smtClean="0">
                <a:solidFill>
                  <a:srgbClr val="000000"/>
                </a:solidFill>
              </a:rPr>
              <a:t>predicted gravitational </a:t>
            </a:r>
            <a:r>
              <a:rPr lang="en-US" sz="2000" dirty="0">
                <a:solidFill>
                  <a:srgbClr val="000000"/>
                </a:solidFill>
              </a:rPr>
              <a:t>waves</a:t>
            </a:r>
            <a:r>
              <a:rPr lang="is-IS" sz="2000" dirty="0" smtClean="0">
                <a:solidFill>
                  <a:srgbClr val="000000"/>
                </a:solidFill>
              </a:rPr>
              <a:t>…</a:t>
            </a:r>
            <a:br>
              <a:rPr lang="is-IS" sz="2000" dirty="0" smtClean="0">
                <a:solidFill>
                  <a:srgbClr val="000000"/>
                </a:solidFill>
              </a:rPr>
            </a:br>
            <a:r>
              <a:rPr lang="is-IS" sz="2000" dirty="0" smtClean="0">
                <a:solidFill>
                  <a:srgbClr val="000000"/>
                </a:solidFill>
              </a:rPr>
              <a:t/>
            </a:r>
            <a:br>
              <a:rPr lang="is-IS" sz="2000" dirty="0" smtClean="0">
                <a:solidFill>
                  <a:srgbClr val="000000"/>
                </a:solidFill>
              </a:rPr>
            </a:br>
            <a:r>
              <a:rPr lang="is-IS" sz="2000" dirty="0" smtClean="0">
                <a:solidFill>
                  <a:srgbClr val="000000"/>
                </a:solidFill>
              </a:rPr>
              <a:t>50 </a:t>
            </a:r>
            <a:r>
              <a:rPr lang="is-IS" sz="2000" dirty="0">
                <a:solidFill>
                  <a:srgbClr val="000000"/>
                </a:solidFill>
              </a:rPr>
              <a:t>years after Rai Weiss invented the detectors..</a:t>
            </a:r>
            <a:r>
              <a:rPr lang="is-IS" sz="2000" dirty="0" smtClean="0">
                <a:solidFill>
                  <a:srgbClr val="000000"/>
                </a:solidFill>
              </a:rPr>
              <a:t>.</a:t>
            </a:r>
            <a:br>
              <a:rPr lang="is-IS" sz="2000" dirty="0" smtClean="0">
                <a:solidFill>
                  <a:srgbClr val="000000"/>
                </a:solidFill>
              </a:rPr>
            </a:br>
            <a:r>
              <a:rPr lang="is-IS" sz="2000" dirty="0" smtClean="0">
                <a:solidFill>
                  <a:srgbClr val="000000"/>
                </a:solidFill>
              </a:rPr>
              <a:t/>
            </a:r>
            <a:br>
              <a:rPr lang="is-IS" sz="2000" dirty="0" smtClean="0">
                <a:solidFill>
                  <a:srgbClr val="000000"/>
                </a:solidFill>
              </a:rPr>
            </a:br>
            <a:r>
              <a:rPr lang="is-IS" sz="2000" dirty="0" smtClean="0">
                <a:solidFill>
                  <a:srgbClr val="000000"/>
                </a:solidFill>
              </a:rPr>
              <a:t>20 years after the NSF, MIT, and Caltech Founded LIGO...</a:t>
            </a:r>
            <a:br>
              <a:rPr lang="is-IS" sz="2000" dirty="0" smtClean="0">
                <a:solidFill>
                  <a:srgbClr val="000000"/>
                </a:solidFill>
              </a:rPr>
            </a:br>
            <a:r>
              <a:rPr lang="is-IS" sz="2000" dirty="0" smtClean="0">
                <a:solidFill>
                  <a:srgbClr val="000000"/>
                </a:solidFill>
              </a:rPr>
              <a:t/>
            </a:r>
            <a:br>
              <a:rPr lang="is-IS" sz="2000" dirty="0" smtClean="0">
                <a:solidFill>
                  <a:srgbClr val="000000"/>
                </a:solidFill>
              </a:rPr>
            </a:br>
            <a:r>
              <a:rPr lang="is-IS" sz="2000" dirty="0" smtClean="0">
                <a:solidFill>
                  <a:srgbClr val="000000"/>
                </a:solidFill>
              </a:rPr>
              <a:t>10 years after Advanced LIGO got the ok...</a:t>
            </a:r>
            <a:br>
              <a:rPr lang="is-IS" sz="2000" dirty="0" smtClean="0">
                <a:solidFill>
                  <a:srgbClr val="000000"/>
                </a:solidFill>
              </a:rPr>
            </a:br>
            <a:r>
              <a:rPr lang="is-IS" sz="2000" dirty="0" smtClean="0">
                <a:solidFill>
                  <a:srgbClr val="000000"/>
                </a:solidFill>
              </a:rPr>
              <a:t/>
            </a:r>
            <a:br>
              <a:rPr lang="is-IS" sz="2000" dirty="0" smtClean="0">
                <a:solidFill>
                  <a:srgbClr val="000000"/>
                </a:solidFill>
              </a:rPr>
            </a:br>
            <a:r>
              <a:rPr lang="is-IS" sz="2000" dirty="0" smtClean="0">
                <a:solidFill>
                  <a:srgbClr val="000000"/>
                </a:solidFill>
              </a:rPr>
              <a:t>6 months after starting detector tuning...</a:t>
            </a:r>
            <a:br>
              <a:rPr lang="is-IS" sz="2000" dirty="0" smtClean="0">
                <a:solidFill>
                  <a:srgbClr val="000000"/>
                </a:solidFill>
              </a:rPr>
            </a:br>
            <a:r>
              <a:rPr lang="is-IS" sz="2000" dirty="0" smtClean="0">
                <a:solidFill>
                  <a:srgbClr val="000000"/>
                </a:solidFill>
              </a:rPr>
              <a:t/>
            </a:r>
            <a:br>
              <a:rPr lang="is-IS" sz="2000" dirty="0" smtClean="0">
                <a:solidFill>
                  <a:srgbClr val="000000"/>
                </a:solidFill>
              </a:rPr>
            </a:br>
            <a:r>
              <a:rPr lang="is-IS" sz="2800" b="1" i="1" dirty="0" smtClean="0">
                <a:solidFill>
                  <a:srgbClr val="114FFB"/>
                </a:solidFill>
              </a:rPr>
              <a:t>Two days </a:t>
            </a:r>
            <a:r>
              <a:rPr lang="is-IS" sz="2800" b="1" dirty="0" smtClean="0">
                <a:solidFill>
                  <a:srgbClr val="114FFB"/>
                </a:solidFill>
              </a:rPr>
              <a:t>after we started observing...</a:t>
            </a:r>
            <a:endParaRPr lang="en-US" sz="2800" b="1" dirty="0">
              <a:solidFill>
                <a:srgbClr val="114FFB"/>
              </a:solidFill>
            </a:endParaRPr>
          </a:p>
        </p:txBody>
      </p:sp>
      <p:pic>
        <p:nvPicPr>
          <p:cNvPr id="16" name="Picture 15"/>
          <p:cNvPicPr>
            <a:picLocks noChangeAspect="1"/>
          </p:cNvPicPr>
          <p:nvPr/>
        </p:nvPicPr>
        <p:blipFill>
          <a:blip r:embed="rId3"/>
          <a:stretch>
            <a:fillRect/>
          </a:stretch>
        </p:blipFill>
        <p:spPr>
          <a:xfrm>
            <a:off x="3385742" y="374886"/>
            <a:ext cx="1008313" cy="1450254"/>
          </a:xfrm>
          <a:prstGeom prst="rect">
            <a:avLst/>
          </a:prstGeom>
        </p:spPr>
      </p:pic>
      <p:pic>
        <p:nvPicPr>
          <p:cNvPr id="17" name="Picture 16"/>
          <p:cNvPicPr>
            <a:picLocks noChangeAspect="1"/>
          </p:cNvPicPr>
          <p:nvPr/>
        </p:nvPicPr>
        <p:blipFill rotWithShape="1">
          <a:blip r:embed="rId4"/>
          <a:srcRect l="36912" r="19996" b="52187"/>
          <a:stretch/>
        </p:blipFill>
        <p:spPr>
          <a:xfrm>
            <a:off x="2121643" y="372398"/>
            <a:ext cx="986118" cy="1458807"/>
          </a:xfrm>
          <a:prstGeom prst="rect">
            <a:avLst/>
          </a:prstGeom>
        </p:spPr>
      </p:pic>
      <p:pic>
        <p:nvPicPr>
          <p:cNvPr id="18" name="Picture 22" descr="llo_aeri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9963" y="473897"/>
            <a:ext cx="1460977" cy="1079986"/>
          </a:xfrm>
          <a:prstGeom prst="rect">
            <a:avLst/>
          </a:prstGeom>
          <a:noFill/>
          <a:ln w="2857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19" name="Picture 18"/>
          <p:cNvPicPr>
            <a:picLocks noChangeAspect="1"/>
          </p:cNvPicPr>
          <p:nvPr/>
        </p:nvPicPr>
        <p:blipFill>
          <a:blip r:embed="rId6"/>
          <a:stretch>
            <a:fillRect/>
          </a:stretch>
        </p:blipFill>
        <p:spPr>
          <a:xfrm>
            <a:off x="7983626" y="380355"/>
            <a:ext cx="1081003" cy="1457683"/>
          </a:xfrm>
          <a:prstGeom prst="rect">
            <a:avLst/>
          </a:prstGeom>
        </p:spPr>
      </p:pic>
      <p:grpSp>
        <p:nvGrpSpPr>
          <p:cNvPr id="4" name="Group 3"/>
          <p:cNvGrpSpPr/>
          <p:nvPr/>
        </p:nvGrpSpPr>
        <p:grpSpPr>
          <a:xfrm>
            <a:off x="6255905" y="351457"/>
            <a:ext cx="1595126" cy="1487929"/>
            <a:chOff x="7416393" y="351457"/>
            <a:chExt cx="1595126" cy="1487929"/>
          </a:xfrm>
        </p:grpSpPr>
        <p:pic>
          <p:nvPicPr>
            <p:cNvPr id="10" name="Picture 6" descr="Local_Superclusters.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416393" y="351457"/>
              <a:ext cx="1595126" cy="1487929"/>
            </a:xfrm>
            <a:prstGeom prst="rect">
              <a:avLst/>
            </a:prstGeom>
            <a:noFill/>
            <a:ln w="9525">
              <a:solidFill>
                <a:srgbClr val="FFFFFF"/>
              </a:solidFill>
              <a:miter lim="800000"/>
              <a:headEnd/>
              <a:tailEnd/>
            </a:ln>
            <a:extLst>
              <a:ext uri="{909E8E84-426E-40dd-AFC4-6F175D3DCCD1}">
                <a14:hiddenFill xmlns="" xmlns:a14="http://schemas.microsoft.com/office/drawing/2010/main">
                  <a:solidFill>
                    <a:srgbClr val="FFFFFF"/>
                  </a:solidFill>
                </a14:hiddenFill>
              </a:ext>
            </a:extLst>
          </p:spPr>
        </p:pic>
        <p:sp>
          <p:nvSpPr>
            <p:cNvPr id="11" name="Oval 10"/>
            <p:cNvSpPr/>
            <p:nvPr/>
          </p:nvSpPr>
          <p:spPr>
            <a:xfrm>
              <a:off x="7779779" y="657319"/>
              <a:ext cx="882707" cy="958720"/>
            </a:xfrm>
            <a:prstGeom prst="ellipse">
              <a:avLst/>
            </a:prstGeom>
            <a:gradFill flip="none" rotWithShape="1">
              <a:gsLst>
                <a:gs pos="20000">
                  <a:schemeClr val="accent6">
                    <a:lumMod val="75000"/>
                    <a:alpha val="0"/>
                  </a:schemeClr>
                </a:gs>
                <a:gs pos="100000">
                  <a:schemeClr val="accent6">
                    <a:lumMod val="60000"/>
                    <a:lumOff val="40000"/>
                    <a:alpha val="6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grpSp>
      <p:pic>
        <p:nvPicPr>
          <p:cNvPr id="5" name="Picture 4"/>
          <p:cNvPicPr>
            <a:picLocks noChangeAspect="1"/>
          </p:cNvPicPr>
          <p:nvPr/>
        </p:nvPicPr>
        <p:blipFill>
          <a:blip r:embed="rId8"/>
          <a:stretch>
            <a:fillRect/>
          </a:stretch>
        </p:blipFill>
        <p:spPr>
          <a:xfrm>
            <a:off x="225214" y="361702"/>
            <a:ext cx="1636653" cy="1488635"/>
          </a:xfrm>
          <a:prstGeom prst="rect">
            <a:avLst/>
          </a:prstGeom>
        </p:spPr>
      </p:pic>
    </p:spTree>
    <p:extLst>
      <p:ext uri="{BB962C8B-B14F-4D97-AF65-F5344CB8AC3E}">
        <p14:creationId xmlns:p14="http://schemas.microsoft.com/office/powerpoint/2010/main" val="10154030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The </a:t>
            </a:r>
            <a:r>
              <a:rPr lang="en-US" sz="2800" dirty="0" smtClean="0"/>
              <a:t>first signal</a:t>
            </a:r>
            <a:endParaRPr lang="en-US" sz="2800" i="1" dirty="0">
              <a:solidFill>
                <a:srgbClr val="FF0000"/>
              </a:solidFill>
            </a:endParaRPr>
          </a:p>
        </p:txBody>
      </p:sp>
      <p:sp>
        <p:nvSpPr>
          <p:cNvPr id="3" name="Content Placeholder 2"/>
          <p:cNvSpPr>
            <a:spLocks noGrp="1"/>
          </p:cNvSpPr>
          <p:nvPr>
            <p:ph idx="1"/>
          </p:nvPr>
        </p:nvSpPr>
        <p:spPr>
          <a:xfrm>
            <a:off x="533400" y="1335743"/>
            <a:ext cx="8610600" cy="4661832"/>
          </a:xfrm>
        </p:spPr>
        <p:txBody>
          <a:bodyPr/>
          <a:lstStyle/>
          <a:p>
            <a:pPr marL="0" indent="0" algn="ctr">
              <a:buNone/>
            </a:pPr>
            <a:r>
              <a:rPr lang="en-US" b="1" dirty="0">
                <a:solidFill>
                  <a:srgbClr val="114FFB"/>
                </a:solidFill>
              </a:rPr>
              <a:t>On September 14, 2015 at 09:50:45 UTC </a:t>
            </a:r>
            <a:r>
              <a:rPr lang="en-US" b="1" dirty="0" smtClean="0">
                <a:solidFill>
                  <a:srgbClr val="114FFB"/>
                </a:solidFill>
              </a:rPr>
              <a:t>the </a:t>
            </a:r>
            <a:r>
              <a:rPr lang="en-US" b="1" dirty="0">
                <a:solidFill>
                  <a:srgbClr val="114FFB"/>
                </a:solidFill>
              </a:rPr>
              <a:t>two detectors of the </a:t>
            </a:r>
            <a:r>
              <a:rPr lang="en-US" b="1" dirty="0" smtClean="0">
                <a:solidFill>
                  <a:srgbClr val="114FFB"/>
                </a:solidFill>
              </a:rPr>
              <a:t/>
            </a:r>
            <a:br>
              <a:rPr lang="en-US" b="1" dirty="0" smtClean="0">
                <a:solidFill>
                  <a:srgbClr val="114FFB"/>
                </a:solidFill>
              </a:rPr>
            </a:br>
            <a:r>
              <a:rPr lang="en-US" b="1" dirty="0" smtClean="0">
                <a:solidFill>
                  <a:srgbClr val="114FFB"/>
                </a:solidFill>
              </a:rPr>
              <a:t>Laser </a:t>
            </a:r>
            <a:r>
              <a:rPr lang="en-US" b="1" dirty="0">
                <a:solidFill>
                  <a:srgbClr val="114FFB"/>
                </a:solidFill>
              </a:rPr>
              <a:t>Interferometer Gravitational-</a:t>
            </a:r>
            <a:r>
              <a:rPr lang="en-US" b="1" dirty="0" smtClean="0">
                <a:solidFill>
                  <a:srgbClr val="114FFB"/>
                </a:solidFill>
              </a:rPr>
              <a:t>Wave Observatory </a:t>
            </a:r>
            <a:br>
              <a:rPr lang="en-US" b="1" dirty="0" smtClean="0">
                <a:solidFill>
                  <a:srgbClr val="114FFB"/>
                </a:solidFill>
              </a:rPr>
            </a:br>
            <a:r>
              <a:rPr lang="en-US" b="1" dirty="0" smtClean="0">
                <a:solidFill>
                  <a:srgbClr val="114FFB"/>
                </a:solidFill>
              </a:rPr>
              <a:t>observed </a:t>
            </a:r>
            <a:r>
              <a:rPr lang="en-US" b="1" dirty="0">
                <a:solidFill>
                  <a:srgbClr val="114FFB"/>
                </a:solidFill>
              </a:rPr>
              <a:t>a transient gravitational-wave </a:t>
            </a:r>
            <a:r>
              <a:rPr lang="en-US" b="1" dirty="0" smtClean="0">
                <a:solidFill>
                  <a:srgbClr val="114FFB"/>
                </a:solidFill>
              </a:rPr>
              <a:t>signal</a:t>
            </a:r>
          </a:p>
          <a:p>
            <a:endParaRPr lang="en-US" dirty="0" smtClean="0"/>
          </a:p>
          <a:p>
            <a:endParaRPr lang="en-US" dirty="0"/>
          </a:p>
          <a:p>
            <a:endParaRPr lang="en-US" dirty="0" smtClean="0"/>
          </a:p>
          <a:p>
            <a:endParaRPr lang="en-US" dirty="0"/>
          </a:p>
          <a:p>
            <a:endParaRPr lang="en-US" dirty="0" smtClean="0"/>
          </a:p>
          <a:p>
            <a:endParaRPr lang="en-US" dirty="0" smtClean="0"/>
          </a:p>
          <a:p>
            <a:endParaRPr lang="en-US" dirty="0"/>
          </a:p>
          <a:p>
            <a:endParaRPr lang="en-US" dirty="0" smtClean="0"/>
          </a:p>
          <a:p>
            <a:endParaRPr lang="en-US" dirty="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B7F6A23E-AE89-A345-B002-CD5B78E017F7}" type="slidenum">
              <a:rPr lang="en-US" smtClean="0"/>
              <a:pPr>
                <a:defRPr/>
              </a:pPr>
              <a:t>19</a:t>
            </a:fld>
            <a:endParaRPr lang="en-US"/>
          </a:p>
        </p:txBody>
      </p:sp>
      <p:grpSp>
        <p:nvGrpSpPr>
          <p:cNvPr id="8" name="Group 7"/>
          <p:cNvGrpSpPr/>
          <p:nvPr/>
        </p:nvGrpSpPr>
        <p:grpSpPr>
          <a:xfrm>
            <a:off x="231321" y="2521304"/>
            <a:ext cx="8757017" cy="3464243"/>
            <a:chOff x="231321" y="2521304"/>
            <a:chExt cx="8757017" cy="3464243"/>
          </a:xfrm>
        </p:grpSpPr>
        <p:pic>
          <p:nvPicPr>
            <p:cNvPr id="5" name="Picture 4"/>
            <p:cNvPicPr>
              <a:picLocks noChangeAspect="1"/>
            </p:cNvPicPr>
            <p:nvPr/>
          </p:nvPicPr>
          <p:blipFill>
            <a:blip r:embed="rId2"/>
            <a:stretch>
              <a:fillRect/>
            </a:stretch>
          </p:blipFill>
          <p:spPr>
            <a:xfrm>
              <a:off x="1775474" y="2521304"/>
              <a:ext cx="7212864" cy="3464243"/>
            </a:xfrm>
            <a:prstGeom prst="rect">
              <a:avLst/>
            </a:prstGeom>
          </p:spPr>
        </p:pic>
        <p:pic>
          <p:nvPicPr>
            <p:cNvPr id="6" name="Picture 5"/>
            <p:cNvPicPr>
              <a:picLocks noChangeAspect="1"/>
            </p:cNvPicPr>
            <p:nvPr/>
          </p:nvPicPr>
          <p:blipFill>
            <a:blip r:embed="rId3"/>
            <a:stretch>
              <a:fillRect/>
            </a:stretch>
          </p:blipFill>
          <p:spPr>
            <a:xfrm>
              <a:off x="954230" y="2925263"/>
              <a:ext cx="858232" cy="2729176"/>
            </a:xfrm>
            <a:prstGeom prst="rect">
              <a:avLst/>
            </a:prstGeom>
          </p:spPr>
        </p:pic>
        <p:pic>
          <p:nvPicPr>
            <p:cNvPr id="7" name="Picture 6"/>
            <p:cNvPicPr>
              <a:picLocks noChangeAspect="1"/>
            </p:cNvPicPr>
            <p:nvPr/>
          </p:nvPicPr>
          <p:blipFill>
            <a:blip r:embed="rId4"/>
            <a:stretch>
              <a:fillRect/>
            </a:stretch>
          </p:blipFill>
          <p:spPr>
            <a:xfrm>
              <a:off x="231321" y="2715002"/>
              <a:ext cx="669225" cy="2977565"/>
            </a:xfrm>
            <a:prstGeom prst="rect">
              <a:avLst/>
            </a:prstGeom>
          </p:spPr>
        </p:pic>
      </p:grpSp>
      <p:sp>
        <p:nvSpPr>
          <p:cNvPr id="9" name="TextBox 8"/>
          <p:cNvSpPr txBox="1"/>
          <p:nvPr/>
        </p:nvSpPr>
        <p:spPr>
          <a:xfrm>
            <a:off x="5061739" y="2649590"/>
            <a:ext cx="3701930" cy="523220"/>
          </a:xfrm>
          <a:prstGeom prst="rect">
            <a:avLst/>
          </a:prstGeom>
          <a:noFill/>
        </p:spPr>
        <p:txBody>
          <a:bodyPr wrap="none" rtlCol="0">
            <a:spAutoFit/>
          </a:bodyPr>
          <a:lstStyle/>
          <a:p>
            <a:r>
              <a:rPr lang="en-US" sz="2800" b="1" dirty="0" smtClean="0">
                <a:solidFill>
                  <a:schemeClr val="tx2"/>
                </a:solidFill>
                <a:sym typeface="Wingdings"/>
              </a:rPr>
              <a:t>    </a:t>
            </a:r>
            <a:r>
              <a:rPr lang="en-US" sz="2800" b="1" dirty="0" smtClean="0">
                <a:solidFill>
                  <a:schemeClr val="tx2"/>
                </a:solidFill>
                <a:latin typeface="Are"/>
                <a:cs typeface="Are"/>
                <a:sym typeface="Wingdings"/>
              </a:rPr>
              <a:t>1/10 second    </a:t>
            </a:r>
            <a:r>
              <a:rPr lang="en-US" sz="2800" b="1" dirty="0" smtClean="0">
                <a:solidFill>
                  <a:schemeClr val="tx2"/>
                </a:solidFill>
                <a:sym typeface="Wingdings"/>
              </a:rPr>
              <a:t></a:t>
            </a:r>
            <a:endParaRPr lang="en-US" sz="2800" b="1" dirty="0">
              <a:solidFill>
                <a:schemeClr val="tx2"/>
              </a:solidFill>
            </a:endParaRPr>
          </a:p>
        </p:txBody>
      </p:sp>
    </p:spTree>
    <p:extLst>
      <p:ext uri="{BB962C8B-B14F-4D97-AF65-F5344CB8AC3E}">
        <p14:creationId xmlns:p14="http://schemas.microsoft.com/office/powerpoint/2010/main" val="12043809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solidFill>
                <a:srgbClr val="618FFD"/>
              </a:solidFill>
            </a:endParaRPr>
          </a:p>
        </p:txBody>
      </p:sp>
      <p:sp>
        <p:nvSpPr>
          <p:cNvPr id="83970" name="Text Placeholder 2"/>
          <p:cNvSpPr>
            <a:spLocks noGrp="1"/>
          </p:cNvSpPr>
          <p:nvPr>
            <p:ph type="body" sz="half"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en-US">
              <a:solidFill>
                <a:srgbClr val="618FFD"/>
              </a:solidFill>
              <a:latin typeface="Helvetica" charset="0"/>
              <a:ea typeface="ＭＳ Ｐゴシック" charset="0"/>
            </a:endParaRPr>
          </a:p>
        </p:txBody>
      </p:sp>
      <p:sp>
        <p:nvSpPr>
          <p:cNvPr id="83971" name="Content Placeholder 3"/>
          <p:cNvSpPr>
            <a:spLocks noGrp="1"/>
          </p:cNvSpPr>
          <p:nvPr>
            <p:ph sz="half" idx="2"/>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en-US">
              <a:solidFill>
                <a:srgbClr val="618FFD"/>
              </a:solidFill>
              <a:latin typeface="Helvetica" charset="0"/>
              <a:ea typeface="ＭＳ Ｐゴシック" charset="0"/>
            </a:endParaRPr>
          </a:p>
        </p:txBody>
      </p:sp>
      <p:sp>
        <p:nvSpPr>
          <p:cNvPr id="5" name="Slide Number Placeholder 4"/>
          <p:cNvSpPr>
            <a:spLocks noGrp="1"/>
          </p:cNvSpPr>
          <p:nvPr>
            <p:ph type="sldNum" sz="quarter" idx="11"/>
          </p:nvPr>
        </p:nvSpPr>
        <p:spPr/>
        <p:txBody>
          <a:bodyPr/>
          <a:lstStyle/>
          <a:p>
            <a:pPr>
              <a:defRPr/>
            </a:pPr>
            <a:fld id="{2C7896A3-A501-6540-AB3E-F27447F32A80}" type="slidenum">
              <a:rPr lang="en-US" smtClean="0">
                <a:solidFill>
                  <a:srgbClr val="618FFD"/>
                </a:solidFill>
              </a:rPr>
              <a:pPr>
                <a:defRPr/>
              </a:pPr>
              <a:t>2</a:t>
            </a:fld>
            <a:endParaRPr lang="en-US">
              <a:solidFill>
                <a:srgbClr val="618FFD"/>
              </a:solidFill>
            </a:endParaRPr>
          </a:p>
        </p:txBody>
      </p:sp>
      <p:sp>
        <p:nvSpPr>
          <p:cNvPr id="6" name="Slide Number Placeholder 4"/>
          <p:cNvSpPr txBox="1">
            <a:spLocks/>
          </p:cNvSpPr>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defPPr>
              <a:defRPr lang="en-US"/>
            </a:defPPr>
            <a:lvl1pPr algn="r" rtl="0" eaLnBrk="0" fontAlgn="base" hangingPunct="0">
              <a:spcBef>
                <a:spcPct val="0"/>
              </a:spcBef>
              <a:spcAft>
                <a:spcPct val="0"/>
              </a:spcAft>
              <a:defRPr sz="1400" b="0" kern="1200">
                <a:solidFill>
                  <a:schemeClr val="tx1"/>
                </a:solidFill>
                <a:latin typeface="+mn-lt"/>
                <a:ea typeface="ＭＳ Ｐゴシック" charset="0"/>
                <a:cs typeface="+mn-cs"/>
              </a:defRPr>
            </a:lvl1pPr>
            <a:lvl2pPr marL="457200" algn="l" rtl="0" eaLnBrk="0" fontAlgn="base" hangingPunct="0">
              <a:spcBef>
                <a:spcPct val="0"/>
              </a:spcBef>
              <a:spcAft>
                <a:spcPct val="0"/>
              </a:spcAft>
              <a:defRPr sz="1400" b="1"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1400" b="1"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1400" b="1"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1400" b="1" kern="1200">
                <a:solidFill>
                  <a:schemeClr val="tx1"/>
                </a:solidFill>
                <a:latin typeface="Arial" charset="0"/>
                <a:ea typeface="ＭＳ Ｐゴシック" charset="0"/>
                <a:cs typeface="+mn-cs"/>
              </a:defRPr>
            </a:lvl5pPr>
            <a:lvl6pPr marL="2286000" algn="l" defTabSz="457200" rtl="0" eaLnBrk="1" latinLnBrk="0" hangingPunct="1">
              <a:defRPr sz="1400" b="1" kern="1200">
                <a:solidFill>
                  <a:schemeClr val="tx1"/>
                </a:solidFill>
                <a:latin typeface="Arial" charset="0"/>
                <a:ea typeface="ＭＳ Ｐゴシック" charset="0"/>
                <a:cs typeface="+mn-cs"/>
              </a:defRPr>
            </a:lvl6pPr>
            <a:lvl7pPr marL="2743200" algn="l" defTabSz="457200" rtl="0" eaLnBrk="1" latinLnBrk="0" hangingPunct="1">
              <a:defRPr sz="1400" b="1" kern="1200">
                <a:solidFill>
                  <a:schemeClr val="tx1"/>
                </a:solidFill>
                <a:latin typeface="Arial" charset="0"/>
                <a:ea typeface="ＭＳ Ｐゴシック" charset="0"/>
                <a:cs typeface="+mn-cs"/>
              </a:defRPr>
            </a:lvl7pPr>
            <a:lvl8pPr marL="3200400" algn="l" defTabSz="457200" rtl="0" eaLnBrk="1" latinLnBrk="0" hangingPunct="1">
              <a:defRPr sz="1400" b="1" kern="1200">
                <a:solidFill>
                  <a:schemeClr val="tx1"/>
                </a:solidFill>
                <a:latin typeface="Arial" charset="0"/>
                <a:ea typeface="ＭＳ Ｐゴシック" charset="0"/>
                <a:cs typeface="+mn-cs"/>
              </a:defRPr>
            </a:lvl8pPr>
            <a:lvl9pPr marL="3657600" algn="l" defTabSz="457200" rtl="0" eaLnBrk="1" latinLnBrk="0" hangingPunct="1">
              <a:defRPr sz="1400" b="1" kern="1200">
                <a:solidFill>
                  <a:schemeClr val="tx1"/>
                </a:solidFill>
                <a:latin typeface="Arial" charset="0"/>
                <a:ea typeface="ＭＳ Ｐゴシック" charset="0"/>
                <a:cs typeface="+mn-cs"/>
              </a:defRPr>
            </a:lvl9pPr>
          </a:lstStyle>
          <a:p>
            <a:pPr>
              <a:defRPr/>
            </a:pPr>
            <a:fld id="{CDF3D73F-9B3A-F34C-BA29-D0629D59E2E4}" type="slidenum">
              <a:rPr lang="en-US" smtClean="0">
                <a:solidFill>
                  <a:srgbClr val="618FFD"/>
                </a:solidFill>
              </a:rPr>
              <a:pPr>
                <a:defRPr/>
              </a:pPr>
              <a:t>2</a:t>
            </a:fld>
            <a:endParaRPr lang="en-US">
              <a:solidFill>
                <a:srgbClr val="618FFD"/>
              </a:solidFill>
            </a:endParaRPr>
          </a:p>
        </p:txBody>
      </p:sp>
      <p:sp>
        <p:nvSpPr>
          <p:cNvPr id="7" name="Rectangle 5"/>
          <p:cNvSpPr>
            <a:spLocks noChangeArrowheads="1"/>
          </p:cNvSpPr>
          <p:nvPr/>
        </p:nvSpPr>
        <p:spPr bwMode="auto">
          <a:xfrm>
            <a:off x="0" y="0"/>
            <a:ext cx="9144000" cy="6858000"/>
          </a:xfrm>
          <a:prstGeom prst="rect">
            <a:avLst/>
          </a:prstGeom>
          <a:solidFill>
            <a:schemeClr val="tx2"/>
          </a:solidFill>
          <a:ln>
            <a:noFill/>
          </a:ln>
          <a:effectLst/>
          <a:extLs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solidFill>
                <a:srgbClr val="618FFD"/>
              </a:solidFill>
              <a:cs typeface="+mn-cs"/>
            </a:endParaRPr>
          </a:p>
        </p:txBody>
      </p:sp>
      <p:pic>
        <p:nvPicPr>
          <p:cNvPr id="83975" name="Picture 6" descr="WorldMapXparen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7650" y="1327627"/>
            <a:ext cx="8648700" cy="5208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1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87128" y="2552700"/>
            <a:ext cx="1023072" cy="647700"/>
          </a:xfrm>
          <a:prstGeom prst="rect">
            <a:avLst/>
          </a:prstGeom>
          <a:noFill/>
          <a:ln w="28575">
            <a:solidFill>
              <a:srgbClr val="FFFF00"/>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1" name="Picture 1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64808" y="2692113"/>
            <a:ext cx="941388" cy="672860"/>
          </a:xfrm>
          <a:prstGeom prst="rect">
            <a:avLst/>
          </a:prstGeom>
          <a:noFill/>
          <a:ln w="28575">
            <a:solidFill>
              <a:srgbClr val="FFFF00"/>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2" name="Picture 1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18999" y="2174169"/>
            <a:ext cx="984250" cy="669925"/>
          </a:xfrm>
          <a:prstGeom prst="rect">
            <a:avLst/>
          </a:prstGeom>
          <a:noFill/>
          <a:ln w="28575">
            <a:solidFill>
              <a:srgbClr val="FFFF00"/>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3" name="Slide Number Placeholder 4"/>
          <p:cNvSpPr txBox="1">
            <a:spLocks/>
          </p:cNvSpPr>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defPPr>
              <a:defRPr lang="en-US"/>
            </a:defPPr>
            <a:lvl1pPr algn="r" rtl="0" eaLnBrk="0" fontAlgn="base" hangingPunct="0">
              <a:spcBef>
                <a:spcPct val="0"/>
              </a:spcBef>
              <a:spcAft>
                <a:spcPct val="0"/>
              </a:spcAft>
              <a:defRPr sz="1400" b="0" kern="1200">
                <a:solidFill>
                  <a:schemeClr val="tx1"/>
                </a:solidFill>
                <a:latin typeface="+mn-lt"/>
                <a:ea typeface="ＭＳ Ｐゴシック" charset="0"/>
                <a:cs typeface="+mn-cs"/>
              </a:defRPr>
            </a:lvl1pPr>
            <a:lvl2pPr marL="457200" algn="l" rtl="0" eaLnBrk="0" fontAlgn="base" hangingPunct="0">
              <a:spcBef>
                <a:spcPct val="0"/>
              </a:spcBef>
              <a:spcAft>
                <a:spcPct val="0"/>
              </a:spcAft>
              <a:defRPr sz="1400" b="1"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1400" b="1"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1400" b="1"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1400" b="1" kern="1200">
                <a:solidFill>
                  <a:schemeClr val="tx1"/>
                </a:solidFill>
                <a:latin typeface="Arial" charset="0"/>
                <a:ea typeface="ＭＳ Ｐゴシック" charset="0"/>
                <a:cs typeface="+mn-cs"/>
              </a:defRPr>
            </a:lvl5pPr>
            <a:lvl6pPr marL="2286000" algn="l" defTabSz="457200" rtl="0" eaLnBrk="1" latinLnBrk="0" hangingPunct="1">
              <a:defRPr sz="1400" b="1" kern="1200">
                <a:solidFill>
                  <a:schemeClr val="tx1"/>
                </a:solidFill>
                <a:latin typeface="Arial" charset="0"/>
                <a:ea typeface="ＭＳ Ｐゴシック" charset="0"/>
                <a:cs typeface="+mn-cs"/>
              </a:defRPr>
            </a:lvl6pPr>
            <a:lvl7pPr marL="2743200" algn="l" defTabSz="457200" rtl="0" eaLnBrk="1" latinLnBrk="0" hangingPunct="1">
              <a:defRPr sz="1400" b="1" kern="1200">
                <a:solidFill>
                  <a:schemeClr val="tx1"/>
                </a:solidFill>
                <a:latin typeface="Arial" charset="0"/>
                <a:ea typeface="ＭＳ Ｐゴシック" charset="0"/>
                <a:cs typeface="+mn-cs"/>
              </a:defRPr>
            </a:lvl7pPr>
            <a:lvl8pPr marL="3200400" algn="l" defTabSz="457200" rtl="0" eaLnBrk="1" latinLnBrk="0" hangingPunct="1">
              <a:defRPr sz="1400" b="1" kern="1200">
                <a:solidFill>
                  <a:schemeClr val="tx1"/>
                </a:solidFill>
                <a:latin typeface="Arial" charset="0"/>
                <a:ea typeface="ＭＳ Ｐゴシック" charset="0"/>
                <a:cs typeface="+mn-cs"/>
              </a:defRPr>
            </a:lvl8pPr>
            <a:lvl9pPr marL="3657600" algn="l" defTabSz="457200" rtl="0" eaLnBrk="1" latinLnBrk="0" hangingPunct="1">
              <a:defRPr sz="1400" b="1" kern="1200">
                <a:solidFill>
                  <a:schemeClr val="tx1"/>
                </a:solidFill>
                <a:latin typeface="Arial" charset="0"/>
                <a:ea typeface="ＭＳ Ｐゴシック" charset="0"/>
                <a:cs typeface="+mn-cs"/>
              </a:defRPr>
            </a:lvl9pPr>
          </a:lstStyle>
          <a:p>
            <a:pPr>
              <a:defRPr/>
            </a:pPr>
            <a:fld id="{3064FF2D-1599-5A45-98B6-1AE5E888D3A2}" type="slidenum">
              <a:rPr lang="en-US" smtClean="0">
                <a:solidFill>
                  <a:srgbClr val="618FFD"/>
                </a:solidFill>
              </a:rPr>
              <a:pPr>
                <a:defRPr/>
              </a:pPr>
              <a:t>2</a:t>
            </a:fld>
            <a:endParaRPr lang="en-US">
              <a:solidFill>
                <a:srgbClr val="618FFD"/>
              </a:solidFill>
            </a:endParaRPr>
          </a:p>
        </p:txBody>
      </p:sp>
      <p:pic>
        <p:nvPicPr>
          <p:cNvPr id="83981" name="図 10" descr="LCGTPosterSimpleEn.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446963" y="2552700"/>
            <a:ext cx="1222375" cy="82550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pic>
      <p:sp>
        <p:nvSpPr>
          <p:cNvPr id="19" name="TextBox 18"/>
          <p:cNvSpPr txBox="1"/>
          <p:nvPr/>
        </p:nvSpPr>
        <p:spPr>
          <a:xfrm>
            <a:off x="1281594" y="812196"/>
            <a:ext cx="3024611" cy="584775"/>
          </a:xfrm>
          <a:prstGeom prst="rect">
            <a:avLst/>
          </a:prstGeom>
          <a:noFill/>
        </p:spPr>
        <p:txBody>
          <a:bodyPr wrap="none">
            <a:spAutoFit/>
          </a:bodyPr>
          <a:lstStyle/>
          <a:p>
            <a:pPr>
              <a:defRPr/>
            </a:pPr>
            <a:r>
              <a:rPr lang="en-US" sz="3200" b="0" dirty="0" smtClean="0">
                <a:solidFill>
                  <a:schemeClr val="bg1"/>
                </a:solidFill>
                <a:latin typeface="+mn-lt"/>
              </a:rPr>
              <a:t>Virgo and LIGO</a:t>
            </a:r>
            <a:endParaRPr lang="en-US" sz="3200" b="0" dirty="0">
              <a:solidFill>
                <a:schemeClr val="bg1"/>
              </a:solidFill>
              <a:latin typeface="+mn-lt"/>
            </a:endParaRPr>
          </a:p>
        </p:txBody>
      </p:sp>
      <p:sp>
        <p:nvSpPr>
          <p:cNvPr id="83986" name="TextBox 20"/>
          <p:cNvSpPr txBox="1">
            <a:spLocks noChangeArrowheads="1"/>
          </p:cNvSpPr>
          <p:nvPr/>
        </p:nvSpPr>
        <p:spPr bwMode="auto">
          <a:xfrm>
            <a:off x="738557" y="2916572"/>
            <a:ext cx="1260460"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r>
              <a:rPr lang="en-US" dirty="0" smtClean="0">
                <a:solidFill>
                  <a:srgbClr val="618FFD"/>
                </a:solidFill>
              </a:rPr>
              <a:t>LIGO </a:t>
            </a:r>
            <a:endParaRPr lang="en-US" dirty="0">
              <a:solidFill>
                <a:srgbClr val="618FFD"/>
              </a:solidFill>
            </a:endParaRPr>
          </a:p>
          <a:p>
            <a:r>
              <a:rPr lang="en-US" dirty="0" smtClean="0">
                <a:solidFill>
                  <a:srgbClr val="618FFD"/>
                </a:solidFill>
              </a:rPr>
              <a:t>Hanford,</a:t>
            </a:r>
          </a:p>
          <a:p>
            <a:r>
              <a:rPr lang="en-US" dirty="0" smtClean="0">
                <a:solidFill>
                  <a:srgbClr val="618FFD"/>
                </a:solidFill>
              </a:rPr>
              <a:t>Livingston </a:t>
            </a:r>
            <a:endParaRPr lang="en-US" dirty="0">
              <a:solidFill>
                <a:srgbClr val="618FFD"/>
              </a:solidFill>
            </a:endParaRPr>
          </a:p>
        </p:txBody>
      </p:sp>
      <p:sp>
        <p:nvSpPr>
          <p:cNvPr id="83988" name="TextBox 22"/>
          <p:cNvSpPr txBox="1">
            <a:spLocks noChangeArrowheads="1"/>
          </p:cNvSpPr>
          <p:nvPr/>
        </p:nvSpPr>
        <p:spPr bwMode="auto">
          <a:xfrm>
            <a:off x="3672806" y="2384336"/>
            <a:ext cx="639919" cy="307777"/>
          </a:xfrm>
          <a:prstGeom prst="rect">
            <a:avLst/>
          </a:prstGeom>
          <a:noFill/>
          <a:ln>
            <a:noFill/>
          </a:ln>
          <a:extLst/>
        </p:spPr>
        <p:txBody>
          <a:bodyPr wrap="non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r>
              <a:rPr lang="en-US" dirty="0" smtClean="0">
                <a:solidFill>
                  <a:srgbClr val="618FFD"/>
                </a:solidFill>
              </a:rPr>
              <a:t>Virgo</a:t>
            </a:r>
            <a:endParaRPr lang="en-US" dirty="0">
              <a:solidFill>
                <a:srgbClr val="618FFD"/>
              </a:solidFill>
            </a:endParaRPr>
          </a:p>
        </p:txBody>
      </p:sp>
      <p:sp>
        <p:nvSpPr>
          <p:cNvPr id="83990" name="TextBox 24"/>
          <p:cNvSpPr txBox="1">
            <a:spLocks noChangeArrowheads="1"/>
          </p:cNvSpPr>
          <p:nvPr/>
        </p:nvSpPr>
        <p:spPr bwMode="auto">
          <a:xfrm>
            <a:off x="7763356" y="3417888"/>
            <a:ext cx="83661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r>
              <a:rPr lang="en-US" dirty="0">
                <a:solidFill>
                  <a:srgbClr val="618FFD"/>
                </a:solidFill>
              </a:rPr>
              <a:t>KAGRA</a:t>
            </a:r>
          </a:p>
          <a:p>
            <a:r>
              <a:rPr lang="en-US" dirty="0">
                <a:solidFill>
                  <a:srgbClr val="618FFD"/>
                </a:solidFill>
              </a:rPr>
              <a:t>2018</a:t>
            </a:r>
          </a:p>
        </p:txBody>
      </p:sp>
      <p:sp>
        <p:nvSpPr>
          <p:cNvPr id="3" name="Rectangle 2"/>
          <p:cNvSpPr/>
          <p:nvPr/>
        </p:nvSpPr>
        <p:spPr bwMode="auto">
          <a:xfrm>
            <a:off x="5876732" y="1"/>
            <a:ext cx="3267268" cy="6858000"/>
          </a:xfrm>
          <a:prstGeom prst="rect">
            <a:avLst/>
          </a:prstGeom>
          <a:solidFill>
            <a:schemeClr val="bg1"/>
          </a:solidFill>
          <a:ln w="127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3" name="Rectangle 22"/>
          <p:cNvSpPr/>
          <p:nvPr/>
        </p:nvSpPr>
        <p:spPr bwMode="auto">
          <a:xfrm>
            <a:off x="-14323" y="3813716"/>
            <a:ext cx="6035981" cy="3033171"/>
          </a:xfrm>
          <a:prstGeom prst="rect">
            <a:avLst/>
          </a:prstGeom>
          <a:solidFill>
            <a:schemeClr val="bg1"/>
          </a:solidFill>
          <a:ln w="127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4" name="Rectangle 23"/>
          <p:cNvSpPr/>
          <p:nvPr/>
        </p:nvSpPr>
        <p:spPr bwMode="auto">
          <a:xfrm>
            <a:off x="-33796" y="-15778"/>
            <a:ext cx="6035981" cy="741526"/>
          </a:xfrm>
          <a:prstGeom prst="rect">
            <a:avLst/>
          </a:prstGeom>
          <a:solidFill>
            <a:schemeClr val="bg1"/>
          </a:solidFill>
          <a:ln w="127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5" name="Rectangle 2"/>
          <p:cNvSpPr txBox="1">
            <a:spLocks noChangeArrowheads="1"/>
          </p:cNvSpPr>
          <p:nvPr/>
        </p:nvSpPr>
        <p:spPr bwMode="auto">
          <a:xfrm>
            <a:off x="407646" y="4171720"/>
            <a:ext cx="7911164" cy="2486731"/>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lvl1pPr algn="ctr" rtl="0" eaLnBrk="0" fontAlgn="base" hangingPunct="0">
              <a:spcBef>
                <a:spcPct val="0"/>
              </a:spcBef>
              <a:spcAft>
                <a:spcPct val="0"/>
              </a:spcAft>
              <a:defRPr sz="2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2pPr>
            <a:lvl3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3pPr>
            <a:lvl4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4pPr>
            <a:lvl5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5pPr>
            <a:lvl6pPr marL="457200" algn="ctr" rtl="0" eaLnBrk="0" fontAlgn="base" hangingPunct="0">
              <a:spcBef>
                <a:spcPct val="0"/>
              </a:spcBef>
              <a:spcAft>
                <a:spcPct val="0"/>
              </a:spcAft>
              <a:defRPr sz="2400">
                <a:solidFill>
                  <a:schemeClr val="tx1"/>
                </a:solidFill>
                <a:latin typeface="Helvetica" pitchFamily="34" charset="0"/>
              </a:defRPr>
            </a:lvl6pPr>
            <a:lvl7pPr marL="914400" algn="ctr" rtl="0" eaLnBrk="0" fontAlgn="base" hangingPunct="0">
              <a:spcBef>
                <a:spcPct val="0"/>
              </a:spcBef>
              <a:spcAft>
                <a:spcPct val="0"/>
              </a:spcAft>
              <a:defRPr sz="2400">
                <a:solidFill>
                  <a:schemeClr val="tx1"/>
                </a:solidFill>
                <a:latin typeface="Helvetica" pitchFamily="34" charset="0"/>
              </a:defRPr>
            </a:lvl7pPr>
            <a:lvl8pPr marL="1371600" algn="ctr" rtl="0" eaLnBrk="0" fontAlgn="base" hangingPunct="0">
              <a:spcBef>
                <a:spcPct val="0"/>
              </a:spcBef>
              <a:spcAft>
                <a:spcPct val="0"/>
              </a:spcAft>
              <a:defRPr sz="2400">
                <a:solidFill>
                  <a:schemeClr val="tx1"/>
                </a:solidFill>
                <a:latin typeface="Helvetica" pitchFamily="34" charset="0"/>
              </a:defRPr>
            </a:lvl8pPr>
            <a:lvl9pPr marL="1828800" algn="ctr" rtl="0" eaLnBrk="0" fontAlgn="base" hangingPunct="0">
              <a:spcBef>
                <a:spcPct val="0"/>
              </a:spcBef>
              <a:spcAft>
                <a:spcPct val="0"/>
              </a:spcAft>
              <a:defRPr sz="2400">
                <a:solidFill>
                  <a:schemeClr val="tx1"/>
                </a:solidFill>
                <a:latin typeface="Helvetica" pitchFamily="34" charset="0"/>
              </a:defRPr>
            </a:lvl9pPr>
          </a:lstStyle>
          <a:p>
            <a:r>
              <a:rPr lang="is-IS" dirty="0" smtClean="0">
                <a:solidFill>
                  <a:schemeClr val="tx2"/>
                </a:solidFill>
                <a:latin typeface="Helvetica" charset="0"/>
              </a:rPr>
              <a:t>…and </a:t>
            </a:r>
            <a:r>
              <a:rPr lang="en-US" dirty="0" smtClean="0">
                <a:solidFill>
                  <a:schemeClr val="tx2"/>
                </a:solidFill>
                <a:latin typeface="Helvetica" charset="0"/>
              </a:rPr>
              <a:t>Observed </a:t>
            </a:r>
            <a:r>
              <a:rPr lang="en-US" dirty="0" smtClean="0">
                <a:solidFill>
                  <a:schemeClr val="tx2"/>
                </a:solidFill>
                <a:latin typeface="Helvetica" charset="0"/>
              </a:rPr>
              <a:t>with the initial detectors </a:t>
            </a:r>
            <a:r>
              <a:rPr lang="en-US" dirty="0" smtClean="0">
                <a:solidFill>
                  <a:schemeClr val="tx2"/>
                </a:solidFill>
                <a:latin typeface="Helvetica" charset="0"/>
              </a:rPr>
              <a:t/>
            </a:r>
            <a:br>
              <a:rPr lang="en-US" dirty="0" smtClean="0">
                <a:solidFill>
                  <a:schemeClr val="tx2"/>
                </a:solidFill>
                <a:latin typeface="Helvetica" charset="0"/>
              </a:rPr>
            </a:br>
            <a:r>
              <a:rPr lang="en-US" dirty="0" smtClean="0">
                <a:solidFill>
                  <a:schemeClr val="tx2"/>
                </a:solidFill>
                <a:latin typeface="Helvetica" charset="0"/>
              </a:rPr>
              <a:t>2005-2011</a:t>
            </a:r>
            <a:r>
              <a:rPr lang="en-US" dirty="0" smtClean="0">
                <a:solidFill>
                  <a:schemeClr val="tx2"/>
                </a:solidFill>
                <a:latin typeface="Helvetica" charset="0"/>
              </a:rPr>
              <a:t>, </a:t>
            </a:r>
            <a:br>
              <a:rPr lang="en-US" dirty="0" smtClean="0">
                <a:solidFill>
                  <a:schemeClr val="tx2"/>
                </a:solidFill>
                <a:latin typeface="Helvetica" charset="0"/>
              </a:rPr>
            </a:br>
            <a:r>
              <a:rPr lang="en-US" dirty="0" smtClean="0">
                <a:solidFill>
                  <a:schemeClr val="tx2"/>
                </a:solidFill>
                <a:latin typeface="Helvetica" charset="0"/>
              </a:rPr>
              <a:t>and </a:t>
            </a:r>
            <a:r>
              <a:rPr lang="en-US" dirty="0" smtClean="0">
                <a:solidFill>
                  <a:schemeClr val="tx2"/>
                </a:solidFill>
                <a:latin typeface="Helvetica" charset="0"/>
              </a:rPr>
              <a:t>saw </a:t>
            </a:r>
            <a:r>
              <a:rPr lang="en-US" b="1" dirty="0" smtClean="0">
                <a:solidFill>
                  <a:schemeClr val="tx2"/>
                </a:solidFill>
                <a:latin typeface="Helvetica" charset="0"/>
              </a:rPr>
              <a:t>no signals</a:t>
            </a:r>
            <a:endParaRPr lang="en-US" dirty="0">
              <a:solidFill>
                <a:schemeClr val="tx2"/>
              </a:solidFill>
              <a:latin typeface="Helvetica" charset="0"/>
            </a:endParaRPr>
          </a:p>
          <a:p>
            <a:endParaRPr lang="en-US" b="1" dirty="0">
              <a:solidFill>
                <a:schemeClr val="tx2"/>
              </a:solidFill>
              <a:latin typeface="Helvetica" charset="0"/>
            </a:endParaRPr>
          </a:p>
          <a:p>
            <a:r>
              <a:rPr lang="en-US" dirty="0" smtClean="0">
                <a:solidFill>
                  <a:schemeClr val="tx2"/>
                </a:solidFill>
                <a:latin typeface="Helvetica" charset="0"/>
              </a:rPr>
              <a:t>(and some interesting non-detections)</a:t>
            </a:r>
            <a:endParaRPr lang="en-US" dirty="0" smtClean="0">
              <a:solidFill>
                <a:schemeClr val="tx2"/>
              </a:solidFill>
              <a:latin typeface="Helvetica" charset="0"/>
            </a:endParaRPr>
          </a:p>
        </p:txBody>
      </p:sp>
      <p:sp>
        <p:nvSpPr>
          <p:cNvPr id="26" name="Rectangle 2"/>
          <p:cNvSpPr txBox="1">
            <a:spLocks noChangeArrowheads="1"/>
          </p:cNvSpPr>
          <p:nvPr/>
        </p:nvSpPr>
        <p:spPr bwMode="auto">
          <a:xfrm>
            <a:off x="5993176" y="695054"/>
            <a:ext cx="3150824" cy="1997059"/>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lvl1pPr algn="ctr" rtl="0" eaLnBrk="0" fontAlgn="base" hangingPunct="0">
              <a:spcBef>
                <a:spcPct val="0"/>
              </a:spcBef>
              <a:spcAft>
                <a:spcPct val="0"/>
              </a:spcAft>
              <a:defRPr sz="2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2pPr>
            <a:lvl3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3pPr>
            <a:lvl4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4pPr>
            <a:lvl5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5pPr>
            <a:lvl6pPr marL="457200" algn="ctr" rtl="0" eaLnBrk="0" fontAlgn="base" hangingPunct="0">
              <a:spcBef>
                <a:spcPct val="0"/>
              </a:spcBef>
              <a:spcAft>
                <a:spcPct val="0"/>
              </a:spcAft>
              <a:defRPr sz="2400">
                <a:solidFill>
                  <a:schemeClr val="tx1"/>
                </a:solidFill>
                <a:latin typeface="Helvetica" pitchFamily="34" charset="0"/>
              </a:defRPr>
            </a:lvl6pPr>
            <a:lvl7pPr marL="914400" algn="ctr" rtl="0" eaLnBrk="0" fontAlgn="base" hangingPunct="0">
              <a:spcBef>
                <a:spcPct val="0"/>
              </a:spcBef>
              <a:spcAft>
                <a:spcPct val="0"/>
              </a:spcAft>
              <a:defRPr sz="2400">
                <a:solidFill>
                  <a:schemeClr val="tx1"/>
                </a:solidFill>
                <a:latin typeface="Helvetica" pitchFamily="34" charset="0"/>
              </a:defRPr>
            </a:lvl7pPr>
            <a:lvl8pPr marL="1371600" algn="ctr" rtl="0" eaLnBrk="0" fontAlgn="base" hangingPunct="0">
              <a:spcBef>
                <a:spcPct val="0"/>
              </a:spcBef>
              <a:spcAft>
                <a:spcPct val="0"/>
              </a:spcAft>
              <a:defRPr sz="2400">
                <a:solidFill>
                  <a:schemeClr val="tx1"/>
                </a:solidFill>
                <a:latin typeface="Helvetica" pitchFamily="34" charset="0"/>
              </a:defRPr>
            </a:lvl8pPr>
            <a:lvl9pPr marL="1828800" algn="ctr" rtl="0" eaLnBrk="0" fontAlgn="base" hangingPunct="0">
              <a:spcBef>
                <a:spcPct val="0"/>
              </a:spcBef>
              <a:spcAft>
                <a:spcPct val="0"/>
              </a:spcAft>
              <a:defRPr sz="2400">
                <a:solidFill>
                  <a:schemeClr val="tx1"/>
                </a:solidFill>
                <a:latin typeface="Helvetica" pitchFamily="34" charset="0"/>
              </a:defRPr>
            </a:lvl9pPr>
          </a:lstStyle>
          <a:p>
            <a:r>
              <a:rPr lang="en-US" dirty="0" smtClean="0">
                <a:solidFill>
                  <a:schemeClr val="tx2"/>
                </a:solidFill>
                <a:latin typeface="Helvetica" charset="0"/>
              </a:rPr>
              <a:t>Virgo and LIGO built new observatories in </a:t>
            </a:r>
            <a:r>
              <a:rPr lang="en-US" smtClean="0">
                <a:solidFill>
                  <a:schemeClr val="tx2"/>
                </a:solidFill>
                <a:latin typeface="Helvetica" charset="0"/>
              </a:rPr>
              <a:t>the 90’s</a:t>
            </a:r>
            <a:endParaRPr lang="en-US" b="1" dirty="0">
              <a:solidFill>
                <a:schemeClr val="tx2"/>
              </a:solidFill>
              <a:latin typeface="Helvetica" charset="0"/>
            </a:endParaRPr>
          </a:p>
        </p:txBody>
      </p:sp>
    </p:spTree>
    <p:extLst>
      <p:ext uri="{BB962C8B-B14F-4D97-AF65-F5344CB8AC3E}">
        <p14:creationId xmlns:p14="http://schemas.microsoft.com/office/powerpoint/2010/main" val="14181007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210848" y="1387474"/>
            <a:ext cx="4933152" cy="4976680"/>
          </a:xfrm>
          <a:prstGeom prst="rect">
            <a:avLst/>
          </a:prstGeom>
        </p:spPr>
      </p:pic>
      <p:sp>
        <p:nvSpPr>
          <p:cNvPr id="2" name="Title 1"/>
          <p:cNvSpPr>
            <a:spLocks noGrp="1"/>
          </p:cNvSpPr>
          <p:nvPr>
            <p:ph type="title"/>
          </p:nvPr>
        </p:nvSpPr>
        <p:spPr/>
        <p:txBody>
          <a:bodyPr/>
          <a:lstStyle/>
          <a:p>
            <a:r>
              <a:rPr lang="en-US" sz="2800" dirty="0" smtClean="0"/>
              <a:t>We measure </a:t>
            </a:r>
            <a:r>
              <a:rPr lang="en-US" sz="2800" i="1" dirty="0" smtClean="0"/>
              <a:t>h(t)</a:t>
            </a:r>
            <a:r>
              <a:rPr lang="en-US" sz="2800" dirty="0" smtClean="0"/>
              <a:t> – </a:t>
            </a:r>
            <a:br>
              <a:rPr lang="en-US" sz="2800" dirty="0" smtClean="0"/>
            </a:br>
            <a:r>
              <a:rPr lang="en-US" sz="2800" dirty="0" smtClean="0"/>
              <a:t>think ‘strip chart recorder’</a:t>
            </a:r>
            <a:endParaRPr lang="en-US" sz="2800" dirty="0"/>
          </a:p>
        </p:txBody>
      </p:sp>
      <p:sp>
        <p:nvSpPr>
          <p:cNvPr id="3" name="Content Placeholder 2"/>
          <p:cNvSpPr>
            <a:spLocks noGrp="1"/>
          </p:cNvSpPr>
          <p:nvPr>
            <p:ph idx="1"/>
          </p:nvPr>
        </p:nvSpPr>
        <p:spPr>
          <a:xfrm>
            <a:off x="0" y="1355725"/>
            <a:ext cx="4374304" cy="4641850"/>
          </a:xfrm>
        </p:spPr>
        <p:txBody>
          <a:bodyPr/>
          <a:lstStyle/>
          <a:p>
            <a:r>
              <a:rPr lang="en-US" dirty="0" smtClean="0"/>
              <a:t>The output of the detector is the (signed) strain as a function of time</a:t>
            </a:r>
          </a:p>
          <a:p>
            <a:r>
              <a:rPr lang="en-US" dirty="0" smtClean="0"/>
              <a:t>Earlier measurements of the pulsar period decay (Taylor/</a:t>
            </a:r>
            <a:r>
              <a:rPr lang="en-US" dirty="0" err="1" smtClean="0"/>
              <a:t>Hulse</a:t>
            </a:r>
            <a:r>
              <a:rPr lang="en-US" dirty="0" smtClean="0"/>
              <a:t>/Weisberg) measured energy loss from the binary system – a beautiful experiment</a:t>
            </a:r>
          </a:p>
          <a:p>
            <a:pPr lvl="1"/>
            <a:r>
              <a:rPr lang="en-US" dirty="0" smtClean="0"/>
              <a:t>radiation </a:t>
            </a:r>
            <a:r>
              <a:rPr lang="en-US" dirty="0" smtClean="0"/>
              <a:t>of gravitational waves </a:t>
            </a:r>
            <a:r>
              <a:rPr lang="en-US" dirty="0" smtClean="0"/>
              <a:t>confirmed </a:t>
            </a:r>
            <a:r>
              <a:rPr lang="en-US" dirty="0" smtClean="0"/>
              <a:t>to </a:t>
            </a:r>
            <a:r>
              <a:rPr lang="en-US" i="1" dirty="0" smtClean="0"/>
              <a:t>remarkable</a:t>
            </a:r>
            <a:r>
              <a:rPr lang="en-US" dirty="0" smtClean="0"/>
              <a:t> </a:t>
            </a:r>
            <a:r>
              <a:rPr lang="en-US" dirty="0" smtClean="0"/>
              <a:t/>
            </a:r>
            <a:br>
              <a:rPr lang="en-US" dirty="0" smtClean="0"/>
            </a:br>
            <a:r>
              <a:rPr lang="en-US" dirty="0" smtClean="0"/>
              <a:t>precision for 0pn</a:t>
            </a:r>
            <a:endParaRPr lang="en-US" dirty="0" smtClean="0"/>
          </a:p>
          <a:p>
            <a:r>
              <a:rPr lang="en-US" b="1" dirty="0" smtClean="0">
                <a:solidFill>
                  <a:schemeClr val="tx1"/>
                </a:solidFill>
              </a:rPr>
              <a:t>LIGO can actually measure the change in distance between our own test masses, due to a passing </a:t>
            </a:r>
            <a:br>
              <a:rPr lang="en-US" b="1" dirty="0" smtClean="0">
                <a:solidFill>
                  <a:schemeClr val="tx1"/>
                </a:solidFill>
              </a:rPr>
            </a:br>
            <a:r>
              <a:rPr lang="en-US" b="1" dirty="0" smtClean="0">
                <a:solidFill>
                  <a:schemeClr val="tx1"/>
                </a:solidFill>
              </a:rPr>
              <a:t>space-time ripple</a:t>
            </a:r>
          </a:p>
          <a:p>
            <a:pPr lvl="1"/>
            <a:r>
              <a:rPr lang="en-US" dirty="0" smtClean="0"/>
              <a:t>More ‘direct’ (in some sense)</a:t>
            </a:r>
          </a:p>
          <a:p>
            <a:pPr lvl="1"/>
            <a:r>
              <a:rPr lang="en-US" dirty="0" smtClean="0"/>
              <a:t>Much richer information! </a:t>
            </a:r>
            <a:endParaRPr lang="en-US" dirty="0"/>
          </a:p>
        </p:txBody>
      </p:sp>
      <p:sp>
        <p:nvSpPr>
          <p:cNvPr id="4" name="Slide Number Placeholder 3"/>
          <p:cNvSpPr>
            <a:spLocks noGrp="1"/>
          </p:cNvSpPr>
          <p:nvPr>
            <p:ph type="sldNum" sz="quarter" idx="10"/>
          </p:nvPr>
        </p:nvSpPr>
        <p:spPr/>
        <p:txBody>
          <a:bodyPr/>
          <a:lstStyle/>
          <a:p>
            <a:pPr>
              <a:defRPr/>
            </a:pPr>
            <a:fld id="{B7F6A23E-AE89-A345-B002-CD5B78E017F7}" type="slidenum">
              <a:rPr lang="en-US" smtClean="0"/>
              <a:pPr>
                <a:defRPr/>
              </a:pPr>
              <a:t>20</a:t>
            </a:fld>
            <a:endParaRPr lang="en-US"/>
          </a:p>
        </p:txBody>
      </p:sp>
    </p:spTree>
    <p:extLst>
      <p:ext uri="{BB962C8B-B14F-4D97-AF65-F5344CB8AC3E}">
        <p14:creationId xmlns:p14="http://schemas.microsoft.com/office/powerpoint/2010/main" val="36530056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227013"/>
            <a:ext cx="5956976" cy="700087"/>
          </a:xfrm>
        </p:spPr>
        <p:txBody>
          <a:bodyPr/>
          <a:lstStyle/>
          <a:p>
            <a:endParaRPr lang="en-US" dirty="0"/>
          </a:p>
        </p:txBody>
      </p:sp>
      <p:sp>
        <p:nvSpPr>
          <p:cNvPr id="4" name="Slide Number Placeholder 3"/>
          <p:cNvSpPr>
            <a:spLocks noGrp="1"/>
          </p:cNvSpPr>
          <p:nvPr>
            <p:ph type="sldNum" sz="quarter" idx="10"/>
          </p:nvPr>
        </p:nvSpPr>
        <p:spPr/>
        <p:txBody>
          <a:bodyPr/>
          <a:lstStyle/>
          <a:p>
            <a:pPr>
              <a:defRPr/>
            </a:pPr>
            <a:fld id="{B7F6A23E-AE89-A345-B002-CD5B78E017F7}" type="slidenum">
              <a:rPr lang="en-US" smtClean="0"/>
              <a:pPr>
                <a:defRPr/>
              </a:pPr>
              <a:t>21</a:t>
            </a:fld>
            <a:endParaRPr lang="en-US"/>
          </a:p>
        </p:txBody>
      </p:sp>
      <p:pic>
        <p:nvPicPr>
          <p:cNvPr id="7" name="Content Placeholder 6"/>
          <p:cNvPicPr>
            <a:picLocks noGrp="1" noChangeAspect="1"/>
          </p:cNvPicPr>
          <p:nvPr>
            <p:ph idx="1"/>
          </p:nvPr>
        </p:nvPicPr>
        <p:blipFill>
          <a:blip r:embed="rId2"/>
          <a:srcRect l="-16607" r="-16607"/>
          <a:stretch>
            <a:fillRect/>
          </a:stretch>
        </p:blipFill>
        <p:spPr>
          <a:xfrm>
            <a:off x="-1023029" y="67080"/>
            <a:ext cx="11370843" cy="6790920"/>
          </a:xfrm>
        </p:spPr>
      </p:pic>
      <p:sp>
        <p:nvSpPr>
          <p:cNvPr id="8" name="Rectangular Callout 7"/>
          <p:cNvSpPr/>
          <p:nvPr/>
        </p:nvSpPr>
        <p:spPr bwMode="auto">
          <a:xfrm>
            <a:off x="4846073" y="2171623"/>
            <a:ext cx="3915707" cy="1342139"/>
          </a:xfrm>
          <a:prstGeom prst="wedgeRectCallout">
            <a:avLst>
              <a:gd name="adj1" fmla="val -79547"/>
              <a:gd name="adj2" fmla="val -72161"/>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smtClean="0">
                <a:latin typeface="Arial"/>
                <a:cs typeface="Arial"/>
              </a:rPr>
              <a:t>Time trace from Hanford, high- and low-pass filtered to make signal more evident. Signal in-band for ~0.2 </a:t>
            </a:r>
            <a:r>
              <a:rPr lang="en-US" sz="1800" dirty="0" err="1" smtClean="0">
                <a:latin typeface="Arial"/>
                <a:cs typeface="Arial"/>
              </a:rPr>
              <a:t>secs</a:t>
            </a:r>
            <a:r>
              <a:rPr lang="en-US" sz="1800" dirty="0" smtClean="0">
                <a:latin typeface="Arial"/>
                <a:cs typeface="Arial"/>
              </a:rPr>
              <a:t>. Amplitude ~1x10</a:t>
            </a:r>
            <a:r>
              <a:rPr lang="en-US" sz="1800" baseline="30000" dirty="0" smtClean="0">
                <a:latin typeface="Arial"/>
                <a:cs typeface="Arial"/>
              </a:rPr>
              <a:t>-21</a:t>
            </a:r>
            <a:r>
              <a:rPr lang="en-US" sz="1800" dirty="0" smtClean="0">
                <a:latin typeface="Arial"/>
                <a:cs typeface="Arial"/>
              </a:rPr>
              <a:t> </a:t>
            </a:r>
            <a:endParaRPr kumimoji="0" lang="en-US" sz="1800" b="0" i="0" u="none" strike="noStrike" cap="none" normalizeH="0" baseline="0" dirty="0" smtClean="0">
              <a:ln>
                <a:noFill/>
              </a:ln>
              <a:solidFill>
                <a:schemeClr val="tx1"/>
              </a:solidFill>
              <a:effectLst/>
              <a:latin typeface="Arial"/>
              <a:cs typeface="Arial"/>
            </a:endParaRPr>
          </a:p>
        </p:txBody>
      </p:sp>
    </p:spTree>
    <p:extLst>
      <p:ext uri="{BB962C8B-B14F-4D97-AF65-F5344CB8AC3E}">
        <p14:creationId xmlns:p14="http://schemas.microsoft.com/office/powerpoint/2010/main" val="10769725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227013"/>
            <a:ext cx="5956976" cy="700087"/>
          </a:xfrm>
        </p:spPr>
        <p:txBody>
          <a:bodyPr/>
          <a:lstStyle/>
          <a:p>
            <a:endParaRPr lang="en-US" dirty="0"/>
          </a:p>
        </p:txBody>
      </p:sp>
      <p:sp>
        <p:nvSpPr>
          <p:cNvPr id="4" name="Slide Number Placeholder 3"/>
          <p:cNvSpPr>
            <a:spLocks noGrp="1"/>
          </p:cNvSpPr>
          <p:nvPr>
            <p:ph type="sldNum" sz="quarter" idx="10"/>
          </p:nvPr>
        </p:nvSpPr>
        <p:spPr/>
        <p:txBody>
          <a:bodyPr/>
          <a:lstStyle/>
          <a:p>
            <a:pPr>
              <a:defRPr/>
            </a:pPr>
            <a:fld id="{B7F6A23E-AE89-A345-B002-CD5B78E017F7}" type="slidenum">
              <a:rPr lang="en-US" smtClean="0"/>
              <a:pPr>
                <a:defRPr/>
              </a:pPr>
              <a:t>22</a:t>
            </a:fld>
            <a:endParaRPr lang="en-US"/>
          </a:p>
        </p:txBody>
      </p:sp>
      <p:pic>
        <p:nvPicPr>
          <p:cNvPr id="7" name="Content Placeholder 6"/>
          <p:cNvPicPr>
            <a:picLocks noGrp="1" noChangeAspect="1"/>
          </p:cNvPicPr>
          <p:nvPr>
            <p:ph idx="1"/>
          </p:nvPr>
        </p:nvPicPr>
        <p:blipFill>
          <a:blip r:embed="rId2"/>
          <a:srcRect l="-16607" r="-16607"/>
          <a:stretch>
            <a:fillRect/>
          </a:stretch>
        </p:blipFill>
        <p:spPr>
          <a:xfrm>
            <a:off x="-1023029" y="67080"/>
            <a:ext cx="11370843" cy="6790920"/>
          </a:xfrm>
        </p:spPr>
      </p:pic>
      <p:sp>
        <p:nvSpPr>
          <p:cNvPr id="5" name="Rectangular Callout 4"/>
          <p:cNvSpPr/>
          <p:nvPr/>
        </p:nvSpPr>
        <p:spPr bwMode="auto">
          <a:xfrm>
            <a:off x="282213" y="1434505"/>
            <a:ext cx="3915707" cy="2436797"/>
          </a:xfrm>
          <a:prstGeom prst="wedgeRectCallout">
            <a:avLst>
              <a:gd name="adj1" fmla="val 72105"/>
              <a:gd name="adj2" fmla="val -44304"/>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smtClean="0">
                <a:latin typeface="Arial"/>
                <a:cs typeface="Arial"/>
              </a:rPr>
              <a:t>Time trace from Hanford and Livingston; Hanford inverted (observatory orientation is 180), </a:t>
            </a:r>
          </a:p>
          <a:p>
            <a:pPr marL="0" marR="0" indent="0" algn="ctr" defTabSz="914400" rtl="0" eaLnBrk="0" fontAlgn="base" latinLnBrk="0" hangingPunct="0">
              <a:lnSpc>
                <a:spcPct val="100000"/>
              </a:lnSpc>
              <a:spcBef>
                <a:spcPct val="0"/>
              </a:spcBef>
              <a:spcAft>
                <a:spcPct val="0"/>
              </a:spcAft>
              <a:buClrTx/>
              <a:buSzTx/>
              <a:buFontTx/>
              <a:buNone/>
              <a:tabLst/>
            </a:pPr>
            <a:r>
              <a:rPr lang="en-US" sz="1800" dirty="0" smtClean="0">
                <a:latin typeface="Arial"/>
                <a:cs typeface="Arial"/>
              </a:rPr>
              <a:t>and shifted by 7.1 </a:t>
            </a:r>
            <a:r>
              <a:rPr lang="en-US" sz="1800" dirty="0" err="1" smtClean="0">
                <a:latin typeface="Arial"/>
                <a:cs typeface="Arial"/>
              </a:rPr>
              <a:t>msec</a:t>
            </a:r>
            <a:r>
              <a:rPr lang="en-US" sz="1800" dirty="0" smtClean="0">
                <a:latin typeface="Arial"/>
                <a:cs typeface="Arial"/>
              </a:rPr>
              <a:t> </a:t>
            </a:r>
          </a:p>
          <a:p>
            <a:pPr marL="0" marR="0" indent="0" algn="ctr" defTabSz="914400" rtl="0" eaLnBrk="0" fontAlgn="base" latinLnBrk="0" hangingPunct="0">
              <a:lnSpc>
                <a:spcPct val="100000"/>
              </a:lnSpc>
              <a:spcBef>
                <a:spcPct val="0"/>
              </a:spcBef>
              <a:spcAft>
                <a:spcPct val="0"/>
              </a:spcAft>
              <a:buClrTx/>
              <a:buSzTx/>
              <a:buFontTx/>
              <a:buNone/>
              <a:tabLst/>
            </a:pPr>
            <a:r>
              <a:rPr lang="en-US" sz="1800" dirty="0" smtClean="0">
                <a:latin typeface="Arial"/>
                <a:cs typeface="Arial"/>
              </a:rPr>
              <a:t>(the observatories are separated by 10 </a:t>
            </a:r>
            <a:r>
              <a:rPr lang="en-US" sz="1800" dirty="0" err="1" smtClean="0">
                <a:latin typeface="Arial"/>
                <a:cs typeface="Arial"/>
              </a:rPr>
              <a:t>msec</a:t>
            </a:r>
            <a:r>
              <a:rPr lang="en-US" sz="1800" dirty="0" smtClean="0">
                <a:latin typeface="Arial"/>
                <a:cs typeface="Arial"/>
              </a:rPr>
              <a:t> time of flight). Source is in an annulus in the Southern hemisphere. </a:t>
            </a:r>
            <a:endParaRPr kumimoji="0" lang="en-US" sz="1800" b="0" i="0" u="none" strike="noStrike" cap="none" normalizeH="0" baseline="0" dirty="0" smtClean="0">
              <a:ln>
                <a:noFill/>
              </a:ln>
              <a:solidFill>
                <a:schemeClr val="tx1"/>
              </a:solidFill>
              <a:effectLst/>
              <a:latin typeface="Arial"/>
              <a:cs typeface="Arial"/>
            </a:endParaRPr>
          </a:p>
        </p:txBody>
      </p:sp>
    </p:spTree>
    <p:extLst>
      <p:ext uri="{BB962C8B-B14F-4D97-AF65-F5344CB8AC3E}">
        <p14:creationId xmlns:p14="http://schemas.microsoft.com/office/powerpoint/2010/main" val="32423993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227013"/>
            <a:ext cx="5956976" cy="700087"/>
          </a:xfrm>
        </p:spPr>
        <p:txBody>
          <a:bodyPr/>
          <a:lstStyle/>
          <a:p>
            <a:endParaRPr lang="en-US" dirty="0"/>
          </a:p>
        </p:txBody>
      </p:sp>
      <p:sp>
        <p:nvSpPr>
          <p:cNvPr id="4" name="Slide Number Placeholder 3"/>
          <p:cNvSpPr>
            <a:spLocks noGrp="1"/>
          </p:cNvSpPr>
          <p:nvPr>
            <p:ph type="sldNum" sz="quarter" idx="10"/>
          </p:nvPr>
        </p:nvSpPr>
        <p:spPr/>
        <p:txBody>
          <a:bodyPr/>
          <a:lstStyle/>
          <a:p>
            <a:pPr>
              <a:defRPr/>
            </a:pPr>
            <a:fld id="{B7F6A23E-AE89-A345-B002-CD5B78E017F7}" type="slidenum">
              <a:rPr lang="en-US" smtClean="0"/>
              <a:pPr>
                <a:defRPr/>
              </a:pPr>
              <a:t>23</a:t>
            </a:fld>
            <a:endParaRPr lang="en-US"/>
          </a:p>
        </p:txBody>
      </p:sp>
      <p:pic>
        <p:nvPicPr>
          <p:cNvPr id="7" name="Content Placeholder 6"/>
          <p:cNvPicPr>
            <a:picLocks noGrp="1" noChangeAspect="1"/>
          </p:cNvPicPr>
          <p:nvPr>
            <p:ph idx="1"/>
          </p:nvPr>
        </p:nvPicPr>
        <p:blipFill>
          <a:blip r:embed="rId2"/>
          <a:srcRect l="-16607" r="-16607"/>
          <a:stretch>
            <a:fillRect/>
          </a:stretch>
        </p:blipFill>
        <p:spPr>
          <a:xfrm>
            <a:off x="-1023029" y="67080"/>
            <a:ext cx="11370843" cy="6790920"/>
          </a:xfrm>
        </p:spPr>
      </p:pic>
      <p:sp>
        <p:nvSpPr>
          <p:cNvPr id="5" name="Rectangular Callout 4"/>
          <p:cNvSpPr/>
          <p:nvPr/>
        </p:nvSpPr>
        <p:spPr bwMode="auto">
          <a:xfrm>
            <a:off x="5043348" y="3442400"/>
            <a:ext cx="3915707" cy="1859066"/>
          </a:xfrm>
          <a:prstGeom prst="wedgeRectCallout">
            <a:avLst>
              <a:gd name="adj1" fmla="val -90057"/>
              <a:gd name="adj2" fmla="val -56447"/>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smtClean="0">
                <a:latin typeface="Arial"/>
                <a:cs typeface="Arial"/>
              </a:rPr>
              <a:t>Best fit waveform, assuming Einstein’s GR, using numerical relativity calculations, and putting in the same high/low pass filtering (so no long sinusoidal precursor). Same fit matches both observatories.</a:t>
            </a:r>
            <a:endParaRPr kumimoji="0" lang="en-US" sz="1800" b="0" i="0" u="none" strike="noStrike" cap="none" normalizeH="0" baseline="0" dirty="0" smtClean="0">
              <a:ln>
                <a:noFill/>
              </a:ln>
              <a:solidFill>
                <a:schemeClr val="tx1"/>
              </a:solidFill>
              <a:effectLst/>
              <a:latin typeface="Arial"/>
              <a:cs typeface="Arial"/>
            </a:endParaRPr>
          </a:p>
        </p:txBody>
      </p:sp>
    </p:spTree>
    <p:extLst>
      <p:ext uri="{BB962C8B-B14F-4D97-AF65-F5344CB8AC3E}">
        <p14:creationId xmlns:p14="http://schemas.microsoft.com/office/powerpoint/2010/main" val="32423993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227013"/>
            <a:ext cx="5956976" cy="700087"/>
          </a:xfrm>
        </p:spPr>
        <p:txBody>
          <a:bodyPr/>
          <a:lstStyle/>
          <a:p>
            <a:endParaRPr lang="en-US" dirty="0"/>
          </a:p>
        </p:txBody>
      </p:sp>
      <p:sp>
        <p:nvSpPr>
          <p:cNvPr id="4" name="Slide Number Placeholder 3"/>
          <p:cNvSpPr>
            <a:spLocks noGrp="1"/>
          </p:cNvSpPr>
          <p:nvPr>
            <p:ph type="sldNum" sz="quarter" idx="10"/>
          </p:nvPr>
        </p:nvSpPr>
        <p:spPr/>
        <p:txBody>
          <a:bodyPr/>
          <a:lstStyle/>
          <a:p>
            <a:pPr>
              <a:defRPr/>
            </a:pPr>
            <a:fld id="{B7F6A23E-AE89-A345-B002-CD5B78E017F7}" type="slidenum">
              <a:rPr lang="en-US" smtClean="0"/>
              <a:pPr>
                <a:defRPr/>
              </a:pPr>
              <a:t>24</a:t>
            </a:fld>
            <a:endParaRPr lang="en-US"/>
          </a:p>
        </p:txBody>
      </p:sp>
      <p:pic>
        <p:nvPicPr>
          <p:cNvPr id="7" name="Content Placeholder 6"/>
          <p:cNvPicPr>
            <a:picLocks noGrp="1" noChangeAspect="1"/>
          </p:cNvPicPr>
          <p:nvPr>
            <p:ph idx="1"/>
          </p:nvPr>
        </p:nvPicPr>
        <p:blipFill>
          <a:blip r:embed="rId2"/>
          <a:srcRect l="-16607" r="-16607"/>
          <a:stretch>
            <a:fillRect/>
          </a:stretch>
        </p:blipFill>
        <p:spPr>
          <a:xfrm>
            <a:off x="-1023029" y="67080"/>
            <a:ext cx="11370843" cy="6790920"/>
          </a:xfrm>
        </p:spPr>
      </p:pic>
      <p:sp>
        <p:nvSpPr>
          <p:cNvPr id="5" name="Rectangular Callout 4"/>
          <p:cNvSpPr/>
          <p:nvPr/>
        </p:nvSpPr>
        <p:spPr bwMode="auto">
          <a:xfrm>
            <a:off x="5009853" y="1728112"/>
            <a:ext cx="3915707" cy="1662359"/>
          </a:xfrm>
          <a:prstGeom prst="wedgeRectCallout">
            <a:avLst>
              <a:gd name="adj1" fmla="val -74165"/>
              <a:gd name="adj2" fmla="val 73743"/>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smtClean="0">
                <a:latin typeface="Arial"/>
                <a:cs typeface="Arial"/>
              </a:rPr>
              <a:t>Real time-series data, </a:t>
            </a:r>
          </a:p>
          <a:p>
            <a:pPr marL="0" marR="0" indent="0" algn="ctr" defTabSz="914400" rtl="0" eaLnBrk="0" fontAlgn="base" latinLnBrk="0" hangingPunct="0">
              <a:lnSpc>
                <a:spcPct val="100000"/>
              </a:lnSpc>
              <a:spcBef>
                <a:spcPct val="0"/>
              </a:spcBef>
              <a:spcAft>
                <a:spcPct val="0"/>
              </a:spcAft>
              <a:buClrTx/>
              <a:buSzTx/>
              <a:buFontTx/>
              <a:buNone/>
              <a:tabLst/>
            </a:pPr>
            <a:r>
              <a:rPr lang="en-US" sz="1800" dirty="0" smtClean="0">
                <a:latin typeface="Arial"/>
                <a:cs typeface="Arial"/>
              </a:rPr>
              <a:t>minus best fit GR waveform: </a:t>
            </a:r>
          </a:p>
          <a:p>
            <a:pPr marL="0" marR="0" indent="0" algn="ctr" defTabSz="914400" rtl="0" eaLnBrk="0" fontAlgn="base" latinLnBrk="0" hangingPunct="0">
              <a:lnSpc>
                <a:spcPct val="100000"/>
              </a:lnSpc>
              <a:spcBef>
                <a:spcPct val="0"/>
              </a:spcBef>
              <a:spcAft>
                <a:spcPct val="0"/>
              </a:spcAft>
              <a:buClrTx/>
              <a:buSzTx/>
              <a:buFontTx/>
              <a:buNone/>
              <a:tabLst/>
            </a:pPr>
            <a:r>
              <a:rPr lang="en-US" sz="1800" dirty="0" smtClean="0">
                <a:latin typeface="Arial"/>
                <a:cs typeface="Arial"/>
              </a:rPr>
              <a:t>Shows only noise in residual.</a:t>
            </a: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a:cs typeface="Arial"/>
            </a:endParaRPr>
          </a:p>
          <a:p>
            <a:pPr marL="0" marR="0" indent="0" algn="ctr" defTabSz="914400" rtl="0" eaLnBrk="0" fontAlgn="base" latinLnBrk="0" hangingPunct="0">
              <a:lnSpc>
                <a:spcPct val="100000"/>
              </a:lnSpc>
              <a:spcBef>
                <a:spcPct val="0"/>
              </a:spcBef>
              <a:spcAft>
                <a:spcPct val="0"/>
              </a:spcAft>
              <a:buClrTx/>
              <a:buSzTx/>
              <a:buFontTx/>
              <a:buNone/>
              <a:tabLst/>
            </a:pPr>
            <a:r>
              <a:rPr lang="en-US" sz="1800" b="1" dirty="0" smtClean="0">
                <a:latin typeface="Arial"/>
                <a:cs typeface="Arial"/>
              </a:rPr>
              <a:t>Absolutely astonishing. </a:t>
            </a:r>
            <a:endParaRPr kumimoji="0" lang="en-US" sz="1800" b="1" i="0" u="none" strike="noStrike" cap="none" normalizeH="0" baseline="0" dirty="0" smtClean="0">
              <a:ln>
                <a:noFill/>
              </a:ln>
              <a:solidFill>
                <a:schemeClr val="tx1"/>
              </a:solidFill>
              <a:effectLst/>
              <a:latin typeface="Arial"/>
              <a:cs typeface="Arial"/>
            </a:endParaRPr>
          </a:p>
        </p:txBody>
      </p:sp>
    </p:spTree>
    <p:extLst>
      <p:ext uri="{BB962C8B-B14F-4D97-AF65-F5344CB8AC3E}">
        <p14:creationId xmlns:p14="http://schemas.microsoft.com/office/powerpoint/2010/main" val="32423993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227013"/>
            <a:ext cx="5956976" cy="700087"/>
          </a:xfrm>
        </p:spPr>
        <p:txBody>
          <a:bodyPr/>
          <a:lstStyle/>
          <a:p>
            <a:endParaRPr lang="en-US" dirty="0"/>
          </a:p>
        </p:txBody>
      </p:sp>
      <p:sp>
        <p:nvSpPr>
          <p:cNvPr id="4" name="Slide Number Placeholder 3"/>
          <p:cNvSpPr>
            <a:spLocks noGrp="1"/>
          </p:cNvSpPr>
          <p:nvPr>
            <p:ph type="sldNum" sz="quarter" idx="10"/>
          </p:nvPr>
        </p:nvSpPr>
        <p:spPr/>
        <p:txBody>
          <a:bodyPr/>
          <a:lstStyle/>
          <a:p>
            <a:pPr>
              <a:defRPr/>
            </a:pPr>
            <a:fld id="{B7F6A23E-AE89-A345-B002-CD5B78E017F7}" type="slidenum">
              <a:rPr lang="en-US" smtClean="0"/>
              <a:pPr>
                <a:defRPr/>
              </a:pPr>
              <a:t>25</a:t>
            </a:fld>
            <a:endParaRPr lang="en-US"/>
          </a:p>
        </p:txBody>
      </p:sp>
      <p:pic>
        <p:nvPicPr>
          <p:cNvPr id="7" name="Content Placeholder 6"/>
          <p:cNvPicPr>
            <a:picLocks noGrp="1" noChangeAspect="1"/>
          </p:cNvPicPr>
          <p:nvPr>
            <p:ph idx="1"/>
          </p:nvPr>
        </p:nvPicPr>
        <p:blipFill>
          <a:blip r:embed="rId2"/>
          <a:srcRect l="-16607" r="-16607"/>
          <a:stretch>
            <a:fillRect/>
          </a:stretch>
        </p:blipFill>
        <p:spPr>
          <a:xfrm>
            <a:off x="-1023029" y="67080"/>
            <a:ext cx="11370843" cy="6790920"/>
          </a:xfrm>
        </p:spPr>
      </p:pic>
      <p:sp>
        <p:nvSpPr>
          <p:cNvPr id="5" name="Rectangular Callout 4"/>
          <p:cNvSpPr/>
          <p:nvPr/>
        </p:nvSpPr>
        <p:spPr bwMode="auto">
          <a:xfrm>
            <a:off x="4774105" y="2515114"/>
            <a:ext cx="3915707" cy="1106426"/>
          </a:xfrm>
          <a:prstGeom prst="wedgeRectCallout">
            <a:avLst>
              <a:gd name="adj1" fmla="val -59757"/>
              <a:gd name="adj2" fmla="val 166726"/>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smtClean="0">
                <a:latin typeface="Arial"/>
                <a:cs typeface="Arial"/>
              </a:rPr>
              <a:t>Spectrogram of high/low pass filtered data shows characteristic ‘chirp’ form. </a:t>
            </a:r>
            <a:endParaRPr kumimoji="0" lang="en-US" sz="1800" b="0" i="0" u="none" strike="noStrike" cap="none" normalizeH="0" baseline="0" dirty="0" smtClean="0">
              <a:ln>
                <a:noFill/>
              </a:ln>
              <a:solidFill>
                <a:schemeClr val="tx1"/>
              </a:solidFill>
              <a:effectLst/>
              <a:latin typeface="Arial"/>
              <a:cs typeface="Arial"/>
            </a:endParaRPr>
          </a:p>
        </p:txBody>
      </p:sp>
    </p:spTree>
    <p:extLst>
      <p:ext uri="{BB962C8B-B14F-4D97-AF65-F5344CB8AC3E}">
        <p14:creationId xmlns:p14="http://schemas.microsoft.com/office/powerpoint/2010/main" val="32423993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irp Plot Stretched Brigh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99663584"/>
      </p:ext>
    </p:extLst>
  </p:cSld>
  <p:clrMapOvr>
    <a:masterClrMapping/>
  </p:clrMapOvr>
  <p:transition spd="slow">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aby-LIGO Chirp Natural.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3162"/>
            <a:ext cx="9144000" cy="6858000"/>
          </a:xfrm>
          <a:prstGeom prst="rect">
            <a:avLst/>
          </a:prstGeom>
        </p:spPr>
      </p:pic>
    </p:spTree>
    <p:extLst>
      <p:ext uri="{BB962C8B-B14F-4D97-AF65-F5344CB8AC3E}">
        <p14:creationId xmlns:p14="http://schemas.microsoft.com/office/powerpoint/2010/main" val="381807423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aby-LIGO Chirp High.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113841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7571" y="2942293"/>
            <a:ext cx="5114925" cy="700087"/>
          </a:xfrm>
        </p:spPr>
        <p:txBody>
          <a:bodyPr/>
          <a:lstStyle/>
          <a:p>
            <a:r>
              <a:rPr lang="en-US" dirty="0" smtClean="0"/>
              <a:t>One event</a:t>
            </a:r>
            <a:r>
              <a:rPr lang="is-IS" dirty="0" smtClean="0"/>
              <a:t>…was it real?</a:t>
            </a:r>
            <a:endParaRPr lang="en-US" dirty="0"/>
          </a:p>
        </p:txBody>
      </p:sp>
      <p:sp>
        <p:nvSpPr>
          <p:cNvPr id="4" name="Slide Number Placeholder 3"/>
          <p:cNvSpPr>
            <a:spLocks noGrp="1"/>
          </p:cNvSpPr>
          <p:nvPr>
            <p:ph type="sldNum" sz="quarter" idx="10"/>
          </p:nvPr>
        </p:nvSpPr>
        <p:spPr/>
        <p:txBody>
          <a:bodyPr/>
          <a:lstStyle/>
          <a:p>
            <a:pPr>
              <a:defRPr/>
            </a:pPr>
            <a:fld id="{B7F6A23E-AE89-A345-B002-CD5B78E017F7}" type="slidenum">
              <a:rPr lang="en-US" smtClean="0"/>
              <a:pPr>
                <a:defRPr/>
              </a:pPr>
              <a:t>29</a:t>
            </a:fld>
            <a:endParaRPr lang="en-US"/>
          </a:p>
        </p:txBody>
      </p:sp>
    </p:spTree>
    <p:extLst>
      <p:ext uri="{BB962C8B-B14F-4D97-AF65-F5344CB8AC3E}">
        <p14:creationId xmlns:p14="http://schemas.microsoft.com/office/powerpoint/2010/main" val="13697121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6" descr="Local_Supercluster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13313" y="2727325"/>
            <a:ext cx="3944937" cy="3679825"/>
          </a:xfrm>
          <a:prstGeom prst="rect">
            <a:avLst/>
          </a:prstGeom>
          <a:noFill/>
          <a:ln w="9525">
            <a:solidFill>
              <a:srgbClr val="FFFFFF"/>
            </a:solidFill>
            <a:miter lim="800000"/>
            <a:headEnd/>
            <a:tailEnd/>
          </a:ln>
          <a:extLst>
            <a:ext uri="{909E8E84-426E-40dd-AFC4-6F175D3DCCD1}">
              <a14:hiddenFill xmlns="" xmlns:a14="http://schemas.microsoft.com/office/drawing/2010/main">
                <a:solidFill>
                  <a:srgbClr val="FFFFFF"/>
                </a:solidFill>
              </a14:hiddenFill>
            </a:ext>
          </a:extLst>
        </p:spPr>
      </p:pic>
      <p:sp>
        <p:nvSpPr>
          <p:cNvPr id="72706" name="Title 1"/>
          <p:cNvSpPr>
            <a:spLocks noGrp="1"/>
          </p:cNvSpPr>
          <p:nvPr>
            <p:ph type="title"/>
          </p:nvPr>
        </p:nvSpPr>
        <p:spPr>
          <a:xfrm>
            <a:off x="1658939" y="227013"/>
            <a:ext cx="6408102" cy="700087"/>
          </a:xfrm>
        </p:spPr>
        <p:txBody>
          <a:bodyPr/>
          <a:lstStyle/>
          <a:p>
            <a:r>
              <a:rPr lang="en-US" dirty="0">
                <a:latin typeface="Helvetica" charset="0"/>
              </a:rPr>
              <a:t>Advanced </a:t>
            </a:r>
            <a:r>
              <a:rPr lang="en-US" dirty="0" smtClean="0">
                <a:latin typeface="Helvetica" charset="0"/>
              </a:rPr>
              <a:t>Detectors: </a:t>
            </a:r>
            <a:r>
              <a:rPr lang="en-US" dirty="0" smtClean="0">
                <a:latin typeface="Helvetica" charset="0"/>
              </a:rPr>
              <a:t/>
            </a:r>
            <a:br>
              <a:rPr lang="en-US" dirty="0" smtClean="0">
                <a:latin typeface="Helvetica" charset="0"/>
              </a:rPr>
            </a:br>
            <a:r>
              <a:rPr lang="en-US" dirty="0" smtClean="0">
                <a:latin typeface="Helvetica" charset="0"/>
              </a:rPr>
              <a:t>a </a:t>
            </a:r>
            <a:r>
              <a:rPr lang="en-US" i="1" dirty="0">
                <a:latin typeface="Helvetica" charset="0"/>
              </a:rPr>
              <a:t>q</a:t>
            </a:r>
            <a:r>
              <a:rPr lang="en-US" i="1" dirty="0" smtClean="0">
                <a:latin typeface="Helvetica" charset="0"/>
              </a:rPr>
              <a:t>ualitative</a:t>
            </a:r>
            <a:r>
              <a:rPr lang="en-US" dirty="0" smtClean="0">
                <a:latin typeface="Helvetica" charset="0"/>
              </a:rPr>
              <a:t> </a:t>
            </a:r>
            <a:r>
              <a:rPr lang="en-US" dirty="0">
                <a:latin typeface="Helvetica" charset="0"/>
              </a:rPr>
              <a:t>difference</a:t>
            </a:r>
          </a:p>
        </p:txBody>
      </p:sp>
      <p:sp>
        <p:nvSpPr>
          <p:cNvPr id="72707" name="Footer Placeholder 4"/>
          <p:cNvSpPr>
            <a:spLocks noGrp="1"/>
          </p:cNvSpPr>
          <p:nvPr>
            <p:ph type="ftr" sz="quarter" idx="4294967295"/>
          </p:nvPr>
        </p:nvSpPr>
        <p:spPr bwMode="auto">
          <a:xfrm>
            <a:off x="354013" y="6356350"/>
            <a:ext cx="2895600" cy="36512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200" dirty="0"/>
              <a:t>M. Evans</a:t>
            </a:r>
          </a:p>
        </p:txBody>
      </p:sp>
      <p:sp>
        <p:nvSpPr>
          <p:cNvPr id="72708" name="Content Placeholder 7"/>
          <p:cNvSpPr>
            <a:spLocks noGrp="1"/>
          </p:cNvSpPr>
          <p:nvPr>
            <p:ph idx="1"/>
          </p:nvPr>
        </p:nvSpPr>
        <p:spPr>
          <a:xfrm>
            <a:off x="1" y="1208971"/>
            <a:ext cx="4806004" cy="2710667"/>
          </a:xfrm>
        </p:spPr>
        <p:txBody>
          <a:bodyPr/>
          <a:lstStyle/>
          <a:p>
            <a:endParaRPr lang="en-US" sz="2000" dirty="0" smtClean="0">
              <a:latin typeface="Helvetica" charset="0"/>
            </a:endParaRPr>
          </a:p>
          <a:p>
            <a:r>
              <a:rPr lang="en-US" sz="2000" dirty="0" smtClean="0">
                <a:latin typeface="Helvetica" charset="0"/>
              </a:rPr>
              <a:t>While </a:t>
            </a:r>
            <a:r>
              <a:rPr lang="en-US" sz="2000" dirty="0" smtClean="0">
                <a:latin typeface="Helvetica" charset="0"/>
              </a:rPr>
              <a:t>observing with initial detectors, parallel R&amp;D led to better concepts</a:t>
            </a:r>
          </a:p>
          <a:p>
            <a:r>
              <a:rPr lang="en-US" sz="2000" dirty="0" smtClean="0">
                <a:latin typeface="Helvetica" charset="0"/>
              </a:rPr>
              <a:t>Design </a:t>
            </a:r>
            <a:r>
              <a:rPr lang="en-US" sz="2000" dirty="0" smtClean="0">
                <a:latin typeface="Helvetica" charset="0"/>
              </a:rPr>
              <a:t>for 10x better sensitivity</a:t>
            </a:r>
          </a:p>
        </p:txBody>
      </p:sp>
      <p:pic>
        <p:nvPicPr>
          <p:cNvPr id="72709" name="Content Placeholder 6" descr="Local_Universe_cu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7850" y="5064125"/>
            <a:ext cx="1425575" cy="1343025"/>
          </a:xfrm>
          <a:prstGeom prst="rect">
            <a:avLst/>
          </a:prstGeom>
          <a:noFill/>
          <a:ln w="9525">
            <a:solidFill>
              <a:srgbClr val="FFFFFF"/>
            </a:solidFill>
            <a:miter lim="800000"/>
            <a:headEnd/>
            <a:tailEnd/>
          </a:ln>
          <a:extLst>
            <a:ext uri="{909E8E84-426E-40dd-AFC4-6F175D3DCCD1}">
              <a14:hiddenFill xmlns="" xmlns:a14="http://schemas.microsoft.com/office/drawing/2010/main">
                <a:solidFill>
                  <a:srgbClr val="FFFFFF"/>
                </a:solidFill>
              </a14:hiddenFill>
            </a:ext>
          </a:extLst>
        </p:spPr>
      </p:pic>
      <p:cxnSp>
        <p:nvCxnSpPr>
          <p:cNvPr id="20" name="Straight Connector 19"/>
          <p:cNvCxnSpPr>
            <a:stCxn id="21" idx="4"/>
          </p:cNvCxnSpPr>
          <p:nvPr/>
        </p:nvCxnSpPr>
        <p:spPr>
          <a:xfrm flipH="1">
            <a:off x="4692101" y="4860297"/>
            <a:ext cx="2194935" cy="1547440"/>
          </a:xfrm>
          <a:prstGeom prst="line">
            <a:avLst/>
          </a:prstGeom>
          <a:ln w="12700" cmpd="sng">
            <a:gradFill flip="none" rotWithShape="1">
              <a:gsLst>
                <a:gs pos="0">
                  <a:schemeClr val="bg1">
                    <a:alpha val="0"/>
                  </a:schemeClr>
                </a:gs>
                <a:gs pos="69000">
                  <a:srgbClr val="FFFFFF"/>
                </a:gs>
              </a:gsLst>
              <a:lin ang="0" scaled="1"/>
              <a:tileRect/>
            </a:gradFill>
            <a:prstDash val="solid"/>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a:stCxn id="21" idx="0"/>
          </p:cNvCxnSpPr>
          <p:nvPr/>
        </p:nvCxnSpPr>
        <p:spPr>
          <a:xfrm flipH="1" flipV="1">
            <a:off x="4692102" y="4007997"/>
            <a:ext cx="2194934" cy="618451"/>
          </a:xfrm>
          <a:prstGeom prst="line">
            <a:avLst/>
          </a:prstGeom>
          <a:ln w="12700" cmpd="sng">
            <a:gradFill flip="none" rotWithShape="1">
              <a:gsLst>
                <a:gs pos="0">
                  <a:schemeClr val="bg1">
                    <a:alpha val="0"/>
                  </a:schemeClr>
                </a:gs>
                <a:gs pos="69000">
                  <a:srgbClr val="FFFFFF"/>
                </a:gs>
              </a:gsLst>
              <a:lin ang="0" scaled="1"/>
              <a:tileRect/>
            </a:gradFill>
            <a:prstDash val="solid"/>
          </a:ln>
        </p:spPr>
        <p:style>
          <a:lnRef idx="2">
            <a:schemeClr val="accent1"/>
          </a:lnRef>
          <a:fillRef idx="0">
            <a:schemeClr val="accent1"/>
          </a:fillRef>
          <a:effectRef idx="1">
            <a:schemeClr val="accent1"/>
          </a:effectRef>
          <a:fontRef idx="minor">
            <a:schemeClr val="tx1"/>
          </a:fontRef>
        </p:style>
      </p:cxnSp>
      <p:grpSp>
        <p:nvGrpSpPr>
          <p:cNvPr id="72712" name="Group 2"/>
          <p:cNvGrpSpPr>
            <a:grpSpLocks/>
          </p:cNvGrpSpPr>
          <p:nvPr/>
        </p:nvGrpSpPr>
        <p:grpSpPr bwMode="auto">
          <a:xfrm>
            <a:off x="2144713" y="4008438"/>
            <a:ext cx="2547937" cy="2398712"/>
            <a:chOff x="4912852" y="2690062"/>
            <a:chExt cx="3945970" cy="3717675"/>
          </a:xfrm>
        </p:grpSpPr>
        <p:pic>
          <p:nvPicPr>
            <p:cNvPr id="72724" name="Content Placeholder 6" descr="Local_Universe_cu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12852" y="2690062"/>
              <a:ext cx="3945970" cy="3717675"/>
            </a:xfrm>
            <a:prstGeom prst="rect">
              <a:avLst/>
            </a:prstGeom>
            <a:noFill/>
            <a:ln w="9525">
              <a:solidFill>
                <a:srgbClr val="FFFFFF"/>
              </a:solidFill>
              <a:miter lim="800000"/>
              <a:headEnd/>
              <a:tailEnd/>
            </a:ln>
            <a:extLst>
              <a:ext uri="{909E8E84-426E-40dd-AFC4-6F175D3DCCD1}">
                <a14:hiddenFill xmlns="" xmlns:a14="http://schemas.microsoft.com/office/drawing/2010/main">
                  <a:solidFill>
                    <a:srgbClr val="FFFFFF"/>
                  </a:solidFill>
                </a14:hiddenFill>
              </a:ext>
            </a:extLst>
          </p:spPr>
        </p:pic>
        <p:sp>
          <p:nvSpPr>
            <p:cNvPr id="25" name="Oval 24"/>
            <p:cNvSpPr/>
            <p:nvPr/>
          </p:nvSpPr>
          <p:spPr>
            <a:xfrm>
              <a:off x="5635101" y="3472128"/>
              <a:ext cx="2371108" cy="2371029"/>
            </a:xfrm>
            <a:prstGeom prst="ellipse">
              <a:avLst/>
            </a:prstGeom>
            <a:gradFill flip="none" rotWithShape="1">
              <a:gsLst>
                <a:gs pos="8000">
                  <a:schemeClr val="accent4">
                    <a:lumMod val="60000"/>
                    <a:lumOff val="40000"/>
                    <a:alpha val="0"/>
                  </a:schemeClr>
                </a:gs>
                <a:gs pos="100000">
                  <a:schemeClr val="accent4">
                    <a:lumMod val="60000"/>
                    <a:lumOff val="40000"/>
                    <a:alpha val="4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grpSp>
      <p:sp>
        <p:nvSpPr>
          <p:cNvPr id="19" name="Oval 18"/>
          <p:cNvSpPr/>
          <p:nvPr/>
        </p:nvSpPr>
        <p:spPr>
          <a:xfrm>
            <a:off x="5700205" y="3558725"/>
            <a:ext cx="2371108" cy="2371029"/>
          </a:xfrm>
          <a:prstGeom prst="ellipse">
            <a:avLst/>
          </a:prstGeom>
          <a:gradFill flip="none" rotWithShape="1">
            <a:gsLst>
              <a:gs pos="20000">
                <a:schemeClr val="accent6">
                  <a:lumMod val="75000"/>
                  <a:alpha val="0"/>
                </a:schemeClr>
              </a:gs>
              <a:gs pos="100000">
                <a:schemeClr val="accent6">
                  <a:lumMod val="60000"/>
                  <a:lumOff val="40000"/>
                  <a:alpha val="6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21" name="Oval 20"/>
          <p:cNvSpPr/>
          <p:nvPr/>
        </p:nvSpPr>
        <p:spPr>
          <a:xfrm>
            <a:off x="6769268" y="4626448"/>
            <a:ext cx="235536" cy="233849"/>
          </a:xfrm>
          <a:prstGeom prst="ellipse">
            <a:avLst/>
          </a:prstGeom>
          <a:gradFill flip="none" rotWithShape="1">
            <a:gsLst>
              <a:gs pos="15000">
                <a:schemeClr val="accent4">
                  <a:lumMod val="60000"/>
                  <a:lumOff val="40000"/>
                  <a:alpha val="30000"/>
                </a:schemeClr>
              </a:gs>
              <a:gs pos="90000">
                <a:schemeClr val="accent4">
                  <a:lumMod val="60000"/>
                  <a:lumOff val="40000"/>
                  <a:alpha val="8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cxnSp>
        <p:nvCxnSpPr>
          <p:cNvPr id="12" name="Straight Connector 11"/>
          <p:cNvCxnSpPr/>
          <p:nvPr/>
        </p:nvCxnSpPr>
        <p:spPr>
          <a:xfrm flipH="1" flipV="1">
            <a:off x="2002791" y="5064712"/>
            <a:ext cx="1425408" cy="150351"/>
          </a:xfrm>
          <a:prstGeom prst="line">
            <a:avLst/>
          </a:prstGeom>
          <a:ln w="12700" cmpd="sng">
            <a:gradFill flip="none" rotWithShape="1">
              <a:gsLst>
                <a:gs pos="0">
                  <a:schemeClr val="bg1">
                    <a:alpha val="0"/>
                  </a:schemeClr>
                </a:gs>
                <a:gs pos="69000">
                  <a:srgbClr val="FFFFFF"/>
                </a:gs>
              </a:gsLst>
              <a:lin ang="0" scaled="1"/>
              <a:tileRect/>
            </a:gradFill>
            <a:prstDash val="solid"/>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2002791" y="5215063"/>
            <a:ext cx="1425408" cy="1192675"/>
          </a:xfrm>
          <a:prstGeom prst="line">
            <a:avLst/>
          </a:prstGeom>
          <a:ln w="12700" cmpd="sng">
            <a:gradFill flip="none" rotWithShape="1">
              <a:gsLst>
                <a:gs pos="0">
                  <a:schemeClr val="bg1">
                    <a:alpha val="0"/>
                  </a:schemeClr>
                </a:gs>
                <a:gs pos="69000">
                  <a:srgbClr val="FFFFFF"/>
                </a:gs>
              </a:gsLst>
              <a:lin ang="0" scaled="1"/>
              <a:tileRect/>
            </a:gradFill>
            <a:prstDash val="solid"/>
          </a:ln>
        </p:spPr>
        <p:style>
          <a:lnRef idx="2">
            <a:schemeClr val="accent1"/>
          </a:lnRef>
          <a:fillRef idx="0">
            <a:schemeClr val="accent1"/>
          </a:fillRef>
          <a:effectRef idx="1">
            <a:schemeClr val="accent1"/>
          </a:effectRef>
          <a:fontRef idx="minor">
            <a:schemeClr val="tx1"/>
          </a:fontRef>
        </p:style>
      </p:cxnSp>
      <p:sp>
        <p:nvSpPr>
          <p:cNvPr id="72721" name="TextBox 28"/>
          <p:cNvSpPr txBox="1">
            <a:spLocks noChangeArrowheads="1"/>
          </p:cNvSpPr>
          <p:nvPr/>
        </p:nvSpPr>
        <p:spPr bwMode="auto">
          <a:xfrm>
            <a:off x="2534380" y="6396335"/>
            <a:ext cx="186977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dirty="0">
                <a:latin typeface="Arial"/>
                <a:cs typeface="Arial"/>
              </a:rPr>
              <a:t>Initial</a:t>
            </a:r>
            <a:r>
              <a:rPr lang="en-US" dirty="0"/>
              <a:t> </a:t>
            </a:r>
            <a:r>
              <a:rPr lang="en-US" dirty="0" smtClean="0">
                <a:latin typeface="Arial"/>
                <a:cs typeface="Arial"/>
              </a:rPr>
              <a:t>Reach</a:t>
            </a:r>
            <a:endParaRPr lang="en-US" dirty="0">
              <a:latin typeface="Arial"/>
              <a:cs typeface="Arial"/>
            </a:endParaRPr>
          </a:p>
        </p:txBody>
      </p:sp>
      <p:sp>
        <p:nvSpPr>
          <p:cNvPr id="72722" name="TextBox 29"/>
          <p:cNvSpPr txBox="1">
            <a:spLocks noChangeArrowheads="1"/>
          </p:cNvSpPr>
          <p:nvPr/>
        </p:nvSpPr>
        <p:spPr bwMode="auto">
          <a:xfrm>
            <a:off x="5652647" y="6387638"/>
            <a:ext cx="254158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dirty="0">
                <a:latin typeface="Arial"/>
                <a:cs typeface="Arial"/>
              </a:rPr>
              <a:t>Advanced </a:t>
            </a:r>
            <a:r>
              <a:rPr lang="en-US" dirty="0" smtClean="0">
                <a:latin typeface="Arial"/>
                <a:cs typeface="Arial"/>
              </a:rPr>
              <a:t>Reach</a:t>
            </a:r>
            <a:endParaRPr lang="en-US" dirty="0">
              <a:latin typeface="Arial"/>
              <a:cs typeface="Arial"/>
            </a:endParaRPr>
          </a:p>
        </p:txBody>
      </p:sp>
      <p:sp>
        <p:nvSpPr>
          <p:cNvPr id="72723" name="Content Placeholder 7"/>
          <p:cNvSpPr txBox="1">
            <a:spLocks/>
          </p:cNvSpPr>
          <p:nvPr/>
        </p:nvSpPr>
        <p:spPr bwMode="auto">
          <a:xfrm>
            <a:off x="4871690" y="1209675"/>
            <a:ext cx="4272309" cy="245586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lvl="1" indent="-342900" algn="l">
              <a:spcBef>
                <a:spcPct val="20000"/>
              </a:spcBef>
              <a:buClr>
                <a:srgbClr val="CC0099"/>
              </a:buClr>
              <a:buSzPct val="85000"/>
              <a:buFont typeface="Monotype Sorts" charset="0"/>
              <a:buChar char="l"/>
            </a:pPr>
            <a:r>
              <a:rPr lang="en-US" sz="2000" dirty="0">
                <a:latin typeface="Helvetica" charset="0"/>
              </a:rPr>
              <a:t>We measure amplitude, </a:t>
            </a:r>
            <a:r>
              <a:rPr lang="en-US" sz="2000" dirty="0" smtClean="0">
                <a:latin typeface="Helvetica" charset="0"/>
              </a:rPr>
              <a:t/>
            </a:r>
            <a:br>
              <a:rPr lang="en-US" sz="2000" dirty="0" smtClean="0">
                <a:latin typeface="Helvetica" charset="0"/>
              </a:rPr>
            </a:br>
            <a:r>
              <a:rPr lang="en-US" sz="2000" dirty="0" smtClean="0">
                <a:latin typeface="Helvetica" charset="0"/>
              </a:rPr>
              <a:t>so </a:t>
            </a:r>
            <a:r>
              <a:rPr lang="en-US" sz="2000" dirty="0">
                <a:latin typeface="Helvetica" charset="0"/>
              </a:rPr>
              <a:t>signal falls as </a:t>
            </a:r>
            <a:r>
              <a:rPr lang="en-US" sz="2000" dirty="0" smtClean="0">
                <a:latin typeface="Helvetica" charset="0"/>
              </a:rPr>
              <a:t>1/</a:t>
            </a:r>
            <a:r>
              <a:rPr lang="en-US" sz="2800" i="1" dirty="0" smtClean="0">
                <a:latin typeface="Times"/>
                <a:cs typeface="Times"/>
              </a:rPr>
              <a:t>r </a:t>
            </a:r>
            <a:endParaRPr lang="en-US" sz="2800" dirty="0">
              <a:latin typeface="Times"/>
              <a:cs typeface="Times"/>
            </a:endParaRPr>
          </a:p>
          <a:p>
            <a:pPr algn="l">
              <a:spcBef>
                <a:spcPct val="20000"/>
              </a:spcBef>
              <a:buClr>
                <a:srgbClr val="CC0099"/>
              </a:buClr>
              <a:buSzPct val="85000"/>
              <a:buFont typeface="Monotype Sorts" charset="0"/>
              <a:buChar char="l"/>
            </a:pPr>
            <a:r>
              <a:rPr lang="en-US" sz="2000" b="1" dirty="0" smtClean="0">
                <a:latin typeface="Helvetica" charset="0"/>
              </a:rPr>
              <a:t>1000x </a:t>
            </a:r>
            <a:r>
              <a:rPr lang="en-US" sz="2000" b="1" dirty="0">
                <a:latin typeface="Helvetica" charset="0"/>
              </a:rPr>
              <a:t>more candidates</a:t>
            </a:r>
          </a:p>
          <a:p>
            <a:pPr algn="l">
              <a:spcBef>
                <a:spcPct val="20000"/>
              </a:spcBef>
              <a:buClr>
                <a:srgbClr val="CC0099"/>
              </a:buClr>
              <a:buSzPct val="85000"/>
              <a:buFont typeface="Monotype Sorts" charset="0"/>
              <a:buChar char="l"/>
            </a:pPr>
            <a:endParaRPr lang="en-US" sz="2000" dirty="0">
              <a:solidFill>
                <a:schemeClr val="tx2"/>
              </a:solidFill>
              <a:latin typeface="Helvetica" charset="0"/>
            </a:endParaRPr>
          </a:p>
        </p:txBody>
      </p:sp>
    </p:spTree>
    <p:extLst>
      <p:ext uri="{BB962C8B-B14F-4D97-AF65-F5344CB8AC3E}">
        <p14:creationId xmlns:p14="http://schemas.microsoft.com/office/powerpoint/2010/main" val="25890890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2751" y="227013"/>
            <a:ext cx="7605131" cy="700087"/>
          </a:xfrm>
        </p:spPr>
        <p:txBody>
          <a:bodyPr/>
          <a:lstStyle/>
          <a:p>
            <a:r>
              <a:rPr lang="en-US" sz="2800" dirty="0" smtClean="0"/>
              <a:t>Our second signal, 26 December 2015 – </a:t>
            </a:r>
            <a:br>
              <a:rPr lang="en-US" sz="2800" dirty="0" smtClean="0"/>
            </a:br>
            <a:r>
              <a:rPr lang="en-US" sz="2800" dirty="0" smtClean="0"/>
              <a:t>the SNR we </a:t>
            </a:r>
            <a:r>
              <a:rPr lang="en-US" sz="2800" i="1" dirty="0" smtClean="0"/>
              <a:t>thought</a:t>
            </a:r>
            <a:r>
              <a:rPr lang="en-US" sz="2800" dirty="0" smtClean="0"/>
              <a:t> we would be working with</a:t>
            </a:r>
            <a:endParaRPr lang="en-US" sz="2800"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7F6A23E-AE89-A345-B002-CD5B78E017F7}" type="slidenum">
              <a:rPr lang="en-US" smtClean="0"/>
              <a:pPr>
                <a:defRPr/>
              </a:pPr>
              <a:t>30</a:t>
            </a:fld>
            <a:endParaRPr lang="en-US"/>
          </a:p>
        </p:txBody>
      </p:sp>
      <p:pic>
        <p:nvPicPr>
          <p:cNvPr id="5" name="Picture 4" descr="Screen Shot 2016-06-10 at 7.36.17 AM.png"/>
          <p:cNvPicPr>
            <a:picLocks noChangeAspect="1"/>
          </p:cNvPicPr>
          <p:nvPr/>
        </p:nvPicPr>
        <p:blipFill rotWithShape="1">
          <a:blip r:embed="rId2">
            <a:extLst>
              <a:ext uri="{28A0092B-C50C-407E-A947-70E740481C1C}">
                <a14:useLocalDpi xmlns:a14="http://schemas.microsoft.com/office/drawing/2010/main" val="0"/>
              </a:ext>
            </a:extLst>
          </a:blip>
          <a:srcRect t="3896"/>
          <a:stretch/>
        </p:blipFill>
        <p:spPr>
          <a:xfrm>
            <a:off x="0" y="1520959"/>
            <a:ext cx="9144000" cy="4957635"/>
          </a:xfrm>
          <a:prstGeom prst="rect">
            <a:avLst/>
          </a:prstGeom>
        </p:spPr>
      </p:pic>
    </p:spTree>
    <p:extLst>
      <p:ext uri="{BB962C8B-B14F-4D97-AF65-F5344CB8AC3E}">
        <p14:creationId xmlns:p14="http://schemas.microsoft.com/office/powerpoint/2010/main" val="14861228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2+1 signals to date</a:t>
            </a:r>
            <a:endParaRPr lang="en-US" dirty="0"/>
          </a:p>
        </p:txBody>
      </p:sp>
      <p:pic>
        <p:nvPicPr>
          <p:cNvPr id="5" name="Content Placeholder 4"/>
          <p:cNvPicPr>
            <a:picLocks noGrp="1" noChangeAspect="1"/>
          </p:cNvPicPr>
          <p:nvPr>
            <p:ph idx="1"/>
          </p:nvPr>
        </p:nvPicPr>
        <p:blipFill>
          <a:blip r:embed="rId2"/>
          <a:srcRect t="-10384" b="-10384"/>
          <a:stretch>
            <a:fillRect/>
          </a:stretch>
        </p:blipFill>
        <p:spPr>
          <a:xfrm>
            <a:off x="128338" y="884930"/>
            <a:ext cx="8912912" cy="5322989"/>
          </a:xfrm>
        </p:spPr>
      </p:pic>
      <p:sp>
        <p:nvSpPr>
          <p:cNvPr id="4" name="Slide Number Placeholder 3"/>
          <p:cNvSpPr>
            <a:spLocks noGrp="1"/>
          </p:cNvSpPr>
          <p:nvPr>
            <p:ph type="sldNum" sz="quarter" idx="10"/>
          </p:nvPr>
        </p:nvSpPr>
        <p:spPr/>
        <p:txBody>
          <a:bodyPr/>
          <a:lstStyle/>
          <a:p>
            <a:pPr>
              <a:defRPr/>
            </a:pPr>
            <a:fld id="{B7F6A23E-AE89-A345-B002-CD5B78E017F7}" type="slidenum">
              <a:rPr lang="en-US" smtClean="0"/>
              <a:pPr>
                <a:defRPr/>
              </a:pPr>
              <a:t>31</a:t>
            </a:fld>
            <a:endParaRPr lang="en-US"/>
          </a:p>
        </p:txBody>
      </p:sp>
    </p:spTree>
    <p:extLst>
      <p:ext uri="{BB962C8B-B14F-4D97-AF65-F5344CB8AC3E}">
        <p14:creationId xmlns:p14="http://schemas.microsoft.com/office/powerpoint/2010/main" val="31165394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Black holes seen to date</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7F6A23E-AE89-A345-B002-CD5B78E017F7}" type="slidenum">
              <a:rPr lang="en-US" smtClean="0"/>
              <a:pPr>
                <a:defRPr/>
              </a:pPr>
              <a:t>32</a:t>
            </a:fld>
            <a:endParaRPr lang="en-US"/>
          </a:p>
        </p:txBody>
      </p:sp>
      <p:pic>
        <p:nvPicPr>
          <p:cNvPr id="5" name="Picture 4"/>
          <p:cNvPicPr>
            <a:picLocks noChangeAspect="1"/>
          </p:cNvPicPr>
          <p:nvPr/>
        </p:nvPicPr>
        <p:blipFill>
          <a:blip r:embed="rId2"/>
          <a:stretch>
            <a:fillRect/>
          </a:stretch>
        </p:blipFill>
        <p:spPr>
          <a:xfrm>
            <a:off x="624467" y="1355725"/>
            <a:ext cx="8095785" cy="5320612"/>
          </a:xfrm>
          <a:prstGeom prst="rect">
            <a:avLst/>
          </a:prstGeom>
        </p:spPr>
      </p:pic>
    </p:spTree>
    <p:extLst>
      <p:ext uri="{BB962C8B-B14F-4D97-AF65-F5344CB8AC3E}">
        <p14:creationId xmlns:p14="http://schemas.microsoft.com/office/powerpoint/2010/main" val="10147335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7291" y="256403"/>
            <a:ext cx="5839754" cy="700087"/>
          </a:xfrm>
        </p:spPr>
        <p:txBody>
          <a:bodyPr/>
          <a:lstStyle/>
          <a:p>
            <a:r>
              <a:rPr lang="en-US" smtClean="0"/>
              <a:t>Gravitational-wave astrophysics</a:t>
            </a:r>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7F6A23E-AE89-A345-B002-CD5B78E017F7}" type="slidenum">
              <a:rPr lang="en-US" smtClean="0"/>
              <a:pPr>
                <a:defRPr/>
              </a:pPr>
              <a:t>33</a:t>
            </a:fld>
            <a:endParaRPr lang="en-US"/>
          </a:p>
        </p:txBody>
      </p:sp>
      <p:grpSp>
        <p:nvGrpSpPr>
          <p:cNvPr id="9" name="Group 8"/>
          <p:cNvGrpSpPr/>
          <p:nvPr/>
        </p:nvGrpSpPr>
        <p:grpSpPr>
          <a:xfrm>
            <a:off x="579866" y="1152796"/>
            <a:ext cx="8206491" cy="5515632"/>
            <a:chOff x="0" y="1342368"/>
            <a:chExt cx="8206491" cy="5515632"/>
          </a:xfrm>
        </p:grpSpPr>
        <p:pic>
          <p:nvPicPr>
            <p:cNvPr id="5" name="Picture 4"/>
            <p:cNvPicPr>
              <a:picLocks noChangeAspect="1"/>
            </p:cNvPicPr>
            <p:nvPr/>
          </p:nvPicPr>
          <p:blipFill>
            <a:blip r:embed="rId2"/>
            <a:stretch>
              <a:fillRect/>
            </a:stretch>
          </p:blipFill>
          <p:spPr>
            <a:xfrm>
              <a:off x="0" y="1355725"/>
              <a:ext cx="3062220" cy="5502275"/>
            </a:xfrm>
            <a:prstGeom prst="rect">
              <a:avLst/>
            </a:prstGeom>
          </p:spPr>
        </p:pic>
        <p:pic>
          <p:nvPicPr>
            <p:cNvPr id="6" name="Picture 5"/>
            <p:cNvPicPr>
              <a:picLocks noChangeAspect="1"/>
            </p:cNvPicPr>
            <p:nvPr/>
          </p:nvPicPr>
          <p:blipFill>
            <a:blip r:embed="rId3"/>
            <a:stretch>
              <a:fillRect/>
            </a:stretch>
          </p:blipFill>
          <p:spPr>
            <a:xfrm>
              <a:off x="3068214" y="1355724"/>
              <a:ext cx="1876217" cy="5502275"/>
            </a:xfrm>
            <a:prstGeom prst="rect">
              <a:avLst/>
            </a:prstGeom>
          </p:spPr>
        </p:pic>
        <p:pic>
          <p:nvPicPr>
            <p:cNvPr id="7" name="Picture 6"/>
            <p:cNvPicPr>
              <a:picLocks noChangeAspect="1"/>
            </p:cNvPicPr>
            <p:nvPr/>
          </p:nvPicPr>
          <p:blipFill>
            <a:blip r:embed="rId4"/>
            <a:stretch>
              <a:fillRect/>
            </a:stretch>
          </p:blipFill>
          <p:spPr>
            <a:xfrm>
              <a:off x="4912954" y="1342368"/>
              <a:ext cx="1765469" cy="5500116"/>
            </a:xfrm>
            <a:prstGeom prst="rect">
              <a:avLst/>
            </a:prstGeom>
          </p:spPr>
        </p:pic>
        <p:pic>
          <p:nvPicPr>
            <p:cNvPr id="8" name="Picture 7"/>
            <p:cNvPicPr>
              <a:picLocks noChangeAspect="1"/>
            </p:cNvPicPr>
            <p:nvPr/>
          </p:nvPicPr>
          <p:blipFill>
            <a:blip r:embed="rId5"/>
            <a:stretch>
              <a:fillRect/>
            </a:stretch>
          </p:blipFill>
          <p:spPr>
            <a:xfrm>
              <a:off x="6679410" y="1355722"/>
              <a:ext cx="1527081" cy="5495544"/>
            </a:xfrm>
            <a:prstGeom prst="rect">
              <a:avLst/>
            </a:prstGeom>
          </p:spPr>
        </p:pic>
      </p:grpSp>
    </p:spTree>
    <p:extLst>
      <p:ext uri="{BB962C8B-B14F-4D97-AF65-F5344CB8AC3E}">
        <p14:creationId xmlns:p14="http://schemas.microsoft.com/office/powerpoint/2010/main" val="18172856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Spins of component BH</a:t>
            </a:r>
            <a:endParaRPr lang="en-US" dirty="0"/>
          </a:p>
        </p:txBody>
      </p:sp>
      <p:sp>
        <p:nvSpPr>
          <p:cNvPr id="3" name="Content Placeholder 2"/>
          <p:cNvSpPr>
            <a:spLocks noGrp="1"/>
          </p:cNvSpPr>
          <p:nvPr>
            <p:ph idx="1"/>
          </p:nvPr>
        </p:nvSpPr>
        <p:spPr/>
        <p:txBody>
          <a:bodyPr/>
          <a:lstStyle/>
          <a:p>
            <a:r>
              <a:rPr lang="en-US" dirty="0" smtClean="0"/>
              <a:t>Would like to make inferences about origins based on spin</a:t>
            </a:r>
          </a:p>
          <a:p>
            <a:r>
              <a:rPr lang="en-US" dirty="0" smtClean="0"/>
              <a:t>For all but one, no statistical deviation from zero spin (face-on, so not a good measure</a:t>
            </a:r>
          </a:p>
          <a:p>
            <a:r>
              <a:rPr lang="en-US" dirty="0" smtClean="0"/>
              <a:t>For one component of GW151226, spin of 0.2 – so probably not the result of a merger (</a:t>
            </a:r>
            <a:r>
              <a:rPr lang="en-US" dirty="0" smtClean="0">
                <a:sym typeface="Wingdings"/>
              </a:rPr>
              <a:t> primordial BH?)</a:t>
            </a:r>
            <a:endParaRPr lang="en-US" dirty="0"/>
          </a:p>
        </p:txBody>
      </p:sp>
      <p:sp>
        <p:nvSpPr>
          <p:cNvPr id="4" name="Slide Number Placeholder 3"/>
          <p:cNvSpPr>
            <a:spLocks noGrp="1"/>
          </p:cNvSpPr>
          <p:nvPr>
            <p:ph type="sldNum" sz="quarter" idx="10"/>
          </p:nvPr>
        </p:nvSpPr>
        <p:spPr/>
        <p:txBody>
          <a:bodyPr/>
          <a:lstStyle/>
          <a:p>
            <a:pPr>
              <a:defRPr/>
            </a:pPr>
            <a:fld id="{B7F6A23E-AE89-A345-B002-CD5B78E017F7}" type="slidenum">
              <a:rPr lang="en-US" smtClean="0"/>
              <a:pPr>
                <a:defRPr/>
              </a:pPr>
              <a:t>34</a:t>
            </a:fld>
            <a:endParaRPr lang="en-US"/>
          </a:p>
        </p:txBody>
      </p:sp>
      <p:pic>
        <p:nvPicPr>
          <p:cNvPr id="5" name="Picture 4"/>
          <p:cNvPicPr>
            <a:picLocks noChangeAspect="1"/>
          </p:cNvPicPr>
          <p:nvPr/>
        </p:nvPicPr>
        <p:blipFill>
          <a:blip r:embed="rId2"/>
          <a:stretch>
            <a:fillRect/>
          </a:stretch>
        </p:blipFill>
        <p:spPr>
          <a:xfrm>
            <a:off x="-40890" y="3167473"/>
            <a:ext cx="9144000" cy="3703674"/>
          </a:xfrm>
          <a:prstGeom prst="rect">
            <a:avLst/>
          </a:prstGeom>
        </p:spPr>
      </p:pic>
    </p:spTree>
    <p:extLst>
      <p:ext uri="{BB962C8B-B14F-4D97-AF65-F5344CB8AC3E}">
        <p14:creationId xmlns:p14="http://schemas.microsoft.com/office/powerpoint/2010/main" val="6330906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solidFill>
                <a:srgbClr val="618FFD"/>
              </a:solidFill>
            </a:endParaRPr>
          </a:p>
        </p:txBody>
      </p:sp>
      <p:sp>
        <p:nvSpPr>
          <p:cNvPr id="83970" name="Text Placeholder 2"/>
          <p:cNvSpPr>
            <a:spLocks noGrp="1"/>
          </p:cNvSpPr>
          <p:nvPr>
            <p:ph type="body" sz="half"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en-US">
              <a:solidFill>
                <a:srgbClr val="618FFD"/>
              </a:solidFill>
              <a:latin typeface="Helvetica" charset="0"/>
              <a:ea typeface="ＭＳ Ｐゴシック" charset="0"/>
            </a:endParaRPr>
          </a:p>
        </p:txBody>
      </p:sp>
      <p:sp>
        <p:nvSpPr>
          <p:cNvPr id="83971" name="Content Placeholder 3"/>
          <p:cNvSpPr>
            <a:spLocks noGrp="1"/>
          </p:cNvSpPr>
          <p:nvPr>
            <p:ph sz="half" idx="2"/>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en-US">
              <a:solidFill>
                <a:srgbClr val="618FFD"/>
              </a:solidFill>
              <a:latin typeface="Helvetica" charset="0"/>
              <a:ea typeface="ＭＳ Ｐゴシック" charset="0"/>
            </a:endParaRPr>
          </a:p>
        </p:txBody>
      </p:sp>
      <p:sp>
        <p:nvSpPr>
          <p:cNvPr id="5" name="Slide Number Placeholder 4"/>
          <p:cNvSpPr>
            <a:spLocks noGrp="1"/>
          </p:cNvSpPr>
          <p:nvPr>
            <p:ph type="sldNum" sz="quarter" idx="11"/>
          </p:nvPr>
        </p:nvSpPr>
        <p:spPr/>
        <p:txBody>
          <a:bodyPr/>
          <a:lstStyle/>
          <a:p>
            <a:pPr>
              <a:defRPr/>
            </a:pPr>
            <a:fld id="{2C7896A3-A501-6540-AB3E-F27447F32A80}" type="slidenum">
              <a:rPr lang="en-US" smtClean="0">
                <a:solidFill>
                  <a:srgbClr val="618FFD"/>
                </a:solidFill>
              </a:rPr>
              <a:pPr>
                <a:defRPr/>
              </a:pPr>
              <a:t>35</a:t>
            </a:fld>
            <a:endParaRPr lang="en-US">
              <a:solidFill>
                <a:srgbClr val="618FFD"/>
              </a:solidFill>
            </a:endParaRPr>
          </a:p>
        </p:txBody>
      </p:sp>
      <p:sp>
        <p:nvSpPr>
          <p:cNvPr id="6" name="Slide Number Placeholder 4"/>
          <p:cNvSpPr txBox="1">
            <a:spLocks/>
          </p:cNvSpPr>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defPPr>
              <a:defRPr lang="en-US"/>
            </a:defPPr>
            <a:lvl1pPr algn="r" rtl="0" eaLnBrk="0" fontAlgn="base" hangingPunct="0">
              <a:spcBef>
                <a:spcPct val="0"/>
              </a:spcBef>
              <a:spcAft>
                <a:spcPct val="0"/>
              </a:spcAft>
              <a:defRPr sz="1400" b="0" kern="1200">
                <a:solidFill>
                  <a:schemeClr val="tx1"/>
                </a:solidFill>
                <a:latin typeface="+mn-lt"/>
                <a:ea typeface="ＭＳ Ｐゴシック" charset="0"/>
                <a:cs typeface="+mn-cs"/>
              </a:defRPr>
            </a:lvl1pPr>
            <a:lvl2pPr marL="457200" algn="l" rtl="0" eaLnBrk="0" fontAlgn="base" hangingPunct="0">
              <a:spcBef>
                <a:spcPct val="0"/>
              </a:spcBef>
              <a:spcAft>
                <a:spcPct val="0"/>
              </a:spcAft>
              <a:defRPr sz="1400" b="1"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1400" b="1"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1400" b="1"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1400" b="1" kern="1200">
                <a:solidFill>
                  <a:schemeClr val="tx1"/>
                </a:solidFill>
                <a:latin typeface="Arial" charset="0"/>
                <a:ea typeface="ＭＳ Ｐゴシック" charset="0"/>
                <a:cs typeface="+mn-cs"/>
              </a:defRPr>
            </a:lvl5pPr>
            <a:lvl6pPr marL="2286000" algn="l" defTabSz="457200" rtl="0" eaLnBrk="1" latinLnBrk="0" hangingPunct="1">
              <a:defRPr sz="1400" b="1" kern="1200">
                <a:solidFill>
                  <a:schemeClr val="tx1"/>
                </a:solidFill>
                <a:latin typeface="Arial" charset="0"/>
                <a:ea typeface="ＭＳ Ｐゴシック" charset="0"/>
                <a:cs typeface="+mn-cs"/>
              </a:defRPr>
            </a:lvl6pPr>
            <a:lvl7pPr marL="2743200" algn="l" defTabSz="457200" rtl="0" eaLnBrk="1" latinLnBrk="0" hangingPunct="1">
              <a:defRPr sz="1400" b="1" kern="1200">
                <a:solidFill>
                  <a:schemeClr val="tx1"/>
                </a:solidFill>
                <a:latin typeface="Arial" charset="0"/>
                <a:ea typeface="ＭＳ Ｐゴシック" charset="0"/>
                <a:cs typeface="+mn-cs"/>
              </a:defRPr>
            </a:lvl7pPr>
            <a:lvl8pPr marL="3200400" algn="l" defTabSz="457200" rtl="0" eaLnBrk="1" latinLnBrk="0" hangingPunct="1">
              <a:defRPr sz="1400" b="1" kern="1200">
                <a:solidFill>
                  <a:schemeClr val="tx1"/>
                </a:solidFill>
                <a:latin typeface="Arial" charset="0"/>
                <a:ea typeface="ＭＳ Ｐゴシック" charset="0"/>
                <a:cs typeface="+mn-cs"/>
              </a:defRPr>
            </a:lvl8pPr>
            <a:lvl9pPr marL="3657600" algn="l" defTabSz="457200" rtl="0" eaLnBrk="1" latinLnBrk="0" hangingPunct="1">
              <a:defRPr sz="1400" b="1" kern="1200">
                <a:solidFill>
                  <a:schemeClr val="tx1"/>
                </a:solidFill>
                <a:latin typeface="Arial" charset="0"/>
                <a:ea typeface="ＭＳ Ｐゴシック" charset="0"/>
                <a:cs typeface="+mn-cs"/>
              </a:defRPr>
            </a:lvl9pPr>
          </a:lstStyle>
          <a:p>
            <a:pPr>
              <a:defRPr/>
            </a:pPr>
            <a:fld id="{CDF3D73F-9B3A-F34C-BA29-D0629D59E2E4}" type="slidenum">
              <a:rPr lang="en-US" smtClean="0">
                <a:solidFill>
                  <a:srgbClr val="618FFD"/>
                </a:solidFill>
              </a:rPr>
              <a:pPr>
                <a:defRPr/>
              </a:pPr>
              <a:t>35</a:t>
            </a:fld>
            <a:endParaRPr lang="en-US">
              <a:solidFill>
                <a:srgbClr val="618FFD"/>
              </a:solidFill>
            </a:endParaRPr>
          </a:p>
        </p:txBody>
      </p:sp>
      <p:sp>
        <p:nvSpPr>
          <p:cNvPr id="7" name="Rectangle 5"/>
          <p:cNvSpPr>
            <a:spLocks noChangeArrowheads="1"/>
          </p:cNvSpPr>
          <p:nvPr/>
        </p:nvSpPr>
        <p:spPr bwMode="auto">
          <a:xfrm>
            <a:off x="0" y="0"/>
            <a:ext cx="9144000" cy="6858000"/>
          </a:xfrm>
          <a:prstGeom prst="rect">
            <a:avLst/>
          </a:prstGeom>
          <a:solidFill>
            <a:schemeClr val="tx2"/>
          </a:solidFill>
          <a:ln>
            <a:noFill/>
          </a:ln>
          <a:effectLst/>
          <a:extLs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solidFill>
                <a:srgbClr val="618FFD"/>
              </a:solidFill>
              <a:cs typeface="+mn-cs"/>
            </a:endParaRPr>
          </a:p>
        </p:txBody>
      </p:sp>
      <p:pic>
        <p:nvPicPr>
          <p:cNvPr id="83975" name="Picture 6" descr="WorldMapXpare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7650" y="1293813"/>
            <a:ext cx="8648700" cy="5208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1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27550" y="2641600"/>
            <a:ext cx="882650" cy="558800"/>
          </a:xfrm>
          <a:prstGeom prst="rect">
            <a:avLst/>
          </a:prstGeom>
          <a:noFill/>
          <a:ln w="28575">
            <a:solidFill>
              <a:srgbClr val="FFFF00"/>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1" name="Picture 1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64808" y="2579160"/>
            <a:ext cx="941388" cy="785813"/>
          </a:xfrm>
          <a:prstGeom prst="rect">
            <a:avLst/>
          </a:prstGeom>
          <a:noFill/>
          <a:ln w="28575">
            <a:solidFill>
              <a:srgbClr val="FFFF00"/>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2" name="Picture 1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18999" y="2174169"/>
            <a:ext cx="984250" cy="669925"/>
          </a:xfrm>
          <a:prstGeom prst="rect">
            <a:avLst/>
          </a:prstGeom>
          <a:noFill/>
          <a:ln w="28575">
            <a:solidFill>
              <a:srgbClr val="FFFF00"/>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3" name="Slide Number Placeholder 4"/>
          <p:cNvSpPr txBox="1">
            <a:spLocks/>
          </p:cNvSpPr>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defPPr>
              <a:defRPr lang="en-US"/>
            </a:defPPr>
            <a:lvl1pPr algn="r" rtl="0" eaLnBrk="0" fontAlgn="base" hangingPunct="0">
              <a:spcBef>
                <a:spcPct val="0"/>
              </a:spcBef>
              <a:spcAft>
                <a:spcPct val="0"/>
              </a:spcAft>
              <a:defRPr sz="1400" b="0" kern="1200">
                <a:solidFill>
                  <a:schemeClr val="tx1"/>
                </a:solidFill>
                <a:latin typeface="+mn-lt"/>
                <a:ea typeface="ＭＳ Ｐゴシック" charset="0"/>
                <a:cs typeface="+mn-cs"/>
              </a:defRPr>
            </a:lvl1pPr>
            <a:lvl2pPr marL="457200" algn="l" rtl="0" eaLnBrk="0" fontAlgn="base" hangingPunct="0">
              <a:spcBef>
                <a:spcPct val="0"/>
              </a:spcBef>
              <a:spcAft>
                <a:spcPct val="0"/>
              </a:spcAft>
              <a:defRPr sz="1400" b="1"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1400" b="1"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1400" b="1"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1400" b="1" kern="1200">
                <a:solidFill>
                  <a:schemeClr val="tx1"/>
                </a:solidFill>
                <a:latin typeface="Arial" charset="0"/>
                <a:ea typeface="ＭＳ Ｐゴシック" charset="0"/>
                <a:cs typeface="+mn-cs"/>
              </a:defRPr>
            </a:lvl5pPr>
            <a:lvl6pPr marL="2286000" algn="l" defTabSz="457200" rtl="0" eaLnBrk="1" latinLnBrk="0" hangingPunct="1">
              <a:defRPr sz="1400" b="1" kern="1200">
                <a:solidFill>
                  <a:schemeClr val="tx1"/>
                </a:solidFill>
                <a:latin typeface="Arial" charset="0"/>
                <a:ea typeface="ＭＳ Ｐゴシック" charset="0"/>
                <a:cs typeface="+mn-cs"/>
              </a:defRPr>
            </a:lvl6pPr>
            <a:lvl7pPr marL="2743200" algn="l" defTabSz="457200" rtl="0" eaLnBrk="1" latinLnBrk="0" hangingPunct="1">
              <a:defRPr sz="1400" b="1" kern="1200">
                <a:solidFill>
                  <a:schemeClr val="tx1"/>
                </a:solidFill>
                <a:latin typeface="Arial" charset="0"/>
                <a:ea typeface="ＭＳ Ｐゴシック" charset="0"/>
                <a:cs typeface="+mn-cs"/>
              </a:defRPr>
            </a:lvl7pPr>
            <a:lvl8pPr marL="3200400" algn="l" defTabSz="457200" rtl="0" eaLnBrk="1" latinLnBrk="0" hangingPunct="1">
              <a:defRPr sz="1400" b="1" kern="1200">
                <a:solidFill>
                  <a:schemeClr val="tx1"/>
                </a:solidFill>
                <a:latin typeface="Arial" charset="0"/>
                <a:ea typeface="ＭＳ Ｐゴシック" charset="0"/>
                <a:cs typeface="+mn-cs"/>
              </a:defRPr>
            </a:lvl8pPr>
            <a:lvl9pPr marL="3657600" algn="l" defTabSz="457200" rtl="0" eaLnBrk="1" latinLnBrk="0" hangingPunct="1">
              <a:defRPr sz="1400" b="1" kern="1200">
                <a:solidFill>
                  <a:schemeClr val="tx1"/>
                </a:solidFill>
                <a:latin typeface="Arial" charset="0"/>
                <a:ea typeface="ＭＳ Ｐゴシック" charset="0"/>
                <a:cs typeface="+mn-cs"/>
              </a:defRPr>
            </a:lvl9pPr>
          </a:lstStyle>
          <a:p>
            <a:pPr>
              <a:defRPr/>
            </a:pPr>
            <a:fld id="{3064FF2D-1599-5A45-98B6-1AE5E888D3A2}" type="slidenum">
              <a:rPr lang="en-US" smtClean="0">
                <a:solidFill>
                  <a:srgbClr val="618FFD"/>
                </a:solidFill>
              </a:rPr>
              <a:pPr>
                <a:defRPr/>
              </a:pPr>
              <a:t>35</a:t>
            </a:fld>
            <a:endParaRPr lang="en-US">
              <a:solidFill>
                <a:srgbClr val="618FFD"/>
              </a:solidFill>
            </a:endParaRPr>
          </a:p>
        </p:txBody>
      </p:sp>
      <p:pic>
        <p:nvPicPr>
          <p:cNvPr id="83981" name="図 10" descr="LCGTPosterSimpleEn.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446963" y="2552700"/>
            <a:ext cx="1222375" cy="82550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pic>
      <p:graphicFrame>
        <p:nvGraphicFramePr>
          <p:cNvPr id="83982" name="Object 14"/>
          <p:cNvGraphicFramePr>
            <a:graphicFrameLocks noChangeAspect="1"/>
          </p:cNvGraphicFramePr>
          <p:nvPr/>
        </p:nvGraphicFramePr>
        <p:xfrm>
          <a:off x="0" y="0"/>
          <a:ext cx="1366838" cy="998538"/>
        </p:xfrm>
        <a:graphic>
          <a:graphicData uri="http://schemas.openxmlformats.org/presentationml/2006/ole">
            <mc:AlternateContent xmlns:mc="http://schemas.openxmlformats.org/markup-compatibility/2006">
              <mc:Choice xmlns:v="urn:schemas-microsoft-com:vml" Requires="v">
                <p:oleObj spid="_x0000_s106683" name="Photo Editor Photo" r:id="rId8" imgW="4409524" imgH="3219899" progId="MSPhotoEd.3">
                  <p:embed/>
                </p:oleObj>
              </mc:Choice>
              <mc:Fallback>
                <p:oleObj name="Photo Editor Photo" r:id="rId8" imgW="4409524" imgH="3219899" progId="MSPhotoEd.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366838" cy="9985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18" name="Picture 12"/>
          <p:cNvPicPr>
            <a:picLocks noChangeAspect="1" noChangeArrowheads="1"/>
          </p:cNvPicPr>
          <p:nvPr/>
        </p:nvPicPr>
        <p:blipFill>
          <a:blip r:embed="rId5">
            <a:alphaModFix amt="50000"/>
            <a:extLst>
              <a:ext uri="{28A0092B-C50C-407E-A947-70E740481C1C}">
                <a14:useLocalDpi xmlns:a14="http://schemas.microsoft.com/office/drawing/2010/main"/>
              </a:ext>
            </a:extLst>
          </a:blip>
          <a:srcRect/>
          <a:stretch>
            <a:fillRect/>
          </a:stretch>
        </p:blipFill>
        <p:spPr bwMode="auto">
          <a:xfrm>
            <a:off x="5876925" y="3241675"/>
            <a:ext cx="904875" cy="754063"/>
          </a:xfrm>
          <a:prstGeom prst="rect">
            <a:avLst/>
          </a:prstGeom>
          <a:noFill/>
          <a:ln w="28575">
            <a:solidFill>
              <a:srgbClr val="FFFF00"/>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9" name="TextBox 18"/>
          <p:cNvSpPr txBox="1"/>
          <p:nvPr/>
        </p:nvSpPr>
        <p:spPr>
          <a:xfrm>
            <a:off x="1693863" y="455613"/>
            <a:ext cx="6840537" cy="585787"/>
          </a:xfrm>
          <a:prstGeom prst="rect">
            <a:avLst/>
          </a:prstGeom>
          <a:noFill/>
        </p:spPr>
        <p:txBody>
          <a:bodyPr wrap="none">
            <a:spAutoFit/>
          </a:bodyPr>
          <a:lstStyle/>
          <a:p>
            <a:pPr>
              <a:defRPr/>
            </a:pPr>
            <a:r>
              <a:rPr lang="en-US" sz="3200" b="0" dirty="0">
                <a:solidFill>
                  <a:srgbClr val="618FFD"/>
                </a:solidFill>
                <a:latin typeface="+mn-lt"/>
              </a:rPr>
              <a:t>The advanced GW detector network</a:t>
            </a:r>
          </a:p>
        </p:txBody>
      </p:sp>
      <p:sp>
        <p:nvSpPr>
          <p:cNvPr id="83986" name="TextBox 20"/>
          <p:cNvSpPr txBox="1">
            <a:spLocks noChangeArrowheads="1"/>
          </p:cNvSpPr>
          <p:nvPr/>
        </p:nvSpPr>
        <p:spPr bwMode="auto">
          <a:xfrm>
            <a:off x="738557" y="2916572"/>
            <a:ext cx="1260460" cy="11695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r>
              <a:rPr lang="en-US" dirty="0">
                <a:solidFill>
                  <a:srgbClr val="618FFD"/>
                </a:solidFill>
              </a:rPr>
              <a:t>Advanced </a:t>
            </a:r>
            <a:endParaRPr lang="en-US" dirty="0" smtClean="0">
              <a:solidFill>
                <a:srgbClr val="618FFD"/>
              </a:solidFill>
            </a:endParaRPr>
          </a:p>
          <a:p>
            <a:r>
              <a:rPr lang="en-US" dirty="0" smtClean="0">
                <a:solidFill>
                  <a:srgbClr val="618FFD"/>
                </a:solidFill>
              </a:rPr>
              <a:t>LIGO </a:t>
            </a:r>
            <a:endParaRPr lang="en-US" dirty="0">
              <a:solidFill>
                <a:srgbClr val="618FFD"/>
              </a:solidFill>
            </a:endParaRPr>
          </a:p>
          <a:p>
            <a:r>
              <a:rPr lang="en-US" dirty="0" smtClean="0">
                <a:solidFill>
                  <a:srgbClr val="618FFD"/>
                </a:solidFill>
              </a:rPr>
              <a:t>Hanford,</a:t>
            </a:r>
          </a:p>
          <a:p>
            <a:r>
              <a:rPr lang="en-US" dirty="0" smtClean="0">
                <a:solidFill>
                  <a:srgbClr val="618FFD"/>
                </a:solidFill>
              </a:rPr>
              <a:t>Livingston </a:t>
            </a:r>
            <a:endParaRPr lang="en-US" dirty="0">
              <a:solidFill>
                <a:srgbClr val="618FFD"/>
              </a:solidFill>
            </a:endParaRPr>
          </a:p>
          <a:p>
            <a:r>
              <a:rPr lang="en-US" dirty="0">
                <a:solidFill>
                  <a:srgbClr val="618FFD"/>
                </a:solidFill>
              </a:rPr>
              <a:t>2015 </a:t>
            </a:r>
          </a:p>
        </p:txBody>
      </p:sp>
      <p:sp>
        <p:nvSpPr>
          <p:cNvPr id="83988" name="TextBox 22"/>
          <p:cNvSpPr txBox="1">
            <a:spLocks noChangeArrowheads="1"/>
          </p:cNvSpPr>
          <p:nvPr/>
        </p:nvSpPr>
        <p:spPr bwMode="auto">
          <a:xfrm>
            <a:off x="3472066" y="2384336"/>
            <a:ext cx="1041400" cy="738188"/>
          </a:xfrm>
          <a:prstGeom prst="rect">
            <a:avLst/>
          </a:prstGeom>
          <a:noFill/>
          <a:ln>
            <a:noFill/>
          </a:ln>
          <a:extLst/>
        </p:spPr>
        <p:txBody>
          <a:bodyPr wrap="non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r>
              <a:rPr lang="en-US" dirty="0">
                <a:solidFill>
                  <a:srgbClr val="618FFD"/>
                </a:solidFill>
              </a:rPr>
              <a:t>Advanced </a:t>
            </a:r>
          </a:p>
          <a:p>
            <a:r>
              <a:rPr lang="en-US" dirty="0">
                <a:solidFill>
                  <a:srgbClr val="618FFD"/>
                </a:solidFill>
              </a:rPr>
              <a:t>Virgo</a:t>
            </a:r>
          </a:p>
          <a:p>
            <a:r>
              <a:rPr lang="en-US" dirty="0">
                <a:solidFill>
                  <a:srgbClr val="618FFD"/>
                </a:solidFill>
              </a:rPr>
              <a:t>2016</a:t>
            </a:r>
          </a:p>
        </p:txBody>
      </p:sp>
      <p:sp>
        <p:nvSpPr>
          <p:cNvPr id="83989" name="TextBox 23"/>
          <p:cNvSpPr txBox="1">
            <a:spLocks noChangeArrowheads="1"/>
          </p:cNvSpPr>
          <p:nvPr/>
        </p:nvSpPr>
        <p:spPr bwMode="auto">
          <a:xfrm>
            <a:off x="5813425" y="3988934"/>
            <a:ext cx="1107996" cy="523220"/>
          </a:xfrm>
          <a:prstGeom prst="rect">
            <a:avLst/>
          </a:prstGeom>
          <a:noFill/>
          <a:ln w="38100" cmpd="sng">
            <a:no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r>
              <a:rPr lang="en-US" dirty="0">
                <a:solidFill>
                  <a:srgbClr val="618FFD"/>
                </a:solidFill>
              </a:rPr>
              <a:t>LIGO-India</a:t>
            </a:r>
          </a:p>
          <a:p>
            <a:r>
              <a:rPr lang="en-US" dirty="0" smtClean="0">
                <a:solidFill>
                  <a:srgbClr val="618FFD"/>
                </a:solidFill>
              </a:rPr>
              <a:t>2022</a:t>
            </a:r>
          </a:p>
        </p:txBody>
      </p:sp>
      <p:sp>
        <p:nvSpPr>
          <p:cNvPr id="83990" name="TextBox 24"/>
          <p:cNvSpPr txBox="1">
            <a:spLocks noChangeArrowheads="1"/>
          </p:cNvSpPr>
          <p:nvPr/>
        </p:nvSpPr>
        <p:spPr bwMode="auto">
          <a:xfrm>
            <a:off x="7763356" y="3417888"/>
            <a:ext cx="83661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r>
              <a:rPr lang="en-US" dirty="0">
                <a:solidFill>
                  <a:srgbClr val="618FFD"/>
                </a:solidFill>
              </a:rPr>
              <a:t>KAGRA</a:t>
            </a:r>
          </a:p>
          <a:p>
            <a:r>
              <a:rPr lang="en-US" dirty="0">
                <a:solidFill>
                  <a:srgbClr val="618FFD"/>
                </a:solidFill>
              </a:rPr>
              <a:t>2018</a:t>
            </a:r>
          </a:p>
        </p:txBody>
      </p:sp>
      <p:graphicFrame>
        <p:nvGraphicFramePr>
          <p:cNvPr id="83991" name="Object 639"/>
          <p:cNvGraphicFramePr>
            <a:graphicFrameLocks noChangeAspect="1"/>
          </p:cNvGraphicFramePr>
          <p:nvPr/>
        </p:nvGraphicFramePr>
        <p:xfrm>
          <a:off x="0" y="0"/>
          <a:ext cx="1430338" cy="1049338"/>
        </p:xfrm>
        <a:graphic>
          <a:graphicData uri="http://schemas.openxmlformats.org/presentationml/2006/ole">
            <mc:AlternateContent xmlns:mc="http://schemas.openxmlformats.org/markup-compatibility/2006">
              <mc:Choice xmlns:v="urn:schemas-microsoft-com:vml" Requires="v">
                <p:oleObj spid="_x0000_s106684" name="Image" r:id="rId10" imgW="1766325" imgH="1296152" progId="Photoshop.Image.5">
                  <p:embed/>
                </p:oleObj>
              </mc:Choice>
              <mc:Fallback>
                <p:oleObj name="Image" r:id="rId10" imgW="1766325" imgH="1296152" progId="Photoshop.Image.5">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1430338" cy="10493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5937240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9120" y="2976377"/>
            <a:ext cx="5114925" cy="700087"/>
          </a:xfrm>
        </p:spPr>
        <p:txBody>
          <a:bodyPr/>
          <a:lstStyle/>
          <a:p>
            <a:r>
              <a:rPr lang="en-US" sz="2800" dirty="0" smtClean="0"/>
              <a:t>What does the future hold?</a:t>
            </a:r>
            <a:endParaRPr lang="en-US" sz="2800" dirty="0"/>
          </a:p>
        </p:txBody>
      </p:sp>
      <p:sp>
        <p:nvSpPr>
          <p:cNvPr id="4" name="Slide Number Placeholder 3"/>
          <p:cNvSpPr>
            <a:spLocks noGrp="1"/>
          </p:cNvSpPr>
          <p:nvPr>
            <p:ph type="sldNum" sz="quarter" idx="10"/>
          </p:nvPr>
        </p:nvSpPr>
        <p:spPr/>
        <p:txBody>
          <a:bodyPr/>
          <a:lstStyle/>
          <a:p>
            <a:pPr>
              <a:defRPr/>
            </a:pPr>
            <a:fld id="{B7F6A23E-AE89-A345-B002-CD5B78E017F7}" type="slidenum">
              <a:rPr lang="en-US" smtClean="0"/>
              <a:pPr>
                <a:defRPr/>
              </a:pPr>
              <a:t>36</a:t>
            </a:fld>
            <a:endParaRPr lang="en-US"/>
          </a:p>
        </p:txBody>
      </p:sp>
    </p:spTree>
    <p:extLst>
      <p:ext uri="{BB962C8B-B14F-4D97-AF65-F5344CB8AC3E}">
        <p14:creationId xmlns:p14="http://schemas.microsoft.com/office/powerpoint/2010/main" val="190833625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6"/>
          <p:cNvSpPr txBox="1">
            <a:spLocks/>
          </p:cNvSpPr>
          <p:nvPr/>
        </p:nvSpPr>
        <p:spPr>
          <a:xfrm>
            <a:off x="6553200" y="6356350"/>
            <a:ext cx="2133600" cy="365125"/>
          </a:xfrm>
          <a:prstGeom prst="rect">
            <a:avLst/>
          </a:prstGeom>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3C8B7254-8BB7-644C-A757-37435CCFA7BB}" type="slidenum">
              <a:rPr kumimoji="0" lang="en-US" sz="1200" b="0" i="0" u="none" strike="noStrike" kern="1200" cap="none" spc="0" normalizeH="0" baseline="0" noProof="0" smtClean="0">
                <a:ln>
                  <a:noFill/>
                </a:ln>
                <a:solidFill>
                  <a:srgbClr val="000000"/>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mn-lt"/>
              <a:ea typeface="+mn-ea"/>
              <a:cs typeface="+mn-cs"/>
            </a:endParaRPr>
          </a:p>
        </p:txBody>
      </p:sp>
      <p:sp>
        <p:nvSpPr>
          <p:cNvPr id="58370" name="Rectangle 2"/>
          <p:cNvSpPr>
            <a:spLocks noGrp="1" noChangeArrowheads="1"/>
          </p:cNvSpPr>
          <p:nvPr>
            <p:ph type="title"/>
          </p:nvPr>
        </p:nvSpPr>
        <p:spPr>
          <a:xfrm>
            <a:off x="997785" y="-104588"/>
            <a:ext cx="7772400" cy="2286001"/>
          </a:xfrm>
        </p:spPr>
        <p:txBody>
          <a:bodyPr>
            <a:normAutofit/>
          </a:bodyPr>
          <a:lstStyle/>
          <a:p>
            <a:pPr>
              <a:defRPr/>
            </a:pPr>
            <a:r>
              <a:rPr lang="en-US" sz="3000" dirty="0" smtClean="0">
                <a:solidFill>
                  <a:srgbClr val="000000"/>
                </a:solidFill>
              </a:rPr>
              <a:t>First Detection Sensitivity/configuration:</a:t>
            </a:r>
            <a:br>
              <a:rPr lang="en-US" sz="3000" dirty="0" smtClean="0">
                <a:solidFill>
                  <a:srgbClr val="000000"/>
                </a:solidFill>
              </a:rPr>
            </a:br>
            <a:r>
              <a:rPr lang="en-US" sz="3000" dirty="0" smtClean="0">
                <a:solidFill>
                  <a:srgbClr val="000000"/>
                </a:solidFill>
              </a:rPr>
              <a:t/>
            </a:r>
            <a:br>
              <a:rPr lang="en-US" sz="3000" dirty="0" smtClean="0">
                <a:solidFill>
                  <a:srgbClr val="000000"/>
                </a:solidFill>
              </a:rPr>
            </a:br>
            <a:r>
              <a:rPr lang="en-US" sz="3000" dirty="0" smtClean="0">
                <a:solidFill>
                  <a:srgbClr val="000000"/>
                </a:solidFill>
              </a:rPr>
              <a:t>2 detectors, 1/3 goal sensitivity</a:t>
            </a:r>
            <a:br>
              <a:rPr lang="en-US" sz="3000" dirty="0" smtClean="0">
                <a:solidFill>
                  <a:srgbClr val="000000"/>
                </a:solidFill>
              </a:rPr>
            </a:br>
            <a:r>
              <a:rPr lang="en-US" sz="3000" dirty="0" smtClean="0">
                <a:solidFill>
                  <a:srgbClr val="000000"/>
                </a:solidFill>
              </a:rPr>
              <a:t>~3 signals in 4 months of observation</a:t>
            </a:r>
            <a:endParaRPr lang="en-US" sz="3000" dirty="0">
              <a:solidFill>
                <a:srgbClr val="000000"/>
              </a:solidFill>
            </a:endParaRPr>
          </a:p>
        </p:txBody>
      </p:sp>
      <p:pic>
        <p:nvPicPr>
          <p:cNvPr id="2" name="Picture 1"/>
          <p:cNvPicPr>
            <a:picLocks noChangeAspect="1"/>
          </p:cNvPicPr>
          <p:nvPr/>
        </p:nvPicPr>
        <p:blipFill>
          <a:blip r:embed="rId3"/>
          <a:stretch>
            <a:fillRect/>
          </a:stretch>
        </p:blipFill>
        <p:spPr>
          <a:xfrm>
            <a:off x="32845" y="2243794"/>
            <a:ext cx="8473458" cy="4546529"/>
          </a:xfrm>
          <a:prstGeom prst="rect">
            <a:avLst/>
          </a:prstGeom>
        </p:spPr>
      </p:pic>
    </p:spTree>
    <p:extLst>
      <p:ext uri="{BB962C8B-B14F-4D97-AF65-F5344CB8AC3E}">
        <p14:creationId xmlns:p14="http://schemas.microsoft.com/office/powerpoint/2010/main" val="15590053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81738" y="2514241"/>
            <a:ext cx="8107246" cy="4343759"/>
          </a:xfrm>
          <a:prstGeom prst="rect">
            <a:avLst/>
          </a:prstGeom>
        </p:spPr>
      </p:pic>
      <p:sp>
        <p:nvSpPr>
          <p:cNvPr id="11" name="Rectangle 2"/>
          <p:cNvSpPr txBox="1">
            <a:spLocks noChangeArrowheads="1"/>
          </p:cNvSpPr>
          <p:nvPr/>
        </p:nvSpPr>
        <p:spPr bwMode="auto">
          <a:xfrm>
            <a:off x="713137" y="89646"/>
            <a:ext cx="7772400" cy="2091766"/>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normAutofit fontScale="97500"/>
          </a:bodyPr>
          <a:lstStyle>
            <a:lvl1pPr algn="ctr" rtl="0" eaLnBrk="0" fontAlgn="base" hangingPunct="0">
              <a:spcBef>
                <a:spcPct val="0"/>
              </a:spcBef>
              <a:spcAft>
                <a:spcPct val="0"/>
              </a:spcAft>
              <a:defRPr sz="2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2pPr>
            <a:lvl3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3pPr>
            <a:lvl4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4pPr>
            <a:lvl5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5pPr>
            <a:lvl6pPr marL="457200" algn="ctr" rtl="0" eaLnBrk="0" fontAlgn="base" hangingPunct="0">
              <a:spcBef>
                <a:spcPct val="0"/>
              </a:spcBef>
              <a:spcAft>
                <a:spcPct val="0"/>
              </a:spcAft>
              <a:defRPr sz="2400">
                <a:solidFill>
                  <a:schemeClr val="tx1"/>
                </a:solidFill>
                <a:latin typeface="Helvetica" pitchFamily="34" charset="0"/>
              </a:defRPr>
            </a:lvl6pPr>
            <a:lvl7pPr marL="914400" algn="ctr" rtl="0" eaLnBrk="0" fontAlgn="base" hangingPunct="0">
              <a:spcBef>
                <a:spcPct val="0"/>
              </a:spcBef>
              <a:spcAft>
                <a:spcPct val="0"/>
              </a:spcAft>
              <a:defRPr sz="2400">
                <a:solidFill>
                  <a:schemeClr val="tx1"/>
                </a:solidFill>
                <a:latin typeface="Helvetica" pitchFamily="34" charset="0"/>
              </a:defRPr>
            </a:lvl7pPr>
            <a:lvl8pPr marL="1371600" algn="ctr" rtl="0" eaLnBrk="0" fontAlgn="base" hangingPunct="0">
              <a:spcBef>
                <a:spcPct val="0"/>
              </a:spcBef>
              <a:spcAft>
                <a:spcPct val="0"/>
              </a:spcAft>
              <a:defRPr sz="2400">
                <a:solidFill>
                  <a:schemeClr val="tx1"/>
                </a:solidFill>
                <a:latin typeface="Helvetica" pitchFamily="34" charset="0"/>
              </a:defRPr>
            </a:lvl8pPr>
            <a:lvl9pPr marL="1828800" algn="ctr" rtl="0" eaLnBrk="0" fontAlgn="base" hangingPunct="0">
              <a:spcBef>
                <a:spcPct val="0"/>
              </a:spcBef>
              <a:spcAft>
                <a:spcPct val="0"/>
              </a:spcAft>
              <a:defRPr sz="2400">
                <a:solidFill>
                  <a:schemeClr val="tx1"/>
                </a:solidFill>
                <a:latin typeface="Helvetica" pitchFamily="34" charset="0"/>
              </a:defRPr>
            </a:lvl9pPr>
          </a:lstStyle>
          <a:p>
            <a:pPr>
              <a:defRPr/>
            </a:pPr>
            <a:r>
              <a:rPr lang="en-US" sz="3100" dirty="0" smtClean="0">
                <a:solidFill>
                  <a:srgbClr val="000000"/>
                </a:solidFill>
              </a:rPr>
              <a:t>2017 Sensitivity/configuration:</a:t>
            </a:r>
            <a:br>
              <a:rPr lang="en-US" sz="3100" dirty="0" smtClean="0">
                <a:solidFill>
                  <a:srgbClr val="000000"/>
                </a:solidFill>
              </a:rPr>
            </a:br>
            <a:endParaRPr lang="en-US" sz="3100" dirty="0" smtClean="0">
              <a:solidFill>
                <a:srgbClr val="000000"/>
              </a:solidFill>
            </a:endParaRPr>
          </a:p>
          <a:p>
            <a:pPr>
              <a:defRPr/>
            </a:pPr>
            <a:r>
              <a:rPr lang="en-US" sz="3100" b="1" dirty="0" smtClean="0">
                <a:solidFill>
                  <a:schemeClr val="tx1"/>
                </a:solidFill>
              </a:rPr>
              <a:t>3 detectors</a:t>
            </a:r>
            <a:r>
              <a:rPr lang="en-US" sz="3100" dirty="0" smtClean="0">
                <a:solidFill>
                  <a:schemeClr val="tx1"/>
                </a:solidFill>
              </a:rPr>
              <a:t> </a:t>
            </a:r>
            <a:r>
              <a:rPr lang="en-US" sz="3100" dirty="0" smtClean="0">
                <a:solidFill>
                  <a:srgbClr val="000000"/>
                </a:solidFill>
              </a:rPr>
              <a:t>(add Virgo), ~1/2 goal sensitivity</a:t>
            </a:r>
            <a:br>
              <a:rPr lang="en-US" sz="3100" dirty="0" smtClean="0">
                <a:solidFill>
                  <a:srgbClr val="000000"/>
                </a:solidFill>
              </a:rPr>
            </a:br>
            <a:r>
              <a:rPr lang="en-US" sz="3100" dirty="0" smtClean="0">
                <a:solidFill>
                  <a:srgbClr val="000000"/>
                </a:solidFill>
              </a:rPr>
              <a:t>~2-3 signals per month of observation</a:t>
            </a:r>
            <a:endParaRPr lang="en-US" sz="2000" dirty="0">
              <a:solidFill>
                <a:srgbClr val="000000"/>
              </a:solidFill>
            </a:endParaRPr>
          </a:p>
        </p:txBody>
      </p:sp>
    </p:spTree>
    <p:extLst>
      <p:ext uri="{BB962C8B-B14F-4D97-AF65-F5344CB8AC3E}">
        <p14:creationId xmlns:p14="http://schemas.microsoft.com/office/powerpoint/2010/main" val="24624162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82889" y="2573007"/>
            <a:ext cx="8149889" cy="4284993"/>
          </a:xfrm>
          <a:prstGeom prst="rect">
            <a:avLst/>
          </a:prstGeom>
        </p:spPr>
      </p:pic>
      <p:sp>
        <p:nvSpPr>
          <p:cNvPr id="11" name="Rectangle 2"/>
          <p:cNvSpPr txBox="1">
            <a:spLocks noChangeArrowheads="1"/>
          </p:cNvSpPr>
          <p:nvPr/>
        </p:nvSpPr>
        <p:spPr bwMode="auto">
          <a:xfrm>
            <a:off x="713137" y="-149411"/>
            <a:ext cx="7772400" cy="234576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normAutofit fontScale="97500"/>
          </a:bodyPr>
          <a:lstStyle>
            <a:lvl1pPr algn="ctr" rtl="0" eaLnBrk="0" fontAlgn="base" hangingPunct="0">
              <a:spcBef>
                <a:spcPct val="0"/>
              </a:spcBef>
              <a:spcAft>
                <a:spcPct val="0"/>
              </a:spcAft>
              <a:defRPr sz="2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2pPr>
            <a:lvl3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3pPr>
            <a:lvl4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4pPr>
            <a:lvl5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5pPr>
            <a:lvl6pPr marL="457200" algn="ctr" rtl="0" eaLnBrk="0" fontAlgn="base" hangingPunct="0">
              <a:spcBef>
                <a:spcPct val="0"/>
              </a:spcBef>
              <a:spcAft>
                <a:spcPct val="0"/>
              </a:spcAft>
              <a:defRPr sz="2400">
                <a:solidFill>
                  <a:schemeClr val="tx1"/>
                </a:solidFill>
                <a:latin typeface="Helvetica" pitchFamily="34" charset="0"/>
              </a:defRPr>
            </a:lvl6pPr>
            <a:lvl7pPr marL="914400" algn="ctr" rtl="0" eaLnBrk="0" fontAlgn="base" hangingPunct="0">
              <a:spcBef>
                <a:spcPct val="0"/>
              </a:spcBef>
              <a:spcAft>
                <a:spcPct val="0"/>
              </a:spcAft>
              <a:defRPr sz="2400">
                <a:solidFill>
                  <a:schemeClr val="tx1"/>
                </a:solidFill>
                <a:latin typeface="Helvetica" pitchFamily="34" charset="0"/>
              </a:defRPr>
            </a:lvl7pPr>
            <a:lvl8pPr marL="1371600" algn="ctr" rtl="0" eaLnBrk="0" fontAlgn="base" hangingPunct="0">
              <a:spcBef>
                <a:spcPct val="0"/>
              </a:spcBef>
              <a:spcAft>
                <a:spcPct val="0"/>
              </a:spcAft>
              <a:defRPr sz="2400">
                <a:solidFill>
                  <a:schemeClr val="tx1"/>
                </a:solidFill>
                <a:latin typeface="Helvetica" pitchFamily="34" charset="0"/>
              </a:defRPr>
            </a:lvl8pPr>
            <a:lvl9pPr marL="1828800" algn="ctr" rtl="0" eaLnBrk="0" fontAlgn="base" hangingPunct="0">
              <a:spcBef>
                <a:spcPct val="0"/>
              </a:spcBef>
              <a:spcAft>
                <a:spcPct val="0"/>
              </a:spcAft>
              <a:defRPr sz="2400">
                <a:solidFill>
                  <a:schemeClr val="tx1"/>
                </a:solidFill>
                <a:latin typeface="Helvetica" pitchFamily="34" charset="0"/>
              </a:defRPr>
            </a:lvl9pPr>
          </a:lstStyle>
          <a:p>
            <a:pPr>
              <a:defRPr/>
            </a:pPr>
            <a:r>
              <a:rPr lang="en-US" sz="3100" dirty="0" smtClean="0">
                <a:solidFill>
                  <a:srgbClr val="000000"/>
                </a:solidFill>
              </a:rPr>
              <a:t>2018-19 Sensitivity/configuration:</a:t>
            </a:r>
          </a:p>
          <a:p>
            <a:pPr>
              <a:defRPr/>
            </a:pPr>
            <a:r>
              <a:rPr lang="en-US" sz="3100" dirty="0" smtClean="0">
                <a:solidFill>
                  <a:srgbClr val="000000"/>
                </a:solidFill>
              </a:rPr>
              <a:t/>
            </a:r>
            <a:br>
              <a:rPr lang="en-US" sz="3100" dirty="0" smtClean="0">
                <a:solidFill>
                  <a:srgbClr val="000000"/>
                </a:solidFill>
              </a:rPr>
            </a:br>
            <a:r>
              <a:rPr lang="en-US" sz="3100" dirty="0" smtClean="0">
                <a:solidFill>
                  <a:srgbClr val="000000"/>
                </a:solidFill>
              </a:rPr>
              <a:t>3 detectors, </a:t>
            </a:r>
            <a:r>
              <a:rPr lang="en-US" sz="3100" b="1" dirty="0" smtClean="0">
                <a:solidFill>
                  <a:srgbClr val="114FFB"/>
                </a:solidFill>
              </a:rPr>
              <a:t>full goal sensitivity</a:t>
            </a:r>
            <a:br>
              <a:rPr lang="en-US" sz="3100" b="1" dirty="0" smtClean="0">
                <a:solidFill>
                  <a:srgbClr val="114FFB"/>
                </a:solidFill>
              </a:rPr>
            </a:br>
            <a:r>
              <a:rPr lang="en-US" sz="3100" dirty="0" smtClean="0">
                <a:solidFill>
                  <a:srgbClr val="000000"/>
                </a:solidFill>
              </a:rPr>
              <a:t>~1 signal </a:t>
            </a:r>
            <a:r>
              <a:rPr lang="en-US" sz="3100" i="1" dirty="0" smtClean="0">
                <a:solidFill>
                  <a:srgbClr val="000000"/>
                </a:solidFill>
              </a:rPr>
              <a:t>per day</a:t>
            </a:r>
            <a:endParaRPr lang="en-US" sz="2000" dirty="0">
              <a:solidFill>
                <a:srgbClr val="000000"/>
              </a:solidFill>
            </a:endParaRPr>
          </a:p>
        </p:txBody>
      </p:sp>
    </p:spTree>
    <p:extLst>
      <p:ext uri="{BB962C8B-B14F-4D97-AF65-F5344CB8AC3E}">
        <p14:creationId xmlns:p14="http://schemas.microsoft.com/office/powerpoint/2010/main" val="12180402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292024" y="3829250"/>
            <a:ext cx="5851975" cy="3028749"/>
          </a:xfrm>
          <a:prstGeom prst="rect">
            <a:avLst/>
          </a:prstGeom>
        </p:spPr>
      </p:pic>
      <p:pic>
        <p:nvPicPr>
          <p:cNvPr id="34818" name="Picture 2" descr="reitze_fig_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13112" y="1130216"/>
            <a:ext cx="5830888" cy="1833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19" name="Title 1"/>
          <p:cNvSpPr>
            <a:spLocks noGrp="1"/>
          </p:cNvSpPr>
          <p:nvPr>
            <p:ph type="title"/>
          </p:nvPr>
        </p:nvSpPr>
        <p:spPr>
          <a:xfrm>
            <a:off x="1598706" y="274638"/>
            <a:ext cx="6992469" cy="700087"/>
          </a:xfrm>
        </p:spPr>
        <p:txBody>
          <a:bodyPr/>
          <a:lstStyle/>
          <a:p>
            <a:r>
              <a:rPr lang="en-US" sz="2800" dirty="0" smtClean="0">
                <a:latin typeface="Helvetica" charset="0"/>
              </a:rPr>
              <a:t>What is </a:t>
            </a:r>
            <a:r>
              <a:rPr lang="en-US" sz="2800" dirty="0" smtClean="0">
                <a:latin typeface="Helvetica" charset="0"/>
              </a:rPr>
              <a:t>our </a:t>
            </a:r>
            <a:r>
              <a:rPr lang="en-US" sz="2800" dirty="0" smtClean="0">
                <a:latin typeface="Helvetica" charset="0"/>
              </a:rPr>
              <a:t>measurement technique?</a:t>
            </a:r>
            <a:endParaRPr lang="en-US" sz="2800" dirty="0">
              <a:latin typeface="Helvetica" charset="0"/>
            </a:endParaRPr>
          </a:p>
        </p:txBody>
      </p:sp>
      <p:sp>
        <p:nvSpPr>
          <p:cNvPr id="34820" name="Content Placeholder 2"/>
          <p:cNvSpPr>
            <a:spLocks noGrp="1"/>
          </p:cNvSpPr>
          <p:nvPr>
            <p:ph idx="1"/>
          </p:nvPr>
        </p:nvSpPr>
        <p:spPr>
          <a:xfrm>
            <a:off x="0" y="1258670"/>
            <a:ext cx="3570288" cy="4525963"/>
          </a:xfrm>
        </p:spPr>
        <p:txBody>
          <a:bodyPr lIns="91440" tIns="45720" rIns="91440" bIns="45720"/>
          <a:lstStyle/>
          <a:p>
            <a:r>
              <a:rPr lang="en-US" dirty="0">
                <a:latin typeface="Helvetica" charset="0"/>
              </a:rPr>
              <a:t>Enhanced </a:t>
            </a:r>
            <a:r>
              <a:rPr lang="en-US" b="1" dirty="0">
                <a:solidFill>
                  <a:schemeClr val="tx1"/>
                </a:solidFill>
                <a:latin typeface="Helvetica" charset="0"/>
              </a:rPr>
              <a:t>Michelson interferometers</a:t>
            </a:r>
          </a:p>
          <a:p>
            <a:pPr lvl="1"/>
            <a:r>
              <a:rPr lang="en-US" dirty="0">
                <a:latin typeface="Helvetica" charset="0"/>
              </a:rPr>
              <a:t>LIGO, Virgo, and GEO600 use variations </a:t>
            </a:r>
          </a:p>
          <a:p>
            <a:r>
              <a:rPr lang="en-US" dirty="0">
                <a:latin typeface="Helvetica" charset="0"/>
              </a:rPr>
              <a:t>Passing GWs modulate the distance between the end test mass and the beam splitter</a:t>
            </a:r>
          </a:p>
          <a:p>
            <a:r>
              <a:rPr lang="en-US" dirty="0">
                <a:latin typeface="Helvetica" charset="0"/>
              </a:rPr>
              <a:t>The interferometer acts as a transducer, turning GWs into photocurrent proportional to the strain amplitude </a:t>
            </a:r>
          </a:p>
          <a:p>
            <a:r>
              <a:rPr lang="en-US" b="1" dirty="0">
                <a:solidFill>
                  <a:srgbClr val="114FFB"/>
                </a:solidFill>
                <a:latin typeface="Helvetica" charset="0"/>
              </a:rPr>
              <a:t>Arms are short compared to </a:t>
            </a:r>
            <a:r>
              <a:rPr lang="en-US" b="1" dirty="0" smtClean="0">
                <a:solidFill>
                  <a:srgbClr val="114FFB"/>
                </a:solidFill>
                <a:latin typeface="Helvetica" charset="0"/>
              </a:rPr>
              <a:t>our GW </a:t>
            </a:r>
            <a:r>
              <a:rPr lang="en-US" b="1" dirty="0">
                <a:solidFill>
                  <a:srgbClr val="114FFB"/>
                </a:solidFill>
                <a:latin typeface="Helvetica" charset="0"/>
              </a:rPr>
              <a:t>wavelengths, so longer arms make bigger signals </a:t>
            </a:r>
            <a:br>
              <a:rPr lang="en-US" b="1" dirty="0">
                <a:solidFill>
                  <a:srgbClr val="114FFB"/>
                </a:solidFill>
                <a:latin typeface="Helvetica" charset="0"/>
              </a:rPr>
            </a:br>
            <a:r>
              <a:rPr lang="en-US" b="1" dirty="0">
                <a:solidFill>
                  <a:srgbClr val="114FFB"/>
                </a:solidFill>
                <a:latin typeface="Helvetica" charset="0"/>
                <a:sym typeface="Wingdings" charset="0"/>
              </a:rPr>
              <a:t> multi-km installations</a:t>
            </a:r>
          </a:p>
          <a:p>
            <a:r>
              <a:rPr lang="en-US" dirty="0" smtClean="0">
                <a:latin typeface="Helvetica" charset="0"/>
                <a:sym typeface="Wingdings" charset="0"/>
              </a:rPr>
              <a:t>Arm length </a:t>
            </a:r>
            <a:r>
              <a:rPr lang="en-US" dirty="0">
                <a:latin typeface="Helvetica" charset="0"/>
                <a:sym typeface="Wingdings" charset="0"/>
              </a:rPr>
              <a:t>limited by </a:t>
            </a:r>
            <a:br>
              <a:rPr lang="en-US" dirty="0">
                <a:latin typeface="Helvetica" charset="0"/>
                <a:sym typeface="Wingdings" charset="0"/>
              </a:rPr>
            </a:br>
            <a:r>
              <a:rPr lang="en-US" dirty="0">
                <a:latin typeface="Helvetica" charset="0"/>
                <a:sym typeface="Wingdings" charset="0"/>
              </a:rPr>
              <a:t>taxpayer noise….</a:t>
            </a:r>
            <a:endParaRPr lang="en-US" dirty="0">
              <a:latin typeface="Helvetica" charset="0"/>
            </a:endParaRPr>
          </a:p>
          <a:p>
            <a:endParaRPr lang="en-US" sz="1400" dirty="0">
              <a:latin typeface="Helvetica" charset="0"/>
            </a:endParaRPr>
          </a:p>
          <a:p>
            <a:endParaRPr lang="en-US" sz="1400" dirty="0">
              <a:solidFill>
                <a:srgbClr val="114FFB"/>
              </a:solidFill>
              <a:latin typeface="Helvetica" charset="0"/>
            </a:endParaRPr>
          </a:p>
        </p:txBody>
      </p:sp>
      <p:sp>
        <p:nvSpPr>
          <p:cNvPr id="34821" name="Slide Number Placeholder 3"/>
          <p:cNvSpPr>
            <a:spLocks noGrp="1"/>
          </p:cNvSpPr>
          <p:nvPr>
            <p:ph type="sldNum" sz="quarter" idx="10"/>
          </p:nvPr>
        </p:nvSpPr>
        <p:spPr>
          <a:xfrm>
            <a:off x="7214813" y="6400800"/>
            <a:ext cx="19050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B6667298-823D-CD4B-AED2-52AB7E6F6C34}" type="slidenum">
              <a:rPr lang="en-US" sz="1400" b="0">
                <a:latin typeface="Helvetica" charset="0"/>
              </a:rPr>
              <a:pPr/>
              <a:t>4</a:t>
            </a:fld>
            <a:endParaRPr lang="en-US" sz="1400" b="0">
              <a:latin typeface="Helvetica" charset="0"/>
            </a:endParaRPr>
          </a:p>
        </p:txBody>
      </p:sp>
      <p:graphicFrame>
        <p:nvGraphicFramePr>
          <p:cNvPr id="35" name="Object 5"/>
          <p:cNvGraphicFramePr>
            <a:graphicFrameLocks noChangeAspect="1"/>
          </p:cNvGraphicFramePr>
          <p:nvPr>
            <p:extLst>
              <p:ext uri="{D42A27DB-BD31-4B8C-83A1-F6EECF244321}">
                <p14:modId xmlns:p14="http://schemas.microsoft.com/office/powerpoint/2010/main" val="1106307052"/>
              </p:ext>
            </p:extLst>
          </p:nvPr>
        </p:nvGraphicFramePr>
        <p:xfrm>
          <a:off x="3767946" y="3087189"/>
          <a:ext cx="990600" cy="808038"/>
        </p:xfrm>
        <a:graphic>
          <a:graphicData uri="http://schemas.openxmlformats.org/presentationml/2006/ole">
            <mc:AlternateContent xmlns:mc="http://schemas.openxmlformats.org/markup-compatibility/2006">
              <mc:Choice xmlns:v="urn:schemas-microsoft-com:vml" Requires="v">
                <p:oleObj spid="_x0000_s99678" name="Equation" r:id="rId5" imgW="482391" imgH="393529" progId="Equation.3">
                  <p:embed/>
                </p:oleObj>
              </mc:Choice>
              <mc:Fallback>
                <p:oleObj name="Equation" r:id="rId5" imgW="482391" imgH="393529"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67946" y="3087189"/>
                        <a:ext cx="990600" cy="808038"/>
                      </a:xfrm>
                      <a:prstGeom prst="rect">
                        <a:avLst/>
                      </a:prstGeom>
                      <a:noFill/>
                      <a:ln w="9525">
                        <a:solidFill>
                          <a:srgbClr val="CC0099"/>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3" name="TextBox 2"/>
          <p:cNvSpPr txBox="1"/>
          <p:nvPr/>
        </p:nvSpPr>
        <p:spPr>
          <a:xfrm>
            <a:off x="5024903" y="2882856"/>
            <a:ext cx="3032952" cy="1477328"/>
          </a:xfrm>
          <a:prstGeom prst="rect">
            <a:avLst/>
          </a:prstGeom>
          <a:noFill/>
        </p:spPr>
        <p:txBody>
          <a:bodyPr wrap="none" rtlCol="0">
            <a:spAutoFit/>
          </a:bodyPr>
          <a:lstStyle/>
          <a:p>
            <a:r>
              <a:rPr lang="en-GB" sz="1800" dirty="0">
                <a:latin typeface="Helvetica" charset="0"/>
              </a:rPr>
              <a:t>Magnitude of h at </a:t>
            </a:r>
            <a:r>
              <a:rPr lang="en-GB" sz="1800" dirty="0" smtClean="0">
                <a:latin typeface="Helvetica" charset="0"/>
              </a:rPr>
              <a:t>Earth:</a:t>
            </a:r>
            <a:endParaRPr lang="en-GB" sz="1800" dirty="0">
              <a:latin typeface="Helvetica" charset="0"/>
            </a:endParaRPr>
          </a:p>
          <a:p>
            <a:pPr lvl="1"/>
            <a:r>
              <a:rPr lang="en-GB" sz="1800" dirty="0">
                <a:latin typeface="Helvetica" charset="0"/>
              </a:rPr>
              <a:t>Largest </a:t>
            </a:r>
            <a:r>
              <a:rPr lang="en-GB" sz="1800" dirty="0" smtClean="0">
                <a:latin typeface="Helvetica" charset="0"/>
              </a:rPr>
              <a:t>signals </a:t>
            </a:r>
            <a:r>
              <a:rPr lang="en-GB" sz="1800" dirty="0">
                <a:latin typeface="Helvetica" charset="0"/>
              </a:rPr>
              <a:t>h ~ 10</a:t>
            </a:r>
            <a:r>
              <a:rPr lang="en-GB" sz="1800" baseline="30000" dirty="0" smtClean="0">
                <a:latin typeface="Helvetica" charset="0"/>
              </a:rPr>
              <a:t>-21</a:t>
            </a:r>
            <a:endParaRPr lang="en-GB" sz="1800" dirty="0" smtClean="0">
              <a:latin typeface="Helvetica" charset="0"/>
            </a:endParaRPr>
          </a:p>
          <a:p>
            <a:pPr lvl="1"/>
            <a:r>
              <a:rPr lang="en-GB" sz="1800" dirty="0" smtClean="0">
                <a:latin typeface="Helvetica" charset="0"/>
              </a:rPr>
              <a:t>(1 hair / Alpha Centauri)</a:t>
            </a:r>
          </a:p>
          <a:p>
            <a:pPr lvl="1"/>
            <a:r>
              <a:rPr lang="en-GB" sz="1800" dirty="0">
                <a:latin typeface="Helvetica" charset="0"/>
              </a:rPr>
              <a:t>For </a:t>
            </a:r>
            <a:r>
              <a:rPr lang="en-GB" sz="1800" i="1" dirty="0">
                <a:latin typeface="Helvetica" charset="0"/>
              </a:rPr>
              <a:t>L </a:t>
            </a:r>
            <a:r>
              <a:rPr lang="en-GB" sz="1800" dirty="0">
                <a:latin typeface="Helvetica" charset="0"/>
              </a:rPr>
              <a:t>= </a:t>
            </a:r>
            <a:r>
              <a:rPr lang="en-GB" sz="1800" dirty="0" smtClean="0">
                <a:latin typeface="Helvetica" charset="0"/>
              </a:rPr>
              <a:t>1 m</a:t>
            </a:r>
            <a:r>
              <a:rPr lang="en-GB" sz="1800" dirty="0">
                <a:latin typeface="Helvetica" charset="0"/>
              </a:rPr>
              <a:t>, Δ</a:t>
            </a:r>
            <a:r>
              <a:rPr lang="en-GB" sz="1800" i="1" dirty="0">
                <a:latin typeface="Helvetica" charset="0"/>
              </a:rPr>
              <a:t>L</a:t>
            </a:r>
            <a:r>
              <a:rPr lang="en-GB" sz="1800" dirty="0">
                <a:latin typeface="Helvetica" charset="0"/>
              </a:rPr>
              <a:t>= </a:t>
            </a:r>
            <a:r>
              <a:rPr lang="en-GB" sz="1800" dirty="0" smtClean="0">
                <a:latin typeface="Helvetica" charset="0"/>
              </a:rPr>
              <a:t>10</a:t>
            </a:r>
            <a:r>
              <a:rPr lang="en-GB" sz="1800" baseline="30000" dirty="0" smtClean="0">
                <a:latin typeface="Helvetica" charset="0"/>
              </a:rPr>
              <a:t>-21 </a:t>
            </a:r>
            <a:r>
              <a:rPr lang="en-GB" sz="1800" dirty="0">
                <a:latin typeface="Helvetica" charset="0"/>
              </a:rPr>
              <a:t>m</a:t>
            </a:r>
          </a:p>
          <a:p>
            <a:pPr marL="0" lvl="1"/>
            <a:r>
              <a:rPr lang="en-GB" sz="1800" dirty="0">
                <a:latin typeface="Helvetica" charset="0"/>
              </a:rPr>
              <a:t>For </a:t>
            </a:r>
            <a:r>
              <a:rPr lang="en-GB" sz="1800" i="1" dirty="0">
                <a:latin typeface="Helvetica" charset="0"/>
              </a:rPr>
              <a:t>L </a:t>
            </a:r>
            <a:r>
              <a:rPr lang="en-GB" sz="1800" dirty="0">
                <a:latin typeface="Helvetica" charset="0"/>
              </a:rPr>
              <a:t>= 4km, </a:t>
            </a:r>
            <a:r>
              <a:rPr lang="en-GB" sz="1800" b="1" dirty="0">
                <a:latin typeface="Helvetica" charset="0"/>
              </a:rPr>
              <a:t>Δ</a:t>
            </a:r>
            <a:r>
              <a:rPr lang="en-GB" sz="1800" b="1" i="1" dirty="0">
                <a:latin typeface="Helvetica" charset="0"/>
              </a:rPr>
              <a:t>L</a:t>
            </a:r>
            <a:r>
              <a:rPr lang="en-GB" sz="1800" b="1" dirty="0">
                <a:latin typeface="Helvetica" charset="0"/>
              </a:rPr>
              <a:t>= </a:t>
            </a:r>
            <a:r>
              <a:rPr lang="en-GB" sz="1800" b="1" dirty="0" smtClean="0">
                <a:latin typeface="Helvetica" charset="0"/>
              </a:rPr>
              <a:t>4x10</a:t>
            </a:r>
            <a:r>
              <a:rPr lang="en-GB" sz="1800" b="1" baseline="30000" dirty="0">
                <a:latin typeface="Helvetica" charset="0"/>
              </a:rPr>
              <a:t>-</a:t>
            </a:r>
            <a:r>
              <a:rPr lang="en-GB" sz="1800" b="1" baseline="30000" dirty="0" smtClean="0">
                <a:latin typeface="Helvetica" charset="0"/>
              </a:rPr>
              <a:t>18 </a:t>
            </a:r>
            <a:r>
              <a:rPr lang="en-GB" sz="1800" b="1" dirty="0" smtClean="0">
                <a:latin typeface="Helvetica" charset="0"/>
              </a:rPr>
              <a:t>m</a:t>
            </a:r>
          </a:p>
        </p:txBody>
      </p:sp>
    </p:spTree>
    <p:extLst>
      <p:ext uri="{BB962C8B-B14F-4D97-AF65-F5344CB8AC3E}">
        <p14:creationId xmlns:p14="http://schemas.microsoft.com/office/powerpoint/2010/main" val="8527399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bwMode="auto">
          <a:xfrm>
            <a:off x="743019" y="89646"/>
            <a:ext cx="7772400" cy="2106706"/>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normAutofit fontScale="97500"/>
          </a:bodyPr>
          <a:lstStyle>
            <a:lvl1pPr algn="ctr" rtl="0" eaLnBrk="0" fontAlgn="base" hangingPunct="0">
              <a:spcBef>
                <a:spcPct val="0"/>
              </a:spcBef>
              <a:spcAft>
                <a:spcPct val="0"/>
              </a:spcAft>
              <a:defRPr sz="2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2pPr>
            <a:lvl3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3pPr>
            <a:lvl4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4pPr>
            <a:lvl5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5pPr>
            <a:lvl6pPr marL="457200" algn="ctr" rtl="0" eaLnBrk="0" fontAlgn="base" hangingPunct="0">
              <a:spcBef>
                <a:spcPct val="0"/>
              </a:spcBef>
              <a:spcAft>
                <a:spcPct val="0"/>
              </a:spcAft>
              <a:defRPr sz="2400">
                <a:solidFill>
                  <a:schemeClr val="tx1"/>
                </a:solidFill>
                <a:latin typeface="Helvetica" pitchFamily="34" charset="0"/>
              </a:defRPr>
            </a:lvl6pPr>
            <a:lvl7pPr marL="914400" algn="ctr" rtl="0" eaLnBrk="0" fontAlgn="base" hangingPunct="0">
              <a:spcBef>
                <a:spcPct val="0"/>
              </a:spcBef>
              <a:spcAft>
                <a:spcPct val="0"/>
              </a:spcAft>
              <a:defRPr sz="2400">
                <a:solidFill>
                  <a:schemeClr val="tx1"/>
                </a:solidFill>
                <a:latin typeface="Helvetica" pitchFamily="34" charset="0"/>
              </a:defRPr>
            </a:lvl7pPr>
            <a:lvl8pPr marL="1371600" algn="ctr" rtl="0" eaLnBrk="0" fontAlgn="base" hangingPunct="0">
              <a:spcBef>
                <a:spcPct val="0"/>
              </a:spcBef>
              <a:spcAft>
                <a:spcPct val="0"/>
              </a:spcAft>
              <a:defRPr sz="2400">
                <a:solidFill>
                  <a:schemeClr val="tx1"/>
                </a:solidFill>
                <a:latin typeface="Helvetica" pitchFamily="34" charset="0"/>
              </a:defRPr>
            </a:lvl8pPr>
            <a:lvl9pPr marL="1828800" algn="ctr" rtl="0" eaLnBrk="0" fontAlgn="base" hangingPunct="0">
              <a:spcBef>
                <a:spcPct val="0"/>
              </a:spcBef>
              <a:spcAft>
                <a:spcPct val="0"/>
              </a:spcAft>
              <a:defRPr sz="2400">
                <a:solidFill>
                  <a:schemeClr val="tx1"/>
                </a:solidFill>
                <a:latin typeface="Helvetica" pitchFamily="34" charset="0"/>
              </a:defRPr>
            </a:lvl9pPr>
          </a:lstStyle>
          <a:p>
            <a:pPr>
              <a:defRPr/>
            </a:pPr>
            <a:r>
              <a:rPr lang="en-US" sz="3100" dirty="0" smtClean="0">
                <a:solidFill>
                  <a:srgbClr val="000000"/>
                </a:solidFill>
              </a:rPr>
              <a:t>2022 Sensitivity/configuration:</a:t>
            </a:r>
            <a:br>
              <a:rPr lang="en-US" sz="3100" dirty="0" smtClean="0">
                <a:solidFill>
                  <a:srgbClr val="000000"/>
                </a:solidFill>
              </a:rPr>
            </a:br>
            <a:endParaRPr lang="en-US" sz="3100" dirty="0" smtClean="0">
              <a:solidFill>
                <a:srgbClr val="000000"/>
              </a:solidFill>
            </a:endParaRPr>
          </a:p>
          <a:p>
            <a:pPr>
              <a:defRPr/>
            </a:pPr>
            <a:r>
              <a:rPr lang="en-US" sz="3100" b="1" dirty="0" smtClean="0">
                <a:solidFill>
                  <a:srgbClr val="114FFB"/>
                </a:solidFill>
              </a:rPr>
              <a:t>5 detectors </a:t>
            </a:r>
            <a:r>
              <a:rPr lang="en-US" sz="3100" dirty="0" smtClean="0">
                <a:solidFill>
                  <a:srgbClr val="000000"/>
                </a:solidFill>
              </a:rPr>
              <a:t>(add India and Japan) </a:t>
            </a:r>
          </a:p>
          <a:p>
            <a:pPr>
              <a:defRPr/>
            </a:pPr>
            <a:r>
              <a:rPr lang="en-US" sz="3100" i="1" dirty="0" smtClean="0">
                <a:solidFill>
                  <a:srgbClr val="000000"/>
                </a:solidFill>
              </a:rPr>
              <a:t>far</a:t>
            </a:r>
            <a:r>
              <a:rPr lang="en-US" sz="3100" dirty="0" smtClean="0">
                <a:solidFill>
                  <a:srgbClr val="000000"/>
                </a:solidFill>
              </a:rPr>
              <a:t> improved source localization</a:t>
            </a:r>
            <a:endParaRPr lang="en-US" sz="2000" dirty="0">
              <a:solidFill>
                <a:srgbClr val="000000"/>
              </a:solidFill>
            </a:endParaRPr>
          </a:p>
        </p:txBody>
      </p:sp>
      <p:grpSp>
        <p:nvGrpSpPr>
          <p:cNvPr id="2" name="Group 1"/>
          <p:cNvGrpSpPr/>
          <p:nvPr/>
        </p:nvGrpSpPr>
        <p:grpSpPr>
          <a:xfrm>
            <a:off x="493399" y="2627601"/>
            <a:ext cx="8081267" cy="4366046"/>
            <a:chOff x="568105" y="1955248"/>
            <a:chExt cx="8081267" cy="4366046"/>
          </a:xfrm>
        </p:grpSpPr>
        <p:pic>
          <p:nvPicPr>
            <p:cNvPr id="4" name="Picture 3"/>
            <p:cNvPicPr>
              <a:picLocks noChangeAspect="1"/>
            </p:cNvPicPr>
            <p:nvPr/>
          </p:nvPicPr>
          <p:blipFill>
            <a:blip r:embed="rId3"/>
            <a:stretch>
              <a:fillRect/>
            </a:stretch>
          </p:blipFill>
          <p:spPr>
            <a:xfrm>
              <a:off x="568105" y="1955252"/>
              <a:ext cx="8081267" cy="4366042"/>
            </a:xfrm>
            <a:prstGeom prst="rect">
              <a:avLst/>
            </a:prstGeom>
          </p:spPr>
        </p:pic>
        <p:sp>
          <p:nvSpPr>
            <p:cNvPr id="5" name="TextBox 4"/>
            <p:cNvSpPr txBox="1"/>
            <p:nvPr/>
          </p:nvSpPr>
          <p:spPr>
            <a:xfrm>
              <a:off x="599489" y="1955248"/>
              <a:ext cx="3062689" cy="507831"/>
            </a:xfrm>
            <a:prstGeom prst="rect">
              <a:avLst/>
            </a:prstGeom>
            <a:noFill/>
          </p:spPr>
          <p:txBody>
            <a:bodyPr wrap="none" rtlCol="0">
              <a:spAutoFit/>
            </a:bodyPr>
            <a:lstStyle/>
            <a:p>
              <a:r>
                <a:rPr lang="en-US" sz="2700" dirty="0" smtClean="0">
                  <a:solidFill>
                    <a:srgbClr val="000000"/>
                  </a:solidFill>
                  <a:latin typeface="Arial"/>
                  <a:cs typeface="Arial"/>
                </a:rPr>
                <a:t>~60% in 10 </a:t>
              </a:r>
              <a:r>
                <a:rPr lang="en-US" sz="2700" dirty="0" err="1" smtClean="0">
                  <a:solidFill>
                    <a:srgbClr val="000000"/>
                  </a:solidFill>
                  <a:latin typeface="Arial"/>
                  <a:cs typeface="Arial"/>
                </a:rPr>
                <a:t>sq</a:t>
              </a:r>
              <a:r>
                <a:rPr lang="en-US" sz="2700" dirty="0" smtClean="0">
                  <a:solidFill>
                    <a:srgbClr val="000000"/>
                  </a:solidFill>
                  <a:latin typeface="Arial"/>
                  <a:cs typeface="Arial"/>
                </a:rPr>
                <a:t> </a:t>
              </a:r>
              <a:r>
                <a:rPr lang="en-US" sz="2700" dirty="0" err="1" smtClean="0">
                  <a:solidFill>
                    <a:srgbClr val="000000"/>
                  </a:solidFill>
                  <a:latin typeface="Arial"/>
                  <a:cs typeface="Arial"/>
                </a:rPr>
                <a:t>deg</a:t>
              </a:r>
              <a:endParaRPr lang="en-US" sz="2700" dirty="0">
                <a:solidFill>
                  <a:srgbClr val="000000"/>
                </a:solidFill>
                <a:latin typeface="Arial"/>
                <a:cs typeface="Arial"/>
              </a:endParaRPr>
            </a:p>
          </p:txBody>
        </p:sp>
        <p:sp>
          <p:nvSpPr>
            <p:cNvPr id="15" name="TextBox 14"/>
            <p:cNvSpPr txBox="1"/>
            <p:nvPr/>
          </p:nvSpPr>
          <p:spPr>
            <a:xfrm>
              <a:off x="6484288" y="1973952"/>
              <a:ext cx="954934" cy="507831"/>
            </a:xfrm>
            <a:prstGeom prst="rect">
              <a:avLst/>
            </a:prstGeom>
            <a:noFill/>
          </p:spPr>
          <p:txBody>
            <a:bodyPr wrap="none" rtlCol="0">
              <a:spAutoFit/>
            </a:bodyPr>
            <a:lstStyle/>
            <a:p>
              <a:r>
                <a:rPr lang="en-US" sz="2700" dirty="0" smtClean="0">
                  <a:solidFill>
                    <a:srgbClr val="000000"/>
                  </a:solidFill>
                  <a:latin typeface="Arial"/>
                  <a:cs typeface="Arial"/>
                </a:rPr>
                <a:t>2022</a:t>
              </a:r>
              <a:endParaRPr lang="en-US" sz="2700" dirty="0">
                <a:solidFill>
                  <a:srgbClr val="000000"/>
                </a:solidFill>
                <a:latin typeface="Arial"/>
                <a:cs typeface="Arial"/>
              </a:endParaRPr>
            </a:p>
          </p:txBody>
        </p:sp>
      </p:grpSp>
    </p:spTree>
    <p:extLst>
      <p:ext uri="{BB962C8B-B14F-4D97-AF65-F5344CB8AC3E}">
        <p14:creationId xmlns:p14="http://schemas.microsoft.com/office/powerpoint/2010/main" val="7640874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tx2"/>
                </a:solidFill>
              </a:rPr>
              <a:t>aLIGO</a:t>
            </a:r>
            <a:r>
              <a:rPr lang="en-US" dirty="0" smtClean="0">
                <a:solidFill>
                  <a:schemeClr val="tx2"/>
                </a:solidFill>
              </a:rPr>
              <a:t> operating at full power</a:t>
            </a:r>
            <a:endParaRPr lang="en-US" dirty="0">
              <a:solidFill>
                <a:schemeClr val="tx2"/>
              </a:solidFill>
            </a:endParaRPr>
          </a:p>
        </p:txBody>
      </p:sp>
      <p:pic>
        <p:nvPicPr>
          <p:cNvPr id="5" name="Picture 4" descr="aLIGO_fullpower_SRM35.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 y="1586429"/>
            <a:ext cx="5916706" cy="4572000"/>
          </a:xfrm>
          <a:prstGeom prst="rect">
            <a:avLst/>
          </a:prstGeom>
        </p:spPr>
      </p:pic>
      <p:sp>
        <p:nvSpPr>
          <p:cNvPr id="7" name="Slide Number Placeholder 6"/>
          <p:cNvSpPr>
            <a:spLocks noGrp="1"/>
          </p:cNvSpPr>
          <p:nvPr>
            <p:ph type="sldNum" sz="quarter" idx="4294967295"/>
          </p:nvPr>
        </p:nvSpPr>
        <p:spPr>
          <a:xfrm>
            <a:off x="6553200" y="6356350"/>
            <a:ext cx="2133600" cy="365125"/>
          </a:xfrm>
          <a:prstGeom prst="rect">
            <a:avLst/>
          </a:prstGeom>
        </p:spPr>
        <p:txBody>
          <a:bodyPr/>
          <a:lstStyle/>
          <a:p>
            <a:fld id="{E08999DA-6F64-BF45-B314-74E8F7222AA8}" type="slidenum">
              <a:rPr lang="en-US" smtClean="0">
                <a:solidFill>
                  <a:schemeClr val="tx2"/>
                </a:solidFill>
              </a:rPr>
              <a:t>41</a:t>
            </a:fld>
            <a:endParaRPr lang="en-US">
              <a:solidFill>
                <a:schemeClr val="tx2"/>
              </a:solidFill>
            </a:endParaRPr>
          </a:p>
        </p:txBody>
      </p:sp>
      <p:sp>
        <p:nvSpPr>
          <p:cNvPr id="8" name="Footer Placeholder 7"/>
          <p:cNvSpPr txBox="1">
            <a:spLocks/>
          </p:cNvSpPr>
          <p:nvPr/>
        </p:nvSpPr>
        <p:spPr>
          <a:xfrm>
            <a:off x="3124200" y="6356350"/>
            <a:ext cx="2895600" cy="365125"/>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r>
              <a:rPr lang="en-US" sz="1200" smtClean="0">
                <a:latin typeface="Helvetica" charset="0"/>
                <a:ea typeface="Helvetica" charset="0"/>
                <a:cs typeface="Helvetica" charset="0"/>
              </a:rPr>
              <a:t>ZUCKER</a:t>
            </a:r>
            <a:endParaRPr lang="en-US" sz="1200" dirty="0">
              <a:latin typeface="Helvetica" charset="0"/>
              <a:ea typeface="Helvetica" charset="0"/>
              <a:cs typeface="Helvetica" charset="0"/>
            </a:endParaRPr>
          </a:p>
        </p:txBody>
      </p:sp>
    </p:spTree>
    <p:extLst>
      <p:ext uri="{BB962C8B-B14F-4D97-AF65-F5344CB8AC3E}">
        <p14:creationId xmlns:p14="http://schemas.microsoft.com/office/powerpoint/2010/main" val="15831341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7446" y="227013"/>
            <a:ext cx="7089354" cy="700087"/>
          </a:xfrm>
        </p:spPr>
        <p:txBody>
          <a:bodyPr>
            <a:noAutofit/>
          </a:bodyPr>
          <a:lstStyle/>
          <a:p>
            <a:r>
              <a:rPr lang="en-US" sz="2300" dirty="0" err="1" smtClean="0">
                <a:solidFill>
                  <a:schemeClr val="tx2"/>
                </a:solidFill>
              </a:rPr>
              <a:t>aLIGO</a:t>
            </a:r>
            <a:r>
              <a:rPr lang="en-US" sz="2300" dirty="0" smtClean="0">
                <a:solidFill>
                  <a:schemeClr val="tx2"/>
                </a:solidFill>
              </a:rPr>
              <a:t> with the addition of frequency-dependent squeezing and lowered optical coating thermal noise</a:t>
            </a:r>
            <a:endParaRPr lang="en-US" sz="2300" dirty="0">
              <a:solidFill>
                <a:schemeClr val="tx2"/>
              </a:solidFill>
            </a:endParaRPr>
          </a:p>
        </p:txBody>
      </p:sp>
      <p:pic>
        <p:nvPicPr>
          <p:cNvPr id="4" name="Picture 3" descr="aLIGO_longFC_CTNreduce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02" y="1586426"/>
            <a:ext cx="5916706" cy="4572000"/>
          </a:xfrm>
          <a:prstGeom prst="rect">
            <a:avLst/>
          </a:prstGeom>
        </p:spPr>
      </p:pic>
      <p:sp>
        <p:nvSpPr>
          <p:cNvPr id="5" name="Rectangle 4"/>
          <p:cNvSpPr/>
          <p:nvPr/>
        </p:nvSpPr>
        <p:spPr>
          <a:xfrm>
            <a:off x="5845951" y="3480144"/>
            <a:ext cx="3019287" cy="2554545"/>
          </a:xfrm>
          <a:prstGeom prst="rect">
            <a:avLst/>
          </a:prstGeom>
        </p:spPr>
        <p:txBody>
          <a:bodyPr wrap="square">
            <a:spAutoFit/>
          </a:bodyPr>
          <a:lstStyle/>
          <a:p>
            <a:r>
              <a:rPr lang="en-US" sz="2000" dirty="0" smtClean="0">
                <a:solidFill>
                  <a:schemeClr val="tx2"/>
                </a:solidFill>
              </a:rPr>
              <a:t>BNS reach:   510 </a:t>
            </a:r>
            <a:r>
              <a:rPr lang="en-US" sz="2000" dirty="0" err="1" smtClean="0">
                <a:solidFill>
                  <a:schemeClr val="tx2"/>
                </a:solidFill>
              </a:rPr>
              <a:t>Mpc</a:t>
            </a:r>
            <a:endParaRPr lang="en-US" sz="2000" dirty="0">
              <a:solidFill>
                <a:schemeClr val="tx2"/>
              </a:solidFill>
            </a:endParaRPr>
          </a:p>
          <a:p>
            <a:endParaRPr lang="en-US" sz="2000" dirty="0" smtClean="0">
              <a:solidFill>
                <a:schemeClr val="tx2"/>
              </a:solidFill>
            </a:endParaRPr>
          </a:p>
          <a:p>
            <a:r>
              <a:rPr lang="en-US" sz="1000" dirty="0" smtClean="0">
                <a:solidFill>
                  <a:schemeClr val="tx2"/>
                </a:solidFill>
              </a:rPr>
              <a:t> </a:t>
            </a:r>
            <a:r>
              <a:rPr lang="en-US" sz="2000" dirty="0" smtClean="0">
                <a:solidFill>
                  <a:schemeClr val="tx2"/>
                </a:solidFill>
              </a:rPr>
              <a:t>BBH reach:  3700 </a:t>
            </a:r>
            <a:r>
              <a:rPr lang="en-US" sz="2000" dirty="0" err="1" smtClean="0">
                <a:solidFill>
                  <a:schemeClr val="tx2"/>
                </a:solidFill>
              </a:rPr>
              <a:t>Mpc</a:t>
            </a:r>
            <a:r>
              <a:rPr lang="en-US" sz="2000" dirty="0" smtClean="0">
                <a:solidFill>
                  <a:schemeClr val="tx2"/>
                </a:solidFill>
              </a:rPr>
              <a:t> </a:t>
            </a:r>
            <a:br>
              <a:rPr lang="en-US" sz="2000" dirty="0" smtClean="0">
                <a:solidFill>
                  <a:schemeClr val="tx2"/>
                </a:solidFill>
              </a:rPr>
            </a:br>
            <a:r>
              <a:rPr lang="en-US" sz="2000" dirty="0" smtClean="0">
                <a:solidFill>
                  <a:schemeClr val="tx2"/>
                </a:solidFill>
              </a:rPr>
              <a:t>(z = 1.1)</a:t>
            </a:r>
          </a:p>
          <a:p>
            <a:endParaRPr lang="en-US" sz="2000" dirty="0">
              <a:solidFill>
                <a:schemeClr val="tx2"/>
              </a:solidFill>
            </a:endParaRPr>
          </a:p>
          <a:p>
            <a:r>
              <a:rPr lang="en-US" sz="2000" dirty="0" smtClean="0">
                <a:solidFill>
                  <a:schemeClr val="tx2"/>
                </a:solidFill>
              </a:rPr>
              <a:t>QNM SNR ~35</a:t>
            </a:r>
          </a:p>
          <a:p>
            <a:r>
              <a:rPr lang="en-US" sz="2000" dirty="0" smtClean="0">
                <a:solidFill>
                  <a:schemeClr val="tx2"/>
                </a:solidFill>
              </a:rPr>
              <a:t>(for an event like GW150914)</a:t>
            </a:r>
          </a:p>
        </p:txBody>
      </p:sp>
      <p:sp>
        <p:nvSpPr>
          <p:cNvPr id="7" name="Slide Number Placeholder 6"/>
          <p:cNvSpPr>
            <a:spLocks noGrp="1"/>
          </p:cNvSpPr>
          <p:nvPr>
            <p:ph type="sldNum" sz="quarter" idx="4294967295"/>
          </p:nvPr>
        </p:nvSpPr>
        <p:spPr>
          <a:xfrm>
            <a:off x="6553200" y="6381531"/>
            <a:ext cx="2133600" cy="365125"/>
          </a:xfrm>
          <a:prstGeom prst="rect">
            <a:avLst/>
          </a:prstGeom>
        </p:spPr>
        <p:txBody>
          <a:bodyPr/>
          <a:lstStyle/>
          <a:p>
            <a:fld id="{E08999DA-6F64-BF45-B314-74E8F7222AA8}" type="slidenum">
              <a:rPr lang="en-US" smtClean="0">
                <a:solidFill>
                  <a:schemeClr val="tx2"/>
                </a:solidFill>
              </a:rPr>
              <a:t>42</a:t>
            </a:fld>
            <a:endParaRPr lang="en-US">
              <a:solidFill>
                <a:schemeClr val="tx2"/>
              </a:solidFill>
            </a:endParaRPr>
          </a:p>
        </p:txBody>
      </p:sp>
      <p:sp>
        <p:nvSpPr>
          <p:cNvPr id="8" name="Footer Placeholder 7"/>
          <p:cNvSpPr txBox="1">
            <a:spLocks/>
          </p:cNvSpPr>
          <p:nvPr/>
        </p:nvSpPr>
        <p:spPr>
          <a:xfrm>
            <a:off x="3124200" y="6356350"/>
            <a:ext cx="2895600" cy="365125"/>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r>
              <a:rPr lang="en-US" sz="1200" smtClean="0">
                <a:latin typeface="Helvetica" charset="0"/>
                <a:ea typeface="Helvetica" charset="0"/>
                <a:cs typeface="Helvetica" charset="0"/>
              </a:rPr>
              <a:t>ZUCKER</a:t>
            </a:r>
            <a:endParaRPr lang="en-US" sz="1200" dirty="0">
              <a:latin typeface="Helvetica" charset="0"/>
              <a:ea typeface="Helvetica" charset="0"/>
              <a:cs typeface="Helvetica" charset="0"/>
            </a:endParaRPr>
          </a:p>
        </p:txBody>
      </p:sp>
      <p:sp>
        <p:nvSpPr>
          <p:cNvPr id="9" name="Title 1"/>
          <p:cNvSpPr txBox="1">
            <a:spLocks/>
          </p:cNvSpPr>
          <p:nvPr/>
        </p:nvSpPr>
        <p:spPr bwMode="auto">
          <a:xfrm>
            <a:off x="5845951" y="1515858"/>
            <a:ext cx="2667001" cy="1218886"/>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noAutofit/>
          </a:bodyPr>
          <a:lstStyle>
            <a:lvl1pPr algn="ctr" rtl="0" eaLnBrk="0" fontAlgn="base" hangingPunct="0">
              <a:spcBef>
                <a:spcPct val="0"/>
              </a:spcBef>
              <a:spcAft>
                <a:spcPct val="0"/>
              </a:spcAft>
              <a:defRPr sz="24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2pPr>
            <a:lvl3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3pPr>
            <a:lvl4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4pPr>
            <a:lvl5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5pPr>
            <a:lvl6pPr marL="457200" algn="ctr" rtl="0" eaLnBrk="0" fontAlgn="base" hangingPunct="0">
              <a:spcBef>
                <a:spcPct val="0"/>
              </a:spcBef>
              <a:spcAft>
                <a:spcPct val="0"/>
              </a:spcAft>
              <a:defRPr sz="2400">
                <a:solidFill>
                  <a:schemeClr val="tx1"/>
                </a:solidFill>
                <a:latin typeface="Helvetica" pitchFamily="34" charset="0"/>
              </a:defRPr>
            </a:lvl6pPr>
            <a:lvl7pPr marL="914400" algn="ctr" rtl="0" eaLnBrk="0" fontAlgn="base" hangingPunct="0">
              <a:spcBef>
                <a:spcPct val="0"/>
              </a:spcBef>
              <a:spcAft>
                <a:spcPct val="0"/>
              </a:spcAft>
              <a:defRPr sz="2400">
                <a:solidFill>
                  <a:schemeClr val="tx1"/>
                </a:solidFill>
                <a:latin typeface="Helvetica" pitchFamily="34" charset="0"/>
              </a:defRPr>
            </a:lvl7pPr>
            <a:lvl8pPr marL="1371600" algn="ctr" rtl="0" eaLnBrk="0" fontAlgn="base" hangingPunct="0">
              <a:spcBef>
                <a:spcPct val="0"/>
              </a:spcBef>
              <a:spcAft>
                <a:spcPct val="0"/>
              </a:spcAft>
              <a:defRPr sz="2400">
                <a:solidFill>
                  <a:schemeClr val="tx1"/>
                </a:solidFill>
                <a:latin typeface="Helvetica" pitchFamily="34" charset="0"/>
              </a:defRPr>
            </a:lvl8pPr>
            <a:lvl9pPr marL="1828800" algn="ctr" rtl="0" eaLnBrk="0" fontAlgn="base" hangingPunct="0">
              <a:spcBef>
                <a:spcPct val="0"/>
              </a:spcBef>
              <a:spcAft>
                <a:spcPct val="0"/>
              </a:spcAft>
              <a:defRPr sz="2400">
                <a:solidFill>
                  <a:schemeClr val="tx1"/>
                </a:solidFill>
                <a:latin typeface="Helvetica" pitchFamily="34" charset="0"/>
              </a:defRPr>
            </a:lvl9pPr>
          </a:lstStyle>
          <a:p>
            <a:r>
              <a:rPr lang="en-US" sz="8000" kern="0" dirty="0" smtClean="0">
                <a:solidFill>
                  <a:schemeClr val="tx2"/>
                </a:solidFill>
              </a:rPr>
              <a:t>A+</a:t>
            </a:r>
            <a:endParaRPr lang="en-US" sz="8000" kern="0" dirty="0">
              <a:solidFill>
                <a:schemeClr val="tx2"/>
              </a:solidFill>
            </a:endParaRPr>
          </a:p>
        </p:txBody>
      </p:sp>
      <p:pic>
        <p:nvPicPr>
          <p:cNvPr id="3" name="Picture 2"/>
          <p:cNvPicPr>
            <a:picLocks noChangeAspect="1"/>
          </p:cNvPicPr>
          <p:nvPr/>
        </p:nvPicPr>
        <p:blipFill>
          <a:blip r:embed="rId3"/>
          <a:stretch>
            <a:fillRect/>
          </a:stretch>
        </p:blipFill>
        <p:spPr>
          <a:xfrm>
            <a:off x="4152691" y="5740040"/>
            <a:ext cx="2133809" cy="1040049"/>
          </a:xfrm>
          <a:prstGeom prst="rect">
            <a:avLst/>
          </a:prstGeom>
        </p:spPr>
      </p:pic>
      <p:sp>
        <p:nvSpPr>
          <p:cNvPr id="6" name="Donut 5"/>
          <p:cNvSpPr/>
          <p:nvPr/>
        </p:nvSpPr>
        <p:spPr bwMode="auto">
          <a:xfrm>
            <a:off x="5593648" y="5762991"/>
            <a:ext cx="852304" cy="849485"/>
          </a:xfrm>
          <a:prstGeom prst="donut">
            <a:avLst>
              <a:gd name="adj" fmla="val 12009"/>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1342398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2096" y="0"/>
            <a:ext cx="2667001" cy="1218886"/>
          </a:xfrm>
        </p:spPr>
        <p:txBody>
          <a:bodyPr>
            <a:noAutofit/>
          </a:bodyPr>
          <a:lstStyle/>
          <a:p>
            <a:r>
              <a:rPr lang="en-US" sz="8000" dirty="0" smtClean="0">
                <a:solidFill>
                  <a:schemeClr val="tx2"/>
                </a:solidFill>
              </a:rPr>
              <a:t>A+</a:t>
            </a:r>
            <a:endParaRPr lang="en-US" sz="8000" dirty="0">
              <a:solidFill>
                <a:schemeClr val="tx2"/>
              </a:solidFill>
            </a:endParaRPr>
          </a:p>
        </p:txBody>
      </p:sp>
      <p:sp>
        <p:nvSpPr>
          <p:cNvPr id="3" name="Content Placeholder 2"/>
          <p:cNvSpPr>
            <a:spLocks noGrp="1"/>
          </p:cNvSpPr>
          <p:nvPr>
            <p:ph idx="1"/>
          </p:nvPr>
        </p:nvSpPr>
        <p:spPr>
          <a:xfrm>
            <a:off x="457199" y="1137084"/>
            <a:ext cx="8561395" cy="4779433"/>
          </a:xfrm>
        </p:spPr>
        <p:txBody>
          <a:bodyPr>
            <a:noAutofit/>
          </a:bodyPr>
          <a:lstStyle/>
          <a:p>
            <a:r>
              <a:rPr lang="en-US" sz="2000" dirty="0" smtClean="0"/>
              <a:t>An incremental upgrade to </a:t>
            </a:r>
            <a:r>
              <a:rPr lang="en-US" sz="2000" dirty="0" err="1" smtClean="0"/>
              <a:t>aLIGO</a:t>
            </a:r>
            <a:r>
              <a:rPr lang="en-US" sz="2000" dirty="0" smtClean="0"/>
              <a:t> </a:t>
            </a:r>
            <a:endParaRPr lang="en-US" sz="2000" dirty="0"/>
          </a:p>
          <a:p>
            <a:r>
              <a:rPr lang="en-US" sz="2000" dirty="0" smtClean="0"/>
              <a:t>leverages existing technology and infrastructure, with </a:t>
            </a:r>
          </a:p>
          <a:p>
            <a:pPr lvl="1"/>
            <a:r>
              <a:rPr lang="en-US" sz="2000" dirty="0" smtClean="0"/>
              <a:t>minimal new investment, </a:t>
            </a:r>
          </a:p>
          <a:p>
            <a:pPr lvl="1"/>
            <a:r>
              <a:rPr lang="en-US" sz="2000" dirty="0" smtClean="0"/>
              <a:t>moderate risk, and </a:t>
            </a:r>
          </a:p>
          <a:p>
            <a:pPr lvl="1"/>
            <a:r>
              <a:rPr lang="en-US" sz="2000" dirty="0" smtClean="0"/>
              <a:t>modest interruption in observing</a:t>
            </a:r>
          </a:p>
          <a:p>
            <a:r>
              <a:rPr lang="en-US" sz="2000" dirty="0" smtClean="0"/>
              <a:t>Target: factor </a:t>
            </a:r>
            <a:r>
              <a:rPr lang="en-US" sz="2000" dirty="0"/>
              <a:t>of </a:t>
            </a:r>
            <a:r>
              <a:rPr lang="en-US" sz="2000" dirty="0" smtClean="0"/>
              <a:t>1.7* increase in range over </a:t>
            </a:r>
            <a:r>
              <a:rPr lang="en-US" sz="2000" dirty="0" err="1" smtClean="0"/>
              <a:t>aLIGO</a:t>
            </a:r>
            <a:endParaRPr lang="en-US" sz="2000" dirty="0" smtClean="0"/>
          </a:p>
          <a:p>
            <a:pPr algn="ctr">
              <a:buFont typeface="Wingdings" charset="0"/>
              <a:buChar char="è"/>
            </a:pPr>
            <a:r>
              <a:rPr lang="en-US" sz="2000" b="1" dirty="0" smtClean="0"/>
              <a:t>About a factor of 5 greater event rate </a:t>
            </a:r>
          </a:p>
          <a:p>
            <a:r>
              <a:rPr lang="en-US" sz="2000" dirty="0" smtClean="0"/>
              <a:t>Stepping stone to future 3G detector technologies</a:t>
            </a:r>
          </a:p>
          <a:p>
            <a:r>
              <a:rPr lang="en-US" sz="2000" dirty="0"/>
              <a:t>L</a:t>
            </a:r>
            <a:r>
              <a:rPr lang="en-US" sz="2000" dirty="0" smtClean="0"/>
              <a:t>ink to future GW astrophysics and cosmology </a:t>
            </a:r>
          </a:p>
          <a:p>
            <a:r>
              <a:rPr lang="en-US" sz="2000" b="1" dirty="0" smtClean="0"/>
              <a:t>Could be observing within &lt; 6.5 years (mid-2022)</a:t>
            </a:r>
          </a:p>
          <a:p>
            <a:pPr lvl="1"/>
            <a:r>
              <a:rPr lang="en-US" sz="2000" dirty="0" smtClean="0"/>
              <a:t>(with FY’19 or earlier funding)</a:t>
            </a:r>
          </a:p>
          <a:p>
            <a:r>
              <a:rPr lang="en-US" sz="2000" dirty="0" smtClean="0"/>
              <a:t>“</a:t>
            </a:r>
            <a:r>
              <a:rPr lang="en-US" sz="2000" dirty="0"/>
              <a:t>S</a:t>
            </a:r>
            <a:r>
              <a:rPr lang="en-US" sz="2000" dirty="0" smtClean="0"/>
              <a:t>cientific breakeven” within  1/2 year of operation</a:t>
            </a:r>
          </a:p>
          <a:p>
            <a:r>
              <a:rPr lang="en-US" sz="2000" dirty="0" smtClean="0"/>
              <a:t>Incremental cost: </a:t>
            </a:r>
            <a:r>
              <a:rPr lang="en-US" sz="2000" i="1" dirty="0" smtClean="0"/>
              <a:t>a small fraction of </a:t>
            </a:r>
            <a:r>
              <a:rPr lang="en-US" sz="2000" i="1" dirty="0" err="1" smtClean="0"/>
              <a:t>aLIGO</a:t>
            </a:r>
            <a:endParaRPr lang="en-US" sz="2000" i="1" dirty="0" smtClean="0"/>
          </a:p>
          <a:p>
            <a:pPr lvl="1"/>
            <a:r>
              <a:rPr lang="en-US" sz="2000" b="1" dirty="0" smtClean="0"/>
              <a:t>Formulating proposal to NSF now  </a:t>
            </a:r>
          </a:p>
          <a:p>
            <a:pPr lvl="1"/>
            <a:endParaRPr lang="en-US" sz="2000" dirty="0" smtClean="0"/>
          </a:p>
          <a:p>
            <a:pPr lvl="1"/>
            <a:endParaRPr lang="en-US" sz="2000" dirty="0"/>
          </a:p>
        </p:txBody>
      </p:sp>
      <p:sp>
        <p:nvSpPr>
          <p:cNvPr id="6" name="Slide Number Placeholder 5"/>
          <p:cNvSpPr>
            <a:spLocks noGrp="1"/>
          </p:cNvSpPr>
          <p:nvPr>
            <p:ph type="sldNum" sz="quarter" idx="4294967295"/>
          </p:nvPr>
        </p:nvSpPr>
        <p:spPr>
          <a:xfrm>
            <a:off x="6553200" y="6367367"/>
            <a:ext cx="2133600" cy="365125"/>
          </a:xfrm>
          <a:prstGeom prst="rect">
            <a:avLst/>
          </a:prstGeom>
        </p:spPr>
        <p:txBody>
          <a:bodyPr/>
          <a:lstStyle/>
          <a:p>
            <a:fld id="{E08999DA-6F64-BF45-B314-74E8F7222AA8}" type="slidenum">
              <a:rPr lang="en-US" smtClean="0">
                <a:solidFill>
                  <a:schemeClr val="tx2"/>
                </a:solidFill>
              </a:rPr>
              <a:t>43</a:t>
            </a:fld>
            <a:endParaRPr lang="en-US">
              <a:solidFill>
                <a:schemeClr val="tx2"/>
              </a:solidFill>
            </a:endParaRPr>
          </a:p>
        </p:txBody>
      </p:sp>
      <p:sp>
        <p:nvSpPr>
          <p:cNvPr id="7" name="TextBox 6"/>
          <p:cNvSpPr txBox="1"/>
          <p:nvPr/>
        </p:nvSpPr>
        <p:spPr>
          <a:xfrm>
            <a:off x="6126480" y="5834067"/>
            <a:ext cx="2560320" cy="523220"/>
          </a:xfrm>
          <a:prstGeom prst="rect">
            <a:avLst/>
          </a:prstGeom>
          <a:noFill/>
        </p:spPr>
        <p:txBody>
          <a:bodyPr wrap="square" rtlCol="0">
            <a:spAutoFit/>
          </a:bodyPr>
          <a:lstStyle/>
          <a:p>
            <a:r>
              <a:rPr lang="en-US" sz="1400" dirty="0" smtClean="0">
                <a:solidFill>
                  <a:schemeClr val="tx2"/>
                </a:solidFill>
              </a:rPr>
              <a:t>*BBH 20/20 </a:t>
            </a:r>
            <a:r>
              <a:rPr lang="en-US" sz="1400" i="1" dirty="0" smtClean="0">
                <a:solidFill>
                  <a:schemeClr val="tx2"/>
                </a:solidFill>
              </a:rPr>
              <a:t>M</a:t>
            </a:r>
            <a:r>
              <a:rPr lang="en-US" sz="1400" i="1" baseline="-25000" dirty="0" smtClean="0">
                <a:solidFill>
                  <a:schemeClr val="tx2"/>
                </a:solidFill>
                <a:latin typeface="Wingdings"/>
                <a:ea typeface="Wingdings"/>
                <a:cs typeface="Wingdings"/>
                <a:sym typeface="Wingdings"/>
              </a:rPr>
              <a:t></a:t>
            </a:r>
            <a:r>
              <a:rPr lang="en-US" sz="1400" dirty="0" smtClean="0">
                <a:solidFill>
                  <a:schemeClr val="tx2"/>
                </a:solidFill>
              </a:rPr>
              <a:t>: 	1.64x</a:t>
            </a:r>
          </a:p>
          <a:p>
            <a:r>
              <a:rPr lang="en-US" sz="1400" dirty="0" smtClean="0">
                <a:solidFill>
                  <a:schemeClr val="tx2"/>
                </a:solidFill>
              </a:rPr>
              <a:t>*BNS </a:t>
            </a:r>
            <a:r>
              <a:rPr lang="en-US" sz="1400" dirty="0">
                <a:solidFill>
                  <a:schemeClr val="tx2"/>
                </a:solidFill>
              </a:rPr>
              <a:t>1.4/1.4 </a:t>
            </a:r>
            <a:r>
              <a:rPr lang="en-US" sz="1400" i="1" dirty="0">
                <a:solidFill>
                  <a:schemeClr val="tx2"/>
                </a:solidFill>
              </a:rPr>
              <a:t>M</a:t>
            </a:r>
            <a:r>
              <a:rPr lang="en-US" sz="1400" i="1" baseline="-25000" dirty="0" smtClean="0">
                <a:solidFill>
                  <a:schemeClr val="tx2"/>
                </a:solidFill>
                <a:latin typeface="Wingdings"/>
                <a:ea typeface="Wingdings"/>
                <a:cs typeface="Wingdings"/>
                <a:sym typeface="Wingdings"/>
              </a:rPr>
              <a:t></a:t>
            </a:r>
            <a:r>
              <a:rPr lang="en-US" sz="1400" dirty="0" smtClean="0">
                <a:solidFill>
                  <a:schemeClr val="tx2"/>
                </a:solidFill>
                <a:sym typeface="Wingdings"/>
              </a:rPr>
              <a:t>:</a:t>
            </a:r>
            <a:r>
              <a:rPr lang="en-US" sz="1400" dirty="0" smtClean="0">
                <a:solidFill>
                  <a:schemeClr val="tx2"/>
                </a:solidFill>
              </a:rPr>
              <a:t> 	1.85x</a:t>
            </a:r>
          </a:p>
        </p:txBody>
      </p:sp>
      <p:sp>
        <p:nvSpPr>
          <p:cNvPr id="8" name="Footer Placeholder 7"/>
          <p:cNvSpPr txBox="1">
            <a:spLocks/>
          </p:cNvSpPr>
          <p:nvPr/>
        </p:nvSpPr>
        <p:spPr>
          <a:xfrm>
            <a:off x="3124200" y="6356350"/>
            <a:ext cx="2895600" cy="365125"/>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r>
              <a:rPr lang="en-US" sz="1200" smtClean="0">
                <a:latin typeface="Helvetica" charset="0"/>
                <a:ea typeface="Helvetica" charset="0"/>
                <a:cs typeface="Helvetica" charset="0"/>
              </a:rPr>
              <a:t>ZUCKER</a:t>
            </a:r>
            <a:endParaRPr lang="en-US" sz="1200" dirty="0">
              <a:latin typeface="Helvetica" charset="0"/>
              <a:ea typeface="Helvetica" charset="0"/>
              <a:cs typeface="Helvetica" charset="0"/>
            </a:endParaRPr>
          </a:p>
        </p:txBody>
      </p:sp>
    </p:spTree>
    <p:extLst>
      <p:ext uri="{BB962C8B-B14F-4D97-AF65-F5344CB8AC3E}">
        <p14:creationId xmlns:p14="http://schemas.microsoft.com/office/powerpoint/2010/main" val="130728423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pic>
        <p:nvPicPr>
          <p:cNvPr id="41" name="Shape 41"/>
          <p:cNvPicPr preferRelativeResize="0"/>
          <p:nvPr/>
        </p:nvPicPr>
        <p:blipFill>
          <a:blip r:embed="rId3">
            <a:alphaModFix/>
          </a:blip>
          <a:stretch>
            <a:fillRect/>
          </a:stretch>
        </p:blipFill>
        <p:spPr>
          <a:xfrm>
            <a:off x="152400" y="2895599"/>
            <a:ext cx="3974775" cy="3801169"/>
          </a:xfrm>
          <a:prstGeom prst="rect">
            <a:avLst/>
          </a:prstGeom>
          <a:noFill/>
          <a:ln>
            <a:noFill/>
          </a:ln>
        </p:spPr>
      </p:pic>
      <p:sp>
        <p:nvSpPr>
          <p:cNvPr id="42" name="Shape 42"/>
          <p:cNvSpPr txBox="1">
            <a:spLocks noGrp="1"/>
          </p:cNvSpPr>
          <p:nvPr>
            <p:ph type="title"/>
          </p:nvPr>
        </p:nvSpPr>
        <p:spPr>
          <a:xfrm>
            <a:off x="341524" y="86771"/>
            <a:ext cx="9143999" cy="632895"/>
          </a:xfrm>
          <a:prstGeom prst="rect">
            <a:avLst/>
          </a:prstGeom>
        </p:spPr>
        <p:txBody>
          <a:bodyPr lIns="91425" tIns="91425" rIns="91425" bIns="91425" anchor="ctr" anchorCtr="0">
            <a:noAutofit/>
          </a:bodyPr>
          <a:lstStyle/>
          <a:p>
            <a:r>
              <a:rPr lang="en-US" sz="2800" dirty="0">
                <a:solidFill>
                  <a:schemeClr val="tx2"/>
                </a:solidFill>
                <a:latin typeface="Helvetica" charset="0"/>
                <a:ea typeface="Helvetica" charset="0"/>
                <a:cs typeface="Helvetica" charset="0"/>
                <a:sym typeface="IM Fell English"/>
              </a:rPr>
              <a:t>LIGO </a:t>
            </a:r>
            <a:r>
              <a:rPr lang="en-US" sz="2800" dirty="0" smtClean="0">
                <a:solidFill>
                  <a:schemeClr val="tx2"/>
                </a:solidFill>
                <a:latin typeface="Helvetica" charset="0"/>
                <a:ea typeface="Helvetica" charset="0"/>
                <a:cs typeface="Helvetica" charset="0"/>
                <a:sym typeface="IM Fell English"/>
              </a:rPr>
              <a:t>Voyager:</a:t>
            </a:r>
            <a:r>
              <a:rPr lang="en-US" sz="2800" b="0" dirty="0" smtClean="0">
                <a:solidFill>
                  <a:schemeClr val="tx2"/>
                </a:solidFill>
                <a:latin typeface="Helvetica" charset="0"/>
                <a:ea typeface="Helvetica" charset="0"/>
                <a:cs typeface="Helvetica" charset="0"/>
                <a:sym typeface="IM Fell English"/>
              </a:rPr>
              <a:t> </a:t>
            </a:r>
            <a:r>
              <a:rPr lang="en-US" sz="2800" b="1" dirty="0" smtClean="0">
                <a:solidFill>
                  <a:schemeClr val="tx2"/>
                </a:solidFill>
                <a:latin typeface="Helvetica" charset="0"/>
                <a:ea typeface="Helvetica" charset="0"/>
                <a:cs typeface="Helvetica" charset="0"/>
                <a:sym typeface="IM Fell English"/>
              </a:rPr>
              <a:t>exploit existing facilities</a:t>
            </a:r>
            <a:endParaRPr lang="en" sz="2800" b="1" dirty="0">
              <a:solidFill>
                <a:schemeClr val="tx2"/>
              </a:solidFill>
              <a:latin typeface="Helvetica" charset="0"/>
              <a:ea typeface="Helvetica" charset="0"/>
              <a:cs typeface="Helvetica" charset="0"/>
              <a:sym typeface="IM Fell English"/>
            </a:endParaRPr>
          </a:p>
        </p:txBody>
      </p:sp>
      <p:sp>
        <p:nvSpPr>
          <p:cNvPr id="43" name="Shape 43"/>
          <p:cNvSpPr txBox="1"/>
          <p:nvPr/>
        </p:nvSpPr>
        <p:spPr>
          <a:xfrm>
            <a:off x="4545816" y="6616012"/>
            <a:ext cx="4932157" cy="314799"/>
          </a:xfrm>
          <a:prstGeom prst="rect">
            <a:avLst/>
          </a:prstGeom>
          <a:noFill/>
          <a:ln>
            <a:noFill/>
          </a:ln>
        </p:spPr>
        <p:txBody>
          <a:bodyPr lIns="91425" tIns="91425" rIns="91425" bIns="91425" anchor="t" anchorCtr="0">
            <a:noAutofit/>
          </a:bodyPr>
          <a:lstStyle/>
          <a:p>
            <a:pPr>
              <a:spcBef>
                <a:spcPts val="0"/>
              </a:spcBef>
              <a:buNone/>
            </a:pPr>
            <a:r>
              <a:rPr lang="en" sz="700" dirty="0">
                <a:solidFill>
                  <a:schemeClr val="tx2"/>
                </a:solidFill>
              </a:rPr>
              <a:t>Refs: </a:t>
            </a:r>
            <a:r>
              <a:rPr lang="en" sz="700" u="sng" dirty="0">
                <a:solidFill>
                  <a:schemeClr val="tx2"/>
                </a:solidFill>
                <a:hlinkClick r:id="rId4"/>
              </a:rPr>
              <a:t>https://dcc.ligo.org/LIGO-T1400226</a:t>
            </a:r>
            <a:r>
              <a:rPr lang="en" sz="700" dirty="0">
                <a:solidFill>
                  <a:schemeClr val="tx2"/>
                </a:solidFill>
              </a:rPr>
              <a:t>,  </a:t>
            </a:r>
            <a:r>
              <a:rPr lang="en" sz="700" u="sng" dirty="0">
                <a:solidFill>
                  <a:schemeClr val="tx2"/>
                </a:solidFill>
                <a:hlinkClick r:id="rId5"/>
              </a:rPr>
              <a:t>https://dcc.ligo.org/LIGO-T1200031</a:t>
            </a:r>
            <a:r>
              <a:rPr lang="en" sz="700" dirty="0">
                <a:solidFill>
                  <a:schemeClr val="tx2"/>
                </a:solidFill>
              </a:rPr>
              <a:t>,  </a:t>
            </a:r>
            <a:r>
              <a:rPr lang="en" sz="700" u="sng" dirty="0">
                <a:solidFill>
                  <a:schemeClr val="tx2"/>
                </a:solidFill>
                <a:hlinkClick r:id="rId6"/>
              </a:rPr>
              <a:t>https://dcc.ligo.org/LIGO-T1200099</a:t>
            </a:r>
          </a:p>
        </p:txBody>
      </p:sp>
      <p:sp>
        <p:nvSpPr>
          <p:cNvPr id="45" name="Shape 45"/>
          <p:cNvSpPr txBox="1"/>
          <p:nvPr/>
        </p:nvSpPr>
        <p:spPr>
          <a:xfrm>
            <a:off x="5215467" y="1579337"/>
            <a:ext cx="2827865" cy="314799"/>
          </a:xfrm>
          <a:prstGeom prst="rect">
            <a:avLst/>
          </a:prstGeom>
          <a:noFill/>
          <a:ln>
            <a:noFill/>
          </a:ln>
        </p:spPr>
        <p:txBody>
          <a:bodyPr lIns="91425" tIns="91425" rIns="91425" bIns="91425" anchor="t" anchorCtr="0">
            <a:noAutofit/>
          </a:bodyPr>
          <a:lstStyle/>
          <a:p>
            <a:pPr>
              <a:spcBef>
                <a:spcPts val="0"/>
              </a:spcBef>
              <a:buNone/>
            </a:pPr>
            <a:r>
              <a:rPr lang="en" dirty="0">
                <a:solidFill>
                  <a:schemeClr val="tx2"/>
                </a:solidFill>
                <a:latin typeface="Luckiest Guy"/>
                <a:ea typeface="Luckiest Guy"/>
                <a:cs typeface="Luckiest Guy"/>
                <a:sym typeface="Luckiest Guy"/>
              </a:rPr>
              <a:t>BNS Range = 740 Mpc</a:t>
            </a:r>
          </a:p>
        </p:txBody>
      </p:sp>
      <p:sp>
        <p:nvSpPr>
          <p:cNvPr id="3" name="TextBox 2"/>
          <p:cNvSpPr txBox="1"/>
          <p:nvPr/>
        </p:nvSpPr>
        <p:spPr>
          <a:xfrm>
            <a:off x="626533" y="1286934"/>
            <a:ext cx="2929467" cy="1569660"/>
          </a:xfrm>
          <a:prstGeom prst="rect">
            <a:avLst/>
          </a:prstGeom>
          <a:noFill/>
        </p:spPr>
        <p:txBody>
          <a:bodyPr wrap="square" rtlCol="0">
            <a:spAutoFit/>
          </a:bodyPr>
          <a:lstStyle/>
          <a:p>
            <a:r>
              <a:rPr lang="en-US" dirty="0" smtClean="0">
                <a:solidFill>
                  <a:schemeClr val="tx2"/>
                </a:solidFill>
              </a:rPr>
              <a:t>Si optics, &gt; 100 kg</a:t>
            </a:r>
          </a:p>
          <a:p>
            <a:r>
              <a:rPr lang="en-US" dirty="0" smtClean="0">
                <a:solidFill>
                  <a:schemeClr val="tx2"/>
                </a:solidFill>
              </a:rPr>
              <a:t>Si or </a:t>
            </a:r>
            <a:r>
              <a:rPr lang="en-US" dirty="0" err="1" smtClean="0">
                <a:solidFill>
                  <a:schemeClr val="tx2"/>
                </a:solidFill>
              </a:rPr>
              <a:t>AlGaAs</a:t>
            </a:r>
            <a:r>
              <a:rPr lang="en-US" dirty="0" smtClean="0">
                <a:solidFill>
                  <a:schemeClr val="tx2"/>
                </a:solidFill>
              </a:rPr>
              <a:t> coatings</a:t>
            </a:r>
          </a:p>
          <a:p>
            <a:r>
              <a:rPr lang="en-US" dirty="0" smtClean="0">
                <a:solidFill>
                  <a:schemeClr val="tx2"/>
                </a:solidFill>
              </a:rPr>
              <a:t>‘mildly’ Cryogenic </a:t>
            </a:r>
          </a:p>
          <a:p>
            <a:r>
              <a:rPr lang="en-US" dirty="0" smtClean="0">
                <a:solidFill>
                  <a:schemeClr val="tx2"/>
                </a:solidFill>
              </a:rPr>
              <a:t>λ~2 µm, 300 W </a:t>
            </a:r>
            <a:endParaRPr lang="en-US" dirty="0">
              <a:solidFill>
                <a:schemeClr val="tx2"/>
              </a:solidFill>
            </a:endParaRPr>
          </a:p>
        </p:txBody>
      </p:sp>
      <p:pic>
        <p:nvPicPr>
          <p:cNvPr id="9" name="Picture 8" descr="Voyager_noise.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78441" y="931333"/>
            <a:ext cx="5135739" cy="4207933"/>
          </a:xfrm>
          <a:prstGeom prst="rect">
            <a:avLst/>
          </a:prstGeom>
        </p:spPr>
      </p:pic>
      <p:sp>
        <p:nvSpPr>
          <p:cNvPr id="10" name="TextBox 9"/>
          <p:cNvSpPr txBox="1"/>
          <p:nvPr/>
        </p:nvSpPr>
        <p:spPr>
          <a:xfrm>
            <a:off x="5113865" y="5187105"/>
            <a:ext cx="2929467" cy="1569660"/>
          </a:xfrm>
          <a:prstGeom prst="rect">
            <a:avLst/>
          </a:prstGeom>
          <a:noFill/>
        </p:spPr>
        <p:txBody>
          <a:bodyPr wrap="square" rtlCol="0">
            <a:spAutoFit/>
          </a:bodyPr>
          <a:lstStyle/>
          <a:p>
            <a:pPr algn="ctr"/>
            <a:r>
              <a:rPr lang="en-US" dirty="0" smtClean="0">
                <a:solidFill>
                  <a:schemeClr val="tx2"/>
                </a:solidFill>
              </a:rPr>
              <a:t>BNS </a:t>
            </a:r>
            <a:r>
              <a:rPr lang="en-US" i="1" dirty="0" smtClean="0">
                <a:solidFill>
                  <a:schemeClr val="tx2"/>
                </a:solidFill>
              </a:rPr>
              <a:t>R</a:t>
            </a:r>
            <a:r>
              <a:rPr lang="en-US" dirty="0" smtClean="0">
                <a:solidFill>
                  <a:schemeClr val="tx2"/>
                </a:solidFill>
              </a:rPr>
              <a:t> &lt; 800 </a:t>
            </a:r>
            <a:r>
              <a:rPr lang="en-US" dirty="0" err="1" smtClean="0">
                <a:solidFill>
                  <a:schemeClr val="tx2"/>
                </a:solidFill>
              </a:rPr>
              <a:t>Mpc</a:t>
            </a:r>
            <a:endParaRPr lang="en-US" dirty="0" smtClean="0">
              <a:solidFill>
                <a:schemeClr val="tx2"/>
              </a:solidFill>
            </a:endParaRPr>
          </a:p>
          <a:p>
            <a:pPr algn="ctr"/>
            <a:r>
              <a:rPr lang="en-US" dirty="0" smtClean="0">
                <a:solidFill>
                  <a:schemeClr val="tx2"/>
                </a:solidFill>
              </a:rPr>
              <a:t>BBH </a:t>
            </a:r>
            <a:r>
              <a:rPr lang="en-US" i="1" dirty="0" smtClean="0">
                <a:solidFill>
                  <a:schemeClr val="tx2"/>
                </a:solidFill>
              </a:rPr>
              <a:t>z</a:t>
            </a:r>
            <a:r>
              <a:rPr lang="en-US" dirty="0" smtClean="0">
                <a:solidFill>
                  <a:schemeClr val="tx2"/>
                </a:solidFill>
              </a:rPr>
              <a:t> &lt; 5 (@10 M</a:t>
            </a:r>
            <a:r>
              <a:rPr lang="en-US" baseline="-25000" dirty="0" smtClean="0">
                <a:solidFill>
                  <a:schemeClr val="tx2"/>
                </a:solidFill>
                <a:latin typeface="Wingdings"/>
                <a:ea typeface="Wingdings"/>
                <a:cs typeface="Wingdings"/>
                <a:sym typeface="Wingdings"/>
              </a:rPr>
              <a:t></a:t>
            </a:r>
            <a:r>
              <a:rPr lang="en-US" dirty="0" smtClean="0">
                <a:solidFill>
                  <a:schemeClr val="tx2"/>
                </a:solidFill>
              </a:rPr>
              <a:t>)</a:t>
            </a:r>
          </a:p>
          <a:p>
            <a:pPr algn="ctr"/>
            <a:r>
              <a:rPr lang="en-US" dirty="0" smtClean="0">
                <a:solidFill>
                  <a:schemeClr val="tx2"/>
                </a:solidFill>
              </a:rPr>
              <a:t>QNM SNR ~80</a:t>
            </a:r>
          </a:p>
          <a:p>
            <a:r>
              <a:rPr lang="en-US" dirty="0">
                <a:solidFill>
                  <a:schemeClr val="tx2"/>
                </a:solidFill>
              </a:rPr>
              <a:t>~$ ½ </a:t>
            </a:r>
            <a:r>
              <a:rPr lang="en-US" dirty="0" smtClean="0">
                <a:solidFill>
                  <a:schemeClr val="tx2"/>
                </a:solidFill>
              </a:rPr>
              <a:t> </a:t>
            </a:r>
            <a:r>
              <a:rPr lang="en-US" dirty="0" err="1" smtClean="0">
                <a:solidFill>
                  <a:schemeClr val="tx2"/>
                </a:solidFill>
              </a:rPr>
              <a:t>aLIGO</a:t>
            </a:r>
            <a:endParaRPr lang="en-US" dirty="0">
              <a:solidFill>
                <a:schemeClr val="tx2"/>
              </a:solidFill>
            </a:endParaRPr>
          </a:p>
        </p:txBody>
      </p:sp>
      <p:sp>
        <p:nvSpPr>
          <p:cNvPr id="11" name="Rectangle 10"/>
          <p:cNvSpPr/>
          <p:nvPr/>
        </p:nvSpPr>
        <p:spPr>
          <a:xfrm rot="297461">
            <a:off x="5787470" y="3163145"/>
            <a:ext cx="1514533" cy="400110"/>
          </a:xfrm>
          <a:prstGeom prst="rect">
            <a:avLst/>
          </a:prstGeom>
          <a:noFill/>
        </p:spPr>
        <p:txBody>
          <a:bodyPr wrap="square" lIns="91440" tIns="45720" rIns="91440" bIns="45720">
            <a:spAutoFit/>
          </a:bodyPr>
          <a:lstStyle/>
          <a:p>
            <a:pPr algn="ctr"/>
            <a:r>
              <a:rPr lang="en-US" sz="2000" b="1" kern="1200" dirty="0" err="1" smtClean="0">
                <a:ln w="12700">
                  <a:solidFill>
                    <a:srgbClr val="7C9BA5">
                      <a:alpha val="50000"/>
                    </a:srgbClr>
                  </a:solidFill>
                  <a:prstDash val="solid"/>
                </a:ln>
                <a:solidFill>
                  <a:schemeClr val="tx2"/>
                </a:solidFill>
                <a:effectLst>
                  <a:outerShdw blurRad="41275" dist="20320" dir="1800000" algn="tl" rotWithShape="0">
                    <a:srgbClr val="000000">
                      <a:alpha val="40000"/>
                    </a:srgbClr>
                  </a:outerShdw>
                </a:effectLst>
                <a:latin typeface="Candara"/>
                <a:ea typeface="+mn-ea"/>
                <a:cs typeface="+mn-cs"/>
              </a:rPr>
              <a:t>aLIGO</a:t>
            </a:r>
            <a:r>
              <a:rPr lang="en-US" sz="2000" b="1" kern="1200" dirty="0" smtClean="0">
                <a:ln w="12700">
                  <a:solidFill>
                    <a:srgbClr val="7C9BA5">
                      <a:alpha val="50000"/>
                    </a:srgbClr>
                  </a:solidFill>
                  <a:prstDash val="solid"/>
                </a:ln>
                <a:solidFill>
                  <a:schemeClr val="tx2"/>
                </a:solidFill>
                <a:effectLst>
                  <a:outerShdw blurRad="41275" dist="20320" dir="1800000" algn="tl" rotWithShape="0">
                    <a:srgbClr val="000000">
                      <a:alpha val="40000"/>
                    </a:srgbClr>
                  </a:outerShdw>
                </a:effectLst>
                <a:latin typeface="Candara"/>
                <a:ea typeface="+mn-ea"/>
                <a:cs typeface="+mn-cs"/>
              </a:rPr>
              <a:t> </a:t>
            </a:r>
            <a:endParaRPr lang="en-US" sz="2000" b="1" kern="1200" dirty="0">
              <a:ln w="12700">
                <a:solidFill>
                  <a:srgbClr val="7C9BA5">
                    <a:alpha val="50000"/>
                  </a:srgbClr>
                </a:solidFill>
                <a:prstDash val="solid"/>
              </a:ln>
              <a:solidFill>
                <a:schemeClr val="tx2"/>
              </a:solidFill>
              <a:effectLst>
                <a:outerShdw blurRad="41275" dist="20320" dir="1800000" algn="tl" rotWithShape="0">
                  <a:srgbClr val="000000">
                    <a:alpha val="40000"/>
                  </a:srgbClr>
                </a:outerShdw>
              </a:effectLst>
              <a:latin typeface="Candara"/>
              <a:ea typeface="+mn-ea"/>
              <a:cs typeface="+mn-cs"/>
            </a:endParaRPr>
          </a:p>
        </p:txBody>
      </p:sp>
      <p:sp>
        <p:nvSpPr>
          <p:cNvPr id="12" name="Rectangle 11"/>
          <p:cNvSpPr/>
          <p:nvPr/>
        </p:nvSpPr>
        <p:spPr>
          <a:xfrm rot="297461">
            <a:off x="5499604" y="3692644"/>
            <a:ext cx="1514533" cy="400110"/>
          </a:xfrm>
          <a:prstGeom prst="rect">
            <a:avLst/>
          </a:prstGeom>
          <a:noFill/>
        </p:spPr>
        <p:txBody>
          <a:bodyPr wrap="square" lIns="91440" tIns="45720" rIns="91440" bIns="45720">
            <a:spAutoFit/>
          </a:bodyPr>
          <a:lstStyle/>
          <a:p>
            <a:pPr algn="ctr"/>
            <a:r>
              <a:rPr lang="en-US" sz="2000" b="1" kern="1200" dirty="0" smtClean="0">
                <a:ln w="12700">
                  <a:solidFill>
                    <a:srgbClr val="7C9BA5">
                      <a:alpha val="50000"/>
                    </a:srgbClr>
                  </a:solidFill>
                  <a:prstDash val="solid"/>
                </a:ln>
                <a:solidFill>
                  <a:schemeClr val="tx2"/>
                </a:solidFill>
                <a:effectLst>
                  <a:outerShdw blurRad="41275" dist="20320" dir="1800000" algn="tl" rotWithShape="0">
                    <a:srgbClr val="000000">
                      <a:alpha val="40000"/>
                    </a:srgbClr>
                  </a:outerShdw>
                </a:effectLst>
                <a:latin typeface="Candara"/>
                <a:ea typeface="+mn-ea"/>
                <a:cs typeface="+mn-cs"/>
              </a:rPr>
              <a:t>Voyager </a:t>
            </a:r>
            <a:endParaRPr lang="en-US" sz="2000" b="1" kern="1200" dirty="0">
              <a:ln w="12700">
                <a:solidFill>
                  <a:srgbClr val="7C9BA5">
                    <a:alpha val="50000"/>
                  </a:srgbClr>
                </a:solidFill>
                <a:prstDash val="solid"/>
              </a:ln>
              <a:solidFill>
                <a:schemeClr val="tx2"/>
              </a:solidFill>
              <a:effectLst>
                <a:outerShdw blurRad="41275" dist="20320" dir="1800000" algn="tl" rotWithShape="0">
                  <a:srgbClr val="000000">
                    <a:alpha val="40000"/>
                  </a:srgbClr>
                </a:outerShdw>
              </a:effectLst>
              <a:latin typeface="Candara"/>
              <a:ea typeface="+mn-ea"/>
              <a:cs typeface="+mn-cs"/>
            </a:endParaRPr>
          </a:p>
        </p:txBody>
      </p:sp>
      <p:sp>
        <p:nvSpPr>
          <p:cNvPr id="4" name="Slide Number Placeholder 3"/>
          <p:cNvSpPr>
            <a:spLocks noGrp="1"/>
          </p:cNvSpPr>
          <p:nvPr>
            <p:ph type="sldNum" idx="12"/>
          </p:nvPr>
        </p:nvSpPr>
        <p:spPr>
          <a:xfrm>
            <a:off x="8556792" y="6344150"/>
            <a:ext cx="548699" cy="524800"/>
          </a:xfrm>
        </p:spPr>
        <p:txBody>
          <a:bodyPr/>
          <a:lstStyle/>
          <a:p>
            <a:pPr>
              <a:spcBef>
                <a:spcPts val="0"/>
              </a:spcBef>
              <a:buNone/>
            </a:pPr>
            <a:fld id="{00000000-1234-1234-1234-123412341234}" type="slidenum">
              <a:rPr lang="en" smtClean="0">
                <a:solidFill>
                  <a:schemeClr val="tx2"/>
                </a:solidFill>
              </a:rPr>
              <a:t>44</a:t>
            </a:fld>
            <a:endParaRPr lang="en" dirty="0">
              <a:solidFill>
                <a:schemeClr val="tx2"/>
              </a:solidFill>
            </a:endParaRPr>
          </a:p>
        </p:txBody>
      </p:sp>
      <p:sp>
        <p:nvSpPr>
          <p:cNvPr id="13" name="Footer Placeholder 7"/>
          <p:cNvSpPr txBox="1">
            <a:spLocks/>
          </p:cNvSpPr>
          <p:nvPr/>
        </p:nvSpPr>
        <p:spPr>
          <a:xfrm>
            <a:off x="3124200" y="6620756"/>
            <a:ext cx="2895600" cy="365125"/>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r>
              <a:rPr lang="en-US" sz="1200" smtClean="0">
                <a:latin typeface="Helvetica" charset="0"/>
                <a:ea typeface="Helvetica" charset="0"/>
                <a:cs typeface="Helvetica" charset="0"/>
              </a:rPr>
              <a:t>ZUCKER</a:t>
            </a:r>
            <a:endParaRPr lang="en-US" sz="1200" dirty="0">
              <a:latin typeface="Helvetica" charset="0"/>
              <a:ea typeface="Helvetica" charset="0"/>
              <a:cs typeface="Helvetica" charset="0"/>
            </a:endParaRPr>
          </a:p>
        </p:txBody>
      </p:sp>
    </p:spTree>
    <p:extLst>
      <p:ext uri="{BB962C8B-B14F-4D97-AF65-F5344CB8AC3E}">
        <p14:creationId xmlns:p14="http://schemas.microsoft.com/office/powerpoint/2010/main" val="650355999"/>
      </p:ext>
    </p:extLst>
  </p:cSld>
  <p:clrMapOvr>
    <a:masterClrMapping/>
  </p:clrMapOvr>
  <p:transition spd="slow">
    <p:cu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B7F6A23E-AE89-A345-B002-CD5B78E017F7}" type="slidenum">
              <a:rPr lang="en-US" smtClean="0"/>
              <a:pPr>
                <a:defRPr/>
              </a:pPr>
              <a:t>45</a:t>
            </a:fld>
            <a:endParaRPr lang="en-US"/>
          </a:p>
        </p:txBody>
      </p:sp>
      <p:sp>
        <p:nvSpPr>
          <p:cNvPr id="5" name="Title 1"/>
          <p:cNvSpPr txBox="1">
            <a:spLocks/>
          </p:cNvSpPr>
          <p:nvPr/>
        </p:nvSpPr>
        <p:spPr bwMode="auto">
          <a:xfrm>
            <a:off x="998537" y="341976"/>
            <a:ext cx="7620000" cy="77152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lvl1pPr algn="ctr" rtl="0" eaLnBrk="0" fontAlgn="base" hangingPunct="0">
              <a:spcBef>
                <a:spcPct val="0"/>
              </a:spcBef>
              <a:spcAft>
                <a:spcPct val="0"/>
              </a:spcAft>
              <a:defRPr sz="24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2pPr>
            <a:lvl3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3pPr>
            <a:lvl4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4pPr>
            <a:lvl5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5pPr>
            <a:lvl6pPr marL="457200" algn="ctr" rtl="0" eaLnBrk="0" fontAlgn="base" hangingPunct="0">
              <a:spcBef>
                <a:spcPct val="0"/>
              </a:spcBef>
              <a:spcAft>
                <a:spcPct val="0"/>
              </a:spcAft>
              <a:defRPr sz="2400">
                <a:solidFill>
                  <a:schemeClr val="tx1"/>
                </a:solidFill>
                <a:latin typeface="Helvetica" pitchFamily="34" charset="0"/>
              </a:defRPr>
            </a:lvl6pPr>
            <a:lvl7pPr marL="914400" algn="ctr" rtl="0" eaLnBrk="0" fontAlgn="base" hangingPunct="0">
              <a:spcBef>
                <a:spcPct val="0"/>
              </a:spcBef>
              <a:spcAft>
                <a:spcPct val="0"/>
              </a:spcAft>
              <a:defRPr sz="2400">
                <a:solidFill>
                  <a:schemeClr val="tx1"/>
                </a:solidFill>
                <a:latin typeface="Helvetica" pitchFamily="34" charset="0"/>
              </a:defRPr>
            </a:lvl7pPr>
            <a:lvl8pPr marL="1371600" algn="ctr" rtl="0" eaLnBrk="0" fontAlgn="base" hangingPunct="0">
              <a:spcBef>
                <a:spcPct val="0"/>
              </a:spcBef>
              <a:spcAft>
                <a:spcPct val="0"/>
              </a:spcAft>
              <a:defRPr sz="2400">
                <a:solidFill>
                  <a:schemeClr val="tx1"/>
                </a:solidFill>
                <a:latin typeface="Helvetica" pitchFamily="34" charset="0"/>
              </a:defRPr>
            </a:lvl8pPr>
            <a:lvl9pPr marL="1828800" algn="ctr" rtl="0" eaLnBrk="0" fontAlgn="base" hangingPunct="0">
              <a:spcBef>
                <a:spcPct val="0"/>
              </a:spcBef>
              <a:spcAft>
                <a:spcPct val="0"/>
              </a:spcAft>
              <a:defRPr sz="2400">
                <a:solidFill>
                  <a:schemeClr val="tx1"/>
                </a:solidFill>
                <a:latin typeface="Helvetica" pitchFamily="34" charset="0"/>
              </a:defRPr>
            </a:lvl9pPr>
          </a:lstStyle>
          <a:p>
            <a:r>
              <a:rPr lang="en-US" kern="0" dirty="0" smtClean="0"/>
              <a:t>US Concept: </a:t>
            </a:r>
            <a:br>
              <a:rPr lang="en-US" kern="0" dirty="0" smtClean="0"/>
            </a:br>
            <a:r>
              <a:rPr lang="en-US" kern="0" dirty="0" smtClean="0"/>
              <a:t>Make Advanced LIGO 10x longer,</a:t>
            </a:r>
          </a:p>
          <a:p>
            <a:r>
              <a:rPr lang="en-US" kern="0" dirty="0" smtClean="0">
                <a:solidFill>
                  <a:srgbClr val="326464"/>
                </a:solidFill>
              </a:rPr>
              <a:t>10x more sensitive</a:t>
            </a:r>
            <a:endParaRPr lang="en-US" kern="0" dirty="0">
              <a:solidFill>
                <a:srgbClr val="326464"/>
              </a:solidFill>
            </a:endParaRPr>
          </a:p>
        </p:txBody>
      </p:sp>
      <p:sp>
        <p:nvSpPr>
          <p:cNvPr id="6" name="Content Placeholder 2"/>
          <p:cNvSpPr txBox="1">
            <a:spLocks/>
          </p:cNvSpPr>
          <p:nvPr/>
        </p:nvSpPr>
        <p:spPr bwMode="auto">
          <a:xfrm>
            <a:off x="725329" y="1342898"/>
            <a:ext cx="7696200" cy="243588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normAutofit fontScale="85000" lnSpcReduction="10000"/>
          </a:bodyPr>
          <a:lstStyle>
            <a:lvl1pPr marL="342900" indent="-342900" algn="l" rtl="0" eaLnBrk="0" fontAlgn="base" hangingPunct="0">
              <a:spcBef>
                <a:spcPct val="20000"/>
              </a:spcBef>
              <a:spcAft>
                <a:spcPct val="0"/>
              </a:spcAft>
              <a:buClr>
                <a:srgbClr val="CC0099"/>
              </a:buClr>
              <a:buSzPct val="85000"/>
              <a:buFont typeface="Monotype Sorts" charset="0"/>
              <a:buChar char="l"/>
              <a:defRPr>
                <a:solidFill>
                  <a:schemeClr val="tx2"/>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rgbClr val="CC0099"/>
              </a:buClr>
              <a:buFont typeface="Times New Roman" charset="0"/>
              <a:buChar char="»"/>
              <a:defRPr>
                <a:solidFill>
                  <a:schemeClr val="tx2"/>
                </a:solidFill>
                <a:latin typeface="+mn-lt"/>
                <a:ea typeface="ＭＳ Ｐゴシック" charset="0"/>
              </a:defRPr>
            </a:lvl2pPr>
            <a:lvl3pPr marL="1143000" indent="-228600" algn="l" rtl="0" eaLnBrk="0" fontAlgn="base" hangingPunct="0">
              <a:spcBef>
                <a:spcPct val="20000"/>
              </a:spcBef>
              <a:spcAft>
                <a:spcPct val="0"/>
              </a:spcAft>
              <a:buClr>
                <a:srgbClr val="CC0099"/>
              </a:buClr>
              <a:buChar char="–"/>
              <a:defRPr>
                <a:solidFill>
                  <a:schemeClr val="tx2"/>
                </a:solidFill>
                <a:latin typeface="+mn-lt"/>
                <a:ea typeface="ＭＳ Ｐゴシック" charset="0"/>
              </a:defRPr>
            </a:lvl3pPr>
            <a:lvl4pPr marL="1600200" indent="-228600" algn="l" rtl="0" eaLnBrk="0" fontAlgn="base" hangingPunct="0">
              <a:spcBef>
                <a:spcPct val="20000"/>
              </a:spcBef>
              <a:spcAft>
                <a:spcPct val="0"/>
              </a:spcAft>
              <a:buClr>
                <a:srgbClr val="CC0099"/>
              </a:buClr>
              <a:buSzPct val="85000"/>
              <a:buFont typeface="Monotype Sorts" charset="0"/>
              <a:buChar char="l"/>
              <a:defRPr>
                <a:solidFill>
                  <a:schemeClr val="tx2"/>
                </a:solidFill>
                <a:latin typeface="+mn-lt"/>
                <a:ea typeface="ＭＳ Ｐゴシック" charset="0"/>
              </a:defRPr>
            </a:lvl4pPr>
            <a:lvl5pPr marL="2057400" indent="-228600" algn="l" rtl="0" eaLnBrk="0" fontAlgn="base" hangingPunct="0">
              <a:spcBef>
                <a:spcPct val="20000"/>
              </a:spcBef>
              <a:spcAft>
                <a:spcPct val="0"/>
              </a:spcAft>
              <a:buClr>
                <a:srgbClr val="CC0099"/>
              </a:buClr>
              <a:buChar char="»"/>
              <a:defRPr>
                <a:solidFill>
                  <a:schemeClr val="tx2"/>
                </a:solidFill>
                <a:latin typeface="+mn-lt"/>
                <a:ea typeface="ＭＳ Ｐゴシック" charset="0"/>
              </a:defRPr>
            </a:lvl5pPr>
            <a:lvl6pPr marL="2514600" indent="-228600" algn="l" rtl="0" eaLnBrk="0" fontAlgn="base" hangingPunct="0">
              <a:spcBef>
                <a:spcPct val="20000"/>
              </a:spcBef>
              <a:spcAft>
                <a:spcPct val="0"/>
              </a:spcAft>
              <a:buClr>
                <a:srgbClr val="CC0099"/>
              </a:buClr>
              <a:buChar char="»"/>
              <a:defRPr>
                <a:solidFill>
                  <a:schemeClr val="tx2"/>
                </a:solidFill>
                <a:latin typeface="+mn-lt"/>
              </a:defRPr>
            </a:lvl6pPr>
            <a:lvl7pPr marL="2971800" indent="-228600" algn="l" rtl="0" eaLnBrk="0" fontAlgn="base" hangingPunct="0">
              <a:spcBef>
                <a:spcPct val="20000"/>
              </a:spcBef>
              <a:spcAft>
                <a:spcPct val="0"/>
              </a:spcAft>
              <a:buClr>
                <a:srgbClr val="CC0099"/>
              </a:buClr>
              <a:buChar char="»"/>
              <a:defRPr>
                <a:solidFill>
                  <a:schemeClr val="tx2"/>
                </a:solidFill>
                <a:latin typeface="+mn-lt"/>
              </a:defRPr>
            </a:lvl7pPr>
            <a:lvl8pPr marL="3429000" indent="-228600" algn="l" rtl="0" eaLnBrk="0" fontAlgn="base" hangingPunct="0">
              <a:spcBef>
                <a:spcPct val="20000"/>
              </a:spcBef>
              <a:spcAft>
                <a:spcPct val="0"/>
              </a:spcAft>
              <a:buClr>
                <a:srgbClr val="CC0099"/>
              </a:buClr>
              <a:buChar char="»"/>
              <a:defRPr>
                <a:solidFill>
                  <a:schemeClr val="tx2"/>
                </a:solidFill>
                <a:latin typeface="+mn-lt"/>
              </a:defRPr>
            </a:lvl8pPr>
            <a:lvl9pPr marL="3886200" indent="-228600" algn="l" rtl="0" eaLnBrk="0" fontAlgn="base" hangingPunct="0">
              <a:spcBef>
                <a:spcPct val="20000"/>
              </a:spcBef>
              <a:spcAft>
                <a:spcPct val="0"/>
              </a:spcAft>
              <a:buClr>
                <a:srgbClr val="CC0099"/>
              </a:buClr>
              <a:buChar char="»"/>
              <a:defRPr>
                <a:solidFill>
                  <a:schemeClr val="tx2"/>
                </a:solidFill>
                <a:latin typeface="+mn-lt"/>
              </a:defRPr>
            </a:lvl9pPr>
          </a:lstStyle>
          <a:p>
            <a:pPr marL="0" indent="0">
              <a:buFont typeface="Monotype Sorts" charset="0"/>
              <a:buNone/>
            </a:pPr>
            <a:r>
              <a:rPr lang="en-US" sz="2800" kern="0" dirty="0" smtClean="0"/>
              <a:t>Signal grows with length – </a:t>
            </a:r>
            <a:r>
              <a:rPr lang="en-US" sz="2800" b="1" i="1" kern="0" dirty="0" smtClean="0"/>
              <a:t>not</a:t>
            </a:r>
            <a:r>
              <a:rPr lang="en-US" sz="2800" kern="0" dirty="0" smtClean="0"/>
              <a:t> most noise sources</a:t>
            </a:r>
          </a:p>
          <a:p>
            <a:pPr>
              <a:buFont typeface="Wingdings" panose="05000000000000000000" pitchFamily="2" charset="2"/>
              <a:buChar char="Ø"/>
            </a:pPr>
            <a:r>
              <a:rPr lang="en-US" sz="2200" kern="0" dirty="0" smtClean="0"/>
              <a:t>Thermal noise, radiation pressure, seismic, Newtonian unchanged</a:t>
            </a:r>
          </a:p>
          <a:p>
            <a:pPr>
              <a:buFont typeface="Wingdings" panose="05000000000000000000" pitchFamily="2" charset="2"/>
              <a:buChar char="Ø"/>
            </a:pPr>
            <a:r>
              <a:rPr lang="en-US" sz="2200" kern="0" dirty="0" smtClean="0"/>
              <a:t>Coating thermal noise improves faster than linearly with length</a:t>
            </a:r>
          </a:p>
          <a:p>
            <a:pPr>
              <a:buFont typeface="Wingdings" panose="05000000000000000000" pitchFamily="2" charset="2"/>
              <a:buChar char="Ø"/>
            </a:pPr>
            <a:r>
              <a:rPr lang="en-US" sz="2200" kern="0" dirty="0" smtClean="0"/>
              <a:t>40km surface Observatory ‘toy’ baseline </a:t>
            </a:r>
          </a:p>
          <a:p>
            <a:pPr lvl="1">
              <a:buFont typeface="Wingdings" panose="05000000000000000000" pitchFamily="2" charset="2"/>
              <a:buChar char="Ø"/>
            </a:pPr>
            <a:r>
              <a:rPr lang="en-US" sz="2200" kern="0" dirty="0" smtClean="0"/>
              <a:t>can still find sites, earthmoving feasible; costs another limit</a:t>
            </a:r>
            <a:r>
              <a:rPr lang="is-IS" sz="2200" kern="0" dirty="0" smtClean="0"/>
              <a:t>…</a:t>
            </a:r>
            <a:endParaRPr lang="en-US" sz="2200" kern="0" dirty="0" smtClean="0"/>
          </a:p>
          <a:p>
            <a:pPr>
              <a:buFont typeface="Wingdings" panose="05000000000000000000" pitchFamily="2" charset="2"/>
              <a:buChar char="Ø"/>
            </a:pPr>
            <a:r>
              <a:rPr lang="en-US" sz="2200" kern="0" dirty="0" smtClean="0"/>
              <a:t>Concept offers sensitivity without new measurement challenges; could start at room temperature, modest laser power, etc.</a:t>
            </a:r>
          </a:p>
          <a:p>
            <a:pPr lvl="1"/>
            <a:endParaRPr lang="en-US" sz="1800" kern="0" dirty="0"/>
          </a:p>
        </p:txBody>
      </p:sp>
      <p:graphicFrame>
        <p:nvGraphicFramePr>
          <p:cNvPr id="9" name="Table 8"/>
          <p:cNvGraphicFramePr>
            <a:graphicFrameLocks noGrp="1"/>
          </p:cNvGraphicFramePr>
          <p:nvPr>
            <p:extLst/>
          </p:nvPr>
        </p:nvGraphicFramePr>
        <p:xfrm>
          <a:off x="0" y="3881801"/>
          <a:ext cx="4609068" cy="2971800"/>
        </p:xfrm>
        <a:graphic>
          <a:graphicData uri="http://schemas.openxmlformats.org/drawingml/2006/table">
            <a:tbl>
              <a:tblPr firstRow="1" bandRow="1">
                <a:tableStyleId>{21E4AEA4-8DFA-4A89-87EB-49C32662AFE0}</a:tableStyleId>
              </a:tblPr>
              <a:tblGrid>
                <a:gridCol w="2517916"/>
                <a:gridCol w="1109591"/>
                <a:gridCol w="981561"/>
              </a:tblGrid>
              <a:tr h="279400">
                <a:tc>
                  <a:txBody>
                    <a:bodyPr/>
                    <a:lstStyle/>
                    <a:p>
                      <a:endParaRPr lang="en-US" sz="1200" dirty="0"/>
                    </a:p>
                  </a:txBody>
                  <a:tcPr>
                    <a:lnT w="38100" cap="flat" cmpd="sng" algn="ctr">
                      <a:solidFill>
                        <a:schemeClr val="bg1"/>
                      </a:solidFill>
                      <a:prstDash val="solid"/>
                      <a:round/>
                      <a:headEnd type="none" w="med" len="med"/>
                      <a:tailEnd type="none" w="med" len="med"/>
                    </a:lnT>
                    <a:solidFill>
                      <a:srgbClr val="EAEEFF"/>
                    </a:solidFill>
                  </a:tcPr>
                </a:tc>
                <a:tc>
                  <a:txBody>
                    <a:bodyPr/>
                    <a:lstStyle/>
                    <a:p>
                      <a:pPr algn="r"/>
                      <a:r>
                        <a:rPr lang="en-US" sz="1200" dirty="0" smtClean="0">
                          <a:solidFill>
                            <a:srgbClr val="326464"/>
                          </a:solidFill>
                        </a:rPr>
                        <a:t>Adv. LIGO</a:t>
                      </a:r>
                      <a:endParaRPr lang="en-US" sz="1200" dirty="0">
                        <a:solidFill>
                          <a:srgbClr val="326464"/>
                        </a:solidFill>
                      </a:endParaRPr>
                    </a:p>
                  </a:txBody>
                  <a:tcPr>
                    <a:lnT w="38100" cap="flat" cmpd="sng" algn="ctr">
                      <a:solidFill>
                        <a:schemeClr val="bg1"/>
                      </a:solidFill>
                      <a:prstDash val="solid"/>
                      <a:round/>
                      <a:headEnd type="none" w="med" len="med"/>
                      <a:tailEnd type="none" w="med" len="med"/>
                    </a:lnT>
                    <a:solidFill>
                      <a:srgbClr val="EAEEFF"/>
                    </a:solidFill>
                  </a:tcPr>
                </a:tc>
                <a:tc>
                  <a:txBody>
                    <a:bodyPr/>
                    <a:lstStyle/>
                    <a:p>
                      <a:pPr algn="r"/>
                      <a:r>
                        <a:rPr lang="en-US" sz="1200" dirty="0" smtClean="0">
                          <a:solidFill>
                            <a:srgbClr val="326464"/>
                          </a:solidFill>
                        </a:rPr>
                        <a:t>40 km LIGO</a:t>
                      </a:r>
                      <a:endParaRPr lang="en-US" sz="1200" dirty="0">
                        <a:solidFill>
                          <a:srgbClr val="326464"/>
                        </a:solidFill>
                      </a:endParaRPr>
                    </a:p>
                  </a:txBody>
                  <a:tcPr>
                    <a:lnT w="38100" cap="flat" cmpd="sng" algn="ctr">
                      <a:solidFill>
                        <a:schemeClr val="bg1"/>
                      </a:solidFill>
                      <a:prstDash val="solid"/>
                      <a:round/>
                      <a:headEnd type="none" w="med" len="med"/>
                      <a:tailEnd type="none" w="med" len="med"/>
                    </a:lnT>
                    <a:solidFill>
                      <a:srgbClr val="EAEEFF"/>
                    </a:solidFill>
                  </a:tcPr>
                </a:tc>
              </a:tr>
              <a:tr h="279400">
                <a:tc>
                  <a:txBody>
                    <a:bodyPr/>
                    <a:lstStyle/>
                    <a:p>
                      <a:r>
                        <a:rPr lang="en-US" sz="1200" dirty="0" smtClean="0">
                          <a:solidFill>
                            <a:srgbClr val="326464"/>
                          </a:solidFill>
                        </a:rPr>
                        <a:t>Arm length</a:t>
                      </a:r>
                      <a:endParaRPr lang="en-US" sz="1200" dirty="0">
                        <a:solidFill>
                          <a:srgbClr val="326464"/>
                        </a:solidFill>
                      </a:endParaRPr>
                    </a:p>
                  </a:txBody>
                  <a:tcPr/>
                </a:tc>
                <a:tc>
                  <a:txBody>
                    <a:bodyPr/>
                    <a:lstStyle/>
                    <a:p>
                      <a:pPr algn="r"/>
                      <a:r>
                        <a:rPr lang="en-US" sz="1200" dirty="0" smtClean="0">
                          <a:solidFill>
                            <a:srgbClr val="326464"/>
                          </a:solidFill>
                        </a:rPr>
                        <a:t>4 km</a:t>
                      </a:r>
                      <a:endParaRPr lang="en-US" sz="1200" dirty="0">
                        <a:solidFill>
                          <a:srgbClr val="326464"/>
                        </a:solidFill>
                      </a:endParaRPr>
                    </a:p>
                  </a:txBody>
                  <a:tcPr/>
                </a:tc>
                <a:tc>
                  <a:txBody>
                    <a:bodyPr/>
                    <a:lstStyle/>
                    <a:p>
                      <a:pPr algn="r"/>
                      <a:r>
                        <a:rPr lang="en-US" sz="1200" dirty="0" smtClean="0">
                          <a:solidFill>
                            <a:srgbClr val="326464"/>
                          </a:solidFill>
                        </a:rPr>
                        <a:t>40 km</a:t>
                      </a:r>
                      <a:endParaRPr lang="en-US" sz="1200" dirty="0">
                        <a:solidFill>
                          <a:srgbClr val="326464"/>
                        </a:solidFill>
                      </a:endParaRPr>
                    </a:p>
                  </a:txBody>
                  <a:tcPr/>
                </a:tc>
              </a:tr>
              <a:tr h="279400">
                <a:tc>
                  <a:txBody>
                    <a:bodyPr/>
                    <a:lstStyle/>
                    <a:p>
                      <a:r>
                        <a:rPr lang="en-US" sz="1200" dirty="0" smtClean="0">
                          <a:solidFill>
                            <a:srgbClr val="326464"/>
                          </a:solidFill>
                        </a:rPr>
                        <a:t>Beam radius</a:t>
                      </a:r>
                      <a:endParaRPr lang="en-US" sz="1200" dirty="0">
                        <a:solidFill>
                          <a:srgbClr val="326464"/>
                        </a:solidFill>
                      </a:endParaRPr>
                    </a:p>
                  </a:txBody>
                  <a:tcPr/>
                </a:tc>
                <a:tc>
                  <a:txBody>
                    <a:bodyPr/>
                    <a:lstStyle/>
                    <a:p>
                      <a:pPr algn="r"/>
                      <a:r>
                        <a:rPr lang="en-US" sz="1200" dirty="0" smtClean="0">
                          <a:solidFill>
                            <a:srgbClr val="326464"/>
                          </a:solidFill>
                        </a:rPr>
                        <a:t>6.2 cm</a:t>
                      </a:r>
                      <a:endParaRPr lang="en-US" sz="1200" dirty="0">
                        <a:solidFill>
                          <a:srgbClr val="326464"/>
                        </a:solidFill>
                      </a:endParaRPr>
                    </a:p>
                  </a:txBody>
                  <a:tcPr/>
                </a:tc>
                <a:tc>
                  <a:txBody>
                    <a:bodyPr/>
                    <a:lstStyle/>
                    <a:p>
                      <a:pPr algn="r"/>
                      <a:r>
                        <a:rPr lang="en-US" sz="1200" dirty="0" smtClean="0">
                          <a:solidFill>
                            <a:srgbClr val="326464"/>
                          </a:solidFill>
                        </a:rPr>
                        <a:t>11.6 cm</a:t>
                      </a:r>
                      <a:endParaRPr lang="en-US" sz="1200" dirty="0">
                        <a:solidFill>
                          <a:srgbClr val="326464"/>
                        </a:solidFill>
                      </a:endParaRPr>
                    </a:p>
                  </a:txBody>
                  <a:tcPr/>
                </a:tc>
              </a:tr>
              <a:tr h="279400">
                <a:tc>
                  <a:txBody>
                    <a:bodyPr/>
                    <a:lstStyle/>
                    <a:p>
                      <a:r>
                        <a:rPr lang="en-US" sz="1200" dirty="0" smtClean="0">
                          <a:solidFill>
                            <a:srgbClr val="326464"/>
                          </a:solidFill>
                        </a:rPr>
                        <a:t>Measured squeezing</a:t>
                      </a:r>
                      <a:endParaRPr lang="en-US" sz="1200" dirty="0">
                        <a:solidFill>
                          <a:srgbClr val="326464"/>
                        </a:solidFill>
                      </a:endParaRPr>
                    </a:p>
                  </a:txBody>
                  <a:tcPr/>
                </a:tc>
                <a:tc>
                  <a:txBody>
                    <a:bodyPr/>
                    <a:lstStyle/>
                    <a:p>
                      <a:pPr algn="r"/>
                      <a:r>
                        <a:rPr lang="en-US" sz="1200" dirty="0" smtClean="0">
                          <a:solidFill>
                            <a:srgbClr val="326464"/>
                          </a:solidFill>
                        </a:rPr>
                        <a:t>none</a:t>
                      </a:r>
                      <a:endParaRPr lang="en-US" sz="1200" dirty="0">
                        <a:solidFill>
                          <a:srgbClr val="326464"/>
                        </a:solidFill>
                      </a:endParaRPr>
                    </a:p>
                  </a:txBody>
                  <a:tcPr/>
                </a:tc>
                <a:tc>
                  <a:txBody>
                    <a:bodyPr/>
                    <a:lstStyle/>
                    <a:p>
                      <a:pPr algn="r"/>
                      <a:r>
                        <a:rPr lang="en-US" sz="1200" dirty="0" smtClean="0">
                          <a:solidFill>
                            <a:srgbClr val="326464"/>
                          </a:solidFill>
                        </a:rPr>
                        <a:t>5 dB</a:t>
                      </a:r>
                      <a:endParaRPr lang="en-US" sz="1200" dirty="0">
                        <a:solidFill>
                          <a:srgbClr val="326464"/>
                        </a:solidFill>
                      </a:endParaRPr>
                    </a:p>
                  </a:txBody>
                  <a:tcPr/>
                </a:tc>
              </a:tr>
              <a:tr h="279400">
                <a:tc>
                  <a:txBody>
                    <a:bodyPr/>
                    <a:lstStyle/>
                    <a:p>
                      <a:r>
                        <a:rPr lang="en-US" sz="1200" dirty="0" smtClean="0">
                          <a:solidFill>
                            <a:srgbClr val="326464"/>
                          </a:solidFill>
                        </a:rPr>
                        <a:t>Filter cavity length</a:t>
                      </a:r>
                      <a:endParaRPr lang="en-US" sz="1200" dirty="0">
                        <a:solidFill>
                          <a:srgbClr val="326464"/>
                        </a:solidFill>
                      </a:endParaRPr>
                    </a:p>
                  </a:txBody>
                  <a:tcPr/>
                </a:tc>
                <a:tc>
                  <a:txBody>
                    <a:bodyPr/>
                    <a:lstStyle/>
                    <a:p>
                      <a:pPr algn="r"/>
                      <a:r>
                        <a:rPr lang="en-US" sz="1200" dirty="0" smtClean="0">
                          <a:solidFill>
                            <a:srgbClr val="326464"/>
                          </a:solidFill>
                        </a:rPr>
                        <a:t>none</a:t>
                      </a:r>
                      <a:endParaRPr lang="en-US" sz="1200" dirty="0">
                        <a:solidFill>
                          <a:srgbClr val="326464"/>
                        </a:solidFill>
                      </a:endParaRPr>
                    </a:p>
                  </a:txBody>
                  <a:tcPr/>
                </a:tc>
                <a:tc>
                  <a:txBody>
                    <a:bodyPr/>
                    <a:lstStyle/>
                    <a:p>
                      <a:pPr algn="r"/>
                      <a:r>
                        <a:rPr lang="en-US" sz="1200" dirty="0" smtClean="0">
                          <a:solidFill>
                            <a:srgbClr val="326464"/>
                          </a:solidFill>
                        </a:rPr>
                        <a:t>1 km</a:t>
                      </a:r>
                      <a:endParaRPr lang="en-US" sz="1200" dirty="0">
                        <a:solidFill>
                          <a:srgbClr val="326464"/>
                        </a:solidFill>
                      </a:endParaRPr>
                    </a:p>
                  </a:txBody>
                  <a:tcPr/>
                </a:tc>
              </a:tr>
              <a:tr h="279400">
                <a:tc>
                  <a:txBody>
                    <a:bodyPr/>
                    <a:lstStyle/>
                    <a:p>
                      <a:r>
                        <a:rPr lang="en-US" sz="1200" dirty="0" smtClean="0">
                          <a:solidFill>
                            <a:srgbClr val="326464"/>
                          </a:solidFill>
                        </a:rPr>
                        <a:t>Suspension length</a:t>
                      </a:r>
                      <a:endParaRPr lang="en-US" sz="1200" dirty="0">
                        <a:solidFill>
                          <a:srgbClr val="326464"/>
                        </a:solidFill>
                      </a:endParaRPr>
                    </a:p>
                  </a:txBody>
                  <a:tcPr/>
                </a:tc>
                <a:tc>
                  <a:txBody>
                    <a:bodyPr/>
                    <a:lstStyle/>
                    <a:p>
                      <a:pPr algn="r"/>
                      <a:r>
                        <a:rPr lang="en-US" sz="1200" dirty="0" smtClean="0">
                          <a:solidFill>
                            <a:srgbClr val="326464"/>
                          </a:solidFill>
                        </a:rPr>
                        <a:t>0.6 m</a:t>
                      </a:r>
                      <a:endParaRPr lang="en-US" sz="1200" dirty="0">
                        <a:solidFill>
                          <a:srgbClr val="326464"/>
                        </a:solidFill>
                      </a:endParaRPr>
                    </a:p>
                  </a:txBody>
                  <a:tcPr/>
                </a:tc>
                <a:tc>
                  <a:txBody>
                    <a:bodyPr/>
                    <a:lstStyle/>
                    <a:p>
                      <a:pPr algn="r"/>
                      <a:r>
                        <a:rPr lang="en-US" sz="1200" dirty="0" smtClean="0">
                          <a:solidFill>
                            <a:srgbClr val="326464"/>
                          </a:solidFill>
                        </a:rPr>
                        <a:t>1 m</a:t>
                      </a:r>
                      <a:endParaRPr lang="en-US" sz="1200" dirty="0">
                        <a:solidFill>
                          <a:srgbClr val="326464"/>
                        </a:solidFill>
                      </a:endParaRPr>
                    </a:p>
                  </a:txBody>
                  <a:tcPr/>
                </a:tc>
              </a:tr>
              <a:tr h="279400">
                <a:tc>
                  <a:txBody>
                    <a:bodyPr/>
                    <a:lstStyle/>
                    <a:p>
                      <a:r>
                        <a:rPr lang="en-US" sz="1200" dirty="0" smtClean="0">
                          <a:solidFill>
                            <a:srgbClr val="326464"/>
                          </a:solidFill>
                        </a:rPr>
                        <a:t>Signal recycling mirror trans.</a:t>
                      </a:r>
                      <a:endParaRPr lang="en-US" sz="1200" dirty="0">
                        <a:solidFill>
                          <a:srgbClr val="326464"/>
                        </a:solidFill>
                      </a:endParaRPr>
                    </a:p>
                  </a:txBody>
                  <a:tcPr/>
                </a:tc>
                <a:tc>
                  <a:txBody>
                    <a:bodyPr/>
                    <a:lstStyle/>
                    <a:p>
                      <a:pPr algn="r"/>
                      <a:r>
                        <a:rPr lang="en-US" sz="1200" dirty="0" smtClean="0">
                          <a:solidFill>
                            <a:srgbClr val="326464"/>
                          </a:solidFill>
                        </a:rPr>
                        <a:t>20%</a:t>
                      </a:r>
                      <a:endParaRPr lang="en-US" sz="1200" dirty="0">
                        <a:solidFill>
                          <a:srgbClr val="326464"/>
                        </a:solidFill>
                      </a:endParaRPr>
                    </a:p>
                  </a:txBody>
                  <a:tcPr/>
                </a:tc>
                <a:tc>
                  <a:txBody>
                    <a:bodyPr/>
                    <a:lstStyle/>
                    <a:p>
                      <a:pPr algn="r"/>
                      <a:r>
                        <a:rPr lang="en-US" sz="1200" dirty="0" smtClean="0">
                          <a:solidFill>
                            <a:srgbClr val="326464"/>
                          </a:solidFill>
                        </a:rPr>
                        <a:t>10%</a:t>
                      </a:r>
                      <a:endParaRPr lang="en-US" sz="1200" dirty="0">
                        <a:solidFill>
                          <a:srgbClr val="326464"/>
                        </a:solidFill>
                      </a:endParaRPr>
                    </a:p>
                  </a:txBody>
                  <a:tcPr/>
                </a:tc>
              </a:tr>
              <a:tr h="279400">
                <a:tc>
                  <a:txBody>
                    <a:bodyPr/>
                    <a:lstStyle/>
                    <a:p>
                      <a:r>
                        <a:rPr lang="en-US" sz="1200" dirty="0" smtClean="0">
                          <a:solidFill>
                            <a:srgbClr val="326464"/>
                          </a:solidFill>
                        </a:rPr>
                        <a:t>Arm cavity</a:t>
                      </a:r>
                      <a:r>
                        <a:rPr lang="en-US" sz="1200" baseline="0" dirty="0" smtClean="0">
                          <a:solidFill>
                            <a:srgbClr val="326464"/>
                          </a:solidFill>
                        </a:rPr>
                        <a:t> circulating power</a:t>
                      </a:r>
                      <a:endParaRPr lang="en-US" sz="1200" dirty="0">
                        <a:solidFill>
                          <a:srgbClr val="326464"/>
                        </a:solidFill>
                      </a:endParaRPr>
                    </a:p>
                  </a:txBody>
                  <a:tcPr/>
                </a:tc>
                <a:tc gridSpan="2">
                  <a:txBody>
                    <a:bodyPr/>
                    <a:lstStyle/>
                    <a:p>
                      <a:pPr lvl="0" algn="ctr"/>
                      <a:r>
                        <a:rPr lang="en-US" sz="1200" dirty="0" smtClean="0">
                          <a:solidFill>
                            <a:srgbClr val="326464"/>
                          </a:solidFill>
                        </a:rPr>
                        <a:t>775 kW</a:t>
                      </a:r>
                      <a:endParaRPr lang="en-US" sz="1200" dirty="0">
                        <a:solidFill>
                          <a:srgbClr val="326464"/>
                        </a:solidFill>
                      </a:endParaRPr>
                    </a:p>
                  </a:txBody>
                  <a:tcPr/>
                </a:tc>
                <a:tc hMerge="1">
                  <a:txBody>
                    <a:bodyPr/>
                    <a:lstStyle/>
                    <a:p>
                      <a:pPr algn="r"/>
                      <a:endParaRPr lang="en-US" dirty="0">
                        <a:solidFill>
                          <a:srgbClr val="326464"/>
                        </a:solidFill>
                      </a:endParaRPr>
                    </a:p>
                  </a:txBody>
                  <a:tcPr/>
                </a:tc>
              </a:tr>
              <a:tr h="279400">
                <a:tc>
                  <a:txBody>
                    <a:bodyPr/>
                    <a:lstStyle/>
                    <a:p>
                      <a:r>
                        <a:rPr lang="en-US" sz="1200" dirty="0" smtClean="0">
                          <a:solidFill>
                            <a:srgbClr val="326464"/>
                          </a:solidFill>
                        </a:rPr>
                        <a:t>Arm cavity finesse</a:t>
                      </a:r>
                      <a:endParaRPr lang="en-US" sz="1200" dirty="0">
                        <a:solidFill>
                          <a:srgbClr val="326464"/>
                        </a:solidFill>
                      </a:endParaRPr>
                    </a:p>
                  </a:txBody>
                  <a:tcPr/>
                </a:tc>
                <a:tc gridSpan="2">
                  <a:txBody>
                    <a:bodyPr/>
                    <a:lstStyle/>
                    <a:p>
                      <a:pPr lvl="0" algn="ctr"/>
                      <a:r>
                        <a:rPr lang="en-US" sz="1200" dirty="0" smtClean="0">
                          <a:solidFill>
                            <a:srgbClr val="326464"/>
                          </a:solidFill>
                        </a:rPr>
                        <a:t>      446</a:t>
                      </a:r>
                      <a:endParaRPr lang="en-US" sz="1200" dirty="0">
                        <a:solidFill>
                          <a:srgbClr val="326464"/>
                        </a:solidFill>
                      </a:endParaRPr>
                    </a:p>
                  </a:txBody>
                  <a:tcPr/>
                </a:tc>
                <a:tc hMerge="1">
                  <a:txBody>
                    <a:bodyPr/>
                    <a:lstStyle/>
                    <a:p>
                      <a:pPr algn="r"/>
                      <a:endParaRPr lang="en-US" dirty="0">
                        <a:solidFill>
                          <a:srgbClr val="326464"/>
                        </a:solidFill>
                      </a:endParaRPr>
                    </a:p>
                  </a:txBody>
                  <a:tcPr/>
                </a:tc>
              </a:tr>
              <a:tr h="279400">
                <a:tc>
                  <a:txBody>
                    <a:bodyPr/>
                    <a:lstStyle/>
                    <a:p>
                      <a:r>
                        <a:rPr lang="en-US" sz="1200" dirty="0" smtClean="0">
                          <a:solidFill>
                            <a:srgbClr val="326464"/>
                          </a:solidFill>
                        </a:rPr>
                        <a:t>Total light storage time</a:t>
                      </a:r>
                      <a:endParaRPr lang="en-US" sz="1200" dirty="0">
                        <a:solidFill>
                          <a:srgbClr val="326464"/>
                        </a:solidFill>
                      </a:endParaRPr>
                    </a:p>
                  </a:txBody>
                  <a:tcPr>
                    <a:lnB w="38100" cap="flat" cmpd="sng" algn="ctr">
                      <a:solidFill>
                        <a:schemeClr val="bg1"/>
                      </a:solidFill>
                      <a:prstDash val="solid"/>
                      <a:round/>
                      <a:headEnd type="none" w="med" len="med"/>
                      <a:tailEnd type="none" w="med" len="med"/>
                    </a:lnB>
                  </a:tcPr>
                </a:tc>
                <a:tc>
                  <a:txBody>
                    <a:bodyPr/>
                    <a:lstStyle/>
                    <a:p>
                      <a:pPr algn="r"/>
                      <a:r>
                        <a:rPr lang="en-US" sz="1200" dirty="0" smtClean="0">
                          <a:solidFill>
                            <a:srgbClr val="326464"/>
                          </a:solidFill>
                        </a:rPr>
                        <a:t>200 </a:t>
                      </a:r>
                      <a:r>
                        <a:rPr lang="en-US" sz="1200" dirty="0" err="1" smtClean="0">
                          <a:solidFill>
                            <a:srgbClr val="326464"/>
                          </a:solidFill>
                        </a:rPr>
                        <a:t>ms</a:t>
                      </a:r>
                      <a:endParaRPr lang="en-US" sz="1200" dirty="0">
                        <a:solidFill>
                          <a:srgbClr val="326464"/>
                        </a:solidFill>
                      </a:endParaRPr>
                    </a:p>
                  </a:txBody>
                  <a:tcPr>
                    <a:lnB w="38100" cap="flat" cmpd="sng" algn="ctr">
                      <a:solidFill>
                        <a:schemeClr val="bg1"/>
                      </a:solidFill>
                      <a:prstDash val="solid"/>
                      <a:round/>
                      <a:headEnd type="none" w="med" len="med"/>
                      <a:tailEnd type="none" w="med" len="med"/>
                    </a:lnB>
                  </a:tcPr>
                </a:tc>
                <a:tc>
                  <a:txBody>
                    <a:bodyPr/>
                    <a:lstStyle/>
                    <a:p>
                      <a:pPr algn="r"/>
                      <a:r>
                        <a:rPr lang="en-US" sz="1200" dirty="0" smtClean="0">
                          <a:solidFill>
                            <a:srgbClr val="326464"/>
                          </a:solidFill>
                        </a:rPr>
                        <a:t>2 s</a:t>
                      </a:r>
                      <a:endParaRPr lang="en-US" sz="1200" dirty="0">
                        <a:solidFill>
                          <a:srgbClr val="326464"/>
                        </a:solidFill>
                      </a:endParaRPr>
                    </a:p>
                  </a:txBody>
                  <a:tcPr>
                    <a:lnB w="38100" cap="flat" cmpd="sng" algn="ctr">
                      <a:solidFill>
                        <a:schemeClr val="bg1"/>
                      </a:solidFill>
                      <a:prstDash val="solid"/>
                      <a:round/>
                      <a:headEnd type="none" w="med" len="med"/>
                      <a:tailEnd type="none" w="med" len="med"/>
                    </a:lnB>
                  </a:tcPr>
                </a:tc>
              </a:tr>
            </a:tbl>
          </a:graphicData>
        </a:graphic>
      </p:graphicFrame>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2911" y="3665723"/>
            <a:ext cx="3625074" cy="3192277"/>
          </a:xfrm>
          <a:prstGeom prst="rect">
            <a:avLst/>
          </a:prstGeom>
        </p:spPr>
      </p:pic>
      <p:sp>
        <p:nvSpPr>
          <p:cNvPr id="11" name="TextBox 10"/>
          <p:cNvSpPr txBox="1"/>
          <p:nvPr/>
        </p:nvSpPr>
        <p:spPr>
          <a:xfrm>
            <a:off x="7820440" y="6575247"/>
            <a:ext cx="867545" cy="276999"/>
          </a:xfrm>
          <a:prstGeom prst="rect">
            <a:avLst/>
          </a:prstGeom>
          <a:noFill/>
        </p:spPr>
        <p:txBody>
          <a:bodyPr wrap="none" rtlCol="0">
            <a:spAutoFit/>
          </a:bodyPr>
          <a:lstStyle/>
          <a:p>
            <a:r>
              <a:rPr lang="en-US" sz="1200" dirty="0" err="1" smtClean="0">
                <a:latin typeface="Helvetica" charset="0"/>
                <a:ea typeface="Helvetica" charset="0"/>
                <a:cs typeface="Helvetica" charset="0"/>
              </a:rPr>
              <a:t>Sigg</a:t>
            </a:r>
            <a:r>
              <a:rPr lang="en-US" sz="1200" dirty="0" smtClean="0">
                <a:latin typeface="Helvetica" charset="0"/>
                <a:ea typeface="Helvetica" charset="0"/>
                <a:cs typeface="Helvetica" charset="0"/>
              </a:rPr>
              <a:t> et. al</a:t>
            </a:r>
            <a:endParaRPr lang="en-US" sz="1200" dirty="0">
              <a:latin typeface="Helvetica" charset="0"/>
              <a:ea typeface="Helvetica" charset="0"/>
              <a:cs typeface="Helvetica" charset="0"/>
            </a:endParaRPr>
          </a:p>
        </p:txBody>
      </p:sp>
    </p:spTree>
    <p:extLst>
      <p:ext uri="{BB962C8B-B14F-4D97-AF65-F5344CB8AC3E}">
        <p14:creationId xmlns:p14="http://schemas.microsoft.com/office/powerpoint/2010/main" val="131876806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2868" y="238990"/>
            <a:ext cx="4982208" cy="700087"/>
          </a:xfrm>
        </p:spPr>
        <p:txBody>
          <a:bodyPr/>
          <a:lstStyle/>
          <a:p>
            <a:r>
              <a:rPr lang="en-US" sz="2800" dirty="0" smtClean="0"/>
              <a:t>Further Future Improvements: The 3</a:t>
            </a:r>
            <a:r>
              <a:rPr lang="en-US" sz="2800" baseline="30000" dirty="0" smtClean="0"/>
              <a:t>rd</a:t>
            </a:r>
            <a:r>
              <a:rPr lang="en-US" sz="2800" dirty="0" smtClean="0"/>
              <a:t> generation</a:t>
            </a:r>
            <a:endParaRPr lang="en-US" sz="2800" dirty="0"/>
          </a:p>
        </p:txBody>
      </p:sp>
      <p:sp>
        <p:nvSpPr>
          <p:cNvPr id="3" name="Content Placeholder 2"/>
          <p:cNvSpPr>
            <a:spLocks noGrp="1"/>
          </p:cNvSpPr>
          <p:nvPr>
            <p:ph idx="1"/>
          </p:nvPr>
        </p:nvSpPr>
        <p:spPr>
          <a:xfrm>
            <a:off x="0" y="1355724"/>
            <a:ext cx="9144000" cy="5502275"/>
          </a:xfrm>
        </p:spPr>
        <p:txBody>
          <a:bodyPr/>
          <a:lstStyle/>
          <a:p>
            <a:r>
              <a:rPr lang="en-US" sz="2200" dirty="0" smtClean="0"/>
              <a:t>European Concept: Einstein Telescope</a:t>
            </a:r>
          </a:p>
          <a:p>
            <a:r>
              <a:rPr lang="en-US" dirty="0" smtClean="0"/>
              <a:t>Significant design study undertaken for both Facility and Instruments</a:t>
            </a:r>
          </a:p>
          <a:p>
            <a:r>
              <a:rPr lang="en-US" dirty="0" smtClean="0"/>
              <a:t>Underground construction proposed to reduce Newtonian Background</a:t>
            </a:r>
          </a:p>
          <a:p>
            <a:pPr lvl="1"/>
            <a:r>
              <a:rPr lang="en-US" dirty="0" smtClean="0"/>
              <a:t>(and be compatible with densely-populated Europe)</a:t>
            </a:r>
          </a:p>
          <a:p>
            <a:r>
              <a:rPr lang="en-US" dirty="0" smtClean="0"/>
              <a:t>Triangle – LISA-like – </a:t>
            </a:r>
            <a:br>
              <a:rPr lang="en-US" dirty="0" smtClean="0"/>
            </a:br>
            <a:r>
              <a:rPr lang="en-US" dirty="0" smtClean="0"/>
              <a:t>with 10km arms</a:t>
            </a:r>
          </a:p>
          <a:p>
            <a:r>
              <a:rPr lang="en-US" dirty="0" smtClean="0"/>
              <a:t>Multiple instruments in a </a:t>
            </a:r>
            <a:br>
              <a:rPr lang="en-US" dirty="0" smtClean="0"/>
            </a:br>
            <a:r>
              <a:rPr lang="en-US" dirty="0" smtClean="0"/>
              <a:t>‘Xylophone’ configuration</a:t>
            </a:r>
          </a:p>
          <a:p>
            <a:pPr lvl="1"/>
            <a:r>
              <a:rPr lang="en-US" dirty="0" smtClean="0"/>
              <a:t>Allows technical challenges</a:t>
            </a:r>
            <a:br>
              <a:rPr lang="en-US" dirty="0" smtClean="0"/>
            </a:br>
            <a:r>
              <a:rPr lang="en-US" dirty="0" smtClean="0"/>
              <a:t>for low- and high-frequency</a:t>
            </a:r>
            <a:br>
              <a:rPr lang="en-US" dirty="0" smtClean="0"/>
            </a:br>
            <a:r>
              <a:rPr lang="en-US" dirty="0" smtClean="0"/>
              <a:t>to be separated</a:t>
            </a:r>
          </a:p>
          <a:p>
            <a:r>
              <a:rPr lang="en-US" dirty="0" smtClean="0"/>
              <a:t>Designed to accommodate a</a:t>
            </a:r>
            <a:br>
              <a:rPr lang="en-US" dirty="0" smtClean="0"/>
            </a:br>
            <a:r>
              <a:rPr lang="en-US" dirty="0" smtClean="0"/>
              <a:t>range of detector topologies and</a:t>
            </a:r>
            <a:br>
              <a:rPr lang="en-US" dirty="0" smtClean="0"/>
            </a:br>
            <a:r>
              <a:rPr lang="en-US" dirty="0" smtClean="0"/>
              <a:t>mechanical realizations</a:t>
            </a:r>
          </a:p>
          <a:p>
            <a:pPr lvl="1"/>
            <a:r>
              <a:rPr lang="en-US" dirty="0" smtClean="0"/>
              <a:t>Including squeezing and</a:t>
            </a:r>
            <a:br>
              <a:rPr lang="en-US" dirty="0" smtClean="0"/>
            </a:br>
            <a:r>
              <a:rPr lang="en-US" dirty="0" smtClean="0"/>
              <a:t>cryogenics</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B7F6A23E-AE89-A345-B002-CD5B78E017F7}" type="slidenum">
              <a:rPr lang="en-US" smtClean="0"/>
              <a:pPr>
                <a:defRPr/>
              </a:pPr>
              <a:t>46</a:t>
            </a:fld>
            <a:endParaRPr lang="en-US"/>
          </a:p>
        </p:txBody>
      </p:sp>
      <p:pic>
        <p:nvPicPr>
          <p:cNvPr id="7" name="Picture 6"/>
          <p:cNvPicPr>
            <a:picLocks noChangeAspect="1"/>
          </p:cNvPicPr>
          <p:nvPr/>
        </p:nvPicPr>
        <p:blipFill>
          <a:blip r:embed="rId2"/>
          <a:stretch>
            <a:fillRect/>
          </a:stretch>
        </p:blipFill>
        <p:spPr>
          <a:xfrm>
            <a:off x="3863014" y="3511176"/>
            <a:ext cx="5280985" cy="3346824"/>
          </a:xfrm>
          <a:prstGeom prst="rect">
            <a:avLst/>
          </a:prstGeom>
        </p:spPr>
      </p:pic>
    </p:spTree>
    <p:extLst>
      <p:ext uri="{BB962C8B-B14F-4D97-AF65-F5344CB8AC3E}">
        <p14:creationId xmlns:p14="http://schemas.microsoft.com/office/powerpoint/2010/main" val="3176114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736" y="65214"/>
            <a:ext cx="8928100" cy="835681"/>
          </a:xfrm>
        </p:spPr>
        <p:txBody>
          <a:bodyPr>
            <a:noAutofit/>
          </a:bodyPr>
          <a:lstStyle/>
          <a:p>
            <a:r>
              <a:rPr lang="en-US" sz="2800" dirty="0" smtClean="0"/>
              <a:t>Einstein Telescope, Cosmic Explorer</a:t>
            </a:r>
            <a:br>
              <a:rPr lang="en-US" sz="2800" dirty="0" smtClean="0"/>
            </a:br>
            <a:r>
              <a:rPr lang="en-US" sz="2000" dirty="0" smtClean="0"/>
              <a:t>‘Green field’ multi-generation Observatories   ~G$/G€</a:t>
            </a:r>
            <a:endParaRPr lang="en-US" sz="1600" dirty="0"/>
          </a:p>
        </p:txBody>
      </p:sp>
      <p:sp>
        <p:nvSpPr>
          <p:cNvPr id="6" name="Slide Number Placeholder 5"/>
          <p:cNvSpPr>
            <a:spLocks noGrp="1"/>
          </p:cNvSpPr>
          <p:nvPr>
            <p:ph type="sldNum" sz="quarter" idx="4294967295"/>
          </p:nvPr>
        </p:nvSpPr>
        <p:spPr>
          <a:xfrm>
            <a:off x="6553200" y="6356350"/>
            <a:ext cx="2133600" cy="365125"/>
          </a:xfrm>
          <a:prstGeom prst="rect">
            <a:avLst/>
          </a:prstGeom>
        </p:spPr>
        <p:txBody>
          <a:bodyPr/>
          <a:lstStyle/>
          <a:p>
            <a:fld id="{AA505FFB-816F-F34B-B170-D2EF508BA1C8}" type="slidenum">
              <a:rPr lang="en-US" smtClean="0"/>
              <a:t>47</a:t>
            </a:fld>
            <a:endParaRPr lang="en-US" dirty="0"/>
          </a:p>
        </p:txBody>
      </p:sp>
      <p:pic>
        <p:nvPicPr>
          <p:cNvPr id="9" name="Picture 8" descr="horizonConfidenceZ_totalMas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800" y="1107339"/>
            <a:ext cx="8257032" cy="5241036"/>
          </a:xfrm>
          <a:prstGeom prst="rect">
            <a:avLst/>
          </a:prstGeom>
        </p:spPr>
      </p:pic>
      <p:sp>
        <p:nvSpPr>
          <p:cNvPr id="10" name="TextBox 9"/>
          <p:cNvSpPr txBox="1"/>
          <p:nvPr/>
        </p:nvSpPr>
        <p:spPr>
          <a:xfrm>
            <a:off x="6457506" y="5894685"/>
            <a:ext cx="2231326" cy="461665"/>
          </a:xfrm>
          <a:prstGeom prst="rect">
            <a:avLst/>
          </a:prstGeom>
          <a:noFill/>
        </p:spPr>
        <p:txBody>
          <a:bodyPr wrap="square" rtlCol="0">
            <a:spAutoFit/>
          </a:bodyPr>
          <a:lstStyle/>
          <a:p>
            <a:pPr algn="r"/>
            <a:r>
              <a:rPr lang="en-US" sz="1200" i="1" dirty="0" smtClean="0">
                <a:solidFill>
                  <a:srgbClr val="000000"/>
                </a:solidFill>
              </a:rPr>
              <a:t>John Miller, T1500491;</a:t>
            </a:r>
          </a:p>
          <a:p>
            <a:pPr algn="r"/>
            <a:r>
              <a:rPr lang="en-US" sz="1200" i="1" dirty="0" smtClean="0">
                <a:solidFill>
                  <a:srgbClr val="000000"/>
                </a:solidFill>
              </a:rPr>
              <a:t>P1400147; ET-0106C-10</a:t>
            </a:r>
            <a:endParaRPr lang="en-US" sz="1200" i="1" dirty="0">
              <a:solidFill>
                <a:srgbClr val="000000"/>
              </a:solidFill>
            </a:endParaRPr>
          </a:p>
        </p:txBody>
      </p:sp>
      <p:sp>
        <p:nvSpPr>
          <p:cNvPr id="11" name="Rectangle 10"/>
          <p:cNvSpPr/>
          <p:nvPr/>
        </p:nvSpPr>
        <p:spPr>
          <a:xfrm>
            <a:off x="1985367" y="5152040"/>
            <a:ext cx="861298" cy="447828"/>
          </a:xfrm>
          <a:prstGeom prst="rect">
            <a:avLst/>
          </a:prstGeom>
          <a:gradFill rotWithShape="1">
            <a:gsLst>
              <a:gs pos="0">
                <a:srgbClr val="F8C000">
                  <a:tint val="100000"/>
                  <a:shade val="100000"/>
                  <a:satMod val="130000"/>
                  <a:alpha val="0"/>
                </a:srgbClr>
              </a:gs>
              <a:gs pos="100000">
                <a:srgbClr val="F8C000">
                  <a:tint val="100000"/>
                  <a:shade val="100000"/>
                  <a:satMod val="130000"/>
                  <a:alpha val="0"/>
                </a:srgbClr>
              </a:gs>
              <a:gs pos="50000">
                <a:srgbClr val="F8C000">
                  <a:tint val="100000"/>
                  <a:shade val="100000"/>
                  <a:satMod val="130000"/>
                  <a:alpha val="50000"/>
                </a:srgbClr>
              </a:gs>
            </a:gsLst>
            <a:lin ang="0" scaled="0"/>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 name="TextBox 11"/>
          <p:cNvSpPr txBox="1"/>
          <p:nvPr/>
        </p:nvSpPr>
        <p:spPr>
          <a:xfrm>
            <a:off x="2069303" y="5149191"/>
            <a:ext cx="692167"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0000"/>
                </a:solidFill>
                <a:effectLst/>
                <a:uLnTx/>
                <a:uFillTx/>
              </a:rPr>
              <a:t>BNS</a:t>
            </a:r>
            <a:endParaRPr kumimoji="0" lang="en-US" sz="2400" b="0" i="0" u="none" strike="noStrike" kern="0" cap="none" spc="0" normalizeH="0" baseline="0" noProof="0" dirty="0">
              <a:ln>
                <a:noFill/>
              </a:ln>
              <a:solidFill>
                <a:srgbClr val="000000"/>
              </a:solidFill>
              <a:effectLst/>
              <a:uLnTx/>
              <a:uFillTx/>
            </a:endParaRPr>
          </a:p>
        </p:txBody>
      </p:sp>
      <p:sp>
        <p:nvSpPr>
          <p:cNvPr id="13" name="Rectangle 12"/>
          <p:cNvSpPr/>
          <p:nvPr/>
        </p:nvSpPr>
        <p:spPr>
          <a:xfrm>
            <a:off x="3124200" y="5152040"/>
            <a:ext cx="1561849" cy="447828"/>
          </a:xfrm>
          <a:prstGeom prst="rect">
            <a:avLst/>
          </a:prstGeom>
          <a:gradFill rotWithShape="1">
            <a:gsLst>
              <a:gs pos="0">
                <a:srgbClr val="F8C000">
                  <a:tint val="100000"/>
                  <a:shade val="100000"/>
                  <a:satMod val="130000"/>
                  <a:alpha val="0"/>
                </a:srgbClr>
              </a:gs>
              <a:gs pos="100000">
                <a:srgbClr val="F8C000">
                  <a:tint val="100000"/>
                  <a:shade val="100000"/>
                  <a:satMod val="130000"/>
                  <a:alpha val="0"/>
                </a:srgbClr>
              </a:gs>
              <a:gs pos="50000">
                <a:srgbClr val="F83500">
                  <a:lumMod val="60000"/>
                  <a:lumOff val="40000"/>
                  <a:alpha val="30000"/>
                </a:srgbClr>
              </a:gs>
            </a:gsLst>
            <a:lin ang="0" scaled="0"/>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 name="TextBox 13"/>
          <p:cNvSpPr txBox="1"/>
          <p:nvPr/>
        </p:nvSpPr>
        <p:spPr>
          <a:xfrm>
            <a:off x="3535548" y="5138203"/>
            <a:ext cx="883926"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ysClr val="windowText" lastClr="000000"/>
                </a:solidFill>
                <a:effectLst/>
                <a:uLnTx/>
                <a:uFillTx/>
              </a:rPr>
              <a:t>NSBH</a:t>
            </a:r>
            <a:endParaRPr kumimoji="0" lang="en-US" sz="2400" b="0" i="0" u="none" strike="noStrike" kern="0" cap="none" spc="0" normalizeH="0" baseline="0" noProof="0" dirty="0">
              <a:ln>
                <a:noFill/>
              </a:ln>
              <a:solidFill>
                <a:sysClr val="windowText" lastClr="000000"/>
              </a:solidFill>
              <a:effectLst/>
              <a:uLnTx/>
              <a:uFillTx/>
            </a:endParaRPr>
          </a:p>
        </p:txBody>
      </p:sp>
      <p:sp>
        <p:nvSpPr>
          <p:cNvPr id="15" name="Rectangle 14"/>
          <p:cNvSpPr/>
          <p:nvPr/>
        </p:nvSpPr>
        <p:spPr>
          <a:xfrm>
            <a:off x="4131314" y="5149191"/>
            <a:ext cx="2598495" cy="450677"/>
          </a:xfrm>
          <a:prstGeom prst="rect">
            <a:avLst/>
          </a:prstGeom>
          <a:gradFill rotWithShape="1">
            <a:gsLst>
              <a:gs pos="0">
                <a:srgbClr val="F8C000">
                  <a:tint val="100000"/>
                  <a:shade val="100000"/>
                  <a:satMod val="130000"/>
                  <a:alpha val="0"/>
                </a:srgbClr>
              </a:gs>
              <a:gs pos="100000">
                <a:srgbClr val="F8C000">
                  <a:tint val="100000"/>
                  <a:shade val="100000"/>
                  <a:satMod val="130000"/>
                  <a:alpha val="0"/>
                </a:srgbClr>
              </a:gs>
              <a:gs pos="50000">
                <a:srgbClr val="3366FF">
                  <a:alpha val="20000"/>
                </a:srgbClr>
              </a:gs>
            </a:gsLst>
            <a:lin ang="0" scaled="0"/>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 name="TextBox 15"/>
          <p:cNvSpPr txBox="1"/>
          <p:nvPr/>
        </p:nvSpPr>
        <p:spPr>
          <a:xfrm>
            <a:off x="5016397" y="5138203"/>
            <a:ext cx="711252"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ysClr val="windowText" lastClr="000000"/>
                </a:solidFill>
                <a:effectLst/>
                <a:uLnTx/>
                <a:uFillTx/>
              </a:rPr>
              <a:t>BBH</a:t>
            </a:r>
            <a:endParaRPr kumimoji="0" lang="en-US" sz="2400" b="0" i="0" u="none" strike="noStrike" kern="0" cap="none" spc="0" normalizeH="0" baseline="0" noProof="0" dirty="0">
              <a:ln>
                <a:noFill/>
              </a:ln>
              <a:solidFill>
                <a:sysClr val="windowText" lastClr="000000"/>
              </a:solidFill>
              <a:effectLst/>
              <a:uLnTx/>
              <a:uFillTx/>
            </a:endParaRPr>
          </a:p>
        </p:txBody>
      </p:sp>
      <p:sp>
        <p:nvSpPr>
          <p:cNvPr id="17" name="Rectangle 16"/>
          <p:cNvSpPr/>
          <p:nvPr/>
        </p:nvSpPr>
        <p:spPr>
          <a:xfrm>
            <a:off x="5790074" y="5149190"/>
            <a:ext cx="1961614" cy="450677"/>
          </a:xfrm>
          <a:prstGeom prst="rect">
            <a:avLst/>
          </a:prstGeom>
          <a:gradFill rotWithShape="1">
            <a:gsLst>
              <a:gs pos="0">
                <a:srgbClr val="F8C000">
                  <a:tint val="100000"/>
                  <a:shade val="100000"/>
                  <a:satMod val="130000"/>
                  <a:alpha val="0"/>
                </a:srgbClr>
              </a:gs>
              <a:gs pos="100000">
                <a:srgbClr val="F8C000">
                  <a:tint val="100000"/>
                  <a:shade val="100000"/>
                  <a:satMod val="130000"/>
                  <a:alpha val="0"/>
                </a:srgbClr>
              </a:gs>
              <a:gs pos="50000">
                <a:srgbClr val="008000">
                  <a:alpha val="20000"/>
                </a:srgbClr>
              </a:gs>
            </a:gsLst>
            <a:lin ang="0" scaled="0"/>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 name="TextBox 17"/>
          <p:cNvSpPr txBox="1"/>
          <p:nvPr/>
        </p:nvSpPr>
        <p:spPr>
          <a:xfrm>
            <a:off x="6374183" y="5138202"/>
            <a:ext cx="1005053"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ysClr val="windowText" lastClr="000000"/>
                </a:solidFill>
                <a:effectLst/>
                <a:uLnTx/>
                <a:uFillTx/>
              </a:rPr>
              <a:t>POP3?</a:t>
            </a:r>
            <a:endParaRPr kumimoji="0" lang="en-US" sz="2400" b="0" i="0" u="none" strike="noStrike" kern="0" cap="none" spc="0" normalizeH="0" baseline="0" noProof="0" dirty="0">
              <a:ln>
                <a:noFill/>
              </a:ln>
              <a:solidFill>
                <a:sysClr val="windowText" lastClr="000000"/>
              </a:solidFill>
              <a:effectLst/>
              <a:uLnTx/>
              <a:uFillTx/>
            </a:endParaRPr>
          </a:p>
        </p:txBody>
      </p:sp>
      <p:sp>
        <p:nvSpPr>
          <p:cNvPr id="19" name="Rectangle 18"/>
          <p:cNvSpPr/>
          <p:nvPr/>
        </p:nvSpPr>
        <p:spPr>
          <a:xfrm rot="5400000">
            <a:off x="4668801" y="-1233821"/>
            <a:ext cx="576916" cy="7428844"/>
          </a:xfrm>
          <a:prstGeom prst="rect">
            <a:avLst/>
          </a:prstGeom>
          <a:gradFill rotWithShape="1">
            <a:gsLst>
              <a:gs pos="0">
                <a:srgbClr val="F8C000">
                  <a:tint val="100000"/>
                  <a:shade val="100000"/>
                  <a:satMod val="130000"/>
                  <a:alpha val="0"/>
                </a:srgbClr>
              </a:gs>
              <a:gs pos="100000">
                <a:srgbClr val="F8C000">
                  <a:tint val="100000"/>
                  <a:shade val="100000"/>
                  <a:satMod val="130000"/>
                  <a:alpha val="0"/>
                </a:srgbClr>
              </a:gs>
              <a:gs pos="50000">
                <a:srgbClr val="F83500">
                  <a:lumMod val="60000"/>
                  <a:lumOff val="40000"/>
                  <a:alpha val="50000"/>
                </a:srgbClr>
              </a:gs>
            </a:gsLst>
            <a:lin ang="0" scaled="0"/>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7" name="TextBox 6"/>
          <p:cNvSpPr txBox="1"/>
          <p:nvPr/>
        </p:nvSpPr>
        <p:spPr>
          <a:xfrm>
            <a:off x="7777571" y="4862449"/>
            <a:ext cx="756353" cy="369332"/>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1800" dirty="0" smtClean="0">
                <a:ln>
                  <a:solidFill>
                    <a:schemeClr val="tx1"/>
                  </a:solidFill>
                </a:ln>
                <a:solidFill>
                  <a:schemeClr val="bg2"/>
                </a:solidFill>
                <a:latin typeface="Times New Roman"/>
                <a:cs typeface="Times New Roman"/>
              </a:rPr>
              <a:t>CE </a:t>
            </a:r>
            <a:endParaRPr lang="en-US" sz="1800" dirty="0">
              <a:ln>
                <a:solidFill>
                  <a:schemeClr val="tx1"/>
                </a:solidFill>
              </a:ln>
              <a:solidFill>
                <a:schemeClr val="bg2"/>
              </a:solidFill>
              <a:latin typeface="Times New Roman"/>
              <a:cs typeface="Times New Roman"/>
            </a:endParaRPr>
          </a:p>
        </p:txBody>
      </p:sp>
      <p:sp>
        <p:nvSpPr>
          <p:cNvPr id="8" name="Footer Placeholder 7"/>
          <p:cNvSpPr>
            <a:spLocks noGrp="1"/>
          </p:cNvSpPr>
          <p:nvPr>
            <p:ph type="ftr" sz="quarter" idx="4294967295"/>
          </p:nvPr>
        </p:nvSpPr>
        <p:spPr>
          <a:xfrm>
            <a:off x="3124200" y="6356350"/>
            <a:ext cx="2895600" cy="365125"/>
          </a:xfrm>
          <a:prstGeom prst="rect">
            <a:avLst/>
          </a:prstGeom>
        </p:spPr>
        <p:txBody>
          <a:bodyPr/>
          <a:lstStyle/>
          <a:p>
            <a:r>
              <a:rPr lang="en-US" sz="1200" dirty="0" smtClean="0">
                <a:latin typeface="Helvetica" charset="0"/>
                <a:ea typeface="Helvetica" charset="0"/>
                <a:cs typeface="Helvetica" charset="0"/>
              </a:rPr>
              <a:t>ZUCKER</a:t>
            </a:r>
            <a:endParaRPr lang="en-US" sz="1200" dirty="0">
              <a:latin typeface="Helvetica" charset="0"/>
              <a:ea typeface="Helvetica" charset="0"/>
              <a:cs typeface="Helvetica" charset="0"/>
            </a:endParaRPr>
          </a:p>
        </p:txBody>
      </p:sp>
      <p:sp>
        <p:nvSpPr>
          <p:cNvPr id="21" name="TextBox 20"/>
          <p:cNvSpPr txBox="1"/>
          <p:nvPr/>
        </p:nvSpPr>
        <p:spPr>
          <a:xfrm>
            <a:off x="4922529" y="6356350"/>
            <a:ext cx="867545" cy="276999"/>
          </a:xfrm>
          <a:prstGeom prst="rect">
            <a:avLst/>
          </a:prstGeom>
          <a:noFill/>
        </p:spPr>
        <p:txBody>
          <a:bodyPr wrap="none" rtlCol="0">
            <a:spAutoFit/>
          </a:bodyPr>
          <a:lstStyle/>
          <a:p>
            <a:r>
              <a:rPr lang="en-US" sz="1200" dirty="0" err="1" smtClean="0">
                <a:latin typeface="Helvetica" charset="0"/>
                <a:ea typeface="Helvetica" charset="0"/>
                <a:cs typeface="Helvetica" charset="0"/>
              </a:rPr>
              <a:t>Sigg</a:t>
            </a:r>
            <a:r>
              <a:rPr lang="en-US" sz="1200" dirty="0" smtClean="0">
                <a:latin typeface="Helvetica" charset="0"/>
                <a:ea typeface="Helvetica" charset="0"/>
                <a:cs typeface="Helvetica" charset="0"/>
              </a:rPr>
              <a:t> et. al</a:t>
            </a:r>
            <a:endParaRPr lang="en-US" sz="1200" dirty="0">
              <a:latin typeface="Helvetica" charset="0"/>
              <a:ea typeface="Helvetica" charset="0"/>
              <a:cs typeface="Helvetica" charset="0"/>
            </a:endParaRPr>
          </a:p>
        </p:txBody>
      </p:sp>
      <p:sp>
        <p:nvSpPr>
          <p:cNvPr id="5" name="Rectangle 4"/>
          <p:cNvSpPr/>
          <p:nvPr/>
        </p:nvSpPr>
        <p:spPr>
          <a:xfrm>
            <a:off x="3188786" y="2808374"/>
            <a:ext cx="2743059" cy="461665"/>
          </a:xfrm>
          <a:prstGeom prst="rect">
            <a:avLst/>
          </a:prstGeom>
          <a:solidFill>
            <a:schemeClr val="accent1"/>
          </a:solidFill>
        </p:spPr>
        <p:txBody>
          <a:bodyPr wrap="none">
            <a:spAutoFit/>
          </a:bodyPr>
          <a:lstStyle/>
          <a:p>
            <a:r>
              <a:rPr lang="en-US" dirty="0" smtClean="0">
                <a:latin typeface="Helvetica" charset="0"/>
                <a:ea typeface="Helvetica" charset="0"/>
                <a:cs typeface="Helvetica" charset="0"/>
              </a:rPr>
              <a:t>SNR in QNM ~600</a:t>
            </a:r>
            <a:endParaRPr lang="en-US" dirty="0">
              <a:latin typeface="Helvetica" charset="0"/>
              <a:ea typeface="Helvetica" charset="0"/>
              <a:cs typeface="Helvetica" charset="0"/>
            </a:endParaRPr>
          </a:p>
        </p:txBody>
      </p:sp>
      <p:sp>
        <p:nvSpPr>
          <p:cNvPr id="22" name="Up-Down Arrow 21"/>
          <p:cNvSpPr/>
          <p:nvPr/>
        </p:nvSpPr>
        <p:spPr bwMode="auto">
          <a:xfrm>
            <a:off x="5976079" y="2005070"/>
            <a:ext cx="330506" cy="1495801"/>
          </a:xfrm>
          <a:prstGeom prst="upDownArrow">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5619818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227013"/>
            <a:ext cx="4489373" cy="700087"/>
          </a:xfrm>
        </p:spPr>
        <p:txBody>
          <a:bodyPr/>
          <a:lstStyle/>
          <a:p>
            <a:r>
              <a:rPr lang="en-US" sz="3000" dirty="0" smtClean="0"/>
              <a:t>3</a:t>
            </a:r>
            <a:r>
              <a:rPr lang="en-US" sz="3000" baseline="30000" dirty="0" smtClean="0"/>
              <a:t>rd</a:t>
            </a:r>
            <a:r>
              <a:rPr lang="en-US" sz="3000" dirty="0" smtClean="0"/>
              <a:t> Generation</a:t>
            </a:r>
            <a:endParaRPr lang="en-US" sz="3000" dirty="0"/>
          </a:p>
        </p:txBody>
      </p:sp>
      <p:sp>
        <p:nvSpPr>
          <p:cNvPr id="3" name="Content Placeholder 2"/>
          <p:cNvSpPr>
            <a:spLocks noGrp="1"/>
          </p:cNvSpPr>
          <p:nvPr>
            <p:ph idx="1"/>
          </p:nvPr>
        </p:nvSpPr>
        <p:spPr>
          <a:xfrm>
            <a:off x="533400" y="1355724"/>
            <a:ext cx="7772400" cy="5067109"/>
          </a:xfrm>
        </p:spPr>
        <p:txBody>
          <a:bodyPr/>
          <a:lstStyle/>
          <a:p>
            <a:r>
              <a:rPr lang="en-US" dirty="0" smtClean="0"/>
              <a:t>When could this new wave of ground instruments come into play?</a:t>
            </a:r>
          </a:p>
          <a:p>
            <a:r>
              <a:rPr lang="en-US" dirty="0" smtClean="0"/>
              <a:t>Appears 15 years from </a:t>
            </a:r>
            <a:r>
              <a:rPr lang="en-US" i="1" dirty="0" smtClean="0"/>
              <a:t>t</a:t>
            </a:r>
            <a:r>
              <a:rPr lang="en-US" dirty="0" smtClean="0"/>
              <a:t>=0 is a feasible baseline</a:t>
            </a:r>
          </a:p>
          <a:p>
            <a:pPr lvl="1"/>
            <a:r>
              <a:rPr lang="en-US" dirty="0" smtClean="0"/>
              <a:t>Initial LIGO: 1989 proposal, and at design sensitivity 2005</a:t>
            </a:r>
          </a:p>
          <a:p>
            <a:pPr lvl="1"/>
            <a:r>
              <a:rPr lang="en-US" dirty="0" smtClean="0"/>
              <a:t>Advanced LIGO: 1999 White Paper, GW150914 in 2015</a:t>
            </a:r>
          </a:p>
          <a:p>
            <a:r>
              <a:rPr lang="en-US" dirty="0" smtClean="0"/>
              <a:t>Modulo funding, could envision</a:t>
            </a:r>
            <a:r>
              <a:rPr lang="is-IS" dirty="0" smtClean="0"/>
              <a:t>…</a:t>
            </a:r>
            <a:endParaRPr lang="en-US" dirty="0" smtClean="0"/>
          </a:p>
          <a:p>
            <a:pPr lvl="1"/>
            <a:r>
              <a:rPr lang="en-US" dirty="0" smtClean="0"/>
              <a:t>Einstein Telescope in the early 2030’s</a:t>
            </a:r>
          </a:p>
          <a:p>
            <a:pPr lvl="1"/>
            <a:r>
              <a:rPr lang="en-US" dirty="0" smtClean="0"/>
              <a:t>Cosmic Explorer in the mid-2030s</a:t>
            </a:r>
          </a:p>
          <a:p>
            <a:r>
              <a:rPr lang="en-US" dirty="0" smtClean="0"/>
              <a:t>Should hope – and strive and plan – to have great instruments ready to ‘catch’ the end phase of binaries seen in LISA (ref. </a:t>
            </a:r>
            <a:r>
              <a:rPr lang="en-US" dirty="0" err="1" smtClean="0"/>
              <a:t>Sesana</a:t>
            </a:r>
            <a:r>
              <a:rPr lang="en-US" dirty="0" smtClean="0"/>
              <a:t>)</a:t>
            </a:r>
          </a:p>
          <a:p>
            <a:endParaRPr lang="en-US" dirty="0"/>
          </a:p>
          <a:p>
            <a:r>
              <a:rPr lang="en-US" dirty="0" smtClean="0"/>
              <a:t>Crucial for all these endeavors: to grow the scientific community planning on exploiting these instruments far beyond the GR/GW enclave</a:t>
            </a:r>
          </a:p>
          <a:p>
            <a:pPr lvl="1"/>
            <a:r>
              <a:rPr lang="en-US" dirty="0" smtClean="0"/>
              <a:t>Costs are like TMT – needs a comparable audience</a:t>
            </a:r>
          </a:p>
        </p:txBody>
      </p:sp>
      <p:sp>
        <p:nvSpPr>
          <p:cNvPr id="4" name="Slide Number Placeholder 3"/>
          <p:cNvSpPr>
            <a:spLocks noGrp="1"/>
          </p:cNvSpPr>
          <p:nvPr>
            <p:ph type="sldNum" sz="quarter" idx="10"/>
          </p:nvPr>
        </p:nvSpPr>
        <p:spPr/>
        <p:txBody>
          <a:bodyPr/>
          <a:lstStyle/>
          <a:p>
            <a:pPr>
              <a:defRPr/>
            </a:pPr>
            <a:fld id="{B7F6A23E-AE89-A345-B002-CD5B78E017F7}" type="slidenum">
              <a:rPr lang="en-US" smtClean="0"/>
              <a:pPr>
                <a:defRPr/>
              </a:pPr>
              <a:t>48</a:t>
            </a:fld>
            <a:endParaRPr lang="en-US"/>
          </a:p>
        </p:txBody>
      </p:sp>
    </p:spTree>
    <p:extLst>
      <p:ext uri="{BB962C8B-B14F-4D97-AF65-F5344CB8AC3E}">
        <p14:creationId xmlns:p14="http://schemas.microsoft.com/office/powerpoint/2010/main" val="158603833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LISA 1 minute for talk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84492" y="845910"/>
            <a:ext cx="7447376" cy="4189149"/>
          </a:xfrm>
          <a:prstGeom prst="rect">
            <a:avLst/>
          </a:prstGeom>
        </p:spPr>
      </p:pic>
      <p:sp>
        <p:nvSpPr>
          <p:cNvPr id="7" name="TextBox 6"/>
          <p:cNvSpPr txBox="1"/>
          <p:nvPr/>
        </p:nvSpPr>
        <p:spPr>
          <a:xfrm>
            <a:off x="7856468" y="6581001"/>
            <a:ext cx="1287532" cy="276999"/>
          </a:xfrm>
          <a:prstGeom prst="rect">
            <a:avLst/>
          </a:prstGeom>
          <a:noFill/>
        </p:spPr>
        <p:txBody>
          <a:bodyPr wrap="none" rtlCol="0">
            <a:spAutoFit/>
          </a:bodyPr>
          <a:lstStyle/>
          <a:p>
            <a:r>
              <a:rPr lang="en-US" sz="1200" dirty="0" smtClean="0">
                <a:latin typeface="Arial"/>
                <a:cs typeface="Arial"/>
              </a:rPr>
              <a:t>AEI Max Planck</a:t>
            </a:r>
            <a:endParaRPr lang="en-US" sz="1200" dirty="0">
              <a:latin typeface="Arial"/>
              <a:cs typeface="Arial"/>
            </a:endParaRPr>
          </a:p>
        </p:txBody>
      </p:sp>
      <p:sp>
        <p:nvSpPr>
          <p:cNvPr id="4" name="Title 1"/>
          <p:cNvSpPr>
            <a:spLocks noGrp="1"/>
          </p:cNvSpPr>
          <p:nvPr>
            <p:ph type="title"/>
          </p:nvPr>
        </p:nvSpPr>
        <p:spPr>
          <a:xfrm>
            <a:off x="1803002" y="-2316"/>
            <a:ext cx="5597923" cy="700087"/>
          </a:xfrm>
        </p:spPr>
        <p:txBody>
          <a:bodyPr/>
          <a:lstStyle/>
          <a:p>
            <a:r>
              <a:rPr lang="is-IS" sz="2800" dirty="0" smtClean="0"/>
              <a:t>...and a detector in Space: </a:t>
            </a:r>
            <a:r>
              <a:rPr lang="is-IS" sz="2800" b="1" dirty="0" smtClean="0"/>
              <a:t>LISA</a:t>
            </a:r>
            <a:endParaRPr lang="en-US" sz="2800" dirty="0"/>
          </a:p>
        </p:txBody>
      </p:sp>
      <p:sp>
        <p:nvSpPr>
          <p:cNvPr id="5" name="Content Placeholder 2"/>
          <p:cNvSpPr>
            <a:spLocks noGrp="1"/>
          </p:cNvSpPr>
          <p:nvPr>
            <p:ph idx="1"/>
          </p:nvPr>
        </p:nvSpPr>
        <p:spPr>
          <a:xfrm>
            <a:off x="748416" y="5023716"/>
            <a:ext cx="8028462" cy="1970364"/>
          </a:xfrm>
        </p:spPr>
        <p:txBody>
          <a:bodyPr/>
          <a:lstStyle/>
          <a:p>
            <a:r>
              <a:rPr lang="en-US" dirty="0" smtClean="0"/>
              <a:t>Once you are there, vacuum is inexpensive – make </a:t>
            </a:r>
            <a:r>
              <a:rPr lang="en-US" i="1" dirty="0" smtClean="0"/>
              <a:t>very </a:t>
            </a:r>
            <a:r>
              <a:rPr lang="en-US" dirty="0" smtClean="0"/>
              <a:t>long arms </a:t>
            </a:r>
          </a:p>
          <a:p>
            <a:pPr lvl="1"/>
            <a:r>
              <a:rPr lang="en-US" dirty="0" smtClean="0"/>
              <a:t>Very high signal-to-noise – precision tests of gravitation</a:t>
            </a:r>
            <a:endParaRPr lang="en-US" dirty="0"/>
          </a:p>
          <a:p>
            <a:r>
              <a:rPr lang="en-US" dirty="0" smtClean="0"/>
              <a:t>Can observe much larger masses </a:t>
            </a:r>
            <a:endParaRPr lang="en-US" dirty="0"/>
          </a:p>
          <a:p>
            <a:pPr lvl="1"/>
            <a:r>
              <a:rPr lang="en-US" dirty="0" smtClean="0"/>
              <a:t>Galaxies with black holes of a million solar masses coalescing</a:t>
            </a:r>
            <a:endParaRPr lang="en-US" dirty="0"/>
          </a:p>
          <a:p>
            <a:r>
              <a:rPr lang="en-US" dirty="0" smtClean="0"/>
              <a:t>Analogous to adding Radio Astronomy to Optical Astronomy</a:t>
            </a:r>
            <a:endParaRPr lang="en-US" dirty="0"/>
          </a:p>
        </p:txBody>
      </p:sp>
    </p:spTree>
    <p:extLst>
      <p:ext uri="{BB962C8B-B14F-4D97-AF65-F5344CB8AC3E}">
        <p14:creationId xmlns:p14="http://schemas.microsoft.com/office/powerpoint/2010/main" val="394909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9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a:blip r:embed="rId2"/>
          <a:stretch>
            <a:fillRect/>
          </a:stretch>
        </p:blipFill>
        <p:spPr>
          <a:xfrm>
            <a:off x="5443026" y="0"/>
            <a:ext cx="3700974" cy="1915477"/>
          </a:xfrm>
          <a:prstGeom prst="rect">
            <a:avLst/>
          </a:prstGeom>
        </p:spPr>
      </p:pic>
      <p:sp>
        <p:nvSpPr>
          <p:cNvPr id="36865" name="Title 1"/>
          <p:cNvSpPr>
            <a:spLocks noGrp="1"/>
          </p:cNvSpPr>
          <p:nvPr>
            <p:ph type="title"/>
          </p:nvPr>
        </p:nvSpPr>
        <p:spPr>
          <a:xfrm>
            <a:off x="902565" y="351755"/>
            <a:ext cx="5114925" cy="700087"/>
          </a:xfrm>
        </p:spPr>
        <p:txBody>
          <a:bodyPr/>
          <a:lstStyle/>
          <a:p>
            <a:pPr lvl="1"/>
            <a:r>
              <a:rPr lang="en-GB" b="1" dirty="0" smtClean="0">
                <a:latin typeface="Helvetica" charset="0"/>
              </a:rPr>
              <a:t>Measuring Δ</a:t>
            </a:r>
            <a:r>
              <a:rPr lang="en-GB" b="1" i="1" dirty="0" smtClean="0">
                <a:latin typeface="Helvetica" charset="0"/>
              </a:rPr>
              <a:t>L</a:t>
            </a:r>
            <a:r>
              <a:rPr lang="en-GB" b="1" dirty="0">
                <a:latin typeface="Helvetica" charset="0"/>
              </a:rPr>
              <a:t>= 4x10</a:t>
            </a:r>
            <a:r>
              <a:rPr lang="en-GB" b="1" baseline="30000" dirty="0">
                <a:latin typeface="Helvetica" charset="0"/>
              </a:rPr>
              <a:t>-18 </a:t>
            </a:r>
            <a:r>
              <a:rPr lang="en-GB" b="1" dirty="0">
                <a:latin typeface="Helvetica" charset="0"/>
              </a:rPr>
              <a:t>m</a:t>
            </a:r>
            <a:br>
              <a:rPr lang="en-GB" b="1" dirty="0">
                <a:latin typeface="Helvetica" charset="0"/>
              </a:rPr>
            </a:br>
            <a:r>
              <a:rPr lang="en-US" dirty="0" smtClean="0">
                <a:latin typeface="Helvetica" charset="0"/>
              </a:rPr>
              <a:t>Readout</a:t>
            </a:r>
            <a:endParaRPr lang="en-US" dirty="0">
              <a:latin typeface="Helvetica" charset="0"/>
            </a:endParaRPr>
          </a:p>
        </p:txBody>
      </p:sp>
      <p:sp>
        <p:nvSpPr>
          <p:cNvPr id="36866" name="Content Placeholder 2"/>
          <p:cNvSpPr>
            <a:spLocks noGrp="1"/>
          </p:cNvSpPr>
          <p:nvPr>
            <p:ph idx="1"/>
          </p:nvPr>
        </p:nvSpPr>
        <p:spPr>
          <a:xfrm>
            <a:off x="0" y="1355725"/>
            <a:ext cx="3835400" cy="4641850"/>
          </a:xfrm>
        </p:spPr>
        <p:txBody>
          <a:bodyPr/>
          <a:lstStyle/>
          <a:p>
            <a:r>
              <a:rPr lang="en-US" b="1" dirty="0" smtClean="0">
                <a:solidFill>
                  <a:schemeClr val="tx1"/>
                </a:solidFill>
                <a:latin typeface="Helvetica" charset="0"/>
              </a:rPr>
              <a:t>Shot </a:t>
            </a:r>
            <a:r>
              <a:rPr lang="en-US" b="1" dirty="0">
                <a:solidFill>
                  <a:schemeClr val="tx1"/>
                </a:solidFill>
                <a:latin typeface="Helvetica" charset="0"/>
              </a:rPr>
              <a:t>noise</a:t>
            </a:r>
            <a:r>
              <a:rPr lang="en-US" b="1" dirty="0">
                <a:latin typeface="Helvetica" charset="0"/>
              </a:rPr>
              <a:t> </a:t>
            </a:r>
            <a:r>
              <a:rPr lang="en-US" dirty="0">
                <a:latin typeface="Helvetica" charset="0"/>
              </a:rPr>
              <a:t>– ability to resolve a fringe shift due to a GW (counting statistics)</a:t>
            </a:r>
          </a:p>
          <a:p>
            <a:r>
              <a:rPr lang="en-US" i="1" dirty="0" err="1"/>
              <a:t>Zum</a:t>
            </a:r>
            <a:r>
              <a:rPr lang="en-US" i="1" dirty="0"/>
              <a:t> </a:t>
            </a:r>
            <a:r>
              <a:rPr lang="en-US" i="1" dirty="0" err="1"/>
              <a:t>gegenwärtigen</a:t>
            </a:r>
            <a:r>
              <a:rPr lang="en-US" i="1" dirty="0"/>
              <a:t> Stand </a:t>
            </a:r>
            <a:r>
              <a:rPr lang="en-US" i="1" dirty="0" smtClean="0"/>
              <a:t/>
            </a:r>
            <a:br>
              <a:rPr lang="en-US" i="1" dirty="0" smtClean="0"/>
            </a:br>
            <a:r>
              <a:rPr lang="en-US" i="1" dirty="0" smtClean="0"/>
              <a:t>des </a:t>
            </a:r>
            <a:r>
              <a:rPr lang="en-US" i="1" dirty="0" err="1"/>
              <a:t>Strahlungsproblems</a:t>
            </a:r>
            <a:r>
              <a:rPr lang="en-US" dirty="0"/>
              <a:t>, </a:t>
            </a:r>
            <a:r>
              <a:rPr lang="en-US" dirty="0" smtClean="0"/>
              <a:t/>
            </a:r>
            <a:br>
              <a:rPr lang="en-US" dirty="0" smtClean="0"/>
            </a:br>
            <a:r>
              <a:rPr lang="en-US" dirty="0" smtClean="0"/>
              <a:t>A</a:t>
            </a:r>
            <a:r>
              <a:rPr lang="en-US" dirty="0"/>
              <a:t>. Einstein, 1909</a:t>
            </a:r>
            <a:endParaRPr lang="en-US" b="1" dirty="0">
              <a:solidFill>
                <a:schemeClr val="tx1"/>
              </a:solidFill>
              <a:latin typeface="Helvetica" charset="0"/>
            </a:endParaRPr>
          </a:p>
          <a:p>
            <a:r>
              <a:rPr lang="en-US" dirty="0" smtClean="0">
                <a:latin typeface="Helvetica" charset="0"/>
              </a:rPr>
              <a:t>Fringe </a:t>
            </a:r>
            <a:r>
              <a:rPr lang="en-US" dirty="0">
                <a:latin typeface="Helvetica" charset="0"/>
              </a:rPr>
              <a:t>Resolution at high frequencies improves as as </a:t>
            </a:r>
            <a:br>
              <a:rPr lang="en-US" dirty="0">
                <a:latin typeface="Helvetica" charset="0"/>
              </a:rPr>
            </a:br>
            <a:r>
              <a:rPr lang="en-US" dirty="0">
                <a:latin typeface="Helvetica" charset="0"/>
              </a:rPr>
              <a:t>       (laser </a:t>
            </a:r>
            <a:r>
              <a:rPr lang="en-US" dirty="0" smtClean="0">
                <a:latin typeface="Helvetica" charset="0"/>
              </a:rPr>
              <a:t>power)</a:t>
            </a:r>
            <a:r>
              <a:rPr lang="en-US" baseline="30000" dirty="0" smtClean="0">
                <a:latin typeface="Helvetica" charset="0"/>
              </a:rPr>
              <a:t>1/2</a:t>
            </a:r>
          </a:p>
          <a:p>
            <a:endParaRPr lang="en-US" dirty="0">
              <a:latin typeface="Helvetica" charset="0"/>
            </a:endParaRPr>
          </a:p>
        </p:txBody>
      </p:sp>
      <p:sp>
        <p:nvSpPr>
          <p:cNvPr id="36867" name="Slide Number Placeholder 3"/>
          <p:cNvSpPr>
            <a:spLocks noGrp="1"/>
          </p:cNvSpPr>
          <p:nvPr>
            <p:ph type="sldNum"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5AB85E0A-803F-BC45-B9E6-011A1468E78A}" type="slidenum">
              <a:rPr lang="en-US" sz="1200">
                <a:latin typeface="Helvetica" charset="0"/>
              </a:rPr>
              <a:pPr/>
              <a:t>5</a:t>
            </a:fld>
            <a:endParaRPr lang="en-US" sz="1200">
              <a:latin typeface="Helvetica" charset="0"/>
            </a:endParaRPr>
          </a:p>
        </p:txBody>
      </p:sp>
      <p:grpSp>
        <p:nvGrpSpPr>
          <p:cNvPr id="2" name="Group 1"/>
          <p:cNvGrpSpPr/>
          <p:nvPr/>
        </p:nvGrpSpPr>
        <p:grpSpPr>
          <a:xfrm>
            <a:off x="3547838" y="2295337"/>
            <a:ext cx="5508625" cy="4354512"/>
            <a:chOff x="3479800" y="1830388"/>
            <a:chExt cx="5508625" cy="4354512"/>
          </a:xfrm>
        </p:grpSpPr>
        <p:pic>
          <p:nvPicPr>
            <p:cNvPr id="36868" name="Picture 4" descr="Sens.pdf"/>
            <p:cNvPicPr>
              <a:picLocks noChangeAspect="1"/>
            </p:cNvPicPr>
            <p:nvPr/>
          </p:nvPicPr>
          <p:blipFill>
            <a:blip r:embed="rId3">
              <a:extLst>
                <a:ext uri="{28A0092B-C50C-407E-A947-70E740481C1C}">
                  <a14:useLocalDpi xmlns:a14="http://schemas.microsoft.com/office/drawing/2010/main" val="0"/>
                </a:ext>
              </a:extLst>
            </a:blip>
            <a:srcRect l="5409" t="9740" r="10306" b="4039"/>
            <a:stretch>
              <a:fillRect/>
            </a:stretch>
          </p:blipFill>
          <p:spPr bwMode="auto">
            <a:xfrm>
              <a:off x="3479800" y="1830388"/>
              <a:ext cx="5508625" cy="4354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36869" name="Straight Arrow Connector 6"/>
            <p:cNvCxnSpPr>
              <a:cxnSpLocks noChangeShapeType="1"/>
            </p:cNvCxnSpPr>
            <p:nvPr/>
          </p:nvCxnSpPr>
          <p:spPr bwMode="auto">
            <a:xfrm flipH="1">
              <a:off x="8574088" y="3033713"/>
              <a:ext cx="0" cy="974725"/>
            </a:xfrm>
            <a:prstGeom prst="straightConnector1">
              <a:avLst/>
            </a:prstGeom>
            <a:noFill/>
            <a:ln w="127000">
              <a:solidFill>
                <a:schemeClr val="tx1"/>
              </a:solidFill>
              <a:round/>
              <a:headEnd type="none" w="sm" len="sm"/>
              <a:tailEnd type="arrow" w="med" len="med"/>
            </a:ln>
            <a:extLst>
              <a:ext uri="{909E8E84-426E-40dd-AFC4-6F175D3DCCD1}">
                <a14:hiddenFill xmlns="" xmlns:a14="http://schemas.microsoft.com/office/drawing/2010/main">
                  <a:noFill/>
                </a14:hiddenFill>
              </a:ext>
            </a:extLst>
          </p:spPr>
        </p:cxnSp>
        <p:cxnSp>
          <p:nvCxnSpPr>
            <p:cNvPr id="36870" name="Straight Arrow Connector 8"/>
            <p:cNvCxnSpPr>
              <a:cxnSpLocks noChangeShapeType="1"/>
            </p:cNvCxnSpPr>
            <p:nvPr/>
          </p:nvCxnSpPr>
          <p:spPr bwMode="auto">
            <a:xfrm flipH="1">
              <a:off x="7812088" y="3630613"/>
              <a:ext cx="0" cy="973137"/>
            </a:xfrm>
            <a:prstGeom prst="straightConnector1">
              <a:avLst/>
            </a:prstGeom>
            <a:noFill/>
            <a:ln w="127000">
              <a:solidFill>
                <a:schemeClr val="tx1"/>
              </a:solidFill>
              <a:round/>
              <a:headEnd type="none" w="sm" len="sm"/>
              <a:tailEnd type="arrow" w="med" len="med"/>
            </a:ln>
            <a:extLst>
              <a:ext uri="{909E8E84-426E-40dd-AFC4-6F175D3DCCD1}">
                <a14:hiddenFill xmlns="" xmlns:a14="http://schemas.microsoft.com/office/drawing/2010/main">
                  <a:noFill/>
                </a14:hiddenFill>
              </a:ext>
            </a:extLst>
          </p:spPr>
        </p:cxnSp>
        <p:cxnSp>
          <p:nvCxnSpPr>
            <p:cNvPr id="36871" name="Straight Arrow Connector 9"/>
            <p:cNvCxnSpPr>
              <a:cxnSpLocks noChangeShapeType="1"/>
            </p:cNvCxnSpPr>
            <p:nvPr/>
          </p:nvCxnSpPr>
          <p:spPr bwMode="auto">
            <a:xfrm flipH="1">
              <a:off x="7027863" y="4105275"/>
              <a:ext cx="0" cy="973138"/>
            </a:xfrm>
            <a:prstGeom prst="straightConnector1">
              <a:avLst/>
            </a:prstGeom>
            <a:noFill/>
            <a:ln w="127000">
              <a:solidFill>
                <a:schemeClr val="tx1"/>
              </a:solidFill>
              <a:round/>
              <a:headEnd type="none" w="sm" len="sm"/>
              <a:tailEnd type="arrow" w="med" len="med"/>
            </a:ln>
            <a:extLst>
              <a:ext uri="{909E8E84-426E-40dd-AFC4-6F175D3DCCD1}">
                <a14:hiddenFill xmlns="" xmlns:a14="http://schemas.microsoft.com/office/drawing/2010/main">
                  <a:noFill/>
                </a14:hiddenFill>
              </a:ext>
            </a:extLst>
          </p:spPr>
        </p:cxnSp>
      </p:grpSp>
      <p:pic>
        <p:nvPicPr>
          <p:cNvPr id="3" name="Picture 2"/>
          <p:cNvPicPr>
            <a:picLocks noChangeAspect="1"/>
          </p:cNvPicPr>
          <p:nvPr/>
        </p:nvPicPr>
        <p:blipFill>
          <a:blip r:embed="rId4"/>
          <a:stretch>
            <a:fillRect/>
          </a:stretch>
        </p:blipFill>
        <p:spPr>
          <a:xfrm>
            <a:off x="218617" y="4552652"/>
            <a:ext cx="3074800" cy="1132052"/>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5495" y="127861"/>
            <a:ext cx="1085160" cy="700087"/>
          </a:xfrm>
        </p:spPr>
        <p:txBody>
          <a:bodyPr/>
          <a:lstStyle/>
          <a:p>
            <a:r>
              <a:rPr lang="en-US" sz="3000" dirty="0" smtClean="0"/>
              <a:t>LISA</a:t>
            </a:r>
            <a:endParaRPr lang="en-US" sz="3000" dirty="0"/>
          </a:p>
        </p:txBody>
      </p:sp>
      <p:sp>
        <p:nvSpPr>
          <p:cNvPr id="3" name="Content Placeholder 2"/>
          <p:cNvSpPr>
            <a:spLocks noGrp="1"/>
          </p:cNvSpPr>
          <p:nvPr>
            <p:ph idx="1"/>
          </p:nvPr>
        </p:nvSpPr>
        <p:spPr>
          <a:xfrm>
            <a:off x="122652" y="1212504"/>
            <a:ext cx="7772400" cy="4641850"/>
          </a:xfrm>
        </p:spPr>
        <p:txBody>
          <a:bodyPr/>
          <a:lstStyle/>
          <a:p>
            <a:r>
              <a:rPr lang="en-US" dirty="0" smtClean="0"/>
              <a:t>Notion of a space-based interferometric </a:t>
            </a:r>
            <a:br>
              <a:rPr lang="en-US" dirty="0" smtClean="0"/>
            </a:br>
            <a:r>
              <a:rPr lang="en-US" dirty="0" smtClean="0"/>
              <a:t>detector dates from 1974</a:t>
            </a:r>
          </a:p>
          <a:p>
            <a:pPr lvl="1"/>
            <a:r>
              <a:rPr lang="en-US" dirty="0" smtClean="0"/>
              <a:t>Rai Weiss and Peter Bender</a:t>
            </a:r>
          </a:p>
          <a:p>
            <a:r>
              <a:rPr lang="en-US" dirty="0" smtClean="0"/>
              <a:t>Basically a timing measurement </a:t>
            </a:r>
            <a:br>
              <a:rPr lang="en-US" dirty="0" smtClean="0"/>
            </a:br>
            <a:r>
              <a:rPr lang="en-US" dirty="0" smtClean="0"/>
              <a:t>between test masses in space</a:t>
            </a:r>
          </a:p>
          <a:p>
            <a:r>
              <a:rPr lang="en-US" dirty="0" smtClean="0"/>
              <a:t>Take advantage of vacuum in space: make very long arms</a:t>
            </a:r>
          </a:p>
          <a:p>
            <a:pPr lvl="1"/>
            <a:r>
              <a:rPr lang="en-US" i="1" dirty="0" smtClean="0"/>
              <a:t>h = ΔL/L</a:t>
            </a:r>
            <a:r>
              <a:rPr lang="en-US" dirty="0" smtClean="0"/>
              <a:t> ; </a:t>
            </a:r>
            <a:r>
              <a:rPr lang="en-US" i="1" dirty="0" smtClean="0"/>
              <a:t>L</a:t>
            </a:r>
            <a:r>
              <a:rPr lang="en-US" dirty="0" smtClean="0"/>
              <a:t> can be ~10</a:t>
            </a:r>
            <a:r>
              <a:rPr lang="en-US" baseline="30000" dirty="0" smtClean="0"/>
              <a:t>9</a:t>
            </a:r>
            <a:r>
              <a:rPr lang="en-US" dirty="0" smtClean="0"/>
              <a:t> m, making </a:t>
            </a:r>
            <a:r>
              <a:rPr lang="en-US" i="1" dirty="0" smtClean="0"/>
              <a:t>ΔL </a:t>
            </a:r>
            <a:r>
              <a:rPr lang="en-US" dirty="0" smtClean="0"/>
              <a:t>~10</a:t>
            </a:r>
            <a:r>
              <a:rPr lang="en-US" baseline="30000" dirty="0" smtClean="0"/>
              <a:t>-12</a:t>
            </a:r>
            <a:r>
              <a:rPr lang="en-US" dirty="0" smtClean="0"/>
              <a:t> m (not LIGO’s 10</a:t>
            </a:r>
            <a:r>
              <a:rPr lang="en-US" baseline="30000" dirty="0" smtClean="0"/>
              <a:t>-19</a:t>
            </a:r>
            <a:r>
              <a:rPr lang="en-US" dirty="0" smtClean="0"/>
              <a:t>)</a:t>
            </a:r>
          </a:p>
          <a:p>
            <a:pPr lvl="1"/>
            <a:r>
              <a:rPr lang="en-US" dirty="0" smtClean="0"/>
              <a:t>Also moves best sensitivity to </a:t>
            </a:r>
            <a:r>
              <a:rPr lang="en-US" dirty="0" err="1" smtClean="0"/>
              <a:t>milliHz</a:t>
            </a:r>
            <a:r>
              <a:rPr lang="en-US" dirty="0" smtClean="0"/>
              <a:t> </a:t>
            </a:r>
            <a:br>
              <a:rPr lang="en-US" dirty="0" smtClean="0"/>
            </a:br>
            <a:r>
              <a:rPr lang="en-US" dirty="0" smtClean="0"/>
              <a:t>region – explores much more massive </a:t>
            </a:r>
            <a:br>
              <a:rPr lang="en-US" dirty="0" smtClean="0"/>
            </a:br>
            <a:r>
              <a:rPr lang="en-US" dirty="0" smtClean="0"/>
              <a:t>objects</a:t>
            </a:r>
          </a:p>
          <a:p>
            <a:r>
              <a:rPr lang="en-US" dirty="0" smtClean="0"/>
              <a:t>Triangular configuration</a:t>
            </a:r>
          </a:p>
          <a:p>
            <a:r>
              <a:rPr lang="en-US" dirty="0" smtClean="0"/>
              <a:t>Sums and differences around the triangle</a:t>
            </a:r>
          </a:p>
          <a:p>
            <a:pPr lvl="1"/>
            <a:r>
              <a:rPr lang="en-US" dirty="0" smtClean="0"/>
              <a:t>Allows both polarizations of the </a:t>
            </a:r>
            <a:br>
              <a:rPr lang="en-US" dirty="0" smtClean="0"/>
            </a:br>
            <a:r>
              <a:rPr lang="en-US" dirty="0" smtClean="0"/>
              <a:t>gravitational waves to be measured</a:t>
            </a:r>
          </a:p>
          <a:p>
            <a:pPr lvl="1"/>
            <a:r>
              <a:rPr lang="en-US" dirty="0" smtClean="0"/>
              <a:t>Provides signals to remove laser </a:t>
            </a:r>
            <a:br>
              <a:rPr lang="en-US" dirty="0" smtClean="0"/>
            </a:br>
            <a:r>
              <a:rPr lang="en-US" dirty="0" smtClean="0"/>
              <a:t>frequency noise</a:t>
            </a:r>
          </a:p>
          <a:p>
            <a:r>
              <a:rPr lang="en-US" dirty="0" smtClean="0"/>
              <a:t>Earth-trailing orbit provides scan of the sky, </a:t>
            </a:r>
            <a:br>
              <a:rPr lang="en-US" dirty="0" smtClean="0"/>
            </a:br>
            <a:r>
              <a:rPr lang="en-US" dirty="0" smtClean="0"/>
              <a:t>provides sky localization</a:t>
            </a:r>
          </a:p>
        </p:txBody>
      </p:sp>
      <p:sp>
        <p:nvSpPr>
          <p:cNvPr id="4" name="Slide Number Placeholder 3"/>
          <p:cNvSpPr>
            <a:spLocks noGrp="1"/>
          </p:cNvSpPr>
          <p:nvPr>
            <p:ph type="sldNum" sz="quarter" idx="10"/>
          </p:nvPr>
        </p:nvSpPr>
        <p:spPr/>
        <p:txBody>
          <a:bodyPr/>
          <a:lstStyle/>
          <a:p>
            <a:pPr>
              <a:defRPr/>
            </a:pPr>
            <a:fld id="{B7F6A23E-AE89-A345-B002-CD5B78E017F7}" type="slidenum">
              <a:rPr lang="en-US" smtClean="0"/>
              <a:pPr>
                <a:defRPr/>
              </a:pPr>
              <a:t>50</a:t>
            </a:fld>
            <a:endParaRPr lang="en-US"/>
          </a:p>
        </p:txBody>
      </p:sp>
      <p:pic>
        <p:nvPicPr>
          <p:cNvPr id="5" name="Picture 5" descr="Space-3s"/>
          <p:cNvPicPr>
            <a:picLocks noChangeAspect="1" noChangeArrowheads="1"/>
          </p:cNvPicPr>
          <p:nvPr/>
        </p:nvPicPr>
        <p:blipFill rotWithShape="1">
          <a:blip r:embed="rId2">
            <a:extLst>
              <a:ext uri="{28A0092B-C50C-407E-A947-70E740481C1C}">
                <a14:useLocalDpi xmlns:a14="http://schemas.microsoft.com/office/drawing/2010/main" val="0"/>
              </a:ext>
            </a:extLst>
          </a:blip>
          <a:srcRect l="4587" t="10373" r="659" b="15864"/>
          <a:stretch/>
        </p:blipFill>
        <p:spPr bwMode="auto">
          <a:xfrm>
            <a:off x="4946575" y="0"/>
            <a:ext cx="4197425" cy="2503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stretch>
            <a:fillRect/>
          </a:stretch>
        </p:blipFill>
        <p:spPr>
          <a:xfrm>
            <a:off x="5054875" y="3662016"/>
            <a:ext cx="4079811" cy="3195984"/>
          </a:xfrm>
          <a:prstGeom prst="rect">
            <a:avLst/>
          </a:prstGeom>
        </p:spPr>
      </p:pic>
    </p:spTree>
    <p:extLst>
      <p:ext uri="{BB962C8B-B14F-4D97-AF65-F5344CB8AC3E}">
        <p14:creationId xmlns:p14="http://schemas.microsoft.com/office/powerpoint/2010/main" val="179754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rcRect l="-28048" r="-28048"/>
          <a:stretch>
            <a:fillRect/>
          </a:stretch>
        </p:blipFill>
        <p:spPr>
          <a:xfrm>
            <a:off x="-777325" y="932764"/>
            <a:ext cx="9921325" cy="5925236"/>
          </a:xfrm>
          <a:solidFill>
            <a:schemeClr val="bg1"/>
          </a:solidFill>
          <a:ln>
            <a:solidFill>
              <a:schemeClr val="bg1"/>
            </a:solidFill>
          </a:ln>
        </p:spPr>
      </p:pic>
      <p:sp>
        <p:nvSpPr>
          <p:cNvPr id="2" name="Title 1"/>
          <p:cNvSpPr>
            <a:spLocks noGrp="1"/>
          </p:cNvSpPr>
          <p:nvPr>
            <p:ph type="title"/>
          </p:nvPr>
        </p:nvSpPr>
        <p:spPr>
          <a:xfrm>
            <a:off x="1664769" y="582720"/>
            <a:ext cx="6428306" cy="700087"/>
          </a:xfrm>
        </p:spPr>
        <p:txBody>
          <a:bodyPr/>
          <a:lstStyle/>
          <a:p>
            <a:r>
              <a:rPr lang="en-US" sz="2600" dirty="0" smtClean="0"/>
              <a:t>LISA Pathfinder test mission, now underway: interferometry between two LISA test masses</a:t>
            </a:r>
            <a:endParaRPr lang="en-US" sz="2600" dirty="0"/>
          </a:p>
        </p:txBody>
      </p:sp>
      <p:sp>
        <p:nvSpPr>
          <p:cNvPr id="4" name="Slide Number Placeholder 3"/>
          <p:cNvSpPr>
            <a:spLocks noGrp="1"/>
          </p:cNvSpPr>
          <p:nvPr>
            <p:ph type="sldNum" sz="quarter" idx="10"/>
          </p:nvPr>
        </p:nvSpPr>
        <p:spPr/>
        <p:txBody>
          <a:bodyPr/>
          <a:lstStyle/>
          <a:p>
            <a:pPr>
              <a:defRPr/>
            </a:pPr>
            <a:fld id="{B7F6A23E-AE89-A345-B002-CD5B78E017F7}" type="slidenum">
              <a:rPr lang="en-US" smtClean="0"/>
              <a:pPr>
                <a:defRPr/>
              </a:pPr>
              <a:t>51</a:t>
            </a:fld>
            <a:endParaRPr lang="en-US"/>
          </a:p>
        </p:txBody>
      </p:sp>
      <p:sp>
        <p:nvSpPr>
          <p:cNvPr id="6" name="Rectangle 5"/>
          <p:cNvSpPr/>
          <p:nvPr/>
        </p:nvSpPr>
        <p:spPr bwMode="auto">
          <a:xfrm>
            <a:off x="7017425" y="3842999"/>
            <a:ext cx="536433" cy="1784640"/>
          </a:xfrm>
          <a:prstGeom prst="rect">
            <a:avLst/>
          </a:prstGeom>
          <a:solidFill>
            <a:schemeClr val="bg1"/>
          </a:solidFill>
          <a:ln w="127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8" name="Snip Same Side Corner Rectangle 7"/>
          <p:cNvSpPr/>
          <p:nvPr/>
        </p:nvSpPr>
        <p:spPr bwMode="auto">
          <a:xfrm>
            <a:off x="6502887" y="5956100"/>
            <a:ext cx="941496" cy="437948"/>
          </a:xfrm>
          <a:prstGeom prst="snip2SameRect">
            <a:avLst/>
          </a:prstGeom>
          <a:solidFill>
            <a:schemeClr val="bg1"/>
          </a:solidFill>
          <a:ln w="127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5523036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olo 12"/>
          <p:cNvSpPr>
            <a:spLocks noGrp="1"/>
          </p:cNvSpPr>
          <p:nvPr>
            <p:ph type="title"/>
          </p:nvPr>
        </p:nvSpPr>
        <p:spPr>
          <a:xfrm>
            <a:off x="793216" y="0"/>
            <a:ext cx="8429652" cy="914400"/>
          </a:xfrm>
        </p:spPr>
        <p:txBody>
          <a:bodyPr>
            <a:normAutofit fontScale="90000"/>
          </a:bodyPr>
          <a:lstStyle/>
          <a:p>
            <a:r>
              <a:rPr lang="en-US" dirty="0" smtClean="0"/>
              <a:t>LISA Sensitivity,</a:t>
            </a:r>
            <a:br>
              <a:rPr lang="en-US" dirty="0" smtClean="0"/>
            </a:br>
            <a:r>
              <a:rPr lang="en-US" dirty="0" smtClean="0"/>
              <a:t> with </a:t>
            </a:r>
            <a:r>
              <a:rPr lang="en-US" dirty="0" smtClean="0">
                <a:solidFill>
                  <a:srgbClr val="FF0000"/>
                </a:solidFill>
              </a:rPr>
              <a:t>current Pathfinder Performance</a:t>
            </a:r>
            <a:endParaRPr lang="en-US" dirty="0">
              <a:solidFill>
                <a:srgbClr val="FF0000"/>
              </a:solidFill>
            </a:endParaRPr>
          </a:p>
        </p:txBody>
      </p:sp>
      <p:sp>
        <p:nvSpPr>
          <p:cNvPr id="4" name="Segnaposto numero diapositiva 3"/>
          <p:cNvSpPr>
            <a:spLocks noGrp="1"/>
          </p:cNvSpPr>
          <p:nvPr>
            <p:ph type="sldNum" sz="quarter" idx="4294967295"/>
          </p:nvPr>
        </p:nvSpPr>
        <p:spPr>
          <a:xfrm>
            <a:off x="8227041" y="6592557"/>
            <a:ext cx="1214414" cy="214290"/>
          </a:xfrm>
          <a:prstGeom prst="rect">
            <a:avLst/>
          </a:prstGeom>
        </p:spPr>
        <p:txBody>
          <a:bodyPr/>
          <a:lstStyle/>
          <a:p>
            <a:fld id="{AB5A6852-92F3-CA40-85DF-B8D840ED0783}" type="slidenum">
              <a:rPr lang="en-US" sz="1200" smtClean="0">
                <a:latin typeface="Helvetica" charset="0"/>
                <a:ea typeface="Helvetica" charset="0"/>
                <a:cs typeface="Helvetica" charset="0"/>
              </a:rPr>
              <a:pPr/>
              <a:t>52</a:t>
            </a:fld>
            <a:endParaRPr lang="en-US" sz="1200" dirty="0">
              <a:latin typeface="Helvetica" charset="0"/>
              <a:ea typeface="Helvetica" charset="0"/>
              <a:cs typeface="Helvetica" charset="0"/>
            </a:endParaRPr>
          </a:p>
        </p:txBody>
      </p:sp>
      <p:pic>
        <p:nvPicPr>
          <p:cNvPr id="6" name="Immagine 5" descr="SensitivityAndSources_ELISA_WhitePaper_fmin1e-04_BinCut7_zSMBH5_EMRI_resize.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0" y="1700808"/>
            <a:ext cx="9144000" cy="4607994"/>
          </a:xfrm>
          <a:prstGeom prst="rect">
            <a:avLst/>
          </a:prstGeom>
        </p:spPr>
      </p:pic>
      <p:sp>
        <p:nvSpPr>
          <p:cNvPr id="5" name="Textfeld 4"/>
          <p:cNvSpPr txBox="1"/>
          <p:nvPr/>
        </p:nvSpPr>
        <p:spPr>
          <a:xfrm>
            <a:off x="6985890" y="6581001"/>
            <a:ext cx="1319592" cy="276999"/>
          </a:xfrm>
          <a:prstGeom prst="rect">
            <a:avLst/>
          </a:prstGeom>
          <a:noFill/>
        </p:spPr>
        <p:txBody>
          <a:bodyPr wrap="none" rtlCol="0">
            <a:spAutoFit/>
          </a:bodyPr>
          <a:lstStyle/>
          <a:p>
            <a:r>
              <a:rPr lang="de-DE" sz="1200" dirty="0" smtClean="0">
                <a:latin typeface="Helvetica" charset="0"/>
                <a:ea typeface="Helvetica" charset="0"/>
                <a:cs typeface="Helvetica" charset="0"/>
              </a:rPr>
              <a:t>A. </a:t>
            </a:r>
            <a:r>
              <a:rPr lang="de-DE" sz="1200" dirty="0" err="1" smtClean="0">
                <a:latin typeface="Helvetica" charset="0"/>
                <a:ea typeface="Helvetica" charset="0"/>
                <a:cs typeface="Helvetica" charset="0"/>
              </a:rPr>
              <a:t>Petiteau</a:t>
            </a:r>
            <a:r>
              <a:rPr lang="de-DE" sz="1200" dirty="0" smtClean="0">
                <a:latin typeface="Helvetica" charset="0"/>
                <a:ea typeface="Helvetica" charset="0"/>
                <a:cs typeface="Helvetica" charset="0"/>
              </a:rPr>
              <a:t> 2016</a:t>
            </a:r>
            <a:endParaRPr lang="de-DE" sz="1200" dirty="0">
              <a:latin typeface="Helvetica" charset="0"/>
              <a:ea typeface="Helvetica" charset="0"/>
              <a:cs typeface="Helvetica" charset="0"/>
            </a:endParaRPr>
          </a:p>
        </p:txBody>
      </p:sp>
      <p:cxnSp>
        <p:nvCxnSpPr>
          <p:cNvPr id="3" name="Straight Arrow Connector 2"/>
          <p:cNvCxnSpPr/>
          <p:nvPr/>
        </p:nvCxnSpPr>
        <p:spPr bwMode="auto">
          <a:xfrm flipH="1">
            <a:off x="2721166" y="914400"/>
            <a:ext cx="1663547" cy="3492347"/>
          </a:xfrm>
          <a:prstGeom prst="straightConnector1">
            <a:avLst/>
          </a:prstGeom>
          <a:solidFill>
            <a:schemeClr val="accent1"/>
          </a:solidFill>
          <a:ln w="63500" cap="flat" cmpd="sng" algn="ctr">
            <a:solidFill>
              <a:srgbClr val="FF0000"/>
            </a:solidFill>
            <a:prstDash val="solid"/>
            <a:round/>
            <a:headEnd type="none" w="sm" len="sm"/>
            <a:tailEnd type="triangle"/>
          </a:ln>
          <a:effectLst/>
        </p:spPr>
      </p:cxnSp>
    </p:spTree>
    <p:extLst>
      <p:ext uri="{BB962C8B-B14F-4D97-AF65-F5344CB8AC3E}">
        <p14:creationId xmlns:p14="http://schemas.microsoft.com/office/powerpoint/2010/main" val="734466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171626" y="262779"/>
            <a:ext cx="5895741" cy="4755847"/>
          </a:xfrm>
          <a:prstGeom prst="rect">
            <a:avLst/>
          </a:prstGeom>
        </p:spPr>
      </p:pic>
      <p:sp>
        <p:nvSpPr>
          <p:cNvPr id="2" name="Title 1"/>
          <p:cNvSpPr>
            <a:spLocks noGrp="1"/>
          </p:cNvSpPr>
          <p:nvPr>
            <p:ph type="title"/>
          </p:nvPr>
        </p:nvSpPr>
        <p:spPr>
          <a:xfrm>
            <a:off x="1114605" y="161320"/>
            <a:ext cx="1983571" cy="700087"/>
          </a:xfrm>
        </p:spPr>
        <p:txBody>
          <a:bodyPr/>
          <a:lstStyle/>
          <a:p>
            <a:r>
              <a:rPr lang="en-US" sz="3600" dirty="0" smtClean="0"/>
              <a:t>LISA</a:t>
            </a:r>
            <a:endParaRPr lang="en-US" sz="3600" dirty="0"/>
          </a:p>
        </p:txBody>
      </p:sp>
      <p:sp>
        <p:nvSpPr>
          <p:cNvPr id="3" name="Content Placeholder 2"/>
          <p:cNvSpPr>
            <a:spLocks noGrp="1"/>
          </p:cNvSpPr>
          <p:nvPr>
            <p:ph idx="1"/>
          </p:nvPr>
        </p:nvSpPr>
        <p:spPr>
          <a:xfrm>
            <a:off x="0" y="1355725"/>
            <a:ext cx="8305800" cy="4641850"/>
          </a:xfrm>
        </p:spPr>
        <p:txBody>
          <a:bodyPr/>
          <a:lstStyle/>
          <a:p>
            <a:r>
              <a:rPr lang="en-US" dirty="0" smtClean="0"/>
              <a:t>ESA-led mission; NASA</a:t>
            </a:r>
            <a:br>
              <a:rPr lang="en-US" dirty="0" smtClean="0"/>
            </a:br>
            <a:r>
              <a:rPr lang="en-US" dirty="0" smtClean="0"/>
              <a:t>minority partner</a:t>
            </a:r>
          </a:p>
          <a:p>
            <a:r>
              <a:rPr lang="en-US" dirty="0" smtClean="0"/>
              <a:t>ESA-NASA discussions  </a:t>
            </a:r>
            <a:br>
              <a:rPr lang="en-US" dirty="0" smtClean="0"/>
            </a:br>
            <a:r>
              <a:rPr lang="en-US" dirty="0" smtClean="0"/>
              <a:t>on program elements</a:t>
            </a:r>
          </a:p>
          <a:p>
            <a:r>
              <a:rPr lang="en-US" dirty="0" smtClean="0"/>
              <a:t>EU-US community </a:t>
            </a:r>
            <a:br>
              <a:rPr lang="en-US" dirty="0" smtClean="0"/>
            </a:br>
            <a:r>
              <a:rPr lang="en-US" dirty="0" smtClean="0"/>
              <a:t>(re-)forming joint </a:t>
            </a:r>
            <a:br>
              <a:rPr lang="en-US" dirty="0" smtClean="0"/>
            </a:br>
            <a:r>
              <a:rPr lang="en-US" dirty="0" smtClean="0"/>
              <a:t>collaboration</a:t>
            </a:r>
          </a:p>
          <a:p>
            <a:r>
              <a:rPr lang="en-US" dirty="0" smtClean="0"/>
              <a:t>Phase A imminent; </a:t>
            </a:r>
            <a:br>
              <a:rPr lang="en-US" dirty="0" smtClean="0"/>
            </a:br>
            <a:r>
              <a:rPr lang="en-US" dirty="0" smtClean="0"/>
              <a:t>mission adoption possible</a:t>
            </a:r>
            <a:br>
              <a:rPr lang="en-US" dirty="0" smtClean="0"/>
            </a:br>
            <a:r>
              <a:rPr lang="en-US" dirty="0" smtClean="0"/>
              <a:t>in 2020</a:t>
            </a:r>
          </a:p>
          <a:p>
            <a:r>
              <a:rPr lang="en-US" dirty="0" smtClean="0"/>
              <a:t>Launch date nominally </a:t>
            </a:r>
            <a:br>
              <a:rPr lang="en-US" dirty="0" smtClean="0"/>
            </a:br>
            <a:r>
              <a:rPr lang="en-US" dirty="0" smtClean="0"/>
              <a:t>2034; may bring in to ~2030</a:t>
            </a:r>
          </a:p>
          <a:p>
            <a:r>
              <a:rPr lang="is-IS" dirty="0" smtClean="0"/>
              <a:t>…and then </a:t>
            </a:r>
            <a:r>
              <a:rPr lang="is-IS" i="1" dirty="0" smtClean="0"/>
              <a:t>great</a:t>
            </a:r>
            <a:r>
              <a:rPr lang="is-IS" dirty="0" smtClean="0"/>
              <a:t> science:</a:t>
            </a:r>
          </a:p>
          <a:p>
            <a:r>
              <a:rPr lang="is-IS" dirty="0" smtClean="0">
                <a:solidFill>
                  <a:schemeClr val="tx1"/>
                </a:solidFill>
              </a:rPr>
              <a:t>Blue: Simulated signal for inspiral of two 5x10</a:t>
            </a:r>
            <a:r>
              <a:rPr lang="is-IS" baseline="30000" dirty="0" smtClean="0">
                <a:solidFill>
                  <a:schemeClr val="tx1"/>
                </a:solidFill>
              </a:rPr>
              <a:t>5</a:t>
            </a:r>
            <a:r>
              <a:rPr lang="is-IS" dirty="0" smtClean="0">
                <a:solidFill>
                  <a:schemeClr val="tx1"/>
                </a:solidFill>
              </a:rPr>
              <a:t> Black Holes inspiraling at z=5</a:t>
            </a:r>
          </a:p>
          <a:p>
            <a:r>
              <a:rPr lang="is-IS" dirty="0" smtClean="0">
                <a:solidFill>
                  <a:srgbClr val="FD150F"/>
                </a:solidFill>
              </a:rPr>
              <a:t>Red: LISA Pathfinder interferometer performance</a:t>
            </a:r>
            <a:endParaRPr lang="en-US" dirty="0" smtClean="0">
              <a:solidFill>
                <a:srgbClr val="FD150F"/>
              </a:solidFill>
            </a:endParaRPr>
          </a:p>
          <a:p>
            <a:endParaRPr lang="en-US" dirty="0"/>
          </a:p>
        </p:txBody>
      </p:sp>
      <p:sp>
        <p:nvSpPr>
          <p:cNvPr id="4" name="Slide Number Placeholder 3"/>
          <p:cNvSpPr>
            <a:spLocks noGrp="1"/>
          </p:cNvSpPr>
          <p:nvPr>
            <p:ph type="sldNum" sz="quarter" idx="10"/>
          </p:nvPr>
        </p:nvSpPr>
        <p:spPr/>
        <p:txBody>
          <a:bodyPr/>
          <a:lstStyle/>
          <a:p>
            <a:pPr>
              <a:defRPr/>
            </a:pPr>
            <a:fld id="{B7F6A23E-AE89-A345-B002-CD5B78E017F7}" type="slidenum">
              <a:rPr lang="en-US" smtClean="0"/>
              <a:pPr>
                <a:defRPr/>
              </a:pPr>
              <a:t>53</a:t>
            </a:fld>
            <a:endParaRPr lang="en-US"/>
          </a:p>
        </p:txBody>
      </p:sp>
    </p:spTree>
    <p:extLst>
      <p:ext uri="{BB962C8B-B14F-4D97-AF65-F5344CB8AC3E}">
        <p14:creationId xmlns:p14="http://schemas.microsoft.com/office/powerpoint/2010/main" val="4680324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453842" y="2500342"/>
            <a:ext cx="5610781" cy="4107893"/>
          </a:xfrm>
          <a:prstGeom prst="rect">
            <a:avLst/>
          </a:prstGeom>
        </p:spPr>
      </p:pic>
      <p:pic>
        <p:nvPicPr>
          <p:cNvPr id="9" name="Picture 8"/>
          <p:cNvPicPr>
            <a:picLocks noChangeAspect="1"/>
          </p:cNvPicPr>
          <p:nvPr/>
        </p:nvPicPr>
        <p:blipFill>
          <a:blip r:embed="rId4"/>
          <a:stretch>
            <a:fillRect/>
          </a:stretch>
        </p:blipFill>
        <p:spPr>
          <a:xfrm>
            <a:off x="3949097" y="1293317"/>
            <a:ext cx="2191071" cy="3306894"/>
          </a:xfrm>
          <a:prstGeom prst="rect">
            <a:avLst/>
          </a:prstGeom>
        </p:spPr>
      </p:pic>
      <p:pic>
        <p:nvPicPr>
          <p:cNvPr id="10" name="Picture 9"/>
          <p:cNvPicPr>
            <a:picLocks noChangeAspect="1"/>
          </p:cNvPicPr>
          <p:nvPr/>
        </p:nvPicPr>
        <p:blipFill>
          <a:blip r:embed="rId5"/>
          <a:stretch>
            <a:fillRect/>
          </a:stretch>
        </p:blipFill>
        <p:spPr>
          <a:xfrm>
            <a:off x="0" y="-1"/>
            <a:ext cx="3389882" cy="3019235"/>
          </a:xfrm>
          <a:prstGeom prst="rect">
            <a:avLst/>
          </a:prstGeom>
        </p:spPr>
      </p:pic>
    </p:spTree>
    <p:extLst>
      <p:ext uri="{BB962C8B-B14F-4D97-AF65-F5344CB8AC3E}">
        <p14:creationId xmlns:p14="http://schemas.microsoft.com/office/powerpoint/2010/main" val="42198360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a:blip r:embed="rId2"/>
          <a:stretch>
            <a:fillRect/>
          </a:stretch>
        </p:blipFill>
        <p:spPr>
          <a:xfrm>
            <a:off x="5443026" y="0"/>
            <a:ext cx="3700974" cy="1915477"/>
          </a:xfrm>
          <a:prstGeom prst="rect">
            <a:avLst/>
          </a:prstGeom>
        </p:spPr>
      </p:pic>
      <p:sp>
        <p:nvSpPr>
          <p:cNvPr id="36865" name="Title 1"/>
          <p:cNvSpPr>
            <a:spLocks noGrp="1"/>
          </p:cNvSpPr>
          <p:nvPr>
            <p:ph type="title"/>
          </p:nvPr>
        </p:nvSpPr>
        <p:spPr>
          <a:xfrm>
            <a:off x="902565" y="351755"/>
            <a:ext cx="5114925" cy="700087"/>
          </a:xfrm>
        </p:spPr>
        <p:txBody>
          <a:bodyPr/>
          <a:lstStyle/>
          <a:p>
            <a:pPr lvl="1"/>
            <a:r>
              <a:rPr lang="en-GB" b="1" dirty="0" smtClean="0">
                <a:latin typeface="Helvetica" charset="0"/>
              </a:rPr>
              <a:t>Measuring Δ</a:t>
            </a:r>
            <a:r>
              <a:rPr lang="en-GB" b="1" i="1" dirty="0" smtClean="0">
                <a:latin typeface="Helvetica" charset="0"/>
              </a:rPr>
              <a:t>L</a:t>
            </a:r>
            <a:r>
              <a:rPr lang="en-GB" b="1" dirty="0">
                <a:latin typeface="Helvetica" charset="0"/>
              </a:rPr>
              <a:t>= 4x10</a:t>
            </a:r>
            <a:r>
              <a:rPr lang="en-GB" b="1" baseline="30000" dirty="0">
                <a:latin typeface="Helvetica" charset="0"/>
              </a:rPr>
              <a:t>-18 </a:t>
            </a:r>
            <a:r>
              <a:rPr lang="en-GB" b="1" dirty="0">
                <a:latin typeface="Helvetica" charset="0"/>
              </a:rPr>
              <a:t>m</a:t>
            </a:r>
            <a:br>
              <a:rPr lang="en-GB" b="1" dirty="0">
                <a:latin typeface="Helvetica" charset="0"/>
              </a:rPr>
            </a:br>
            <a:r>
              <a:rPr lang="en-US" dirty="0" smtClean="0">
                <a:latin typeface="Helvetica" charset="0"/>
              </a:rPr>
              <a:t>Readout</a:t>
            </a:r>
            <a:endParaRPr lang="en-US" dirty="0">
              <a:latin typeface="Helvetica" charset="0"/>
            </a:endParaRPr>
          </a:p>
        </p:txBody>
      </p:sp>
      <p:sp>
        <p:nvSpPr>
          <p:cNvPr id="36866" name="Content Placeholder 2"/>
          <p:cNvSpPr>
            <a:spLocks noGrp="1"/>
          </p:cNvSpPr>
          <p:nvPr>
            <p:ph idx="1"/>
          </p:nvPr>
        </p:nvSpPr>
        <p:spPr>
          <a:xfrm>
            <a:off x="0" y="1355725"/>
            <a:ext cx="3835400" cy="4641850"/>
          </a:xfrm>
        </p:spPr>
        <p:txBody>
          <a:bodyPr/>
          <a:lstStyle/>
          <a:p>
            <a:r>
              <a:rPr lang="en-US" dirty="0" smtClean="0">
                <a:latin typeface="Helvetica" charset="0"/>
              </a:rPr>
              <a:t>Shot </a:t>
            </a:r>
            <a:r>
              <a:rPr lang="en-US" dirty="0">
                <a:latin typeface="Helvetica" charset="0"/>
              </a:rPr>
              <a:t>noise – ability to resolve a fringe shift due to a GW (counting statistics)</a:t>
            </a:r>
          </a:p>
          <a:p>
            <a:endParaRPr lang="en-US" dirty="0" smtClean="0">
              <a:latin typeface="Helvetica" charset="0"/>
            </a:endParaRPr>
          </a:p>
          <a:p>
            <a:endParaRPr lang="en-US" dirty="0" smtClean="0">
              <a:latin typeface="Helvetica" charset="0"/>
            </a:endParaRPr>
          </a:p>
          <a:p>
            <a:endParaRPr lang="en-US" dirty="0">
              <a:latin typeface="Helvetica" charset="0"/>
            </a:endParaRPr>
          </a:p>
          <a:p>
            <a:r>
              <a:rPr lang="en-US" b="1" dirty="0" smtClean="0">
                <a:solidFill>
                  <a:srgbClr val="FF0000"/>
                </a:solidFill>
                <a:latin typeface="Helvetica" charset="0"/>
              </a:rPr>
              <a:t>Radiation Pressure noise </a:t>
            </a:r>
            <a:r>
              <a:rPr lang="en-US" dirty="0" smtClean="0">
                <a:latin typeface="Helvetica" charset="0"/>
              </a:rPr>
              <a:t>– Point </a:t>
            </a:r>
            <a:r>
              <a:rPr lang="en-US" dirty="0">
                <a:latin typeface="Helvetica" charset="0"/>
              </a:rPr>
              <a:t>of diminishing returns when buffeting of test mass </a:t>
            </a:r>
            <a:br>
              <a:rPr lang="en-US" dirty="0">
                <a:latin typeface="Helvetica" charset="0"/>
              </a:rPr>
            </a:br>
            <a:r>
              <a:rPr lang="en-US" dirty="0">
                <a:latin typeface="Helvetica" charset="0"/>
              </a:rPr>
              <a:t>by photons increases </a:t>
            </a:r>
            <a:br>
              <a:rPr lang="en-US" dirty="0">
                <a:latin typeface="Helvetica" charset="0"/>
              </a:rPr>
            </a:br>
            <a:r>
              <a:rPr lang="en-US" dirty="0">
                <a:latin typeface="Helvetica" charset="0"/>
              </a:rPr>
              <a:t>low-frequency noise – </a:t>
            </a:r>
            <a:br>
              <a:rPr lang="en-US" dirty="0">
                <a:latin typeface="Helvetica" charset="0"/>
              </a:rPr>
            </a:br>
            <a:r>
              <a:rPr lang="en-US" dirty="0">
                <a:latin typeface="Helvetica" charset="0"/>
              </a:rPr>
              <a:t>use heavy test masses!</a:t>
            </a:r>
          </a:p>
          <a:p>
            <a:endParaRPr lang="en-US" altLang="ja-JP" b="1" dirty="0" smtClean="0">
              <a:solidFill>
                <a:srgbClr val="114FFB"/>
              </a:solidFill>
              <a:latin typeface="Helvetica" charset="0"/>
            </a:endParaRPr>
          </a:p>
          <a:p>
            <a:r>
              <a:rPr lang="ja-JP" altLang="en-US" b="1" dirty="0" smtClean="0">
                <a:solidFill>
                  <a:srgbClr val="FF0000"/>
                </a:solidFill>
                <a:latin typeface="Helvetica" charset="0"/>
              </a:rPr>
              <a:t>‘</a:t>
            </a:r>
            <a:r>
              <a:rPr lang="en-US" altLang="ja-JP" b="1" dirty="0">
                <a:solidFill>
                  <a:srgbClr val="FF0000"/>
                </a:solidFill>
                <a:latin typeface="Helvetica" charset="0"/>
              </a:rPr>
              <a:t>Standard Quantum Limit</a:t>
            </a:r>
            <a:r>
              <a:rPr lang="ja-JP" altLang="en-US" b="1" dirty="0" smtClean="0">
                <a:solidFill>
                  <a:srgbClr val="FF0000"/>
                </a:solidFill>
                <a:latin typeface="Helvetica" charset="0"/>
              </a:rPr>
              <a:t>’</a:t>
            </a:r>
            <a:endParaRPr lang="en-US" altLang="ja-JP" b="1" dirty="0">
              <a:solidFill>
                <a:srgbClr val="FF0000"/>
              </a:solidFill>
              <a:latin typeface="Helvetica" charset="0"/>
            </a:endParaRPr>
          </a:p>
        </p:txBody>
      </p:sp>
      <p:sp>
        <p:nvSpPr>
          <p:cNvPr id="36867" name="Slide Number Placeholder 3"/>
          <p:cNvSpPr>
            <a:spLocks noGrp="1"/>
          </p:cNvSpPr>
          <p:nvPr>
            <p:ph type="sldNum"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5AB85E0A-803F-BC45-B9E6-011A1468E78A}" type="slidenum">
              <a:rPr lang="en-US" sz="1200">
                <a:latin typeface="Helvetica" charset="0"/>
              </a:rPr>
              <a:pPr/>
              <a:t>6</a:t>
            </a:fld>
            <a:endParaRPr lang="en-US" sz="1200">
              <a:latin typeface="Helvetica" charset="0"/>
            </a:endParaRPr>
          </a:p>
        </p:txBody>
      </p:sp>
      <p:grpSp>
        <p:nvGrpSpPr>
          <p:cNvPr id="2" name="Group 1"/>
          <p:cNvGrpSpPr/>
          <p:nvPr/>
        </p:nvGrpSpPr>
        <p:grpSpPr>
          <a:xfrm>
            <a:off x="3547838" y="2295337"/>
            <a:ext cx="5508625" cy="4354512"/>
            <a:chOff x="3479800" y="1830388"/>
            <a:chExt cx="5508625" cy="4354512"/>
          </a:xfrm>
        </p:grpSpPr>
        <p:pic>
          <p:nvPicPr>
            <p:cNvPr id="36868" name="Picture 4" descr="Sens.pdf"/>
            <p:cNvPicPr>
              <a:picLocks noChangeAspect="1"/>
            </p:cNvPicPr>
            <p:nvPr/>
          </p:nvPicPr>
          <p:blipFill>
            <a:blip r:embed="rId3">
              <a:extLst>
                <a:ext uri="{28A0092B-C50C-407E-A947-70E740481C1C}">
                  <a14:useLocalDpi xmlns:a14="http://schemas.microsoft.com/office/drawing/2010/main" val="0"/>
                </a:ext>
              </a:extLst>
            </a:blip>
            <a:srcRect l="5409" t="9740" r="10306" b="4039"/>
            <a:stretch>
              <a:fillRect/>
            </a:stretch>
          </p:blipFill>
          <p:spPr bwMode="auto">
            <a:xfrm>
              <a:off x="3479800" y="1830388"/>
              <a:ext cx="5508625" cy="4354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36869" name="Straight Arrow Connector 6"/>
            <p:cNvCxnSpPr>
              <a:cxnSpLocks noChangeShapeType="1"/>
            </p:cNvCxnSpPr>
            <p:nvPr/>
          </p:nvCxnSpPr>
          <p:spPr bwMode="auto">
            <a:xfrm flipH="1">
              <a:off x="8574088" y="3033713"/>
              <a:ext cx="0" cy="974725"/>
            </a:xfrm>
            <a:prstGeom prst="straightConnector1">
              <a:avLst/>
            </a:prstGeom>
            <a:noFill/>
            <a:ln w="127000">
              <a:solidFill>
                <a:schemeClr val="tx1"/>
              </a:solidFill>
              <a:round/>
              <a:headEnd type="none" w="sm" len="sm"/>
              <a:tailEnd type="arrow" w="med" len="med"/>
            </a:ln>
            <a:extLst>
              <a:ext uri="{909E8E84-426E-40dd-AFC4-6F175D3DCCD1}">
                <a14:hiddenFill xmlns="" xmlns:a14="http://schemas.microsoft.com/office/drawing/2010/main">
                  <a:noFill/>
                </a14:hiddenFill>
              </a:ext>
            </a:extLst>
          </p:spPr>
        </p:cxnSp>
        <p:cxnSp>
          <p:nvCxnSpPr>
            <p:cNvPr id="36870" name="Straight Arrow Connector 8"/>
            <p:cNvCxnSpPr>
              <a:cxnSpLocks noChangeShapeType="1"/>
            </p:cNvCxnSpPr>
            <p:nvPr/>
          </p:nvCxnSpPr>
          <p:spPr bwMode="auto">
            <a:xfrm flipH="1">
              <a:off x="7812088" y="3630613"/>
              <a:ext cx="0" cy="973137"/>
            </a:xfrm>
            <a:prstGeom prst="straightConnector1">
              <a:avLst/>
            </a:prstGeom>
            <a:noFill/>
            <a:ln w="127000">
              <a:solidFill>
                <a:schemeClr val="tx1"/>
              </a:solidFill>
              <a:round/>
              <a:headEnd type="none" w="sm" len="sm"/>
              <a:tailEnd type="arrow" w="med" len="med"/>
            </a:ln>
            <a:extLst>
              <a:ext uri="{909E8E84-426E-40dd-AFC4-6F175D3DCCD1}">
                <a14:hiddenFill xmlns="" xmlns:a14="http://schemas.microsoft.com/office/drawing/2010/main">
                  <a:noFill/>
                </a14:hiddenFill>
              </a:ext>
            </a:extLst>
          </p:spPr>
        </p:cxnSp>
        <p:cxnSp>
          <p:nvCxnSpPr>
            <p:cNvPr id="36871" name="Straight Arrow Connector 9"/>
            <p:cNvCxnSpPr>
              <a:cxnSpLocks noChangeShapeType="1"/>
            </p:cNvCxnSpPr>
            <p:nvPr/>
          </p:nvCxnSpPr>
          <p:spPr bwMode="auto">
            <a:xfrm flipH="1">
              <a:off x="7027863" y="4105275"/>
              <a:ext cx="0" cy="973138"/>
            </a:xfrm>
            <a:prstGeom prst="straightConnector1">
              <a:avLst/>
            </a:prstGeom>
            <a:noFill/>
            <a:ln w="127000">
              <a:solidFill>
                <a:schemeClr val="tx1"/>
              </a:solidFill>
              <a:round/>
              <a:headEnd type="none" w="sm" len="sm"/>
              <a:tailEnd type="arrow" w="med" len="med"/>
            </a:ln>
            <a:extLst>
              <a:ext uri="{909E8E84-426E-40dd-AFC4-6F175D3DCCD1}">
                <a14:hiddenFill xmlns="" xmlns:a14="http://schemas.microsoft.com/office/drawing/2010/main">
                  <a:noFill/>
                </a14:hiddenFill>
              </a:ext>
            </a:extLst>
          </p:spPr>
        </p:cxnSp>
        <p:cxnSp>
          <p:nvCxnSpPr>
            <p:cNvPr id="36872" name="Straight Arrow Connector 10"/>
            <p:cNvCxnSpPr>
              <a:cxnSpLocks noChangeShapeType="1"/>
            </p:cNvCxnSpPr>
            <p:nvPr/>
          </p:nvCxnSpPr>
          <p:spPr bwMode="auto">
            <a:xfrm flipV="1">
              <a:off x="4257675" y="3935413"/>
              <a:ext cx="376238" cy="244475"/>
            </a:xfrm>
            <a:prstGeom prst="straightConnector1">
              <a:avLst/>
            </a:prstGeom>
            <a:noFill/>
            <a:ln w="63500">
              <a:solidFill>
                <a:srgbClr val="FD150F"/>
              </a:solidFill>
              <a:round/>
              <a:headEnd type="none" w="sm" len="sm"/>
              <a:tailEnd type="arrow" w="med" len="med"/>
            </a:ln>
            <a:extLst>
              <a:ext uri="{909E8E84-426E-40dd-AFC4-6F175D3DCCD1}">
                <a14:hiddenFill xmlns="" xmlns:a14="http://schemas.microsoft.com/office/drawing/2010/main">
                  <a:noFill/>
                </a14:hiddenFill>
              </a:ext>
            </a:extLst>
          </p:spPr>
        </p:cxnSp>
        <p:cxnSp>
          <p:nvCxnSpPr>
            <p:cNvPr id="36873" name="Straight Arrow Connector 13"/>
            <p:cNvCxnSpPr>
              <a:cxnSpLocks noChangeShapeType="1"/>
            </p:cNvCxnSpPr>
            <p:nvPr/>
          </p:nvCxnSpPr>
          <p:spPr bwMode="auto">
            <a:xfrm flipV="1">
              <a:off x="4424363" y="4208463"/>
              <a:ext cx="374650" cy="242887"/>
            </a:xfrm>
            <a:prstGeom prst="straightConnector1">
              <a:avLst/>
            </a:prstGeom>
            <a:noFill/>
            <a:ln w="63500">
              <a:solidFill>
                <a:srgbClr val="FD150F"/>
              </a:solidFill>
              <a:round/>
              <a:headEnd type="none" w="sm" len="sm"/>
              <a:tailEnd type="arrow" w="med" len="med"/>
            </a:ln>
            <a:extLst>
              <a:ext uri="{909E8E84-426E-40dd-AFC4-6F175D3DCCD1}">
                <a14:hiddenFill xmlns="" xmlns:a14="http://schemas.microsoft.com/office/drawing/2010/main">
                  <a:noFill/>
                </a14:hiddenFill>
              </a:ext>
            </a:extLst>
          </p:spPr>
        </p:cxnSp>
        <p:cxnSp>
          <p:nvCxnSpPr>
            <p:cNvPr id="36874" name="Straight Arrow Connector 14"/>
            <p:cNvCxnSpPr>
              <a:cxnSpLocks noChangeShapeType="1"/>
            </p:cNvCxnSpPr>
            <p:nvPr/>
          </p:nvCxnSpPr>
          <p:spPr bwMode="auto">
            <a:xfrm flipV="1">
              <a:off x="4633913" y="4484688"/>
              <a:ext cx="376237" cy="242887"/>
            </a:xfrm>
            <a:prstGeom prst="straightConnector1">
              <a:avLst/>
            </a:prstGeom>
            <a:noFill/>
            <a:ln w="63500">
              <a:solidFill>
                <a:srgbClr val="FD150F"/>
              </a:solidFill>
              <a:round/>
              <a:headEnd type="none" w="sm" len="sm"/>
              <a:tailEnd type="arrow" w="med" len="med"/>
            </a:ln>
            <a:extLst>
              <a:ext uri="{909E8E84-426E-40dd-AFC4-6F175D3DCCD1}">
                <a14:hiddenFill xmlns="" xmlns:a14="http://schemas.microsoft.com/office/drawing/2010/main">
                  <a:noFill/>
                </a14:hiddenFill>
              </a:ext>
            </a:extLst>
          </p:spPr>
        </p:cxnSp>
      </p:grpSp>
      <p:pic>
        <p:nvPicPr>
          <p:cNvPr id="3" name="Picture 2"/>
          <p:cNvPicPr>
            <a:picLocks noChangeAspect="1"/>
          </p:cNvPicPr>
          <p:nvPr/>
        </p:nvPicPr>
        <p:blipFill>
          <a:blip r:embed="rId4"/>
          <a:stretch>
            <a:fillRect/>
          </a:stretch>
        </p:blipFill>
        <p:spPr>
          <a:xfrm>
            <a:off x="107240" y="5288709"/>
            <a:ext cx="3627477" cy="990554"/>
          </a:xfrm>
          <a:prstGeom prst="rect">
            <a:avLst/>
          </a:prstGeom>
        </p:spPr>
      </p:pic>
      <p:pic>
        <p:nvPicPr>
          <p:cNvPr id="15" name="Picture 14"/>
          <p:cNvPicPr>
            <a:picLocks noChangeAspect="1"/>
          </p:cNvPicPr>
          <p:nvPr/>
        </p:nvPicPr>
        <p:blipFill>
          <a:blip r:embed="rId5"/>
          <a:stretch>
            <a:fillRect/>
          </a:stretch>
        </p:blipFill>
        <p:spPr>
          <a:xfrm>
            <a:off x="236519" y="2190165"/>
            <a:ext cx="2699045" cy="993710"/>
          </a:xfrm>
          <a:prstGeom prst="rect">
            <a:avLst/>
          </a:prstGeom>
        </p:spPr>
      </p:pic>
    </p:spTree>
    <p:extLst>
      <p:ext uri="{BB962C8B-B14F-4D97-AF65-F5344CB8AC3E}">
        <p14:creationId xmlns:p14="http://schemas.microsoft.com/office/powerpoint/2010/main" val="19975898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 Quantum Limit</a:t>
            </a:r>
            <a:endParaRPr lang="en-US" dirty="0"/>
          </a:p>
        </p:txBody>
      </p:sp>
      <p:sp>
        <p:nvSpPr>
          <p:cNvPr id="3" name="Content Placeholder 2"/>
          <p:cNvSpPr>
            <a:spLocks noGrp="1"/>
          </p:cNvSpPr>
          <p:nvPr>
            <p:ph idx="1"/>
          </p:nvPr>
        </p:nvSpPr>
        <p:spPr/>
        <p:txBody>
          <a:bodyPr/>
          <a:lstStyle/>
          <a:p>
            <a:r>
              <a:rPr lang="en-US" dirty="0" smtClean="0">
                <a:latin typeface="Helvetica" charset="0"/>
              </a:rPr>
              <a:t>For </a:t>
            </a:r>
            <a:r>
              <a:rPr lang="en-US" dirty="0">
                <a:latin typeface="Helvetica" charset="0"/>
              </a:rPr>
              <a:t>a simple model of the instrument, one can choose the frequency of the best compromise between the two effects</a:t>
            </a:r>
          </a:p>
          <a:p>
            <a:endParaRPr lang="en-US" dirty="0"/>
          </a:p>
        </p:txBody>
      </p:sp>
      <p:sp>
        <p:nvSpPr>
          <p:cNvPr id="4" name="Slide Number Placeholder 3"/>
          <p:cNvSpPr>
            <a:spLocks noGrp="1"/>
          </p:cNvSpPr>
          <p:nvPr>
            <p:ph type="sldNum" sz="quarter" idx="10"/>
          </p:nvPr>
        </p:nvSpPr>
        <p:spPr/>
        <p:txBody>
          <a:bodyPr/>
          <a:lstStyle/>
          <a:p>
            <a:pPr>
              <a:defRPr/>
            </a:pPr>
            <a:fld id="{B7F6A23E-AE89-A345-B002-CD5B78E017F7}" type="slidenum">
              <a:rPr lang="en-US" smtClean="0"/>
              <a:pPr>
                <a:defRPr/>
              </a:pPr>
              <a:t>7</a:t>
            </a:fld>
            <a:endParaRPr lang="en-US"/>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073" y="3105129"/>
            <a:ext cx="4236422" cy="3043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4564"/>
          <a:stretch/>
        </p:blipFill>
        <p:spPr bwMode="auto">
          <a:xfrm>
            <a:off x="4452537" y="3105129"/>
            <a:ext cx="3968576" cy="3131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7787775" y="6581001"/>
            <a:ext cx="1091967" cy="276999"/>
          </a:xfrm>
          <a:prstGeom prst="rect">
            <a:avLst/>
          </a:prstGeom>
          <a:noFill/>
        </p:spPr>
        <p:txBody>
          <a:bodyPr wrap="none" rtlCol="0">
            <a:spAutoFit/>
          </a:bodyPr>
          <a:lstStyle/>
          <a:p>
            <a:r>
              <a:rPr lang="en-US" altLang="zh-CN" sz="1200" dirty="0" smtClean="0">
                <a:latin typeface="Times New Roman" pitchFamily="18" charset="0"/>
                <a:ea typeface="华文楷体" pitchFamily="2" charset="-122"/>
                <a:cs typeface="Times New Roman" pitchFamily="18" charset="0"/>
              </a:rPr>
              <a:t>Figures:  Miao</a:t>
            </a:r>
            <a:endParaRPr lang="en-GB" sz="1200" dirty="0"/>
          </a:p>
        </p:txBody>
      </p:sp>
    </p:spTree>
    <p:extLst>
      <p:ext uri="{BB962C8B-B14F-4D97-AF65-F5344CB8AC3E}">
        <p14:creationId xmlns:p14="http://schemas.microsoft.com/office/powerpoint/2010/main" val="10629332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z="2800" dirty="0">
                <a:solidFill>
                  <a:srgbClr val="0000FF"/>
                </a:solidFill>
                <a:cs typeface="Times New Roman" pitchFamily="18" charset="0"/>
              </a:rPr>
              <a:t>Detuned signal recycling (SR</a:t>
            </a:r>
            <a:r>
              <a:rPr lang="en-US" altLang="zh-CN" sz="2800" dirty="0" smtClean="0">
                <a:solidFill>
                  <a:srgbClr val="0000FF"/>
                </a:solidFill>
                <a:cs typeface="Times New Roman" pitchFamily="18" charset="0"/>
              </a:rPr>
              <a:t>)</a:t>
            </a:r>
            <a:endParaRPr lang="en-US" sz="2800" dirty="0"/>
          </a:p>
        </p:txBody>
      </p:sp>
      <p:sp>
        <p:nvSpPr>
          <p:cNvPr id="4" name="Slide Number Placeholder 3"/>
          <p:cNvSpPr>
            <a:spLocks noGrp="1"/>
          </p:cNvSpPr>
          <p:nvPr>
            <p:ph type="sldNum" sz="quarter" idx="10"/>
          </p:nvPr>
        </p:nvSpPr>
        <p:spPr/>
        <p:txBody>
          <a:bodyPr/>
          <a:lstStyle/>
          <a:p>
            <a:pPr>
              <a:defRPr/>
            </a:pPr>
            <a:fld id="{B7F6A23E-AE89-A345-B002-CD5B78E017F7}" type="slidenum">
              <a:rPr lang="en-US" smtClean="0"/>
              <a:pPr>
                <a:defRPr/>
              </a:pPr>
              <a:t>8</a:t>
            </a:fld>
            <a:endParaRPr lang="en-US"/>
          </a:p>
        </p:txBody>
      </p:sp>
      <p:pic>
        <p:nvPicPr>
          <p:cNvPr id="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9601" y="1818722"/>
            <a:ext cx="3659297" cy="3488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矩形 50"/>
          <p:cNvSpPr/>
          <p:nvPr/>
        </p:nvSpPr>
        <p:spPr>
          <a:xfrm rot="5400000">
            <a:off x="271274" y="429482"/>
            <a:ext cx="900000" cy="43200"/>
          </a:xfrm>
          <a:prstGeom prst="rect">
            <a:avLst/>
          </a:prstGeom>
          <a:gradFill flip="none" rotWithShape="1">
            <a:gsLst>
              <a:gs pos="10000">
                <a:schemeClr val="bg1"/>
              </a:gs>
              <a:gs pos="61000">
                <a:schemeClr val="accent6"/>
              </a:gs>
              <a:gs pos="100000">
                <a:schemeClr val="bg1"/>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Rectangle 34"/>
          <p:cNvSpPr>
            <a:spLocks noChangeArrowheads="1"/>
          </p:cNvSpPr>
          <p:nvPr/>
        </p:nvSpPr>
        <p:spPr bwMode="auto">
          <a:xfrm>
            <a:off x="8736414" y="6487024"/>
            <a:ext cx="300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a:r>
              <a:rPr lang="en-US" altLang="zh-CN" dirty="0" smtClean="0">
                <a:latin typeface="Times New Roman" pitchFamily="18" charset="0"/>
                <a:cs typeface="Times New Roman" pitchFamily="18" charset="0"/>
              </a:rPr>
              <a:t>5</a:t>
            </a:r>
            <a:endParaRPr lang="zh-CN" altLang="en-US" dirty="0">
              <a:latin typeface="Times New Roman" pitchFamily="18" charset="0"/>
              <a:cs typeface="Times New Roman" pitchFamily="18" charset="0"/>
            </a:endParaRPr>
          </a:p>
        </p:txBody>
      </p:sp>
      <p:sp>
        <p:nvSpPr>
          <p:cNvPr id="10" name="TextBox 9"/>
          <p:cNvSpPr txBox="1"/>
          <p:nvPr/>
        </p:nvSpPr>
        <p:spPr>
          <a:xfrm>
            <a:off x="708619" y="5408426"/>
            <a:ext cx="5237331" cy="43088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none" rtlCol="0">
            <a:spAutoFit/>
          </a:bodyPr>
          <a:lstStyle/>
          <a:p>
            <a:r>
              <a:rPr lang="en-US" altLang="zh-CN" sz="2200" b="1" dirty="0" smtClean="0">
                <a:solidFill>
                  <a:srgbClr val="0000FF"/>
                </a:solidFill>
                <a:latin typeface="Helvetica" charset="0"/>
                <a:ea typeface="Helvetica" charset="0"/>
                <a:cs typeface="Helvetica" charset="0"/>
              </a:rPr>
              <a:t>One interpretation: </a:t>
            </a:r>
            <a:r>
              <a:rPr lang="en-US" altLang="zh-CN" sz="2200" dirty="0" smtClean="0">
                <a:solidFill>
                  <a:srgbClr val="FF0000"/>
                </a:solidFill>
                <a:latin typeface="Helvetica" charset="0"/>
                <a:ea typeface="Helvetica" charset="0"/>
                <a:cs typeface="Helvetica" charset="0"/>
              </a:rPr>
              <a:t>optical spring effect</a:t>
            </a:r>
            <a:endParaRPr lang="en-US" altLang="zh-CN" sz="2200" dirty="0" smtClean="0">
              <a:solidFill>
                <a:schemeClr val="tx1"/>
              </a:solidFill>
              <a:latin typeface="Helvetica" charset="0"/>
              <a:ea typeface="Helvetica" charset="0"/>
              <a:cs typeface="Helvetica" charset="0"/>
            </a:endParaRPr>
          </a:p>
        </p:txBody>
      </p:sp>
      <p:sp>
        <p:nvSpPr>
          <p:cNvPr id="11" name="Rectangle 10"/>
          <p:cNvSpPr/>
          <p:nvPr/>
        </p:nvSpPr>
        <p:spPr>
          <a:xfrm>
            <a:off x="838062" y="6431472"/>
            <a:ext cx="7467738" cy="461665"/>
          </a:xfrm>
          <a:prstGeom prst="rect">
            <a:avLst/>
          </a:prstGeom>
        </p:spPr>
        <p:txBody>
          <a:bodyPr wrap="square">
            <a:spAutoFit/>
          </a:bodyPr>
          <a:lstStyle/>
          <a:p>
            <a:r>
              <a:rPr lang="en-GB" altLang="zh-CN" sz="1200" dirty="0" smtClean="0">
                <a:latin typeface="Times New Roman" pitchFamily="18" charset="0"/>
                <a:ea typeface="华文楷体" pitchFamily="2" charset="-122"/>
                <a:cs typeface="Times New Roman" pitchFamily="18" charset="0"/>
              </a:rPr>
              <a:t>[1</a:t>
            </a:r>
            <a:r>
              <a:rPr lang="en-GB" altLang="zh-CN" sz="1200" dirty="0">
                <a:latin typeface="Times New Roman" pitchFamily="18" charset="0"/>
                <a:ea typeface="华文楷体" pitchFamily="2" charset="-122"/>
                <a:cs typeface="Times New Roman" pitchFamily="18" charset="0"/>
              </a:rPr>
              <a:t>] </a:t>
            </a:r>
            <a:r>
              <a:rPr lang="en-GB" altLang="zh-CN" sz="1200" dirty="0" smtClean="0">
                <a:latin typeface="Times New Roman" pitchFamily="18" charset="0"/>
                <a:ea typeface="华文楷体" pitchFamily="2" charset="-122"/>
                <a:cs typeface="Times New Roman" pitchFamily="18" charset="0"/>
              </a:rPr>
              <a:t>A. </a:t>
            </a:r>
            <a:r>
              <a:rPr lang="en-GB" altLang="zh-CN" sz="1200" dirty="0" err="1" smtClean="0">
                <a:latin typeface="Times New Roman" pitchFamily="18" charset="0"/>
                <a:ea typeface="华文楷体" pitchFamily="2" charset="-122"/>
                <a:cs typeface="Times New Roman" pitchFamily="18" charset="0"/>
              </a:rPr>
              <a:t>Buonanno</a:t>
            </a:r>
            <a:r>
              <a:rPr lang="en-GB" altLang="zh-CN" sz="1200" dirty="0" smtClean="0">
                <a:latin typeface="Times New Roman" pitchFamily="18" charset="0"/>
                <a:ea typeface="华文楷体" pitchFamily="2" charset="-122"/>
                <a:cs typeface="Times New Roman" pitchFamily="18" charset="0"/>
              </a:rPr>
              <a:t> and Y. Chen</a:t>
            </a:r>
            <a:r>
              <a:rPr lang="en-GB" altLang="zh-CN" sz="1200" i="1" dirty="0">
                <a:latin typeface="Times New Roman" pitchFamily="18" charset="0"/>
                <a:ea typeface="华文楷体" pitchFamily="2" charset="-122"/>
                <a:cs typeface="Times New Roman" pitchFamily="18" charset="0"/>
              </a:rPr>
              <a:t>. Signal recycled laser-interferometer gravitational-wave detectors as optical springs,  </a:t>
            </a:r>
            <a:r>
              <a:rPr lang="en-US" altLang="zh-CN" sz="1200" dirty="0" smtClean="0">
                <a:latin typeface="Times New Roman" pitchFamily="18" charset="0"/>
                <a:ea typeface="华文楷体" pitchFamily="2" charset="-122"/>
                <a:cs typeface="Times New Roman" pitchFamily="18" charset="0"/>
              </a:rPr>
              <a:t>PRD</a:t>
            </a:r>
            <a:r>
              <a:rPr lang="en-US" altLang="zh-CN" sz="1200" dirty="0">
                <a:latin typeface="Times New Roman" pitchFamily="18" charset="0"/>
                <a:ea typeface="华文楷体" pitchFamily="2" charset="-122"/>
                <a:cs typeface="Times New Roman" pitchFamily="18" charset="0"/>
              </a:rPr>
              <a:t> </a:t>
            </a:r>
            <a:r>
              <a:rPr lang="en-US" altLang="zh-CN" sz="1200" b="1" dirty="0">
                <a:latin typeface="Times New Roman" pitchFamily="18" charset="0"/>
                <a:ea typeface="华文楷体" pitchFamily="2" charset="-122"/>
                <a:cs typeface="Times New Roman" pitchFamily="18" charset="0"/>
              </a:rPr>
              <a:t>65</a:t>
            </a:r>
            <a:r>
              <a:rPr lang="en-US" altLang="zh-CN" sz="1200" dirty="0">
                <a:latin typeface="Times New Roman" pitchFamily="18" charset="0"/>
                <a:ea typeface="华文楷体" pitchFamily="2" charset="-122"/>
                <a:cs typeface="Times New Roman" pitchFamily="18" charset="0"/>
              </a:rPr>
              <a:t>, 042001 </a:t>
            </a:r>
            <a:r>
              <a:rPr lang="en-US" altLang="zh-CN" sz="1200" dirty="0" smtClean="0">
                <a:latin typeface="Times New Roman" pitchFamily="18" charset="0"/>
                <a:ea typeface="华文楷体" pitchFamily="2" charset="-122"/>
                <a:cs typeface="Times New Roman" pitchFamily="18" charset="0"/>
              </a:rPr>
              <a:t>(2002</a:t>
            </a:r>
            <a:r>
              <a:rPr lang="en-US" altLang="zh-CN" sz="1200" dirty="0" smtClean="0">
                <a:latin typeface="Times New Roman" pitchFamily="18" charset="0"/>
                <a:ea typeface="华文楷体" pitchFamily="2" charset="-122"/>
                <a:cs typeface="Times New Roman" pitchFamily="18" charset="0"/>
              </a:rPr>
              <a:t>). </a:t>
            </a:r>
            <a:r>
              <a:rPr lang="en-US" altLang="zh-CN" sz="1200" dirty="0" smtClean="0">
                <a:latin typeface="Helvetica" charset="0"/>
                <a:ea typeface="Helvetica" charset="0"/>
                <a:cs typeface="Helvetica" charset="0"/>
              </a:rPr>
              <a:t>Slide:  H. Miao</a:t>
            </a:r>
            <a:endParaRPr lang="en-GB" sz="1200" dirty="0">
              <a:latin typeface="Helvetica" charset="0"/>
              <a:ea typeface="Helvetica" charset="0"/>
              <a:cs typeface="Helvetica" charset="0"/>
            </a:endParaRPr>
          </a:p>
        </p:txBody>
      </p:sp>
      <p:sp>
        <p:nvSpPr>
          <p:cNvPr id="13" name="Right Arrow 12"/>
          <p:cNvSpPr/>
          <p:nvPr/>
        </p:nvSpPr>
        <p:spPr>
          <a:xfrm>
            <a:off x="4211960" y="5993533"/>
            <a:ext cx="347161" cy="416887"/>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pic>
        <p:nvPicPr>
          <p:cNvPr id="15" name="Picture 14"/>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6103492" y="4710442"/>
            <a:ext cx="329565" cy="152400"/>
          </a:xfrm>
          <a:prstGeom prst="rect">
            <a:avLst/>
          </a:prstGeom>
        </p:spPr>
      </p:pic>
      <p:pic>
        <p:nvPicPr>
          <p:cNvPr id="16" name="Picture 15"/>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1907704" y="6092934"/>
            <a:ext cx="1838325" cy="255270"/>
          </a:xfrm>
          <a:prstGeom prst="rect">
            <a:avLst/>
          </a:prstGeom>
        </p:spPr>
      </p:pic>
      <p:pic>
        <p:nvPicPr>
          <p:cNvPr id="17" name="Picture 16"/>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4987999" y="6059102"/>
            <a:ext cx="3400425" cy="285750"/>
          </a:xfrm>
          <a:prstGeom prst="rect">
            <a:avLst/>
          </a:prstGeom>
        </p:spPr>
      </p:pic>
      <p:grpSp>
        <p:nvGrpSpPr>
          <p:cNvPr id="20" name="Group 19"/>
          <p:cNvGrpSpPr/>
          <p:nvPr/>
        </p:nvGrpSpPr>
        <p:grpSpPr>
          <a:xfrm>
            <a:off x="721119" y="1892990"/>
            <a:ext cx="3776798" cy="3499926"/>
            <a:chOff x="721119" y="621750"/>
            <a:chExt cx="3776798" cy="3499926"/>
          </a:xfrm>
        </p:grpSpPr>
        <p:grpSp>
          <p:nvGrpSpPr>
            <p:cNvPr id="19" name="Group 18"/>
            <p:cNvGrpSpPr/>
            <p:nvPr/>
          </p:nvGrpSpPr>
          <p:grpSpPr>
            <a:xfrm>
              <a:off x="721119" y="621750"/>
              <a:ext cx="3619781" cy="3499926"/>
              <a:chOff x="721119" y="577146"/>
              <a:chExt cx="3619781" cy="3499926"/>
            </a:xfrm>
          </p:grpSpPr>
          <p:pic>
            <p:nvPicPr>
              <p:cNvPr id="6"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1119" y="577146"/>
                <a:ext cx="3619781" cy="3201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tretch>
                <a:fillRect/>
              </a:stretch>
            </p:blipFill>
            <p:spPr>
              <a:xfrm>
                <a:off x="1547665" y="3821802"/>
                <a:ext cx="1937385" cy="255270"/>
              </a:xfrm>
              <a:prstGeom prst="rect">
                <a:avLst/>
              </a:prstGeom>
            </p:spPr>
          </p:pic>
        </p:grpSp>
        <p:sp>
          <p:nvSpPr>
            <p:cNvPr id="14" name="Rectangle 13"/>
            <p:cNvSpPr/>
            <p:nvPr/>
          </p:nvSpPr>
          <p:spPr>
            <a:xfrm>
              <a:off x="2543536" y="2910430"/>
              <a:ext cx="1954381" cy="646331"/>
            </a:xfrm>
            <a:prstGeom prst="rect">
              <a:avLst/>
            </a:prstGeom>
          </p:spPr>
          <p:txBody>
            <a:bodyPr wrap="none">
              <a:spAutoFit/>
            </a:bodyPr>
            <a:lstStyle/>
            <a:p>
              <a:pPr algn="ctr"/>
              <a:r>
                <a:rPr lang="en-US" altLang="zh-CN" sz="1800" b="1" dirty="0" smtClean="0">
                  <a:solidFill>
                    <a:srgbClr val="0000FF"/>
                  </a:solidFill>
                  <a:latin typeface="Helvetica" charset="0"/>
                  <a:ea typeface="Helvetica" charset="0"/>
                  <a:cs typeface="Helvetica" charset="0"/>
                </a:rPr>
                <a:t>Signal recycling</a:t>
              </a:r>
              <a:br>
                <a:rPr lang="en-US" altLang="zh-CN" sz="1800" b="1" dirty="0" smtClean="0">
                  <a:solidFill>
                    <a:srgbClr val="0000FF"/>
                  </a:solidFill>
                  <a:latin typeface="Helvetica" charset="0"/>
                  <a:ea typeface="Helvetica" charset="0"/>
                  <a:cs typeface="Helvetica" charset="0"/>
                </a:rPr>
              </a:br>
              <a:r>
                <a:rPr lang="en-US" altLang="zh-CN" sz="1800" b="1" dirty="0" smtClean="0">
                  <a:solidFill>
                    <a:srgbClr val="0000FF"/>
                  </a:solidFill>
                  <a:latin typeface="Helvetica" charset="0"/>
                  <a:ea typeface="Helvetica" charset="0"/>
                  <a:cs typeface="Helvetica" charset="0"/>
                </a:rPr>
                <a:t>mirror (</a:t>
              </a:r>
              <a:r>
                <a:rPr lang="en-US" altLang="zh-CN" sz="1800" b="1" dirty="0" err="1" smtClean="0">
                  <a:solidFill>
                    <a:srgbClr val="0000FF"/>
                  </a:solidFill>
                  <a:latin typeface="Helvetica" charset="0"/>
                  <a:ea typeface="Helvetica" charset="0"/>
                  <a:cs typeface="Helvetica" charset="0"/>
                </a:rPr>
                <a:t>SRM</a:t>
              </a:r>
              <a:r>
                <a:rPr lang="en-US" altLang="zh-CN" sz="1800" b="1" dirty="0" smtClean="0">
                  <a:solidFill>
                    <a:srgbClr val="0000FF"/>
                  </a:solidFill>
                  <a:latin typeface="Helvetica" charset="0"/>
                  <a:ea typeface="Helvetica" charset="0"/>
                  <a:cs typeface="Helvetica" charset="0"/>
                </a:rPr>
                <a:t>)</a:t>
              </a:r>
              <a:endParaRPr lang="en-GB" sz="1800" dirty="0">
                <a:solidFill>
                  <a:srgbClr val="0000FF"/>
                </a:solidFill>
                <a:latin typeface="Helvetica" charset="0"/>
                <a:ea typeface="Helvetica" charset="0"/>
                <a:cs typeface="Helvetica" charset="0"/>
              </a:endParaRPr>
            </a:p>
          </p:txBody>
        </p:sp>
        <p:sp>
          <p:nvSpPr>
            <p:cNvPr id="18" name="Freeform 17"/>
            <p:cNvSpPr/>
            <p:nvPr/>
          </p:nvSpPr>
          <p:spPr>
            <a:xfrm rot="11013473">
              <a:off x="2323005" y="2800468"/>
              <a:ext cx="223832" cy="295019"/>
            </a:xfrm>
            <a:custGeom>
              <a:avLst/>
              <a:gdLst>
                <a:gd name="connsiteX0" fmla="*/ 0 w 450850"/>
                <a:gd name="connsiteY0" fmla="*/ 539753 h 546103"/>
                <a:gd name="connsiteX1" fmla="*/ 266700 w 450850"/>
                <a:gd name="connsiteY1" fmla="*/ 3 h 546103"/>
                <a:gd name="connsiteX2" fmla="*/ 450850 w 450850"/>
                <a:gd name="connsiteY2" fmla="*/ 546103 h 546103"/>
                <a:gd name="connsiteX0" fmla="*/ 0 w 381000"/>
                <a:gd name="connsiteY0" fmla="*/ 533412 h 546112"/>
                <a:gd name="connsiteX1" fmla="*/ 196850 w 381000"/>
                <a:gd name="connsiteY1" fmla="*/ 12 h 546112"/>
                <a:gd name="connsiteX2" fmla="*/ 381000 w 381000"/>
                <a:gd name="connsiteY2" fmla="*/ 546112 h 546112"/>
                <a:gd name="connsiteX0" fmla="*/ 0 w 381000"/>
                <a:gd name="connsiteY0" fmla="*/ 533413 h 546113"/>
                <a:gd name="connsiteX1" fmla="*/ 196850 w 381000"/>
                <a:gd name="connsiteY1" fmla="*/ 13 h 546113"/>
                <a:gd name="connsiteX2" fmla="*/ 381000 w 381000"/>
                <a:gd name="connsiteY2" fmla="*/ 546113 h 546113"/>
                <a:gd name="connsiteX0" fmla="*/ 0 w 381041"/>
                <a:gd name="connsiteY0" fmla="*/ 533413 h 546113"/>
                <a:gd name="connsiteX1" fmla="*/ 196850 w 381041"/>
                <a:gd name="connsiteY1" fmla="*/ 13 h 546113"/>
                <a:gd name="connsiteX2" fmla="*/ 381000 w 381041"/>
                <a:gd name="connsiteY2" fmla="*/ 546113 h 546113"/>
              </a:gdLst>
              <a:ahLst/>
              <a:cxnLst>
                <a:cxn ang="0">
                  <a:pos x="connsiteX0" y="connsiteY0"/>
                </a:cxn>
                <a:cxn ang="0">
                  <a:pos x="connsiteX1" y="connsiteY1"/>
                </a:cxn>
                <a:cxn ang="0">
                  <a:pos x="connsiteX2" y="connsiteY2"/>
                </a:cxn>
              </a:cxnLst>
              <a:rect l="l" t="t" r="r" b="b"/>
              <a:pathLst>
                <a:path w="381041" h="546113">
                  <a:moveTo>
                    <a:pt x="0" y="533413"/>
                  </a:moveTo>
                  <a:cubicBezTo>
                    <a:pt x="529" y="250309"/>
                    <a:pt x="133350" y="-2104"/>
                    <a:pt x="196850" y="13"/>
                  </a:cubicBezTo>
                  <a:cubicBezTo>
                    <a:pt x="260350" y="2130"/>
                    <a:pt x="383646" y="229142"/>
                    <a:pt x="381000" y="546113"/>
                  </a:cubicBezTo>
                </a:path>
              </a:pathLst>
            </a:custGeom>
            <a:ln>
              <a:headEnd type="none" w="med" len="med"/>
              <a:tailEnd type="arrow" w="med" len="med"/>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n-GB"/>
            </a:p>
          </p:txBody>
        </p:sp>
      </p:grpSp>
      <p:sp>
        <p:nvSpPr>
          <p:cNvPr id="3" name="Content Placeholder 2"/>
          <p:cNvSpPr>
            <a:spLocks noGrp="1"/>
          </p:cNvSpPr>
          <p:nvPr>
            <p:ph idx="1"/>
          </p:nvPr>
        </p:nvSpPr>
        <p:spPr>
          <a:xfrm>
            <a:off x="533400" y="1180721"/>
            <a:ext cx="7772400" cy="4894910"/>
          </a:xfrm>
        </p:spPr>
        <p:txBody>
          <a:bodyPr/>
          <a:lstStyle/>
          <a:p>
            <a:r>
              <a:rPr lang="en-US" dirty="0">
                <a:latin typeface="Helvetica" charset="0"/>
              </a:rPr>
              <a:t>In fact, </a:t>
            </a:r>
            <a:r>
              <a:rPr lang="en-US" dirty="0" smtClean="0">
                <a:latin typeface="Helvetica" charset="0"/>
              </a:rPr>
              <a:t>in Advanced LIGO the </a:t>
            </a:r>
            <a:r>
              <a:rPr lang="en-US" dirty="0">
                <a:latin typeface="Helvetica" charset="0"/>
              </a:rPr>
              <a:t>signal recycling mirror couples phase and amplitude, and there is  </a:t>
            </a:r>
            <a:r>
              <a:rPr lang="en-US" dirty="0" err="1">
                <a:latin typeface="Helvetica" charset="0"/>
              </a:rPr>
              <a:t>pondermotive</a:t>
            </a:r>
            <a:r>
              <a:rPr lang="en-US" dirty="0">
                <a:latin typeface="Helvetica" charset="0"/>
              </a:rPr>
              <a:t> squeezing of </a:t>
            </a:r>
            <a:r>
              <a:rPr lang="en-US" dirty="0" smtClean="0">
                <a:latin typeface="Helvetica" charset="0"/>
              </a:rPr>
              <a:t>the </a:t>
            </a:r>
            <a:r>
              <a:rPr lang="en-US" dirty="0">
                <a:latin typeface="Helvetica" charset="0"/>
              </a:rPr>
              <a:t>light </a:t>
            </a:r>
          </a:p>
        </p:txBody>
      </p:sp>
    </p:spTree>
    <p:extLst>
      <p:ext uri="{BB962C8B-B14F-4D97-AF65-F5344CB8AC3E}">
        <p14:creationId xmlns:p14="http://schemas.microsoft.com/office/powerpoint/2010/main" val="360844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a:blip r:embed="rId2"/>
          <a:stretch>
            <a:fillRect/>
          </a:stretch>
        </p:blipFill>
        <p:spPr>
          <a:xfrm>
            <a:off x="5443026" y="0"/>
            <a:ext cx="3700974" cy="1915477"/>
          </a:xfrm>
          <a:prstGeom prst="rect">
            <a:avLst/>
          </a:prstGeom>
        </p:spPr>
      </p:pic>
      <p:sp>
        <p:nvSpPr>
          <p:cNvPr id="36865" name="Title 1"/>
          <p:cNvSpPr>
            <a:spLocks noGrp="1"/>
          </p:cNvSpPr>
          <p:nvPr>
            <p:ph type="title"/>
          </p:nvPr>
        </p:nvSpPr>
        <p:spPr>
          <a:xfrm>
            <a:off x="902565" y="351755"/>
            <a:ext cx="5114925" cy="700087"/>
          </a:xfrm>
        </p:spPr>
        <p:txBody>
          <a:bodyPr/>
          <a:lstStyle/>
          <a:p>
            <a:pPr lvl="1"/>
            <a:r>
              <a:rPr lang="en-GB" b="1" dirty="0" smtClean="0">
                <a:latin typeface="Helvetica" charset="0"/>
              </a:rPr>
              <a:t>Measuring Δ</a:t>
            </a:r>
            <a:r>
              <a:rPr lang="en-GB" b="1" i="1" dirty="0" smtClean="0">
                <a:latin typeface="Helvetica" charset="0"/>
              </a:rPr>
              <a:t>L</a:t>
            </a:r>
            <a:r>
              <a:rPr lang="en-GB" b="1" dirty="0">
                <a:latin typeface="Helvetica" charset="0"/>
              </a:rPr>
              <a:t>= 4x10</a:t>
            </a:r>
            <a:r>
              <a:rPr lang="en-GB" b="1" baseline="30000" dirty="0">
                <a:latin typeface="Helvetica" charset="0"/>
              </a:rPr>
              <a:t>-18 </a:t>
            </a:r>
            <a:r>
              <a:rPr lang="en-GB" b="1" dirty="0">
                <a:latin typeface="Helvetica" charset="0"/>
              </a:rPr>
              <a:t>m</a:t>
            </a:r>
            <a:br>
              <a:rPr lang="en-GB" b="1" dirty="0">
                <a:latin typeface="Helvetica" charset="0"/>
              </a:rPr>
            </a:br>
            <a:r>
              <a:rPr lang="en-US" dirty="0" smtClean="0">
                <a:latin typeface="Helvetica" charset="0"/>
              </a:rPr>
              <a:t>Readout</a:t>
            </a:r>
            <a:endParaRPr lang="en-US" dirty="0">
              <a:latin typeface="Helvetica" charset="0"/>
            </a:endParaRPr>
          </a:p>
        </p:txBody>
      </p:sp>
      <p:sp>
        <p:nvSpPr>
          <p:cNvPr id="36866" name="Content Placeholder 2"/>
          <p:cNvSpPr>
            <a:spLocks noGrp="1"/>
          </p:cNvSpPr>
          <p:nvPr>
            <p:ph idx="1"/>
          </p:nvPr>
        </p:nvSpPr>
        <p:spPr>
          <a:xfrm>
            <a:off x="0" y="1355725"/>
            <a:ext cx="3730402" cy="4641850"/>
          </a:xfrm>
        </p:spPr>
        <p:txBody>
          <a:bodyPr/>
          <a:lstStyle/>
          <a:p>
            <a:endParaRPr lang="en-US" b="1" dirty="0">
              <a:solidFill>
                <a:srgbClr val="114FFB"/>
              </a:solidFill>
              <a:latin typeface="Helvetica" charset="0"/>
            </a:endParaRPr>
          </a:p>
          <a:p>
            <a:endParaRPr lang="en-US" b="1" dirty="0" smtClean="0">
              <a:solidFill>
                <a:srgbClr val="114FFB"/>
              </a:solidFill>
              <a:latin typeface="Helvetica" charset="0"/>
            </a:endParaRPr>
          </a:p>
          <a:p>
            <a:endParaRPr lang="en-US" b="1" dirty="0">
              <a:solidFill>
                <a:srgbClr val="114FFB"/>
              </a:solidFill>
              <a:latin typeface="Helvetica" charset="0"/>
            </a:endParaRPr>
          </a:p>
          <a:p>
            <a:endParaRPr lang="en-US" b="1" dirty="0" smtClean="0">
              <a:solidFill>
                <a:srgbClr val="114FFB"/>
              </a:solidFill>
              <a:latin typeface="Helvetica" charset="0"/>
            </a:endParaRPr>
          </a:p>
          <a:p>
            <a:endParaRPr lang="en-US" b="1" dirty="0">
              <a:solidFill>
                <a:srgbClr val="114FFB"/>
              </a:solidFill>
              <a:latin typeface="Helvetica" charset="0"/>
            </a:endParaRPr>
          </a:p>
          <a:p>
            <a:r>
              <a:rPr lang="en-US" dirty="0" smtClean="0">
                <a:latin typeface="Helvetica" charset="0"/>
              </a:rPr>
              <a:t>Advanced </a:t>
            </a:r>
            <a:r>
              <a:rPr lang="en-US" dirty="0">
                <a:latin typeface="Helvetica" charset="0"/>
              </a:rPr>
              <a:t>LIGO </a:t>
            </a:r>
            <a:r>
              <a:rPr lang="en-US" dirty="0" smtClean="0">
                <a:latin typeface="Helvetica" charset="0"/>
              </a:rPr>
              <a:t>is expected to operate in this </a:t>
            </a:r>
            <a:r>
              <a:rPr lang="en-US" dirty="0" err="1" smtClean="0">
                <a:latin typeface="Helvetica" charset="0"/>
              </a:rPr>
              <a:t>pondermotive</a:t>
            </a:r>
            <a:r>
              <a:rPr lang="en-US" dirty="0" smtClean="0">
                <a:latin typeface="Helvetica" charset="0"/>
              </a:rPr>
              <a:t> regime </a:t>
            </a:r>
            <a:r>
              <a:rPr lang="en-US" dirty="0" smtClean="0">
                <a:latin typeface="Helvetica" charset="0"/>
              </a:rPr>
              <a:t>with </a:t>
            </a:r>
            <a:r>
              <a:rPr lang="en-US" dirty="0">
                <a:latin typeface="Helvetica" charset="0"/>
              </a:rPr>
              <a:t>its </a:t>
            </a:r>
            <a:r>
              <a:rPr lang="en-US" dirty="0">
                <a:latin typeface="Helvetica" charset="0"/>
              </a:rPr>
              <a:t/>
            </a:r>
            <a:br>
              <a:rPr lang="en-US" dirty="0">
                <a:latin typeface="Helvetica" charset="0"/>
              </a:rPr>
            </a:br>
            <a:r>
              <a:rPr lang="en-US" b="1" dirty="0" smtClean="0">
                <a:solidFill>
                  <a:srgbClr val="114FFB"/>
                </a:solidFill>
                <a:latin typeface="Helvetica" charset="0"/>
              </a:rPr>
              <a:t>200W laser, 40 </a:t>
            </a:r>
            <a:r>
              <a:rPr lang="en-US" b="1" dirty="0">
                <a:solidFill>
                  <a:srgbClr val="114FFB"/>
                </a:solidFill>
                <a:latin typeface="Helvetica" charset="0"/>
              </a:rPr>
              <a:t>kg test </a:t>
            </a:r>
            <a:r>
              <a:rPr lang="en-US" b="1" dirty="0" smtClean="0">
                <a:solidFill>
                  <a:srgbClr val="114FFB"/>
                </a:solidFill>
                <a:latin typeface="Helvetica" charset="0"/>
              </a:rPr>
              <a:t>masses</a:t>
            </a:r>
          </a:p>
          <a:p>
            <a:endParaRPr lang="is-IS" dirty="0" smtClean="0">
              <a:latin typeface="Helvetica" charset="0"/>
            </a:endParaRPr>
          </a:p>
          <a:p>
            <a:r>
              <a:rPr lang="is-IS" dirty="0" smtClean="0">
                <a:latin typeface="Helvetica" charset="0"/>
              </a:rPr>
              <a:t>…not yet, though (only see shot noise to date)</a:t>
            </a:r>
            <a:endParaRPr lang="en-US" dirty="0">
              <a:latin typeface="Helvetica" charset="0"/>
            </a:endParaRPr>
          </a:p>
        </p:txBody>
      </p:sp>
      <p:sp>
        <p:nvSpPr>
          <p:cNvPr id="36867" name="Slide Number Placeholder 3"/>
          <p:cNvSpPr>
            <a:spLocks noGrp="1"/>
          </p:cNvSpPr>
          <p:nvPr>
            <p:ph type="sldNum"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5AB85E0A-803F-BC45-B9E6-011A1468E78A}" type="slidenum">
              <a:rPr lang="en-US" sz="1200">
                <a:latin typeface="Helvetica" charset="0"/>
              </a:rPr>
              <a:pPr/>
              <a:t>9</a:t>
            </a:fld>
            <a:endParaRPr lang="en-US" sz="1200">
              <a:latin typeface="Helvetica" charset="0"/>
            </a:endParaRPr>
          </a:p>
        </p:txBody>
      </p:sp>
      <p:grpSp>
        <p:nvGrpSpPr>
          <p:cNvPr id="2" name="Group 1"/>
          <p:cNvGrpSpPr/>
          <p:nvPr/>
        </p:nvGrpSpPr>
        <p:grpSpPr>
          <a:xfrm>
            <a:off x="3547838" y="2295337"/>
            <a:ext cx="5508625" cy="4354512"/>
            <a:chOff x="3479800" y="1830388"/>
            <a:chExt cx="5508625" cy="4354512"/>
          </a:xfrm>
        </p:grpSpPr>
        <p:pic>
          <p:nvPicPr>
            <p:cNvPr id="36868" name="Picture 4" descr="Sens.pdf"/>
            <p:cNvPicPr>
              <a:picLocks noChangeAspect="1"/>
            </p:cNvPicPr>
            <p:nvPr/>
          </p:nvPicPr>
          <p:blipFill>
            <a:blip r:embed="rId3">
              <a:extLst>
                <a:ext uri="{28A0092B-C50C-407E-A947-70E740481C1C}">
                  <a14:useLocalDpi xmlns:a14="http://schemas.microsoft.com/office/drawing/2010/main" val="0"/>
                </a:ext>
              </a:extLst>
            </a:blip>
            <a:srcRect l="5409" t="9740" r="10306" b="4039"/>
            <a:stretch>
              <a:fillRect/>
            </a:stretch>
          </p:blipFill>
          <p:spPr bwMode="auto">
            <a:xfrm>
              <a:off x="3479800" y="1830388"/>
              <a:ext cx="5508625" cy="4354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36869" name="Straight Arrow Connector 6"/>
            <p:cNvCxnSpPr>
              <a:cxnSpLocks noChangeShapeType="1"/>
            </p:cNvCxnSpPr>
            <p:nvPr/>
          </p:nvCxnSpPr>
          <p:spPr bwMode="auto">
            <a:xfrm flipH="1">
              <a:off x="8574088" y="3033713"/>
              <a:ext cx="0" cy="974725"/>
            </a:xfrm>
            <a:prstGeom prst="straightConnector1">
              <a:avLst/>
            </a:prstGeom>
            <a:noFill/>
            <a:ln w="127000">
              <a:solidFill>
                <a:schemeClr val="tx1"/>
              </a:solidFill>
              <a:round/>
              <a:headEnd type="none" w="sm" len="sm"/>
              <a:tailEnd type="arrow" w="med" len="med"/>
            </a:ln>
            <a:extLst>
              <a:ext uri="{909E8E84-426E-40dd-AFC4-6F175D3DCCD1}">
                <a14:hiddenFill xmlns="" xmlns:a14="http://schemas.microsoft.com/office/drawing/2010/main">
                  <a:noFill/>
                </a14:hiddenFill>
              </a:ext>
            </a:extLst>
          </p:spPr>
        </p:cxnSp>
        <p:cxnSp>
          <p:nvCxnSpPr>
            <p:cNvPr id="36870" name="Straight Arrow Connector 8"/>
            <p:cNvCxnSpPr>
              <a:cxnSpLocks noChangeShapeType="1"/>
            </p:cNvCxnSpPr>
            <p:nvPr/>
          </p:nvCxnSpPr>
          <p:spPr bwMode="auto">
            <a:xfrm flipH="1">
              <a:off x="7812088" y="3630613"/>
              <a:ext cx="0" cy="973137"/>
            </a:xfrm>
            <a:prstGeom prst="straightConnector1">
              <a:avLst/>
            </a:prstGeom>
            <a:noFill/>
            <a:ln w="127000">
              <a:solidFill>
                <a:schemeClr val="tx1"/>
              </a:solidFill>
              <a:round/>
              <a:headEnd type="none" w="sm" len="sm"/>
              <a:tailEnd type="arrow" w="med" len="med"/>
            </a:ln>
            <a:extLst>
              <a:ext uri="{909E8E84-426E-40dd-AFC4-6F175D3DCCD1}">
                <a14:hiddenFill xmlns="" xmlns:a14="http://schemas.microsoft.com/office/drawing/2010/main">
                  <a:noFill/>
                </a14:hiddenFill>
              </a:ext>
            </a:extLst>
          </p:spPr>
        </p:cxnSp>
        <p:cxnSp>
          <p:nvCxnSpPr>
            <p:cNvPr id="36871" name="Straight Arrow Connector 9"/>
            <p:cNvCxnSpPr>
              <a:cxnSpLocks noChangeShapeType="1"/>
            </p:cNvCxnSpPr>
            <p:nvPr/>
          </p:nvCxnSpPr>
          <p:spPr bwMode="auto">
            <a:xfrm flipH="1">
              <a:off x="7027863" y="4105275"/>
              <a:ext cx="0" cy="973138"/>
            </a:xfrm>
            <a:prstGeom prst="straightConnector1">
              <a:avLst/>
            </a:prstGeom>
            <a:noFill/>
            <a:ln w="127000">
              <a:solidFill>
                <a:schemeClr val="tx1"/>
              </a:solidFill>
              <a:round/>
              <a:headEnd type="none" w="sm" len="sm"/>
              <a:tailEnd type="arrow" w="med" len="med"/>
            </a:ln>
            <a:extLst>
              <a:ext uri="{909E8E84-426E-40dd-AFC4-6F175D3DCCD1}">
                <a14:hiddenFill xmlns="" xmlns:a14="http://schemas.microsoft.com/office/drawing/2010/main">
                  <a:noFill/>
                </a14:hiddenFill>
              </a:ext>
            </a:extLst>
          </p:spPr>
        </p:cxnSp>
        <p:cxnSp>
          <p:nvCxnSpPr>
            <p:cNvPr id="36872" name="Straight Arrow Connector 10"/>
            <p:cNvCxnSpPr>
              <a:cxnSpLocks noChangeShapeType="1"/>
            </p:cNvCxnSpPr>
            <p:nvPr/>
          </p:nvCxnSpPr>
          <p:spPr bwMode="auto">
            <a:xfrm flipV="1">
              <a:off x="4257675" y="3935413"/>
              <a:ext cx="376238" cy="244475"/>
            </a:xfrm>
            <a:prstGeom prst="straightConnector1">
              <a:avLst/>
            </a:prstGeom>
            <a:noFill/>
            <a:ln w="63500">
              <a:solidFill>
                <a:schemeClr val="tx1"/>
              </a:solidFill>
              <a:round/>
              <a:headEnd type="none" w="sm" len="sm"/>
              <a:tailEnd type="arrow" w="med" len="med"/>
            </a:ln>
            <a:extLst>
              <a:ext uri="{909E8E84-426E-40dd-AFC4-6F175D3DCCD1}">
                <a14:hiddenFill xmlns="" xmlns:a14="http://schemas.microsoft.com/office/drawing/2010/main">
                  <a:noFill/>
                </a14:hiddenFill>
              </a:ext>
            </a:extLst>
          </p:spPr>
        </p:cxnSp>
        <p:cxnSp>
          <p:nvCxnSpPr>
            <p:cNvPr id="36873" name="Straight Arrow Connector 13"/>
            <p:cNvCxnSpPr>
              <a:cxnSpLocks noChangeShapeType="1"/>
            </p:cNvCxnSpPr>
            <p:nvPr/>
          </p:nvCxnSpPr>
          <p:spPr bwMode="auto">
            <a:xfrm flipV="1">
              <a:off x="4424363" y="4208463"/>
              <a:ext cx="374650" cy="242887"/>
            </a:xfrm>
            <a:prstGeom prst="straightConnector1">
              <a:avLst/>
            </a:prstGeom>
            <a:noFill/>
            <a:ln w="63500">
              <a:solidFill>
                <a:schemeClr val="tx1"/>
              </a:solidFill>
              <a:round/>
              <a:headEnd type="none" w="sm" len="sm"/>
              <a:tailEnd type="arrow" w="med" len="med"/>
            </a:ln>
            <a:extLst>
              <a:ext uri="{909E8E84-426E-40dd-AFC4-6F175D3DCCD1}">
                <a14:hiddenFill xmlns="" xmlns:a14="http://schemas.microsoft.com/office/drawing/2010/main">
                  <a:noFill/>
                </a14:hiddenFill>
              </a:ext>
            </a:extLst>
          </p:spPr>
        </p:cxnSp>
        <p:cxnSp>
          <p:nvCxnSpPr>
            <p:cNvPr id="36874" name="Straight Arrow Connector 14"/>
            <p:cNvCxnSpPr>
              <a:cxnSpLocks noChangeShapeType="1"/>
            </p:cNvCxnSpPr>
            <p:nvPr/>
          </p:nvCxnSpPr>
          <p:spPr bwMode="auto">
            <a:xfrm flipV="1">
              <a:off x="4633913" y="4484688"/>
              <a:ext cx="376237" cy="242887"/>
            </a:xfrm>
            <a:prstGeom prst="straightConnector1">
              <a:avLst/>
            </a:prstGeom>
            <a:noFill/>
            <a:ln w="63500">
              <a:solidFill>
                <a:schemeClr val="tx1"/>
              </a:solidFill>
              <a:round/>
              <a:headEnd type="none" w="sm" len="sm"/>
              <a:tailEnd type="arrow" w="med" len="med"/>
            </a:ln>
            <a:extLst>
              <a:ext uri="{909E8E84-426E-40dd-AFC4-6F175D3DCCD1}">
                <a14:hiddenFill xmlns="" xmlns:a14="http://schemas.microsoft.com/office/drawing/2010/main">
                  <a:noFill/>
                </a14:hiddenFill>
              </a:ext>
            </a:extLst>
          </p:spPr>
        </p:cxnSp>
      </p:grpSp>
    </p:spTree>
    <p:extLst>
      <p:ext uri="{BB962C8B-B14F-4D97-AF65-F5344CB8AC3E}">
        <p14:creationId xmlns:p14="http://schemas.microsoft.com/office/powerpoint/2010/main" val="188016715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usenames]{color}&#10;\begin{document}&#10;\newcommand{\R}[1]{\textcolor{red}{#1}}&#10;\newcommand{\B}[1]{\textcolor{blue}{#1}}&#10;&#10;\R{\[\omega_{\rm os}\]}&#10;\end{document}"/>
  <p:tag name="IGUANATEXSIZE" val="20"/>
</p:tagLst>
</file>

<file path=ppt/tags/tag2.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usenames]{color}&#10;\begin{document}&#10;\newcommand{\R}[1]{\textcolor{red}{#1}}&#10;\newcommand{\B}[1]{\textcolor{blue}{#1}}&#10;&#10;\[M\ddot x(t)=F_{\rm GW}(t)\]&#10;\end{document}"/>
  <p:tag name="IGUANATEXSIZE" val="20"/>
</p:tagLst>
</file>

<file path=ppt/tags/tag3.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usenames]{color}&#10;\begin{document}&#10;\newcommand{\R}[1]{\textcolor{red}{#1}}&#10;\newcommand{\B}[1]{\textcolor{blue}{#1}}&#10;&#10;\[M\ddot x(t)=\R{-M\omega^2_{\rm os} x(t)}+F_{\rm GW}(t)\]&#10;\end{document}"/>
  <p:tag name="IGUANATEXSIZE" val="20"/>
</p:tagLst>
</file>

<file path=ppt/tags/tag4.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usenames]{color}&#10;\begin{document}&#10;\newcommand{\R}[1]{\textcolor{red}{#1}}&#10;\newcommand{\B}[1]{\textcolor{blue}{#1}}&#10;&#10;{\[{\rm detuning}\neq 0,\pi/2\]}&#10;&#10;\end{document}"/>
  <p:tag name="IGUANATEXSIZE" val="20"/>
</p:tagLst>
</file>

<file path=ppt/theme/theme1.xml><?xml version="1.0" encoding="utf-8"?>
<a:theme xmlns:a="http://schemas.openxmlformats.org/drawingml/2006/main" name="LIGO_lab">
  <a:themeElements>
    <a:clrScheme name="">
      <a:dk1>
        <a:srgbClr val="114FFB"/>
      </a:dk1>
      <a:lt1>
        <a:srgbClr val="FFFFFF"/>
      </a:lt1>
      <a:dk2>
        <a:srgbClr val="000000"/>
      </a:dk2>
      <a:lt2>
        <a:srgbClr val="CECECE"/>
      </a:lt2>
      <a:accent1>
        <a:srgbClr val="D49FFF"/>
      </a:accent1>
      <a:accent2>
        <a:srgbClr val="618FFD"/>
      </a:accent2>
      <a:accent3>
        <a:srgbClr val="FFFFFF"/>
      </a:accent3>
      <a:accent4>
        <a:srgbClr val="0D42D6"/>
      </a:accent4>
      <a:accent5>
        <a:srgbClr val="E6CDFF"/>
      </a:accent5>
      <a:accent6>
        <a:srgbClr val="5781E5"/>
      </a:accent6>
      <a:hlink>
        <a:srgbClr val="009688"/>
      </a:hlink>
      <a:folHlink>
        <a:srgbClr val="DADADA"/>
      </a:folHlink>
    </a:clrScheme>
    <a:fontScheme name="LIGO_lab">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LIGO_lab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IGO_lab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LIGO_lab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IGO_lab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IGO_lab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IGO_lab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LIGO_lab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Settings\ljones\My Documents\Power Point\LIGO_lab.pot</Template>
  <TotalTime>141802</TotalTime>
  <Words>1751</Words>
  <Application>Microsoft Macintosh PowerPoint</Application>
  <PresentationFormat>On-screen Show (4:3)</PresentationFormat>
  <Paragraphs>405</Paragraphs>
  <Slides>54</Slides>
  <Notes>11</Notes>
  <HiddenSlides>2</HiddenSlides>
  <MMClips>3</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3</vt:i4>
      </vt:variant>
      <vt:variant>
        <vt:lpstr>Slide Titles</vt:lpstr>
      </vt:variant>
      <vt:variant>
        <vt:i4>54</vt:i4>
      </vt:variant>
    </vt:vector>
  </HeadingPairs>
  <TitlesOfParts>
    <vt:vector size="72" baseType="lpstr">
      <vt:lpstr>Are</vt:lpstr>
      <vt:lpstr>Calibri</vt:lpstr>
      <vt:lpstr>Candara</vt:lpstr>
      <vt:lpstr>Helvetica</vt:lpstr>
      <vt:lpstr>IM Fell English</vt:lpstr>
      <vt:lpstr>Luckiest Guy</vt:lpstr>
      <vt:lpstr>Monotype Sorts</vt:lpstr>
      <vt:lpstr>ＭＳ Ｐゴシック</vt:lpstr>
      <vt:lpstr>Times</vt:lpstr>
      <vt:lpstr>Times New Roman</vt:lpstr>
      <vt:lpstr>Wingdings</vt:lpstr>
      <vt:lpstr>华文楷体</vt:lpstr>
      <vt:lpstr>宋体</vt:lpstr>
      <vt:lpstr>Arial</vt:lpstr>
      <vt:lpstr>LIGO_lab</vt:lpstr>
      <vt:lpstr>Photo Editor Photo</vt:lpstr>
      <vt:lpstr>Equation</vt:lpstr>
      <vt:lpstr>Image</vt:lpstr>
      <vt:lpstr>Gravitational Waves Detected: The physics behind the detection, The physics we detected</vt:lpstr>
      <vt:lpstr>PowerPoint Presentation</vt:lpstr>
      <vt:lpstr>Advanced Detectors:  a qualitative difference</vt:lpstr>
      <vt:lpstr>What is our measurement technique?</vt:lpstr>
      <vt:lpstr>Measuring ΔL= 4x10-18 m Readout</vt:lpstr>
      <vt:lpstr>Measuring ΔL= 4x10-18 m Readout</vt:lpstr>
      <vt:lpstr>Standard Quantum Limit</vt:lpstr>
      <vt:lpstr>Detuned signal recycling (SR)</vt:lpstr>
      <vt:lpstr>Measuring ΔL= 4x10-18 m Readout</vt:lpstr>
      <vt:lpstr>Measuring ΔL= 4x10-18 m Internal motion</vt:lpstr>
      <vt:lpstr>Measuring ΔL= 4x10-18 m Internal motion</vt:lpstr>
      <vt:lpstr>Measuring ΔL= 4x10-18 m Internal motion</vt:lpstr>
      <vt:lpstr>Measuring ΔL= 4x10-18 m Forces on test mass</vt:lpstr>
      <vt:lpstr>Measuring ΔL= 4x10-18 m Forces on test mass</vt:lpstr>
      <vt:lpstr>Measuring ΔL= 4x10-18 m Forces on test mass</vt:lpstr>
      <vt:lpstr>Then there are the technical noise sources….</vt:lpstr>
      <vt:lpstr>Sensitivity for first Observing run</vt:lpstr>
      <vt:lpstr>1.3 Billion years after the Black Holes merged.. (and multicellular life started on earth…)  100 years after Einstein predicted gravitational waves…  50 years after Rai Weiss invented the detectors...  20 years after the NSF, MIT, and Caltech Founded LIGO...  10 years after Advanced LIGO got the ok...  6 months after starting detector tuning...  Two days after we started observing...</vt:lpstr>
      <vt:lpstr>The first signal</vt:lpstr>
      <vt:lpstr>We measure h(t) –  think ‘strip chart recorder’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One event…was it real?</vt:lpstr>
      <vt:lpstr>Our second signal, 26 December 2015 –  the SNR we thought we would be working with</vt:lpstr>
      <vt:lpstr>Our 2+1 signals to date</vt:lpstr>
      <vt:lpstr>Black holes seen to date</vt:lpstr>
      <vt:lpstr>Gravitational-wave astrophysics</vt:lpstr>
      <vt:lpstr>Spins of component BH</vt:lpstr>
      <vt:lpstr>PowerPoint Presentation</vt:lpstr>
      <vt:lpstr>What does the future hold?</vt:lpstr>
      <vt:lpstr>First Detection Sensitivity/configuration:  2 detectors, 1/3 goal sensitivity ~3 signals in 4 months of observation</vt:lpstr>
      <vt:lpstr>PowerPoint Presentation</vt:lpstr>
      <vt:lpstr>PowerPoint Presentation</vt:lpstr>
      <vt:lpstr>PowerPoint Presentation</vt:lpstr>
      <vt:lpstr>aLIGO operating at full power</vt:lpstr>
      <vt:lpstr>aLIGO with the addition of frequency-dependent squeezing and lowered optical coating thermal noise</vt:lpstr>
      <vt:lpstr>A+</vt:lpstr>
      <vt:lpstr>LIGO Voyager: exploit existing facilities</vt:lpstr>
      <vt:lpstr>PowerPoint Presentation</vt:lpstr>
      <vt:lpstr>Further Future Improvements: The 3rd generation</vt:lpstr>
      <vt:lpstr>Einstein Telescope, Cosmic Explorer ‘Green field’ multi-generation Observatories   ~G$/G€</vt:lpstr>
      <vt:lpstr>3rd Generation</vt:lpstr>
      <vt:lpstr>...and a detector in Space: LISA</vt:lpstr>
      <vt:lpstr>LISA</vt:lpstr>
      <vt:lpstr>LISA Pathfinder test mission, now underway: interferometry between two LISA test masses</vt:lpstr>
      <vt:lpstr>LISA Sensitivity,  with current Pathfinder Performance</vt:lpstr>
      <vt:lpstr>LISA</vt:lpstr>
      <vt:lpstr>PowerPoint Presentation</vt:lpstr>
    </vt:vector>
  </TitlesOfParts>
  <Company>CALTECH.EDU</Company>
  <LinksUpToDate>false</LinksUpToDate>
  <SharedDoc>false</SharedDoc>
  <HyperlinksChanged>false</HyperlinksChanged>
  <AppVersion>15.0028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SEI Structure Development</dc:title>
  <dc:creator>LIGO</dc:creator>
  <cp:lastModifiedBy>David Shoemaker</cp:lastModifiedBy>
  <cp:revision>1121</cp:revision>
  <cp:lastPrinted>2016-10-03T23:58:49Z</cp:lastPrinted>
  <dcterms:created xsi:type="dcterms:W3CDTF">2003-06-05T14:38:00Z</dcterms:created>
  <dcterms:modified xsi:type="dcterms:W3CDTF">2016-12-01T00:00:19Z</dcterms:modified>
</cp:coreProperties>
</file>