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gif" ContentType="image/gif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9" r:id="rId1"/>
  </p:sldMasterIdLst>
  <p:notesMasterIdLst>
    <p:notesMasterId r:id="rId17"/>
  </p:notesMasterIdLst>
  <p:handoutMasterIdLst>
    <p:handoutMasterId r:id="rId18"/>
  </p:handoutMasterIdLst>
  <p:sldIdLst>
    <p:sldId id="766" r:id="rId2"/>
    <p:sldId id="767" r:id="rId3"/>
    <p:sldId id="760" r:id="rId4"/>
    <p:sldId id="694" r:id="rId5"/>
    <p:sldId id="645" r:id="rId6"/>
    <p:sldId id="755" r:id="rId7"/>
    <p:sldId id="702" r:id="rId8"/>
    <p:sldId id="768" r:id="rId9"/>
    <p:sldId id="765" r:id="rId10"/>
    <p:sldId id="761" r:id="rId11"/>
    <p:sldId id="737" r:id="rId12"/>
    <p:sldId id="758" r:id="rId13"/>
    <p:sldId id="763" r:id="rId14"/>
    <p:sldId id="764" r:id="rId15"/>
    <p:sldId id="769" r:id="rId16"/>
  </p:sldIdLst>
  <p:sldSz cx="9144000" cy="6858000" type="screen4x3"/>
  <p:notesSz cx="7315200" cy="96012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CC0099"/>
    <a:srgbClr val="FD150F"/>
    <a:srgbClr val="A1FDFD"/>
    <a:srgbClr val="7C7D80"/>
    <a:srgbClr val="6969FD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226" autoAdjust="0"/>
    <p:restoredTop sz="78087" autoAdjust="0"/>
  </p:normalViewPr>
  <p:slideViewPr>
    <p:cSldViewPr snapToGrid="0">
      <p:cViewPr>
        <p:scale>
          <a:sx n="94" d="100"/>
          <a:sy n="94" d="100"/>
        </p:scale>
        <p:origin x="1608" y="-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>
        <p:scale>
          <a:sx n="150" d="100"/>
          <a:sy n="150" d="100"/>
        </p:scale>
        <p:origin x="-876" y="2070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handoutMaster" Target="handoutMasters/handoutMaster1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400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01" tIns="48050" rIns="96101" bIns="48050" numCol="1" anchor="t" anchorCtr="0" compatLnSpc="1">
            <a:prstTxWarp prst="textNoShape">
              <a:avLst/>
            </a:prstTxWarp>
          </a:bodyPr>
          <a:lstStyle>
            <a:lvl1pPr algn="l" defTabSz="960438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59250" y="0"/>
            <a:ext cx="31384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01" tIns="48050" rIns="96101" bIns="48050" numCol="1" anchor="t" anchorCtr="0" compatLnSpc="1">
            <a:prstTxWarp prst="textNoShape">
              <a:avLst/>
            </a:prstTxWarp>
          </a:bodyPr>
          <a:lstStyle>
            <a:lvl1pPr algn="r" defTabSz="960438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2250"/>
            <a:ext cx="31400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01" tIns="48050" rIns="96101" bIns="48050" numCol="1" anchor="b" anchorCtr="0" compatLnSpc="1">
            <a:prstTxWarp prst="textNoShape">
              <a:avLst/>
            </a:prstTxWarp>
          </a:bodyPr>
          <a:lstStyle>
            <a:lvl1pPr algn="l" defTabSz="960438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59250" y="9112250"/>
            <a:ext cx="31384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01" tIns="48050" rIns="96101" bIns="48050" numCol="1" anchor="b" anchorCtr="0" compatLnSpc="1">
            <a:prstTxWarp prst="textNoShape">
              <a:avLst/>
            </a:prstTxWarp>
          </a:bodyPr>
          <a:lstStyle>
            <a:lvl1pPr algn="r" defTabSz="960438">
              <a:defRPr sz="1300">
                <a:cs typeface="+mn-cs"/>
              </a:defRPr>
            </a:lvl1pPr>
          </a:lstStyle>
          <a:p>
            <a:pPr>
              <a:defRPr/>
            </a:pPr>
            <a:fld id="{25AC5A06-04BD-9C42-B787-F8B7143AB4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365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101" tIns="48050" rIns="96101" bIns="48050" numCol="1" anchor="t" anchorCtr="0" compatLnSpc="1">
            <a:prstTxWarp prst="textNoShape">
              <a:avLst/>
            </a:prstTxWarp>
          </a:bodyPr>
          <a:lstStyle>
            <a:lvl1pPr algn="l" defTabSz="960438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101" tIns="48050" rIns="96101" bIns="48050" numCol="1" anchor="t" anchorCtr="0" compatLnSpc="1">
            <a:prstTxWarp prst="textNoShape">
              <a:avLst/>
            </a:prstTxWarp>
          </a:bodyPr>
          <a:lstStyle>
            <a:lvl1pPr algn="r" defTabSz="960438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6313" y="4560888"/>
            <a:ext cx="5362575" cy="43195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101" tIns="48050" rIns="96101" bIns="480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101" tIns="48050" rIns="96101" bIns="48050" numCol="1" anchor="b" anchorCtr="0" compatLnSpc="1">
            <a:prstTxWarp prst="textNoShape">
              <a:avLst/>
            </a:prstTxWarp>
          </a:bodyPr>
          <a:lstStyle>
            <a:lvl1pPr algn="l" defTabSz="960438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101" tIns="48050" rIns="96101" bIns="48050" numCol="1" anchor="b" anchorCtr="0" compatLnSpc="1">
            <a:prstTxWarp prst="textNoShape">
              <a:avLst/>
            </a:prstTxWarp>
          </a:bodyPr>
          <a:lstStyle>
            <a:lvl1pPr algn="r" defTabSz="960438">
              <a:defRPr sz="1300">
                <a:cs typeface="+mn-cs"/>
              </a:defRPr>
            </a:lvl1pPr>
          </a:lstStyle>
          <a:p>
            <a:pPr>
              <a:defRPr/>
            </a:pPr>
            <a:fld id="{40182915-C490-8F4A-9779-401B4DFC6B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8056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Times New Roman" pitchFamily="18" charset="0"/>
              <a:ea typeface="ＭＳ Ｐゴシック" charset="0"/>
              <a:cs typeface="ＭＳ Ｐゴシック" charset="0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Times New Roman" pitchFamily="18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2915-C490-8F4A-9779-401B4DFC6B1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1673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0"/>
                <a:cs typeface="ＭＳ Ｐゴシック" charset="0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Times New Roman" pitchFamily="18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2915-C490-8F4A-9779-401B4DFC6B1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756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2915-C490-8F4A-9779-401B4DFC6B1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2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Times New Roman" pitchFamily="18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2915-C490-8F4A-9779-401B4DFC6B1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3420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200" dirty="0">
              <a:effectLst/>
              <a:latin typeface="Calibri" charset="0"/>
              <a:ea typeface="Calibri" charset="0"/>
              <a:cs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2915-C490-8F4A-9779-401B4DFC6B1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449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Times New Roman" pitchFamily="18" charset="0"/>
              <a:ea typeface="ＭＳ Ｐゴシック" charset="0"/>
              <a:cs typeface="ＭＳ Ｐゴシック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2915-C490-8F4A-9779-401B4DFC6B1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3162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5B9F77-7C63-1949-8F30-C1B9CE762F85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Times New Roman" pitchFamily="18" charset="0"/>
              <a:ea typeface="ＭＳ Ｐゴシック" charset="0"/>
              <a:cs typeface="ＭＳ Ｐゴシック" charset="0"/>
            </a:endParaRPr>
          </a:p>
          <a:p>
            <a:endParaRPr lang="en-US" dirty="0" smtClean="0">
              <a:latin typeface="Times New Roman" charset="0"/>
            </a:endParaRPr>
          </a:p>
          <a:p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8466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2915-C490-8F4A-9779-401B4DFC6B1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0057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Times New Roman" pitchFamily="18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2915-C490-8F4A-9779-401B4DFC6B1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413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Times New Roman" pitchFamily="18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2915-C490-8F4A-9779-401B4DFC6B1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3219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 smtClean="0">
              <a:solidFill>
                <a:schemeClr val="tx1"/>
              </a:solidFill>
              <a:effectLst/>
              <a:latin typeface="Times New Roman" pitchFamily="18" charset="0"/>
              <a:ea typeface="ＭＳ Ｐゴシック" charset="0"/>
              <a:cs typeface="ＭＳ Ｐゴシック" charset="0"/>
            </a:endParaRPr>
          </a:p>
          <a:p>
            <a:endParaRPr lang="en-US" sz="1200" kern="1200" baseline="0" dirty="0" smtClean="0">
              <a:solidFill>
                <a:schemeClr val="tx1"/>
              </a:solidFill>
              <a:effectLst/>
              <a:latin typeface="Times New Roman" pitchFamily="18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2915-C490-8F4A-9779-401B4DFC6B1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798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831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540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62700" y="227013"/>
            <a:ext cx="1943100" cy="5770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227013"/>
            <a:ext cx="5676900" cy="57705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7405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4430713" y="6484938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4481513" y="3189288"/>
            <a:ext cx="352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4481513" y="3108325"/>
            <a:ext cx="522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161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98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0373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355725"/>
            <a:ext cx="3810000" cy="464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355725"/>
            <a:ext cx="3810000" cy="464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704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359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589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9604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8286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0829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355725"/>
            <a:ext cx="7772400" cy="4641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286000" y="227013"/>
            <a:ext cx="5114925" cy="70008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0" name="Rectangle 8"/>
          <p:cNvSpPr>
            <a:spLocks noChangeArrowheads="1"/>
          </p:cNvSpPr>
          <p:nvPr/>
        </p:nvSpPr>
        <p:spPr bwMode="auto">
          <a:xfrm>
            <a:off x="4430713" y="6484938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1" name="Rectangle 9"/>
          <p:cNvSpPr>
            <a:spLocks noChangeArrowheads="1"/>
          </p:cNvSpPr>
          <p:nvPr/>
        </p:nvSpPr>
        <p:spPr bwMode="auto">
          <a:xfrm>
            <a:off x="4481513" y="3189288"/>
            <a:ext cx="352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2" name="Rectangle 10"/>
          <p:cNvSpPr>
            <a:spLocks noChangeArrowheads="1"/>
          </p:cNvSpPr>
          <p:nvPr/>
        </p:nvSpPr>
        <p:spPr bwMode="auto">
          <a:xfrm>
            <a:off x="4481513" y="3108325"/>
            <a:ext cx="522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9" r:id="rId1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pitchFamily="34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SzPct val="85000"/>
        <a:buFont typeface="Monotype Sorts" charset="0"/>
        <a:buChar char="l"/>
        <a:defRPr>
          <a:solidFill>
            <a:schemeClr val="tx2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Font typeface="Times New Roman" charset="0"/>
        <a:buChar char="»"/>
        <a:defRPr>
          <a:solidFill>
            <a:schemeClr val="tx2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Char char="–"/>
        <a:defRPr>
          <a:solidFill>
            <a:schemeClr val="tx2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SzPct val="85000"/>
        <a:buFont typeface="Monotype Sorts" charset="0"/>
        <a:buChar char="l"/>
        <a:defRPr>
          <a:solidFill>
            <a:schemeClr val="tx2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Char char="»"/>
        <a:defRPr>
          <a:solidFill>
            <a:schemeClr val="tx2"/>
          </a:solidFill>
          <a:latin typeface="+mn-lt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Char char="»"/>
        <a:defRPr>
          <a:solidFill>
            <a:schemeClr val="tx2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Char char="»"/>
        <a:defRPr>
          <a:solidFill>
            <a:schemeClr val="tx2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Char char="»"/>
        <a:defRPr>
          <a:solidFill>
            <a:schemeClr val="tx2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Char char="»"/>
        <a:defRPr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4" y="195116"/>
            <a:ext cx="4244452" cy="627440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322" y="992499"/>
            <a:ext cx="3919585" cy="487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64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182" y="0"/>
            <a:ext cx="4462818" cy="611419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9714"/>
            <a:ext cx="3712191" cy="55682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8232" y="828049"/>
            <a:ext cx="1790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+mj-lt"/>
                <a:ea typeface="Arial" charset="0"/>
                <a:cs typeface="Arial" charset="0"/>
              </a:rPr>
              <a:t>Old LIGO</a:t>
            </a:r>
            <a:r>
              <a:rPr lang="is-IS" dirty="0" smtClean="0">
                <a:solidFill>
                  <a:schemeClr val="bg1"/>
                </a:solidFill>
                <a:latin typeface="+mj-lt"/>
                <a:ea typeface="Arial" charset="0"/>
                <a:cs typeface="Arial" charset="0"/>
              </a:rPr>
              <a:t>…</a:t>
            </a:r>
            <a:endParaRPr lang="en-US" dirty="0">
              <a:solidFill>
                <a:schemeClr val="bg1"/>
              </a:solidFill>
              <a:latin typeface="+mj-lt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05112" y="6194904"/>
            <a:ext cx="25442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+mj-lt"/>
                <a:ea typeface="Arial" charset="0"/>
                <a:cs typeface="Arial" charset="0"/>
              </a:rPr>
              <a:t>Advanced LIGO !</a:t>
            </a:r>
            <a:endParaRPr lang="en-US" dirty="0">
              <a:solidFill>
                <a:schemeClr val="bg1"/>
              </a:solidFill>
              <a:latin typeface="+mj-lt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74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02650"/>
            <a:ext cx="9144000" cy="601372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88110" y="6216372"/>
            <a:ext cx="29049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+mj-lt"/>
              </a:rPr>
              <a:t>LIGO Control Room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6175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89" y="98709"/>
            <a:ext cx="5543911" cy="6759291"/>
          </a:xfrm>
        </p:spPr>
      </p:pic>
      <p:sp>
        <p:nvSpPr>
          <p:cNvPr id="5" name="TextBox 4"/>
          <p:cNvSpPr txBox="1"/>
          <p:nvPr/>
        </p:nvSpPr>
        <p:spPr>
          <a:xfrm>
            <a:off x="409433" y="2865721"/>
            <a:ext cx="3190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+mj-lt"/>
              </a:rPr>
              <a:t>September </a:t>
            </a:r>
            <a:r>
              <a:rPr lang="en-US" dirty="0">
                <a:solidFill>
                  <a:srgbClr val="FFFFFF"/>
                </a:solidFill>
                <a:latin typeface="+mj-lt"/>
              </a:rPr>
              <a:t>14, 2015 at </a:t>
            </a:r>
            <a:r>
              <a:rPr lang="en-US" dirty="0" smtClean="0">
                <a:solidFill>
                  <a:srgbClr val="FFFFFF"/>
                </a:solidFill>
                <a:latin typeface="+mj-lt"/>
              </a:rPr>
              <a:t>04:51 CDT:</a:t>
            </a:r>
          </a:p>
        </p:txBody>
      </p:sp>
    </p:spTree>
    <p:extLst>
      <p:ext uri="{BB962C8B-B14F-4D97-AF65-F5344CB8AC3E}">
        <p14:creationId xmlns:p14="http://schemas.microsoft.com/office/powerpoint/2010/main" val="154428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76" y="0"/>
            <a:ext cx="8572499" cy="6858000"/>
          </a:xfrm>
        </p:spPr>
      </p:pic>
    </p:spTree>
    <p:extLst>
      <p:ext uri="{BB962C8B-B14F-4D97-AF65-F5344CB8AC3E}">
        <p14:creationId xmlns:p14="http://schemas.microsoft.com/office/powerpoint/2010/main" val="165853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04"/>
            <a:ext cx="9143999" cy="5145022"/>
          </a:xfrm>
        </p:spPr>
      </p:pic>
    </p:spTree>
    <p:extLst>
      <p:ext uri="{BB962C8B-B14F-4D97-AF65-F5344CB8AC3E}">
        <p14:creationId xmlns:p14="http://schemas.microsoft.com/office/powerpoint/2010/main" val="123955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5872216" y="5636525"/>
            <a:ext cx="23027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  <a:latin typeface="+mj-lt"/>
              </a:rPr>
              <a:t>L I S A</a:t>
            </a:r>
            <a:endParaRPr lang="en-US" sz="48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074412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917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2525"/>
          <a:stretch/>
        </p:blipFill>
        <p:spPr>
          <a:xfrm>
            <a:off x="-101233" y="0"/>
            <a:ext cx="92452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69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96385" y="6157891"/>
            <a:ext cx="5114925" cy="700087"/>
          </a:xfrm>
        </p:spPr>
        <p:txBody>
          <a:bodyPr/>
          <a:lstStyle/>
          <a:p>
            <a:r>
              <a:rPr lang="en-US" sz="1200" dirty="0" smtClean="0"/>
              <a:t>European Space Agency</a:t>
            </a:r>
            <a:endParaRPr lang="en-US" sz="1200" dirty="0"/>
          </a:p>
        </p:txBody>
      </p:sp>
      <p:pic>
        <p:nvPicPr>
          <p:cNvPr id="7" name="Content Placeholder 6" descr="gravitational-waves-3d-transverse.gi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8" r="292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9989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097" y="1686057"/>
            <a:ext cx="3353638" cy="482353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9697" y="699862"/>
            <a:ext cx="3621119" cy="700087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Rai Weiss,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circa 1967</a:t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45469">
            <a:off x="4312243" y="3184871"/>
            <a:ext cx="4520091" cy="360012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39411">
            <a:off x="4438738" y="168374"/>
            <a:ext cx="4961588" cy="300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521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45" y="172560"/>
            <a:ext cx="9145145" cy="63507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88487" y="5997575"/>
            <a:ext cx="4165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+mj-lt"/>
              </a:rPr>
              <a:t>Laser Interferometer Test Rig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6874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7" name="Group 4"/>
          <p:cNvGrpSpPr>
            <a:grpSpLocks/>
          </p:cNvGrpSpPr>
          <p:nvPr/>
        </p:nvGrpSpPr>
        <p:grpSpPr bwMode="auto">
          <a:xfrm>
            <a:off x="449264" y="2927351"/>
            <a:ext cx="6211887" cy="3976688"/>
            <a:chOff x="1558937" y="2221971"/>
            <a:chExt cx="6211925" cy="3975966"/>
          </a:xfrm>
        </p:grpSpPr>
        <p:pic>
          <p:nvPicPr>
            <p:cNvPr id="55300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8937" y="2221971"/>
              <a:ext cx="6211925" cy="39759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9467" name="Oval 1"/>
            <p:cNvSpPr>
              <a:spLocks noChangeArrowheads="1"/>
            </p:cNvSpPr>
            <p:nvPr/>
          </p:nvSpPr>
          <p:spPr bwMode="auto">
            <a:xfrm>
              <a:off x="2173004" y="2651426"/>
              <a:ext cx="295325" cy="29536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algn="l"/>
              <a:endParaRPr lang="en-US" sz="1400" b="1">
                <a:latin typeface="Arial" charset="0"/>
              </a:endParaRPr>
            </a:p>
          </p:txBody>
        </p:sp>
        <p:sp>
          <p:nvSpPr>
            <p:cNvPr id="19468" name="Oval 17"/>
            <p:cNvSpPr>
              <a:spLocks noChangeArrowheads="1"/>
            </p:cNvSpPr>
            <p:nvPr/>
          </p:nvSpPr>
          <p:spPr bwMode="auto">
            <a:xfrm>
              <a:off x="4976477" y="4997436"/>
              <a:ext cx="295325" cy="29536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algn="l"/>
              <a:endParaRPr lang="en-US" sz="1400" b="1">
                <a:latin typeface="Arial" charset="0"/>
              </a:endParaRPr>
            </a:p>
          </p:txBody>
        </p:sp>
      </p:grpSp>
      <p:sp>
        <p:nvSpPr>
          <p:cNvPr id="14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5829300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600DBBE-AD0C-CB46-8D79-DC4971592A62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4997177" y="184218"/>
            <a:ext cx="2896410" cy="1371628"/>
          </a:xfrm>
        </p:spPr>
        <p:txBody>
          <a:bodyPr/>
          <a:lstStyle/>
          <a:p>
            <a:r>
              <a:rPr lang="en-US" sz="2800" dirty="0" smtClean="0">
                <a:solidFill>
                  <a:schemeClr val="bg1"/>
                </a:solidFill>
                <a:latin typeface="Helvetica" charset="0"/>
              </a:rPr>
              <a:t>LIGO </a:t>
            </a:r>
            <a:r>
              <a:rPr lang="en-US" sz="2800" dirty="0">
                <a:solidFill>
                  <a:schemeClr val="bg1"/>
                </a:solidFill>
                <a:latin typeface="Helvetica" charset="0"/>
              </a:rPr>
              <a:t>Laboratory: </a:t>
            </a:r>
            <a:br>
              <a:rPr lang="en-US" sz="2800" dirty="0">
                <a:solidFill>
                  <a:schemeClr val="bg1"/>
                </a:solidFill>
                <a:latin typeface="Helvetica" charset="0"/>
              </a:rPr>
            </a:br>
            <a:r>
              <a:rPr lang="en-US">
                <a:solidFill>
                  <a:schemeClr val="bg1"/>
                </a:solidFill>
                <a:latin typeface="Helvetica" charset="0"/>
              </a:rPr>
              <a:t>two </a:t>
            </a:r>
            <a:r>
              <a:rPr lang="en-US" smtClean="0">
                <a:solidFill>
                  <a:schemeClr val="bg1"/>
                </a:solidFill>
                <a:latin typeface="Helvetica" charset="0"/>
              </a:rPr>
              <a:t>Observatories</a:t>
            </a:r>
            <a:endParaRPr lang="en-US" dirty="0">
              <a:solidFill>
                <a:schemeClr val="bg1"/>
              </a:solidFill>
              <a:latin typeface="Helvetica" charset="0"/>
            </a:endParaRPr>
          </a:p>
        </p:txBody>
      </p:sp>
      <p:grpSp>
        <p:nvGrpSpPr>
          <p:cNvPr id="19460" name="Group 2"/>
          <p:cNvGrpSpPr>
            <a:grpSpLocks/>
          </p:cNvGrpSpPr>
          <p:nvPr/>
        </p:nvGrpSpPr>
        <p:grpSpPr bwMode="auto">
          <a:xfrm>
            <a:off x="5521238" y="4110391"/>
            <a:ext cx="3622761" cy="2593624"/>
            <a:chOff x="5146069" y="4502068"/>
            <a:chExt cx="3675630" cy="2231189"/>
          </a:xfrm>
        </p:grpSpPr>
        <p:sp>
          <p:nvSpPr>
            <p:cNvPr id="55320" name="Text Box 24"/>
            <p:cNvSpPr txBox="1">
              <a:spLocks noChangeArrowheads="1"/>
            </p:cNvSpPr>
            <p:nvPr/>
          </p:nvSpPr>
          <p:spPr bwMode="auto">
            <a:xfrm>
              <a:off x="5635778" y="4632940"/>
              <a:ext cx="3185921" cy="539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99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dirty="0">
                  <a:solidFill>
                    <a:schemeClr val="bg1"/>
                  </a:solidFill>
                </a:rPr>
                <a:t>LIGO Livingston</a:t>
              </a:r>
            </a:p>
          </p:txBody>
        </p:sp>
        <p:pic>
          <p:nvPicPr>
            <p:cNvPr id="19463" name="Picture 22" descr="llo_aeria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6069" y="4502068"/>
              <a:ext cx="3646402" cy="2231189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461" name="Picture 23" descr="lho_aerial_mo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5679"/>
            <a:ext cx="4522679" cy="260525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89887" y="141688"/>
            <a:ext cx="1154113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8262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69" y="0"/>
            <a:ext cx="8802806" cy="6802168"/>
          </a:xfrm>
        </p:spPr>
      </p:pic>
    </p:spTree>
    <p:extLst>
      <p:ext uri="{BB962C8B-B14F-4D97-AF65-F5344CB8AC3E}">
        <p14:creationId xmlns:p14="http://schemas.microsoft.com/office/powerpoint/2010/main" val="17624317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15" y="0"/>
            <a:ext cx="6755642" cy="6755642"/>
          </a:xfrm>
        </p:spPr>
      </p:pic>
    </p:spTree>
    <p:extLst>
      <p:ext uri="{BB962C8B-B14F-4D97-AF65-F5344CB8AC3E}">
        <p14:creationId xmlns:p14="http://schemas.microsoft.com/office/powerpoint/2010/main" val="49658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IGO_lab">
  <a:themeElements>
    <a:clrScheme name="Custom 1">
      <a:dk1>
        <a:srgbClr val="114FFB"/>
      </a:dk1>
      <a:lt1>
        <a:srgbClr val="FFFFFF"/>
      </a:lt1>
      <a:dk2>
        <a:srgbClr val="000000"/>
      </a:dk2>
      <a:lt2>
        <a:srgbClr val="CECECE"/>
      </a:lt2>
      <a:accent1>
        <a:srgbClr val="D49FFF"/>
      </a:accent1>
      <a:accent2>
        <a:srgbClr val="618FFD"/>
      </a:accent2>
      <a:accent3>
        <a:srgbClr val="FFFFFF"/>
      </a:accent3>
      <a:accent4>
        <a:srgbClr val="0D42D6"/>
      </a:accent4>
      <a:accent5>
        <a:srgbClr val="E6CDFF"/>
      </a:accent5>
      <a:accent6>
        <a:srgbClr val="5781E5"/>
      </a:accent6>
      <a:hlink>
        <a:srgbClr val="009688"/>
      </a:hlink>
      <a:folHlink>
        <a:srgbClr val="DADADA"/>
      </a:folHlink>
    </a:clrScheme>
    <a:fontScheme name="LIGO_lab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LIGO_lab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lab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GO_lab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lab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lab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lab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lab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Settings\ljones\My Documents\Power Point\LIGO_lab.pot</Template>
  <TotalTime>121651</TotalTime>
  <Words>49</Words>
  <Application>Microsoft Macintosh PowerPoint</Application>
  <PresentationFormat>On-screen Show (4:3)</PresentationFormat>
  <Paragraphs>24</Paragraphs>
  <Slides>15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Helvetica</vt:lpstr>
      <vt:lpstr>Monotype Sorts</vt:lpstr>
      <vt:lpstr>ＭＳ Ｐゴシック</vt:lpstr>
      <vt:lpstr>Times New Roman</vt:lpstr>
      <vt:lpstr>LIGO_lab</vt:lpstr>
      <vt:lpstr>PowerPoint Presentation</vt:lpstr>
      <vt:lpstr>PowerPoint Presentation</vt:lpstr>
      <vt:lpstr>PowerPoint Presentation</vt:lpstr>
      <vt:lpstr>European Space Agency</vt:lpstr>
      <vt:lpstr>Rai Weiss, circa 1967 </vt:lpstr>
      <vt:lpstr>PowerPoint Presentation</vt:lpstr>
      <vt:lpstr>LIGO Laboratory:  two Observatories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LIGO Observatory</Company>
  <LinksUpToDate>false</LinksUpToDate>
  <SharedDoc>false</SharedDoc>
  <HyperlinkBase/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hunt for gravitational waves</dc:title>
  <dc:subject>TEDx CRV 2016</dc:subject>
  <dc:creator>Keith Thorne</dc:creator>
  <cp:keywords/>
  <dc:description/>
  <cp:lastModifiedBy>Microsoft Office User</cp:lastModifiedBy>
  <cp:revision>1156</cp:revision>
  <cp:lastPrinted>2016-10-11T06:02:43Z</cp:lastPrinted>
  <dcterms:created xsi:type="dcterms:W3CDTF">2003-06-05T14:38:00Z</dcterms:created>
  <dcterms:modified xsi:type="dcterms:W3CDTF">2016-11-01T14:12:48Z</dcterms:modified>
  <cp:category/>
</cp:coreProperties>
</file>