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4" r:id="rId3"/>
    <p:sldId id="265" r:id="rId4"/>
    <p:sldId id="266" r:id="rId5"/>
    <p:sldId id="256" r:id="rId6"/>
    <p:sldId id="258" r:id="rId7"/>
    <p:sldId id="260" r:id="rId8"/>
    <p:sldId id="257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6189-4388-4B8B-8AFA-91CB55B730B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9800-393E-425E-8BFB-C89DEA47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5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E0ED-1B40-4676-937C-34CC74127C3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E93C-8912-44DE-8353-D56DAA11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6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E93C-8912-44DE-8353-D56DAA1178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E93C-8912-44DE-8353-D56DAA1178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7AE-75C8-4113-8628-A8E0C38A4D88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E175-8B52-462A-AECC-417D5848D54C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5482-1A9E-4569-8415-501F929F872E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CA72-BF9C-448C-A44A-E1B57A0B0F0B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5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4E4-1F3F-4C91-8E1E-0A2C2EFAFCB2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F21-37FB-4A93-A9FA-0E9C3A092CAE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909A-D15D-4F32-8009-CA9F8BA421B4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9C2F-62ED-45B4-ADD5-8387C86FB597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6BDD-A7A6-4279-98F8-683FA8F8DD25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4E82-D5BC-4657-B2F9-743CE218BD07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07A8-72BA-4ABF-AD87-6A235934BEFA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1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1A8A1-B5D2-4933-AEFD-1E35BD9E1EDE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EEE5-81C4-41EA-B54E-2A0F3AE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D090146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D09014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cc.ligo.org/DocDB/0032/T1100068/023/PhotonCalibratorFinalDesig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P-Cal Periscope Shields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LIGO-D1600453-v5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0A7D-497E-45B4-9973-91A3F3FA97BF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r="10922"/>
          <a:stretch/>
        </p:blipFill>
        <p:spPr>
          <a:xfrm>
            <a:off x="3442513" y="773444"/>
            <a:ext cx="4871707" cy="48198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864" y="0"/>
            <a:ext cx="4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PROPOSED BAFFLES FOR PCAL Periscope: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7503" y="317389"/>
            <a:ext cx="198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PCAL shields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10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91314" y="5705812"/>
            <a:ext cx="273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CAD image extracted from </a:t>
            </a:r>
            <a:r>
              <a:rPr lang="en-US" sz="1200" dirty="0" err="1" smtClean="0"/>
              <a:t>Solidworks</a:t>
            </a:r>
            <a:r>
              <a:rPr lang="en-US" sz="1200" dirty="0" smtClean="0"/>
              <a:t> of PCAL Periscope as viewed from a camera centered and perpendicular to the HR of </a:t>
            </a:r>
            <a:r>
              <a:rPr lang="en-US" sz="1200" dirty="0" err="1" smtClean="0"/>
              <a:t>ETMy</a:t>
            </a:r>
            <a:r>
              <a:rPr lang="en-US" sz="1200" dirty="0" smtClean="0"/>
              <a:t> face for a ± 11 </a:t>
            </a:r>
            <a:r>
              <a:rPr lang="en-US" sz="1200" dirty="0" err="1" smtClean="0"/>
              <a:t>deg</a:t>
            </a:r>
            <a:r>
              <a:rPr lang="en-US" sz="1200" dirty="0" smtClean="0"/>
              <a:t> field of regard (22 full Angle)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6" t="52626" r="77006" b="39697"/>
          <a:stretch/>
        </p:blipFill>
        <p:spPr>
          <a:xfrm>
            <a:off x="690141" y="365622"/>
            <a:ext cx="1572491" cy="1637114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810867" y="3380509"/>
            <a:ext cx="270164" cy="27016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284987" y="1236754"/>
            <a:ext cx="1525880" cy="2278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227" y="2002736"/>
            <a:ext cx="1442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Aperture Size= 2.5in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t="77906" r="59393" b="12363"/>
          <a:stretch/>
        </p:blipFill>
        <p:spPr>
          <a:xfrm>
            <a:off x="914618" y="4060190"/>
            <a:ext cx="1320800" cy="1327150"/>
          </a:xfrm>
          <a:prstGeom prst="ellipse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694784" y="4458999"/>
            <a:ext cx="603498" cy="61068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  <a:endCxn id="25" idx="6"/>
          </p:cNvCxnSpPr>
          <p:nvPr/>
        </p:nvCxnSpPr>
        <p:spPr>
          <a:xfrm flipH="1" flipV="1">
            <a:off x="2235418" y="4723765"/>
            <a:ext cx="2459366" cy="40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>
            <a:off x="1503439" y="3709467"/>
            <a:ext cx="595470" cy="3564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18107" y="3409586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OPLEV</a:t>
            </a:r>
          </a:p>
        </p:txBody>
      </p:sp>
      <p:cxnSp>
        <p:nvCxnSpPr>
          <p:cNvPr id="34" name="Curved Connector 33"/>
          <p:cNvCxnSpPr/>
          <p:nvPr/>
        </p:nvCxnSpPr>
        <p:spPr>
          <a:xfrm rot="10800000">
            <a:off x="5879316" y="4723767"/>
            <a:ext cx="2489164" cy="11394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22107" y="570581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VP4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955" y="910134"/>
            <a:ext cx="1866900" cy="17145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45" name="Oval 44"/>
          <p:cNvSpPr/>
          <p:nvPr/>
        </p:nvSpPr>
        <p:spPr>
          <a:xfrm>
            <a:off x="6460084" y="1440821"/>
            <a:ext cx="603498" cy="61068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6"/>
            <a:endCxn id="44" idx="2"/>
          </p:cNvCxnSpPr>
          <p:nvPr/>
        </p:nvCxnSpPr>
        <p:spPr>
          <a:xfrm>
            <a:off x="7063582" y="1746162"/>
            <a:ext cx="2132373" cy="21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V="1">
            <a:off x="10606292" y="2161835"/>
            <a:ext cx="690867" cy="67577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504863" y="2836272"/>
            <a:ext cx="126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RCVR PYLON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oplev</a:t>
            </a:r>
            <a:r>
              <a:rPr lang="en-US" sz="1200" dirty="0" smtClean="0"/>
              <a:t> enclosure)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/>
          <a:srcRect l="31376" t="32860" r="19953" b="2786"/>
          <a:stretch/>
        </p:blipFill>
        <p:spPr>
          <a:xfrm>
            <a:off x="9002098" y="3636677"/>
            <a:ext cx="2664834" cy="2621992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55" name="Oval 54"/>
          <p:cNvSpPr/>
          <p:nvPr/>
        </p:nvSpPr>
        <p:spPr>
          <a:xfrm>
            <a:off x="7217242" y="2430572"/>
            <a:ext cx="936158" cy="132227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endCxn id="54" idx="2"/>
          </p:cNvCxnSpPr>
          <p:nvPr/>
        </p:nvCxnSpPr>
        <p:spPr>
          <a:xfrm>
            <a:off x="8153400" y="3088338"/>
            <a:ext cx="848698" cy="1859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7B03-6908-483C-AE7C-82633C550124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0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0" y="0"/>
            <a:ext cx="10515600" cy="1325563"/>
          </a:xfrm>
        </p:spPr>
        <p:txBody>
          <a:bodyPr/>
          <a:lstStyle/>
          <a:p>
            <a:r>
              <a:rPr lang="en-US" dirty="0" smtClean="0"/>
              <a:t>P-Cal Periscope in end station (X end shown)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40" y="1027906"/>
            <a:ext cx="9812458" cy="5343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498" y="6502900"/>
            <a:ext cx="12033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 to </a:t>
            </a:r>
            <a:r>
              <a:rPr lang="en-US" sz="1400" b="1" dirty="0" err="1" smtClean="0"/>
              <a:t>aLIGO</a:t>
            </a:r>
            <a:r>
              <a:rPr lang="en-US" sz="1400" b="1" dirty="0" smtClean="0"/>
              <a:t> Systems Layout LLO X-End Station </a:t>
            </a:r>
            <a:r>
              <a:rPr lang="en-US" sz="1400" dirty="0" smtClean="0"/>
              <a:t>(OR EQUIV) </a:t>
            </a:r>
            <a:r>
              <a:rPr lang="en-US" sz="1400" dirty="0" smtClean="0">
                <a:hlinkClick r:id="rId3"/>
              </a:rPr>
              <a:t>https://dcc.ligo.org/LIGO-D0901465</a:t>
            </a:r>
            <a:r>
              <a:rPr lang="en-US" sz="1400" dirty="0" smtClean="0"/>
              <a:t> if more detail required.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6504317" y="3234906"/>
            <a:ext cx="254479" cy="99203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75427" y="182169"/>
            <a:ext cx="3496573" cy="99203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86096"/>
            <a:ext cx="8239125" cy="6296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498" y="6502900"/>
            <a:ext cx="12033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 to </a:t>
            </a:r>
            <a:r>
              <a:rPr lang="en-US" sz="1400" b="1" dirty="0" err="1" smtClean="0"/>
              <a:t>aLIGO</a:t>
            </a:r>
            <a:r>
              <a:rPr lang="en-US" sz="1400" b="1" dirty="0" smtClean="0"/>
              <a:t> Systems Layout LLO X-End Station </a:t>
            </a:r>
            <a:r>
              <a:rPr lang="en-US" sz="1400" dirty="0" smtClean="0"/>
              <a:t>(OR EQUIV) </a:t>
            </a:r>
            <a:r>
              <a:rPr lang="en-US" sz="1400" dirty="0" smtClean="0">
                <a:hlinkClick r:id="rId3"/>
              </a:rPr>
              <a:t>https://dcc.ligo.org/LIGO-D0901465</a:t>
            </a:r>
            <a:r>
              <a:rPr lang="en-US" sz="1400" dirty="0" smtClean="0"/>
              <a:t> if more detail required.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8354" y="1475117"/>
            <a:ext cx="144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Manifold </a:t>
            </a:r>
            <a:r>
              <a:rPr lang="en-US" dirty="0" err="1" smtClean="0">
                <a:solidFill>
                  <a:srgbClr val="FF0000"/>
                </a:solidFill>
              </a:rPr>
              <a:t>Cryopump</a:t>
            </a:r>
            <a:r>
              <a:rPr lang="en-US" dirty="0" smtClean="0">
                <a:solidFill>
                  <a:srgbClr val="FF0000"/>
                </a:solidFill>
              </a:rPr>
              <a:t> baffle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92370" y="2234242"/>
            <a:ext cx="1250830" cy="10998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35238" y="2018581"/>
            <a:ext cx="992037" cy="1315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7275" y="1752116"/>
            <a:ext cx="117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P-Cal Mirrors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0184" y="4117118"/>
            <a:ext cx="117418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P-Cal Periscope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flipH="1">
            <a:off x="3578644" y="4319261"/>
            <a:ext cx="561540" cy="21722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58433" y="4117118"/>
            <a:ext cx="2408845" cy="6463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67278" y="4599562"/>
            <a:ext cx="71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ETM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11977" y="2075281"/>
            <a:ext cx="529420" cy="167250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03492" y="1705949"/>
            <a:ext cx="71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ACB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7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CA72-BF9C-448C-A44A-E1B57A0B0F0B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94407" y="5521146"/>
            <a:ext cx="9762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Laser beam (optical path): Also refer to the optical layout in figure 16, page 19 of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PCal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final design doc: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i="1" u="sng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https://dcc.ligo.org/DocDB/0032/T1100068/023/PhotonCalibratorFinalDesign.pdf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  <p:pic>
        <p:nvPicPr>
          <p:cNvPr id="1026" name="Picture 2" descr="https://lh3.googleusercontent.com/IAS7k8llSbvbH9DwU3GIaXS_kkqGLb-eav0lh3a-gBXd9XRyffRu65aUlDnnz_eZIth-s3zZSLQ_e8OzcsaX3IWAK3zBxFiAk_g4esZzxB_dlhWa0Rke0G9XoRBl96It5lZ5rs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27" y="355106"/>
            <a:ext cx="7234615" cy="50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1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98" y="5568950"/>
            <a:ext cx="1225550" cy="52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" y="0"/>
            <a:ext cx="4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PROPOSED BAFFLES FOR PCAL Periscope: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2" y="1073150"/>
            <a:ext cx="3898223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loud Callout 5"/>
          <p:cNvSpPr/>
          <p:nvPr/>
        </p:nvSpPr>
        <p:spPr>
          <a:xfrm>
            <a:off x="438149" y="5124450"/>
            <a:ext cx="1689101" cy="1123950"/>
          </a:xfrm>
          <a:prstGeom prst="cloudCallout">
            <a:avLst>
              <a:gd name="adj1" fmla="val 83298"/>
              <a:gd name="adj2" fmla="val -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REMOVED</a:t>
            </a:r>
            <a:r>
              <a:rPr lang="en-US" dirty="0" smtClean="0"/>
              <a:t> </a:t>
            </a:r>
            <a:r>
              <a:rPr lang="en-US" sz="1200" dirty="0" smtClean="0"/>
              <a:t>PCAL MIRROR MOUNTS ASSY.</a:t>
            </a:r>
          </a:p>
          <a:p>
            <a:pPr algn="ctr"/>
            <a:r>
              <a:rPr lang="en-US" sz="1200" dirty="0" smtClean="0"/>
              <a:t>4 PL.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08761" y="572016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built (Weight: 222 </a:t>
            </a:r>
            <a:r>
              <a:rPr lang="en-US" dirty="0" err="1" smtClean="0"/>
              <a:t>lbs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480050" y="369332"/>
            <a:ext cx="25400" cy="6355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958" y="5568949"/>
            <a:ext cx="1225550" cy="528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5210" y="295017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Modified with SLC Shields (Weight: 250.00 </a:t>
            </a:r>
            <a:r>
              <a:rPr lang="en-US" dirty="0" err="1" smtClean="0"/>
              <a:t>lbs</a:t>
            </a:r>
            <a:r>
              <a:rPr lang="en-US" dirty="0" smtClean="0"/>
              <a:t> Approx.)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326" y="1064785"/>
            <a:ext cx="3653207" cy="4245432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37DC-980C-4DE5-ADB9-2DABD4C0D911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78" y="1295248"/>
            <a:ext cx="856272" cy="4358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38" y="1218542"/>
            <a:ext cx="4477780" cy="419536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6320803" y="1111886"/>
            <a:ext cx="0" cy="592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44193" y="1111886"/>
            <a:ext cx="6351" cy="966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072915" y="1206103"/>
            <a:ext cx="3038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286275" y="1165622"/>
            <a:ext cx="69056" cy="90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16016" y="1160859"/>
            <a:ext cx="69056" cy="90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31049" y="842515"/>
            <a:ext cx="141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SHIELDS PROTRUDE</a:t>
            </a:r>
          </a:p>
          <a:p>
            <a:pPr algn="ctr"/>
            <a:r>
              <a:rPr lang="en-US" sz="1200" dirty="0" smtClean="0"/>
              <a:t>3 3/16 in 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6064771" y="4261064"/>
            <a:ext cx="215436" cy="125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16927750">
            <a:off x="6148752" y="4091406"/>
            <a:ext cx="491072" cy="800982"/>
          </a:xfrm>
          <a:prstGeom prst="arc">
            <a:avLst>
              <a:gd name="adj1" fmla="val 17205095"/>
              <a:gd name="adj2" fmla="val 19891538"/>
            </a:avLst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Curved Connector 64"/>
          <p:cNvCxnSpPr>
            <a:endCxn id="62" idx="0"/>
          </p:cNvCxnSpPr>
          <p:nvPr/>
        </p:nvCxnSpPr>
        <p:spPr>
          <a:xfrm>
            <a:off x="5784458" y="4194572"/>
            <a:ext cx="281090" cy="115994"/>
          </a:xfrm>
          <a:prstGeom prst="curvedConnector4">
            <a:avLst>
              <a:gd name="adj1" fmla="val 64800"/>
              <a:gd name="adj2" fmla="val 2970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159467" y="403023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Deg.</a:t>
            </a:r>
          </a:p>
          <a:p>
            <a:pPr algn="r"/>
            <a:r>
              <a:rPr lang="en-US" sz="1200" dirty="0" smtClean="0"/>
              <a:t>Typ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5289"/>
            <a:ext cx="4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PROPOSED BAFFLES FOR PCAL Periscope: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059" y="5740502"/>
            <a:ext cx="1225550" cy="528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2059" y="5464000"/>
            <a:ext cx="14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FRONT VIEW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19102" y="2672813"/>
            <a:ext cx="1274882" cy="12070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47465" y="3143641"/>
            <a:ext cx="760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30.31 ID.</a:t>
            </a:r>
          </a:p>
          <a:p>
            <a:r>
              <a:rPr lang="en-US" sz="1200" dirty="0" smtClean="0"/>
              <a:t>(770mm)</a:t>
            </a:r>
            <a:endParaRPr lang="en-US" sz="1200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2092794" y="591696"/>
            <a:ext cx="914400" cy="9144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913" y="437985"/>
            <a:ext cx="181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Outer shields O.D =69.0 in</a:t>
            </a:r>
          </a:p>
          <a:p>
            <a:r>
              <a:rPr lang="en-US" sz="1200" dirty="0" smtClean="0"/>
              <a:t>Qty. 2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4864" y="5123510"/>
            <a:ext cx="1730567" cy="1525043"/>
          </a:xfrm>
          <a:prstGeom prst="cloudCallout">
            <a:avLst>
              <a:gd name="adj1" fmla="val 60445"/>
              <a:gd name="adj2" fmla="val -96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OVERLAPPING  PANELS  </a:t>
            </a:r>
          </a:p>
          <a:p>
            <a:pPr algn="ctr"/>
            <a:r>
              <a:rPr lang="en-US" sz="1200" dirty="0" smtClean="0"/>
              <a:t>FOR COMPLETE COVERAGE</a:t>
            </a:r>
            <a:endParaRPr lang="en-US" sz="12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207609" y="1577800"/>
            <a:ext cx="957666" cy="115969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961300" y="1425118"/>
            <a:ext cx="203975" cy="152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007194" y="2584812"/>
            <a:ext cx="203975" cy="152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691206" y="2266518"/>
            <a:ext cx="0" cy="111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43593" y="2266518"/>
            <a:ext cx="0" cy="111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24857" y="2331347"/>
            <a:ext cx="359568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911926" y="2006846"/>
            <a:ext cx="121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 Clearance</a:t>
            </a:r>
          </a:p>
          <a:p>
            <a:r>
              <a:rPr lang="en-US" sz="1200" dirty="0" smtClean="0"/>
              <a:t>=1.75 in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646288" y="2300391"/>
            <a:ext cx="69056" cy="73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715344" y="2300391"/>
            <a:ext cx="69056" cy="73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2112161" y="1195298"/>
            <a:ext cx="914400" cy="9144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5280" y="1041587"/>
            <a:ext cx="178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Inner shields O.D =46.0 in</a:t>
            </a:r>
          </a:p>
          <a:p>
            <a:r>
              <a:rPr lang="en-US" sz="1200" dirty="0" smtClean="0"/>
              <a:t>Qty. 4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058" y="1501459"/>
            <a:ext cx="4108647" cy="3472970"/>
          </a:xfrm>
          <a:prstGeom prst="rect">
            <a:avLst/>
          </a:prstGeom>
        </p:spPr>
      </p:pic>
      <p:cxnSp>
        <p:nvCxnSpPr>
          <p:cNvPr id="75" name="Curved Connector 74"/>
          <p:cNvCxnSpPr/>
          <p:nvPr/>
        </p:nvCxnSpPr>
        <p:spPr>
          <a:xfrm rot="5400000">
            <a:off x="8358635" y="1900165"/>
            <a:ext cx="595470" cy="3564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44502" y="983661"/>
            <a:ext cx="2294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LIGO D1500105-7 (NEW CONFIG.)</a:t>
            </a:r>
          </a:p>
          <a:p>
            <a:pPr algn="ctr"/>
            <a:r>
              <a:rPr lang="en-US" sz="1200" dirty="0" smtClean="0"/>
              <a:t>QTY. 2 PER WEDGE</a:t>
            </a:r>
          </a:p>
          <a:p>
            <a:pPr algn="ctr"/>
            <a:r>
              <a:rPr lang="en-US" sz="1200" dirty="0" smtClean="0"/>
              <a:t>QTY. 6 PER PANEL</a:t>
            </a:r>
          </a:p>
          <a:p>
            <a:pPr algn="ctr"/>
            <a:r>
              <a:rPr lang="en-US" sz="1200" dirty="0" smtClean="0"/>
              <a:t>QTY. 36 TOTAL </a:t>
            </a:r>
          </a:p>
        </p:txBody>
      </p:sp>
      <p:cxnSp>
        <p:nvCxnSpPr>
          <p:cNvPr id="80" name="Curved Connector 79"/>
          <p:cNvCxnSpPr/>
          <p:nvPr/>
        </p:nvCxnSpPr>
        <p:spPr>
          <a:xfrm rot="5400000">
            <a:off x="9770678" y="1322199"/>
            <a:ext cx="595470" cy="3564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958378" y="965561"/>
            <a:ext cx="1679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.075 SUPER #8 304 SSTL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12269" y="5007689"/>
            <a:ext cx="3180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SHIELDS ATTACH TO PCAL PERISCOPE</a:t>
            </a:r>
          </a:p>
          <a:p>
            <a:pPr algn="ctr"/>
            <a:r>
              <a:rPr lang="en-US" sz="1200" dirty="0" smtClean="0"/>
              <a:t>VIA WEDGE</a:t>
            </a:r>
          </a:p>
          <a:p>
            <a:pPr algn="ctr"/>
            <a:r>
              <a:rPr lang="en-US" sz="1200" dirty="0" smtClean="0"/>
              <a:t>SUPPLIED WITH 1/4-20 HELICOIL TAPPED HOLES</a:t>
            </a:r>
          </a:p>
          <a:p>
            <a:pPr algn="ctr"/>
            <a:r>
              <a:rPr lang="en-US" sz="1200" dirty="0" smtClean="0"/>
              <a:t>QTY. 16 TOTAL</a:t>
            </a:r>
          </a:p>
          <a:p>
            <a:pPr algn="ctr"/>
            <a:r>
              <a:rPr lang="en-US" sz="1200" dirty="0" smtClean="0"/>
              <a:t>(10 USED FOR INNER PANELS)</a:t>
            </a:r>
          </a:p>
        </p:txBody>
      </p:sp>
      <p:cxnSp>
        <p:nvCxnSpPr>
          <p:cNvPr id="84" name="Curved Connector 83"/>
          <p:cNvCxnSpPr>
            <a:stCxn id="83" idx="0"/>
          </p:cNvCxnSpPr>
          <p:nvPr/>
        </p:nvCxnSpPr>
        <p:spPr>
          <a:xfrm rot="16200000" flipV="1">
            <a:off x="8045907" y="4151212"/>
            <a:ext cx="977456" cy="73549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91" idx="0"/>
          </p:cNvCxnSpPr>
          <p:nvPr/>
        </p:nvCxnSpPr>
        <p:spPr>
          <a:xfrm rot="16200000" flipH="1">
            <a:off x="10168776" y="3600037"/>
            <a:ext cx="1258447" cy="764178"/>
          </a:xfrm>
          <a:prstGeom prst="curvedConnector3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168176" y="4611350"/>
            <a:ext cx="2023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EXISTING FLAT HEAD SCREWS</a:t>
            </a:r>
          </a:p>
          <a:p>
            <a:pPr algn="ctr"/>
            <a:r>
              <a:rPr lang="en-US" sz="1200" dirty="0" smtClean="0"/>
              <a:t>WILL BE REPLACED WITH </a:t>
            </a:r>
          </a:p>
          <a:p>
            <a:pPr algn="ctr"/>
            <a:r>
              <a:rPr lang="en-US" sz="1200" dirty="0" smtClean="0"/>
              <a:t>1/4-20 SHC SCREWS</a:t>
            </a:r>
          </a:p>
          <a:p>
            <a:pPr algn="ctr"/>
            <a:r>
              <a:rPr lang="en-US" sz="1200" dirty="0" smtClean="0"/>
              <a:t>QTY/ 3 PER WEDGE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757559" y="113212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716911" y="24339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834736" y="6081471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SECTION A-A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8961052" y="6371554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(PARTIAL VIEW)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44ED-A6BA-4C8F-929E-FEA5BBD7D3CC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18181" r="4963" b="8485"/>
          <a:stretch/>
        </p:blipFill>
        <p:spPr>
          <a:xfrm>
            <a:off x="477981" y="302294"/>
            <a:ext cx="7613074" cy="6331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" y="0"/>
            <a:ext cx="4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PROPOSED BAFFLES FOR PCAL Periscope: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5812" y="1581981"/>
            <a:ext cx="273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INPUT/OUTPUT BEAMS POSITIONED</a:t>
            </a:r>
          </a:p>
          <a:p>
            <a:pPr algn="ctr"/>
            <a:r>
              <a:rPr lang="en-US" sz="1200" dirty="0" smtClean="0"/>
              <a:t> AS PER LIGO T1100068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" y="486960"/>
            <a:ext cx="191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PCAL BEAMS: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451807" y="2290782"/>
            <a:ext cx="1258447" cy="764178"/>
          </a:xfrm>
          <a:prstGeom prst="curved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H="1">
            <a:off x="3747417" y="2050813"/>
            <a:ext cx="1487046" cy="1472717"/>
          </a:xfrm>
          <a:prstGeom prst="curved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r="20730"/>
          <a:stretch/>
        </p:blipFill>
        <p:spPr>
          <a:xfrm>
            <a:off x="6623042" y="3029223"/>
            <a:ext cx="2839628" cy="3646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06538" y="6211669"/>
            <a:ext cx="277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PCAL PERISCOPE, ISO VIEW</a:t>
            </a:r>
          </a:p>
          <a:p>
            <a:pPr algn="ctr"/>
            <a:r>
              <a:rPr lang="en-US" b="1" dirty="0" smtClean="0"/>
              <a:t>(BACK SIDE)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4" t="7850" r="17452" b="10581"/>
          <a:stretch/>
        </p:blipFill>
        <p:spPr>
          <a:xfrm>
            <a:off x="9054134" y="26029"/>
            <a:ext cx="3108093" cy="3311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00357" y="3266667"/>
            <a:ext cx="277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PCAL PERISCOPE, ISO VIEW</a:t>
            </a:r>
          </a:p>
          <a:p>
            <a:pPr algn="ctr"/>
            <a:r>
              <a:rPr lang="en-US" b="1" dirty="0" smtClean="0"/>
              <a:t>(FRONT SIDE)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4EF9-5E23-4055-AA96-8F51C56E0E8F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" y="0"/>
            <a:ext cx="4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PROPOSED BAFFLES FOR PCAL Periscope: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70" y="338812"/>
            <a:ext cx="5434330" cy="5372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78308" y="5710918"/>
            <a:ext cx="273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CAD image extracted from </a:t>
            </a:r>
            <a:r>
              <a:rPr lang="en-US" sz="1200" dirty="0" err="1" smtClean="0"/>
              <a:t>Solidworks</a:t>
            </a:r>
            <a:r>
              <a:rPr lang="en-US" sz="1200" dirty="0" smtClean="0"/>
              <a:t> of PCAL Periscope as viewed from a camera centered and perpendicular to the HR of </a:t>
            </a:r>
            <a:r>
              <a:rPr lang="en-US" sz="1200" dirty="0" err="1" smtClean="0"/>
              <a:t>ETMy</a:t>
            </a:r>
            <a:r>
              <a:rPr lang="en-US" sz="1200" dirty="0" smtClean="0"/>
              <a:t> face for a ± 11 </a:t>
            </a:r>
            <a:r>
              <a:rPr lang="en-US" sz="1200" dirty="0" err="1" smtClean="0"/>
              <a:t>deg</a:t>
            </a:r>
            <a:r>
              <a:rPr lang="en-US" sz="1200" dirty="0" smtClean="0"/>
              <a:t> field of regard (22 full Angle)</a:t>
            </a:r>
          </a:p>
          <a:p>
            <a:pPr algn="ctr"/>
            <a:r>
              <a:rPr lang="en-US" sz="1200" dirty="0" smtClean="0"/>
              <a:t>Refer to LIGO G1602132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1707" y="-30520"/>
            <a:ext cx="1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built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B74B-7FA8-48E8-BB9C-2ECAF50E5F37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" y="0"/>
            <a:ext cx="402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PROPOSED BAFFLES FOR PCAL Periscope: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38374" y="67056"/>
            <a:ext cx="67076" cy="6657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670"/>
          <a:stretch/>
        </p:blipFill>
        <p:spPr>
          <a:xfrm>
            <a:off x="254476" y="920497"/>
            <a:ext cx="4874508" cy="4707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831539" y="369332"/>
            <a:ext cx="198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PCAL shields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23305" y="5757755"/>
            <a:ext cx="273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CAD image extracted from </a:t>
            </a:r>
            <a:r>
              <a:rPr lang="en-US" sz="1200" dirty="0" err="1" smtClean="0"/>
              <a:t>Solidworks</a:t>
            </a:r>
            <a:r>
              <a:rPr lang="en-US" sz="1200" dirty="0" smtClean="0"/>
              <a:t> of PCAL Periscope as viewed from a camera centered and perpendicular to the HR of </a:t>
            </a:r>
            <a:r>
              <a:rPr lang="en-US" sz="1200" dirty="0" err="1" smtClean="0"/>
              <a:t>ETMy</a:t>
            </a:r>
            <a:r>
              <a:rPr lang="en-US" sz="1200" dirty="0" smtClean="0"/>
              <a:t> face for a ± 11 </a:t>
            </a:r>
            <a:r>
              <a:rPr lang="en-US" sz="1200" dirty="0" err="1" smtClean="0"/>
              <a:t>deg</a:t>
            </a:r>
            <a:r>
              <a:rPr lang="en-US" sz="1200" dirty="0" smtClean="0"/>
              <a:t> field of regard (22 full Angle)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EEE5-81C4-41EA-B54E-2A0F3AEF838C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" y="415018"/>
            <a:ext cx="72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45350" y="5757755"/>
            <a:ext cx="273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CAD image extracted from </a:t>
            </a:r>
            <a:r>
              <a:rPr lang="en-US" sz="1200" dirty="0" err="1" smtClean="0"/>
              <a:t>Solidworks</a:t>
            </a:r>
            <a:r>
              <a:rPr lang="en-US" sz="1200" dirty="0" smtClean="0"/>
              <a:t> of PCAL Periscope as viewed from a camera centered and perpendicular to the HR of </a:t>
            </a:r>
            <a:r>
              <a:rPr lang="en-US" sz="1200" dirty="0" err="1" smtClean="0"/>
              <a:t>ETMy</a:t>
            </a:r>
            <a:r>
              <a:rPr lang="en-US" sz="1200" dirty="0" smtClean="0"/>
              <a:t> face for a ± 11 </a:t>
            </a:r>
            <a:r>
              <a:rPr lang="en-US" sz="1200" dirty="0" err="1" smtClean="0"/>
              <a:t>deg</a:t>
            </a:r>
            <a:r>
              <a:rPr lang="en-US" sz="1200" dirty="0" smtClean="0"/>
              <a:t> field of regard (22 full Angle)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3162" y="412029"/>
            <a:ext cx="198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PCAL shields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51748" y="356427"/>
            <a:ext cx="72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r="10922"/>
          <a:stretch/>
        </p:blipFill>
        <p:spPr>
          <a:xfrm>
            <a:off x="6482093" y="885976"/>
            <a:ext cx="4871707" cy="48198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9CE8-9994-4144-94D2-1810BCA39D73}" type="datetime2">
              <a:rPr lang="en-US" smtClean="0"/>
              <a:t>Thursday, April 27,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LIGO-D1600453-v5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503</Words>
  <Application>Microsoft Office PowerPoint</Application>
  <PresentationFormat>Widescreen</PresentationFormat>
  <Paragraphs>103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P-Cal Periscope Shields Concept</vt:lpstr>
      <vt:lpstr>P-Cal Periscope in end station (X end shown)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esanchez</dc:creator>
  <cp:lastModifiedBy>ctorrie</cp:lastModifiedBy>
  <cp:revision>94</cp:revision>
  <dcterms:created xsi:type="dcterms:W3CDTF">2017-04-10T19:45:07Z</dcterms:created>
  <dcterms:modified xsi:type="dcterms:W3CDTF">2017-04-27T18:06:42Z</dcterms:modified>
</cp:coreProperties>
</file>