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302" r:id="rId2"/>
    <p:sldId id="345" r:id="rId3"/>
    <p:sldId id="379" r:id="rId4"/>
    <p:sldId id="400" r:id="rId5"/>
    <p:sldId id="360" r:id="rId6"/>
    <p:sldId id="397" r:id="rId7"/>
    <p:sldId id="361" r:id="rId8"/>
    <p:sldId id="380" r:id="rId9"/>
    <p:sldId id="399" r:id="rId10"/>
    <p:sldId id="346" r:id="rId11"/>
    <p:sldId id="347" r:id="rId12"/>
    <p:sldId id="396" r:id="rId13"/>
    <p:sldId id="404" r:id="rId14"/>
    <p:sldId id="384" r:id="rId15"/>
    <p:sldId id="394" r:id="rId16"/>
    <p:sldId id="343" r:id="rId17"/>
    <p:sldId id="376" r:id="rId18"/>
    <p:sldId id="348" r:id="rId19"/>
    <p:sldId id="366" r:id="rId20"/>
    <p:sldId id="387" r:id="rId21"/>
    <p:sldId id="386" r:id="rId22"/>
    <p:sldId id="388" r:id="rId23"/>
    <p:sldId id="389" r:id="rId24"/>
    <p:sldId id="390" r:id="rId25"/>
    <p:sldId id="367" r:id="rId26"/>
    <p:sldId id="398" r:id="rId27"/>
    <p:sldId id="349" r:id="rId28"/>
    <p:sldId id="350" r:id="rId29"/>
    <p:sldId id="401" r:id="rId30"/>
    <p:sldId id="402" r:id="rId31"/>
    <p:sldId id="403" r:id="rId32"/>
    <p:sldId id="365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8B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30" autoAdjust="0"/>
  </p:normalViewPr>
  <p:slideViewPr>
    <p:cSldViewPr>
      <p:cViewPr varScale="1">
        <p:scale>
          <a:sx n="81" d="100"/>
          <a:sy n="81" d="100"/>
        </p:scale>
        <p:origin x="-50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78" tIns="44988" rIns="89978" bIns="44988" numCol="1" anchor="t" anchorCtr="0" compatLnSpc="1">
            <a:prstTxWarp prst="textNoShape">
              <a:avLst/>
            </a:prstTxWarp>
          </a:bodyPr>
          <a:lstStyle>
            <a:lvl1pPr defTabSz="9001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416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78" tIns="44988" rIns="89978" bIns="44988" numCol="1" anchor="t" anchorCtr="0" compatLnSpc="1">
            <a:prstTxWarp prst="textNoShape">
              <a:avLst/>
            </a:prstTxWarp>
          </a:bodyPr>
          <a:lstStyle>
            <a:lvl1pPr algn="r" defTabSz="9001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8863"/>
            <a:ext cx="29432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78" tIns="44988" rIns="89978" bIns="44988" numCol="1" anchor="b" anchorCtr="0" compatLnSpc="1">
            <a:prstTxWarp prst="textNoShape">
              <a:avLst/>
            </a:prstTxWarp>
          </a:bodyPr>
          <a:lstStyle>
            <a:lvl1pPr defTabSz="9001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678863"/>
            <a:ext cx="29416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78" tIns="44988" rIns="89978" bIns="44988" numCol="1" anchor="b" anchorCtr="0" compatLnSpc="1">
            <a:prstTxWarp prst="textNoShape">
              <a:avLst/>
            </a:prstTxWarp>
          </a:bodyPr>
          <a:lstStyle>
            <a:lvl1pPr algn="r" defTabSz="900113">
              <a:defRPr sz="1200"/>
            </a:lvl1pPr>
          </a:lstStyle>
          <a:p>
            <a:pPr>
              <a:defRPr/>
            </a:pPr>
            <a:fld id="{E298F390-BB0A-9745-9D6A-1532A2CDA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36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978" tIns="44988" rIns="89978" bIns="44988" numCol="1" anchor="t" anchorCtr="0" compatLnSpc="1">
            <a:prstTxWarp prst="textNoShape">
              <a:avLst/>
            </a:prstTxWarp>
          </a:bodyPr>
          <a:lstStyle>
            <a:lvl1pPr defTabSz="9001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978" tIns="44988" rIns="89978" bIns="44988" numCol="1" anchor="t" anchorCtr="0" compatLnSpc="1">
            <a:prstTxWarp prst="textNoShape">
              <a:avLst/>
            </a:prstTxWarp>
          </a:bodyPr>
          <a:lstStyle>
            <a:lvl1pPr algn="r" defTabSz="9001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978" tIns="44988" rIns="89978" bIns="44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978" tIns="44988" rIns="89978" bIns="44988" numCol="1" anchor="b" anchorCtr="0" compatLnSpc="1">
            <a:prstTxWarp prst="textNoShape">
              <a:avLst/>
            </a:prstTxWarp>
          </a:bodyPr>
          <a:lstStyle>
            <a:lvl1pPr defTabSz="9001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978" tIns="44988" rIns="89978" bIns="44988" numCol="1" anchor="b" anchorCtr="0" compatLnSpc="1">
            <a:prstTxWarp prst="textNoShape">
              <a:avLst/>
            </a:prstTxWarp>
          </a:bodyPr>
          <a:lstStyle>
            <a:lvl1pPr algn="r" defTabSz="900113">
              <a:defRPr sz="1200"/>
            </a:lvl1pPr>
          </a:lstStyle>
          <a:p>
            <a:pPr>
              <a:defRPr/>
            </a:pPr>
            <a:fld id="{107A017B-F9B1-9743-8104-3F7AB792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038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9F0247-70FA-5940-945F-C3B0AAAD37B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is designed to be an observatory, not a one-off proof that GWs exist.  What do we look for?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There are number of predicted astrophysical sources of gravitational radiation, and most of them involve cataclysmic events.</a:t>
            </a:r>
          </a:p>
          <a:p>
            <a:pPr>
              <a:defRPr/>
            </a:pPr>
            <a:r>
              <a:rPr lang="en-US" dirty="0"/>
              <a:t>Binary systems – NSs and BHs, most likely source, theoretically well understood with known waveforms</a:t>
            </a:r>
          </a:p>
          <a:p>
            <a:pPr>
              <a:defRPr/>
            </a:pPr>
            <a:r>
              <a:rPr lang="en-US" dirty="0"/>
              <a:t>Bursts – GW emissions that are not well modeled or understood.  These include asymmetrically core collapse supernova, cosmic strings, and perhaps unknown sources</a:t>
            </a:r>
          </a:p>
          <a:p>
            <a:pPr>
              <a:defRPr/>
            </a:pPr>
            <a:r>
              <a:rPr lang="en-US" dirty="0"/>
              <a:t>The residual GW background</a:t>
            </a:r>
          </a:p>
          <a:p>
            <a:pPr>
              <a:defRPr/>
            </a:pPr>
            <a:r>
              <a:rPr lang="en-US" dirty="0"/>
              <a:t>Continuously emitting sources such as spinning neutron stars, which have a pure monotone emission.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9F0247-70FA-5940-945F-C3B0AAAD37B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LIGO is designed to be an observatory, not a one-off proof that GWs exist.  What do we look for?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There are number of predicted astrophysical sources of gravitational radiation, and most of them involve cataclysmic events.</a:t>
            </a:r>
          </a:p>
          <a:p>
            <a:pPr>
              <a:defRPr/>
            </a:pPr>
            <a:r>
              <a:rPr lang="en-US" dirty="0"/>
              <a:t>Binary systems – NSs and BHs, most likely source, theoretically well understood with known waveforms</a:t>
            </a:r>
          </a:p>
          <a:p>
            <a:pPr>
              <a:defRPr/>
            </a:pPr>
            <a:r>
              <a:rPr lang="en-US" dirty="0"/>
              <a:t>Bursts – GW emissions that are not well modeled or understood.  These include asymmetrically core collapse supernova, cosmic strings, and perhaps unknown sources</a:t>
            </a:r>
          </a:p>
          <a:p>
            <a:pPr>
              <a:defRPr/>
            </a:pPr>
            <a:r>
              <a:rPr lang="en-US" dirty="0"/>
              <a:t>The residual GW background</a:t>
            </a:r>
          </a:p>
          <a:p>
            <a:pPr>
              <a:defRPr/>
            </a:pPr>
            <a:r>
              <a:rPr lang="en-US" dirty="0"/>
              <a:t>Continuously emitting sources such as spinning neutron stars, which have a pure monotone emission.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6C5F8-3F63-4854-B4B8-2B64DD9E14E3}" type="slidenum">
              <a:rPr lang="en-US"/>
              <a:pPr/>
              <a:t>7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03" tIns="45702" rIns="91403" bIns="45702"/>
          <a:lstStyle/>
          <a:p>
            <a:endParaRPr lang="en-US" smtClean="0">
              <a:latin typeface="Times New Roman" pitchFamily="-105" charset="0"/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3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6DA8A-7F1F-1147-9C6C-874CAACCC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6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6D1C0-7B07-5D4E-852F-C652A90D9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69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 no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sted1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682625"/>
            <a:ext cx="7634287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375172" y="89297"/>
            <a:ext cx="7134820" cy="473273"/>
          </a:xfrm>
          <a:prstGeom prst="rect">
            <a:avLst/>
          </a:prstGeom>
        </p:spPr>
        <p:txBody>
          <a:bodyPr lIns="0" tIns="0" rIns="0" bIns="0"/>
          <a:lstStyle>
            <a:lvl1pPr marL="0" marR="0" defTabSz="410751">
              <a:lnSpc>
                <a:spcPts val="3867"/>
              </a:lnSpc>
              <a:spcBef>
                <a:spcPts val="211"/>
              </a:spcBef>
              <a:tabLst>
                <a:tab pos="857220" algn="l"/>
              </a:tabLst>
              <a:defRPr sz="32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62237779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66700"/>
            <a:ext cx="7239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Raab - Exploring the New Frontier of GW Astronomy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518C8F-5214-F34C-B4EB-4EAFCC95D5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6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-1295400" y="62484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244CC-88F7-B741-ABEA-29EACDCA5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0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7AAFD-5CC9-094C-B43C-6DF832D8A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4310B-EE97-7442-930E-12E436E4C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0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71AD1-B32E-9C47-A4B3-96FA82527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0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317FA-3C5D-644B-AB01-586F21D0C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05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0ACC3-A54F-F649-866A-232BBABD2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96DE8-AE38-5C44-BE82-EE71AA75A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7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B1D99-9B66-A14D-83E1-8220989CF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vmlDrawing" Target="../drawings/vmlDrawing1.vml"/><Relationship Id="rId16" Type="http://schemas.openxmlformats.org/officeDocument/2006/relationships/oleObject" Target="../embeddings/oleObject1.bin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Helvetica" charset="0"/>
              </a:defRPr>
            </a:lvl1pPr>
          </a:lstStyle>
          <a:p>
            <a:pPr>
              <a:defRPr/>
            </a:pPr>
            <a:fld id="{603AB50E-9E1D-DE48-BBA4-32FEDEB6B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601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62000" y="6322791"/>
            <a:ext cx="4802597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  <a:latin typeface="Helvetica" charset="0"/>
              </a:rPr>
              <a:t>LIGO-</a:t>
            </a:r>
            <a:r>
              <a:rPr lang="en-US" sz="900" dirty="0" smtClean="0">
                <a:solidFill>
                  <a:schemeClr val="tx2"/>
                </a:solidFill>
                <a:latin typeface="Helvetica" charset="0"/>
              </a:rPr>
              <a:t>G1602006</a:t>
            </a:r>
            <a:r>
              <a:rPr lang="en-US" sz="1400" dirty="0">
                <a:solidFill>
                  <a:schemeClr val="tx2"/>
                </a:solidFill>
                <a:latin typeface="Helvetica" charset="0"/>
              </a:rPr>
              <a:t>	 				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6" name="Object 2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" name="Photo Editor Photo" r:id="rId16" imgW="4409524" imgH="3219899" progId="MSPhotoEd.3">
                  <p:embed/>
                </p:oleObj>
              </mc:Choice>
              <mc:Fallback>
                <p:oleObj name="Photo Editor Photo" r:id="rId16" imgW="4409524" imgH="321989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LIGO-VirgoLogo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8600"/>
            <a:ext cx="1767114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charset="0"/>
        <a:buChar char="l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charset="0"/>
        <a:buChar char="l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jpe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hyperlink" Target="http://arxiv.org/abs/1304.067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Relationship Id="rId3" Type="http://schemas.openxmlformats.org/officeDocument/2006/relationships/hyperlink" Target="https://dcc.ligo.org/public/0113/T1400316/00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hyperlink" Target="https://dcc.ligo.org/public/0113/T1400316/004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0.wmf"/><Relationship Id="rId9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5569803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Fred Raab, for the LIGO Scientific Collaboration and the Virgo Collaboration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Exploring the New Frontier of Gravitational-Wave Astronomy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38862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Fred </a:t>
            </a:r>
            <a:r>
              <a:rPr lang="en-US" dirty="0" smtClean="0"/>
              <a:t>Raab, for the LIGO Scientific Collaboration and the Virgo Collaboration </a:t>
            </a:r>
            <a:endParaRPr lang="en-US" dirty="0"/>
          </a:p>
          <a:p>
            <a:pPr algn="ctr"/>
            <a:r>
              <a:rPr lang="en-US" dirty="0" smtClean="0"/>
              <a:t>TWAS2016</a:t>
            </a:r>
            <a:endParaRPr lang="en-US" dirty="0" smtClean="0"/>
          </a:p>
          <a:p>
            <a:pPr algn="ctr"/>
            <a:r>
              <a:rPr lang="en-US" dirty="0" smtClean="0"/>
              <a:t>16 Nov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47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 Localization Is Poor With Only Two Detectors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317FA-3C5D-644B-AB01-586F21D0C44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95400" y="1600200"/>
            <a:ext cx="6324600" cy="4743450"/>
            <a:chOff x="1295400" y="1600200"/>
            <a:chExt cx="6324600" cy="4743450"/>
          </a:xfrm>
        </p:grpSpPr>
        <p:pic>
          <p:nvPicPr>
            <p:cNvPr id="5" name="Picture 4" descr="SkyLocalizationImag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1600200"/>
              <a:ext cx="6324600" cy="47434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05000" y="5943600"/>
              <a:ext cx="5638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Image credit: LIGO (Leo Singer) /Milky Way image (Axel </a:t>
              </a:r>
              <a:r>
                <a:rPr lang="en-US" sz="1400" dirty="0" err="1"/>
                <a:t>Mellinger</a:t>
              </a:r>
              <a:r>
                <a:rPr lang="en-US" sz="1400" dirty="0"/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353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618FFD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6" name="Text Placeholder 2"/>
          <p:cNvSpPr>
            <a:spLocks noGrp="1"/>
          </p:cNvSpPr>
          <p:nvPr>
            <p:ph type="body" sz="half" idx="1"/>
          </p:nvPr>
        </p:nvSpPr>
        <p:spPr/>
        <p:txBody>
          <a:bodyPr lIns="91440" tIns="45720" rIns="91440" bIns="45720"/>
          <a:lstStyle/>
          <a:p>
            <a:endParaRPr lang="en-US">
              <a:solidFill>
                <a:srgbClr val="618FFD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7" name="Content Placeholder 3"/>
          <p:cNvSpPr>
            <a:spLocks noGrp="1"/>
          </p:cNvSpPr>
          <p:nvPr>
            <p:ph sz="half" idx="2"/>
          </p:nvPr>
        </p:nvSpPr>
        <p:spPr/>
        <p:txBody>
          <a:bodyPr lIns="91440" tIns="45720" rIns="91440" bIns="45720"/>
          <a:lstStyle/>
          <a:p>
            <a:endParaRPr lang="en-US">
              <a:solidFill>
                <a:srgbClr val="618FFD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2075" tIns="46038" rIns="92075" bIns="46038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fld id="{BDACAB0A-60E5-A44A-94AD-4BFE796F75D9}" type="slidenum">
              <a:rPr lang="en-US" smtClean="0">
                <a:solidFill>
                  <a:srgbClr val="618FFD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618FFD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18FFD"/>
              </a:solidFill>
              <a:cs typeface="+mn-cs"/>
            </a:endParaRPr>
          </a:p>
        </p:txBody>
      </p:sp>
      <p:pic>
        <p:nvPicPr>
          <p:cNvPr id="62470" name="Picture 6" descr="WorldMapX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93813"/>
            <a:ext cx="8648700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588" y="1876425"/>
            <a:ext cx="871537" cy="6445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550" y="2641600"/>
            <a:ext cx="882650" cy="558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2475" y="2790825"/>
            <a:ext cx="941388" cy="78581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888" y="1990725"/>
            <a:ext cx="984250" cy="6699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2075" tIns="46038" rIns="92075" bIns="46038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fld id="{94370DCA-CDB5-6C4F-84BC-66DBA0C370B7}" type="slidenum">
              <a:rPr lang="en-US" smtClean="0">
                <a:solidFill>
                  <a:srgbClr val="618FFD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618FFD"/>
              </a:solidFill>
            </a:endParaRPr>
          </a:p>
        </p:txBody>
      </p:sp>
      <p:pic>
        <p:nvPicPr>
          <p:cNvPr id="62476" name="図 10" descr="LCGTPosterSimpleE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2552700"/>
            <a:ext cx="1222375" cy="8255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2477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5" name="Photo Editor Photo" r:id="rId9" imgW="4409524" imgH="3219899" progId="MSPhotoEd.3">
                  <p:embed/>
                </p:oleObj>
              </mc:Choice>
              <mc:Fallback>
                <p:oleObj name="Photo Editor Photo" r:id="rId9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925" y="3241675"/>
            <a:ext cx="904875" cy="75406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36713" y="138113"/>
            <a:ext cx="6954837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i="1" dirty="0">
                <a:solidFill>
                  <a:srgbClr val="618FFD"/>
                </a:solidFill>
                <a:latin typeface="Helvetica"/>
              </a:rPr>
              <a:t>The advanced GW detector network:</a:t>
            </a:r>
          </a:p>
          <a:p>
            <a:pPr algn="ctr">
              <a:defRPr/>
            </a:pPr>
            <a:r>
              <a:rPr lang="en-US" sz="3200" i="1" dirty="0">
                <a:solidFill>
                  <a:srgbClr val="618FFD"/>
                </a:solidFill>
                <a:latin typeface="+mn-lt"/>
              </a:rPr>
              <a:t>2015-2025</a:t>
            </a:r>
          </a:p>
        </p:txBody>
      </p:sp>
      <p:sp>
        <p:nvSpPr>
          <p:cNvPr id="62480" name="TextBox 19"/>
          <p:cNvSpPr txBox="1">
            <a:spLocks noChangeArrowheads="1"/>
          </p:cNvSpPr>
          <p:nvPr/>
        </p:nvSpPr>
        <p:spPr bwMode="auto">
          <a:xfrm>
            <a:off x="4103688" y="1217613"/>
            <a:ext cx="1341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618FFD"/>
                </a:solidFill>
                <a:latin typeface="Arial" charset="0"/>
              </a:rPr>
              <a:t>GEO600 (HF)</a:t>
            </a:r>
          </a:p>
          <a:p>
            <a:r>
              <a:rPr lang="en-US" sz="1400" b="1">
                <a:solidFill>
                  <a:srgbClr val="618FFD"/>
                </a:solidFill>
                <a:latin typeface="Arial" charset="0"/>
              </a:rPr>
              <a:t>2011 </a:t>
            </a:r>
          </a:p>
        </p:txBody>
      </p:sp>
      <p:sp>
        <p:nvSpPr>
          <p:cNvPr id="62481" name="TextBox 20"/>
          <p:cNvSpPr txBox="1">
            <a:spLocks noChangeArrowheads="1"/>
          </p:cNvSpPr>
          <p:nvPr/>
        </p:nvSpPr>
        <p:spPr bwMode="auto">
          <a:xfrm>
            <a:off x="657225" y="1189038"/>
            <a:ext cx="15319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618FFD"/>
                </a:solidFill>
                <a:latin typeface="Arial" charset="0"/>
              </a:rPr>
              <a:t>Advanced LIGO </a:t>
            </a:r>
          </a:p>
          <a:p>
            <a:r>
              <a:rPr lang="en-US" sz="1400" b="1">
                <a:solidFill>
                  <a:srgbClr val="618FFD"/>
                </a:solidFill>
                <a:latin typeface="Arial" charset="0"/>
              </a:rPr>
              <a:t>Hanford </a:t>
            </a:r>
          </a:p>
          <a:p>
            <a:r>
              <a:rPr lang="en-US" sz="1400" b="1">
                <a:solidFill>
                  <a:srgbClr val="618FFD"/>
                </a:solidFill>
                <a:latin typeface="Arial" charset="0"/>
              </a:rPr>
              <a:t>2015 </a:t>
            </a:r>
          </a:p>
        </p:txBody>
      </p:sp>
      <p:sp>
        <p:nvSpPr>
          <p:cNvPr id="62482" name="TextBox 21"/>
          <p:cNvSpPr txBox="1">
            <a:spLocks noChangeArrowheads="1"/>
          </p:cNvSpPr>
          <p:nvPr/>
        </p:nvSpPr>
        <p:spPr bwMode="auto">
          <a:xfrm>
            <a:off x="874713" y="3716338"/>
            <a:ext cx="15319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618FFD"/>
                </a:solidFill>
                <a:latin typeface="Arial" charset="0"/>
              </a:rPr>
              <a:t>Advanced LIGO </a:t>
            </a:r>
          </a:p>
          <a:p>
            <a:r>
              <a:rPr lang="en-US" sz="1400" b="1">
                <a:solidFill>
                  <a:srgbClr val="618FFD"/>
                </a:solidFill>
                <a:latin typeface="Arial" charset="0"/>
              </a:rPr>
              <a:t>Livingston </a:t>
            </a:r>
          </a:p>
          <a:p>
            <a:r>
              <a:rPr lang="en-US" sz="1400" b="1">
                <a:solidFill>
                  <a:srgbClr val="618FFD"/>
                </a:solidFill>
                <a:latin typeface="Arial" charset="0"/>
              </a:rPr>
              <a:t>2015 </a:t>
            </a:r>
          </a:p>
        </p:txBody>
      </p:sp>
      <p:sp>
        <p:nvSpPr>
          <p:cNvPr id="62483" name="TextBox 22"/>
          <p:cNvSpPr txBox="1">
            <a:spLocks noChangeArrowheads="1"/>
          </p:cNvSpPr>
          <p:nvPr/>
        </p:nvSpPr>
        <p:spPr bwMode="auto">
          <a:xfrm>
            <a:off x="3836988" y="3838575"/>
            <a:ext cx="1041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 dirty="0">
                <a:solidFill>
                  <a:srgbClr val="618FFD"/>
                </a:solidFill>
                <a:latin typeface="Arial" charset="0"/>
              </a:rPr>
              <a:t>Advanced </a:t>
            </a:r>
          </a:p>
          <a:p>
            <a:r>
              <a:rPr lang="en-US" sz="1400" b="1" dirty="0">
                <a:solidFill>
                  <a:srgbClr val="618FFD"/>
                </a:solidFill>
                <a:latin typeface="Arial" charset="0"/>
              </a:rPr>
              <a:t>Virgo</a:t>
            </a:r>
          </a:p>
          <a:p>
            <a:r>
              <a:rPr lang="en-US" sz="1400" b="1" dirty="0" smtClean="0">
                <a:solidFill>
                  <a:srgbClr val="618FFD"/>
                </a:solidFill>
                <a:latin typeface="Arial" charset="0"/>
              </a:rPr>
              <a:t>2017</a:t>
            </a:r>
            <a:endParaRPr lang="en-US" sz="1400" b="1" dirty="0">
              <a:solidFill>
                <a:srgbClr val="618FFD"/>
              </a:solidFill>
              <a:latin typeface="Arial" charset="0"/>
            </a:endParaRPr>
          </a:p>
        </p:txBody>
      </p:sp>
      <p:sp>
        <p:nvSpPr>
          <p:cNvPr id="62484" name="TextBox 23"/>
          <p:cNvSpPr txBox="1">
            <a:spLocks noChangeArrowheads="1"/>
          </p:cNvSpPr>
          <p:nvPr/>
        </p:nvSpPr>
        <p:spPr bwMode="auto">
          <a:xfrm>
            <a:off x="5813425" y="4141788"/>
            <a:ext cx="11079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 dirty="0">
                <a:solidFill>
                  <a:srgbClr val="618FFD"/>
                </a:solidFill>
                <a:latin typeface="Arial" charset="0"/>
              </a:rPr>
              <a:t>LIGO-India</a:t>
            </a:r>
          </a:p>
          <a:p>
            <a:r>
              <a:rPr lang="en-US" sz="1400" b="1" dirty="0" smtClean="0">
                <a:solidFill>
                  <a:srgbClr val="618FFD"/>
                </a:solidFill>
                <a:latin typeface="Arial" charset="0"/>
              </a:rPr>
              <a:t>2024</a:t>
            </a:r>
          </a:p>
        </p:txBody>
      </p:sp>
      <p:sp>
        <p:nvSpPr>
          <p:cNvPr id="62485" name="TextBox 24"/>
          <p:cNvSpPr txBox="1">
            <a:spLocks noChangeArrowheads="1"/>
          </p:cNvSpPr>
          <p:nvPr/>
        </p:nvSpPr>
        <p:spPr bwMode="auto">
          <a:xfrm>
            <a:off x="8245475" y="3417888"/>
            <a:ext cx="836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 dirty="0">
                <a:solidFill>
                  <a:srgbClr val="618FFD"/>
                </a:solidFill>
                <a:latin typeface="Arial" charset="0"/>
              </a:rPr>
              <a:t>KAGRA</a:t>
            </a:r>
          </a:p>
          <a:p>
            <a:r>
              <a:rPr lang="en-US" sz="1400" b="1" dirty="0" smtClean="0">
                <a:solidFill>
                  <a:srgbClr val="618FFD"/>
                </a:solidFill>
                <a:latin typeface="Arial" charset="0"/>
              </a:rPr>
              <a:t>&gt;2018</a:t>
            </a:r>
            <a:endParaRPr lang="en-US" sz="1400" b="1" dirty="0">
              <a:solidFill>
                <a:srgbClr val="618FFD"/>
              </a:solidFill>
              <a:latin typeface="Arial" charset="0"/>
            </a:endParaRPr>
          </a:p>
        </p:txBody>
      </p:sp>
      <p:graphicFrame>
        <p:nvGraphicFramePr>
          <p:cNvPr id="62486" name="Object 639"/>
          <p:cNvGraphicFramePr>
            <a:graphicFrameLocks noChangeAspect="1"/>
          </p:cNvGraphicFramePr>
          <p:nvPr/>
        </p:nvGraphicFramePr>
        <p:xfrm>
          <a:off x="0" y="0"/>
          <a:ext cx="143033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6" name="Image" r:id="rId11" imgW="1766325" imgH="1296152" progId="Photoshop.Image.5">
                  <p:embed/>
                </p:oleObj>
              </mc:Choice>
              <mc:Fallback>
                <p:oleObj name="Image" r:id="rId11" imgW="1766325" imgH="1296152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30338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>
            <a:endCxn id="10" idx="2"/>
          </p:cNvCxnSpPr>
          <p:nvPr/>
        </p:nvCxnSpPr>
        <p:spPr bwMode="auto">
          <a:xfrm flipV="1">
            <a:off x="4373563" y="3200400"/>
            <a:ext cx="595312" cy="6223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02C136-A621-B64D-A789-78C9BFDF051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Raab - Exploring the New Frontier of GW Astronomy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9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defRPr/>
            </a:pPr>
            <a:r>
              <a:rPr lang="en-US" sz="1200" smtClean="0">
                <a:solidFill>
                  <a:srgbClr val="743199"/>
                </a:solidFill>
              </a:rPr>
              <a:t>Raab - Exploring the New Frontier of GW Astronomy</a:t>
            </a:r>
            <a:endParaRPr lang="en-US" sz="1200" dirty="0" smtClean="0">
              <a:solidFill>
                <a:srgbClr val="743199"/>
              </a:solidFill>
            </a:endParaRP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fld id="{06E59956-8390-2245-B086-DBF81854D635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LIGO-India Concept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Started as a partnership between LIGO Laboratory and IndIGO collaboration to build an Indian interferometer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LIGO Lab (with its UK, German and Australian partners) provides components for one Advanced LIGO interferometer (H2) from the Advanced LIGO project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LIGO Lab provides designs and design assistance for facilities and vacuum system and training for Indian detector team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India provides the infrastructure (site, roads, building, vacuum system), staff for installation &amp; commissioning, operating costs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LIGO-India would be operated as part of LIGO </a:t>
            </a:r>
            <a:r>
              <a:rPr lang="en-US" dirty="0" smtClean="0">
                <a:cs typeface="+mn-cs"/>
              </a:rPr>
              <a:t>Global Network </a:t>
            </a:r>
            <a:r>
              <a:rPr lang="en-US" dirty="0" smtClean="0">
                <a:cs typeface="+mn-cs"/>
              </a:rPr>
              <a:t>to maximize scientific impact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Major enhancement to the global network and to the capabilities for GW astrophysics and Multi-messenger Astronomy</a:t>
            </a:r>
          </a:p>
        </p:txBody>
      </p:sp>
    </p:spTree>
    <p:extLst>
      <p:ext uri="{BB962C8B-B14F-4D97-AF65-F5344CB8AC3E}">
        <p14:creationId xmlns:p14="http://schemas.microsoft.com/office/powerpoint/2010/main" val="3292277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Adding LIGO-India to the </a:t>
            </a:r>
            <a:r>
              <a:rPr lang="en-US" dirty="0" err="1" smtClean="0"/>
              <a:t>LIGO+Virgo</a:t>
            </a:r>
            <a:r>
              <a:rPr lang="en-US" dirty="0" smtClean="0"/>
              <a:t>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244CC-88F7-B741-ABEA-29EACDCA51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r="5285"/>
          <a:stretch/>
        </p:blipFill>
        <p:spPr bwMode="auto">
          <a:xfrm>
            <a:off x="320841" y="1981200"/>
            <a:ext cx="4098759" cy="27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r="6578"/>
          <a:stretch/>
        </p:blipFill>
        <p:spPr bwMode="auto">
          <a:xfrm>
            <a:off x="4572001" y="1962150"/>
            <a:ext cx="4050632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8" name="TextBox 1"/>
          <p:cNvSpPr txBox="1">
            <a:spLocks noGrp="1" noChangeArrowheads="1"/>
          </p:cNvSpPr>
          <p:nvPr>
            <p:ph idx="1"/>
          </p:nvPr>
        </p:nvSpPr>
        <p:spPr bwMode="auto">
          <a:xfrm>
            <a:off x="685800" y="4964026"/>
            <a:ext cx="3124200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marL="0" indent="0" algn="ctr">
              <a:buNone/>
            </a:pPr>
            <a:r>
              <a:rPr lang="en-US" sz="1800" dirty="0" err="1">
                <a:solidFill>
                  <a:schemeClr val="tx2"/>
                </a:solidFill>
              </a:rPr>
              <a:t>LIGO+Virgo</a:t>
            </a:r>
            <a:r>
              <a:rPr lang="en-US" sz="1800" dirty="0">
                <a:solidFill>
                  <a:schemeClr val="tx2"/>
                </a:solidFill>
              </a:rPr>
              <a:t> only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486400" y="4953000"/>
            <a:ext cx="243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>
              <a:defRPr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>
              <a:defRPr sz="1600">
                <a:solidFill>
                  <a:schemeClr val="tx1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dirty="0">
                <a:solidFill>
                  <a:schemeClr val="tx2"/>
                </a:solidFill>
              </a:rPr>
              <a:t>With LIGO-India</a:t>
            </a:r>
          </a:p>
        </p:txBody>
      </p:sp>
    </p:spTree>
    <p:extLst>
      <p:ext uri="{BB962C8B-B14F-4D97-AF65-F5344CB8AC3E}">
        <p14:creationId xmlns:p14="http://schemas.microsoft.com/office/powerpoint/2010/main" val="742936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Localization:</a:t>
            </a:r>
            <a:br>
              <a:rPr lang="en-US" dirty="0"/>
            </a:br>
            <a:r>
              <a:rPr lang="en-US" dirty="0" err="1"/>
              <a:t>LIGO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lang="en-US" dirty="0" err="1"/>
              <a:t>Virgo</a:t>
            </a:r>
            <a:r>
              <a:rPr lang="en-US" dirty="0" err="1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lang="en-US" dirty="0" err="1"/>
              <a:t>LIGO-India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317FA-3C5D-644B-AB01-586F21D0C4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8600" y="1447800"/>
            <a:ext cx="8724305" cy="4537003"/>
            <a:chOff x="419695" y="1278466"/>
            <a:chExt cx="8724305" cy="4537003"/>
          </a:xfrm>
        </p:grpSpPr>
        <p:sp>
          <p:nvSpPr>
            <p:cNvPr id="6" name="Shape 480"/>
            <p:cNvSpPr/>
            <p:nvPr/>
          </p:nvSpPr>
          <p:spPr>
            <a:xfrm>
              <a:off x="455414" y="1384102"/>
              <a:ext cx="8233172" cy="89"/>
            </a:xfrm>
            <a:prstGeom prst="line">
              <a:avLst/>
            </a:prstGeom>
            <a:ln w="12700">
              <a:solidFill>
                <a:srgbClr val="9A9A9A"/>
              </a:solidFill>
              <a:miter lim="400000"/>
            </a:ln>
          </p:spPr>
          <p:txBody>
            <a:bodyPr lIns="35717" tIns="35717" rIns="35717" bIns="35717" anchor="ctr"/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" name="Shape 483"/>
            <p:cNvSpPr/>
            <p:nvPr/>
          </p:nvSpPr>
          <p:spPr>
            <a:xfrm>
              <a:off x="419695" y="1330524"/>
              <a:ext cx="8322469" cy="13394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</p:spPr>
          <p:txBody>
            <a:bodyPr lIns="35717" tIns="35717" rIns="35717" bIns="35717" anchor="ctr"/>
            <a:lstStyle/>
            <a:p>
              <a:pPr>
                <a:defRPr sz="36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image6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1384"/>
            <a:stretch>
              <a:fillRect/>
            </a:stretch>
          </p:blipFill>
          <p:spPr>
            <a:xfrm>
              <a:off x="541076" y="1998133"/>
              <a:ext cx="4231441" cy="381733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9" name="Shape 490"/>
            <p:cNvSpPr/>
            <p:nvPr/>
          </p:nvSpPr>
          <p:spPr>
            <a:xfrm>
              <a:off x="931334" y="1491348"/>
              <a:ext cx="3311159" cy="46166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 algn="l" defTabSz="1300480">
                <a:defRPr sz="2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GW150914: LIGO only</a:t>
              </a:r>
            </a:p>
          </p:txBody>
        </p:sp>
        <p:sp>
          <p:nvSpPr>
            <p:cNvPr id="10" name="Shape 491"/>
            <p:cNvSpPr/>
            <p:nvPr/>
          </p:nvSpPr>
          <p:spPr>
            <a:xfrm>
              <a:off x="4419600" y="1278466"/>
              <a:ext cx="4724400" cy="8309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 algn="ctr" defTabSz="914367">
                <a:defRPr sz="24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GW150914: LIGO </a:t>
              </a:r>
              <a:r>
                <a:rPr b="0" dirty="0" smtClean="0">
                  <a:latin typeface="Wingdings"/>
                  <a:ea typeface="Wingdings"/>
                  <a:cs typeface="Wingdings"/>
                  <a:sym typeface="Wingdings"/>
                </a:rPr>
                <a:t></a:t>
              </a:r>
              <a:r>
                <a:rPr dirty="0" smtClean="0"/>
                <a:t>LV </a:t>
              </a:r>
              <a:r>
                <a:rPr b="0" dirty="0" smtClean="0">
                  <a:latin typeface="Wingdings"/>
                  <a:ea typeface="Wingdings"/>
                  <a:cs typeface="Wingdings"/>
                  <a:sym typeface="Wingdings"/>
                </a:rPr>
                <a:t></a:t>
              </a:r>
              <a:r>
                <a:rPr dirty="0" smtClean="0"/>
                <a:t>LVI</a:t>
              </a:r>
              <a:endParaRPr dirty="0"/>
            </a:p>
            <a:p>
              <a:pPr algn="ctr" defTabSz="914367">
                <a:defRPr sz="2400" b="1"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(Preliminary)</a:t>
              </a:r>
            </a:p>
          </p:txBody>
        </p:sp>
        <p:pic>
          <p:nvPicPr>
            <p:cNvPr id="11" name="image6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18305" y="2048929"/>
              <a:ext cx="3962573" cy="3556000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2" name="Group 499"/>
            <p:cNvGrpSpPr/>
            <p:nvPr/>
          </p:nvGrpSpPr>
          <p:grpSpPr>
            <a:xfrm>
              <a:off x="5601295" y="2424959"/>
              <a:ext cx="2607242" cy="3273107"/>
              <a:chOff x="-317374" y="0"/>
              <a:chExt cx="3708076" cy="4655081"/>
            </a:xfrm>
          </p:grpSpPr>
          <p:grpSp>
            <p:nvGrpSpPr>
              <p:cNvPr id="13" name="Group 497"/>
              <p:cNvGrpSpPr/>
              <p:nvPr/>
            </p:nvGrpSpPr>
            <p:grpSpPr>
              <a:xfrm>
                <a:off x="1277279" y="0"/>
                <a:ext cx="1493139" cy="3041527"/>
                <a:chOff x="1" y="0"/>
                <a:chExt cx="1493138" cy="3041526"/>
              </a:xfrm>
            </p:grpSpPr>
            <p:pic>
              <p:nvPicPr>
                <p:cNvPr id="15" name="image6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18060" y="-1"/>
                  <a:ext cx="1450999" cy="2270872"/>
                </a:xfrm>
                <a:prstGeom prst="rect">
                  <a:avLst/>
                </a:prstGeom>
                <a:ln w="38100" cap="flat">
                  <a:solidFill>
                    <a:srgbClr val="114FFB"/>
                  </a:solidFill>
                  <a:prstDash val="solid"/>
                  <a:round/>
                </a:ln>
                <a:effectLst/>
              </p:spPr>
            </p:pic>
            <p:sp>
              <p:nvSpPr>
                <p:cNvPr id="16" name="Shape 494"/>
                <p:cNvSpPr/>
                <p:nvPr/>
              </p:nvSpPr>
              <p:spPr>
                <a:xfrm flipH="1" flipV="1">
                  <a:off x="1" y="2282914"/>
                  <a:ext cx="288995" cy="553909"/>
                </a:xfrm>
                <a:prstGeom prst="line">
                  <a:avLst/>
                </a:prstGeom>
                <a:solidFill>
                  <a:srgbClr val="D49FFF"/>
                </a:solidFill>
                <a:ln w="50800" cap="flat">
                  <a:solidFill>
                    <a:srgbClr val="114FFB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defTabSz="914367">
                    <a:defRPr sz="1800" b="1">
                      <a:solidFill>
                        <a:srgbClr val="114FFB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7" name="Shape 495"/>
                <p:cNvSpPr/>
                <p:nvPr/>
              </p:nvSpPr>
              <p:spPr>
                <a:xfrm flipV="1">
                  <a:off x="457574" y="2294951"/>
                  <a:ext cx="1035566" cy="650243"/>
                </a:xfrm>
                <a:prstGeom prst="line">
                  <a:avLst/>
                </a:prstGeom>
                <a:solidFill>
                  <a:srgbClr val="D49FFF"/>
                </a:solidFill>
                <a:ln w="50800" cap="flat">
                  <a:solidFill>
                    <a:srgbClr val="114FFB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defTabSz="914367">
                    <a:defRPr sz="1800" b="1">
                      <a:solidFill>
                        <a:srgbClr val="114FFB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8" name="Shape 496"/>
                <p:cNvSpPr/>
                <p:nvPr/>
              </p:nvSpPr>
              <p:spPr>
                <a:xfrm>
                  <a:off x="264911" y="2824779"/>
                  <a:ext cx="216746" cy="216748"/>
                </a:xfrm>
                <a:prstGeom prst="rect">
                  <a:avLst/>
                </a:prstGeom>
                <a:noFill/>
                <a:ln w="12700" cap="flat">
                  <a:solidFill>
                    <a:srgbClr val="114FFB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defTabSz="914367">
                    <a:defRPr sz="1800" b="1">
                      <a:solidFill>
                        <a:srgbClr val="114FFB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sp>
            <p:nvSpPr>
              <p:cNvPr id="14" name="Shape 498"/>
              <p:cNvSpPr/>
              <p:nvPr/>
            </p:nvSpPr>
            <p:spPr>
              <a:xfrm>
                <a:off x="-317374" y="3680413"/>
                <a:ext cx="3708076" cy="9746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t">
                <a:spAutoFit/>
              </a:bodyPr>
              <a:lstStyle/>
              <a:p>
                <a:pPr defTabSz="914367">
                  <a:defRPr sz="18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dirty="0"/>
                  <a:t>375° </a:t>
                </a:r>
                <a:r>
                  <a:rPr b="0" dirty="0">
                    <a:latin typeface="Wingdings"/>
                    <a:ea typeface="Wingdings"/>
                    <a:cs typeface="Wingdings"/>
                    <a:sym typeface="Wingdings"/>
                  </a:rPr>
                  <a:t> </a:t>
                </a:r>
                <a:r>
                  <a:rPr dirty="0"/>
                  <a:t>9.3° </a:t>
                </a:r>
                <a:r>
                  <a:rPr b="0" dirty="0">
                    <a:latin typeface="Wingdings"/>
                    <a:ea typeface="Wingdings"/>
                    <a:cs typeface="Wingdings"/>
                    <a:sym typeface="Wingdings"/>
                  </a:rPr>
                  <a:t> </a:t>
                </a:r>
                <a:r>
                  <a:rPr dirty="0"/>
                  <a:t>7.8°</a:t>
                </a:r>
              </a:p>
              <a:p>
                <a:pPr defTabSz="914367">
                  <a:defRPr sz="1800"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dirty="0"/>
                  <a:t>(99% confidence level)</a:t>
                </a: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762000" y="5791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LSC</a:t>
            </a:r>
            <a:r>
              <a:rPr lang="fr-FR" sz="1400" dirty="0"/>
              <a:t>/</a:t>
            </a:r>
            <a:r>
              <a:rPr lang="fr-FR" sz="1400" dirty="0" err="1"/>
              <a:t>Virgo</a:t>
            </a:r>
            <a:r>
              <a:rPr lang="fr-FR" sz="1400" dirty="0"/>
              <a:t> et al. 2016, </a:t>
            </a:r>
            <a:r>
              <a:rPr lang="fr-FR" sz="1400" dirty="0" err="1"/>
              <a:t>ApJL</a:t>
            </a:r>
            <a:endParaRPr lang="fr-FR" sz="1400" dirty="0"/>
          </a:p>
          <a:p>
            <a:pPr algn="ctr"/>
            <a:r>
              <a:rPr lang="fr-FR" sz="1400" dirty="0"/>
              <a:t>arXiv:1602.08492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876800" y="587758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LSC/</a:t>
            </a:r>
            <a:r>
              <a:rPr lang="fr-FR" sz="1400" dirty="0" err="1"/>
              <a:t>Virgo</a:t>
            </a:r>
            <a:r>
              <a:rPr lang="fr-FR" sz="1400" dirty="0"/>
              <a:t>, L. Singer, S. </a:t>
            </a:r>
            <a:r>
              <a:rPr lang="fr-FR" sz="1400" dirty="0" err="1"/>
              <a:t>Gaebel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4260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019800" cy="1295400"/>
          </a:xfrm>
        </p:spPr>
        <p:txBody>
          <a:bodyPr/>
          <a:lstStyle/>
          <a:p>
            <a:r>
              <a:rPr lang="en-US" sz="2800" dirty="0" smtClean="0"/>
              <a:t>Sensitivity </a:t>
            </a:r>
            <a:r>
              <a:rPr lang="en-US" sz="2800" dirty="0" smtClean="0"/>
              <a:t>of Detectors is Determined by Noise and Background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key </a:t>
            </a:r>
            <a:r>
              <a:rPr lang="en-US" dirty="0" smtClean="0"/>
              <a:t>to improving detectors </a:t>
            </a:r>
            <a:r>
              <a:rPr lang="en-US" dirty="0" smtClean="0"/>
              <a:t>is sensitivity which improved by reducing noise and background.</a:t>
            </a:r>
            <a:endParaRPr lang="en-US" dirty="0" smtClean="0"/>
          </a:p>
          <a:p>
            <a:r>
              <a:rPr lang="en-US" dirty="0" smtClean="0"/>
              <a:t>Range is proportional to sensitivity.</a:t>
            </a:r>
          </a:p>
          <a:p>
            <a:r>
              <a:rPr lang="en-US" dirty="0" smtClean="0"/>
              <a:t>Event rate is proportional to volume, which is proportional to </a:t>
            </a:r>
            <a:r>
              <a:rPr lang="en-US" dirty="0" smtClean="0"/>
              <a:t>range </a:t>
            </a:r>
            <a:r>
              <a:rPr lang="en-US" dirty="0" smtClean="0"/>
              <a:t>cubed.</a:t>
            </a:r>
          </a:p>
          <a:p>
            <a:r>
              <a:rPr lang="en-US" dirty="0" smtClean="0"/>
              <a:t>Thus a factor of 2 in sensitivity gives a factor of 8 in event rate (nearly an order of magnitude).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244CC-88F7-B741-ABEA-29EACDCA51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3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</a:t>
            </a:r>
            <a:r>
              <a:rPr lang="en-US" dirty="0" smtClean="0"/>
              <a:t>and background cartoon</a:t>
            </a:r>
            <a:endParaRPr lang="en-US" dirty="0"/>
          </a:p>
        </p:txBody>
      </p:sp>
      <p:pic>
        <p:nvPicPr>
          <p:cNvPr id="6" name="Content Placeholder 5" descr="Screen shot 2015-01-14 at 6.04.1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7" b="3057"/>
          <a:stretch/>
        </p:blipFill>
        <p:spPr>
          <a:xfrm>
            <a:off x="1178868" y="1633554"/>
            <a:ext cx="6919259" cy="440268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77200" y="6248400"/>
            <a:ext cx="457200" cy="457200"/>
          </a:xfrm>
        </p:spPr>
        <p:txBody>
          <a:bodyPr/>
          <a:lstStyle/>
          <a:p>
            <a:fld id="{CA3F5FB0-7E2D-7F46-80AE-20B8AC0B27B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81443" y="5943600"/>
            <a:ext cx="1300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 smtClean="0">
                <a:latin typeface="Arial"/>
              </a:rPr>
              <a:t>R. </a:t>
            </a:r>
            <a:r>
              <a:rPr lang="en-US" sz="1800" b="0" dirty="0" err="1" smtClean="0">
                <a:latin typeface="Arial"/>
              </a:rPr>
              <a:t>Adhikari</a:t>
            </a:r>
            <a:endParaRPr lang="en-US" sz="1800" b="0" dirty="0"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244CC-88F7-B741-ABEA-29EACDCA51E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 descr="Screen Shot 2013-05-31 at 1.34.3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2" y="1600200"/>
            <a:ext cx="8975975" cy="505757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LVC Observing Scenario</a:t>
            </a:r>
            <a:b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  <a:hlinkClick r:id="rId3"/>
              </a:rPr>
              <a:t>arXiv:1304.0670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88174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638800" cy="914400"/>
          </a:xfrm>
        </p:spPr>
        <p:txBody>
          <a:bodyPr/>
          <a:lstStyle/>
          <a:p>
            <a:r>
              <a:rPr lang="en-US" sz="3200" dirty="0" smtClean="0">
                <a:solidFill>
                  <a:srgbClr val="006600"/>
                </a:solidFill>
              </a:rPr>
              <a:t>Initial S6 </a:t>
            </a:r>
            <a:r>
              <a:rPr lang="en-US" sz="3200" dirty="0" smtClean="0"/>
              <a:t>/ </a:t>
            </a:r>
            <a:r>
              <a:rPr lang="en-US" sz="3200" dirty="0" smtClean="0">
                <a:solidFill>
                  <a:srgbClr val="C00000"/>
                </a:solidFill>
              </a:rPr>
              <a:t>Advanced O1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rgbClr val="3333CC"/>
                </a:solidFill>
              </a:rPr>
              <a:t>Design</a:t>
            </a:r>
            <a:r>
              <a:rPr lang="en-US" sz="3200" dirty="0" smtClean="0"/>
              <a:t> / </a:t>
            </a:r>
            <a:r>
              <a:rPr lang="en-US" sz="3200" dirty="0" smtClean="0">
                <a:solidFill>
                  <a:srgbClr val="68BFCF"/>
                </a:solidFill>
              </a:rPr>
              <a:t>A+ Upgrade</a:t>
            </a:r>
            <a:endParaRPr lang="en-US" sz="3200" dirty="0">
              <a:solidFill>
                <a:srgbClr val="68BFC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1028" y="2656582"/>
            <a:ext cx="3435345" cy="107721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~3 x the sensitivity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made the difference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91000" y="3810001"/>
            <a:ext cx="0" cy="838200"/>
          </a:xfrm>
          <a:prstGeom prst="straightConnector1">
            <a:avLst/>
          </a:prstGeom>
          <a:ln w="889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43600" y="4495801"/>
            <a:ext cx="0" cy="838200"/>
          </a:xfrm>
          <a:prstGeom prst="straightConnector1">
            <a:avLst/>
          </a:prstGeom>
          <a:ln w="88900">
            <a:solidFill>
              <a:srgbClr val="3333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05328" y="5282625"/>
            <a:ext cx="1991040" cy="58477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3200" dirty="0">
                <a:solidFill>
                  <a:srgbClr val="3333CC"/>
                </a:solidFill>
              </a:rPr>
              <a:t>~3 x to go!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953000" y="5181601"/>
            <a:ext cx="0" cy="838200"/>
          </a:xfrm>
          <a:prstGeom prst="straightConnector1">
            <a:avLst/>
          </a:prstGeom>
          <a:ln w="889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23915" y="5094982"/>
            <a:ext cx="2144527" cy="1077214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And we can</a:t>
            </a:r>
            <a:br>
              <a:rPr lang="en-US" sz="3200" dirty="0">
                <a:solidFill>
                  <a:srgbClr val="00B0F0"/>
                </a:solidFill>
              </a:rPr>
            </a:br>
            <a:r>
              <a:rPr lang="en-US" sz="3200" dirty="0">
                <a:solidFill>
                  <a:srgbClr val="00B0F0"/>
                </a:solidFill>
              </a:rPr>
              <a:t>go beyond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244CC-88F7-B741-ABEA-29EACDCA51E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95400" y="1219200"/>
            <a:ext cx="647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hlinkClick r:id="rId3"/>
              </a:rPr>
              <a:t>https://dcc.ligo.org/public/0113/T1400316/</a:t>
            </a:r>
            <a:r>
              <a:rPr lang="pt-BR" sz="1400" dirty="0" smtClean="0">
                <a:hlinkClick r:id="rId3"/>
              </a:rPr>
              <a:t>004</a:t>
            </a:r>
            <a:r>
              <a:rPr lang="pt-BR" sz="1400" dirty="0"/>
              <a:t>; </a:t>
            </a:r>
            <a:r>
              <a:rPr lang="pt-BR" sz="1400" dirty="0" err="1"/>
              <a:t>https</a:t>
            </a:r>
            <a:r>
              <a:rPr lang="pt-BR" sz="1400" dirty="0"/>
              <a:t>://</a:t>
            </a:r>
            <a:r>
              <a:rPr lang="pt-BR" sz="1400" dirty="0" err="1"/>
              <a:t>dcc.ligo.org</a:t>
            </a:r>
            <a:r>
              <a:rPr lang="pt-BR" sz="1400" dirty="0"/>
              <a:t>/LIGO-G1500623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784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Science</a:t>
            </a:r>
            <a:r>
              <a:rPr lang="en-US" dirty="0"/>
              <a:t> </a:t>
            </a:r>
            <a:r>
              <a:rPr lang="en-US" dirty="0" smtClean="0"/>
              <a:t>drives </a:t>
            </a:r>
            <a:r>
              <a:rPr lang="en-US" dirty="0" smtClean="0">
                <a:solidFill>
                  <a:srgbClr val="C00000"/>
                </a:solidFill>
              </a:rPr>
              <a:t>Requirements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Stellar </a:t>
            </a:r>
            <a:r>
              <a:rPr lang="en-US" b="1" dirty="0">
                <a:solidFill>
                  <a:srgbClr val="3333CC"/>
                </a:solidFill>
              </a:rPr>
              <a:t>Evolution at High Red-Shift: Black Holes from the first </a:t>
            </a:r>
            <a:r>
              <a:rPr lang="en-US" b="1" dirty="0" smtClean="0">
                <a:solidFill>
                  <a:srgbClr val="3333CC"/>
                </a:solidFill>
              </a:rPr>
              <a:t>stars (Population III)</a:t>
            </a:r>
          </a:p>
          <a:p>
            <a:pPr lvl="1"/>
            <a:r>
              <a:rPr lang="en-US" sz="2000" dirty="0" smtClean="0"/>
              <a:t>Reach </a:t>
            </a:r>
            <a:r>
              <a:rPr lang="en-US" sz="2000" dirty="0" smtClean="0">
                <a:solidFill>
                  <a:srgbClr val="C00000"/>
                </a:solidFill>
              </a:rPr>
              <a:t>z &gt; ~</a:t>
            </a:r>
            <a:r>
              <a:rPr lang="en-US" sz="2000" dirty="0" smtClean="0">
                <a:solidFill>
                  <a:srgbClr val="C00000"/>
                </a:solidFill>
              </a:rPr>
              <a:t>10</a:t>
            </a:r>
          </a:p>
          <a:p>
            <a:pPr lvl="1"/>
            <a:r>
              <a:rPr lang="en-US" sz="2000" dirty="0" smtClean="0"/>
              <a:t>At least moderate GW </a:t>
            </a:r>
            <a:r>
              <a:rPr lang="en-US" sz="2000" dirty="0" smtClean="0">
                <a:solidFill>
                  <a:srgbClr val="C00000"/>
                </a:solidFill>
              </a:rPr>
              <a:t>luminosity distance </a:t>
            </a:r>
            <a:r>
              <a:rPr lang="en-US" sz="2000" dirty="0" smtClean="0"/>
              <a:t>precision</a:t>
            </a:r>
          </a:p>
          <a:p>
            <a:r>
              <a:rPr lang="en-US" b="1" dirty="0" smtClean="0">
                <a:solidFill>
                  <a:srgbClr val="3333CC"/>
                </a:solidFill>
              </a:rPr>
              <a:t>Independent Cosmology and the Dark Energy Equation of State</a:t>
            </a:r>
          </a:p>
          <a:p>
            <a:pPr lvl="1"/>
            <a:r>
              <a:rPr lang="en-US" sz="2000" dirty="0" smtClean="0"/>
              <a:t>Needs precision GW </a:t>
            </a:r>
            <a:r>
              <a:rPr lang="en-US" sz="2000" dirty="0" smtClean="0">
                <a:solidFill>
                  <a:srgbClr val="C00000"/>
                </a:solidFill>
              </a:rPr>
              <a:t>luminosity </a:t>
            </a:r>
            <a:r>
              <a:rPr lang="en-US" sz="2000" dirty="0">
                <a:solidFill>
                  <a:srgbClr val="C00000"/>
                </a:solidFill>
              </a:rPr>
              <a:t>distance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C00000"/>
                </a:solidFill>
              </a:rPr>
              <a:t>localization</a:t>
            </a:r>
            <a:r>
              <a:rPr lang="en-US" sz="2000" dirty="0" smtClean="0"/>
              <a:t> for EM follow-ups (for redshift)</a:t>
            </a:r>
            <a:endParaRPr lang="en-US" sz="2000" b="1" dirty="0" smtClean="0"/>
          </a:p>
          <a:p>
            <a:r>
              <a:rPr lang="en-US" b="1" dirty="0" smtClean="0">
                <a:solidFill>
                  <a:srgbClr val="3333CC"/>
                </a:solidFill>
              </a:rPr>
              <a:t>Checking GR in extreme regime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High SNR </a:t>
            </a:r>
            <a:r>
              <a:rPr lang="en-US" sz="2000" dirty="0" smtClean="0"/>
              <a:t>needed</a:t>
            </a:r>
          </a:p>
          <a:p>
            <a:pPr lvl="1"/>
            <a:r>
              <a:rPr lang="en-US" sz="2000" dirty="0" smtClean="0"/>
              <a:t>GW luminosity </a:t>
            </a:r>
            <a:r>
              <a:rPr lang="en-US" sz="2000" dirty="0"/>
              <a:t>distance and </a:t>
            </a:r>
            <a:r>
              <a:rPr lang="en-US" sz="2000" dirty="0" smtClean="0"/>
              <a:t>localization not essential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244CC-88F7-B741-ABEA-29EACDCA51E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7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Stellar-Mass Black Holes – June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244CC-88F7-B741-ABEA-29EACDCA51E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066800" y="1724790"/>
            <a:ext cx="7137400" cy="4670930"/>
            <a:chOff x="1066800" y="1724790"/>
            <a:chExt cx="7137400" cy="4670930"/>
          </a:xfrm>
        </p:grpSpPr>
        <p:pic>
          <p:nvPicPr>
            <p:cNvPr id="8" name="Picture 7" descr="BlackHolesOfKnownMass15Jun16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96"/>
            <a:stretch/>
          </p:blipFill>
          <p:spPr>
            <a:xfrm>
              <a:off x="1066800" y="1724790"/>
              <a:ext cx="7137400" cy="46709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447800" y="5867400"/>
              <a:ext cx="6248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Courtesy Caltech/MIT/LIGO Laboratory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361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it take to improve detectors?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sz="2000" dirty="0" smtClean="0"/>
              <a:t>Clever experimental physicists and engineers, capable of solving multi-dimensional problems at the forefront of basic measurement science</a:t>
            </a:r>
          </a:p>
          <a:p>
            <a:r>
              <a:rPr lang="en-US" sz="2000" dirty="0" smtClean="0"/>
              <a:t>Advanced LIGO detectors are complex:</a:t>
            </a:r>
          </a:p>
          <a:p>
            <a:pPr lvl="1"/>
            <a:r>
              <a:rPr lang="en-US" dirty="0" smtClean="0"/>
              <a:t>Approximately 350 high-performance servomechanisms</a:t>
            </a:r>
          </a:p>
          <a:p>
            <a:pPr lvl="1"/>
            <a:r>
              <a:rPr lang="en-US" dirty="0" smtClean="0"/>
              <a:t>Many of these are multiple-input, multiple output</a:t>
            </a:r>
          </a:p>
          <a:p>
            <a:pPr lvl="1"/>
            <a:r>
              <a:rPr lang="en-US" dirty="0" smtClean="0"/>
              <a:t>Sensors and actuators for these are operating at or beyond commercial limits</a:t>
            </a:r>
          </a:p>
          <a:p>
            <a:r>
              <a:rPr lang="en-US" sz="2000" dirty="0" smtClean="0"/>
              <a:t>Developing ways to work around fundamental limitations:</a:t>
            </a:r>
          </a:p>
          <a:p>
            <a:pPr lvl="1"/>
            <a:r>
              <a:rPr lang="en-US" dirty="0" smtClean="0"/>
              <a:t>Quantum nature of light</a:t>
            </a:r>
          </a:p>
          <a:p>
            <a:pPr lvl="1"/>
            <a:r>
              <a:rPr lang="en-US" dirty="0" smtClean="0"/>
              <a:t>Atomic nature of matter</a:t>
            </a:r>
          </a:p>
          <a:p>
            <a:r>
              <a:rPr lang="en-US" sz="2000" dirty="0" smtClean="0"/>
              <a:t>A single example:  working around the classical and quantum nature of light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244CC-88F7-B741-ABEA-29EACDCA51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6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Nothing Is Easy:  Classical Challenges to High-Power Operation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317FA-3C5D-644B-AB01-586F21D0C44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82516" y="1524000"/>
            <a:ext cx="2360684" cy="4761131"/>
            <a:chOff x="230117" y="1715869"/>
            <a:chExt cx="2360684" cy="4761131"/>
          </a:xfrm>
        </p:grpSpPr>
        <p:sp>
          <p:nvSpPr>
            <p:cNvPr id="6" name="TextBox 5"/>
            <p:cNvSpPr txBox="1"/>
            <p:nvPr/>
          </p:nvSpPr>
          <p:spPr>
            <a:xfrm>
              <a:off x="230117" y="1715869"/>
              <a:ext cx="23606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Thermal lensing and compensation</a:t>
              </a:r>
              <a:endParaRPr lang="en-US" sz="18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04800" y="2382564"/>
              <a:ext cx="2252732" cy="4094436"/>
              <a:chOff x="304800" y="1905000"/>
              <a:chExt cx="2252732" cy="409443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" y="1905000"/>
                <a:ext cx="2252732" cy="3504249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80282" y="5476216"/>
                <a:ext cx="21343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R Lawrence </a:t>
                </a:r>
                <a:r>
                  <a:rPr lang="en-US" sz="1400" i="1" dirty="0" smtClean="0"/>
                  <a:t>et al </a:t>
                </a:r>
                <a:r>
                  <a:rPr lang="en-US" sz="1400" dirty="0" smtClean="0"/>
                  <a:t>(2004)</a:t>
                </a:r>
              </a:p>
              <a:p>
                <a:r>
                  <a:rPr lang="en-US" sz="1400" dirty="0" smtClean="0"/>
                  <a:t> Opt Lett </a:t>
                </a:r>
                <a:r>
                  <a:rPr lang="en-US" sz="1400" b="1" dirty="0" smtClean="0"/>
                  <a:t>29</a:t>
                </a:r>
                <a:r>
                  <a:rPr lang="en-US" sz="1400" dirty="0" smtClean="0"/>
                  <a:t>(22)2635-2637</a:t>
                </a:r>
                <a:endParaRPr lang="en-US" sz="1400" dirty="0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2867472" y="1752600"/>
            <a:ext cx="2695128" cy="4542946"/>
            <a:chOff x="2867472" y="1752600"/>
            <a:chExt cx="2695128" cy="4542946"/>
          </a:xfrm>
        </p:grpSpPr>
        <p:grpSp>
          <p:nvGrpSpPr>
            <p:cNvPr id="8" name="Group 7"/>
            <p:cNvGrpSpPr/>
            <p:nvPr/>
          </p:nvGrpSpPr>
          <p:grpSpPr>
            <a:xfrm>
              <a:off x="2971800" y="2438400"/>
              <a:ext cx="2468880" cy="3857146"/>
              <a:chOff x="3413897" y="2097348"/>
              <a:chExt cx="3291840" cy="3857146"/>
            </a:xfrm>
          </p:grpSpPr>
          <p:sp>
            <p:nvSpPr>
              <p:cNvPr id="9" name="Text Placeholder 4"/>
              <p:cNvSpPr txBox="1">
                <a:spLocks/>
              </p:cNvSpPr>
              <p:nvPr/>
            </p:nvSpPr>
            <p:spPr>
              <a:xfrm>
                <a:off x="3413897" y="5314732"/>
                <a:ext cx="3291840" cy="639762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800" dirty="0" smtClean="0"/>
                  <a:t>J Sidles, D </a:t>
                </a:r>
                <a:r>
                  <a:rPr lang="en-US" sz="1800" dirty="0" err="1" smtClean="0"/>
                  <a:t>Sigg</a:t>
                </a:r>
                <a:r>
                  <a:rPr lang="en-US" sz="1800" dirty="0" smtClean="0"/>
                  <a:t>, Phys. Lett. A.</a:t>
                </a:r>
              </a:p>
              <a:p>
                <a:pPr marL="0" indent="0" algn="ctr">
                  <a:buNone/>
                </a:pPr>
                <a:r>
                  <a:rPr lang="en-US" sz="1800" dirty="0" smtClean="0"/>
                  <a:t> 354, 167-172 (2006)</a:t>
                </a:r>
                <a:endParaRPr lang="en-US" sz="1800" dirty="0"/>
              </a:p>
            </p:txBody>
          </p:sp>
          <p:pic>
            <p:nvPicPr>
              <p:cNvPr id="10" name="Picture 2" descr="http://ars.els-cdn.com/content/image/1-s2.0-S0375960106001381-gr001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8845" y="2097348"/>
                <a:ext cx="3146892" cy="313845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2867472" y="1752600"/>
              <a:ext cx="2695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Angular radiation pressure </a:t>
              </a:r>
            </a:p>
            <a:p>
              <a:pPr algn="ctr"/>
              <a:r>
                <a:rPr lang="en-US" sz="1800" dirty="0" smtClean="0"/>
                <a:t>instabilities </a:t>
              </a:r>
              <a:endParaRPr lang="en-US" sz="1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81104" y="2057400"/>
            <a:ext cx="3058096" cy="4294048"/>
            <a:chOff x="5781104" y="1828800"/>
            <a:chExt cx="3058096" cy="4294048"/>
          </a:xfrm>
        </p:grpSpPr>
        <p:grpSp>
          <p:nvGrpSpPr>
            <p:cNvPr id="12" name="Group 11"/>
            <p:cNvGrpSpPr/>
            <p:nvPr/>
          </p:nvGrpSpPr>
          <p:grpSpPr>
            <a:xfrm>
              <a:off x="5781104" y="2286000"/>
              <a:ext cx="3058096" cy="3836848"/>
              <a:chOff x="5347596" y="3767646"/>
              <a:chExt cx="4077460" cy="3684663"/>
            </a:xfrm>
          </p:grpSpPr>
          <p:pic>
            <p:nvPicPr>
              <p:cNvPr id="13" name="Content Placeholder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7596" y="3767646"/>
                <a:ext cx="3926500" cy="2795668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361057" y="6595159"/>
                <a:ext cx="4063999" cy="857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M Evans </a:t>
                </a:r>
                <a:r>
                  <a:rPr lang="en-US" sz="1400" i="1" dirty="0" smtClean="0"/>
                  <a:t>et al </a:t>
                </a:r>
                <a:r>
                  <a:rPr lang="en-US" sz="1400" dirty="0" smtClean="0"/>
                  <a:t>(2015) </a:t>
                </a:r>
                <a:r>
                  <a:rPr lang="en-US" sz="1400" dirty="0"/>
                  <a:t>Phys. Rev. Lett. </a:t>
                </a:r>
                <a:r>
                  <a:rPr lang="en-US" sz="1400" b="1" dirty="0"/>
                  <a:t>114</a:t>
                </a:r>
                <a:r>
                  <a:rPr lang="en-US" sz="1400" dirty="0"/>
                  <a:t>, 161102</a:t>
                </a:r>
              </a:p>
              <a:p>
                <a:endParaRPr lang="en-US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096000" y="1828800"/>
              <a:ext cx="2306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Parametric instabilities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064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Quantum Noise is Fundamental, Caused by Vacuum Fluctuations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317FA-3C5D-644B-AB01-586F21D0C44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90600" y="1752601"/>
            <a:ext cx="7475892" cy="4151530"/>
            <a:chOff x="3733800" y="1752601"/>
            <a:chExt cx="7475892" cy="4151530"/>
          </a:xfrm>
        </p:grpSpPr>
        <p:sp>
          <p:nvSpPr>
            <p:cNvPr id="16" name="TextBox 15"/>
            <p:cNvSpPr txBox="1"/>
            <p:nvPr/>
          </p:nvSpPr>
          <p:spPr>
            <a:xfrm>
              <a:off x="8763000" y="4876800"/>
              <a:ext cx="348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7" name="Elbow Connector 36"/>
            <p:cNvCxnSpPr/>
            <p:nvPr/>
          </p:nvCxnSpPr>
          <p:spPr>
            <a:xfrm rot="16200000" flipV="1">
              <a:off x="6140860" y="4081405"/>
              <a:ext cx="683744" cy="445736"/>
            </a:xfrm>
            <a:prstGeom prst="bentConnector3">
              <a:avLst>
                <a:gd name="adj1" fmla="val 50000"/>
              </a:avLst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3733800" y="1752601"/>
              <a:ext cx="4350268" cy="3916351"/>
              <a:chOff x="4495800" y="1905000"/>
              <a:chExt cx="4350268" cy="3916351"/>
            </a:xfrm>
          </p:grpSpPr>
          <p:sp>
            <p:nvSpPr>
              <p:cNvPr id="23" name="Rectangle 33"/>
              <p:cNvSpPr>
                <a:spLocks noChangeArrowheads="1"/>
              </p:cNvSpPr>
              <p:nvPr/>
            </p:nvSpPr>
            <p:spPr bwMode="auto">
              <a:xfrm>
                <a:off x="8534400" y="3581400"/>
                <a:ext cx="311668" cy="832630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5E76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4" name="Group 18"/>
              <p:cNvGrpSpPr/>
              <p:nvPr/>
            </p:nvGrpSpPr>
            <p:grpSpPr>
              <a:xfrm>
                <a:off x="4495800" y="2438400"/>
                <a:ext cx="4103337" cy="2895600"/>
                <a:chOff x="5178917" y="2913802"/>
                <a:chExt cx="2174477" cy="2032772"/>
              </a:xfrm>
            </p:grpSpPr>
            <p:sp>
              <p:nvSpPr>
                <p:cNvPr id="27" name="Rectangle 2"/>
                <p:cNvSpPr>
                  <a:spLocks noChangeArrowheads="1"/>
                </p:cNvSpPr>
                <p:nvPr/>
              </p:nvSpPr>
              <p:spPr bwMode="auto">
                <a:xfrm rot="2748482">
                  <a:off x="6335786" y="3600438"/>
                  <a:ext cx="150796" cy="623302"/>
                </a:xfrm>
                <a:prstGeom prst="rect">
                  <a:avLst/>
                </a:prstGeom>
                <a:gradFill rotWithShape="1">
                  <a:gsLst>
                    <a:gs pos="0">
                      <a:srgbClr val="5E7676"/>
                    </a:gs>
                    <a:gs pos="50000">
                      <a:srgbClr val="CCFFFF"/>
                    </a:gs>
                    <a:gs pos="100000">
                      <a:srgbClr val="5E7676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5663484" y="3998191"/>
                  <a:ext cx="1689910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6411635" y="2913802"/>
                  <a:ext cx="19081" cy="1082304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non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6430715" y="3996106"/>
                  <a:ext cx="0" cy="950468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25"/>
                <p:cNvSpPr>
                  <a:spLocks noChangeArrowheads="1"/>
                </p:cNvSpPr>
                <p:nvPr/>
              </p:nvSpPr>
              <p:spPr bwMode="auto">
                <a:xfrm>
                  <a:off x="5178917" y="3823200"/>
                  <a:ext cx="764680" cy="34286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/>
                    </a:gs>
                    <a:gs pos="100000">
                      <a:srgbClr val="5E767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</a:rPr>
                    <a:t>Laser</a:t>
                  </a:r>
                </a:p>
              </p:txBody>
            </p:sp>
          </p:grpSp>
          <p:sp>
            <p:nvSpPr>
              <p:cNvPr id="25" name="Chord 24"/>
              <p:cNvSpPr/>
              <p:nvPr/>
            </p:nvSpPr>
            <p:spPr>
              <a:xfrm rot="16200000">
                <a:off x="6398004" y="4955797"/>
                <a:ext cx="868350" cy="862757"/>
              </a:xfrm>
              <a:prstGeom prst="chord">
                <a:avLst>
                  <a:gd name="adj1" fmla="val 5443980"/>
                  <a:gd name="adj2" fmla="val 16200000"/>
                </a:avLst>
              </a:pr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33"/>
              <p:cNvSpPr>
                <a:spLocks noChangeArrowheads="1"/>
              </p:cNvSpPr>
              <p:nvPr/>
            </p:nvSpPr>
            <p:spPr bwMode="auto">
              <a:xfrm>
                <a:off x="6705600" y="1905000"/>
                <a:ext cx="311668" cy="832630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5E76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55473" t="15429" r="23270" b="58409"/>
            <a:stretch>
              <a:fillRect/>
            </a:stretch>
          </p:blipFill>
          <p:spPr bwMode="auto">
            <a:xfrm>
              <a:off x="6553200" y="4569945"/>
              <a:ext cx="838200" cy="77372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20" name="Straight Arrow Connector 19"/>
            <p:cNvCxnSpPr/>
            <p:nvPr/>
          </p:nvCxnSpPr>
          <p:spPr>
            <a:xfrm flipV="1">
              <a:off x="6466368" y="4923614"/>
              <a:ext cx="1073888" cy="21265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-5400000" flipV="1">
              <a:off x="6438391" y="5061102"/>
              <a:ext cx="1073888" cy="21265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449378" y="5257800"/>
              <a:ext cx="37603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C Caves (1981) </a:t>
              </a:r>
              <a:r>
                <a:rPr lang="en-US" sz="1800" dirty="0"/>
                <a:t>Phys. Rev. D </a:t>
              </a:r>
              <a:r>
                <a:rPr lang="en-US" sz="1800" b="1" dirty="0"/>
                <a:t>23</a:t>
              </a:r>
              <a:r>
                <a:rPr lang="en-US" sz="1800" dirty="0"/>
                <a:t>, 1693</a:t>
              </a:r>
            </a:p>
            <a:p>
              <a:endParaRPr lang="en-US" sz="18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724400" y="19050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EM Vacuum Fluctuations Cause Shot Noise and Radiation Pressure Noise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968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squeezing:  a partial work-around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317FA-3C5D-644B-AB01-586F21D0C44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33400" y="2001820"/>
            <a:ext cx="2815623" cy="2570180"/>
            <a:chOff x="609600" y="1697020"/>
            <a:chExt cx="4616984" cy="4214512"/>
          </a:xfrm>
        </p:grpSpPr>
        <p:sp>
          <p:nvSpPr>
            <p:cNvPr id="23" name="TextBox 22"/>
            <p:cNvSpPr txBox="1"/>
            <p:nvPr/>
          </p:nvSpPr>
          <p:spPr>
            <a:xfrm>
              <a:off x="3413980" y="4313141"/>
              <a:ext cx="299404" cy="317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24" name="Group 17"/>
            <p:cNvGrpSpPr/>
            <p:nvPr/>
          </p:nvGrpSpPr>
          <p:grpSpPr>
            <a:xfrm>
              <a:off x="2573014" y="1697020"/>
              <a:ext cx="2653570" cy="2171556"/>
              <a:chOff x="6149492" y="2451641"/>
              <a:chExt cx="1637241" cy="1774948"/>
            </a:xfrm>
          </p:grpSpPr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7621571" y="3642064"/>
                <a:ext cx="165162" cy="584525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5E76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34"/>
              <p:cNvSpPr>
                <a:spLocks noChangeArrowheads="1"/>
              </p:cNvSpPr>
              <p:nvPr/>
            </p:nvSpPr>
            <p:spPr bwMode="auto">
              <a:xfrm rot="16200000">
                <a:off x="6373485" y="2227648"/>
                <a:ext cx="159040" cy="607025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5E76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8"/>
            <p:cNvGrpSpPr/>
            <p:nvPr/>
          </p:nvGrpSpPr>
          <p:grpSpPr>
            <a:xfrm>
              <a:off x="609600" y="1873846"/>
              <a:ext cx="4349298" cy="3612555"/>
              <a:chOff x="4896253" y="2646332"/>
              <a:chExt cx="2683497" cy="2952766"/>
            </a:xfrm>
          </p:grpSpPr>
          <p:sp>
            <p:nvSpPr>
              <p:cNvPr id="30" name="Rectangle 2"/>
              <p:cNvSpPr>
                <a:spLocks noChangeArrowheads="1"/>
              </p:cNvSpPr>
              <p:nvPr/>
            </p:nvSpPr>
            <p:spPr bwMode="auto">
              <a:xfrm rot="2748482">
                <a:off x="6335786" y="3600438"/>
                <a:ext cx="150796" cy="623302"/>
              </a:xfrm>
              <a:prstGeom prst="rect">
                <a:avLst/>
              </a:prstGeom>
              <a:gradFill rotWithShape="1">
                <a:gsLst>
                  <a:gs pos="0">
                    <a:srgbClr val="5E7676"/>
                  </a:gs>
                  <a:gs pos="50000">
                    <a:srgbClr val="CCFFFF"/>
                  </a:gs>
                  <a:gs pos="100000">
                    <a:srgbClr val="5E76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4"/>
              <p:cNvSpPr>
                <a:spLocks noChangeShapeType="1"/>
              </p:cNvSpPr>
              <p:nvPr/>
            </p:nvSpPr>
            <p:spPr bwMode="auto">
              <a:xfrm flipV="1">
                <a:off x="5663484" y="3952344"/>
                <a:ext cx="1916266" cy="4584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5"/>
              <p:cNvSpPr>
                <a:spLocks noChangeShapeType="1"/>
              </p:cNvSpPr>
              <p:nvPr/>
            </p:nvSpPr>
            <p:spPr bwMode="auto">
              <a:xfrm flipV="1">
                <a:off x="6411635" y="2646332"/>
                <a:ext cx="0" cy="134977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6"/>
              <p:cNvSpPr>
                <a:spLocks noChangeShapeType="1"/>
              </p:cNvSpPr>
              <p:nvPr/>
            </p:nvSpPr>
            <p:spPr bwMode="auto">
              <a:xfrm>
                <a:off x="6437053" y="3996107"/>
                <a:ext cx="10697" cy="1602991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4896253" y="3822608"/>
                <a:ext cx="764680" cy="342866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5E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Laser</a:t>
                </a:r>
              </a:p>
            </p:txBody>
          </p:sp>
        </p:grpSp>
        <p:sp>
          <p:nvSpPr>
            <p:cNvPr id="26" name="Chord 25"/>
            <p:cNvSpPr/>
            <p:nvPr/>
          </p:nvSpPr>
          <p:spPr>
            <a:xfrm rot="16200000">
              <a:off x="2761788" y="5168120"/>
              <a:ext cx="745814" cy="741010"/>
            </a:xfrm>
            <a:prstGeom prst="chord">
              <a:avLst>
                <a:gd name="adj1" fmla="val 5443980"/>
                <a:gd name="adj2" fmla="val 16200000"/>
              </a:avLst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Elbow Connector 36"/>
            <p:cNvCxnSpPr>
              <a:stCxn id="23" idx="2"/>
            </p:cNvCxnSpPr>
            <p:nvPr/>
          </p:nvCxnSpPr>
          <p:spPr>
            <a:xfrm rot="5400000" flipH="1">
              <a:off x="2877900" y="3944573"/>
              <a:ext cx="969919" cy="401644"/>
            </a:xfrm>
            <a:prstGeom prst="bentConnector3">
              <a:avLst>
                <a:gd name="adj1" fmla="val 31462"/>
              </a:avLst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55473" t="15429" r="23270" b="58409"/>
            <a:stretch>
              <a:fillRect/>
            </a:stretch>
          </p:blipFill>
          <p:spPr bwMode="auto">
            <a:xfrm>
              <a:off x="3358378" y="4576693"/>
              <a:ext cx="850813" cy="7853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55473" t="15429" r="23270" b="58409"/>
            <a:stretch>
              <a:fillRect/>
            </a:stretch>
          </p:blipFill>
          <p:spPr bwMode="auto">
            <a:xfrm rot="1195595">
              <a:off x="3473518" y="4387870"/>
              <a:ext cx="633893" cy="11710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28800"/>
            <a:ext cx="5396753" cy="42672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04800" y="4953000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LIGO Scientific </a:t>
            </a:r>
            <a:r>
              <a:rPr lang="en-US" sz="1400" dirty="0"/>
              <a:t>C</a:t>
            </a:r>
            <a:r>
              <a:rPr lang="en-US" sz="1400" dirty="0" smtClean="0"/>
              <a:t>ollaboration, Nature Photonics 2013 </a:t>
            </a:r>
          </a:p>
          <a:p>
            <a:pPr algn="ctr"/>
            <a:r>
              <a:rPr lang="en-US" sz="1400" dirty="0"/>
              <a:t>doi:10.1038/nphoton.2013.177</a:t>
            </a:r>
          </a:p>
        </p:txBody>
      </p:sp>
    </p:spTree>
    <p:extLst>
      <p:ext uri="{BB962C8B-B14F-4D97-AF65-F5344CB8AC3E}">
        <p14:creationId xmlns:p14="http://schemas.microsoft.com/office/powerpoint/2010/main" val="112139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better work-around:  frequency-dependent squeezing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317FA-3C5D-644B-AB01-586F21D0C44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3400" y="1969622"/>
            <a:ext cx="3733800" cy="3852356"/>
            <a:chOff x="4689416" y="1828800"/>
            <a:chExt cx="4701258" cy="4850533"/>
          </a:xfrm>
        </p:grpSpPr>
        <p:sp>
          <p:nvSpPr>
            <p:cNvPr id="6" name="TextBox 5"/>
            <p:cNvSpPr txBox="1"/>
            <p:nvPr/>
          </p:nvSpPr>
          <p:spPr>
            <a:xfrm>
              <a:off x="4689416" y="6214304"/>
              <a:ext cx="4701258" cy="465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M Evans </a:t>
              </a:r>
              <a:r>
                <a:rPr lang="en-US" sz="1800" i="1" dirty="0"/>
                <a:t>et al</a:t>
              </a:r>
              <a:r>
                <a:rPr lang="en-US" sz="1800" dirty="0" smtClean="0"/>
                <a:t>, (2013) </a:t>
              </a:r>
              <a:r>
                <a:rPr lang="en-US" sz="1800" dirty="0"/>
                <a:t>PRD </a:t>
              </a:r>
              <a:r>
                <a:rPr lang="en-US" sz="1800" b="1" dirty="0"/>
                <a:t>88 </a:t>
              </a:r>
              <a:r>
                <a:rPr lang="en-US" sz="1800" dirty="0"/>
                <a:t>022002 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9500" t="30222" r="54000" b="25333"/>
            <a:stretch>
              <a:fillRect/>
            </a:stretch>
          </p:blipFill>
          <p:spPr bwMode="auto">
            <a:xfrm>
              <a:off x="4785360" y="1828800"/>
              <a:ext cx="4572000" cy="431320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Content Placeholder 3"/>
          <p:cNvSpPr txBox="1">
            <a:spLocks/>
          </p:cNvSpPr>
          <p:nvPr/>
        </p:nvSpPr>
        <p:spPr>
          <a:xfrm>
            <a:off x="4419600" y="2209800"/>
            <a:ext cx="4343400" cy="2971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Monotype Sorts" charset="0"/>
              <a:buChar char="l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dirty="0" smtClean="0"/>
              <a:t>Original idea: J Kimble </a:t>
            </a:r>
            <a:r>
              <a:rPr lang="en-US" sz="2000" i="1" dirty="0" smtClean="0"/>
              <a:t>et al</a:t>
            </a:r>
            <a:r>
              <a:rPr lang="en-US" sz="2000" dirty="0" smtClean="0"/>
              <a:t> (2001) Phys. </a:t>
            </a:r>
            <a:r>
              <a:rPr lang="en-US" sz="2000" b="1" dirty="0" smtClean="0"/>
              <a:t>Rev. D 65, 022002</a:t>
            </a:r>
          </a:p>
          <a:p>
            <a:r>
              <a:rPr lang="en-US" sz="2000" dirty="0" smtClean="0"/>
              <a:t>Practical designs: T </a:t>
            </a:r>
            <a:r>
              <a:rPr lang="en-US" sz="2000" dirty="0" err="1" smtClean="0"/>
              <a:t>Corbitt</a:t>
            </a:r>
            <a:r>
              <a:rPr lang="en-US" sz="2000" dirty="0" smtClean="0"/>
              <a:t> </a:t>
            </a:r>
            <a:r>
              <a:rPr lang="en-US" sz="2000" i="1" dirty="0" smtClean="0"/>
              <a:t>et al </a:t>
            </a:r>
            <a:r>
              <a:rPr lang="en-US" sz="2000" dirty="0" smtClean="0"/>
              <a:t>(2004)</a:t>
            </a:r>
            <a:r>
              <a:rPr lang="en-US" sz="2000" b="1" dirty="0" smtClean="0"/>
              <a:t> Phys. Rev. D 70, 022002</a:t>
            </a:r>
          </a:p>
          <a:p>
            <a:r>
              <a:rPr lang="en-US" sz="2000" dirty="0" smtClean="0"/>
              <a:t>Demonstration in regime applicable to LIGO: E </a:t>
            </a:r>
            <a:r>
              <a:rPr lang="en-US" sz="2000" dirty="0" err="1" smtClean="0"/>
              <a:t>Oelker</a:t>
            </a:r>
            <a:r>
              <a:rPr lang="en-US" sz="2000" dirty="0" smtClean="0"/>
              <a:t> </a:t>
            </a:r>
            <a:r>
              <a:rPr lang="en-US" sz="2000" i="1" dirty="0" smtClean="0"/>
              <a:t>et al </a:t>
            </a:r>
            <a:r>
              <a:rPr lang="en-US" sz="2000" dirty="0" smtClean="0"/>
              <a:t>(2016) Phys. Rev. </a:t>
            </a:r>
            <a:r>
              <a:rPr lang="en-US" sz="2000" dirty="0" err="1" smtClean="0"/>
              <a:t>Lett</a:t>
            </a:r>
            <a:r>
              <a:rPr lang="en-US" sz="2000" dirty="0" smtClean="0"/>
              <a:t>. </a:t>
            </a:r>
            <a:r>
              <a:rPr lang="en-US" sz="2000" b="1" dirty="0" smtClean="0"/>
              <a:t>116</a:t>
            </a:r>
            <a:r>
              <a:rPr lang="en-US" sz="2000" dirty="0" smtClean="0"/>
              <a:t>, 041102</a:t>
            </a:r>
          </a:p>
        </p:txBody>
      </p:sp>
    </p:spTree>
    <p:extLst>
      <p:ext uri="{BB962C8B-B14F-4D97-AF65-F5344CB8AC3E}">
        <p14:creationId xmlns:p14="http://schemas.microsoft.com/office/powerpoint/2010/main" val="278020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Advanced LIGO</a:t>
            </a:r>
            <a:br>
              <a:rPr lang="en-US" dirty="0" smtClean="0"/>
            </a:br>
            <a:r>
              <a:rPr lang="en-US" dirty="0" smtClean="0"/>
              <a:t>upgrade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Advanced LIGO is limited by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quantum noise</a:t>
            </a:r>
            <a:r>
              <a:rPr lang="en-US" dirty="0" smtClean="0"/>
              <a:t> &amp;</a:t>
            </a:r>
            <a:r>
              <a:rPr lang="en-US" dirty="0"/>
              <a:t> </a:t>
            </a:r>
            <a:r>
              <a:rPr lang="en-US" dirty="0" smtClean="0">
                <a:solidFill>
                  <a:srgbClr val="C00000"/>
                </a:solidFill>
              </a:rPr>
              <a:t>coating thermal noise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Squeezed vacuum</a:t>
            </a:r>
            <a:r>
              <a:rPr lang="en-US" dirty="0" smtClean="0"/>
              <a:t> to reduce quantum noise</a:t>
            </a:r>
            <a:endParaRPr lang="en-US" dirty="0"/>
          </a:p>
          <a:p>
            <a:r>
              <a:rPr lang="en-US" dirty="0" smtClean="0"/>
              <a:t>Options for thermal noise: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Better coatings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Cryogenic operation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Longer arms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3333CC"/>
                </a:solidFill>
              </a:rPr>
              <a:t>(new facility</a:t>
            </a:r>
            <a:r>
              <a:rPr lang="en-US" sz="2000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244CC-88F7-B741-ABEA-29EACDCA51E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8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019800" cy="609600"/>
          </a:xfrm>
        </p:spPr>
        <p:txBody>
          <a:bodyPr/>
          <a:lstStyle/>
          <a:p>
            <a:r>
              <a:rPr lang="en-US" dirty="0" smtClean="0"/>
              <a:t>Upgrade possibilities</a:t>
            </a:r>
            <a:endParaRPr lang="en-US" dirty="0"/>
          </a:p>
        </p:txBody>
      </p:sp>
      <p:pic>
        <p:nvPicPr>
          <p:cNvPr id="4" name="Content Placeholder 14"/>
          <p:cNvPicPr>
            <a:picLocks noChangeAspect="1"/>
          </p:cNvPicPr>
          <p:nvPr/>
        </p:nvPicPr>
        <p:blipFill rotWithShape="1">
          <a:blip r:embed="rId2"/>
          <a:srcRect l="23617" t="23133" r="20288" b="6959"/>
          <a:stretch/>
        </p:blipFill>
        <p:spPr>
          <a:xfrm>
            <a:off x="0" y="1371600"/>
            <a:ext cx="9144000" cy="49747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244CC-88F7-B741-ABEA-29EACDCA51E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1219200"/>
            <a:ext cx="647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hlinkClick r:id="rId3"/>
              </a:rPr>
              <a:t>https://dcc.ligo.org/public/0113/T1400316/</a:t>
            </a:r>
            <a:r>
              <a:rPr lang="pt-BR" sz="1400" dirty="0" smtClean="0">
                <a:hlinkClick r:id="rId3"/>
              </a:rPr>
              <a:t>004</a:t>
            </a:r>
            <a:r>
              <a:rPr lang="pt-BR" sz="1400" dirty="0" smtClean="0"/>
              <a:t>; </a:t>
            </a:r>
            <a:r>
              <a:rPr lang="pt-BR" sz="1400" dirty="0" err="1" smtClean="0"/>
              <a:t>www.et-gw.eu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212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317FA-3C5D-644B-AB01-586F21D0C44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4" descr="The_Gravitational_wave_spectrum_Sources_and_Detecto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64008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Credit:  NASA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658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observing run of LIGO’s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-generation detectors have initiated Gravitational-Wave Astronomy, opening </a:t>
            </a:r>
            <a:r>
              <a:rPr lang="en-US" sz="2000" dirty="0" smtClean="0"/>
              <a:t>a vast </a:t>
            </a:r>
            <a:r>
              <a:rPr lang="en-US" sz="2000" dirty="0" smtClean="0"/>
              <a:t>new frontier for exploration.</a:t>
            </a:r>
          </a:p>
          <a:p>
            <a:r>
              <a:rPr lang="en-US" sz="2000" dirty="0" smtClean="0"/>
              <a:t>An emerging international network of detectors soon will provide more accurate positions of sources to enable EM follow-ups of GW events. </a:t>
            </a:r>
          </a:p>
          <a:p>
            <a:r>
              <a:rPr lang="en-US" sz="2000" dirty="0" smtClean="0"/>
              <a:t>There is still room within the laws of physics to develop more powerful generations of detectors and much physics still to be harvested from their observations.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244CC-88F7-B741-ABEA-29EACDCA51E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4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 smtClean="0"/>
              <a:t>These first observations open up access to a vast new frontier for </a:t>
            </a:r>
            <a:r>
              <a:rPr lang="en-US" dirty="0" smtClean="0"/>
              <a:t>exploration</a:t>
            </a:r>
          </a:p>
          <a:p>
            <a:r>
              <a:rPr lang="en-US" dirty="0" smtClean="0"/>
              <a:t>Initial </a:t>
            </a:r>
            <a:r>
              <a:rPr lang="en-US" dirty="0" smtClean="0"/>
              <a:t>observations indicate that stellar-mass or “heavy” black hole binaries merge hourly somewhere in the </a:t>
            </a:r>
            <a:r>
              <a:rPr lang="en-US" dirty="0" smtClean="0"/>
              <a:t>universe</a:t>
            </a:r>
            <a:endParaRPr lang="en-US" dirty="0" smtClean="0"/>
          </a:p>
          <a:p>
            <a:r>
              <a:rPr lang="en-US" dirty="0" smtClean="0"/>
              <a:t>What can these mergers teach us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How and where have these objects been </a:t>
            </a:r>
            <a:r>
              <a:rPr lang="en-US" dirty="0" smtClean="0"/>
              <a:t>formed?</a:t>
            </a:r>
          </a:p>
          <a:p>
            <a:r>
              <a:rPr lang="en-US" dirty="0" smtClean="0"/>
              <a:t>Where </a:t>
            </a:r>
            <a:r>
              <a:rPr lang="en-US" dirty="0" smtClean="0"/>
              <a:t>is the matter?</a:t>
            </a:r>
          </a:p>
          <a:p>
            <a:pPr lvl="1"/>
            <a:r>
              <a:rPr lang="en-US" dirty="0" smtClean="0"/>
              <a:t>No “known” form of matter can explain LIGO’s early discoveries, and they behave like black holes.</a:t>
            </a:r>
          </a:p>
          <a:p>
            <a:pPr lvl="1"/>
            <a:r>
              <a:rPr lang="en-US" dirty="0" smtClean="0"/>
              <a:t>Can we prove that these objects are black holes?</a:t>
            </a:r>
          </a:p>
          <a:p>
            <a:pPr lvl="1"/>
            <a:r>
              <a:rPr lang="en-US" dirty="0" smtClean="0"/>
              <a:t>Where are the neutron stars and how do they behave?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244CC-88F7-B741-ABEA-29EACDCA51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97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Discovery Timeline – Advanced LIGO’s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Observations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317FA-3C5D-644B-AB01-586F21D0C44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5" name="Picture 4" descr="LIGO-DiscoveryTime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549400"/>
            <a:ext cx="7874000" cy="477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59436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Courtesy Caltech/MIT/LIGO Laboratory</a:t>
            </a:r>
          </a:p>
        </p:txBody>
      </p:sp>
    </p:spTree>
    <p:extLst>
      <p:ext uri="{BB962C8B-B14F-4D97-AF65-F5344CB8AC3E}">
        <p14:creationId xmlns:p14="http://schemas.microsoft.com/office/powerpoint/2010/main" val="68986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LIGO’s First Observations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317FA-3C5D-644B-AB01-586F21D0C44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58167" y="1676400"/>
            <a:ext cx="8557233" cy="4445115"/>
            <a:chOff x="358167" y="1676400"/>
            <a:chExt cx="8557233" cy="4445115"/>
          </a:xfrm>
        </p:grpSpPr>
        <p:pic>
          <p:nvPicPr>
            <p:cNvPr id="5" name="Picture 4" descr="O1-BBH-Fig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67" y="1676400"/>
              <a:ext cx="8557233" cy="444511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05000" y="1752600"/>
              <a:ext cx="5486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ArViv:1606.04856; see also PRL 116, 241103 (2016) for GW151226.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602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noise terms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1048"/>
            <a:ext cx="6570941" cy="4955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244CC-88F7-B741-ABEA-29EACDCA51E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2895600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Radiation-Pressure Dominated Background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4277380"/>
            <a:ext cx="19050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Shot-Noise Dominated Phase Noise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9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Multi-Messenger Astronomy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</a:t>
            </a:r>
            <a:r>
              <a:rPr lang="en-US" dirty="0" smtClean="0"/>
              <a:t>first observations </a:t>
            </a:r>
            <a:r>
              <a:rPr lang="en-US" dirty="0"/>
              <a:t>of dynamic </a:t>
            </a:r>
            <a:r>
              <a:rPr lang="en-US" dirty="0" smtClean="0"/>
              <a:t>extreme </a:t>
            </a:r>
            <a:r>
              <a:rPr lang="en-US" dirty="0" err="1" smtClean="0"/>
              <a:t>spacetimes</a:t>
            </a:r>
            <a:r>
              <a:rPr lang="en-US" dirty="0" smtClean="0"/>
              <a:t> </a:t>
            </a:r>
            <a:r>
              <a:rPr lang="en-US" dirty="0"/>
              <a:t>show us that GR is reasonably accurate </a:t>
            </a:r>
            <a:r>
              <a:rPr lang="en-US" dirty="0" smtClean="0"/>
              <a:t>in this regime and can </a:t>
            </a:r>
            <a:r>
              <a:rPr lang="en-US" dirty="0"/>
              <a:t>be used as a tool for examining </a:t>
            </a:r>
            <a:r>
              <a:rPr lang="en-US" dirty="0" smtClean="0"/>
              <a:t>and interpreting extreme </a:t>
            </a:r>
            <a:r>
              <a:rPr lang="en-US" dirty="0"/>
              <a:t>states of matter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are a rich collection of sources still to be examined!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244CC-88F7-B741-ABEA-29EACDCA51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0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Astrophysical Sources of Gravitational </a:t>
            </a:r>
            <a:r>
              <a:rPr lang="en-US" sz="3200" dirty="0">
                <a:solidFill>
                  <a:srgbClr val="000000"/>
                </a:solidFill>
              </a:rPr>
              <a:t>W</a:t>
            </a:r>
            <a:r>
              <a:rPr lang="en-US" sz="3200" dirty="0" smtClean="0">
                <a:solidFill>
                  <a:srgbClr val="000000"/>
                </a:solidFill>
              </a:rPr>
              <a:t>aves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32771" name="Group 17"/>
          <p:cNvGrpSpPr>
            <a:grpSpLocks/>
          </p:cNvGrpSpPr>
          <p:nvPr/>
        </p:nvGrpSpPr>
        <p:grpSpPr bwMode="auto">
          <a:xfrm>
            <a:off x="4940300" y="3810000"/>
            <a:ext cx="2089150" cy="2601912"/>
            <a:chOff x="3662" y="886"/>
            <a:chExt cx="1316" cy="1639"/>
          </a:xfrm>
        </p:grpSpPr>
        <p:pic>
          <p:nvPicPr>
            <p:cNvPr id="219148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2" y="886"/>
              <a:ext cx="1316" cy="1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9152" name="Rectangle 16"/>
            <p:cNvSpPr>
              <a:spLocks noChangeArrowheads="1"/>
            </p:cNvSpPr>
            <p:nvPr/>
          </p:nvSpPr>
          <p:spPr bwMode="auto">
            <a:xfrm>
              <a:off x="3751" y="2371"/>
              <a:ext cx="101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000" b="0" dirty="0">
                  <a:solidFill>
                    <a:srgbClr val="000000"/>
                  </a:solidFill>
                  <a:latin typeface="Helvetica"/>
                  <a:cs typeface="Helvetica"/>
                </a:rPr>
                <a:t>Casey Reed, Penn State </a:t>
              </a:r>
            </a:p>
          </p:txBody>
        </p:sp>
      </p:grpSp>
      <p:grpSp>
        <p:nvGrpSpPr>
          <p:cNvPr id="32772" name="Group 13"/>
          <p:cNvGrpSpPr>
            <a:grpSpLocks/>
          </p:cNvGrpSpPr>
          <p:nvPr/>
        </p:nvGrpSpPr>
        <p:grpSpPr bwMode="auto">
          <a:xfrm>
            <a:off x="192088" y="1568450"/>
            <a:ext cx="2446337" cy="2698750"/>
            <a:chOff x="597" y="933"/>
            <a:chExt cx="1541" cy="1700"/>
          </a:xfrm>
        </p:grpSpPr>
        <p:pic>
          <p:nvPicPr>
            <p:cNvPr id="21914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933"/>
              <a:ext cx="1514" cy="1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9144" name="Text Box 8"/>
            <p:cNvSpPr txBox="1">
              <a:spLocks noChangeArrowheads="1"/>
            </p:cNvSpPr>
            <p:nvPr/>
          </p:nvSpPr>
          <p:spPr bwMode="auto">
            <a:xfrm>
              <a:off x="597" y="2479"/>
              <a:ext cx="90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b="0" dirty="0">
                  <a:solidFill>
                    <a:srgbClr val="000000"/>
                  </a:solidFill>
                  <a:latin typeface="Helvetica"/>
                  <a:cs typeface="Helvetica"/>
                </a:rPr>
                <a:t>Credit: AEI, CCT, LSU</a:t>
              </a:r>
            </a:p>
          </p:txBody>
        </p:sp>
      </p:grpSp>
      <p:sp>
        <p:nvSpPr>
          <p:cNvPr id="219155" name="Text Box 19"/>
          <p:cNvSpPr txBox="1">
            <a:spLocks noChangeArrowheads="1"/>
          </p:cNvSpPr>
          <p:nvPr/>
        </p:nvSpPr>
        <p:spPr bwMode="auto">
          <a:xfrm>
            <a:off x="2624138" y="1560512"/>
            <a:ext cx="1795462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0" i="1" u="sng" dirty="0">
                <a:solidFill>
                  <a:srgbClr val="000000"/>
                </a:solidFill>
                <a:latin typeface="Helvetica"/>
                <a:cs typeface="Helvetica"/>
              </a:rPr>
              <a:t>Coalescing Compact Binary Systems</a:t>
            </a:r>
            <a:r>
              <a:rPr lang="en-US" sz="1600" b="0" i="1" dirty="0">
                <a:solidFill>
                  <a:srgbClr val="000000"/>
                </a:solidFill>
                <a:latin typeface="Helvetica"/>
                <a:cs typeface="Helvetica"/>
              </a:rPr>
              <a:t>: Neutron Star-NS, Black Hole-NS, BH-BH</a:t>
            </a:r>
          </a:p>
          <a:p>
            <a:pPr>
              <a:spcBef>
                <a:spcPct val="50000"/>
              </a:spcBef>
              <a:defRPr/>
            </a:pPr>
            <a:r>
              <a:rPr lang="en-US" sz="1600" b="0" dirty="0">
                <a:solidFill>
                  <a:srgbClr val="000000"/>
                </a:solidFill>
                <a:latin typeface="Helvetica"/>
                <a:cs typeface="Helvetica"/>
              </a:rPr>
              <a:t>- Strong emitters, well-modeled, </a:t>
            </a:r>
          </a:p>
          <a:p>
            <a:pPr>
              <a:spcBef>
                <a:spcPct val="50000"/>
              </a:spcBef>
              <a:defRPr/>
            </a:pPr>
            <a:r>
              <a:rPr lang="en-US" sz="1600" b="0" dirty="0">
                <a:solidFill>
                  <a:srgbClr val="000000"/>
                </a:solidFill>
                <a:latin typeface="Helvetica"/>
                <a:cs typeface="Helvetica"/>
              </a:rPr>
              <a:t>- (effectively) transient</a:t>
            </a:r>
          </a:p>
        </p:txBody>
      </p:sp>
      <p:grpSp>
        <p:nvGrpSpPr>
          <p:cNvPr id="32774" name="Group 15"/>
          <p:cNvGrpSpPr>
            <a:grpSpLocks/>
          </p:cNvGrpSpPr>
          <p:nvPr/>
        </p:nvGrpSpPr>
        <p:grpSpPr bwMode="auto">
          <a:xfrm>
            <a:off x="4648200" y="1524000"/>
            <a:ext cx="2381250" cy="2381250"/>
            <a:chOff x="3557" y="2371"/>
            <a:chExt cx="1500" cy="1500"/>
          </a:xfrm>
        </p:grpSpPr>
        <p:pic>
          <p:nvPicPr>
            <p:cNvPr id="219141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" y="2371"/>
              <a:ext cx="1500" cy="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9142" name="Rectangle 6"/>
            <p:cNvSpPr>
              <a:spLocks noChangeArrowheads="1"/>
            </p:cNvSpPr>
            <p:nvPr/>
          </p:nvSpPr>
          <p:spPr bwMode="auto">
            <a:xfrm>
              <a:off x="3578" y="3652"/>
              <a:ext cx="139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1000" b="0" dirty="0">
                  <a:solidFill>
                    <a:schemeClr val="bg1"/>
                  </a:solidFill>
                  <a:latin typeface="Helvetica"/>
                  <a:cs typeface="Helvetica"/>
                </a:rPr>
                <a:t>Credit: Chandra X-ray Observatory </a:t>
              </a:r>
            </a:p>
          </p:txBody>
        </p:sp>
      </p:grpSp>
      <p:sp>
        <p:nvSpPr>
          <p:cNvPr id="219156" name="Text Box 20"/>
          <p:cNvSpPr txBox="1">
            <a:spLocks noChangeArrowheads="1"/>
          </p:cNvSpPr>
          <p:nvPr/>
        </p:nvSpPr>
        <p:spPr bwMode="auto">
          <a:xfrm>
            <a:off x="7035800" y="1627763"/>
            <a:ext cx="1901825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600" b="0" i="1" u="sng" dirty="0">
                <a:solidFill>
                  <a:srgbClr val="000000"/>
                </a:solidFill>
                <a:latin typeface="Helvetica"/>
                <a:cs typeface="Helvetica"/>
              </a:rPr>
              <a:t>A</a:t>
            </a:r>
            <a:r>
              <a:rPr lang="en-US" sz="1600" b="0" i="1" u="sng" dirty="0">
                <a:solidFill>
                  <a:srgbClr val="000000"/>
                </a:solidFill>
                <a:latin typeface="Helvetica"/>
                <a:cs typeface="Helvetica"/>
              </a:rPr>
              <a:t>symmetric Core Collapse </a:t>
            </a:r>
            <a:r>
              <a:rPr lang="en-US" sz="1600" b="0" i="1" u="sng" dirty="0" smtClean="0">
                <a:solidFill>
                  <a:srgbClr val="000000"/>
                </a:solidFill>
                <a:latin typeface="Helvetica"/>
                <a:cs typeface="Helvetica"/>
              </a:rPr>
              <a:t>Supernovae</a:t>
            </a:r>
          </a:p>
          <a:p>
            <a:pPr>
              <a:spcBef>
                <a:spcPct val="50000"/>
              </a:spcBef>
              <a:defRPr/>
            </a:pPr>
            <a:r>
              <a:rPr lang="en-US" sz="1600" i="1" u="sng" dirty="0" smtClean="0">
                <a:solidFill>
                  <a:srgbClr val="000000"/>
                </a:solidFill>
                <a:latin typeface="Helvetica"/>
                <a:cs typeface="Helvetica"/>
              </a:rPr>
              <a:t>- </a:t>
            </a:r>
            <a:r>
              <a:rPr lang="en-US" sz="1600" b="0" dirty="0" smtClean="0">
                <a:solidFill>
                  <a:srgbClr val="000000"/>
                </a:solidFill>
                <a:latin typeface="Helvetica"/>
                <a:cs typeface="Helvetica"/>
              </a:rPr>
              <a:t>Weak </a:t>
            </a:r>
            <a:r>
              <a:rPr lang="en-US" sz="1600" b="0" dirty="0">
                <a:solidFill>
                  <a:srgbClr val="000000"/>
                </a:solidFill>
                <a:latin typeface="Helvetica"/>
                <a:cs typeface="Helvetica"/>
              </a:rPr>
              <a:t>emitters, not well-modeled (‘bursts’), transient </a:t>
            </a:r>
            <a:r>
              <a:rPr lang="en-US" b="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endParaRPr lang="en-US" sz="1600" b="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grpSp>
        <p:nvGrpSpPr>
          <p:cNvPr id="32776" name="Group 14"/>
          <p:cNvGrpSpPr>
            <a:grpSpLocks/>
          </p:cNvGrpSpPr>
          <p:nvPr/>
        </p:nvGrpSpPr>
        <p:grpSpPr bwMode="auto">
          <a:xfrm>
            <a:off x="203200" y="4422775"/>
            <a:ext cx="2355850" cy="1830388"/>
            <a:chOff x="797" y="2880"/>
            <a:chExt cx="1484" cy="1153"/>
          </a:xfrm>
        </p:grpSpPr>
        <p:pic>
          <p:nvPicPr>
            <p:cNvPr id="219145" name="Picture 9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" y="2880"/>
              <a:ext cx="1484" cy="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9146" name="Rectangle 10"/>
            <p:cNvSpPr>
              <a:spLocks noChangeArrowheads="1"/>
            </p:cNvSpPr>
            <p:nvPr/>
          </p:nvSpPr>
          <p:spPr bwMode="auto">
            <a:xfrm>
              <a:off x="847" y="3879"/>
              <a:ext cx="115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000" b="0" dirty="0">
                  <a:solidFill>
                    <a:srgbClr val="000000"/>
                  </a:solidFill>
                  <a:latin typeface="Helvetica"/>
                  <a:cs typeface="Helvetica"/>
                </a:rPr>
                <a:t>NASA/WMAP Science Team </a:t>
              </a:r>
            </a:p>
          </p:txBody>
        </p:sp>
      </p:grpSp>
      <p:sp>
        <p:nvSpPr>
          <p:cNvPr id="219157" name="Text Box 21"/>
          <p:cNvSpPr txBox="1">
            <a:spLocks noChangeArrowheads="1"/>
          </p:cNvSpPr>
          <p:nvPr/>
        </p:nvSpPr>
        <p:spPr bwMode="auto">
          <a:xfrm>
            <a:off x="2609850" y="4357688"/>
            <a:ext cx="23225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0" i="1" u="sng" dirty="0">
                <a:solidFill>
                  <a:srgbClr val="000000"/>
                </a:solidFill>
                <a:latin typeface="Helvetica"/>
                <a:cs typeface="Helvetica"/>
              </a:rPr>
              <a:t>Cosmic Gravitational-wave Background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600" b="0" dirty="0">
                <a:solidFill>
                  <a:srgbClr val="000000"/>
                </a:solidFill>
                <a:latin typeface="Helvetica"/>
                <a:cs typeface="Helvetica"/>
              </a:rPr>
              <a:t>- Residue of the Big Bang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600" b="0" dirty="0">
                <a:solidFill>
                  <a:srgbClr val="000000"/>
                </a:solidFill>
                <a:latin typeface="Helvetica"/>
                <a:cs typeface="Helvetica"/>
              </a:rPr>
              <a:t>- Long duration,  stochastic background</a:t>
            </a:r>
          </a:p>
        </p:txBody>
      </p:sp>
      <p:sp>
        <p:nvSpPr>
          <p:cNvPr id="219158" name="Text Box 22"/>
          <p:cNvSpPr txBox="1">
            <a:spLocks noChangeArrowheads="1"/>
          </p:cNvSpPr>
          <p:nvPr/>
        </p:nvSpPr>
        <p:spPr bwMode="auto">
          <a:xfrm>
            <a:off x="7038975" y="4381500"/>
            <a:ext cx="2205038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0" i="1" u="sng" dirty="0">
                <a:solidFill>
                  <a:srgbClr val="000000"/>
                </a:solidFill>
                <a:latin typeface="Helvetica"/>
                <a:cs typeface="Helvetica"/>
              </a:rPr>
              <a:t>Spinning neutron stars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600" b="0" dirty="0">
                <a:solidFill>
                  <a:srgbClr val="000000"/>
                </a:solidFill>
                <a:latin typeface="Helvetica"/>
                <a:cs typeface="Helvetica"/>
              </a:rPr>
              <a:t>- </a:t>
            </a:r>
            <a:r>
              <a:rPr lang="en-US" sz="1600" b="0" dirty="0" smtClean="0">
                <a:solidFill>
                  <a:srgbClr val="000000"/>
                </a:solidFill>
                <a:latin typeface="Helvetica"/>
                <a:cs typeface="Helvetica"/>
              </a:rPr>
              <a:t>(nearly) </a:t>
            </a:r>
            <a:r>
              <a:rPr lang="en-US" sz="1600" b="0" dirty="0">
                <a:solidFill>
                  <a:srgbClr val="000000"/>
                </a:solidFill>
                <a:latin typeface="Helvetica"/>
                <a:cs typeface="Helvetica"/>
              </a:rPr>
              <a:t>monotonic waveform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600" b="0" dirty="0">
                <a:solidFill>
                  <a:srgbClr val="000000"/>
                </a:solidFill>
                <a:latin typeface="Helvetica"/>
                <a:cs typeface="Helvetica"/>
              </a:rPr>
              <a:t>- Long duration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248400"/>
            <a:ext cx="457200" cy="457200"/>
          </a:xfrm>
        </p:spPr>
        <p:txBody>
          <a:bodyPr/>
          <a:lstStyle/>
          <a:p>
            <a:fld id="{CA3F5FB0-7E2D-7F46-80AE-20B8AC0B27B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Astrophysical Sources of Gravitational </a:t>
            </a:r>
            <a:r>
              <a:rPr lang="en-US" sz="3200" dirty="0">
                <a:solidFill>
                  <a:srgbClr val="000000"/>
                </a:solidFill>
              </a:rPr>
              <a:t>W</a:t>
            </a:r>
            <a:r>
              <a:rPr lang="en-US" sz="3200" dirty="0" smtClean="0">
                <a:solidFill>
                  <a:srgbClr val="000000"/>
                </a:solidFill>
              </a:rPr>
              <a:t>aves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32771" name="Group 17"/>
          <p:cNvGrpSpPr>
            <a:grpSpLocks/>
          </p:cNvGrpSpPr>
          <p:nvPr/>
        </p:nvGrpSpPr>
        <p:grpSpPr bwMode="auto">
          <a:xfrm>
            <a:off x="4940300" y="3810000"/>
            <a:ext cx="2089150" cy="2601912"/>
            <a:chOff x="3662" y="886"/>
            <a:chExt cx="1316" cy="1639"/>
          </a:xfrm>
        </p:grpSpPr>
        <p:pic>
          <p:nvPicPr>
            <p:cNvPr id="219148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2" y="886"/>
              <a:ext cx="1316" cy="1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9152" name="Rectangle 16"/>
            <p:cNvSpPr>
              <a:spLocks noChangeArrowheads="1"/>
            </p:cNvSpPr>
            <p:nvPr/>
          </p:nvSpPr>
          <p:spPr bwMode="auto">
            <a:xfrm>
              <a:off x="3751" y="2371"/>
              <a:ext cx="101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000" b="0" dirty="0">
                  <a:solidFill>
                    <a:srgbClr val="000000"/>
                  </a:solidFill>
                  <a:latin typeface="Helvetica"/>
                  <a:cs typeface="Helvetica"/>
                </a:rPr>
                <a:t>Casey Reed, Penn State </a:t>
              </a:r>
            </a:p>
          </p:txBody>
        </p:sp>
      </p:grpSp>
      <p:grpSp>
        <p:nvGrpSpPr>
          <p:cNvPr id="32774" name="Group 15"/>
          <p:cNvGrpSpPr>
            <a:grpSpLocks/>
          </p:cNvGrpSpPr>
          <p:nvPr/>
        </p:nvGrpSpPr>
        <p:grpSpPr bwMode="auto">
          <a:xfrm>
            <a:off x="4648200" y="1524000"/>
            <a:ext cx="2381250" cy="2381250"/>
            <a:chOff x="3557" y="2371"/>
            <a:chExt cx="1500" cy="1500"/>
          </a:xfrm>
        </p:grpSpPr>
        <p:pic>
          <p:nvPicPr>
            <p:cNvPr id="219141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" y="2371"/>
              <a:ext cx="1500" cy="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9142" name="Rectangle 6"/>
            <p:cNvSpPr>
              <a:spLocks noChangeArrowheads="1"/>
            </p:cNvSpPr>
            <p:nvPr/>
          </p:nvSpPr>
          <p:spPr bwMode="auto">
            <a:xfrm>
              <a:off x="3578" y="3652"/>
              <a:ext cx="139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1000" b="0" dirty="0">
                  <a:solidFill>
                    <a:schemeClr val="bg1"/>
                  </a:solidFill>
                  <a:latin typeface="Helvetica"/>
                  <a:cs typeface="Helvetica"/>
                </a:rPr>
                <a:t>Credit: Chandra X-ray Observatory </a:t>
              </a:r>
            </a:p>
          </p:txBody>
        </p:sp>
      </p:grpSp>
      <p:sp>
        <p:nvSpPr>
          <p:cNvPr id="219156" name="Text Box 20"/>
          <p:cNvSpPr txBox="1">
            <a:spLocks noChangeArrowheads="1"/>
          </p:cNvSpPr>
          <p:nvPr/>
        </p:nvSpPr>
        <p:spPr bwMode="auto">
          <a:xfrm>
            <a:off x="7035800" y="1627763"/>
            <a:ext cx="1901825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600" b="0" i="1" u="sng" dirty="0">
                <a:solidFill>
                  <a:srgbClr val="000000"/>
                </a:solidFill>
                <a:latin typeface="Helvetica"/>
                <a:cs typeface="Helvetica"/>
              </a:rPr>
              <a:t>A</a:t>
            </a:r>
            <a:r>
              <a:rPr lang="en-US" sz="1600" b="0" i="1" u="sng" dirty="0">
                <a:solidFill>
                  <a:srgbClr val="000000"/>
                </a:solidFill>
                <a:latin typeface="Helvetica"/>
                <a:cs typeface="Helvetica"/>
              </a:rPr>
              <a:t>symmetric Core Collapse </a:t>
            </a:r>
            <a:r>
              <a:rPr lang="en-US" sz="1600" b="0" i="1" u="sng" dirty="0" smtClean="0">
                <a:solidFill>
                  <a:srgbClr val="000000"/>
                </a:solidFill>
                <a:latin typeface="Helvetica"/>
                <a:cs typeface="Helvetica"/>
              </a:rPr>
              <a:t>Supernovae</a:t>
            </a:r>
          </a:p>
          <a:p>
            <a:pPr>
              <a:spcBef>
                <a:spcPct val="50000"/>
              </a:spcBef>
              <a:defRPr/>
            </a:pPr>
            <a:r>
              <a:rPr lang="en-US" sz="1600" i="1" u="sng" dirty="0" smtClean="0">
                <a:solidFill>
                  <a:srgbClr val="000000"/>
                </a:solidFill>
                <a:latin typeface="Helvetica"/>
                <a:cs typeface="Helvetica"/>
              </a:rPr>
              <a:t>- </a:t>
            </a:r>
            <a:r>
              <a:rPr lang="en-US" sz="1600" b="0" dirty="0" smtClean="0">
                <a:solidFill>
                  <a:srgbClr val="000000"/>
                </a:solidFill>
                <a:latin typeface="Helvetica"/>
                <a:cs typeface="Helvetica"/>
              </a:rPr>
              <a:t>Weak </a:t>
            </a:r>
            <a:r>
              <a:rPr lang="en-US" sz="1600" b="0" dirty="0">
                <a:solidFill>
                  <a:srgbClr val="000000"/>
                </a:solidFill>
                <a:latin typeface="Helvetica"/>
                <a:cs typeface="Helvetica"/>
              </a:rPr>
              <a:t>emitters, not well-modeled (‘bursts’), transient </a:t>
            </a:r>
            <a:r>
              <a:rPr lang="en-US" b="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endParaRPr lang="en-US" sz="1600" b="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grpSp>
        <p:nvGrpSpPr>
          <p:cNvPr id="32776" name="Group 14"/>
          <p:cNvGrpSpPr>
            <a:grpSpLocks/>
          </p:cNvGrpSpPr>
          <p:nvPr/>
        </p:nvGrpSpPr>
        <p:grpSpPr bwMode="auto">
          <a:xfrm>
            <a:off x="203200" y="4422775"/>
            <a:ext cx="2355850" cy="1830388"/>
            <a:chOff x="797" y="2880"/>
            <a:chExt cx="1484" cy="1153"/>
          </a:xfrm>
        </p:grpSpPr>
        <p:pic>
          <p:nvPicPr>
            <p:cNvPr id="219145" name="Picture 9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" y="2880"/>
              <a:ext cx="1484" cy="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9146" name="Rectangle 10"/>
            <p:cNvSpPr>
              <a:spLocks noChangeArrowheads="1"/>
            </p:cNvSpPr>
            <p:nvPr/>
          </p:nvSpPr>
          <p:spPr bwMode="auto">
            <a:xfrm>
              <a:off x="847" y="3879"/>
              <a:ext cx="115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sz="1000" b="0" dirty="0">
                  <a:solidFill>
                    <a:srgbClr val="000000"/>
                  </a:solidFill>
                  <a:latin typeface="Helvetica"/>
                  <a:cs typeface="Helvetica"/>
                </a:rPr>
                <a:t>NASA/WMAP Science Team </a:t>
              </a:r>
            </a:p>
          </p:txBody>
        </p:sp>
      </p:grpSp>
      <p:sp>
        <p:nvSpPr>
          <p:cNvPr id="219157" name="Text Box 21"/>
          <p:cNvSpPr txBox="1">
            <a:spLocks noChangeArrowheads="1"/>
          </p:cNvSpPr>
          <p:nvPr/>
        </p:nvSpPr>
        <p:spPr bwMode="auto">
          <a:xfrm>
            <a:off x="2609850" y="4357688"/>
            <a:ext cx="232251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0" i="1" u="sng" dirty="0">
                <a:solidFill>
                  <a:srgbClr val="000000"/>
                </a:solidFill>
                <a:latin typeface="Helvetica"/>
                <a:cs typeface="Helvetica"/>
              </a:rPr>
              <a:t>Cosmic Gravitational-wave Background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600" b="0" dirty="0">
                <a:solidFill>
                  <a:srgbClr val="000000"/>
                </a:solidFill>
                <a:latin typeface="Helvetica"/>
                <a:cs typeface="Helvetica"/>
              </a:rPr>
              <a:t>- Residue of the Big Bang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600" b="0" dirty="0">
                <a:solidFill>
                  <a:srgbClr val="000000"/>
                </a:solidFill>
                <a:latin typeface="Helvetica"/>
                <a:cs typeface="Helvetica"/>
              </a:rPr>
              <a:t>- Long duration,  stochastic background</a:t>
            </a:r>
          </a:p>
        </p:txBody>
      </p:sp>
      <p:sp>
        <p:nvSpPr>
          <p:cNvPr id="219158" name="Text Box 22"/>
          <p:cNvSpPr txBox="1">
            <a:spLocks noChangeArrowheads="1"/>
          </p:cNvSpPr>
          <p:nvPr/>
        </p:nvSpPr>
        <p:spPr bwMode="auto">
          <a:xfrm>
            <a:off x="7038975" y="4381500"/>
            <a:ext cx="2205038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0" i="1" u="sng" dirty="0">
                <a:solidFill>
                  <a:srgbClr val="000000"/>
                </a:solidFill>
                <a:latin typeface="Helvetica"/>
                <a:cs typeface="Helvetica"/>
              </a:rPr>
              <a:t>Spinning neutron stars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600" b="0" dirty="0">
                <a:solidFill>
                  <a:srgbClr val="000000"/>
                </a:solidFill>
                <a:latin typeface="Helvetica"/>
                <a:cs typeface="Helvetica"/>
              </a:rPr>
              <a:t>- </a:t>
            </a:r>
            <a:r>
              <a:rPr lang="en-US" sz="1600" b="0" dirty="0" smtClean="0">
                <a:solidFill>
                  <a:srgbClr val="000000"/>
                </a:solidFill>
                <a:latin typeface="Helvetica"/>
                <a:cs typeface="Helvetica"/>
              </a:rPr>
              <a:t>(nearly) </a:t>
            </a:r>
            <a:r>
              <a:rPr lang="en-US" sz="1600" b="0" dirty="0">
                <a:solidFill>
                  <a:srgbClr val="000000"/>
                </a:solidFill>
                <a:latin typeface="Helvetica"/>
                <a:cs typeface="Helvetica"/>
              </a:rPr>
              <a:t>monotonic waveform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600" b="0" dirty="0">
                <a:solidFill>
                  <a:srgbClr val="000000"/>
                </a:solidFill>
                <a:latin typeface="Helvetica"/>
                <a:cs typeface="Helvetica"/>
              </a:rPr>
              <a:t>- Long duration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248400"/>
            <a:ext cx="457200" cy="457200"/>
          </a:xfrm>
        </p:spPr>
        <p:txBody>
          <a:bodyPr/>
          <a:lstStyle/>
          <a:p>
            <a:fld id="{CA3F5FB0-7E2D-7F46-80AE-20B8AC0B27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81000"/>
          </a:xfrm>
        </p:spPr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2088" y="1560512"/>
            <a:ext cx="4303712" cy="2706688"/>
            <a:chOff x="192088" y="1560512"/>
            <a:chExt cx="4303712" cy="2706688"/>
          </a:xfrm>
        </p:grpSpPr>
        <p:grpSp>
          <p:nvGrpSpPr>
            <p:cNvPr id="32772" name="Group 13"/>
            <p:cNvGrpSpPr>
              <a:grpSpLocks/>
            </p:cNvGrpSpPr>
            <p:nvPr/>
          </p:nvGrpSpPr>
          <p:grpSpPr bwMode="auto">
            <a:xfrm>
              <a:off x="192088" y="1568450"/>
              <a:ext cx="2446337" cy="2698750"/>
              <a:chOff x="597" y="933"/>
              <a:chExt cx="1541" cy="1700"/>
            </a:xfrm>
          </p:grpSpPr>
          <p:pic>
            <p:nvPicPr>
              <p:cNvPr id="219143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933"/>
                <a:ext cx="1514" cy="15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19144" name="Text Box 8"/>
              <p:cNvSpPr txBox="1">
                <a:spLocks noChangeArrowheads="1"/>
              </p:cNvSpPr>
              <p:nvPr/>
            </p:nvSpPr>
            <p:spPr bwMode="auto">
              <a:xfrm>
                <a:off x="597" y="2479"/>
                <a:ext cx="909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00" b="0" dirty="0">
                    <a:solidFill>
                      <a:srgbClr val="000000"/>
                    </a:solidFill>
                    <a:latin typeface="Helvetica"/>
                    <a:cs typeface="Helvetica"/>
                  </a:rPr>
                  <a:t>Credit: AEI, CCT, LSU</a:t>
                </a:r>
              </a:p>
            </p:txBody>
          </p:sp>
        </p:grpSp>
        <p:sp>
          <p:nvSpPr>
            <p:cNvPr id="219155" name="Text Box 19"/>
            <p:cNvSpPr txBox="1">
              <a:spLocks noChangeArrowheads="1"/>
            </p:cNvSpPr>
            <p:nvPr/>
          </p:nvSpPr>
          <p:spPr bwMode="auto">
            <a:xfrm>
              <a:off x="2624138" y="1560512"/>
              <a:ext cx="1795462" cy="2554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0" i="1" u="sng" dirty="0">
                  <a:solidFill>
                    <a:srgbClr val="000000"/>
                  </a:solidFill>
                  <a:latin typeface="Helvetica"/>
                  <a:cs typeface="Helvetica"/>
                </a:rPr>
                <a:t>Coalescing Compact Binary Systems</a:t>
              </a:r>
              <a:r>
                <a:rPr lang="en-US" sz="1600" b="0" i="1" dirty="0">
                  <a:solidFill>
                    <a:srgbClr val="000000"/>
                  </a:solidFill>
                  <a:latin typeface="Helvetica"/>
                  <a:cs typeface="Helvetica"/>
                </a:rPr>
                <a:t>: Neutron Star-NS, Black Hole-NS, BH-BH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Helvetica"/>
                  <a:cs typeface="Helvetica"/>
                </a:rPr>
                <a:t>- Strong emitters, well-modeled,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sz="1600" b="0" dirty="0">
                  <a:solidFill>
                    <a:srgbClr val="000000"/>
                  </a:solidFill>
                  <a:latin typeface="Helvetica"/>
                  <a:cs typeface="Helvetica"/>
                </a:rPr>
                <a:t>- (effectively) transient</a:t>
              </a: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3505200" y="2590800"/>
              <a:ext cx="838200" cy="3048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91000" y="2209800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✓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25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40" name="Group 2"/>
          <p:cNvGrpSpPr>
            <a:grpSpLocks/>
          </p:cNvGrpSpPr>
          <p:nvPr/>
        </p:nvGrpSpPr>
        <p:grpSpPr bwMode="auto">
          <a:xfrm>
            <a:off x="1460500" y="1590675"/>
            <a:ext cx="5449888" cy="3057525"/>
            <a:chOff x="279" y="1002"/>
            <a:chExt cx="3433" cy="1926"/>
          </a:xfrm>
        </p:grpSpPr>
        <p:sp>
          <p:nvSpPr>
            <p:cNvPr id="1819651" name="Rectangle 3"/>
            <p:cNvSpPr>
              <a:spLocks noChangeArrowheads="1"/>
            </p:cNvSpPr>
            <p:nvPr/>
          </p:nvSpPr>
          <p:spPr bwMode="auto">
            <a:xfrm>
              <a:off x="456" y="1152"/>
              <a:ext cx="3256" cy="17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rgbClr val="C8CA76"/>
                </a:gs>
                <a:gs pos="100000">
                  <a:schemeClr val="bg2"/>
                </a:gs>
              </a:gsLst>
              <a:lin ang="5400000" scaled="1"/>
            </a:gra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00" i="1">
                <a:solidFill>
                  <a:schemeClr val="accent2"/>
                </a:solidFill>
                <a:latin typeface="Helvetica" pitchFamily="-105" charset="0"/>
                <a:cs typeface="ＭＳ Ｐゴシック" pitchFamily="-105" charset="-128"/>
              </a:endParaRPr>
            </a:p>
          </p:txBody>
        </p:sp>
        <p:sp>
          <p:nvSpPr>
            <p:cNvPr id="65585" name="Text Box 4"/>
            <p:cNvSpPr txBox="1">
              <a:spLocks noChangeArrowheads="1"/>
            </p:cNvSpPr>
            <p:nvPr/>
          </p:nvSpPr>
          <p:spPr bwMode="auto">
            <a:xfrm rot="-5400000">
              <a:off x="78" y="1960"/>
              <a:ext cx="575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Helvetica" pitchFamily="-105" charset="0"/>
                </a:rPr>
                <a:t>frequency</a:t>
              </a:r>
            </a:p>
          </p:txBody>
        </p:sp>
        <p:sp>
          <p:nvSpPr>
            <p:cNvPr id="65586" name="Text Box 5"/>
            <p:cNvSpPr txBox="1">
              <a:spLocks noChangeArrowheads="1"/>
            </p:cNvSpPr>
            <p:nvPr/>
          </p:nvSpPr>
          <p:spPr bwMode="auto">
            <a:xfrm>
              <a:off x="1934" y="1002"/>
              <a:ext cx="313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accent2"/>
                  </a:solidFill>
                  <a:latin typeface="Helvetica" pitchFamily="-105" charset="0"/>
                </a:rPr>
                <a:t>time</a:t>
              </a:r>
              <a:endParaRPr lang="en-US" sz="1200" b="1">
                <a:latin typeface="Helvetica" pitchFamily="-105" charset="0"/>
              </a:endParaRPr>
            </a:p>
          </p:txBody>
        </p:sp>
      </p:grpSp>
      <p:sp>
        <p:nvSpPr>
          <p:cNvPr id="6554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a typeface="ＭＳ Ｐゴシック" pitchFamily="-105" charset="-128"/>
              </a:rPr>
              <a:t>Frequency-Time </a:t>
            </a:r>
            <a:br>
              <a:rPr lang="en-US" sz="3200" dirty="0" smtClean="0">
                <a:ea typeface="ＭＳ Ｐゴシック" pitchFamily="-105" charset="-128"/>
              </a:rPr>
            </a:br>
            <a:r>
              <a:rPr lang="en-US" sz="3200" dirty="0" smtClean="0">
                <a:ea typeface="ＭＳ Ｐゴシック" pitchFamily="-105" charset="-128"/>
              </a:rPr>
              <a:t>Characteristics of GW Sources</a:t>
            </a:r>
          </a:p>
        </p:txBody>
      </p:sp>
      <p:grpSp>
        <p:nvGrpSpPr>
          <p:cNvPr id="65542" name="Group 8"/>
          <p:cNvGrpSpPr>
            <a:grpSpLocks/>
          </p:cNvGrpSpPr>
          <p:nvPr/>
        </p:nvGrpSpPr>
        <p:grpSpPr bwMode="auto">
          <a:xfrm>
            <a:off x="1814513" y="1841500"/>
            <a:ext cx="398462" cy="2819400"/>
            <a:chOff x="502" y="1160"/>
            <a:chExt cx="251" cy="1776"/>
          </a:xfrm>
        </p:grpSpPr>
        <p:sp>
          <p:nvSpPr>
            <p:cNvPr id="65582" name="Freeform 9"/>
            <p:cNvSpPr>
              <a:spLocks/>
            </p:cNvSpPr>
            <p:nvPr/>
          </p:nvSpPr>
          <p:spPr bwMode="auto">
            <a:xfrm>
              <a:off x="706" y="1160"/>
              <a:ext cx="47" cy="1776"/>
            </a:xfrm>
            <a:custGeom>
              <a:avLst/>
              <a:gdLst>
                <a:gd name="T0" fmla="*/ 0 w 1"/>
                <a:gd name="T1" fmla="*/ 3120 h 1472"/>
                <a:gd name="T2" fmla="*/ 0 w 1"/>
                <a:gd name="T3" fmla="*/ 0 h 1472"/>
                <a:gd name="T4" fmla="*/ 0 60000 65536"/>
                <a:gd name="T5" fmla="*/ 0 60000 65536"/>
                <a:gd name="T6" fmla="*/ 0 w 1"/>
                <a:gd name="T7" fmla="*/ 0 h 1472"/>
                <a:gd name="T8" fmla="*/ 1 w 1"/>
                <a:gd name="T9" fmla="*/ 1472 h 14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72">
                  <a:moveTo>
                    <a:pt x="0" y="1472"/>
                  </a:moveTo>
                  <a:cubicBezTo>
                    <a:pt x="0" y="1472"/>
                    <a:pt x="0" y="736"/>
                    <a:pt x="0" y="0"/>
                  </a:cubicBezTo>
                </a:path>
              </a:pathLst>
            </a:custGeom>
            <a:noFill/>
            <a:ln w="101600">
              <a:pattFill prst="pct50">
                <a:fgClr>
                  <a:srgbClr val="FF0000"/>
                </a:fgClr>
                <a:bgClr>
                  <a:srgbClr val="FF5050"/>
                </a:bgClr>
              </a:patt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3" name="Text Box 10"/>
            <p:cNvSpPr txBox="1">
              <a:spLocks noChangeArrowheads="1"/>
            </p:cNvSpPr>
            <p:nvPr/>
          </p:nvSpPr>
          <p:spPr bwMode="auto">
            <a:xfrm rot="-5400000">
              <a:off x="397" y="1908"/>
              <a:ext cx="383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  <a:latin typeface="Times" pitchFamily="-105" charset="0"/>
                </a:rPr>
                <a:t>Bursts</a:t>
              </a:r>
              <a:endParaRPr lang="en-US" sz="1200" b="1">
                <a:latin typeface="Helvetica" pitchFamily="-105" charset="0"/>
              </a:endParaRPr>
            </a:p>
          </p:txBody>
        </p:sp>
      </p:grpSp>
      <p:grpSp>
        <p:nvGrpSpPr>
          <p:cNvPr id="65543" name="Group 13"/>
          <p:cNvGrpSpPr>
            <a:grpSpLocks/>
          </p:cNvGrpSpPr>
          <p:nvPr/>
        </p:nvGrpSpPr>
        <p:grpSpPr bwMode="auto">
          <a:xfrm>
            <a:off x="4979988" y="2247900"/>
            <a:ext cx="1117600" cy="346075"/>
            <a:chOff x="2496" y="1416"/>
            <a:chExt cx="704" cy="218"/>
          </a:xfrm>
        </p:grpSpPr>
        <p:sp>
          <p:nvSpPr>
            <p:cNvPr id="65580" name="Line 14"/>
            <p:cNvSpPr>
              <a:spLocks noChangeShapeType="1"/>
            </p:cNvSpPr>
            <p:nvPr/>
          </p:nvSpPr>
          <p:spPr bwMode="auto">
            <a:xfrm>
              <a:off x="2496" y="1416"/>
              <a:ext cx="704" cy="1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81" name="Text Box 15"/>
            <p:cNvSpPr txBox="1">
              <a:spLocks noChangeArrowheads="1"/>
            </p:cNvSpPr>
            <p:nvPr/>
          </p:nvSpPr>
          <p:spPr bwMode="auto">
            <a:xfrm>
              <a:off x="2590" y="1461"/>
              <a:ext cx="5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tx2"/>
                  </a:solidFill>
                  <a:latin typeface="Times" pitchFamily="-105" charset="0"/>
                </a:rPr>
                <a:t>Ringdowns</a:t>
              </a:r>
              <a:endParaRPr lang="en-US" sz="1000" b="1">
                <a:solidFill>
                  <a:schemeClr val="tx2"/>
                </a:solidFill>
                <a:latin typeface="Helvetica" pitchFamily="-105" charset="0"/>
              </a:endParaRPr>
            </a:p>
          </p:txBody>
        </p:sp>
      </p:grpSp>
      <p:sp>
        <p:nvSpPr>
          <p:cNvPr id="65544" name="Text Box 18"/>
          <p:cNvSpPr txBox="1">
            <a:spLocks noChangeArrowheads="1"/>
          </p:cNvSpPr>
          <p:nvPr/>
        </p:nvSpPr>
        <p:spPr bwMode="auto">
          <a:xfrm>
            <a:off x="2679700" y="2686050"/>
            <a:ext cx="176371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663300"/>
                </a:solidFill>
                <a:latin typeface="Times" pitchFamily="-105" charset="0"/>
              </a:rPr>
              <a:t>Broadband Background</a:t>
            </a:r>
            <a:endParaRPr lang="en-US" sz="1200" b="1">
              <a:solidFill>
                <a:srgbClr val="663300"/>
              </a:solidFill>
              <a:latin typeface="Helvetica" pitchFamily="-105" charset="0"/>
            </a:endParaRPr>
          </a:p>
        </p:txBody>
      </p:sp>
      <p:grpSp>
        <p:nvGrpSpPr>
          <p:cNvPr id="65545" name="Group 21"/>
          <p:cNvGrpSpPr>
            <a:grpSpLocks/>
          </p:cNvGrpSpPr>
          <p:nvPr/>
        </p:nvGrpSpPr>
        <p:grpSpPr bwMode="auto">
          <a:xfrm>
            <a:off x="1741488" y="3422650"/>
            <a:ext cx="5143500" cy="411163"/>
            <a:chOff x="456" y="2156"/>
            <a:chExt cx="3240" cy="259"/>
          </a:xfrm>
        </p:grpSpPr>
        <p:sp>
          <p:nvSpPr>
            <p:cNvPr id="65578" name="Freeform 22"/>
            <p:cNvSpPr>
              <a:spLocks/>
            </p:cNvSpPr>
            <p:nvPr/>
          </p:nvSpPr>
          <p:spPr bwMode="auto">
            <a:xfrm>
              <a:off x="456" y="2368"/>
              <a:ext cx="3240" cy="47"/>
            </a:xfrm>
            <a:custGeom>
              <a:avLst/>
              <a:gdLst>
                <a:gd name="T0" fmla="*/ 0 w 2904"/>
                <a:gd name="T1" fmla="*/ 0 h 1"/>
                <a:gd name="T2" fmla="*/ 4500 w 2904"/>
                <a:gd name="T3" fmla="*/ 0 h 1"/>
                <a:gd name="T4" fmla="*/ 0 60000 65536"/>
                <a:gd name="T5" fmla="*/ 0 60000 65536"/>
                <a:gd name="T6" fmla="*/ 0 w 2904"/>
                <a:gd name="T7" fmla="*/ 0 h 1"/>
                <a:gd name="T8" fmla="*/ 2904 w 290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04" h="1">
                  <a:moveTo>
                    <a:pt x="0" y="0"/>
                  </a:moveTo>
                  <a:cubicBezTo>
                    <a:pt x="1210" y="0"/>
                    <a:pt x="2420" y="0"/>
                    <a:pt x="2904" y="0"/>
                  </a:cubicBezTo>
                </a:path>
              </a:pathLst>
            </a:custGeom>
            <a:noFill/>
            <a:ln w="76200">
              <a:pattFill prst="wdDnDiag">
                <a:fgClr>
                  <a:srgbClr val="006600"/>
                </a:fgClr>
                <a:bgClr>
                  <a:srgbClr val="C8CA76"/>
                </a:bgClr>
              </a:patt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9" name="Text Box 23"/>
            <p:cNvSpPr txBox="1">
              <a:spLocks noChangeArrowheads="1"/>
            </p:cNvSpPr>
            <p:nvPr/>
          </p:nvSpPr>
          <p:spPr bwMode="auto">
            <a:xfrm>
              <a:off x="1335" y="2156"/>
              <a:ext cx="956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26791D"/>
                  </a:solidFill>
                  <a:latin typeface="Times" pitchFamily="-105" charset="0"/>
                </a:rPr>
                <a:t>CW (quasi-periodic)</a:t>
              </a:r>
              <a:endParaRPr lang="en-US" sz="1200" b="1">
                <a:solidFill>
                  <a:srgbClr val="26791D"/>
                </a:solidFill>
                <a:latin typeface="Helvetica" pitchFamily="-105" charset="0"/>
              </a:endParaRPr>
            </a:p>
          </p:txBody>
        </p:sp>
      </p:grpSp>
      <p:grpSp>
        <p:nvGrpSpPr>
          <p:cNvPr id="65546" name="Group 26"/>
          <p:cNvGrpSpPr>
            <a:grpSpLocks/>
          </p:cNvGrpSpPr>
          <p:nvPr/>
        </p:nvGrpSpPr>
        <p:grpSpPr bwMode="auto">
          <a:xfrm>
            <a:off x="1804988" y="2108200"/>
            <a:ext cx="3111500" cy="2292350"/>
            <a:chOff x="496" y="1328"/>
            <a:chExt cx="1960" cy="1444"/>
          </a:xfrm>
        </p:grpSpPr>
        <p:sp>
          <p:nvSpPr>
            <p:cNvPr id="65576" name="Text Box 27"/>
            <p:cNvSpPr txBox="1">
              <a:spLocks noChangeArrowheads="1"/>
            </p:cNvSpPr>
            <p:nvPr/>
          </p:nvSpPr>
          <p:spPr bwMode="auto">
            <a:xfrm>
              <a:off x="1335" y="2564"/>
              <a:ext cx="399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3333FF"/>
                  </a:solidFill>
                  <a:latin typeface="Times" pitchFamily="-105" charset="0"/>
                </a:rPr>
                <a:t>Chirps</a:t>
              </a:r>
              <a:endParaRPr lang="en-US" sz="1200" b="1">
                <a:latin typeface="Helvetica" pitchFamily="-105" charset="0"/>
              </a:endParaRPr>
            </a:p>
          </p:txBody>
        </p:sp>
        <p:sp>
          <p:nvSpPr>
            <p:cNvPr id="65577" name="Freeform 28"/>
            <p:cNvSpPr>
              <a:spLocks/>
            </p:cNvSpPr>
            <p:nvPr/>
          </p:nvSpPr>
          <p:spPr bwMode="auto">
            <a:xfrm>
              <a:off x="496" y="1328"/>
              <a:ext cx="1960" cy="1444"/>
            </a:xfrm>
            <a:custGeom>
              <a:avLst/>
              <a:gdLst>
                <a:gd name="T0" fmla="*/ 0 w 1960"/>
                <a:gd name="T1" fmla="*/ 896 h 1692"/>
                <a:gd name="T2" fmla="*/ 136 w 1960"/>
                <a:gd name="T3" fmla="*/ 896 h 1692"/>
                <a:gd name="T4" fmla="*/ 320 w 1960"/>
                <a:gd name="T5" fmla="*/ 896 h 1692"/>
                <a:gd name="T6" fmla="*/ 576 w 1960"/>
                <a:gd name="T7" fmla="*/ 896 h 1692"/>
                <a:gd name="T8" fmla="*/ 752 w 1960"/>
                <a:gd name="T9" fmla="*/ 896 h 1692"/>
                <a:gd name="T10" fmla="*/ 976 w 1960"/>
                <a:gd name="T11" fmla="*/ 896 h 1692"/>
                <a:gd name="T12" fmla="*/ 1216 w 1960"/>
                <a:gd name="T13" fmla="*/ 882 h 1692"/>
                <a:gd name="T14" fmla="*/ 1432 w 1960"/>
                <a:gd name="T15" fmla="*/ 848 h 1692"/>
                <a:gd name="T16" fmla="*/ 1680 w 1960"/>
                <a:gd name="T17" fmla="*/ 777 h 1692"/>
                <a:gd name="T18" fmla="*/ 1872 w 1960"/>
                <a:gd name="T19" fmla="*/ 611 h 1692"/>
                <a:gd name="T20" fmla="*/ 1936 w 1960"/>
                <a:gd name="T21" fmla="*/ 348 h 1692"/>
                <a:gd name="T22" fmla="*/ 1960 w 1960"/>
                <a:gd name="T23" fmla="*/ 0 h 16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60"/>
                <a:gd name="T37" fmla="*/ 0 h 1692"/>
                <a:gd name="T38" fmla="*/ 1960 w 1960"/>
                <a:gd name="T39" fmla="*/ 1692 h 16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60" h="1692">
                  <a:moveTo>
                    <a:pt x="0" y="1688"/>
                  </a:moveTo>
                  <a:cubicBezTo>
                    <a:pt x="41" y="1688"/>
                    <a:pt x="82" y="1688"/>
                    <a:pt x="136" y="1688"/>
                  </a:cubicBezTo>
                  <a:cubicBezTo>
                    <a:pt x="189" y="1688"/>
                    <a:pt x="246" y="1688"/>
                    <a:pt x="320" y="1688"/>
                  </a:cubicBezTo>
                  <a:cubicBezTo>
                    <a:pt x="393" y="1688"/>
                    <a:pt x="504" y="1688"/>
                    <a:pt x="576" y="1688"/>
                  </a:cubicBezTo>
                  <a:cubicBezTo>
                    <a:pt x="648" y="1688"/>
                    <a:pt x="685" y="1688"/>
                    <a:pt x="752" y="1688"/>
                  </a:cubicBezTo>
                  <a:cubicBezTo>
                    <a:pt x="818" y="1688"/>
                    <a:pt x="898" y="1692"/>
                    <a:pt x="976" y="1688"/>
                  </a:cubicBezTo>
                  <a:cubicBezTo>
                    <a:pt x="1053" y="1684"/>
                    <a:pt x="1139" y="1678"/>
                    <a:pt x="1216" y="1664"/>
                  </a:cubicBezTo>
                  <a:cubicBezTo>
                    <a:pt x="1292" y="1649"/>
                    <a:pt x="1354" y="1633"/>
                    <a:pt x="1432" y="1600"/>
                  </a:cubicBezTo>
                  <a:cubicBezTo>
                    <a:pt x="1509" y="1566"/>
                    <a:pt x="1606" y="1538"/>
                    <a:pt x="1680" y="1464"/>
                  </a:cubicBezTo>
                  <a:cubicBezTo>
                    <a:pt x="1753" y="1389"/>
                    <a:pt x="1829" y="1286"/>
                    <a:pt x="1872" y="1152"/>
                  </a:cubicBezTo>
                  <a:cubicBezTo>
                    <a:pt x="1914" y="1017"/>
                    <a:pt x="1921" y="847"/>
                    <a:pt x="1936" y="656"/>
                  </a:cubicBezTo>
                  <a:cubicBezTo>
                    <a:pt x="1950" y="464"/>
                    <a:pt x="1955" y="232"/>
                    <a:pt x="1960" y="0"/>
                  </a:cubicBezTo>
                </a:path>
              </a:pathLst>
            </a:custGeom>
            <a:noFill/>
            <a:ln w="57150">
              <a:solidFill>
                <a:srgbClr val="3333FF"/>
              </a:solidFill>
              <a:round/>
              <a:headEnd/>
              <a:tailEnd type="oval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547" name="Group 31"/>
          <p:cNvGrpSpPr>
            <a:grpSpLocks/>
          </p:cNvGrpSpPr>
          <p:nvPr/>
        </p:nvGrpSpPr>
        <p:grpSpPr bwMode="auto">
          <a:xfrm>
            <a:off x="1017588" y="3530600"/>
            <a:ext cx="3317875" cy="2843213"/>
            <a:chOff x="0" y="2224"/>
            <a:chExt cx="2090" cy="1791"/>
          </a:xfrm>
        </p:grpSpPr>
        <p:grpSp>
          <p:nvGrpSpPr>
            <p:cNvPr id="65563" name="Group 32"/>
            <p:cNvGrpSpPr>
              <a:grpSpLocks/>
            </p:cNvGrpSpPr>
            <p:nvPr/>
          </p:nvGrpSpPr>
          <p:grpSpPr bwMode="auto">
            <a:xfrm>
              <a:off x="0" y="2224"/>
              <a:ext cx="2090" cy="1791"/>
              <a:chOff x="0" y="2224"/>
              <a:chExt cx="2090" cy="1791"/>
            </a:xfrm>
          </p:grpSpPr>
          <p:sp>
            <p:nvSpPr>
              <p:cNvPr id="65565" name="Text Box 33"/>
              <p:cNvSpPr txBox="1">
                <a:spLocks noChangeArrowheads="1"/>
              </p:cNvSpPr>
              <p:nvPr/>
            </p:nvSpPr>
            <p:spPr bwMode="auto">
              <a:xfrm>
                <a:off x="1390" y="3842"/>
                <a:ext cx="313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chemeClr val="accent2"/>
                    </a:solidFill>
                    <a:latin typeface="Helvetica" pitchFamily="-105" charset="0"/>
                  </a:rPr>
                  <a:t>time</a:t>
                </a:r>
                <a:endParaRPr lang="en-US" sz="1200" b="1">
                  <a:latin typeface="Helvetica" pitchFamily="-105" charset="0"/>
                </a:endParaRPr>
              </a:p>
            </p:txBody>
          </p:sp>
          <p:grpSp>
            <p:nvGrpSpPr>
              <p:cNvPr id="65566" name="Group 34"/>
              <p:cNvGrpSpPr>
                <a:grpSpLocks/>
              </p:cNvGrpSpPr>
              <p:nvPr/>
            </p:nvGrpSpPr>
            <p:grpSpPr bwMode="auto">
              <a:xfrm>
                <a:off x="0" y="2224"/>
                <a:ext cx="2090" cy="1590"/>
                <a:chOff x="0" y="2224"/>
                <a:chExt cx="2090" cy="1590"/>
              </a:xfrm>
            </p:grpSpPr>
            <p:grpSp>
              <p:nvGrpSpPr>
                <p:cNvPr id="65568" name="Group 35"/>
                <p:cNvGrpSpPr>
                  <a:grpSpLocks/>
                </p:cNvGrpSpPr>
                <p:nvPr/>
              </p:nvGrpSpPr>
              <p:grpSpPr bwMode="auto">
                <a:xfrm>
                  <a:off x="808" y="2224"/>
                  <a:ext cx="1282" cy="1590"/>
                  <a:chOff x="2600" y="2256"/>
                  <a:chExt cx="1282" cy="1590"/>
                </a:xfrm>
              </p:grpSpPr>
              <p:pic>
                <p:nvPicPr>
                  <p:cNvPr id="65573" name="Picture 36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839" y="3204"/>
                    <a:ext cx="1043" cy="642"/>
                  </a:xfrm>
                  <a:prstGeom prst="rect">
                    <a:avLst/>
                  </a:prstGeom>
                  <a:noFill/>
                  <a:ln w="57150" cmpd="thinThick">
                    <a:solidFill>
                      <a:srgbClr val="3333FF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65574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2800" y="2256"/>
                    <a:ext cx="264" cy="264"/>
                  </a:xfrm>
                  <a:prstGeom prst="ellips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575" name="Arc 38"/>
                  <p:cNvSpPr>
                    <a:spLocks/>
                  </p:cNvSpPr>
                  <p:nvPr/>
                </p:nvSpPr>
                <p:spPr bwMode="auto">
                  <a:xfrm flipH="1">
                    <a:off x="2600" y="2475"/>
                    <a:ext cx="711" cy="931"/>
                  </a:xfrm>
                  <a:custGeom>
                    <a:avLst/>
                    <a:gdLst>
                      <a:gd name="T0" fmla="*/ 0 w 21600"/>
                      <a:gd name="T1" fmla="*/ 0 h 35513"/>
                      <a:gd name="T2" fmla="*/ 0 w 21600"/>
                      <a:gd name="T3" fmla="*/ 0 h 35513"/>
                      <a:gd name="T4" fmla="*/ 0 w 21600"/>
                      <a:gd name="T5" fmla="*/ 0 h 3551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35513"/>
                      <a:gd name="T11" fmla="*/ 21600 w 21600"/>
                      <a:gd name="T12" fmla="*/ 35513 h 3551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35513" fill="none" extrusionOk="0">
                        <a:moveTo>
                          <a:pt x="14674" y="-1"/>
                        </a:moveTo>
                        <a:cubicBezTo>
                          <a:pt x="19090" y="4087"/>
                          <a:pt x="21600" y="9831"/>
                          <a:pt x="21600" y="15849"/>
                        </a:cubicBezTo>
                        <a:cubicBezTo>
                          <a:pt x="21600" y="24320"/>
                          <a:pt x="16648" y="32009"/>
                          <a:pt x="8936" y="35513"/>
                        </a:cubicBezTo>
                      </a:path>
                      <a:path w="21600" h="35513" stroke="0" extrusionOk="0">
                        <a:moveTo>
                          <a:pt x="14674" y="-1"/>
                        </a:moveTo>
                        <a:cubicBezTo>
                          <a:pt x="19090" y="4087"/>
                          <a:pt x="21600" y="9831"/>
                          <a:pt x="21600" y="15849"/>
                        </a:cubicBezTo>
                        <a:cubicBezTo>
                          <a:pt x="21600" y="24320"/>
                          <a:pt x="16648" y="32009"/>
                          <a:pt x="8936" y="35513"/>
                        </a:cubicBezTo>
                        <a:lnTo>
                          <a:pt x="0" y="15849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0000"/>
                    </a:solidFill>
                    <a:round/>
                    <a:headEnd type="none" w="sm" len="sm"/>
                    <a:tailEnd type="triangl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569" name="Group 39"/>
                <p:cNvGrpSpPr>
                  <a:grpSpLocks/>
                </p:cNvGrpSpPr>
                <p:nvPr/>
              </p:nvGrpSpPr>
              <p:grpSpPr bwMode="auto">
                <a:xfrm>
                  <a:off x="0" y="3232"/>
                  <a:ext cx="1928" cy="544"/>
                  <a:chOff x="0" y="3232"/>
                  <a:chExt cx="1928" cy="544"/>
                </a:xfrm>
              </p:grpSpPr>
              <p:sp>
                <p:nvSpPr>
                  <p:cNvPr id="6557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880" y="3240"/>
                    <a:ext cx="0" cy="5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aphicFrame>
                <p:nvGraphicFramePr>
                  <p:cNvPr id="65539" name="Object 3"/>
                  <p:cNvGraphicFramePr>
                    <a:graphicFrameLocks noChangeAspect="1"/>
                  </p:cNvGraphicFramePr>
                  <p:nvPr/>
                </p:nvGraphicFramePr>
                <p:xfrm>
                  <a:off x="0" y="3324"/>
                  <a:ext cx="848" cy="36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9595" name="Equation" r:id="rId5" imgW="1346200" imgH="571500" progId="Equation.3">
                          <p:embed/>
                        </p:oleObj>
                      </mc:Choice>
                      <mc:Fallback>
                        <p:oleObj name="Equation" r:id="rId5" imgW="1346200" imgH="5715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0" y="3324"/>
                                <a:ext cx="848" cy="36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6557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688" y="3232"/>
                    <a:ext cx="1240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572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688" y="3768"/>
                    <a:ext cx="760" cy="0"/>
                  </a:xfrm>
                  <a:prstGeom prst="line">
                    <a:avLst/>
                  </a:prstGeom>
                  <a:noFill/>
                  <a:ln w="12700" cap="rnd">
                    <a:solidFill>
                      <a:schemeClr val="tx2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5567" name="Text Box 44"/>
              <p:cNvSpPr txBox="1">
                <a:spLocks noChangeArrowheads="1"/>
              </p:cNvSpPr>
              <p:nvPr/>
            </p:nvSpPr>
            <p:spPr bwMode="auto">
              <a:xfrm rot="-5400000">
                <a:off x="678" y="3408"/>
                <a:ext cx="575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chemeClr val="accent2"/>
                    </a:solidFill>
                    <a:latin typeface="Helvetica" pitchFamily="-105" charset="0"/>
                  </a:rPr>
                  <a:t>frequency</a:t>
                </a:r>
              </a:p>
            </p:txBody>
          </p:sp>
        </p:grpSp>
        <p:sp>
          <p:nvSpPr>
            <p:cNvPr id="65564" name="Text Box 45"/>
            <p:cNvSpPr txBox="1">
              <a:spLocks noChangeArrowheads="1"/>
            </p:cNvSpPr>
            <p:nvPr/>
          </p:nvSpPr>
          <p:spPr bwMode="auto">
            <a:xfrm>
              <a:off x="1080" y="2948"/>
              <a:ext cx="7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  <a:latin typeface="Helvetica" pitchFamily="-105" charset="0"/>
                </a:rPr>
                <a:t>Earth’s orbit</a:t>
              </a:r>
            </a:p>
          </p:txBody>
        </p:sp>
      </p:grpSp>
      <p:grpSp>
        <p:nvGrpSpPr>
          <p:cNvPr id="65548" name="Group 46"/>
          <p:cNvGrpSpPr>
            <a:grpSpLocks/>
          </p:cNvGrpSpPr>
          <p:nvPr/>
        </p:nvGrpSpPr>
        <p:grpSpPr bwMode="auto">
          <a:xfrm>
            <a:off x="3081338" y="4683125"/>
            <a:ext cx="4654550" cy="1641475"/>
            <a:chOff x="1300" y="3061"/>
            <a:chExt cx="2932" cy="1034"/>
          </a:xfrm>
        </p:grpSpPr>
        <p:grpSp>
          <p:nvGrpSpPr>
            <p:cNvPr id="65549" name="Group 47"/>
            <p:cNvGrpSpPr>
              <a:grpSpLocks/>
            </p:cNvGrpSpPr>
            <p:nvPr/>
          </p:nvGrpSpPr>
          <p:grpSpPr bwMode="auto">
            <a:xfrm>
              <a:off x="1300" y="3205"/>
              <a:ext cx="2932" cy="890"/>
              <a:chOff x="1300" y="3205"/>
              <a:chExt cx="2932" cy="890"/>
            </a:xfrm>
          </p:grpSpPr>
          <p:sp>
            <p:nvSpPr>
              <p:cNvPr id="65551" name="Text Box 48"/>
              <p:cNvSpPr txBox="1">
                <a:spLocks noChangeArrowheads="1"/>
              </p:cNvSpPr>
              <p:nvPr/>
            </p:nvSpPr>
            <p:spPr bwMode="auto">
              <a:xfrm rot="-5400000">
                <a:off x="1919" y="3503"/>
                <a:ext cx="575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chemeClr val="accent2"/>
                    </a:solidFill>
                    <a:latin typeface="Helvetica" pitchFamily="-105" charset="0"/>
                  </a:rPr>
                  <a:t>frequency</a:t>
                </a:r>
              </a:p>
            </p:txBody>
          </p:sp>
          <p:sp>
            <p:nvSpPr>
              <p:cNvPr id="65552" name="Text Box 49"/>
              <p:cNvSpPr txBox="1">
                <a:spLocks noChangeArrowheads="1"/>
              </p:cNvSpPr>
              <p:nvPr/>
            </p:nvSpPr>
            <p:spPr bwMode="auto">
              <a:xfrm>
                <a:off x="2654" y="3922"/>
                <a:ext cx="313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chemeClr val="accent2"/>
                    </a:solidFill>
                    <a:latin typeface="Helvetica" pitchFamily="-105" charset="0"/>
                  </a:rPr>
                  <a:t>time</a:t>
                </a:r>
                <a:endParaRPr lang="en-US" sz="1200" b="1">
                  <a:latin typeface="Helvetica" pitchFamily="-105" charset="0"/>
                </a:endParaRPr>
              </a:p>
            </p:txBody>
          </p:sp>
          <p:grpSp>
            <p:nvGrpSpPr>
              <p:cNvPr id="65553" name="Group 50"/>
              <p:cNvGrpSpPr>
                <a:grpSpLocks/>
              </p:cNvGrpSpPr>
              <p:nvPr/>
            </p:nvGrpSpPr>
            <p:grpSpPr bwMode="auto">
              <a:xfrm>
                <a:off x="1300" y="3205"/>
                <a:ext cx="2932" cy="730"/>
                <a:chOff x="1300" y="3205"/>
                <a:chExt cx="2932" cy="730"/>
              </a:xfrm>
            </p:grpSpPr>
            <p:graphicFrame>
              <p:nvGraphicFramePr>
                <p:cNvPr id="65538" name="Object 2"/>
                <p:cNvGraphicFramePr>
                  <a:graphicFrameLocks noChangeAspect="1"/>
                </p:cNvGraphicFramePr>
                <p:nvPr/>
              </p:nvGraphicFramePr>
              <p:xfrm>
                <a:off x="3488" y="3420"/>
                <a:ext cx="744" cy="36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596" name="Equation" r:id="rId7" imgW="1181100" imgH="571500" progId="Equation.3">
                        <p:embed/>
                      </p:oleObj>
                    </mc:Choice>
                    <mc:Fallback>
                      <p:oleObj name="Equation" r:id="rId7" imgW="1181100" imgH="5715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88" y="3420"/>
                              <a:ext cx="744" cy="36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5554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2704" y="3516"/>
                  <a:ext cx="792" cy="0"/>
                </a:xfrm>
                <a:prstGeom prst="line">
                  <a:avLst/>
                </a:prstGeom>
                <a:noFill/>
                <a:ln w="12700" cap="rnd">
                  <a:solidFill>
                    <a:schemeClr val="tx2"/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55" name="Line 53"/>
                <p:cNvSpPr>
                  <a:spLocks noChangeShapeType="1"/>
                </p:cNvSpPr>
                <p:nvPr/>
              </p:nvSpPr>
              <p:spPr bwMode="auto">
                <a:xfrm>
                  <a:off x="3416" y="3304"/>
                  <a:ext cx="0" cy="20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56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3416" y="3648"/>
                  <a:ext cx="0" cy="200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 type="none" w="sm" len="sm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557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2704" y="3632"/>
                  <a:ext cx="792" cy="0"/>
                </a:xfrm>
                <a:prstGeom prst="line">
                  <a:avLst/>
                </a:prstGeom>
                <a:noFill/>
                <a:ln w="12700" cap="rnd">
                  <a:solidFill>
                    <a:schemeClr val="tx2"/>
                  </a:solidFill>
                  <a:prstDash val="sysDot"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5558" name="Group 56"/>
                <p:cNvGrpSpPr>
                  <a:grpSpLocks/>
                </p:cNvGrpSpPr>
                <p:nvPr/>
              </p:nvGrpSpPr>
              <p:grpSpPr bwMode="auto">
                <a:xfrm>
                  <a:off x="1300" y="3205"/>
                  <a:ext cx="2043" cy="730"/>
                  <a:chOff x="1300" y="3205"/>
                  <a:chExt cx="2043" cy="730"/>
                </a:xfrm>
              </p:grpSpPr>
              <p:pic>
                <p:nvPicPr>
                  <p:cNvPr id="65559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2296" y="3291"/>
                    <a:ext cx="1047" cy="644"/>
                  </a:xfrm>
                  <a:prstGeom prst="rect">
                    <a:avLst/>
                  </a:prstGeom>
                  <a:noFill/>
                  <a:ln w="57150" cmpd="thinThick">
                    <a:solidFill>
                      <a:srgbClr val="3333FF"/>
                    </a:solidFill>
                    <a:miter lim="800000"/>
                    <a:headEnd/>
                    <a:tailEnd/>
                  </a:ln>
                </p:spPr>
              </p:pic>
              <p:grpSp>
                <p:nvGrpSpPr>
                  <p:cNvPr id="65560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1300" y="3205"/>
                    <a:ext cx="1623" cy="563"/>
                    <a:chOff x="1300" y="3205"/>
                    <a:chExt cx="1623" cy="563"/>
                  </a:xfrm>
                </p:grpSpPr>
                <p:sp>
                  <p:nvSpPr>
                    <p:cNvPr id="65561" name="Arc 59"/>
                    <p:cNvSpPr>
                      <a:spLocks/>
                    </p:cNvSpPr>
                    <p:nvPr/>
                  </p:nvSpPr>
                  <p:spPr bwMode="auto">
                    <a:xfrm>
                      <a:off x="1485" y="3205"/>
                      <a:ext cx="1438" cy="536"/>
                    </a:xfrm>
                    <a:custGeom>
                      <a:avLst/>
                      <a:gdLst>
                        <a:gd name="T0" fmla="*/ 0 w 40689"/>
                        <a:gd name="T1" fmla="*/ 0 h 21600"/>
                        <a:gd name="T2" fmla="*/ 0 w 40689"/>
                        <a:gd name="T3" fmla="*/ 0 h 21600"/>
                        <a:gd name="T4" fmla="*/ 0 w 40689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40689"/>
                        <a:gd name="T10" fmla="*/ 0 h 21600"/>
                        <a:gd name="T11" fmla="*/ 40689 w 40689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0689" h="21600" fill="none" extrusionOk="0">
                          <a:moveTo>
                            <a:pt x="-1" y="12969"/>
                          </a:moveTo>
                          <a:cubicBezTo>
                            <a:pt x="3432" y="5092"/>
                            <a:pt x="11207" y="-1"/>
                            <a:pt x="19800" y="-1"/>
                          </a:cubicBezTo>
                          <a:cubicBezTo>
                            <a:pt x="29614" y="-1"/>
                            <a:pt x="38194" y="6616"/>
                            <a:pt x="40690" y="16107"/>
                          </a:cubicBezTo>
                        </a:path>
                        <a:path w="40689" h="21600" stroke="0" extrusionOk="0">
                          <a:moveTo>
                            <a:pt x="-1" y="12969"/>
                          </a:moveTo>
                          <a:cubicBezTo>
                            <a:pt x="3432" y="5092"/>
                            <a:pt x="11207" y="-1"/>
                            <a:pt x="19800" y="-1"/>
                          </a:cubicBezTo>
                          <a:cubicBezTo>
                            <a:pt x="29614" y="-1"/>
                            <a:pt x="38194" y="6616"/>
                            <a:pt x="40690" y="16107"/>
                          </a:cubicBezTo>
                          <a:lnTo>
                            <a:pt x="19800" y="2160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rgbClr val="FF0000"/>
                      </a:solidFill>
                      <a:round/>
                      <a:headEnd type="none" w="sm" len="sm"/>
                      <a:tailEnd type="triangl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562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00" y="3504"/>
                      <a:ext cx="264" cy="264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sp>
          <p:nvSpPr>
            <p:cNvPr id="65550" name="Text Box 61"/>
            <p:cNvSpPr txBox="1">
              <a:spLocks noChangeArrowheads="1"/>
            </p:cNvSpPr>
            <p:nvPr/>
          </p:nvSpPr>
          <p:spPr bwMode="auto">
            <a:xfrm>
              <a:off x="2480" y="3061"/>
              <a:ext cx="9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accent2"/>
                  </a:solidFill>
                  <a:latin typeface="Helvetica" pitchFamily="-105" charset="0"/>
                </a:rPr>
                <a:t>Earth’s rotation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17AA3-FBA9-C94D-BCE4-17466C2480A1}" type="slidenum">
              <a:rPr lang="en-US" smtClean="0"/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9070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2667000"/>
          </a:xfrm>
        </p:spPr>
        <p:txBody>
          <a:bodyPr/>
          <a:lstStyle/>
          <a:p>
            <a:r>
              <a:rPr lang="en-US" dirty="0" smtClean="0"/>
              <a:t>The rate of future discovery in gravitational-wave astronomy will be determined by the number and sensitivity of gravitational-wave detectors and the number and skill of GW experimentalists.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4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Out the Terrestrial Gravitational-Wave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greater number of detector facilities around the world improves:</a:t>
            </a:r>
          </a:p>
          <a:p>
            <a:pPr lvl="1"/>
            <a:r>
              <a:rPr lang="en-US" sz="2000" dirty="0" smtClean="0"/>
              <a:t>Sky localization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olarization information</a:t>
            </a:r>
          </a:p>
          <a:p>
            <a:pPr lvl="1"/>
            <a:r>
              <a:rPr lang="en-US" sz="2000" dirty="0" smtClean="0"/>
              <a:t>CBC orbital inclination</a:t>
            </a:r>
          </a:p>
          <a:p>
            <a:pPr lvl="1"/>
            <a:r>
              <a:rPr lang="en-US" sz="2000" dirty="0" smtClean="0"/>
              <a:t>CBC Distance information</a:t>
            </a:r>
          </a:p>
          <a:p>
            <a:pPr lvl="1"/>
            <a:r>
              <a:rPr lang="en-US" sz="2000" dirty="0" smtClean="0"/>
              <a:t>CBC precession information</a:t>
            </a:r>
          </a:p>
          <a:p>
            <a:pPr lvl="1"/>
            <a:r>
              <a:rPr lang="en-US" sz="2000" dirty="0" smtClean="0"/>
              <a:t>Network robustness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Raab - Exploring the New Frontier of GW Astronomy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244CC-88F7-B741-ABEA-29EACDCA51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4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GO_II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files\qualcomm\eudora mail\attach\LIGO_II.pot</Template>
  <TotalTime>106078</TotalTime>
  <Words>1865</Words>
  <Application>Microsoft Macintosh PowerPoint</Application>
  <PresentationFormat>On-screen Show (4:3)</PresentationFormat>
  <Paragraphs>268</Paragraphs>
  <Slides>32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LIGO_II</vt:lpstr>
      <vt:lpstr>Photo Editor Photo</vt:lpstr>
      <vt:lpstr>Equation</vt:lpstr>
      <vt:lpstr>Image</vt:lpstr>
      <vt:lpstr>Exploring the New Frontier of Gravitational-Wave Astronomy</vt:lpstr>
      <vt:lpstr>Known Stellar-Mass Black Holes – June 2016</vt:lpstr>
      <vt:lpstr>Now what?</vt:lpstr>
      <vt:lpstr>Multi-Messenger Astronomy</vt:lpstr>
      <vt:lpstr>Astrophysical Sources of Gravitational Waves</vt:lpstr>
      <vt:lpstr>Astrophysical Sources of Gravitational Waves</vt:lpstr>
      <vt:lpstr>Frequency-Time  Characteristics of GW Sources</vt:lpstr>
      <vt:lpstr>PowerPoint Presentation</vt:lpstr>
      <vt:lpstr>Building Out the Terrestrial Gravitational-Wave Network</vt:lpstr>
      <vt:lpstr>Sky Localization Is Poor With Only Two Detectors</vt:lpstr>
      <vt:lpstr>PowerPoint Presentation</vt:lpstr>
      <vt:lpstr>LIGO-India Concept</vt:lpstr>
      <vt:lpstr>Effect of Adding LIGO-India to the LIGO+Virgo Network</vt:lpstr>
      <vt:lpstr>Improved Localization: LIGOVirgoLIGO-India</vt:lpstr>
      <vt:lpstr>Sensitivity of Detectors is Determined by Noise and Background</vt:lpstr>
      <vt:lpstr>Noise and background cartoon</vt:lpstr>
      <vt:lpstr>LVC Observing Scenario (arXiv:1304.0670) </vt:lpstr>
      <vt:lpstr>Initial S6 / Advanced O1 Design / A+ Upgrade</vt:lpstr>
      <vt:lpstr>Science drives Requirements</vt:lpstr>
      <vt:lpstr>What will it take to improve detectors?</vt:lpstr>
      <vt:lpstr>Nothing Is Easy:  Classical Challenges to High-Power Operation</vt:lpstr>
      <vt:lpstr>Quantum Noise is Fundamental, Caused by Vacuum Fluctuations</vt:lpstr>
      <vt:lpstr>Vacuum squeezing:  a partial work-around</vt:lpstr>
      <vt:lpstr>A better work-around:  frequency-dependent squeezing</vt:lpstr>
      <vt:lpstr>Advanced LIGO upgrade path</vt:lpstr>
      <vt:lpstr>Upgrade possibilities</vt:lpstr>
      <vt:lpstr>PowerPoint Presentation</vt:lpstr>
      <vt:lpstr>Summary</vt:lpstr>
      <vt:lpstr>Extra slides</vt:lpstr>
      <vt:lpstr>Discovery Timeline – Advanced LIGO’s 1st Observations</vt:lpstr>
      <vt:lpstr>Advanced LIGO’s First Observations</vt:lpstr>
      <vt:lpstr>Principal noise terms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Barry Barish</dc:creator>
  <cp:lastModifiedBy>Fred Raab</cp:lastModifiedBy>
  <cp:revision>430</cp:revision>
  <cp:lastPrinted>2016-11-14T20:59:39Z</cp:lastPrinted>
  <dcterms:created xsi:type="dcterms:W3CDTF">2011-03-02T00:22:05Z</dcterms:created>
  <dcterms:modified xsi:type="dcterms:W3CDTF">2016-11-16T04:18:34Z</dcterms:modified>
</cp:coreProperties>
</file>