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336" r:id="rId3"/>
    <p:sldId id="278" r:id="rId4"/>
    <p:sldId id="337" r:id="rId5"/>
    <p:sldId id="280" r:id="rId6"/>
    <p:sldId id="306" r:id="rId7"/>
    <p:sldId id="282" r:id="rId8"/>
    <p:sldId id="281" r:id="rId9"/>
    <p:sldId id="284" r:id="rId10"/>
    <p:sldId id="287" r:id="rId11"/>
    <p:sldId id="342" r:id="rId12"/>
    <p:sldId id="286" r:id="rId13"/>
    <p:sldId id="340" r:id="rId14"/>
    <p:sldId id="330" r:id="rId15"/>
    <p:sldId id="309" r:id="rId16"/>
    <p:sldId id="318" r:id="rId17"/>
    <p:sldId id="331" r:id="rId18"/>
    <p:sldId id="328" r:id="rId19"/>
    <p:sldId id="310" r:id="rId20"/>
    <p:sldId id="311" r:id="rId21"/>
    <p:sldId id="341" r:id="rId22"/>
    <p:sldId id="276" r:id="rId23"/>
    <p:sldId id="33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89" autoAdjust="0"/>
  </p:normalViewPr>
  <p:slideViewPr>
    <p:cSldViewPr snapToGrid="0" snapToObjects="1">
      <p:cViewPr varScale="1">
        <p:scale>
          <a:sx n="82" d="100"/>
          <a:sy n="82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3ADB7-D549-AF49-A24E-F67FB6D7431D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89C36-5668-9244-885E-66195C0B2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72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73CBD-DE5E-214D-A92A-8A230C76F87B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F0953-0ACE-9440-AE1D-1543802B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4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Note for you, the central pixel does not count because it is just the black background that daophot ignores, but this is log scale, ignoring the central pixel you get 2-3 pixel FWHM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FCC54A8-7674-5B46-812E-12804F5B7DEC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6037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33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33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For your information, n is the refraction index of the material, in Ta2O5 or TiO2 it is between 2.5 and 3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AA29667-5EAF-B349-B6CF-74019D166ECA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9027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F8332-AD64-984B-A1F5-081D84A45E08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3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F664-B7EB-4E4B-856F-248EB18ACED2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C2A5-B9BE-C14C-A568-5670796DC315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5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B719-CC0E-A843-9111-99D3B204AFD4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6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F668-F73C-DF4A-9654-BDB97DE10725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A7AA-E556-2142-A806-11780A567F98}" type="datetime1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FF28-BA73-2544-AFD1-240A752B9236}" type="datetime1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3EFB9-4A4C-9640-B76A-919F4D8E5CBD}" type="datetime1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4CBDA-F6B4-6A49-BF5B-5AF2DED82EFF}" type="datetime1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6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7F873-4D17-0049-AE54-A80B8EE61746}" type="datetime1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38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47B81-055A-3A40-9B27-4AFA44D6B802}" type="datetime1">
              <a:rPr lang="en-US" smtClean="0"/>
              <a:t>9/26/16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292E4-B164-864E-A2B5-57D8A22B1684}" type="datetime1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03A53-CF23-9643-A4B6-08CF0E73F91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968" r="12685" b="10875"/>
          <a:stretch>
            <a:fillRect/>
          </a:stretch>
        </p:blipFill>
        <p:spPr bwMode="auto">
          <a:xfrm>
            <a:off x="187855" y="274638"/>
            <a:ext cx="129004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0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1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2270485"/>
            <a:ext cx="7772400" cy="20510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"/>
                <a:cs typeface="Times"/>
              </a:rPr>
              <a:t>Study of Optical Scatterers </a:t>
            </a:r>
            <a:br>
              <a:rPr lang="en-US" sz="3600" b="1" dirty="0" smtClean="0">
                <a:latin typeface="Times"/>
                <a:cs typeface="Times"/>
              </a:rPr>
            </a:br>
            <a:r>
              <a:rPr lang="en-US" sz="3600" b="1" dirty="0" smtClean="0">
                <a:latin typeface="Times"/>
                <a:cs typeface="Times"/>
              </a:rPr>
              <a:t>within Coating Layers of </a:t>
            </a:r>
            <a:br>
              <a:rPr lang="en-US" sz="3600" b="1" dirty="0" smtClean="0">
                <a:latin typeface="Times"/>
                <a:cs typeface="Times"/>
              </a:rPr>
            </a:br>
            <a:r>
              <a:rPr lang="en-US" sz="3600" b="1" dirty="0" smtClean="0">
                <a:latin typeface="Times"/>
                <a:cs typeface="Times"/>
              </a:rPr>
              <a:t>gravitational wave detector Mirrors</a:t>
            </a:r>
            <a:endParaRPr lang="en-US" sz="3600" dirty="0">
              <a:latin typeface="Times"/>
              <a:cs typeface="Times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457199" y="4570321"/>
            <a:ext cx="7457403" cy="1608137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000" i="1" dirty="0" smtClean="0">
                <a:solidFill>
                  <a:schemeClr val="tx1"/>
                </a:solidFill>
                <a:latin typeface="Times"/>
                <a:cs typeface="Times"/>
              </a:rPr>
              <a:t>L. Glover</a:t>
            </a:r>
            <a:r>
              <a:rPr lang="en-US" sz="3000" i="1" baseline="30000" dirty="0" smtClean="0">
                <a:solidFill>
                  <a:schemeClr val="tx1"/>
                </a:solidFill>
                <a:latin typeface="Times"/>
                <a:cs typeface="Times"/>
              </a:rPr>
              <a:t>(1,3)</a:t>
            </a:r>
            <a:r>
              <a:rPr lang="en-US" sz="3000" i="1" dirty="0" smtClean="0">
                <a:solidFill>
                  <a:schemeClr val="tx1"/>
                </a:solidFill>
                <a:latin typeface="Times"/>
                <a:cs typeface="Times"/>
              </a:rPr>
              <a:t>, </a:t>
            </a:r>
            <a:r>
              <a:rPr lang="en-US" sz="3000" b="1" i="1" dirty="0" smtClean="0">
                <a:solidFill>
                  <a:schemeClr val="tx1"/>
                </a:solidFill>
                <a:latin typeface="Times"/>
                <a:cs typeface="Times"/>
              </a:rPr>
              <a:t>R. </a:t>
            </a:r>
            <a:r>
              <a:rPr lang="en-US" sz="3000" b="1" i="1" dirty="0">
                <a:solidFill>
                  <a:schemeClr val="tx1"/>
                </a:solidFill>
                <a:latin typeface="Times"/>
                <a:cs typeface="Times"/>
              </a:rPr>
              <a:t>DeSalvo</a:t>
            </a:r>
            <a:r>
              <a:rPr lang="en-US" sz="3000" i="1" baseline="30000" dirty="0">
                <a:solidFill>
                  <a:schemeClr val="tx1"/>
                </a:solidFill>
                <a:latin typeface="Times"/>
                <a:cs typeface="Times"/>
              </a:rPr>
              <a:t>(1,3)</a:t>
            </a:r>
            <a:r>
              <a:rPr lang="en-US" sz="3000" i="1" dirty="0">
                <a:solidFill>
                  <a:schemeClr val="tx1"/>
                </a:solidFill>
                <a:latin typeface="Times"/>
                <a:cs typeface="Times"/>
              </a:rPr>
              <a:t>,  </a:t>
            </a:r>
            <a:r>
              <a:rPr lang="en-US" sz="3000" i="1" dirty="0" smtClean="0">
                <a:solidFill>
                  <a:schemeClr val="tx1"/>
                </a:solidFill>
                <a:latin typeface="Times"/>
                <a:cs typeface="Times"/>
              </a:rPr>
              <a:t>B. </a:t>
            </a:r>
            <a:r>
              <a:rPr lang="en-US" sz="3000" i="1" dirty="0" err="1" smtClean="0">
                <a:solidFill>
                  <a:schemeClr val="tx1"/>
                </a:solidFill>
                <a:latin typeface="Times"/>
                <a:cs typeface="Times"/>
              </a:rPr>
              <a:t>Kells</a:t>
            </a:r>
            <a:r>
              <a:rPr lang="en-US" sz="3000" i="1" baseline="30000" dirty="0">
                <a:solidFill>
                  <a:schemeClr val="tx1"/>
                </a:solidFill>
                <a:latin typeface="Times"/>
                <a:cs typeface="Times"/>
              </a:rPr>
              <a:t>(2)</a:t>
            </a:r>
            <a:r>
              <a:rPr lang="en-US" sz="3000" i="1" dirty="0" smtClean="0">
                <a:solidFill>
                  <a:schemeClr val="tx1"/>
                </a:solidFill>
                <a:latin typeface="Times"/>
                <a:cs typeface="Times"/>
              </a:rPr>
              <a:t>, I. </a:t>
            </a:r>
            <a:r>
              <a:rPr lang="en-US" sz="3000" i="1" dirty="0">
                <a:solidFill>
                  <a:schemeClr val="tx1"/>
                </a:solidFill>
                <a:latin typeface="Times"/>
                <a:cs typeface="Times"/>
              </a:rPr>
              <a:t>Pinto</a:t>
            </a:r>
            <a:r>
              <a:rPr lang="en-US" sz="3000" i="1" baseline="30000" dirty="0">
                <a:solidFill>
                  <a:schemeClr val="tx1"/>
                </a:solidFill>
                <a:latin typeface="Times"/>
                <a:cs typeface="Times"/>
              </a:rPr>
              <a:t>(3</a:t>
            </a:r>
            <a:r>
              <a:rPr lang="en-US" sz="3000" i="1" baseline="30000" dirty="0" smtClean="0">
                <a:solidFill>
                  <a:schemeClr val="tx1"/>
                </a:solidFill>
                <a:latin typeface="Times"/>
                <a:cs typeface="Times"/>
              </a:rPr>
              <a:t>) </a:t>
            </a:r>
          </a:p>
          <a:p>
            <a:pPr>
              <a:lnSpc>
                <a:spcPct val="90000"/>
              </a:lnSpc>
            </a:pPr>
            <a:endParaRPr lang="en-US" sz="2400" i="1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>
              <a:lnSpc>
                <a:spcPct val="90000"/>
              </a:lnSpc>
            </a:pP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E. Arriaga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/>
                <a:cs typeface="Times"/>
              </a:rPr>
              <a:t>(1)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, E. Barragan</a:t>
            </a:r>
            <a:r>
              <a:rPr lang="en-US" sz="2400" i="1" baseline="30000" dirty="0">
                <a:solidFill>
                  <a:schemeClr val="tx1"/>
                </a:solidFill>
                <a:latin typeface="Times"/>
                <a:cs typeface="Times"/>
              </a:rPr>
              <a:t>(1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/>
                <a:cs typeface="Times"/>
              </a:rPr>
              <a:t>)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 E. Do</a:t>
            </a:r>
            <a:r>
              <a:rPr lang="en-US" sz="2400" i="1" baseline="30000" dirty="0">
                <a:solidFill>
                  <a:schemeClr val="tx1"/>
                </a:solidFill>
                <a:latin typeface="Times"/>
                <a:cs typeface="Times"/>
              </a:rPr>
              <a:t>(1)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, C. Fajardo</a:t>
            </a:r>
            <a:r>
              <a:rPr lang="en-US" sz="2400" i="1" baseline="30000" dirty="0">
                <a:solidFill>
                  <a:schemeClr val="tx1"/>
                </a:solidFill>
                <a:latin typeface="Times"/>
                <a:cs typeface="Times"/>
              </a:rPr>
              <a:t>(1)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, M. Goff</a:t>
            </a:r>
            <a:r>
              <a:rPr lang="en-US" sz="2400" i="1" baseline="30000" dirty="0">
                <a:solidFill>
                  <a:schemeClr val="tx1"/>
                </a:solidFill>
                <a:latin typeface="Times"/>
                <a:cs typeface="Times"/>
              </a:rPr>
              <a:t>(1)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,  J. Patel</a:t>
            </a:r>
            <a:r>
              <a:rPr lang="en-US" sz="2400" i="1" baseline="30000" dirty="0">
                <a:solidFill>
                  <a:schemeClr val="tx1"/>
                </a:solidFill>
                <a:latin typeface="Times"/>
                <a:cs typeface="Times"/>
              </a:rPr>
              <a:t>(</a:t>
            </a:r>
            <a:r>
              <a:rPr lang="en-US" sz="2400" i="1" baseline="30000">
                <a:solidFill>
                  <a:schemeClr val="tx1"/>
                </a:solidFill>
                <a:latin typeface="Times"/>
                <a:cs typeface="Times"/>
              </a:rPr>
              <a:t>1</a:t>
            </a:r>
            <a:r>
              <a:rPr lang="en-US" sz="2400" i="1" baseline="30000" smtClean="0">
                <a:solidFill>
                  <a:schemeClr val="tx1"/>
                </a:solidFill>
                <a:latin typeface="Times"/>
                <a:cs typeface="Times"/>
              </a:rPr>
              <a:t>)</a:t>
            </a:r>
            <a:r>
              <a:rPr lang="en-US" sz="2400" i="1" smtClean="0">
                <a:solidFill>
                  <a:schemeClr val="tx1"/>
                </a:solidFill>
                <a:latin typeface="Times"/>
                <a:cs typeface="Times"/>
              </a:rPr>
              <a:t>, 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T. Sadecki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/>
                <a:cs typeface="Times"/>
              </a:rPr>
              <a:t>(2)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, R. Savage</a:t>
            </a:r>
            <a:r>
              <a:rPr lang="en-US" sz="2400" i="1" baseline="30000" dirty="0" smtClean="0">
                <a:solidFill>
                  <a:schemeClr val="tx1"/>
                </a:solidFill>
                <a:latin typeface="Times"/>
                <a:cs typeface="Times"/>
              </a:rPr>
              <a:t>(2)</a:t>
            </a:r>
            <a:r>
              <a:rPr lang="en-US" sz="2400" i="1" dirty="0" smtClean="0">
                <a:solidFill>
                  <a:schemeClr val="tx1"/>
                </a:solidFill>
                <a:latin typeface="Times"/>
                <a:cs typeface="Times"/>
              </a:rPr>
              <a:t>, E. </a:t>
            </a:r>
            <a:r>
              <a:rPr lang="en-US" sz="2400" i="1" dirty="0" err="1" smtClean="0">
                <a:solidFill>
                  <a:schemeClr val="tx1"/>
                </a:solidFill>
                <a:latin typeface="Times"/>
                <a:cs typeface="Times"/>
              </a:rPr>
              <a:t>Villarama</a:t>
            </a:r>
            <a:r>
              <a:rPr lang="en-US" sz="2400" i="1" baseline="30000" dirty="0">
                <a:solidFill>
                  <a:schemeClr val="tx1"/>
                </a:solidFill>
                <a:latin typeface="Times"/>
                <a:cs typeface="Times"/>
              </a:rPr>
              <a:t>(1)</a:t>
            </a:r>
            <a:endParaRPr lang="en-US" sz="2400" baseline="300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15363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4956175"/>
            <a:ext cx="12160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20738"/>
            <a:ext cx="3987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1288" y="211138"/>
            <a:ext cx="1636712" cy="142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536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5968" r="12685" b="10875"/>
          <a:stretch>
            <a:fillRect/>
          </a:stretch>
        </p:blipFill>
        <p:spPr bwMode="auto">
          <a:xfrm>
            <a:off x="611188" y="354013"/>
            <a:ext cx="23336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627DA-F2D6-BF4E-9AA4-6EE56E8CE4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15369" name="TextBox 4"/>
          <p:cNvSpPr txBox="1">
            <a:spLocks noChangeArrowheads="1"/>
          </p:cNvSpPr>
          <p:nvPr/>
        </p:nvSpPr>
        <p:spPr bwMode="auto">
          <a:xfrm>
            <a:off x="4870450" y="6193067"/>
            <a:ext cx="2924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/>
              <a:t>Related doc: </a:t>
            </a:r>
            <a:r>
              <a:rPr lang="en-US" sz="1600" dirty="0">
                <a:solidFill>
                  <a:srgbClr val="000000"/>
                </a:solidFill>
                <a:latin typeface="Lucida Grande" charset="0"/>
                <a:cs typeface="Lucida Grande" charset="0"/>
              </a:rPr>
              <a:t>LIGO-G1600431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41288" y="5957118"/>
            <a:ext cx="264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1 – Cal State LA</a:t>
            </a:r>
            <a:br>
              <a:rPr lang="en-US" sz="1400" dirty="0" smtClean="0">
                <a:latin typeface="Times"/>
                <a:cs typeface="Times"/>
              </a:rPr>
            </a:br>
            <a:r>
              <a:rPr lang="en-US" sz="1400" dirty="0" smtClean="0">
                <a:latin typeface="Times"/>
                <a:cs typeface="Times"/>
              </a:rPr>
              <a:t>2 – LIGO</a:t>
            </a:r>
          </a:p>
          <a:p>
            <a:r>
              <a:rPr lang="en-US" sz="1400" dirty="0" smtClean="0">
                <a:latin typeface="Times"/>
                <a:cs typeface="Times"/>
              </a:rPr>
              <a:t>3 – Uni. </a:t>
            </a:r>
            <a:r>
              <a:rPr lang="en-US" sz="1400" dirty="0" err="1" smtClean="0">
                <a:latin typeface="Times"/>
                <a:cs typeface="Times"/>
              </a:rPr>
              <a:t>Sannio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6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994868" y="122239"/>
            <a:ext cx="7516567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" charset="0"/>
              </a:rPr>
              <a:t>Apparent size: </a:t>
            </a:r>
            <a:r>
              <a:rPr lang="en-US" sz="3200" dirty="0">
                <a:latin typeface="Times" charset="0"/>
              </a:rPr>
              <a:t>Depth in stack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57"/>
            <a:ext cx="8229600" cy="20653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are two depth attenuation components: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 smtClean="0"/>
              <a:t>Attenuation of impinging light due to reflections through depth of coating layers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3" y="3335339"/>
            <a:ext cx="44577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14400" y="2805335"/>
            <a:ext cx="7772400" cy="53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Back</a:t>
            </a: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-reflection on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front layers attenuates Scattered  light</a:t>
            </a:r>
            <a:endParaRPr lang="en-US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625958" y="4425775"/>
            <a:ext cx="314325" cy="1000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25920" y="4511500"/>
            <a:ext cx="314325" cy="1000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65545" y="4611513"/>
            <a:ext cx="314325" cy="1000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08295" y="4821063"/>
            <a:ext cx="314325" cy="1000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08358" y="4678188"/>
            <a:ext cx="314325" cy="1000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38420" y="4902025"/>
            <a:ext cx="312738" cy="10001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70137" y="3236738"/>
            <a:ext cx="3013075" cy="414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07843" y="5705918"/>
            <a:ext cx="3013075" cy="414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3195" y="5210000"/>
            <a:ext cx="18049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Scattered light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detected by CCD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1775" y="6538912"/>
            <a:ext cx="2133600" cy="365125"/>
          </a:xfrm>
        </p:spPr>
        <p:txBody>
          <a:bodyPr/>
          <a:lstStyle/>
          <a:p>
            <a:pPr>
              <a:defRPr/>
            </a:pPr>
            <a:fld id="{751F659E-D9CE-1246-A562-A722E3C14A1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onut 7"/>
          <p:cNvSpPr/>
          <p:nvPr/>
        </p:nvSpPr>
        <p:spPr>
          <a:xfrm rot="20847139">
            <a:off x="2166920" y="4397200"/>
            <a:ext cx="3238500" cy="755650"/>
          </a:xfrm>
          <a:prstGeom prst="donut">
            <a:avLst>
              <a:gd name="adj" fmla="val 5387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70138" y="5420900"/>
            <a:ext cx="638157" cy="62464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idMartin-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1"/>
          <a:stretch/>
        </p:blipFill>
        <p:spPr>
          <a:xfrm>
            <a:off x="5786335" y="3222450"/>
            <a:ext cx="2792048" cy="1289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19488" y="4542248"/>
            <a:ext cx="334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Image: Stuart Reid, Iain Martin, 2016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2017695" y="6053536"/>
            <a:ext cx="1804988" cy="523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0000FF"/>
                </a:solidFill>
              </a:rPr>
              <a:t>Back reflected scattered light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4" name="Picture 4" descr="mini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eidMartin-Imag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6" t="22297" r="65797" b="57639"/>
          <a:stretch/>
        </p:blipFill>
        <p:spPr>
          <a:xfrm flipH="1">
            <a:off x="6360916" y="4979569"/>
            <a:ext cx="593401" cy="1050925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 flipV="1">
            <a:off x="3670765" y="4711525"/>
            <a:ext cx="2579469" cy="56413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975083" y="3916362"/>
            <a:ext cx="2186840" cy="29047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04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t="14614" r="8498" b="6686"/>
          <a:stretch/>
        </p:blipFill>
        <p:spPr bwMode="auto">
          <a:xfrm>
            <a:off x="1173388" y="1917131"/>
            <a:ext cx="6679262" cy="38806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32BF8-C0F0-6749-8081-437B46B829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1116863" y="190631"/>
            <a:ext cx="7177087" cy="1143000"/>
          </a:xfrm>
        </p:spPr>
        <p:txBody>
          <a:bodyPr/>
          <a:lstStyle/>
          <a:p>
            <a:r>
              <a:rPr lang="en-US" sz="3600" dirty="0" err="1">
                <a:latin typeface="Times" charset="0"/>
              </a:rPr>
              <a:t>Scatterer</a:t>
            </a:r>
            <a:r>
              <a:rPr lang="en-US" sz="3600" dirty="0">
                <a:latin typeface="Times" charset="0"/>
              </a:rPr>
              <a:t> light intensity distribution</a:t>
            </a:r>
            <a:br>
              <a:rPr lang="en-US" sz="3600" dirty="0">
                <a:latin typeface="Times" charset="0"/>
              </a:rPr>
            </a:br>
            <a:r>
              <a:rPr lang="en-US" sz="3200" dirty="0">
                <a:latin typeface="Times" charset="0"/>
              </a:rPr>
              <a:t>@ Exposure Time = 0.0125 sec</a:t>
            </a:r>
            <a:endParaRPr lang="en-US" sz="3600" dirty="0">
              <a:latin typeface="Times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12545" y="1946511"/>
            <a:ext cx="808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600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712545" y="3721100"/>
            <a:ext cx="808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300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 rot="-2679339">
            <a:off x="2414082" y="5850794"/>
            <a:ext cx="808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000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 rot="-2679339">
            <a:off x="6885295" y="5817553"/>
            <a:ext cx="915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5000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2537" name="TextBox 3"/>
          <p:cNvSpPr txBox="1">
            <a:spLocks noChangeArrowheads="1"/>
          </p:cNvSpPr>
          <p:nvPr/>
        </p:nvSpPr>
        <p:spPr bwMode="auto">
          <a:xfrm>
            <a:off x="3535356" y="1901642"/>
            <a:ext cx="5153025" cy="267765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/>
              <a:t>The </a:t>
            </a:r>
            <a:r>
              <a:rPr lang="en-US" sz="2800" dirty="0" smtClean="0"/>
              <a:t>rapid slope </a:t>
            </a:r>
            <a:r>
              <a:rPr lang="en-US" sz="2800" dirty="0"/>
              <a:t>of reconstructed scatterers </a:t>
            </a:r>
            <a:r>
              <a:rPr lang="en-US" sz="2800" dirty="0" smtClean="0"/>
              <a:t>at </a:t>
            </a:r>
            <a:r>
              <a:rPr lang="en-US" sz="2800" dirty="0"/>
              <a:t>low </a:t>
            </a:r>
            <a:r>
              <a:rPr lang="en-US" sz="2800" dirty="0" smtClean="0"/>
              <a:t>amplitude is compatible with what expected from the reflection curve.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773756" y="5797783"/>
            <a:ext cx="2873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Integrated </a:t>
            </a:r>
            <a:r>
              <a:rPr lang="en-US" dirty="0" smtClean="0">
                <a:solidFill>
                  <a:srgbClr val="FF0000"/>
                </a:solidFill>
              </a:rPr>
              <a:t>CCD count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3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3655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ReidMartin-Imag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41"/>
          <a:stretch/>
        </p:blipFill>
        <p:spPr>
          <a:xfrm>
            <a:off x="4663158" y="4780382"/>
            <a:ext cx="4204356" cy="194109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537200" y="976313"/>
            <a:ext cx="3302000" cy="614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44686" y="279400"/>
            <a:ext cx="6924675" cy="1393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How many scatterers 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are actually there 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640" name="Title 1"/>
          <p:cNvSpPr>
            <a:spLocks noGrp="1"/>
          </p:cNvSpPr>
          <p:nvPr>
            <p:ph type="title"/>
          </p:nvPr>
        </p:nvSpPr>
        <p:spPr>
          <a:xfrm>
            <a:off x="139761" y="1723562"/>
            <a:ext cx="8229600" cy="3854980"/>
          </a:xfrm>
        </p:spPr>
        <p:txBody>
          <a:bodyPr>
            <a:normAutofit/>
          </a:bodyPr>
          <a:lstStyle/>
          <a:p>
            <a:pPr marL="571500" indent="-571500" algn="l">
              <a:buFont typeface="Arial"/>
              <a:buChar char="•"/>
            </a:pPr>
            <a:r>
              <a:rPr lang="en-US" sz="3600" dirty="0" smtClean="0">
                <a:latin typeface="Times" charset="0"/>
              </a:rPr>
              <a:t>Drop of laser light impedes detection of scatterers below first 2-3 layers</a:t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/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>26 layers in each HR coating</a:t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latin typeface="Times" charset="0"/>
              </a:rPr>
              <a:t/>
            </a:r>
            <a:br>
              <a:rPr lang="en-US" sz="3600" dirty="0" smtClean="0">
                <a:latin typeface="Times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Times" charset="0"/>
              </a:rPr>
              <a:t>~200 scatterers </a:t>
            </a:r>
            <a:r>
              <a:rPr lang="en-US" sz="3600" dirty="0" smtClean="0">
                <a:solidFill>
                  <a:srgbClr val="FF0000"/>
                </a:solidFill>
                <a:latin typeface="Times" charset="0"/>
              </a:rPr>
              <a:t>/mm</a:t>
            </a:r>
            <a:r>
              <a:rPr lang="en-US" sz="3600" baseline="30000" dirty="0" smtClean="0">
                <a:solidFill>
                  <a:srgbClr val="FF0000"/>
                </a:solidFill>
                <a:latin typeface="Times" charset="0"/>
              </a:rPr>
              <a:t>2</a:t>
            </a:r>
            <a:endParaRPr lang="en-US" sz="3600" baseline="300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hape 59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11767" y="2893379"/>
            <a:ext cx="2232233" cy="18273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95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scatterers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Virtually no absorption (&lt;0.25 ppm)</a:t>
            </a:r>
            <a:endParaRPr lang="en-US" dirty="0">
              <a:latin typeface="Times"/>
              <a:cs typeface="Times"/>
            </a:endParaRPr>
          </a:p>
          <a:p>
            <a:r>
              <a:rPr lang="en-US" dirty="0" smtClean="0">
                <a:latin typeface="Times"/>
                <a:cs typeface="Times"/>
              </a:rPr>
              <a:t>Positive or negative density (n) fluctuations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Positive = crystallites, in glasses catalyze crystallization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"/>
                <a:cs typeface="Times"/>
              </a:rPr>
              <a:t>Negative = large fluctuation of natural voids in glasses</a:t>
            </a:r>
          </a:p>
          <a:p>
            <a:r>
              <a:rPr lang="en-US" dirty="0" smtClean="0">
                <a:latin typeface="Times"/>
                <a:cs typeface="Times"/>
              </a:rPr>
              <a:t>Both have dangling bonds, i.e. </a:t>
            </a:r>
            <a:r>
              <a:rPr lang="en-US" dirty="0" smtClean="0">
                <a:solidFill>
                  <a:srgbClr val="FF0000"/>
                </a:solidFill>
                <a:latin typeface="Times"/>
                <a:cs typeface="Times"/>
              </a:rPr>
              <a:t>double well potentials </a:t>
            </a:r>
            <a:r>
              <a:rPr lang="en-US" dirty="0" smtClean="0">
                <a:latin typeface="Times"/>
                <a:cs typeface="Times"/>
              </a:rPr>
              <a:t>adsorbing mechanical energy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4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</a:rPr>
              <a:t>Ongoing work</a:t>
            </a:r>
            <a:endParaRPr lang="en-US" dirty="0"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6625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/>
              <a:t>Two steps proposed:</a:t>
            </a:r>
          </a:p>
          <a:p>
            <a:pPr>
              <a:defRPr/>
            </a:pPr>
            <a:endParaRPr lang="en-US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</a:rPr>
              <a:t>Sum coherently lower exposure images from LIGO to mitigate saturation.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Study ad-LIGO witness samples to determine </a:t>
            </a:r>
            <a:r>
              <a:rPr lang="en-US" dirty="0" err="1" smtClean="0"/>
              <a:t>scatterer’s</a:t>
            </a:r>
            <a:r>
              <a:rPr lang="en-US" dirty="0" smtClean="0"/>
              <a:t> depth distribution through layers and size distribution</a:t>
            </a:r>
          </a:p>
          <a:p>
            <a:pPr marL="0" indent="0">
              <a:buNone/>
              <a:defRPr/>
            </a:pPr>
            <a:r>
              <a:rPr lang="en-US" sz="2800" dirty="0" smtClean="0"/>
              <a:t>	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06D9-4570-1247-B1DC-E326B0DF77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2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" charset="0"/>
              </a:rPr>
              <a:t>Lucky byproduct</a:t>
            </a:r>
            <a:endParaRPr lang="en-US" dirty="0"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6625" cy="512127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3800" dirty="0" smtClean="0"/>
              <a:t>Study of image to image “star” position motion for coherent addition of images yielded a </a:t>
            </a:r>
            <a:r>
              <a:rPr lang="en-US" sz="3800" dirty="0" err="1" smtClean="0"/>
              <a:t>metod</a:t>
            </a:r>
            <a:r>
              <a:rPr lang="en-US" sz="3800" dirty="0" smtClean="0"/>
              <a:t> to independently detect: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Motion of stored beam within mirror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Motion of mirror </a:t>
            </a:r>
            <a:r>
              <a:rPr lang="en-US" dirty="0" err="1" smtClean="0">
                <a:solidFill>
                  <a:srgbClr val="FF0000"/>
                </a:solidFill>
              </a:rPr>
              <a:t>w.r.t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camer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06D9-4570-1247-B1DC-E326B0DF773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6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0" y="1604779"/>
            <a:ext cx="5230344" cy="4339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354842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 pitchFamily="2" charset="0"/>
              </a:rPr>
              <a:t>DAOPHOT position resolution</a:t>
            </a:r>
            <a:endParaRPr lang="en-US" sz="2800" b="1" dirty="0"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7028" y="1441520"/>
            <a:ext cx="2960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scatter of the points (standard deviation</a:t>
            </a:r>
            <a:r>
              <a:rPr lang="en-US" sz="2800" dirty="0" smtClean="0"/>
              <a:t>) =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~11µm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positioning error </a:t>
            </a:r>
            <a:r>
              <a:rPr lang="en-US" sz="2800" dirty="0">
                <a:solidFill>
                  <a:srgbClr val="0000FF"/>
                </a:solidFill>
              </a:rPr>
              <a:t>of “</a:t>
            </a:r>
            <a:r>
              <a:rPr lang="en-US" sz="2800" dirty="0" err="1">
                <a:solidFill>
                  <a:srgbClr val="0000FF"/>
                </a:solidFill>
              </a:rPr>
              <a:t>daophot</a:t>
            </a:r>
            <a:r>
              <a:rPr lang="en-US" sz="2800" dirty="0" smtClean="0">
                <a:solidFill>
                  <a:srgbClr val="0000FF"/>
                </a:solidFill>
              </a:rPr>
              <a:t>”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95814" y="2360557"/>
            <a:ext cx="3812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22350" y="6078175"/>
            <a:ext cx="471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Calibration 1Pixel = ~80 µm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62665" y="1054498"/>
            <a:ext cx="466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Differential “star” position between two images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1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0" y="1441520"/>
            <a:ext cx="5230344" cy="43392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50" y="354842"/>
            <a:ext cx="768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" pitchFamily="2" charset="0"/>
              </a:rPr>
              <a:t>Detection of mirror motion</a:t>
            </a:r>
            <a:endParaRPr lang="en-US" sz="2800" b="1" dirty="0">
              <a:latin typeface="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02486" y="1624821"/>
            <a:ext cx="3065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Mirror motion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Mirror position resolution ~ 1.3 µm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79500" y="1994659"/>
            <a:ext cx="38121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379500" y="2346291"/>
            <a:ext cx="537093" cy="3334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22350" y="6078175"/>
            <a:ext cx="4715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Calibration 1Pixel = ~80 µm </a:t>
            </a: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6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20734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" charset="0"/>
              </a:rPr>
              <a:t>Depth </a:t>
            </a:r>
            <a:r>
              <a:rPr lang="en-US" dirty="0" err="1" smtClean="0">
                <a:latin typeface="Times" charset="0"/>
              </a:rPr>
              <a:t>scatterer</a:t>
            </a:r>
            <a:r>
              <a:rPr lang="en-US" dirty="0" smtClean="0">
                <a:latin typeface="Times" charset="0"/>
              </a:rPr>
              <a:t> exploration</a:t>
            </a:r>
            <a:endParaRPr lang="en-US" dirty="0">
              <a:latin typeface="Time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2931"/>
            <a:ext cx="8556625" cy="332526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dirty="0" smtClean="0"/>
              <a:t>Study a spare witness samples to determine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u="sng" dirty="0" err="1" smtClean="0">
                <a:solidFill>
                  <a:srgbClr val="FF0000"/>
                </a:solidFill>
              </a:rPr>
              <a:t>scatterer’s</a:t>
            </a:r>
            <a:r>
              <a:rPr lang="en-US" u="sng" dirty="0" smtClean="0">
                <a:solidFill>
                  <a:srgbClr val="FF0000"/>
                </a:solidFill>
              </a:rPr>
              <a:t> depth distribution </a:t>
            </a:r>
          </a:p>
          <a:p>
            <a:pPr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</a:rPr>
              <a:t>scatterer’s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size distribution</a:t>
            </a:r>
            <a:r>
              <a:rPr lang="en-US" sz="2800" dirty="0" smtClean="0"/>
              <a:t> 						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AA06D9-4570-1247-B1DC-E326B0DF773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1" t="12354" r="4495"/>
          <a:stretch>
            <a:fillRect/>
          </a:stretch>
        </p:blipFill>
        <p:spPr bwMode="auto">
          <a:xfrm rot="10800000">
            <a:off x="3532188" y="3754438"/>
            <a:ext cx="754062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2" name="Group 13"/>
          <p:cNvGrpSpPr>
            <a:grpSpLocks/>
          </p:cNvGrpSpPr>
          <p:nvPr/>
        </p:nvGrpSpPr>
        <p:grpSpPr bwMode="auto">
          <a:xfrm>
            <a:off x="3284538" y="1952625"/>
            <a:ext cx="2063750" cy="1898650"/>
            <a:chOff x="3284686" y="1953083"/>
            <a:chExt cx="2726647" cy="2509454"/>
          </a:xfrm>
        </p:grpSpPr>
        <p:sp>
          <p:nvSpPr>
            <p:cNvPr id="8" name="Left Arrow 7"/>
            <p:cNvSpPr/>
            <p:nvPr/>
          </p:nvSpPr>
          <p:spPr>
            <a:xfrm>
              <a:off x="4304032" y="2408394"/>
              <a:ext cx="1707301" cy="776336"/>
            </a:xfrm>
            <a:prstGeom prst="lef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1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284686" y="2173395"/>
              <a:ext cx="1549993" cy="1363834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Up Arrow 11"/>
            <p:cNvSpPr/>
            <p:nvPr/>
          </p:nvSpPr>
          <p:spPr>
            <a:xfrm>
              <a:off x="3404238" y="1953083"/>
              <a:ext cx="899794" cy="2379365"/>
            </a:xfrm>
            <a:prstGeom prst="up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939081" y="3077721"/>
              <a:ext cx="788630" cy="1384816"/>
            </a:xfrm>
            <a:prstGeom prst="downArrow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2</a:t>
              </a:r>
            </a:p>
          </p:txBody>
        </p:sp>
      </p:grpSp>
      <p:cxnSp>
        <p:nvCxnSpPr>
          <p:cNvPr id="26" name="Elbow Connector 25"/>
          <p:cNvCxnSpPr/>
          <p:nvPr/>
        </p:nvCxnSpPr>
        <p:spPr>
          <a:xfrm flipV="1">
            <a:off x="2525713" y="3048000"/>
            <a:ext cx="901700" cy="476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87388" y="2333625"/>
            <a:ext cx="1635125" cy="2041525"/>
            <a:chOff x="1443236" y="2490240"/>
            <a:chExt cx="2007217" cy="2505150"/>
          </a:xfrm>
        </p:grpSpPr>
        <p:sp>
          <p:nvSpPr>
            <p:cNvPr id="30746" name="TextBox 18"/>
            <p:cNvSpPr txBox="1">
              <a:spLocks noChangeArrowheads="1"/>
            </p:cNvSpPr>
            <p:nvPr/>
          </p:nvSpPr>
          <p:spPr bwMode="auto">
            <a:xfrm>
              <a:off x="1443236" y="2490240"/>
              <a:ext cx="20052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/>
                <a:t>50% Reflector</a:t>
              </a:r>
            </a:p>
            <a:p>
              <a:pPr algn="ctr" eaLnBrk="1" hangingPunct="1"/>
              <a:r>
                <a:rPr lang="en-US" sz="1800"/>
                <a:t>@ 45</a:t>
              </a:r>
              <a:r>
                <a:rPr lang="en-US" sz="1800" b="1"/>
                <a:t>°</a:t>
              </a:r>
              <a:endParaRPr lang="en-US" sz="1800"/>
            </a:p>
          </p:txBody>
        </p:sp>
        <p:grpSp>
          <p:nvGrpSpPr>
            <p:cNvPr id="30747" name="Group 4"/>
            <p:cNvGrpSpPr>
              <a:grpSpLocks/>
            </p:cNvGrpSpPr>
            <p:nvPr/>
          </p:nvGrpSpPr>
          <p:grpSpPr bwMode="auto">
            <a:xfrm>
              <a:off x="1443236" y="3183939"/>
              <a:ext cx="2007217" cy="1811451"/>
              <a:chOff x="1219284" y="2331686"/>
              <a:chExt cx="2007217" cy="1811451"/>
            </a:xfrm>
          </p:grpSpPr>
          <p:pic>
            <p:nvPicPr>
              <p:cNvPr id="30748" name="Picture 20" descr="dichroicmirror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0"/>
              <a:stretch>
                <a:fillRect/>
              </a:stretch>
            </p:blipFill>
            <p:spPr bwMode="auto">
              <a:xfrm>
                <a:off x="1219284" y="2529237"/>
                <a:ext cx="2007217" cy="142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ounded Rectangle 48"/>
              <p:cNvSpPr/>
              <p:nvPr/>
            </p:nvSpPr>
            <p:spPr>
              <a:xfrm>
                <a:off x="1219284" y="2331481"/>
                <a:ext cx="2005268" cy="1811656"/>
              </a:xfrm>
              <a:prstGeom prst="roundRect">
                <a:avLst/>
              </a:prstGeom>
              <a:noFill/>
              <a:ln w="38100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30725" name="Group 3"/>
          <p:cNvGrpSpPr>
            <a:grpSpLocks/>
          </p:cNvGrpSpPr>
          <p:nvPr/>
        </p:nvGrpSpPr>
        <p:grpSpPr bwMode="auto">
          <a:xfrm>
            <a:off x="1263650" y="5202238"/>
            <a:ext cx="3844925" cy="1584325"/>
            <a:chOff x="1008872" y="5087565"/>
            <a:chExt cx="4334547" cy="1784397"/>
          </a:xfrm>
        </p:grpSpPr>
        <p:sp>
          <p:nvSpPr>
            <p:cNvPr id="30742" name="Rectangle 50"/>
            <p:cNvSpPr>
              <a:spLocks noChangeArrowheads="1"/>
            </p:cNvSpPr>
            <p:nvPr/>
          </p:nvSpPr>
          <p:spPr bwMode="auto">
            <a:xfrm>
              <a:off x="1008872" y="5427718"/>
              <a:ext cx="191367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AdLIGO</a:t>
              </a:r>
              <a:br>
                <a:rPr lang="en-US"/>
              </a:br>
              <a:r>
                <a:rPr lang="en-US"/>
                <a:t>Multi-Layered</a:t>
              </a:r>
              <a:br>
                <a:rPr lang="en-US"/>
              </a:br>
              <a:r>
                <a:rPr lang="en-US"/>
                <a:t>Mirror</a:t>
              </a:r>
            </a:p>
          </p:txBody>
        </p:sp>
        <p:grpSp>
          <p:nvGrpSpPr>
            <p:cNvPr id="30743" name="Group 2"/>
            <p:cNvGrpSpPr>
              <a:grpSpLocks/>
            </p:cNvGrpSpPr>
            <p:nvPr/>
          </p:nvGrpSpPr>
          <p:grpSpPr bwMode="auto">
            <a:xfrm>
              <a:off x="2816791" y="5087565"/>
              <a:ext cx="2526628" cy="1784397"/>
              <a:chOff x="2816791" y="5087565"/>
              <a:chExt cx="2526628" cy="1784397"/>
            </a:xfrm>
          </p:grpSpPr>
          <p:pic>
            <p:nvPicPr>
              <p:cNvPr id="30744" name="Picture 49" descr="AdLIGOMirror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367" t="32204" r="4736" b="22679"/>
              <a:stretch>
                <a:fillRect/>
              </a:stretch>
            </p:blipFill>
            <p:spPr bwMode="auto">
              <a:xfrm>
                <a:off x="2990571" y="5100933"/>
                <a:ext cx="2219165" cy="1750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Rounded Rectangle 51"/>
              <p:cNvSpPr/>
              <p:nvPr/>
            </p:nvSpPr>
            <p:spPr>
              <a:xfrm>
                <a:off x="2816425" y="5087565"/>
                <a:ext cx="2526994" cy="1784397"/>
              </a:xfrm>
              <a:prstGeom prst="roundRect">
                <a:avLst/>
              </a:prstGeom>
              <a:noFill/>
              <a:ln w="38100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30726" name="TextBox 43"/>
          <p:cNvSpPr txBox="1">
            <a:spLocks noChangeArrowheads="1"/>
          </p:cNvSpPr>
          <p:nvPr/>
        </p:nvSpPr>
        <p:spPr bwMode="auto">
          <a:xfrm>
            <a:off x="4956175" y="962025"/>
            <a:ext cx="1487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CCD Camera</a:t>
            </a:r>
          </a:p>
        </p:txBody>
      </p:sp>
      <p:grpSp>
        <p:nvGrpSpPr>
          <p:cNvPr id="30727" name="Group 12"/>
          <p:cNvGrpSpPr>
            <a:grpSpLocks/>
          </p:cNvGrpSpPr>
          <p:nvPr/>
        </p:nvGrpSpPr>
        <p:grpSpPr bwMode="auto">
          <a:xfrm>
            <a:off x="2976563" y="531813"/>
            <a:ext cx="1800225" cy="1387475"/>
            <a:chOff x="2976249" y="242806"/>
            <a:chExt cx="2175478" cy="1677275"/>
          </a:xfrm>
        </p:grpSpPr>
        <p:pic>
          <p:nvPicPr>
            <p:cNvPr id="30740" name="Picture 42" descr="CCDSensor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754" y="482695"/>
              <a:ext cx="1844468" cy="122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Rounded Rectangle 46"/>
            <p:cNvSpPr/>
            <p:nvPr/>
          </p:nvSpPr>
          <p:spPr>
            <a:xfrm>
              <a:off x="2976249" y="242806"/>
              <a:ext cx="2175478" cy="1677275"/>
            </a:xfrm>
            <a:prstGeom prst="roundRect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0728" name="Rectangle 30"/>
          <p:cNvSpPr>
            <a:spLocks noChangeArrowheads="1"/>
          </p:cNvSpPr>
          <p:nvPr/>
        </p:nvSpPr>
        <p:spPr bwMode="auto">
          <a:xfrm>
            <a:off x="4595813" y="4194175"/>
            <a:ext cx="16970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Microscope </a:t>
            </a:r>
          </a:p>
          <a:p>
            <a:pPr algn="ctr"/>
            <a:r>
              <a:rPr lang="en-US"/>
              <a:t>lens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05175" y="3900488"/>
            <a:ext cx="1152525" cy="1209675"/>
          </a:xfrm>
          <a:prstGeom prst="round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06375" y="123825"/>
            <a:ext cx="7413625" cy="498633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0731" name="Group 22"/>
          <p:cNvGrpSpPr>
            <a:grpSpLocks/>
          </p:cNvGrpSpPr>
          <p:nvPr/>
        </p:nvGrpSpPr>
        <p:grpSpPr bwMode="auto">
          <a:xfrm>
            <a:off x="5699125" y="1930400"/>
            <a:ext cx="1685925" cy="1658938"/>
            <a:chOff x="5699815" y="1929935"/>
            <a:chExt cx="1685524" cy="1659558"/>
          </a:xfrm>
        </p:grpSpPr>
        <p:grpSp>
          <p:nvGrpSpPr>
            <p:cNvPr id="30736" name="Group 15"/>
            <p:cNvGrpSpPr>
              <a:grpSpLocks/>
            </p:cNvGrpSpPr>
            <p:nvPr/>
          </p:nvGrpSpPr>
          <p:grpSpPr bwMode="auto">
            <a:xfrm>
              <a:off x="5699815" y="1929935"/>
              <a:ext cx="1685524" cy="1659558"/>
              <a:chOff x="6127765" y="2352129"/>
              <a:chExt cx="2005263" cy="1974371"/>
            </a:xfrm>
          </p:grpSpPr>
          <p:sp>
            <p:nvSpPr>
              <p:cNvPr id="30738" name="Rectangle 41"/>
              <p:cNvSpPr>
                <a:spLocks noChangeArrowheads="1"/>
              </p:cNvSpPr>
              <p:nvPr/>
            </p:nvSpPr>
            <p:spPr bwMode="auto">
              <a:xfrm>
                <a:off x="6127765" y="2379668"/>
                <a:ext cx="1934199" cy="439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/>
                  <a:t>White light LED </a:t>
                </a: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127765" y="2352129"/>
                <a:ext cx="2005263" cy="1974371"/>
              </a:xfrm>
              <a:prstGeom prst="roundRect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30737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12" r="52991" b="21976"/>
            <a:stretch>
              <a:fillRect/>
            </a:stretch>
          </p:blipFill>
          <p:spPr bwMode="auto">
            <a:xfrm rot="-5400000">
              <a:off x="6176642" y="2124654"/>
              <a:ext cx="850817" cy="1358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F377A-DEC8-754C-AAE5-3E386131061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1519238" y="123825"/>
            <a:ext cx="5121275" cy="438150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X, Y Axis </a:t>
            </a:r>
            <a:r>
              <a:rPr lang="en-US" dirty="0" err="1"/>
              <a:t>micropositioning</a:t>
            </a:r>
            <a:endParaRPr lang="en-US" dirty="0"/>
          </a:p>
        </p:txBody>
      </p:sp>
      <p:sp>
        <p:nvSpPr>
          <p:cNvPr id="37" name="Left-Right Arrow 36"/>
          <p:cNvSpPr/>
          <p:nvPr/>
        </p:nvSpPr>
        <p:spPr>
          <a:xfrm rot="16200000">
            <a:off x="6844507" y="2329656"/>
            <a:ext cx="2413000" cy="436563"/>
          </a:xfrm>
          <a:prstGeom prst="left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/>
              <a:t>Z Axis </a:t>
            </a:r>
            <a:r>
              <a:rPr lang="en-US" dirty="0" err="1"/>
              <a:t>piezo</a:t>
            </a:r>
            <a:r>
              <a:rPr lang="en-US" dirty="0"/>
              <a:t> focusing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Gravitational Wave detectors’</a:t>
            </a:r>
            <a:br>
              <a:rPr lang="en-US" dirty="0" smtClean="0"/>
            </a:br>
            <a:r>
              <a:rPr lang="en-US" dirty="0" smtClean="0"/>
              <a:t>mirror thermal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767173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"/>
                <a:cs typeface="Times"/>
              </a:rPr>
              <a:t>Dielectric coatings on mirrors present  an anomalously low quality factor 10</a:t>
            </a:r>
            <a:r>
              <a:rPr lang="en-US" sz="2400" baseline="30000" dirty="0" smtClean="0">
                <a:latin typeface="Times"/>
                <a:cs typeface="Times"/>
              </a:rPr>
              <a:t>4</a:t>
            </a:r>
            <a:r>
              <a:rPr lang="en-US" sz="2400" dirty="0" smtClean="0">
                <a:latin typeface="Times"/>
                <a:cs typeface="Times"/>
              </a:rPr>
              <a:t>-10</a:t>
            </a:r>
            <a:r>
              <a:rPr lang="en-US" sz="2400" baseline="30000" dirty="0" smtClean="0">
                <a:latin typeface="Times"/>
                <a:cs typeface="Times"/>
              </a:rPr>
              <a:t>5</a:t>
            </a:r>
            <a:r>
              <a:rPr lang="en-US" sz="2400" dirty="0" smtClean="0">
                <a:latin typeface="Times"/>
                <a:cs typeface="Times"/>
              </a:rPr>
              <a:t> as compared to &gt;10</a:t>
            </a:r>
            <a:r>
              <a:rPr lang="en-US" sz="2400" baseline="30000" dirty="0" smtClean="0">
                <a:latin typeface="Times"/>
                <a:cs typeface="Times"/>
              </a:rPr>
              <a:t>9</a:t>
            </a:r>
            <a:r>
              <a:rPr lang="en-US" sz="2400" dirty="0" smtClean="0">
                <a:latin typeface="Times"/>
                <a:cs typeface="Times"/>
              </a:rPr>
              <a:t> for Q-factor for the fused silica substrate.</a:t>
            </a:r>
          </a:p>
          <a:p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This dissipation is responsible for most of the thermal noise of mirrors of all gravitational wave detectors.</a:t>
            </a:r>
          </a:p>
          <a:p>
            <a:endParaRPr lang="en-US" sz="2400" dirty="0" smtClean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M</a:t>
            </a:r>
            <a:r>
              <a:rPr lang="en-US" sz="2400" dirty="0" smtClean="0">
                <a:latin typeface="Times"/>
                <a:cs typeface="Times"/>
              </a:rPr>
              <a:t>echanical dissipation in coatings is </a:t>
            </a:r>
            <a:r>
              <a:rPr lang="en-US" sz="2400" dirty="0" smtClean="0">
                <a:solidFill>
                  <a:srgbClr val="FF0000"/>
                </a:solidFill>
                <a:latin typeface="Times"/>
                <a:cs typeface="Times"/>
              </a:rPr>
              <a:t>the single most important limit for the detection range of Gravitational waves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 smtClean="0">
                <a:latin typeface="Times"/>
                <a:cs typeface="Times"/>
              </a:rPr>
              <a:t>Nobody knows where these losses reside or come from.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A53-CF23-9643-A4B6-08CF0E73F9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0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6D33D-C89C-D042-A2DB-33D5222CE61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1746" name="TextBox 6"/>
          <p:cNvSpPr txBox="1">
            <a:spLocks noChangeArrowheads="1"/>
          </p:cNvSpPr>
          <p:nvPr/>
        </p:nvSpPr>
        <p:spPr bwMode="auto">
          <a:xfrm>
            <a:off x="158750" y="179388"/>
            <a:ext cx="8704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 smtClean="0"/>
              <a:t>Grid </a:t>
            </a:r>
            <a:r>
              <a:rPr lang="en-US" sz="3600" dirty="0"/>
              <a:t>scan </a:t>
            </a:r>
            <a:r>
              <a:rPr lang="en-US" sz="3600" dirty="0" smtClean="0"/>
              <a:t>of </a:t>
            </a:r>
            <a:r>
              <a:rPr lang="en-US" sz="3600" dirty="0"/>
              <a:t>Mirror</a:t>
            </a:r>
          </a:p>
        </p:txBody>
      </p:sp>
      <p:grpSp>
        <p:nvGrpSpPr>
          <p:cNvPr id="31747" name="Group 16"/>
          <p:cNvGrpSpPr>
            <a:grpSpLocks/>
          </p:cNvGrpSpPr>
          <p:nvPr/>
        </p:nvGrpSpPr>
        <p:grpSpPr bwMode="auto">
          <a:xfrm>
            <a:off x="884238" y="1497013"/>
            <a:ext cx="4859337" cy="4859337"/>
            <a:chOff x="538390" y="994013"/>
            <a:chExt cx="4859314" cy="4859314"/>
          </a:xfrm>
        </p:grpSpPr>
        <p:sp>
          <p:nvSpPr>
            <p:cNvPr id="8" name="Rectangle 7"/>
            <p:cNvSpPr/>
            <p:nvPr/>
          </p:nvSpPr>
          <p:spPr>
            <a:xfrm>
              <a:off x="538390" y="994013"/>
              <a:ext cx="4859314" cy="4859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>
              <a:stCxn id="8" idx="0"/>
              <a:endCxn id="8" idx="2"/>
            </p:cNvCxnSpPr>
            <p:nvPr/>
          </p:nvCxnSpPr>
          <p:spPr>
            <a:xfrm>
              <a:off x="2968840" y="994013"/>
              <a:ext cx="0" cy="4859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1"/>
              <a:endCxn id="8" idx="3"/>
            </p:cNvCxnSpPr>
            <p:nvPr/>
          </p:nvCxnSpPr>
          <p:spPr>
            <a:xfrm>
              <a:off x="538390" y="3424463"/>
              <a:ext cx="4859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24548" y="994013"/>
              <a:ext cx="0" cy="4859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81396" y="994013"/>
              <a:ext cx="0" cy="48593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8390" y="4597621"/>
              <a:ext cx="4859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8390" y="2237019"/>
              <a:ext cx="48593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748" name="TextBox 17"/>
          <p:cNvSpPr txBox="1">
            <a:spLocks noChangeArrowheads="1"/>
          </p:cNvSpPr>
          <p:nvPr/>
        </p:nvSpPr>
        <p:spPr bwMode="auto">
          <a:xfrm>
            <a:off x="1393825" y="1127125"/>
            <a:ext cx="382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  <a:r>
              <a:rPr lang="en-US" sz="1800" baseline="-25000"/>
              <a:t>1</a:t>
            </a:r>
          </a:p>
        </p:txBody>
      </p:sp>
      <p:sp>
        <p:nvSpPr>
          <p:cNvPr id="31749" name="TextBox 18"/>
          <p:cNvSpPr txBox="1">
            <a:spLocks noChangeArrowheads="1"/>
          </p:cNvSpPr>
          <p:nvPr/>
        </p:nvSpPr>
        <p:spPr bwMode="auto">
          <a:xfrm>
            <a:off x="2543175" y="11271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sp>
        <p:nvSpPr>
          <p:cNvPr id="31750" name="TextBox 19"/>
          <p:cNvSpPr txBox="1">
            <a:spLocks noChangeArrowheads="1"/>
          </p:cNvSpPr>
          <p:nvPr/>
        </p:nvSpPr>
        <p:spPr bwMode="auto">
          <a:xfrm>
            <a:off x="3757613" y="1127125"/>
            <a:ext cx="3444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…</a:t>
            </a:r>
            <a:endParaRPr lang="en-US" sz="1800" baseline="-25000"/>
          </a:p>
        </p:txBody>
      </p:sp>
      <p:sp>
        <p:nvSpPr>
          <p:cNvPr id="31751" name="TextBox 20"/>
          <p:cNvSpPr txBox="1">
            <a:spLocks noChangeArrowheads="1"/>
          </p:cNvSpPr>
          <p:nvPr/>
        </p:nvSpPr>
        <p:spPr bwMode="auto">
          <a:xfrm>
            <a:off x="5000625" y="1127125"/>
            <a:ext cx="38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X</a:t>
            </a:r>
            <a:r>
              <a:rPr lang="en-US" sz="1800" baseline="-25000"/>
              <a:t>n</a:t>
            </a:r>
          </a:p>
        </p:txBody>
      </p:sp>
      <p:sp>
        <p:nvSpPr>
          <p:cNvPr id="31752" name="TextBox 21"/>
          <p:cNvSpPr txBox="1">
            <a:spLocks noChangeArrowheads="1"/>
          </p:cNvSpPr>
          <p:nvPr/>
        </p:nvSpPr>
        <p:spPr bwMode="auto">
          <a:xfrm>
            <a:off x="449263" y="1903413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  <a:r>
              <a:rPr lang="en-US" sz="1800" baseline="-25000"/>
              <a:t>1</a:t>
            </a:r>
          </a:p>
        </p:txBody>
      </p:sp>
      <p:sp>
        <p:nvSpPr>
          <p:cNvPr id="31753" name="TextBox 22"/>
          <p:cNvSpPr txBox="1">
            <a:spLocks noChangeArrowheads="1"/>
          </p:cNvSpPr>
          <p:nvPr/>
        </p:nvSpPr>
        <p:spPr bwMode="auto">
          <a:xfrm>
            <a:off x="449263" y="3117850"/>
            <a:ext cx="376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  <a:r>
              <a:rPr lang="en-US" sz="1800" baseline="-25000"/>
              <a:t>2</a:t>
            </a:r>
          </a:p>
        </p:txBody>
      </p:sp>
      <p:sp>
        <p:nvSpPr>
          <p:cNvPr id="31754" name="TextBox 23"/>
          <p:cNvSpPr txBox="1">
            <a:spLocks noChangeArrowheads="1"/>
          </p:cNvSpPr>
          <p:nvPr/>
        </p:nvSpPr>
        <p:spPr bwMode="auto">
          <a:xfrm>
            <a:off x="449263" y="5559425"/>
            <a:ext cx="37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Y</a:t>
            </a:r>
            <a:r>
              <a:rPr lang="en-US" sz="1800" baseline="-25000"/>
              <a:t>n</a:t>
            </a:r>
          </a:p>
        </p:txBody>
      </p:sp>
      <p:sp>
        <p:nvSpPr>
          <p:cNvPr id="31755" name="TextBox 24"/>
          <p:cNvSpPr txBox="1">
            <a:spLocks noChangeArrowheads="1"/>
          </p:cNvSpPr>
          <p:nvPr/>
        </p:nvSpPr>
        <p:spPr bwMode="auto">
          <a:xfrm>
            <a:off x="469900" y="4422775"/>
            <a:ext cx="344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…</a:t>
            </a:r>
            <a:endParaRPr lang="en-US" sz="1800" baseline="-25000"/>
          </a:p>
        </p:txBody>
      </p:sp>
      <p:sp>
        <p:nvSpPr>
          <p:cNvPr id="31756" name="TextBox 33"/>
          <p:cNvSpPr txBox="1">
            <a:spLocks noChangeArrowheads="1"/>
          </p:cNvSpPr>
          <p:nvPr/>
        </p:nvSpPr>
        <p:spPr bwMode="auto">
          <a:xfrm>
            <a:off x="6019800" y="1497013"/>
            <a:ext cx="284321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Raster scan X-Y  of microscope frames on mirror surface to identify rough scatterer position</a:t>
            </a:r>
          </a:p>
          <a:p>
            <a:pPr eaLnBrk="1" hangingPunct="1"/>
            <a:endParaRPr lang="en-US" sz="2800"/>
          </a:p>
        </p:txBody>
      </p:sp>
      <p:sp>
        <p:nvSpPr>
          <p:cNvPr id="36" name="Rectangle 35"/>
          <p:cNvSpPr/>
          <p:nvPr/>
        </p:nvSpPr>
        <p:spPr>
          <a:xfrm>
            <a:off x="884238" y="1497013"/>
            <a:ext cx="3686175" cy="3603625"/>
          </a:xfrm>
          <a:custGeom>
            <a:avLst/>
            <a:gdLst/>
            <a:ahLst/>
            <a:cxnLst/>
            <a:rect l="l" t="t" r="r" b="b"/>
            <a:pathLst>
              <a:path w="3686447" h="3603682">
                <a:moveTo>
                  <a:pt x="2429657" y="0"/>
                </a:moveTo>
                <a:lnTo>
                  <a:pt x="3686447" y="0"/>
                </a:lnTo>
                <a:lnTo>
                  <a:pt x="3686447" y="2429657"/>
                </a:lnTo>
                <a:lnTo>
                  <a:pt x="3686447" y="3603682"/>
                </a:lnTo>
                <a:lnTo>
                  <a:pt x="2429657" y="3603682"/>
                </a:lnTo>
                <a:lnTo>
                  <a:pt x="0" y="3603682"/>
                </a:lnTo>
                <a:lnTo>
                  <a:pt x="0" y="2429657"/>
                </a:lnTo>
                <a:lnTo>
                  <a:pt x="2429657" y="2429657"/>
                </a:lnTo>
                <a:close/>
              </a:path>
            </a:pathLst>
          </a:custGeom>
          <a:blipFill rotWithShape="1">
            <a:blip r:embed="rId2">
              <a:alphaModFix amt="11000"/>
            </a:blip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1758" name="Group 28"/>
          <p:cNvGrpSpPr>
            <a:grpSpLocks/>
          </p:cNvGrpSpPr>
          <p:nvPr/>
        </p:nvGrpSpPr>
        <p:grpSpPr bwMode="auto">
          <a:xfrm>
            <a:off x="2795588" y="3340100"/>
            <a:ext cx="449262" cy="450850"/>
            <a:chOff x="1158162" y="4790730"/>
            <a:chExt cx="2411256" cy="2411256"/>
          </a:xfrm>
        </p:grpSpPr>
        <p:sp>
          <p:nvSpPr>
            <p:cNvPr id="26" name="Oval 25"/>
            <p:cNvSpPr/>
            <p:nvPr/>
          </p:nvSpPr>
          <p:spPr>
            <a:xfrm>
              <a:off x="1158162" y="4790730"/>
              <a:ext cx="2411256" cy="241125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1388209" y="5028459"/>
              <a:ext cx="1942640" cy="194429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35302" y="5240721"/>
              <a:ext cx="1474018" cy="14773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1759" name="Group 29"/>
          <p:cNvGrpSpPr>
            <a:grpSpLocks/>
          </p:cNvGrpSpPr>
          <p:nvPr/>
        </p:nvGrpSpPr>
        <p:grpSpPr bwMode="auto">
          <a:xfrm>
            <a:off x="3411538" y="5705475"/>
            <a:ext cx="449262" cy="449263"/>
            <a:chOff x="1158162" y="4790730"/>
            <a:chExt cx="2411256" cy="2411256"/>
          </a:xfrm>
        </p:grpSpPr>
        <p:sp>
          <p:nvSpPr>
            <p:cNvPr id="31" name="Oval 30"/>
            <p:cNvSpPr/>
            <p:nvPr/>
          </p:nvSpPr>
          <p:spPr>
            <a:xfrm>
              <a:off x="1158162" y="4790730"/>
              <a:ext cx="2411256" cy="241125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88209" y="5029299"/>
              <a:ext cx="1942640" cy="194263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635302" y="5242310"/>
              <a:ext cx="1474018" cy="148253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94936" y="4004712"/>
            <a:ext cx="1179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ffectLst>
                  <a:glow rad="177800">
                    <a:schemeClr val="bg1">
                      <a:alpha val="64000"/>
                    </a:schemeClr>
                  </a:glow>
                </a:effectLst>
              </a:rPr>
              <a:t>Defocused </a:t>
            </a:r>
          </a:p>
          <a:p>
            <a:pPr>
              <a:defRPr/>
            </a:pPr>
            <a:r>
              <a:rPr lang="en-US" dirty="0" err="1">
                <a:effectLst>
                  <a:glow rad="177800">
                    <a:schemeClr val="bg1">
                      <a:alpha val="64000"/>
                    </a:schemeClr>
                  </a:glow>
                </a:effectLst>
              </a:rPr>
              <a:t>Scatterers</a:t>
            </a:r>
            <a:endParaRPr lang="en-US" dirty="0">
              <a:effectLst>
                <a:glow rad="177800">
                  <a:schemeClr val="bg1">
                    <a:alpha val="64000"/>
                  </a:schemeClr>
                </a:glow>
              </a:effectLst>
            </a:endParaRPr>
          </a:p>
          <a:p>
            <a:pPr>
              <a:defRPr/>
            </a:pPr>
            <a:endParaRPr lang="en-US" dirty="0">
              <a:effectLst>
                <a:glow rad="177800">
                  <a:schemeClr val="bg1">
                    <a:alpha val="64000"/>
                  </a:schemeClr>
                </a:glow>
              </a:effectLst>
            </a:endParaRPr>
          </a:p>
        </p:txBody>
      </p:sp>
      <p:cxnSp>
        <p:nvCxnSpPr>
          <p:cNvPr id="5" name="Straight Arrow Connector 4"/>
          <p:cNvCxnSpPr>
            <a:stCxn id="2" idx="0"/>
          </p:cNvCxnSpPr>
          <p:nvPr/>
        </p:nvCxnSpPr>
        <p:spPr>
          <a:xfrm flipH="1" flipV="1">
            <a:off x="3159125" y="3746500"/>
            <a:ext cx="225425" cy="258763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11538" y="4652963"/>
            <a:ext cx="88900" cy="1052512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763" name="Group 36"/>
          <p:cNvGrpSpPr>
            <a:grpSpLocks/>
          </p:cNvGrpSpPr>
          <p:nvPr/>
        </p:nvGrpSpPr>
        <p:grpSpPr bwMode="auto">
          <a:xfrm>
            <a:off x="1393825" y="2098675"/>
            <a:ext cx="3559175" cy="1019175"/>
            <a:chOff x="1393782" y="2098472"/>
            <a:chExt cx="3559256" cy="102013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776379" y="2098472"/>
              <a:ext cx="7667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930517" y="2098472"/>
              <a:ext cx="765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86259" y="2098472"/>
              <a:ext cx="7667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1393782" y="2273261"/>
              <a:ext cx="3559256" cy="84534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4" name="Group 74"/>
          <p:cNvGrpSpPr>
            <a:grpSpLocks/>
          </p:cNvGrpSpPr>
          <p:nvPr/>
        </p:nvGrpSpPr>
        <p:grpSpPr bwMode="auto">
          <a:xfrm>
            <a:off x="1379538" y="3402013"/>
            <a:ext cx="3559175" cy="1020762"/>
            <a:chOff x="1393782" y="2098472"/>
            <a:chExt cx="3559256" cy="1020134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177637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2930517" y="2098472"/>
              <a:ext cx="765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418625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1393782" y="2272990"/>
              <a:ext cx="3559256" cy="84561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5" name="Group 79"/>
          <p:cNvGrpSpPr>
            <a:grpSpLocks/>
          </p:cNvGrpSpPr>
          <p:nvPr/>
        </p:nvGrpSpPr>
        <p:grpSpPr bwMode="auto">
          <a:xfrm>
            <a:off x="1379538" y="4591050"/>
            <a:ext cx="3559175" cy="1019175"/>
            <a:chOff x="1393782" y="2098472"/>
            <a:chExt cx="3559256" cy="1020134"/>
          </a:xfrm>
        </p:grpSpPr>
        <p:cxnSp>
          <p:nvCxnSpPr>
            <p:cNvPr id="81" name="Straight Arrow Connector 80"/>
            <p:cNvCxnSpPr/>
            <p:nvPr/>
          </p:nvCxnSpPr>
          <p:spPr>
            <a:xfrm>
              <a:off x="177637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2930517" y="2098472"/>
              <a:ext cx="7651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4186258" y="2098472"/>
              <a:ext cx="76678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flipH="1">
              <a:off x="1393782" y="2273261"/>
              <a:ext cx="3559256" cy="845345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66" name="Group 84"/>
          <p:cNvGrpSpPr>
            <a:grpSpLocks/>
          </p:cNvGrpSpPr>
          <p:nvPr/>
        </p:nvGrpSpPr>
        <p:grpSpPr bwMode="auto">
          <a:xfrm>
            <a:off x="1762125" y="5784850"/>
            <a:ext cx="3176588" cy="0"/>
            <a:chOff x="1776256" y="2098472"/>
            <a:chExt cx="3176782" cy="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1776256" y="2098472"/>
              <a:ext cx="7668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2930439" y="2098472"/>
              <a:ext cx="7652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4186228" y="2098472"/>
              <a:ext cx="7668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9"/>
          <p:cNvGrpSpPr>
            <a:grpSpLocks/>
          </p:cNvGrpSpPr>
          <p:nvPr/>
        </p:nvGrpSpPr>
        <p:grpSpPr bwMode="auto">
          <a:xfrm>
            <a:off x="766763" y="1538288"/>
            <a:ext cx="3271837" cy="2657475"/>
            <a:chOff x="766763" y="736600"/>
            <a:chExt cx="3271837" cy="3987800"/>
          </a:xfrm>
        </p:grpSpPr>
        <p:sp>
          <p:nvSpPr>
            <p:cNvPr id="4" name="Rectangle 3"/>
            <p:cNvSpPr/>
            <p:nvPr/>
          </p:nvSpPr>
          <p:spPr>
            <a:xfrm>
              <a:off x="766763" y="753275"/>
              <a:ext cx="201612" cy="397112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73138" y="753275"/>
              <a:ext cx="200025" cy="39711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73163" y="748510"/>
              <a:ext cx="201612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9538" y="748510"/>
              <a:ext cx="200025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90675" y="746129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95463" y="746129"/>
              <a:ext cx="201612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97075" y="743746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01863" y="743746"/>
              <a:ext cx="201612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403475" y="743746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08263" y="743746"/>
              <a:ext cx="201612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09875" y="741364"/>
              <a:ext cx="200025" cy="39711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14663" y="741364"/>
              <a:ext cx="201612" cy="39711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25800" y="738981"/>
              <a:ext cx="200025" cy="397350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32175" y="738981"/>
              <a:ext cx="200025" cy="397350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32200" y="736600"/>
              <a:ext cx="200025" cy="397112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38575" y="736600"/>
              <a:ext cx="200025" cy="39711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498975" y="1208088"/>
            <a:ext cx="4614863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200" dirty="0"/>
              <a:t>Depth of field  			0.6 µm / </a:t>
            </a:r>
            <a:r>
              <a:rPr lang="en-US" sz="3200" b="1" dirty="0">
                <a:latin typeface="Times"/>
                <a:cs typeface="Times"/>
              </a:rPr>
              <a:t>n</a:t>
            </a:r>
            <a:endParaRPr lang="en-US" sz="3200" b="1" dirty="0"/>
          </a:p>
          <a:p>
            <a:pPr marL="800100" lvl="1" indent="-342900">
              <a:buFont typeface="Wingdings" charset="2"/>
              <a:buChar char="Ø"/>
              <a:defRPr/>
            </a:pPr>
            <a:r>
              <a:rPr lang="en-US" sz="3200" dirty="0" smtClean="0"/>
              <a:t>depth </a:t>
            </a:r>
            <a:r>
              <a:rPr lang="en-US" sz="3200" dirty="0"/>
              <a:t>resolution of </a:t>
            </a:r>
            <a:r>
              <a:rPr lang="en-US" sz="3200" dirty="0" smtClean="0"/>
              <a:t>  ~ </a:t>
            </a:r>
            <a:r>
              <a:rPr lang="en-US" sz="3900" dirty="0" smtClean="0">
                <a:solidFill>
                  <a:srgbClr val="FF0000"/>
                </a:solidFill>
              </a:rPr>
              <a:t>30 nm</a:t>
            </a:r>
            <a:r>
              <a:rPr lang="en-US" sz="4000" dirty="0"/>
              <a:t>/ </a:t>
            </a:r>
            <a:r>
              <a:rPr lang="en-US" sz="4000" b="1" dirty="0">
                <a:latin typeface="Times"/>
                <a:cs typeface="Times"/>
              </a:rPr>
              <a:t>n</a:t>
            </a:r>
            <a:r>
              <a:rPr lang="en-US" sz="39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achieved from </a:t>
            </a:r>
            <a:r>
              <a:rPr lang="en-US" sz="3200" dirty="0"/>
              <a:t>Z</a:t>
            </a:r>
            <a:r>
              <a:rPr lang="en-US" sz="3200" dirty="0" smtClean="0"/>
              <a:t>-scan</a:t>
            </a:r>
          </a:p>
          <a:p>
            <a:pPr marL="800100" lvl="1" indent="-342900">
              <a:buFont typeface="Wingdings" charset="2"/>
              <a:buChar char="Ø"/>
              <a:defRPr/>
            </a:pPr>
            <a:endParaRPr lang="en-US" sz="3200" dirty="0" smtClean="0"/>
          </a:p>
          <a:p>
            <a:pPr marL="800100" lvl="1" indent="-342900">
              <a:buFont typeface="Wingdings" charset="2"/>
              <a:buChar char="Ø"/>
              <a:defRPr/>
            </a:pPr>
            <a:r>
              <a:rPr lang="en-US" sz="3200" dirty="0" smtClean="0"/>
              <a:t>Wide angle-white light illumination allow penetration of many layers</a:t>
            </a:r>
            <a:endParaRPr lang="en-US" sz="3200" dirty="0"/>
          </a:p>
          <a:p>
            <a:pPr algn="ctr">
              <a:defRPr/>
            </a:pPr>
            <a:endParaRPr lang="en-US" sz="32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980238" y="6492875"/>
            <a:ext cx="2133600" cy="365125"/>
          </a:xfrm>
        </p:spPr>
        <p:txBody>
          <a:bodyPr/>
          <a:lstStyle/>
          <a:p>
            <a:pPr>
              <a:defRPr/>
            </a:pPr>
            <a:fld id="{58834D21-EA6E-1F40-B12F-B6437D0B89B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33796" name="Group 33"/>
          <p:cNvGrpSpPr>
            <a:grpSpLocks/>
          </p:cNvGrpSpPr>
          <p:nvPr/>
        </p:nvGrpSpPr>
        <p:grpSpPr bwMode="auto">
          <a:xfrm>
            <a:off x="2614613" y="1535113"/>
            <a:ext cx="2100262" cy="1231900"/>
            <a:chOff x="2372050" y="1645226"/>
            <a:chExt cx="2100728" cy="1232583"/>
          </a:xfrm>
        </p:grpSpPr>
        <p:sp>
          <p:nvSpPr>
            <p:cNvPr id="35" name="Isosceles Triangle 34"/>
            <p:cNvSpPr/>
            <p:nvPr/>
          </p:nvSpPr>
          <p:spPr>
            <a:xfrm rot="16200000">
              <a:off x="3328526" y="1730381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rot="5400000">
              <a:off x="2286895" y="1733558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rot="16200000">
            <a:off x="3277394" y="2128044"/>
            <a:ext cx="115888" cy="69850"/>
          </a:xfrm>
          <a:prstGeom prst="triangl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3798" name="Group 37"/>
          <p:cNvGrpSpPr>
            <a:grpSpLocks/>
          </p:cNvGrpSpPr>
          <p:nvPr/>
        </p:nvGrpSpPr>
        <p:grpSpPr bwMode="auto">
          <a:xfrm>
            <a:off x="2333625" y="2959100"/>
            <a:ext cx="2100263" cy="1231900"/>
            <a:chOff x="2372050" y="1645226"/>
            <a:chExt cx="2100728" cy="1232583"/>
          </a:xfrm>
        </p:grpSpPr>
        <p:sp>
          <p:nvSpPr>
            <p:cNvPr id="39" name="Isosceles Triangle 38"/>
            <p:cNvSpPr/>
            <p:nvPr/>
          </p:nvSpPr>
          <p:spPr>
            <a:xfrm rot="16200000">
              <a:off x="3328526" y="1730380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5400000">
              <a:off x="2286896" y="1733557"/>
              <a:ext cx="1229406" cy="1059097"/>
            </a:xfrm>
            <a:prstGeom prst="triangle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" name="Isosceles Triangle 40"/>
          <p:cNvSpPr/>
          <p:nvPr/>
        </p:nvSpPr>
        <p:spPr>
          <a:xfrm rot="16200000">
            <a:off x="3282156" y="3548857"/>
            <a:ext cx="115887" cy="69850"/>
          </a:xfrm>
          <a:prstGeom prst="triangle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800" name="Picture 42" descr="PSF-0206-Run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t="16402" r="29443" b="23552"/>
          <a:stretch>
            <a:fillRect/>
          </a:stretch>
        </p:blipFill>
        <p:spPr bwMode="auto">
          <a:xfrm>
            <a:off x="2012950" y="5943600"/>
            <a:ext cx="842963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TextBox 44"/>
          <p:cNvSpPr txBox="1">
            <a:spLocks noChangeArrowheads="1"/>
          </p:cNvSpPr>
          <p:nvPr/>
        </p:nvSpPr>
        <p:spPr bwMode="auto">
          <a:xfrm>
            <a:off x="1811338" y="352425"/>
            <a:ext cx="455825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/>
              <a:t>Potential depth resolution</a:t>
            </a:r>
            <a:endParaRPr lang="en-US" sz="3200" dirty="0"/>
          </a:p>
        </p:txBody>
      </p:sp>
      <p:grpSp>
        <p:nvGrpSpPr>
          <p:cNvPr id="33803" name="Group 19"/>
          <p:cNvGrpSpPr>
            <a:grpSpLocks/>
          </p:cNvGrpSpPr>
          <p:nvPr/>
        </p:nvGrpSpPr>
        <p:grpSpPr bwMode="auto">
          <a:xfrm>
            <a:off x="776288" y="4740275"/>
            <a:ext cx="917575" cy="920750"/>
            <a:chOff x="1162718" y="5570762"/>
            <a:chExt cx="449262" cy="450850"/>
          </a:xfrm>
        </p:grpSpPr>
        <p:sp>
          <p:nvSpPr>
            <p:cNvPr id="46" name="Oval 45"/>
            <p:cNvSpPr/>
            <p:nvPr/>
          </p:nvSpPr>
          <p:spPr bwMode="auto">
            <a:xfrm>
              <a:off x="1162718" y="5570762"/>
              <a:ext cx="449262" cy="450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1205468" y="5615070"/>
              <a:ext cx="362208" cy="3637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1251327" y="5654713"/>
              <a:ext cx="275154" cy="27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804" name="Group 20"/>
          <p:cNvGrpSpPr>
            <a:grpSpLocks/>
          </p:cNvGrpSpPr>
          <p:nvPr/>
        </p:nvGrpSpPr>
        <p:grpSpPr bwMode="auto">
          <a:xfrm>
            <a:off x="2190750" y="4886325"/>
            <a:ext cx="503238" cy="504825"/>
            <a:chOff x="2125751" y="5467449"/>
            <a:chExt cx="633602" cy="633602"/>
          </a:xfrm>
        </p:grpSpPr>
        <p:sp>
          <p:nvSpPr>
            <p:cNvPr id="56" name="Oval 55"/>
            <p:cNvSpPr/>
            <p:nvPr/>
          </p:nvSpPr>
          <p:spPr>
            <a:xfrm>
              <a:off x="2125751" y="5467449"/>
              <a:ext cx="633602" cy="63360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207700" y="5541171"/>
              <a:ext cx="483696" cy="486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255670" y="5596959"/>
              <a:ext cx="373764" cy="37258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805" name="Group 58"/>
          <p:cNvGrpSpPr>
            <a:grpSpLocks/>
          </p:cNvGrpSpPr>
          <p:nvPr/>
        </p:nvGrpSpPr>
        <p:grpSpPr bwMode="auto">
          <a:xfrm>
            <a:off x="3146425" y="4740275"/>
            <a:ext cx="915988" cy="920750"/>
            <a:chOff x="1162718" y="5570762"/>
            <a:chExt cx="449262" cy="450850"/>
          </a:xfrm>
        </p:grpSpPr>
        <p:sp>
          <p:nvSpPr>
            <p:cNvPr id="60" name="Oval 59"/>
            <p:cNvSpPr/>
            <p:nvPr/>
          </p:nvSpPr>
          <p:spPr bwMode="auto">
            <a:xfrm>
              <a:off x="1162718" y="5570762"/>
              <a:ext cx="449262" cy="45085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205542" y="5615070"/>
              <a:ext cx="362056" cy="36378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251480" y="5654713"/>
              <a:ext cx="274852" cy="27672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776288" y="5743575"/>
            <a:ext cx="32861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7" name="TextBox 26"/>
          <p:cNvSpPr txBox="1">
            <a:spLocks noChangeArrowheads="1"/>
          </p:cNvSpPr>
          <p:nvPr/>
        </p:nvSpPr>
        <p:spPr bwMode="auto">
          <a:xfrm>
            <a:off x="1046163" y="5657850"/>
            <a:ext cx="40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+Z</a:t>
            </a:r>
          </a:p>
        </p:txBody>
      </p:sp>
      <p:sp>
        <p:nvSpPr>
          <p:cNvPr id="33808" name="Rectangle 27"/>
          <p:cNvSpPr>
            <a:spLocks noChangeArrowheads="1"/>
          </p:cNvSpPr>
          <p:nvPr/>
        </p:nvSpPr>
        <p:spPr bwMode="auto">
          <a:xfrm>
            <a:off x="3451225" y="5678488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-Z</a:t>
            </a:r>
          </a:p>
        </p:txBody>
      </p:sp>
      <p:sp>
        <p:nvSpPr>
          <p:cNvPr id="33809" name="TextBox 29"/>
          <p:cNvSpPr txBox="1">
            <a:spLocks noChangeArrowheads="1"/>
          </p:cNvSpPr>
          <p:nvPr/>
        </p:nvSpPr>
        <p:spPr bwMode="auto">
          <a:xfrm>
            <a:off x="2001838" y="5483225"/>
            <a:ext cx="877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Maximum</a:t>
            </a:r>
            <a:br>
              <a:rPr lang="en-US" sz="1200"/>
            </a:br>
            <a:r>
              <a:rPr lang="en-US" sz="1200"/>
              <a:t>Luminosity</a:t>
            </a:r>
          </a:p>
        </p:txBody>
      </p:sp>
      <p:sp>
        <p:nvSpPr>
          <p:cNvPr id="33810" name="TextBox 35839"/>
          <p:cNvSpPr txBox="1">
            <a:spLocks noChangeArrowheads="1"/>
          </p:cNvSpPr>
          <p:nvPr/>
        </p:nvSpPr>
        <p:spPr bwMode="auto">
          <a:xfrm>
            <a:off x="788988" y="4340225"/>
            <a:ext cx="84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Defocused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sp>
        <p:nvSpPr>
          <p:cNvPr id="33811" name="TextBox 66"/>
          <p:cNvSpPr txBox="1">
            <a:spLocks noChangeArrowheads="1"/>
          </p:cNvSpPr>
          <p:nvPr/>
        </p:nvSpPr>
        <p:spPr bwMode="auto">
          <a:xfrm>
            <a:off x="3211513" y="4346575"/>
            <a:ext cx="847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Defocused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sp>
        <p:nvSpPr>
          <p:cNvPr id="33812" name="TextBox 67"/>
          <p:cNvSpPr txBox="1">
            <a:spLocks noChangeArrowheads="1"/>
          </p:cNvSpPr>
          <p:nvPr/>
        </p:nvSpPr>
        <p:spPr bwMode="auto">
          <a:xfrm>
            <a:off x="2033588" y="4333875"/>
            <a:ext cx="774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/>
              <a:t>Focused</a:t>
            </a:r>
          </a:p>
          <a:p>
            <a:pPr algn="ctr" eaLnBrk="1" hangingPunct="1"/>
            <a:r>
              <a:rPr lang="en-US" sz="1200"/>
              <a:t>Scatterer</a:t>
            </a:r>
          </a:p>
        </p:txBody>
      </p:sp>
      <p:pic>
        <p:nvPicPr>
          <p:cNvPr id="54" name="Picture 4" descr="mini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" charset="0"/>
              </a:rPr>
              <a:t>Conclusions 1</a:t>
            </a:r>
            <a:endParaRPr lang="en-US" sz="5400" dirty="0">
              <a:latin typeface="Times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90563" y="1803400"/>
            <a:ext cx="7556500" cy="4405313"/>
          </a:xfrm>
        </p:spPr>
        <p:txBody>
          <a:bodyPr>
            <a:noAutofit/>
          </a:bodyPr>
          <a:lstStyle/>
          <a:p>
            <a:r>
              <a:rPr lang="en-US" sz="2600" dirty="0" smtClean="0">
                <a:latin typeface="Times" charset="0"/>
              </a:rPr>
              <a:t>A very large </a:t>
            </a:r>
            <a:r>
              <a:rPr lang="en-US" sz="2600" dirty="0">
                <a:latin typeface="Times" charset="0"/>
              </a:rPr>
              <a:t>population of scatterers was found on </a:t>
            </a:r>
            <a:r>
              <a:rPr lang="en-US" sz="2600" dirty="0" err="1">
                <a:latin typeface="Times" charset="0"/>
              </a:rPr>
              <a:t>aLIGO</a:t>
            </a:r>
            <a:r>
              <a:rPr lang="en-US" sz="2600" dirty="0">
                <a:latin typeface="Times" charset="0"/>
              </a:rPr>
              <a:t> mirrors under high-power illumination.</a:t>
            </a:r>
          </a:p>
          <a:p>
            <a:r>
              <a:rPr lang="en-US" sz="2600" dirty="0" smtClean="0">
                <a:latin typeface="Times" charset="0"/>
              </a:rPr>
              <a:t>They contribute to large angle optical </a:t>
            </a:r>
            <a:r>
              <a:rPr lang="en-US" sz="2600" dirty="0">
                <a:latin typeface="Times" charset="0"/>
              </a:rPr>
              <a:t>scattering, </a:t>
            </a:r>
            <a:endParaRPr lang="en-US" sz="2600" dirty="0" smtClean="0">
              <a:latin typeface="Times" charset="0"/>
            </a:endParaRPr>
          </a:p>
          <a:p>
            <a:r>
              <a:rPr lang="en-US" sz="2600" dirty="0" smtClean="0">
                <a:solidFill>
                  <a:srgbClr val="FF0000"/>
                </a:solidFill>
                <a:latin typeface="Times" charset="0"/>
              </a:rPr>
              <a:t>if </a:t>
            </a:r>
            <a:r>
              <a:rPr lang="en-US" sz="2600" dirty="0">
                <a:solidFill>
                  <a:srgbClr val="FF0000"/>
                </a:solidFill>
                <a:latin typeface="Times" charset="0"/>
              </a:rPr>
              <a:t>the observed points are the locus of mechanical dissipation</a:t>
            </a:r>
            <a:r>
              <a:rPr lang="en-US" sz="2600" dirty="0">
                <a:latin typeface="Times" charset="0"/>
              </a:rPr>
              <a:t>, they </a:t>
            </a:r>
            <a:r>
              <a:rPr lang="en-US" sz="2600" dirty="0" smtClean="0">
                <a:solidFill>
                  <a:srgbClr val="0000FF"/>
                </a:solidFill>
                <a:latin typeface="Times" charset="0"/>
              </a:rPr>
              <a:t>may explain </a:t>
            </a:r>
            <a:r>
              <a:rPr lang="en-US" sz="2600" dirty="0">
                <a:solidFill>
                  <a:srgbClr val="0000FF"/>
                </a:solidFill>
                <a:latin typeface="Times" charset="0"/>
              </a:rPr>
              <a:t>the anomalous mechanical dissipation observed in </a:t>
            </a:r>
            <a:r>
              <a:rPr lang="en-US" sz="2600" dirty="0" smtClean="0">
                <a:solidFill>
                  <a:srgbClr val="0000FF"/>
                </a:solidFill>
                <a:latin typeface="Times" charset="0"/>
              </a:rPr>
              <a:t>sputtered </a:t>
            </a:r>
            <a:r>
              <a:rPr lang="en-US" sz="2600" dirty="0">
                <a:solidFill>
                  <a:srgbClr val="0000FF"/>
                </a:solidFill>
                <a:latin typeface="Times" charset="0"/>
              </a:rPr>
              <a:t>coatings.</a:t>
            </a:r>
          </a:p>
          <a:p>
            <a:r>
              <a:rPr lang="en-US" sz="2600" dirty="0" smtClean="0">
                <a:latin typeface="Times" charset="0"/>
              </a:rPr>
              <a:t>The discovery is a good diagnostic tool, perhaps indicating possible ways to reduce the Sensitivity limitation for Gravitational Wave detectors</a:t>
            </a:r>
            <a:endParaRPr lang="en-US" sz="2600" dirty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1E403-D80A-CD48-B57E-0AEF77B9EE2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8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Times" charset="0"/>
              </a:rPr>
              <a:t>Conclusions 2</a:t>
            </a:r>
            <a:endParaRPr lang="en-US" sz="5400" dirty="0">
              <a:latin typeface="Times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690563" y="1803400"/>
            <a:ext cx="7556500" cy="440531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" charset="0"/>
              </a:rPr>
              <a:t>Methods are being developed to monitor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 charset="0"/>
              </a:rPr>
              <a:t>mirror to camera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" charset="0"/>
              </a:rPr>
              <a:t>beam to mirror </a:t>
            </a:r>
          </a:p>
          <a:p>
            <a:pPr marL="0" indent="0">
              <a:buNone/>
            </a:pPr>
            <a:r>
              <a:rPr lang="en-US">
                <a:latin typeface="Times" charset="0"/>
              </a:rPr>
              <a:t>	</a:t>
            </a:r>
            <a:r>
              <a:rPr lang="en-US" smtClean="0">
                <a:latin typeface="Times" charset="0"/>
              </a:rPr>
              <a:t>		micro</a:t>
            </a:r>
            <a:r>
              <a:rPr lang="en-US" dirty="0" smtClean="0">
                <a:latin typeface="Times" charset="0"/>
              </a:rPr>
              <a:t>-movements</a:t>
            </a:r>
          </a:p>
          <a:p>
            <a:endParaRPr lang="en-US" dirty="0" smtClean="0">
              <a:latin typeface="Times" charset="0"/>
            </a:endParaRPr>
          </a:p>
          <a:p>
            <a:r>
              <a:rPr lang="en-US" dirty="0" smtClean="0">
                <a:latin typeface="Times" charset="0"/>
              </a:rPr>
              <a:t>Both can be valuable diagnostic tools at the observatory</a:t>
            </a:r>
            <a:endParaRPr lang="en-US" dirty="0">
              <a:latin typeface="Time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1E403-D80A-CD48-B57E-0AEF77B9EE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3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"/>
                <a:ea typeface="+mj-ea"/>
                <a:cs typeface="Times"/>
              </a:rPr>
              <a:t>Brief Summary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72085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" charset="0"/>
              </a:rPr>
              <a:t>We analyzed scattering </a:t>
            </a:r>
            <a:r>
              <a:rPr lang="en-US" sz="2800" dirty="0">
                <a:latin typeface="Times" charset="0"/>
              </a:rPr>
              <a:t>points </a:t>
            </a:r>
            <a:r>
              <a:rPr lang="en-US" sz="2800" dirty="0" smtClean="0">
                <a:latin typeface="Times" charset="0"/>
              </a:rPr>
              <a:t>in photos </a:t>
            </a:r>
            <a:r>
              <a:rPr lang="en-US" sz="2800" dirty="0">
                <a:latin typeface="Times" charset="0"/>
              </a:rPr>
              <a:t>of Advanced LIGO </a:t>
            </a:r>
            <a:r>
              <a:rPr lang="en-US" sz="2800" dirty="0" smtClean="0">
                <a:latin typeface="Times" charset="0"/>
              </a:rPr>
              <a:t>mirror illuminated by 100 kW stored beams</a:t>
            </a:r>
          </a:p>
          <a:p>
            <a:endParaRPr lang="en-US" sz="2800" dirty="0">
              <a:latin typeface="Times" charset="0"/>
            </a:endParaRP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Times" charset="0"/>
              </a:rPr>
              <a:t>H</a:t>
            </a:r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undreds of thousands of progressively weaker scatterers </a:t>
            </a:r>
            <a:r>
              <a:rPr lang="en-US" sz="2800" dirty="0">
                <a:solidFill>
                  <a:srgbClr val="0000FF"/>
                </a:solidFill>
                <a:latin typeface="Times" charset="0"/>
              </a:rPr>
              <a:t>were observed where </a:t>
            </a:r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few were expected</a:t>
            </a:r>
            <a:r>
              <a:rPr lang="en-US" sz="2800" dirty="0">
                <a:solidFill>
                  <a:srgbClr val="0000FF"/>
                </a:solidFill>
                <a:latin typeface="Times" charset="0"/>
              </a:rPr>
              <a:t>, </a:t>
            </a:r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likely extending through </a:t>
            </a:r>
            <a:r>
              <a:rPr lang="en-US" sz="2800" dirty="0">
                <a:solidFill>
                  <a:srgbClr val="0000FF"/>
                </a:solidFill>
                <a:latin typeface="Times" charset="0"/>
              </a:rPr>
              <a:t>the depths of the coating layer </a:t>
            </a:r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stack</a:t>
            </a:r>
          </a:p>
          <a:p>
            <a:pPr eaLnBrk="1" hangingPunct="1"/>
            <a:endParaRPr lang="en-US" sz="2800" dirty="0">
              <a:solidFill>
                <a:srgbClr val="0000FF"/>
              </a:solidFill>
              <a:latin typeface="Times" charset="0"/>
            </a:endParaRP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Times" charset="0"/>
              </a:rPr>
              <a:t>Probable locus of the energy losses</a:t>
            </a:r>
            <a:endParaRPr lang="en-US" sz="28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50959-3A9F-0545-8A0D-B3D271693E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Shape 598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0627" y="4510341"/>
            <a:ext cx="2806887" cy="2211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imes" charset="0"/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latin typeface="Times"/>
                <a:ea typeface="+mn-ea"/>
                <a:cs typeface="Times"/>
              </a:rPr>
              <a:t>I</a:t>
            </a:r>
            <a:r>
              <a:rPr lang="en-US" dirty="0" smtClean="0">
                <a:latin typeface="Times"/>
                <a:ea typeface="+mn-ea"/>
                <a:cs typeface="Times"/>
              </a:rPr>
              <a:t>ndividual scatterers were identified using DAOPHOT an astronomer’s algorithm to identify stars in galaxies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>
              <a:solidFill>
                <a:srgbClr val="FF0000"/>
              </a:solidFill>
              <a:latin typeface="Times"/>
              <a:ea typeface="+mn-ea"/>
              <a:cs typeface="Times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Extract </a:t>
            </a:r>
            <a:r>
              <a:rPr lang="en-US" u="sng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apparent amplitude and position </a:t>
            </a:r>
            <a:r>
              <a:rPr lang="en-US" dirty="0" smtClean="0">
                <a:solidFill>
                  <a:srgbClr val="FF0000"/>
                </a:solidFill>
                <a:latin typeface="Times"/>
                <a:ea typeface="+mn-ea"/>
                <a:cs typeface="Times"/>
              </a:rPr>
              <a:t>of each scatterer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latin typeface="Times"/>
                <a:cs typeface="Times"/>
              </a:rPr>
              <a:t>Subtract the identified “stars” and iterate </a:t>
            </a:r>
            <a:endParaRPr lang="en-US" dirty="0" smtClean="0">
              <a:latin typeface="Times"/>
              <a:ea typeface="+mn-ea"/>
              <a:cs typeface="Time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60E8A-F485-5A40-8559-E3B81369383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err="1">
                <a:latin typeface="Times" charset="0"/>
              </a:rPr>
              <a:t>Daophot</a:t>
            </a:r>
            <a:r>
              <a:rPr lang="en-US" sz="4000" dirty="0">
                <a:latin typeface="Times" charset="0"/>
              </a:rPr>
              <a:t> </a:t>
            </a:r>
            <a:r>
              <a:rPr lang="en-US" sz="4000" dirty="0" smtClean="0">
                <a:latin typeface="Times" charset="0"/>
              </a:rPr>
              <a:t>Mechanism</a:t>
            </a:r>
            <a:r>
              <a:rPr lang="en-US" sz="4000" dirty="0">
                <a:latin typeface="Times" charset="0"/>
              </a:rPr>
              <a:t>:</a:t>
            </a:r>
            <a:br>
              <a:rPr lang="en-US" sz="4000" dirty="0">
                <a:latin typeface="Times" charset="0"/>
              </a:rPr>
            </a:br>
            <a:r>
              <a:rPr lang="en-US" sz="4000" dirty="0">
                <a:latin typeface="Times" charset="0"/>
              </a:rPr>
              <a:t>Point Spread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8B71C-BF1D-E645-8A7F-E0FBD00292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8435" name="Picture 5" descr="PSF-0206-Run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25"/>
            <a:ext cx="5616575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5021002" y="2038350"/>
            <a:ext cx="348216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ja-JP" dirty="0">
                <a:latin typeface="Times"/>
                <a:cs typeface="Times"/>
              </a:rPr>
              <a:t>A</a:t>
            </a:r>
            <a:r>
              <a:rPr lang="en-US" altLang="ja-JP" dirty="0" smtClean="0">
                <a:latin typeface="Times"/>
                <a:cs typeface="Times"/>
              </a:rPr>
              <a:t> </a:t>
            </a:r>
            <a:r>
              <a:rPr lang="en-US" altLang="ja-JP" dirty="0">
                <a:latin typeface="Times"/>
                <a:cs typeface="Times"/>
              </a:rPr>
              <a:t>point spread template </a:t>
            </a:r>
            <a:r>
              <a:rPr lang="en-US" altLang="ja-JP" dirty="0" smtClean="0">
                <a:latin typeface="Times"/>
                <a:cs typeface="Times"/>
              </a:rPr>
              <a:t>is created from </a:t>
            </a:r>
            <a:r>
              <a:rPr lang="en-US" altLang="ja-JP" dirty="0">
                <a:latin typeface="Times"/>
                <a:cs typeface="Times"/>
              </a:rPr>
              <a:t>selected sources within the image. 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Times"/>
              <a:cs typeface="Times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 smtClean="0">
                <a:latin typeface="Times"/>
                <a:cs typeface="Times"/>
              </a:rPr>
              <a:t>Then it is used </a:t>
            </a:r>
            <a:r>
              <a:rPr lang="en-US" dirty="0">
                <a:latin typeface="Times"/>
                <a:cs typeface="Times"/>
              </a:rPr>
              <a:t>to search scatterers</a:t>
            </a:r>
          </a:p>
          <a:p>
            <a:pPr eaLnBrk="1" hangingPunct="1">
              <a:buFont typeface="Arial" charset="0"/>
              <a:buChar char="•"/>
            </a:pPr>
            <a:endParaRPr lang="en-US" dirty="0">
              <a:latin typeface="Times"/>
              <a:cs typeface="Times"/>
            </a:endParaRP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457200" y="6018213"/>
            <a:ext cx="5616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Times"/>
                <a:cs typeface="Times"/>
              </a:rPr>
              <a:t> Point Spread Template for an exposure time of 1.25 x 10</a:t>
            </a:r>
            <a:r>
              <a:rPr lang="en-US" sz="1600" baseline="30000" dirty="0">
                <a:latin typeface="Times"/>
                <a:cs typeface="Times"/>
              </a:rPr>
              <a:t>-4</a:t>
            </a:r>
            <a:r>
              <a:rPr lang="en-US" sz="1600" dirty="0">
                <a:latin typeface="Times"/>
                <a:cs typeface="Times"/>
              </a:rPr>
              <a:t> s </a:t>
            </a:r>
          </a:p>
        </p:txBody>
      </p:sp>
      <p:pic>
        <p:nvPicPr>
          <p:cNvPr id="9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66877" y="338988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" charset="0"/>
              </a:rPr>
              <a:t>Daophot</a:t>
            </a:r>
            <a:r>
              <a:rPr lang="en-US" sz="3200" dirty="0">
                <a:latin typeface="Times" charset="0"/>
              </a:rPr>
              <a:t> M</a:t>
            </a:r>
            <a:r>
              <a:rPr lang="en-US" sz="3200" dirty="0" smtClean="0">
                <a:latin typeface="Times" charset="0"/>
              </a:rPr>
              <a:t>echanism: </a:t>
            </a:r>
            <a:br>
              <a:rPr lang="en-US" sz="3200" dirty="0" smtClean="0">
                <a:latin typeface="Times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Times" charset="0"/>
              </a:rPr>
              <a:t>Problems</a:t>
            </a:r>
            <a:r>
              <a:rPr lang="en-US" sz="3200" dirty="0">
                <a:solidFill>
                  <a:srgbClr val="0000FF"/>
                </a:solidFill>
                <a:latin typeface="Times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" charset="0"/>
              </a:rPr>
              <a:t>CCD dynamic range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3AA4B-5819-4EFA-BBAA-5943E82835D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16-04-25 at 7.2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45" y="1692426"/>
            <a:ext cx="2362200" cy="2191026"/>
          </a:xfrm>
          <a:prstGeom prst="rect">
            <a:avLst/>
          </a:prstGeom>
        </p:spPr>
      </p:pic>
      <p:pic>
        <p:nvPicPr>
          <p:cNvPr id="8" name="Picture 7" descr="Screen Shot 2016-04-25 at 7.35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45" y="4117434"/>
            <a:ext cx="4137355" cy="2514600"/>
          </a:xfrm>
          <a:prstGeom prst="rect">
            <a:avLst/>
          </a:prstGeom>
        </p:spPr>
      </p:pic>
      <p:pic>
        <p:nvPicPr>
          <p:cNvPr id="11" name="Picture 10" descr="Screen Shot 2016-04-25 at 7.43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45" y="1692426"/>
            <a:ext cx="1752600" cy="1907697"/>
          </a:xfrm>
          <a:prstGeom prst="rect">
            <a:avLst/>
          </a:prstGeom>
        </p:spPr>
      </p:pic>
      <p:pic>
        <p:nvPicPr>
          <p:cNvPr id="12" name="Picture 11" descr="Screen Shot 2016-04-25 at 7.43.4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17434"/>
            <a:ext cx="4124477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510259">
            <a:off x="549282" y="4206754"/>
            <a:ext cx="129472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977398">
            <a:off x="6323829" y="4294251"/>
            <a:ext cx="281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Badly saturated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4" descr="mini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9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979488" y="3251200"/>
            <a:ext cx="2152650" cy="3606800"/>
            <a:chOff x="979576" y="3251554"/>
            <a:chExt cx="2153268" cy="3606446"/>
          </a:xfrm>
        </p:grpSpPr>
        <p:pic>
          <p:nvPicPr>
            <p:cNvPr id="20493" name="Picture 6" descr="0206-Run03-Histogr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7" r="25616"/>
            <a:stretch>
              <a:fillRect/>
            </a:stretch>
          </p:blipFill>
          <p:spPr bwMode="auto">
            <a:xfrm>
              <a:off x="1284288" y="3254375"/>
              <a:ext cx="1848556" cy="360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6" descr="0206-Run03-Histogr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7" r="84538" b="9320"/>
            <a:stretch>
              <a:fillRect/>
            </a:stretch>
          </p:blipFill>
          <p:spPr bwMode="auto">
            <a:xfrm>
              <a:off x="979576" y="3251554"/>
              <a:ext cx="609423" cy="3267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601893" y="349251"/>
            <a:ext cx="6173787" cy="71618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>
                <a:latin typeface="Times" charset="0"/>
              </a:rPr>
              <a:t>Daophot</a:t>
            </a:r>
            <a:r>
              <a:rPr lang="en-US" sz="3200" dirty="0">
                <a:latin typeface="Times" charset="0"/>
              </a:rPr>
              <a:t> </a:t>
            </a:r>
            <a:r>
              <a:rPr lang="en-US" sz="3200" dirty="0" smtClean="0">
                <a:latin typeface="Times" charset="0"/>
              </a:rPr>
              <a:t>subtraction effectiveness </a:t>
            </a:r>
            <a:r>
              <a:rPr lang="en-US" sz="3200" dirty="0">
                <a:latin typeface="Times" charset="0"/>
              </a:rPr>
              <a:t/>
            </a:r>
            <a:br>
              <a:rPr lang="en-US" sz="3200" dirty="0">
                <a:latin typeface="Times" charset="0"/>
              </a:rPr>
            </a:br>
            <a:endParaRPr lang="en-US" sz="3200" dirty="0">
              <a:latin typeface="Times" charset="0"/>
            </a:endParaRPr>
          </a:p>
        </p:txBody>
      </p:sp>
      <p:pic>
        <p:nvPicPr>
          <p:cNvPr id="20483" name="Picture 5" descr="0206-Run00-Histogr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417638"/>
            <a:ext cx="712628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284288" y="1735138"/>
            <a:ext cx="426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Pixel amplitude histogram of original Image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2513013" y="3887788"/>
            <a:ext cx="220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Residual pixel amplitude histogram after scatterer </a:t>
            </a:r>
            <a:r>
              <a:rPr lang="en-US" altLang="ja-JP" sz="1800"/>
              <a:t>extraction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D8A90-881F-0B4B-976C-E0328419A8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37075" y="3519488"/>
            <a:ext cx="433043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Most pixels restored to “dark” pixel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Residual pixel distribution within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-3 pixels </a:t>
            </a:r>
            <a:r>
              <a:rPr lang="en-US" dirty="0" smtClean="0">
                <a:solidFill>
                  <a:srgbClr val="FF0000"/>
                </a:solidFill>
              </a:rPr>
              <a:t>FWHM </a:t>
            </a:r>
            <a:endParaRPr lang="en-US" dirty="0" smtClean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dirty="0" smtClean="0">
              <a:solidFill>
                <a:srgbClr val="0000FF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</a:rPr>
              <a:t>Mostly from saturation effects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2682875" y="3297238"/>
            <a:ext cx="534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489" name="TextBox 11"/>
          <p:cNvSpPr txBox="1">
            <a:spLocks noChangeArrowheads="1"/>
          </p:cNvSpPr>
          <p:nvPr/>
        </p:nvSpPr>
        <p:spPr bwMode="auto">
          <a:xfrm>
            <a:off x="4537075" y="3286125"/>
            <a:ext cx="534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0490" name="Rectangle 3"/>
          <p:cNvSpPr>
            <a:spLocks noChangeArrowheads="1"/>
          </p:cNvSpPr>
          <p:nvPr/>
        </p:nvSpPr>
        <p:spPr bwMode="auto">
          <a:xfrm>
            <a:off x="2800350" y="6367463"/>
            <a:ext cx="41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1271588" y="6357938"/>
            <a:ext cx="488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-50</a:t>
            </a:r>
          </a:p>
        </p:txBody>
      </p:sp>
      <p:pic>
        <p:nvPicPr>
          <p:cNvPr id="17" name="Picture 4" descr="mini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307781" y="4027284"/>
            <a:ext cx="2405507" cy="6505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307781" y="5087938"/>
            <a:ext cx="2405507" cy="3024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2682875" y="5917010"/>
            <a:ext cx="1560963" cy="1548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6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mini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872" y="203174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952500" y="62630"/>
            <a:ext cx="7294562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Times" charset="0"/>
              </a:rPr>
              <a:t>Identifying/subtracting </a:t>
            </a:r>
            <a:r>
              <a:rPr lang="en-US" sz="4000" dirty="0" err="1">
                <a:latin typeface="Times" charset="0"/>
              </a:rPr>
              <a:t>scatterers</a:t>
            </a:r>
            <a:endParaRPr lang="en-US" sz="4000" dirty="0">
              <a:latin typeface="Times" charset="0"/>
            </a:endParaRPr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6" t="14984" r="35033" b="33072"/>
          <a:stretch>
            <a:fillRect/>
          </a:stretch>
        </p:blipFill>
        <p:spPr bwMode="auto">
          <a:xfrm>
            <a:off x="5438775" y="1196975"/>
            <a:ext cx="27305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0" t="15460" r="39275" b="36565"/>
          <a:stretch>
            <a:fillRect/>
          </a:stretch>
        </p:blipFill>
        <p:spPr bwMode="auto">
          <a:xfrm>
            <a:off x="1214438" y="1181100"/>
            <a:ext cx="2498725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217488" y="5015309"/>
            <a:ext cx="63357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dots </a:t>
            </a:r>
            <a:r>
              <a:rPr lang="en-US" sz="2000" dirty="0">
                <a:solidFill>
                  <a:srgbClr val="0000FF"/>
                </a:solidFill>
              </a:rPr>
              <a:t>mark the place where </a:t>
            </a:r>
            <a:r>
              <a:rPr lang="en-US" sz="2000" dirty="0" smtClean="0">
                <a:solidFill>
                  <a:srgbClr val="0000FF"/>
                </a:solidFill>
              </a:rPr>
              <a:t>scatterers </a:t>
            </a:r>
            <a:r>
              <a:rPr lang="en-US" sz="2000" dirty="0">
                <a:solidFill>
                  <a:srgbClr val="0000FF"/>
                </a:solidFill>
              </a:rPr>
              <a:t>have been excised</a:t>
            </a:r>
          </a:p>
          <a:p>
            <a:pPr eaLnBrk="1" hangingPunct="1">
              <a:buFont typeface="Arial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 “dirt” does not fit template </a:t>
            </a:r>
            <a:r>
              <a:rPr lang="en-US" sz="2000" dirty="0" smtClean="0">
                <a:solidFill>
                  <a:srgbClr val="FF0000"/>
                </a:solidFill>
              </a:rPr>
              <a:t>is </a:t>
            </a:r>
            <a:r>
              <a:rPr lang="en-US" sz="2000" dirty="0">
                <a:solidFill>
                  <a:srgbClr val="FF0000"/>
                </a:solidFill>
              </a:rPr>
              <a:t>ignored by </a:t>
            </a:r>
            <a:r>
              <a:rPr lang="en-US" sz="2000" dirty="0" err="1">
                <a:solidFill>
                  <a:srgbClr val="FF0000"/>
                </a:solidFill>
              </a:rPr>
              <a:t>daophot</a:t>
            </a:r>
            <a:r>
              <a:rPr lang="en-US" sz="2000" dirty="0">
                <a:solidFill>
                  <a:srgbClr val="FF0000"/>
                </a:solidFill>
              </a:rPr>
              <a:t>  and </a:t>
            </a:r>
            <a:r>
              <a:rPr lang="en-US" sz="2000" dirty="0" smtClean="0">
                <a:solidFill>
                  <a:srgbClr val="FF0000"/>
                </a:solidFill>
              </a:rPr>
              <a:t>masks out real weaker </a:t>
            </a:r>
            <a:r>
              <a:rPr lang="en-US" sz="2000" dirty="0" err="1" smtClean="0">
                <a:solidFill>
                  <a:srgbClr val="FF0000"/>
                </a:solidFill>
              </a:rPr>
              <a:t>scatteres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9461" name="Picture 5" descr="0206-Run00-Histogr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0" t="14201" r="17616" b="2"/>
          <a:stretch>
            <a:fillRect/>
          </a:stretch>
        </p:blipFill>
        <p:spPr bwMode="auto">
          <a:xfrm>
            <a:off x="625475" y="3814763"/>
            <a:ext cx="3184525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1941513" y="1011238"/>
            <a:ext cx="1516062" cy="339725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Original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A3F16D-A03A-674A-950F-07A053EE0D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464" name="Rectangle 2"/>
          <p:cNvSpPr>
            <a:spLocks noChangeArrowheads="1"/>
          </p:cNvSpPr>
          <p:nvPr/>
        </p:nvSpPr>
        <p:spPr bwMode="auto">
          <a:xfrm>
            <a:off x="3924300" y="3306763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256  </a:t>
            </a:r>
          </a:p>
        </p:txBody>
      </p:sp>
      <p:sp>
        <p:nvSpPr>
          <p:cNvPr id="19465" name="Rectangle 11"/>
          <p:cNvSpPr>
            <a:spLocks noChangeArrowheads="1"/>
          </p:cNvSpPr>
          <p:nvPr/>
        </p:nvSpPr>
        <p:spPr bwMode="auto">
          <a:xfrm>
            <a:off x="3336925" y="4694238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256  </a:t>
            </a:r>
          </a:p>
        </p:txBody>
      </p:sp>
      <p:pic>
        <p:nvPicPr>
          <p:cNvPr id="194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90897" r="111" b="-1067"/>
          <a:stretch>
            <a:fillRect/>
          </a:stretch>
        </p:blipFill>
        <p:spPr bwMode="auto">
          <a:xfrm>
            <a:off x="5314950" y="3659188"/>
            <a:ext cx="3616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89191" r="1797" b="-1144"/>
          <a:stretch>
            <a:fillRect/>
          </a:stretch>
        </p:blipFill>
        <p:spPr bwMode="auto">
          <a:xfrm>
            <a:off x="593725" y="3622675"/>
            <a:ext cx="41005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Rectangle 2"/>
          <p:cNvSpPr>
            <a:spLocks noChangeArrowheads="1"/>
          </p:cNvSpPr>
          <p:nvPr/>
        </p:nvSpPr>
        <p:spPr bwMode="auto">
          <a:xfrm>
            <a:off x="8221663" y="337502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9469" name="TextBox 7"/>
          <p:cNvSpPr txBox="1">
            <a:spLocks noChangeArrowheads="1"/>
          </p:cNvSpPr>
          <p:nvPr/>
        </p:nvSpPr>
        <p:spPr bwMode="auto">
          <a:xfrm>
            <a:off x="5172075" y="993775"/>
            <a:ext cx="1703388" cy="338138"/>
          </a:xfrm>
          <a:prstGeom prst="rect">
            <a:avLst/>
          </a:prstGeom>
          <a:solidFill>
            <a:srgbClr val="C050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Subtracted Photo</a:t>
            </a: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1233488" y="4014788"/>
            <a:ext cx="1209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Dark pixels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00100" y="419735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2" name="Rectangle 4"/>
          <p:cNvSpPr>
            <a:spLocks noChangeArrowheads="1"/>
          </p:cNvSpPr>
          <p:nvPr/>
        </p:nvSpPr>
        <p:spPr bwMode="auto">
          <a:xfrm>
            <a:off x="6031918" y="3773339"/>
            <a:ext cx="2185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expanded pixel scale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646363" y="2560638"/>
            <a:ext cx="3746500" cy="428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75" name="TextBox 6"/>
          <p:cNvSpPr txBox="1">
            <a:spLocks noChangeArrowheads="1"/>
          </p:cNvSpPr>
          <p:nvPr/>
        </p:nvSpPr>
        <p:spPr bwMode="auto">
          <a:xfrm>
            <a:off x="4254500" y="2243138"/>
            <a:ext cx="10883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Fluffy dirt </a:t>
            </a:r>
          </a:p>
          <a:p>
            <a:pPr eaLnBrk="1" hangingPunct="1"/>
            <a:r>
              <a:rPr lang="en-US" sz="1800" dirty="0" smtClean="0"/>
              <a:t>ignored</a:t>
            </a:r>
            <a:endParaRPr lang="en-US" sz="1800" dirty="0"/>
          </a:p>
        </p:txBody>
      </p:sp>
      <p:pic>
        <p:nvPicPr>
          <p:cNvPr id="20" name="Shape 59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7332" y="4421012"/>
            <a:ext cx="2232233" cy="18273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28835" y="248908"/>
            <a:ext cx="7456487" cy="1143000"/>
          </a:xfrm>
        </p:spPr>
        <p:txBody>
          <a:bodyPr/>
          <a:lstStyle/>
          <a:p>
            <a:r>
              <a:rPr lang="en-US" sz="3200" dirty="0">
                <a:latin typeface="Times" charset="0"/>
              </a:rPr>
              <a:t>Number of </a:t>
            </a:r>
            <a:r>
              <a:rPr lang="en-US" sz="3200" dirty="0" err="1">
                <a:latin typeface="Times" charset="0"/>
              </a:rPr>
              <a:t>Scatterers</a:t>
            </a:r>
            <a:r>
              <a:rPr lang="en-US" sz="3200" dirty="0">
                <a:latin typeface="Times" charset="0"/>
              </a:rPr>
              <a:t> vs. Exposure Time </a:t>
            </a:r>
            <a:br>
              <a:rPr lang="en-US" sz="3200" dirty="0">
                <a:latin typeface="Times" charset="0"/>
              </a:rPr>
            </a:br>
            <a:endParaRPr lang="en-US" sz="3200" dirty="0">
              <a:latin typeface="Time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489E7-AC8E-6A4E-B31E-0F498CD279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35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0719" y="953890"/>
            <a:ext cx="4399319" cy="439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ontent Placeholder 2"/>
          <p:cNvSpPr>
            <a:spLocks noGrp="1"/>
          </p:cNvSpPr>
          <p:nvPr>
            <p:ph idx="1"/>
          </p:nvPr>
        </p:nvSpPr>
        <p:spPr>
          <a:xfrm>
            <a:off x="391399" y="4950023"/>
            <a:ext cx="8178640" cy="19478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" charset="0"/>
              </a:rPr>
              <a:t>Number increases almost linearly with exposure</a:t>
            </a:r>
          </a:p>
          <a:p>
            <a:r>
              <a:rPr lang="en-US" sz="2800" dirty="0">
                <a:solidFill>
                  <a:srgbClr val="0000FF"/>
                </a:solidFill>
                <a:latin typeface="Times" charset="0"/>
              </a:rPr>
              <a:t>Exploring </a:t>
            </a:r>
            <a:r>
              <a:rPr lang="en-US" sz="2800" dirty="0" smtClean="0">
                <a:solidFill>
                  <a:srgbClr val="0000FF"/>
                </a:solidFill>
                <a:latin typeface="Times" charset="0"/>
              </a:rPr>
              <a:t>weaker and weaker scatterers </a:t>
            </a:r>
            <a:endParaRPr lang="en-US" sz="2800" dirty="0">
              <a:solidFill>
                <a:srgbClr val="0000FF"/>
              </a:solidFill>
              <a:latin typeface="Times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" charset="0"/>
              </a:rPr>
              <a:t>Deeper and deeper </a:t>
            </a:r>
            <a:r>
              <a:rPr lang="en-US" sz="2800" dirty="0">
                <a:solidFill>
                  <a:srgbClr val="FF0000"/>
                </a:solidFill>
                <a:latin typeface="Times" charset="0"/>
              </a:rPr>
              <a:t>in the dielectric coating layers ! !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30019" y="1799938"/>
            <a:ext cx="2646362" cy="267970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304702" y="1859628"/>
            <a:ext cx="53425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u="sng" dirty="0"/>
              <a:t>Exposure			</a:t>
            </a:r>
            <a:r>
              <a:rPr lang="en-US" sz="2000" u="sng" dirty="0" err="1" smtClean="0">
                <a:solidFill>
                  <a:srgbClr val="0000FF"/>
                </a:solidFill>
              </a:rPr>
              <a:t>Scatterers</a:t>
            </a:r>
            <a:r>
              <a:rPr lang="en-US" sz="2000" u="sng" dirty="0" smtClean="0">
                <a:solidFill>
                  <a:srgbClr val="0000FF"/>
                </a:solidFill>
              </a:rPr>
              <a:t> (1</a:t>
            </a:r>
            <a:r>
              <a:rPr lang="en-US" sz="2000" u="sng" baseline="30000" dirty="0" smtClean="0">
                <a:solidFill>
                  <a:srgbClr val="0000FF"/>
                </a:solidFill>
              </a:rPr>
              <a:t>st</a:t>
            </a:r>
            <a:r>
              <a:rPr lang="en-US" sz="2000" u="sng" dirty="0" smtClean="0">
                <a:solidFill>
                  <a:srgbClr val="0000FF"/>
                </a:solidFill>
              </a:rPr>
              <a:t> Run)</a:t>
            </a:r>
            <a:endParaRPr lang="en-US" sz="2000" u="sng" dirty="0"/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@ 0.125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  <a:r>
              <a:rPr lang="en-US" dirty="0"/>
              <a:t>		 	</a:t>
            </a:r>
            <a:r>
              <a:rPr lang="en-US" sz="2000" dirty="0" smtClean="0">
                <a:solidFill>
                  <a:srgbClr val="0000FF"/>
                </a:solidFill>
              </a:rPr>
              <a:t>76</a:t>
            </a:r>
            <a:r>
              <a:rPr lang="en-US" sz="2000" dirty="0">
                <a:solidFill>
                  <a:srgbClr val="0000FF"/>
                </a:solidFill>
              </a:rPr>
              <a:t>	</a:t>
            </a:r>
          </a:p>
          <a:p>
            <a:pPr eaLnBrk="1" hangingPunct="1">
              <a:buFont typeface="Arial" charset="0"/>
              <a:buChar char="•"/>
            </a:pPr>
            <a:r>
              <a:rPr lang="en-US" sz="2000" dirty="0"/>
              <a:t>@ 1 </a:t>
            </a:r>
            <a:r>
              <a:rPr lang="en-US" sz="2000" dirty="0" err="1"/>
              <a:t>ms</a:t>
            </a:r>
            <a:r>
              <a:rPr lang="en-US" sz="2000" dirty="0"/>
              <a:t> </a:t>
            </a:r>
            <a:r>
              <a:rPr lang="en-US" sz="2000" dirty="0" smtClean="0"/>
              <a:t>exposure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624</a:t>
            </a:r>
            <a:endParaRPr lang="en-US" sz="2000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000" dirty="0"/>
              <a:t>@ 400 </a:t>
            </a:r>
            <a:r>
              <a:rPr lang="en-US" sz="2000" dirty="0" err="1"/>
              <a:t>ms</a:t>
            </a:r>
            <a:r>
              <a:rPr lang="en-US" sz="2000" dirty="0"/>
              <a:t> </a:t>
            </a:r>
            <a:r>
              <a:rPr lang="en-US" sz="2000" dirty="0" smtClean="0"/>
              <a:t>exposure</a:t>
            </a:r>
            <a:r>
              <a:rPr lang="en-US" dirty="0"/>
              <a:t>	</a:t>
            </a:r>
            <a:r>
              <a:rPr lang="en-US" sz="2000" dirty="0" smtClean="0">
                <a:solidFill>
                  <a:srgbClr val="0000FF"/>
                </a:solidFill>
              </a:rPr>
              <a:t>127,774</a:t>
            </a:r>
            <a:r>
              <a:rPr lang="en-US" sz="2000" dirty="0">
                <a:solidFill>
                  <a:srgbClr val="0000FF"/>
                </a:solidFill>
              </a:rPr>
              <a:t>				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6971600" y="1942530"/>
            <a:ext cx="1313722" cy="747127"/>
          </a:xfrm>
          <a:prstGeom prst="donut">
            <a:avLst>
              <a:gd name="adj" fmla="val 1125"/>
            </a:avLst>
          </a:prstGeom>
          <a:solidFill>
            <a:srgbClr val="C0504D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7558" y="3240279"/>
            <a:ext cx="17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Scatterer count plateaus due to saturation.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7699782" y="2754935"/>
            <a:ext cx="247154" cy="5982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3" name="Picture 4" descr="mini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886" y="332626"/>
            <a:ext cx="818628" cy="11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51257" y="2200724"/>
            <a:ext cx="94422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100,000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10,000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1,000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100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LIGO-G1601982.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4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1062</Words>
  <Application>Microsoft Macintosh PowerPoint</Application>
  <PresentationFormat>On-screen Show (4:3)</PresentationFormat>
  <Paragraphs>226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Study of Optical Scatterers  within Coating Layers of  gravitational wave detector Mirrors</vt:lpstr>
      <vt:lpstr>Gravitational Wave detectors’ mirror thermal noise</vt:lpstr>
      <vt:lpstr>Brief Summary</vt:lpstr>
      <vt:lpstr>Method</vt:lpstr>
      <vt:lpstr>Daophot Mechanism: Point Spread Templates</vt:lpstr>
      <vt:lpstr>Daophot Mechanism:  Problems CCD dynamic range</vt:lpstr>
      <vt:lpstr>Daophot subtraction effectiveness  </vt:lpstr>
      <vt:lpstr>Identifying/subtracting scatterers</vt:lpstr>
      <vt:lpstr>Number of Scatterers vs. Exposure Time  </vt:lpstr>
      <vt:lpstr>Apparent size: Depth in stack effect</vt:lpstr>
      <vt:lpstr>Scatterer light intensity distribution @ Exposure Time = 0.0125 sec</vt:lpstr>
      <vt:lpstr>Drop of laser light impedes detection of scatterers below first 2-3 layers  26 layers in each HR coating  ~200 scatterers /mm2</vt:lpstr>
      <vt:lpstr>Origin of scatterers</vt:lpstr>
      <vt:lpstr>Ongoing work</vt:lpstr>
      <vt:lpstr>Lucky byproduct</vt:lpstr>
      <vt:lpstr>PowerPoint Presentation</vt:lpstr>
      <vt:lpstr>PowerPoint Presentation</vt:lpstr>
      <vt:lpstr>Depth scatterer exploration</vt:lpstr>
      <vt:lpstr>PowerPoint Presentation</vt:lpstr>
      <vt:lpstr>PowerPoint Presentation</vt:lpstr>
      <vt:lpstr>PowerPoint Presentation</vt:lpstr>
      <vt:lpstr>Conclusions 1</vt:lpstr>
      <vt:lpstr>Conclusions 2</vt:lpstr>
    </vt:vector>
  </TitlesOfParts>
  <Company>CSULA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DeSalvo</dc:creator>
  <cp:lastModifiedBy>Riccardo DeSalvo User</cp:lastModifiedBy>
  <cp:revision>88</cp:revision>
  <dcterms:created xsi:type="dcterms:W3CDTF">2016-04-20T13:30:32Z</dcterms:created>
  <dcterms:modified xsi:type="dcterms:W3CDTF">2016-09-26T05:49:43Z</dcterms:modified>
</cp:coreProperties>
</file>