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39"/>
  </p:notesMasterIdLst>
  <p:handoutMasterIdLst>
    <p:handoutMasterId r:id="rId40"/>
  </p:handoutMasterIdLst>
  <p:sldIdLst>
    <p:sldId id="334" r:id="rId2"/>
    <p:sldId id="258" r:id="rId3"/>
    <p:sldId id="262" r:id="rId4"/>
    <p:sldId id="261" r:id="rId5"/>
    <p:sldId id="263" r:id="rId6"/>
    <p:sldId id="264" r:id="rId7"/>
    <p:sldId id="265" r:id="rId8"/>
    <p:sldId id="266" r:id="rId9"/>
    <p:sldId id="270" r:id="rId10"/>
    <p:sldId id="319" r:id="rId11"/>
    <p:sldId id="320" r:id="rId12"/>
    <p:sldId id="268" r:id="rId13"/>
    <p:sldId id="269" r:id="rId14"/>
    <p:sldId id="271" r:id="rId15"/>
    <p:sldId id="272" r:id="rId16"/>
    <p:sldId id="278" r:id="rId17"/>
    <p:sldId id="279" r:id="rId18"/>
    <p:sldId id="273" r:id="rId19"/>
    <p:sldId id="274" r:id="rId20"/>
    <p:sldId id="276" r:id="rId21"/>
    <p:sldId id="275" r:id="rId22"/>
    <p:sldId id="280" r:id="rId23"/>
    <p:sldId id="281" r:id="rId24"/>
    <p:sldId id="283" r:id="rId25"/>
    <p:sldId id="331" r:id="rId26"/>
    <p:sldId id="332" r:id="rId27"/>
    <p:sldId id="333" r:id="rId28"/>
    <p:sldId id="285" r:id="rId29"/>
    <p:sldId id="286" r:id="rId30"/>
    <p:sldId id="287" r:id="rId31"/>
    <p:sldId id="288" r:id="rId32"/>
    <p:sldId id="289" r:id="rId33"/>
    <p:sldId id="291" r:id="rId34"/>
    <p:sldId id="316" r:id="rId35"/>
    <p:sldId id="296" r:id="rId36"/>
    <p:sldId id="335" r:id="rId37"/>
    <p:sldId id="324" r:id="rId3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FF0600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012" autoAdjust="0"/>
    <p:restoredTop sz="50000" autoAdjust="0"/>
  </p:normalViewPr>
  <p:slideViewPr>
    <p:cSldViewPr snapToGrid="0" snapToObjects="1">
      <p:cViewPr varScale="1">
        <p:scale>
          <a:sx n="106" d="100"/>
          <a:sy n="106" d="100"/>
        </p:scale>
        <p:origin x="176" y="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9/17/16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 smtClean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SURF Lecture 2010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ea typeface="ＤＦＰ太丸ゴシック体"/>
              </a:defRPr>
            </a:lvl1pPr>
          </a:lstStyle>
          <a:p>
            <a:fld id="{FF21C145-317C-4DEC-9A6B-045D66B7A0F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B499-F5DE-4BE5-BB26-90CC428051F7}" type="datetime1">
              <a:rPr lang="en-US" altLang="ja-JP" smtClean="0"/>
              <a:pPr/>
              <a:t>9/17/16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2016/9/17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+mj-lt"/>
          <a:ea typeface="ＤＦＰ太丸ゴシック体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Corbel"/>
          <a:ea typeface="ＤＦＰ太丸ゴシック体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Corbel"/>
          <a:ea typeface="ＤＦＰ太丸ゴシック体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Corbel"/>
          <a:ea typeface="ＤＦＰ太丸ゴシック体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Corbel"/>
          <a:ea typeface="ＤＦＰ太丸ゴシック体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Corbel"/>
          <a:ea typeface="ＤＦＰ太丸ゴシック体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inear_system" TargetMode="External"/><Relationship Id="rId4" Type="http://schemas.openxmlformats.org/officeDocument/2006/relationships/hyperlink" Target="http://en.wikipedia.org/wiki/LTI_system_theor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hyperlink" Target="http://nupet.daelt.ct.utfpr.edu.br/_ontomos/paginas/AMESim4.2.0/demo/Misc/la/SecondOrder/SecondOrder.ht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ja-JP" sz="4400" dirty="0"/>
              <a:t>Control system</a:t>
            </a:r>
            <a:br>
              <a:rPr lang="en-US" altLang="ja-JP" sz="4400" dirty="0"/>
            </a:br>
            <a:r>
              <a:rPr lang="en-US" altLang="ja-JP" sz="4400" dirty="0"/>
              <a:t>in Gravitational Wave Detectors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1443464"/>
          </a:xfrm>
        </p:spPr>
        <p:txBody>
          <a:bodyPr/>
          <a:lstStyle/>
          <a:p>
            <a:r>
              <a:rPr lang="en-US" altLang="ja-JP" dirty="0" smtClean="0"/>
              <a:t>Koji Arai (</a:t>
            </a:r>
            <a:r>
              <a:rPr lang="ja-JP" altLang="en-US" dirty="0">
                <a:latin typeface="Weibei TC" charset="-120"/>
                <a:ea typeface="Weibei TC" charset="-120"/>
                <a:cs typeface="Weibei TC" charset="-120"/>
              </a:rPr>
              <a:t>新井宏二</a:t>
            </a:r>
            <a:r>
              <a:rPr lang="en-US" altLang="ja-JP" dirty="0" smtClean="0"/>
              <a:t>) – LIGO Laboratory / Caltech</a:t>
            </a:r>
          </a:p>
          <a:p>
            <a:endParaRPr lang="en-US" altLang="ja-JP" dirty="0"/>
          </a:p>
          <a:p>
            <a:r>
              <a:rPr lang="en-US" altLang="ja-JP" dirty="0" smtClean="0"/>
              <a:t>GW mini-school: Beijing </a:t>
            </a:r>
            <a:r>
              <a:rPr lang="en-US" altLang="ja-JP" smtClean="0"/>
              <a:t>Normal University </a:t>
            </a:r>
            <a:r>
              <a:rPr lang="en-US" altLang="ja-JP" dirty="0" smtClean="0"/>
              <a:t>2016/9/15~18</a:t>
            </a:r>
          </a:p>
          <a:p>
            <a:endParaRPr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2148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Tahoma"/>
                <a:cs typeface="Tahoma"/>
              </a:rPr>
              <a:t>LIGO-G1601928-v1</a:t>
            </a:r>
            <a:endParaRPr kumimoji="1" lang="ja-JP" altLang="en-US" dirty="0">
              <a:latin typeface="Tahoma"/>
              <a:cs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0013" y="146006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ja-JP" altLang="en-US" sz="9600" b="1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Libian SC" charset="-122"/>
                <a:cs typeface="Diwan Kufi" charset="-78"/>
              </a:rPr>
              <a:t>引力波</a:t>
            </a:r>
            <a:endParaRPr lang="en-US" b="1" i="1" dirty="0">
              <a:solidFill>
                <a:schemeClr val="bg1">
                  <a:lumMod val="65000"/>
                  <a:lumOff val="35000"/>
                </a:schemeClr>
              </a:solidFill>
              <a:effectLst/>
              <a:latin typeface="Calibri" charset="0"/>
              <a:ea typeface="ＭＳ 明朝" charset="-128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26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17231" y="784992"/>
            <a:ext cx="9261231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cs typeface="Tahoma"/>
              </a:rPr>
              <a:t>When the </a:t>
            </a:r>
            <a:r>
              <a:rPr lang="en-US" sz="2800" b="1" dirty="0" err="1" smtClean="0">
                <a:cs typeface="Tahoma"/>
              </a:rPr>
              <a:t>openloop</a:t>
            </a:r>
            <a:r>
              <a:rPr lang="en-US" sz="2800" b="1" dirty="0" smtClean="0">
                <a:cs typeface="Tahoma"/>
              </a:rPr>
              <a:t> gain G is &gt;&gt;1, the error signal gets suppressed</a:t>
            </a:r>
          </a:p>
          <a:p>
            <a:pPr>
              <a:lnSpc>
                <a:spcPct val="120000"/>
              </a:lnSpc>
            </a:pPr>
            <a:endParaRPr lang="en-US" sz="2800" b="1" dirty="0" smtClean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FF0000"/>
                </a:solidFill>
                <a:cs typeface="Tahoma"/>
              </a:rPr>
              <a:t>“Wow! our sensor signal became smaller!”</a:t>
            </a:r>
            <a:endParaRPr lang="en-US" sz="2800" b="1" dirty="0">
              <a:solidFill>
                <a:srgbClr val="FF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b="1" dirty="0" smtClean="0">
                <a:cs typeface="Tahoma"/>
              </a:rPr>
              <a:t>Is our system more sensitive now?</a:t>
            </a:r>
            <a:r>
              <a:rPr lang="en-US" b="1" dirty="0" smtClean="0">
                <a:solidFill>
                  <a:srgbClr val="FF0000"/>
                </a:solidFill>
                <a:cs typeface="Tahoma"/>
              </a:rPr>
              <a:t> =&gt; No</a:t>
            </a:r>
          </a:p>
          <a:p>
            <a:pPr lvl="1">
              <a:lnSpc>
                <a:spcPct val="120000"/>
              </a:lnSpc>
            </a:pPr>
            <a:endParaRPr lang="en-US" b="1" dirty="0">
              <a:solidFill>
                <a:srgbClr val="0000FF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b="1" dirty="0" smtClean="0">
                <a:cs typeface="Tahoma"/>
              </a:rPr>
              <a:t>Then, can we still measure gravitational waves </a:t>
            </a:r>
            <a:br>
              <a:rPr lang="en-US" b="1" dirty="0" smtClean="0">
                <a:cs typeface="Tahoma"/>
              </a:rPr>
            </a:br>
            <a:r>
              <a:rPr lang="en-US" b="1" dirty="0" smtClean="0">
                <a:cs typeface="Tahoma"/>
              </a:rPr>
              <a:t>even if the error signal is almost zero</a:t>
            </a:r>
            <a:r>
              <a:rPr lang="en-US" b="1" dirty="0" smtClean="0">
                <a:solidFill>
                  <a:srgbClr val="FF0600"/>
                </a:solidFill>
                <a:cs typeface="Tahoma"/>
              </a:rPr>
              <a:t>? =&gt; Yes</a:t>
            </a:r>
            <a:endParaRPr lang="en-US" b="1" dirty="0">
              <a:solidFill>
                <a:srgbClr val="FF06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895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17231" y="784992"/>
            <a:ext cx="9261231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Important difference between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        “Feedback control for stabilization” </a:t>
            </a:r>
            <a:br>
              <a:rPr lang="en-US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and “</a:t>
            </a:r>
            <a:r>
              <a:rPr lang="en-US" sz="2000" b="1" dirty="0">
                <a:solidFill>
                  <a:srgbClr val="0000FF"/>
                </a:solidFill>
                <a:cs typeface="Tahoma"/>
              </a:rPr>
              <a:t>Feedback control for 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measurement” 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Feedback control changes 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the stabilized motion</a:t>
            </a:r>
            <a:br>
              <a:rPr lang="en-US" sz="2000" b="1" dirty="0" smtClean="0">
                <a:solidFill>
                  <a:srgbClr val="FF0600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but 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reconstructed Disturbance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is not modified by the loop*</a:t>
            </a:r>
            <a:br>
              <a:rPr lang="en-US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</a:t>
            </a:r>
            <a:r>
              <a:rPr lang="en-US" sz="2000" b="1" dirty="0">
                <a:solidFill>
                  <a:srgbClr val="0000FF"/>
                </a:solidFill>
                <a:cs typeface="Tahoma"/>
              </a:rPr>
              <a:t>(*if everything is linear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97292" y="3138447"/>
            <a:ext cx="5873284" cy="3331378"/>
            <a:chOff x="-330881" y="1220061"/>
            <a:chExt cx="8563628" cy="4857364"/>
          </a:xfrm>
        </p:grpSpPr>
        <p:sp>
          <p:nvSpPr>
            <p:cNvPr id="5" name="コンテンツ プレースホルダ 2"/>
            <p:cNvSpPr txBox="1">
              <a:spLocks/>
            </p:cNvSpPr>
            <p:nvPr/>
          </p:nvSpPr>
          <p:spPr>
            <a:xfrm>
              <a:off x="3032553" y="1220061"/>
              <a:ext cx="1577988" cy="10062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Stabilized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m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otion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8204" y="2216700"/>
              <a:ext cx="4838700" cy="3797300"/>
            </a:xfrm>
            <a:prstGeom prst="rect">
              <a:avLst/>
            </a:prstGeom>
          </p:spPr>
        </p:pic>
        <p:sp>
          <p:nvSpPr>
            <p:cNvPr id="7" name="コンテンツ プレースホルダ 2"/>
            <p:cNvSpPr txBox="1">
              <a:spLocks/>
            </p:cNvSpPr>
            <p:nvPr/>
          </p:nvSpPr>
          <p:spPr>
            <a:xfrm>
              <a:off x="-330881" y="2509923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12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Disturbance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>
            <a:xfrm>
              <a:off x="6654759" y="2509923"/>
              <a:ext cx="1577988" cy="100629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Error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signal</a:t>
              </a:r>
            </a:p>
          </p:txBody>
        </p:sp>
        <p:sp>
          <p:nvSpPr>
            <p:cNvPr id="9" name="コンテンツ プレースホルダ 2"/>
            <p:cNvSpPr txBox="1">
              <a:spLocks/>
            </p:cNvSpPr>
            <p:nvPr/>
          </p:nvSpPr>
          <p:spPr>
            <a:xfrm>
              <a:off x="3949838" y="3323793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Sensor</a:t>
              </a:r>
            </a:p>
          </p:txBody>
        </p:sp>
        <p:sp>
          <p:nvSpPr>
            <p:cNvPr id="10" name="コンテンツ プレースホルダ 2"/>
            <p:cNvSpPr txBox="1">
              <a:spLocks/>
            </p:cNvSpPr>
            <p:nvPr/>
          </p:nvSpPr>
          <p:spPr>
            <a:xfrm>
              <a:off x="6523367" y="4436845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Servo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Filter</a:t>
              </a:r>
            </a:p>
          </p:txBody>
        </p:sp>
        <p:sp>
          <p:nvSpPr>
            <p:cNvPr id="11" name="コンテンツ プレースホルダ 2"/>
            <p:cNvSpPr txBox="1">
              <a:spLocks/>
            </p:cNvSpPr>
            <p:nvPr/>
          </p:nvSpPr>
          <p:spPr>
            <a:xfrm>
              <a:off x="633222" y="4281192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Actuator</a:t>
              </a:r>
            </a:p>
          </p:txBody>
        </p:sp>
        <p:sp>
          <p:nvSpPr>
            <p:cNvPr id="12" name="コンテンツ プレースホルダ 2"/>
            <p:cNvSpPr txBox="1">
              <a:spLocks/>
            </p:cNvSpPr>
            <p:nvPr/>
          </p:nvSpPr>
          <p:spPr>
            <a:xfrm>
              <a:off x="12829" y="5630712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Feedback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s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60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Linear systems</a:t>
            </a:r>
            <a:br>
              <a:rPr lang="en-US" altLang="ja-JP" sz="4800" dirty="0" smtClean="0"/>
            </a:br>
            <a:r>
              <a:rPr lang="en-US" altLang="ja-JP" sz="4800" dirty="0" smtClean="0"/>
              <a:t>and their stability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05890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Linear </a:t>
            </a:r>
            <a:r>
              <a:rPr lang="en-US" altLang="ja-JP" dirty="0" smtClean="0"/>
              <a:t>systems and </a:t>
            </a:r>
            <a:r>
              <a:rPr lang="en-US" altLang="ja-JP" dirty="0"/>
              <a:t>their stability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8"/>
            <a:ext cx="9144000" cy="60942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 deterministic and time-invariant system: H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cs typeface="Tahoma"/>
              </a:rPr>
              <a:t>The system H is LTI (linear &amp; time-invariant)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when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We can deal with such a system using Laplace transform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(or almost equivalently Fourier Transform)</a:t>
            </a:r>
            <a:endParaRPr lang="en-US" sz="20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3488" y="1462343"/>
            <a:ext cx="1680623" cy="71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H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81298" y="1834346"/>
            <a:ext cx="962190" cy="8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324111" y="1819986"/>
            <a:ext cx="962190" cy="8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コンテンツ プレースホルダ 2"/>
          <p:cNvSpPr txBox="1">
            <a:spLocks/>
          </p:cNvSpPr>
          <p:nvPr/>
        </p:nvSpPr>
        <p:spPr>
          <a:xfrm>
            <a:off x="737399" y="1610989"/>
            <a:ext cx="1928204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System Input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x(t)</a:t>
            </a:r>
          </a:p>
        </p:txBody>
      </p:sp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6414592" y="1619282"/>
            <a:ext cx="1928204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System Output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y(t)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25" y="3001679"/>
            <a:ext cx="6604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3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8724"/>
            <a:ext cx="6748929" cy="5061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71337"/>
            <a:ext cx="9144000" cy="6837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Time domain </a:t>
            </a:r>
            <a:r>
              <a:rPr lang="en-US" sz="2800" b="1" dirty="0" err="1" smtClean="0">
                <a:solidFill>
                  <a:srgbClr val="000000"/>
                </a:solidFill>
                <a:cs typeface="Tahoma"/>
              </a:rPr>
              <a:t>vs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 Laplace (or Fourier) frequency domain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4270" y="6004089"/>
            <a:ext cx="4689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http://en.wikipedia.org/wiki/</a:t>
            </a:r>
            <a:r>
              <a:rPr lang="en-US" dirty="0" smtClean="0">
                <a:hlinkClick r:id="rId3"/>
              </a:rPr>
              <a:t>Linear_system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en.wikipedia.org</a:t>
            </a:r>
            <a:r>
              <a:rPr lang="en-US" dirty="0">
                <a:hlinkClick r:id="rId4"/>
              </a:rPr>
              <a:t>/wiki/</a:t>
            </a:r>
            <a:r>
              <a:rPr lang="en-US" dirty="0" err="1">
                <a:hlinkClick r:id="rId4"/>
              </a:rPr>
              <a:t>LTI_system_theory</a:t>
            </a:r>
            <a:endParaRPr lang="en-US" dirty="0"/>
          </a:p>
        </p:txBody>
      </p:sp>
      <p:sp>
        <p:nvSpPr>
          <p:cNvPr id="17" name="Line Callout 1 16"/>
          <p:cNvSpPr/>
          <p:nvPr/>
        </p:nvSpPr>
        <p:spPr>
          <a:xfrm>
            <a:off x="6368139" y="1750024"/>
            <a:ext cx="2193790" cy="322601"/>
          </a:xfrm>
          <a:prstGeom prst="borderCallout1">
            <a:avLst>
              <a:gd name="adj1" fmla="val 58070"/>
              <a:gd name="adj2" fmla="val -3070"/>
              <a:gd name="adj3" fmla="val 233436"/>
              <a:gd name="adj4" fmla="val -130145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Impulse response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Line Callout 1 24"/>
          <p:cNvSpPr/>
          <p:nvPr/>
        </p:nvSpPr>
        <p:spPr>
          <a:xfrm>
            <a:off x="6493010" y="5516746"/>
            <a:ext cx="2193790" cy="322601"/>
          </a:xfrm>
          <a:prstGeom prst="borderCallout1">
            <a:avLst>
              <a:gd name="adj1" fmla="val 58070"/>
              <a:gd name="adj2" fmla="val -3070"/>
              <a:gd name="adj3" fmla="val -29002"/>
              <a:gd name="adj4" fmla="val -138333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transfer function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9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782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It is easy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to convert from an ordinary differential equation to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 transfer function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e.g. Damped oscillator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548" y="2186800"/>
            <a:ext cx="2679700" cy="124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63" y="4406900"/>
            <a:ext cx="5791200" cy="1955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3537" y="5413268"/>
            <a:ext cx="5157331" cy="1154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943867" y="2295445"/>
            <a:ext cx="2809591" cy="5033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8000"/>
                </a:solidFill>
                <a:latin typeface="+mj-lt"/>
                <a:cs typeface="Tahoma"/>
              </a:rPr>
              <a:t>Laplace Transform</a:t>
            </a:r>
            <a:endParaRPr lang="en-US" sz="2400" b="1" baseline="30000" dirty="0" smtClean="0">
              <a:solidFill>
                <a:srgbClr val="008000"/>
              </a:solidFill>
              <a:latin typeface="+mj-lt"/>
              <a:cs typeface="Tahoma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4929490" y="3012277"/>
            <a:ext cx="2809591" cy="5033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8000"/>
                </a:solidFill>
                <a:latin typeface="+mj-lt"/>
                <a:cs typeface="Tahoma"/>
              </a:rPr>
              <a:t>Fourier Transform</a:t>
            </a:r>
            <a:endParaRPr lang="en-US" sz="2400" b="1" baseline="30000" dirty="0" smtClean="0">
              <a:solidFill>
                <a:srgbClr val="008000"/>
              </a:solidFill>
              <a:latin typeface="+mj-lt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942" y="3896577"/>
            <a:ext cx="2064716" cy="272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4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782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e.g. Damped oscillator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0588"/>
            <a:ext cx="3673797" cy="2364743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26" y="4211948"/>
            <a:ext cx="2480683" cy="273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569" y="925958"/>
            <a:ext cx="5568030" cy="5932042"/>
          </a:xfrm>
          <a:prstGeom prst="rect">
            <a:avLst/>
          </a:prstGeom>
        </p:spPr>
      </p:pic>
      <p:sp>
        <p:nvSpPr>
          <p:cNvPr id="18" name="Line Callout 1 17"/>
          <p:cNvSpPr/>
          <p:nvPr/>
        </p:nvSpPr>
        <p:spPr>
          <a:xfrm>
            <a:off x="457200" y="5384533"/>
            <a:ext cx="2878388" cy="1221724"/>
          </a:xfrm>
          <a:prstGeom prst="borderCallout1">
            <a:avLst>
              <a:gd name="adj1" fmla="val 22944"/>
              <a:gd name="adj2" fmla="val 100701"/>
              <a:gd name="adj3" fmla="val -58282"/>
              <a:gd name="adj4" fmla="val 133070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Bode diagram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コンテンツ プレースホルダ 2"/>
          <p:cNvSpPr txBox="1">
            <a:spLocks/>
          </p:cNvSpPr>
          <p:nvPr/>
        </p:nvSpPr>
        <p:spPr>
          <a:xfrm>
            <a:off x="7356917" y="959253"/>
            <a:ext cx="1187319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log-log</a:t>
            </a:r>
          </a:p>
        </p:txBody>
      </p:sp>
      <p:sp>
        <p:nvSpPr>
          <p:cNvPr id="20" name="コンテンツ プレースホルダ 2"/>
          <p:cNvSpPr txBox="1">
            <a:spLocks/>
          </p:cNvSpPr>
          <p:nvPr/>
        </p:nvSpPr>
        <p:spPr>
          <a:xfrm>
            <a:off x="7344088" y="4937820"/>
            <a:ext cx="1187319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log-</a:t>
            </a:r>
            <a:r>
              <a:rPr lang="en-US" sz="2400" b="1" dirty="0" err="1" smtClean="0">
                <a:solidFill>
                  <a:srgbClr val="F600FF"/>
                </a:solidFill>
                <a:latin typeface="+mj-lt"/>
                <a:cs typeface="Tahoma"/>
              </a:rPr>
              <a:t>lin</a:t>
            </a:r>
            <a:endParaRPr lang="en-US" sz="2400" b="1" dirty="0" smtClean="0">
              <a:solidFill>
                <a:srgbClr val="F600FF"/>
              </a:solidFill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009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782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e.g. RC filter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1" y="1866085"/>
            <a:ext cx="4156656" cy="163587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1" y="4053548"/>
            <a:ext cx="4661644" cy="1822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78" y="1866085"/>
            <a:ext cx="4451522" cy="4612034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6132349" y="984638"/>
            <a:ext cx="1711146" cy="547789"/>
          </a:xfrm>
          <a:prstGeom prst="borderCallout1">
            <a:avLst>
              <a:gd name="adj1" fmla="val 100221"/>
              <a:gd name="adj2" fmla="val 65936"/>
              <a:gd name="adj3" fmla="val 271694"/>
              <a:gd name="adj4" fmla="val 64697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cut-off </a:t>
            </a:r>
            <a:r>
              <a:rPr lang="en-US" b="1" dirty="0" err="1" smtClean="0">
                <a:solidFill>
                  <a:srgbClr val="FF0000"/>
                </a:solidFill>
              </a:rPr>
              <a:t>freq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 = 1/(R*C)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2019313" y="2379425"/>
            <a:ext cx="813816" cy="868680"/>
          </a:xfrm>
          <a:prstGeom prst="bentArrow">
            <a:avLst>
              <a:gd name="adj1" fmla="val 7187"/>
              <a:gd name="adj2" fmla="val 13353"/>
              <a:gd name="adj3" fmla="val 50000"/>
              <a:gd name="adj4" fmla="val 39639"/>
            </a:avLst>
          </a:prstGeom>
          <a:solidFill>
            <a:srgbClr val="FFC000"/>
          </a:solidFill>
          <a:ln w="317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4268" y="2653990"/>
            <a:ext cx="618313" cy="2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6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In most cases, a system TF can be expressed as: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The roots of the numerator are called as “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zeros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”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/>
            </a:r>
            <a:br>
              <a:rPr lang="en-US" sz="2800" b="1" dirty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and the roots of the denominator are called as “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poles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”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cs typeface="Tahoma"/>
              </a:rPr>
              <a:t>Zeros (</a:t>
            </a:r>
            <a:r>
              <a:rPr lang="en-US" sz="2800" b="1" dirty="0" err="1">
                <a:solidFill>
                  <a:srgbClr val="000000"/>
                </a:solidFill>
                <a:cs typeface="Tahoma"/>
              </a:rPr>
              <a:t>s</a:t>
            </a:r>
            <a:r>
              <a:rPr lang="en-US" sz="2800" b="1" baseline="-25000" dirty="0" err="1">
                <a:solidFill>
                  <a:srgbClr val="000000"/>
                </a:solidFill>
                <a:cs typeface="Tahoma"/>
              </a:rPr>
              <a:t>zi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)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and poles 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(</a:t>
            </a:r>
            <a:r>
              <a:rPr lang="en-US" sz="2800" b="1" dirty="0" err="1" smtClean="0">
                <a:solidFill>
                  <a:srgbClr val="000000"/>
                </a:solidFill>
                <a:cs typeface="Tahoma"/>
              </a:rPr>
              <a:t>s</a:t>
            </a:r>
            <a:r>
              <a:rPr lang="en-US" sz="2800" b="1" baseline="-25000" dirty="0" err="1" smtClean="0">
                <a:solidFill>
                  <a:srgbClr val="000000"/>
                </a:solidFill>
                <a:cs typeface="Tahoma"/>
              </a:rPr>
              <a:t>pi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)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are 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	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real numbers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cs typeface="Tahoma"/>
              </a:rPr>
              <a:t>(single zeros/poles)</a:t>
            </a:r>
            <a:r>
              <a:rPr lang="en-US" sz="2800" b="1" dirty="0">
                <a:solidFill>
                  <a:srgbClr val="0000FF"/>
                </a:solidFill>
                <a:cs typeface="Tahoma"/>
              </a:rPr>
              <a:t/>
            </a:r>
            <a:br>
              <a:rPr lang="en-US" sz="2800" b="1" dirty="0">
                <a:solidFill>
                  <a:srgbClr val="0000FF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or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>
                <a:solidFill>
                  <a:srgbClr val="000000"/>
                </a:solidFill>
                <a:cs typeface="Tahoma"/>
              </a:rPr>
              <a:t>	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pairs of complex conjugates </a:t>
            </a:r>
            <a:r>
              <a:rPr lang="en-US" sz="2800" b="1" dirty="0" smtClean="0">
                <a:solidFill>
                  <a:srgbClr val="0000FF"/>
                </a:solidFill>
                <a:cs typeface="Tahoma"/>
              </a:rPr>
              <a:t>(complex zeros/poles)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8" y="1712295"/>
            <a:ext cx="5588000" cy="85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788" y="3677580"/>
            <a:ext cx="3898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P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oles rule the stability of the system!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H(s) can be rewritten as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Each term imposes exponential time impulse response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Therefore, </a:t>
            </a:r>
            <a:r>
              <a:rPr lang="en-US" sz="2800" b="1" dirty="0" smtClean="0">
                <a:solidFill>
                  <a:srgbClr val="FF0000"/>
                </a:solidFill>
                <a:cs typeface="Tahoma"/>
              </a:rPr>
              <a:t>if there is ANY pole with</a:t>
            </a:r>
            <a:br>
              <a:rPr lang="en-US" sz="2800" b="1" dirty="0" smtClean="0">
                <a:solidFill>
                  <a:srgbClr val="FF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FF0000"/>
                </a:solidFill>
                <a:cs typeface="Tahoma"/>
              </a:rPr>
              <a:t>the response of the system diverges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91" y="2185942"/>
            <a:ext cx="3187700" cy="1041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91" y="5723062"/>
            <a:ext cx="1790700" cy="381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3" y="4287857"/>
            <a:ext cx="6934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Gravitational wave detection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altLang="ja-JP" sz="2800" b="1" dirty="0" smtClean="0">
                <a:solidFill>
                  <a:srgbClr val="0000FF"/>
                </a:solidFill>
                <a:latin typeface="+mj-lt"/>
                <a:cs typeface="Tahoma"/>
              </a:rPr>
              <a:t>L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aser displacement sensor</a:t>
            </a:r>
            <a:b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Requires linear displacement detection</a:t>
            </a:r>
          </a:p>
          <a:p>
            <a:endParaRPr lang="en-US" sz="2800" b="1" dirty="0" smtClean="0">
              <a:latin typeface="+mj-lt"/>
              <a:cs typeface="Tahoma"/>
            </a:endParaRPr>
          </a:p>
          <a:p>
            <a:endParaRPr lang="en-US" sz="2800" b="1" dirty="0" smtClean="0">
              <a:latin typeface="+mj-lt"/>
              <a:cs typeface="Tahoma"/>
            </a:endParaRPr>
          </a:p>
          <a:p>
            <a:endParaRPr lang="en-US" sz="2800" b="1" dirty="0" smtClean="0">
              <a:latin typeface="+mj-lt"/>
              <a:cs typeface="Tahoma"/>
            </a:endParaRPr>
          </a:p>
          <a:p>
            <a:r>
              <a:rPr lang="en-US" sz="2800" b="1" dirty="0" smtClean="0">
                <a:latin typeface="+mj-lt"/>
                <a:cs typeface="Tahoma"/>
              </a:rPr>
              <a:t>Control for measurement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Laser interferometer = nonlinear device</a:t>
            </a:r>
            <a:b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Feedback control =&gt; linearization</a:t>
            </a:r>
          </a:p>
        </p:txBody>
      </p:sp>
    </p:spTree>
    <p:extLst>
      <p:ext uri="{BB962C8B-B14F-4D97-AF65-F5344CB8AC3E}">
        <p14:creationId xmlns:p14="http://schemas.microsoft.com/office/powerpoint/2010/main" val="212913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P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oles rule the stability of the system!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endParaRPr lang="en-US" sz="2800" b="1" dirty="0" smtClean="0">
              <a:solidFill>
                <a:srgbClr val="FF0000"/>
              </a:solidFill>
              <a:cs typeface="Tahom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15" y="1668427"/>
            <a:ext cx="6540500" cy="447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39584"/>
            <a:ext cx="8993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err="1">
                <a:hlinkClick r:id="rId3"/>
              </a:rPr>
              <a:t>nupet.daelt.ct.utfpr.edu.br</a:t>
            </a:r>
            <a:r>
              <a:rPr lang="en-US" sz="1400" dirty="0">
                <a:hlinkClick r:id="rId3"/>
              </a:rPr>
              <a:t>/_</a:t>
            </a:r>
            <a:r>
              <a:rPr lang="en-US" sz="1400" dirty="0" err="1">
                <a:hlinkClick r:id="rId3"/>
              </a:rPr>
              <a:t>ontomos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paginas</a:t>
            </a:r>
            <a:r>
              <a:rPr lang="en-US" sz="1400" dirty="0">
                <a:hlinkClick r:id="rId3"/>
              </a:rPr>
              <a:t>/AMESim4.2.0/demo/</a:t>
            </a:r>
            <a:r>
              <a:rPr lang="en-US" sz="1400" dirty="0" err="1">
                <a:hlinkClick r:id="rId3"/>
              </a:rPr>
              <a:t>Misc</a:t>
            </a:r>
            <a:r>
              <a:rPr lang="en-US" sz="1400" dirty="0">
                <a:hlinkClick r:id="rId3"/>
              </a:rPr>
              <a:t>/la/</a:t>
            </a:r>
            <a:r>
              <a:rPr lang="en-US" sz="1400" dirty="0" err="1">
                <a:hlinkClick r:id="rId3"/>
              </a:rPr>
              <a:t>SecondOrder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SecondOrder.htm</a:t>
            </a:r>
            <a:endParaRPr lang="en-US" sz="1400" dirty="0"/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7065053" y="3453641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Re(s)</a:t>
            </a: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317381" y="1528145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err="1" smtClean="0">
                <a:solidFill>
                  <a:srgbClr val="F600FF"/>
                </a:solidFill>
                <a:latin typeface="+mj-lt"/>
                <a:cs typeface="Tahoma"/>
              </a:rPr>
              <a:t>Im</a:t>
            </a: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(s)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7776" y="1629943"/>
            <a:ext cx="2767277" cy="4310101"/>
          </a:xfrm>
          <a:prstGeom prst="rect">
            <a:avLst/>
          </a:prstGeom>
          <a:solidFill>
            <a:schemeClr val="accent1">
              <a:lumMod val="20000"/>
              <a:lumOff val="80000"/>
              <a:alpha val="16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7305102" y="1574995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Unstable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response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01013" y="3766792"/>
            <a:ext cx="5683329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297776" y="1629944"/>
            <a:ext cx="0" cy="431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90" y="1578516"/>
            <a:ext cx="3793611" cy="29771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115463" y="4555654"/>
            <a:ext cx="9144000" cy="2204535"/>
          </a:xfrm>
        </p:spPr>
        <p:txBody>
          <a:bodyPr>
            <a:normAutofit/>
          </a:bodyPr>
          <a:lstStyle/>
          <a:p>
            <a:pPr marL="118872" indent="0">
              <a:lnSpc>
                <a:spcPct val="120000"/>
              </a:lnSpc>
              <a:buNone/>
            </a:pPr>
            <a:r>
              <a:rPr lang="en-US" sz="3600" b="1" u="sng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Requirement: </a:t>
            </a:r>
            <a:br>
              <a:rPr lang="en-US" sz="3600" b="1" u="sng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</a:br>
            <a:r>
              <a:rPr lang="en-US" sz="36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All the roots for 1+G should be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36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in the left hand side of Laplace plane</a:t>
            </a:r>
            <a:endParaRPr lang="en-US" sz="3600" b="1" dirty="0" smtClean="0">
              <a:solidFill>
                <a:srgbClr val="FF0000"/>
              </a:solidFill>
              <a:cs typeface="Tahoma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508514" y="1862980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dx</a:t>
            </a: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287295" y="1416267"/>
            <a:ext cx="1999802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err="1" smtClean="0">
                <a:solidFill>
                  <a:srgbClr val="F600FF"/>
                </a:solidFill>
                <a:latin typeface="+mj-lt"/>
                <a:cs typeface="Tahoma"/>
              </a:rPr>
              <a:t>dx</a:t>
            </a:r>
            <a:r>
              <a:rPr lang="en-US" sz="3200" b="1" baseline="-25000" dirty="0" err="1" smtClean="0">
                <a:solidFill>
                  <a:srgbClr val="F600FF"/>
                </a:solidFill>
                <a:latin typeface="+mj-lt"/>
                <a:cs typeface="Tahoma"/>
              </a:rPr>
              <a:t>s</a:t>
            </a: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 = dx/(1+G)</a:t>
            </a:r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5069001" y="1716428"/>
            <a:ext cx="3816193" cy="273312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Open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G = H F A</a:t>
            </a:r>
            <a:b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endParaRPr lang="en-US" sz="32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Closed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G</a:t>
            </a:r>
            <a:r>
              <a:rPr lang="en-US" sz="3200" b="1" baseline="-25000" dirty="0" smtClean="0">
                <a:solidFill>
                  <a:srgbClr val="0000FF"/>
                </a:solidFill>
                <a:latin typeface="+mj-lt"/>
                <a:cs typeface="Tahoma"/>
              </a:rPr>
              <a:t>CL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ahoma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1/(1+G)</a:t>
            </a:r>
            <a:endParaRPr lang="en-US" sz="3200" b="1" baseline="-25000" dirty="0" smtClean="0">
              <a:solidFill>
                <a:srgbClr val="0000FF"/>
              </a:solidFill>
              <a:latin typeface="+mj-lt"/>
              <a:cs typeface="Tahom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312135" y="4053049"/>
            <a:ext cx="654288" cy="884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7746443" y="4925004"/>
            <a:ext cx="940357" cy="9099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+mj-lt"/>
                <a:cs typeface="Tahoma"/>
              </a:rPr>
              <a:t>(!)</a:t>
            </a:r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79745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Now we eventually came back to this diagram</a:t>
            </a:r>
            <a:endParaRPr lang="en-US" sz="2800" dirty="0" smtClean="0">
              <a:solidFill>
                <a:srgbClr val="FF00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885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607693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Remarks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rgbClr val="FF0000"/>
                </a:solidFill>
                <a:ea typeface="ＭＳ Ｐゴシック"/>
                <a:cs typeface="ＭＳ Ｐゴシック"/>
              </a:rPr>
              <a:t>Requirement: 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All </a:t>
            </a:r>
            <a:r>
              <a:rPr lang="en-US" sz="2400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the roots for 1+G should </a:t>
            </a:r>
            <a:r>
              <a:rPr lang="en-US" sz="24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be in </a:t>
            </a:r>
            <a:r>
              <a:rPr lang="en-US" sz="2400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the left hand side of Laplace plane</a:t>
            </a:r>
            <a:endParaRPr lang="en-US" sz="2400" b="1" dirty="0">
              <a:solidFill>
                <a:srgbClr val="FF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This does not mean all H, F, A needs to be stable.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e.g. Unstable mechanical system A can be stabilized by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a control loop. (cf. An inverted Rod)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We usually play with F to tune the result. 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It is awkward to evaluate the stability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of 1/(1+G) every time.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There is a way to tell the stability only from G</a:t>
            </a:r>
          </a:p>
          <a:p>
            <a:pPr marL="457200" lvl="1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008000"/>
                </a:solidFill>
                <a:cs typeface="Tahoma"/>
              </a:rPr>
              <a:t>	</a:t>
            </a:r>
            <a:r>
              <a:rPr lang="en-US" sz="3200" b="1" dirty="0" err="1" smtClean="0">
                <a:solidFill>
                  <a:srgbClr val="FF0000"/>
                </a:solidFill>
                <a:cs typeface="Tahoma"/>
              </a:rPr>
              <a:t>Nyquist’s</a:t>
            </a:r>
            <a:r>
              <a:rPr lang="en-US" sz="3200" b="1" dirty="0" smtClean="0">
                <a:solidFill>
                  <a:srgbClr val="FF0000"/>
                </a:solidFill>
                <a:cs typeface="Tahoma"/>
              </a:rPr>
              <a:t> stability criterion</a:t>
            </a:r>
            <a:endParaRPr lang="en-US" sz="2400" b="1" dirty="0" smtClean="0">
              <a:solidFill>
                <a:srgbClr val="FF0000"/>
              </a:solidFill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6530055" y="3919633"/>
            <a:ext cx="2613945" cy="214786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Open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G = H F A</a:t>
            </a:r>
            <a:b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endParaRPr lang="en-US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Closed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G</a:t>
            </a:r>
            <a:r>
              <a:rPr lang="en-US" b="1" baseline="-25000" dirty="0" smtClean="0">
                <a:solidFill>
                  <a:srgbClr val="0000FF"/>
                </a:solidFill>
                <a:latin typeface="+mj-lt"/>
                <a:cs typeface="Tahoma"/>
              </a:rPr>
              <a:t>CL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j-lt"/>
                <a:cs typeface="Tahoma"/>
              </a:rPr>
              <a:t>= 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1/(1+G)</a:t>
            </a:r>
            <a:endParaRPr lang="en-US" b="1" baseline="-25000" dirty="0" smtClean="0">
              <a:solidFill>
                <a:srgbClr val="0000FF"/>
              </a:solidFill>
              <a:latin typeface="+mj-lt"/>
              <a:cs typeface="Taho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562" y="6067494"/>
            <a:ext cx="4913577" cy="790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231382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400" b="1" dirty="0" err="1" smtClean="0">
                <a:solidFill>
                  <a:srgbClr val="000000"/>
                </a:solidFill>
                <a:cs typeface="Tahoma"/>
              </a:rPr>
              <a:t>Nyquist</a:t>
            </a:r>
            <a:r>
              <a:rPr lang="en-US" altLang="ja-JP" sz="2400" b="1" dirty="0" smtClean="0">
                <a:solidFill>
                  <a:srgbClr val="000000"/>
                </a:solidFill>
                <a:cs typeface="Tahoma"/>
              </a:rPr>
              <a:t> stability criterion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Plot </a:t>
            </a:r>
            <a:r>
              <a:rPr lang="en-US" sz="2000" b="1" dirty="0" err="1" smtClean="0">
                <a:solidFill>
                  <a:srgbClr val="0000FF"/>
                </a:solidFill>
                <a:cs typeface="Tahoma"/>
              </a:rPr>
              <a:t>openloop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gain G in a complex plane (i.e. </a:t>
            </a:r>
            <a:r>
              <a:rPr lang="en-US" sz="2000" b="1" dirty="0" err="1" smtClean="0">
                <a:solidFill>
                  <a:srgbClr val="0000FF"/>
                </a:solidFill>
                <a:cs typeface="Tahoma"/>
              </a:rPr>
              <a:t>Nyquist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diagram)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8000"/>
                </a:solidFill>
                <a:cs typeface="Tahoma"/>
              </a:rPr>
              <a:t>If the l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ocus of </a:t>
            </a:r>
            <a:r>
              <a:rPr lang="en-US" sz="2000" b="1" i="1" dirty="0" smtClean="0">
                <a:solidFill>
                  <a:srgbClr val="008000"/>
                </a:solidFill>
                <a:cs typeface="Tahoma"/>
              </a:rPr>
              <a:t>G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(</a:t>
            </a:r>
            <a:r>
              <a:rPr lang="en-US" sz="2000" b="1" i="1" dirty="0" smtClean="0">
                <a:solidFill>
                  <a:srgbClr val="008000"/>
                </a:solidFill>
                <a:cs typeface="Tahoma"/>
              </a:rPr>
              <a:t>f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) from f=0 to ∞, goes to 0 looking at the point (-1 + 0 </a:t>
            </a:r>
            <a:r>
              <a:rPr lang="en-US" sz="2000" b="1" dirty="0" err="1" smtClean="0">
                <a:solidFill>
                  <a:srgbClr val="008000"/>
                </a:solidFill>
                <a:cs typeface="Tahoma"/>
              </a:rPr>
              <a:t>i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)</a:t>
            </a:r>
            <a:br>
              <a:rPr lang="en-US" sz="20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at the left side =&gt; Stable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</a:t>
            </a:r>
            <a:endParaRPr lang="en-US" sz="2000" b="1" dirty="0" smtClean="0">
              <a:solidFill>
                <a:srgbClr val="FF06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If the locus sees the point (-1+o </a:t>
            </a:r>
            <a:r>
              <a:rPr lang="en-US" sz="2000" b="1" dirty="0" err="1" smtClean="0">
                <a:solidFill>
                  <a:srgbClr val="FF0600"/>
                </a:solidFill>
                <a:cs typeface="Tahoma"/>
              </a:rPr>
              <a:t>i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) at the right side =&gt; Unstable</a:t>
            </a:r>
            <a:endParaRPr lang="en-US" sz="2400" b="1" dirty="0" smtClean="0">
              <a:solidFill>
                <a:srgbClr val="FF0600"/>
              </a:solidFill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523" y="2831130"/>
            <a:ext cx="2643554" cy="2413244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615461" y="5432670"/>
            <a:ext cx="8264770" cy="129833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b="1" dirty="0">
                <a:solidFill>
                  <a:srgbClr val="660066"/>
                </a:solidFill>
                <a:cs typeface="Tahoma"/>
              </a:rPr>
              <a:t>Unity gain frequency </a:t>
            </a:r>
            <a:r>
              <a:rPr lang="en-US" sz="2000" b="1" i="1" dirty="0" err="1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baseline="-25000" dirty="0" err="1">
                <a:solidFill>
                  <a:srgbClr val="660066"/>
                </a:solidFill>
                <a:cs typeface="Tahoma"/>
              </a:rPr>
              <a:t>UGF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 : 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		for 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|</a:t>
            </a:r>
            <a:r>
              <a:rPr lang="en-US" sz="2000" b="1" i="1" dirty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err="1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baseline="-25000" dirty="0" err="1">
                <a:solidFill>
                  <a:srgbClr val="660066"/>
                </a:solidFill>
                <a:cs typeface="Tahoma"/>
              </a:rPr>
              <a:t>UGF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)| = 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1</a:t>
            </a:r>
          </a:p>
          <a:p>
            <a:pPr lvl="1"/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Phase margin </a:t>
            </a:r>
            <a:r>
              <a:rPr lang="en-US" sz="2000" b="1" i="1" dirty="0" err="1" smtClean="0">
                <a:solidFill>
                  <a:srgbClr val="660066"/>
                </a:solidFill>
                <a:cs typeface="Tahoma"/>
              </a:rPr>
              <a:t>θ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 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: 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				</a:t>
            </a:r>
            <a:r>
              <a:rPr lang="en-US" sz="2000" b="1" i="1" dirty="0" err="1" smtClean="0">
                <a:solidFill>
                  <a:srgbClr val="660066"/>
                </a:solidFill>
                <a:cs typeface="Tahoma"/>
              </a:rPr>
              <a:t>θ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 = </a:t>
            </a:r>
            <a:r>
              <a:rPr lang="en-US" sz="2000" b="1" dirty="0" err="1" smtClean="0">
                <a:solidFill>
                  <a:srgbClr val="660066"/>
                </a:solidFill>
                <a:cs typeface="Tahoma"/>
              </a:rPr>
              <a:t>Arg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err="1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baseline="-25000" dirty="0" err="1">
                <a:solidFill>
                  <a:srgbClr val="660066"/>
                </a:solidFill>
                <a:cs typeface="Tahoma"/>
              </a:rPr>
              <a:t>UGF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))</a:t>
            </a:r>
          </a:p>
          <a:p>
            <a:pPr lvl="1"/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Gain margin 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: 				g = 1/|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i="1" baseline="-25000" dirty="0" smtClean="0">
                <a:solidFill>
                  <a:srgbClr val="660066"/>
                </a:solidFill>
                <a:cs typeface="Tahoma"/>
              </a:rPr>
              <a:t>0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)|   where   </a:t>
            </a:r>
            <a:r>
              <a:rPr lang="en-US" sz="2000" b="1" dirty="0" err="1" smtClean="0">
                <a:solidFill>
                  <a:srgbClr val="660066"/>
                </a:solidFill>
                <a:cs typeface="Tahoma"/>
              </a:rPr>
              <a:t>Arg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i="1" baseline="-25000" dirty="0">
                <a:solidFill>
                  <a:srgbClr val="660066"/>
                </a:solidFill>
                <a:cs typeface="Tahoma"/>
              </a:rPr>
              <a:t>0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)) = -π</a:t>
            </a:r>
            <a:endParaRPr lang="en-US" sz="2000" b="1" dirty="0">
              <a:solidFill>
                <a:srgbClr val="660066"/>
              </a:solidFill>
              <a:cs typeface="Tahom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784" y="2831130"/>
            <a:ext cx="2592754" cy="2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96" y="1846189"/>
            <a:ext cx="5987562" cy="5011811"/>
          </a:xfrm>
          <a:prstGeom prst="rect">
            <a:avLst/>
          </a:prstGeom>
        </p:spPr>
      </p:pic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607693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Phase Margin / Gain Margin in Bode diagram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Most of the case, a bode diagram of G is enough to see the stability 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95077" y="3310588"/>
            <a:ext cx="405289" cy="401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0229" y="3219939"/>
            <a:ext cx="5187463" cy="0"/>
          </a:xfrm>
          <a:prstGeom prst="straightConnector1">
            <a:avLst/>
          </a:prstGeom>
          <a:ln w="28575" cmpd="sng">
            <a:solidFill>
              <a:srgbClr val="F6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63462" y="5890846"/>
            <a:ext cx="390769" cy="214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958860" y="3399693"/>
            <a:ext cx="404446" cy="283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99708" y="5998308"/>
            <a:ext cx="390769" cy="214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73262" y="2823308"/>
            <a:ext cx="404446" cy="322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コンテンツ プレースホルダ 2"/>
          <p:cNvSpPr txBox="1">
            <a:spLocks/>
          </p:cNvSpPr>
          <p:nvPr/>
        </p:nvSpPr>
        <p:spPr>
          <a:xfrm>
            <a:off x="6277708" y="2217615"/>
            <a:ext cx="1156677" cy="60569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Nearly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unstable</a:t>
            </a:r>
          </a:p>
        </p:txBody>
      </p:sp>
      <p:sp>
        <p:nvSpPr>
          <p:cNvPr id="28" name="コンテンツ プレースホルダ 2"/>
          <p:cNvSpPr txBox="1">
            <a:spLocks/>
          </p:cNvSpPr>
          <p:nvPr/>
        </p:nvSpPr>
        <p:spPr>
          <a:xfrm>
            <a:off x="4054231" y="3712576"/>
            <a:ext cx="2403231" cy="7519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Gain Margin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4.3dB@420kHz</a:t>
            </a:r>
          </a:p>
          <a:p>
            <a:pPr marL="457200" lvl="1" indent="0" algn="ctr">
              <a:lnSpc>
                <a:spcPct val="60000"/>
              </a:lnSpc>
              <a:buNone/>
            </a:pP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29" name="コンテンツ プレースホルダ 2"/>
          <p:cNvSpPr txBox="1">
            <a:spLocks/>
          </p:cNvSpPr>
          <p:nvPr/>
        </p:nvSpPr>
        <p:spPr>
          <a:xfrm>
            <a:off x="4542691" y="6463591"/>
            <a:ext cx="832338" cy="29867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-180deg</a:t>
            </a: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>
          <a:xfrm>
            <a:off x="2305538" y="5592175"/>
            <a:ext cx="1606905" cy="29867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Phase Margin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48deg</a:t>
            </a:r>
          </a:p>
        </p:txBody>
      </p:sp>
      <p:sp>
        <p:nvSpPr>
          <p:cNvPr id="31" name="コンテンツ プレースホルダ 2"/>
          <p:cNvSpPr txBox="1">
            <a:spLocks/>
          </p:cNvSpPr>
          <p:nvPr/>
        </p:nvSpPr>
        <p:spPr>
          <a:xfrm>
            <a:off x="1455617" y="3599252"/>
            <a:ext cx="2051538" cy="29867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Unity Gain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Tahoma"/>
              </a:rPr>
              <a:t>Freq</a:t>
            </a: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(176kHz)</a:t>
            </a:r>
          </a:p>
        </p:txBody>
      </p:sp>
      <p:sp>
        <p:nvSpPr>
          <p:cNvPr id="34" name="コンテンツ プレースホルダ 2"/>
          <p:cNvSpPr txBox="1">
            <a:spLocks/>
          </p:cNvSpPr>
          <p:nvPr/>
        </p:nvSpPr>
        <p:spPr>
          <a:xfrm>
            <a:off x="6198088" y="4362938"/>
            <a:ext cx="3483219" cy="1430216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b="1" dirty="0" smtClean="0">
                <a:latin typeface="Corbel"/>
                <a:cs typeface="Corbel"/>
              </a:rPr>
              <a:t>A </a:t>
            </a:r>
            <a:r>
              <a:rPr lang="en-US" sz="2000" b="1" dirty="0">
                <a:latin typeface="Corbel"/>
                <a:cs typeface="Corbel"/>
              </a:rPr>
              <a:t>rough standard </a:t>
            </a:r>
            <a:r>
              <a:rPr lang="en-US" sz="2000" b="1" dirty="0" smtClean="0">
                <a:latin typeface="Corbel"/>
                <a:cs typeface="Corbel"/>
              </a:rPr>
              <a:t>of</a:t>
            </a:r>
            <a:br>
              <a:rPr lang="en-US" sz="2000" b="1" dirty="0" smtClean="0">
                <a:latin typeface="Corbel"/>
                <a:cs typeface="Corbel"/>
              </a:rPr>
            </a:br>
            <a:r>
              <a:rPr lang="en-US" sz="2000" b="1" dirty="0" smtClean="0">
                <a:latin typeface="Corbel"/>
                <a:cs typeface="Corbel"/>
              </a:rPr>
              <a:t>a </a:t>
            </a:r>
            <a:r>
              <a:rPr lang="en-US" sz="2000" b="1" dirty="0">
                <a:latin typeface="Corbel"/>
                <a:cs typeface="Corbel"/>
              </a:rPr>
              <a:t>stable servo </a:t>
            </a:r>
            <a:r>
              <a:rPr lang="en-US" sz="2000" b="1" dirty="0" smtClean="0">
                <a:latin typeface="Corbel"/>
                <a:cs typeface="Corbel"/>
              </a:rPr>
              <a:t>loop:</a:t>
            </a:r>
            <a:endParaRPr lang="en-US" sz="2000" b="1" dirty="0">
              <a:latin typeface="Corbel"/>
              <a:cs typeface="Corbel"/>
            </a:endParaRPr>
          </a:p>
          <a:p>
            <a:pPr marL="457200" lvl="1" indent="0">
              <a:buNone/>
            </a:pPr>
            <a:r>
              <a:rPr lang="en-US" altLang="ja-JP" sz="2000" dirty="0" smtClean="0">
                <a:latin typeface="Corbel"/>
                <a:cs typeface="Corbel"/>
              </a:rPr>
              <a:t>Phase Margin &gt; 40deg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rbel"/>
                <a:cs typeface="Corbel"/>
              </a:rPr>
              <a:t>Gain Margin &gt; 10dB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88858" y="4362938"/>
            <a:ext cx="2457450" cy="1352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5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Building blocks (“</a:t>
            </a:r>
            <a:r>
              <a:rPr lang="en-US" altLang="ja-JP" sz="2800" b="1" dirty="0" err="1" smtClean="0">
                <a:solidFill>
                  <a:srgbClr val="000000"/>
                </a:solidFill>
                <a:cs typeface="Tahoma"/>
              </a:rPr>
              <a:t>zpk</a:t>
            </a: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” representation) 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Single pole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Single zero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A pair of complex poles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A pair of complex zeros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Gain</a:t>
            </a:r>
            <a:endParaRPr lang="en-US" sz="2400" b="1" dirty="0" smtClean="0">
              <a:solidFill>
                <a:srgbClr val="0000FF"/>
              </a:solidFill>
              <a:cs typeface="Tahoma"/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6203462"/>
            <a:ext cx="2768600" cy="3175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2062773"/>
            <a:ext cx="4343400" cy="6477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3085612"/>
            <a:ext cx="4343400" cy="6477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3999035"/>
            <a:ext cx="6007100" cy="7747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5151315"/>
            <a:ext cx="6007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Relationship between pole/zero locations and w0&amp;Q</a:t>
            </a:r>
          </a:p>
          <a:p>
            <a:pPr>
              <a:lnSpc>
                <a:spcPct val="120000"/>
              </a:lnSpc>
            </a:pPr>
            <a:endParaRPr lang="en-US" altLang="ja-JP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altLang="ja-JP" sz="2800" b="1" dirty="0" smtClean="0">
              <a:solidFill>
                <a:srgbClr val="000000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altLang="ja-JP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To be compared with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94692"/>
            <a:ext cx="3733800" cy="1651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3624384"/>
            <a:ext cx="3822700" cy="762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4539273"/>
            <a:ext cx="37084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7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0" y="1069109"/>
            <a:ext cx="5448300" cy="339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02100" y="1856509"/>
            <a:ext cx="5448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607693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Summary</a:t>
            </a:r>
            <a:endParaRPr lang="en-US" b="1" dirty="0" smtClean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Classical control theory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Design locations of poles and zeros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Stability: tuning of open loop transfer function is important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986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Control system components</a:t>
            </a:r>
            <a:br>
              <a:rPr lang="en-US" altLang="ja-JP" sz="4800" dirty="0" smtClean="0"/>
            </a:br>
            <a:r>
              <a:rPr lang="en-US" altLang="ja-JP" sz="4800" dirty="0" smtClean="0"/>
              <a:t>in </a:t>
            </a:r>
            <a:r>
              <a:rPr lang="en-US" altLang="ja-JP" sz="4800" smtClean="0"/>
              <a:t>GW detectors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8315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What is the feedback control?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 scheme to monitor and modify output(s) of a system by changing the input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(s) depending on the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output(s)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Examples</a:t>
            </a:r>
            <a:endParaRPr lang="en-US" sz="3600" b="1" dirty="0" smtClean="0">
              <a:latin typeface="+mj-lt"/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Shower temperature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Car driving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Tight rope walking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Imagine what happens</a:t>
            </a:r>
            <a:endParaRPr lang="en-US" sz="3600" b="1" dirty="0">
              <a:latin typeface="+mj-lt"/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  <a:latin typeface="+mj-lt"/>
                <a:cs typeface="Tahoma"/>
              </a:rPr>
              <a:t>If t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he response is too slow?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If the response is too fast?</a:t>
            </a:r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4404927" y="2815124"/>
            <a:ext cx="4281874" cy="176722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Air conditioning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Bike riding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Inverted bar on a hand</a:t>
            </a:r>
          </a:p>
        </p:txBody>
      </p:sp>
    </p:spTree>
    <p:extLst>
      <p:ext uri="{BB962C8B-B14F-4D97-AF65-F5344CB8AC3E}">
        <p14:creationId xmlns:p14="http://schemas.microsoft.com/office/powerpoint/2010/main" val="712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Control systems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Elements of a feedback loop (again)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04" y="2216700"/>
            <a:ext cx="4838700" cy="3797300"/>
          </a:xfrm>
          <a:prstGeom prst="rect">
            <a:avLst/>
          </a:prstGeom>
        </p:spPr>
      </p:pic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3949838" y="3323793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Sensor</a:t>
            </a: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6523367" y="4436845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Servo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Filter</a:t>
            </a: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633222" y="4281192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Actuator</a:t>
            </a:r>
          </a:p>
        </p:txBody>
      </p:sp>
    </p:spTree>
    <p:extLst>
      <p:ext uri="{BB962C8B-B14F-4D97-AF65-F5344CB8AC3E}">
        <p14:creationId xmlns:p14="http://schemas.microsoft.com/office/powerpoint/2010/main" val="12325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Interferometer control system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Local control </a:t>
            </a:r>
            <a:r>
              <a:rPr lang="en-US" altLang="ja-JP" sz="2800" b="1" dirty="0" err="1" smtClean="0"/>
              <a:t>vs</a:t>
            </a:r>
            <a:r>
              <a:rPr lang="en-US" altLang="ja-JP" sz="2800" b="1" dirty="0" smtClean="0"/>
              <a:t> global control</a:t>
            </a:r>
            <a:endParaRPr lang="en-US" sz="2800" b="1" dirty="0" smtClean="0"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632"/>
            <a:ext cx="9144000" cy="45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67" y="925959"/>
            <a:ext cx="3905490" cy="27624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763958" y="2214766"/>
            <a:ext cx="4435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L </a:t>
            </a:r>
            <a:r>
              <a:rPr lang="pt-BR" sz="1600" dirty="0" err="1" smtClean="0"/>
              <a:t>Carbone</a:t>
            </a:r>
            <a:r>
              <a:rPr lang="pt-BR" sz="1600" dirty="0" smtClean="0"/>
              <a:t>, Class</a:t>
            </a:r>
            <a:r>
              <a:rPr lang="pt-BR" sz="1600" dirty="0"/>
              <a:t>. Quantum Grav. 29 (2012) </a:t>
            </a:r>
            <a:r>
              <a:rPr lang="pt-BR" sz="1600" dirty="0" smtClean="0"/>
              <a:t>115005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400" b="1" dirty="0" smtClean="0"/>
              <a:t>Shadow sensor (relative displacement sensor)</a:t>
            </a:r>
            <a:endParaRPr lang="en-US" altLang="ja-JP" sz="20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000" b="1" dirty="0" err="1" smtClean="0">
                <a:solidFill>
                  <a:srgbClr val="0000FF"/>
                </a:solidFill>
                <a:latin typeface="+mj-lt"/>
                <a:cs typeface="Tahoma"/>
              </a:rPr>
              <a:t>aLIGO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  <a:t>: Birmingham Optical Sensor </a:t>
            </a:r>
            <a:b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  <a:t>and Electro-Magnetic actuator (BOSEM)</a:t>
            </a:r>
          </a:p>
          <a:p>
            <a:pPr lvl="1">
              <a:lnSpc>
                <a:spcPct val="120000"/>
              </a:lnSpc>
            </a:pPr>
            <a:endParaRPr lang="en-US" sz="20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altLang="ja-JP" sz="2400" b="1" dirty="0"/>
              <a:t>Linear Variable Differential </a:t>
            </a:r>
            <a:r>
              <a:rPr lang="en-US" altLang="ja-JP" sz="2400" b="1" dirty="0" smtClean="0"/>
              <a:t>Transducer</a:t>
            </a:r>
            <a:br>
              <a:rPr lang="en-US" altLang="ja-JP" sz="2400" b="1" dirty="0" smtClean="0"/>
            </a:br>
            <a:r>
              <a:rPr lang="en-US" altLang="ja-JP" sz="2400" b="1" dirty="0" smtClean="0"/>
              <a:t>(</a:t>
            </a:r>
            <a:r>
              <a:rPr lang="en-US" altLang="ja-JP" sz="2400" b="1" dirty="0"/>
              <a:t>relative disp. sensor</a:t>
            </a:r>
            <a:r>
              <a:rPr lang="en-US" altLang="ja-JP" sz="2400" b="1" dirty="0" smtClean="0"/>
              <a:t>)</a:t>
            </a:r>
          </a:p>
          <a:p>
            <a:pPr>
              <a:lnSpc>
                <a:spcPct val="120000"/>
              </a:lnSpc>
            </a:pPr>
            <a:endParaRPr lang="en-US" altLang="ja-JP" sz="2400" b="1" dirty="0"/>
          </a:p>
          <a:p>
            <a:pPr>
              <a:lnSpc>
                <a:spcPct val="120000"/>
              </a:lnSpc>
            </a:pPr>
            <a:r>
              <a:rPr lang="en-US" altLang="ja-JP" sz="2400" b="1" dirty="0"/>
              <a:t>Optical Lever (relative angular sensor)</a:t>
            </a:r>
          </a:p>
          <a:p>
            <a:pPr lvl="1">
              <a:lnSpc>
                <a:spcPct val="120000"/>
              </a:lnSpc>
            </a:pPr>
            <a:endParaRPr lang="en-US" sz="2000" b="1" dirty="0" smtClean="0">
              <a:solidFill>
                <a:srgbClr val="0000FF"/>
              </a:solidFill>
              <a:latin typeface="+mj-lt"/>
              <a:cs typeface="Tahom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151" y="3788423"/>
            <a:ext cx="2326166" cy="268080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906537" y="2955073"/>
            <a:ext cx="1605775" cy="1135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5" y="4209629"/>
            <a:ext cx="3497612" cy="13882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217" y="4427343"/>
            <a:ext cx="1720217" cy="1971407"/>
          </a:xfrm>
          <a:prstGeom prst="rect">
            <a:avLst/>
          </a:prstGeom>
        </p:spPr>
      </p:pic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577161" y="5363599"/>
            <a:ext cx="2393180" cy="48285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cs typeface="Tahoma"/>
              </a:rPr>
              <a:t>A                      B</a:t>
            </a:r>
            <a:endParaRPr lang="en-US" sz="3200" b="1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endParaRPr lang="en-US" sz="32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FF0000"/>
                </a:solidFill>
                <a:latin typeface="+mj-lt"/>
                <a:cs typeface="Tahoma"/>
              </a:rPr>
              <a:t>C                      D</a:t>
            </a: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1565801" y="6400584"/>
            <a:ext cx="2160216" cy="482852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60000"/>
              </a:lnSpc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onaco"/>
                <a:cs typeface="Monaco"/>
              </a:rPr>
              <a:t>SUM = A+B+C+D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 sz="1600" b="1" dirty="0">
                <a:solidFill>
                  <a:srgbClr val="FF0000"/>
                </a:solidFill>
                <a:latin typeface="Monaco"/>
                <a:cs typeface="Monaco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Monaco"/>
                <a:cs typeface="Monaco"/>
              </a:rPr>
              <a:t>X  = A–B+C-D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Monaco"/>
                <a:cs typeface="Monaco"/>
              </a:rPr>
              <a:t> Y  = A+B-C-D</a:t>
            </a:r>
          </a:p>
        </p:txBody>
      </p:sp>
    </p:spTree>
    <p:extLst>
      <p:ext uri="{BB962C8B-B14F-4D97-AF65-F5344CB8AC3E}">
        <p14:creationId xmlns:p14="http://schemas.microsoft.com/office/powerpoint/2010/main" val="4277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Accelerometers (</a:t>
            </a:r>
            <a:r>
              <a:rPr lang="en-US" altLang="ja-JP" sz="2800" b="1" u="sng" dirty="0" smtClean="0">
                <a:solidFill>
                  <a:srgbClr val="FF0000"/>
                </a:solidFill>
              </a:rPr>
              <a:t>Inertial sensor</a:t>
            </a:r>
            <a:r>
              <a:rPr lang="en-US" altLang="ja-JP" sz="2800" b="1" dirty="0" smtClean="0"/>
              <a:t>)</a:t>
            </a:r>
            <a:endParaRPr lang="en-US" altLang="ja-JP" sz="2400" b="1" dirty="0"/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Piezo Accelerometer</a:t>
            </a:r>
          </a:p>
          <a:p>
            <a:pPr lvl="1">
              <a:lnSpc>
                <a:spcPct val="120000"/>
              </a:lnSpc>
            </a:pPr>
            <a:endParaRPr lang="en-US" altLang="ja-JP" sz="2400" b="1" dirty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endParaRPr lang="en-US" altLang="ja-JP" sz="24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endParaRPr lang="en-US" altLang="ja-JP" sz="24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Servo Accelerometer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460" y="1534238"/>
            <a:ext cx="3400340" cy="1647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260" y="3012551"/>
            <a:ext cx="177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31826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400" b="1" dirty="0" smtClean="0"/>
              <a:t>Servo Accelerometer (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Inertial sensor</a:t>
            </a:r>
            <a:r>
              <a:rPr lang="en-US" altLang="ja-JP" sz="2400" b="1" dirty="0" smtClean="0"/>
              <a:t>)</a:t>
            </a:r>
            <a:endParaRPr lang="en-US" altLang="ja-JP" sz="2400" b="1" dirty="0"/>
          </a:p>
          <a:p>
            <a:pPr lvl="1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0000FF"/>
                </a:solidFill>
              </a:rPr>
              <a:t>Above the resonant </a:t>
            </a:r>
            <a:r>
              <a:rPr lang="en-US" altLang="ja-JP" sz="1800" b="1" dirty="0" err="1" smtClean="0">
                <a:solidFill>
                  <a:srgbClr val="0000FF"/>
                </a:solidFill>
              </a:rPr>
              <a:t>freq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: Limited by the sensor noise</a:t>
            </a:r>
          </a:p>
          <a:p>
            <a:pPr lvl="1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0000FF"/>
                </a:solidFill>
              </a:rPr>
              <a:t>Below the resonant </a:t>
            </a:r>
            <a:r>
              <a:rPr lang="en-US" altLang="ja-JP" sz="1800" b="1" dirty="0" err="1" smtClean="0">
                <a:solidFill>
                  <a:srgbClr val="0000FF"/>
                </a:solidFill>
              </a:rPr>
              <a:t>freq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: </a:t>
            </a:r>
            <a:br>
              <a:rPr lang="en-US" altLang="ja-JP" sz="1800" b="1" dirty="0" smtClean="0">
                <a:solidFill>
                  <a:srgbClr val="0000FF"/>
                </a:solidFill>
              </a:rPr>
            </a:br>
            <a:r>
              <a:rPr lang="en-US" altLang="ja-JP" sz="1800" b="1" dirty="0" smtClean="0">
                <a:solidFill>
                  <a:srgbClr val="0000FF"/>
                </a:solidFill>
              </a:rPr>
              <a:t>Steep rise of the noise as the mass does not move </a:t>
            </a:r>
            <a:br>
              <a:rPr lang="en-US" altLang="ja-JP" sz="1800" b="1" dirty="0" smtClean="0">
                <a:solidFill>
                  <a:srgbClr val="0000FF"/>
                </a:solidFill>
              </a:rPr>
            </a:br>
            <a:r>
              <a:rPr lang="en-US" altLang="ja-JP" sz="1800" b="1" dirty="0" smtClean="0">
                <a:solidFill>
                  <a:srgbClr val="0000FF"/>
                </a:solidFill>
              </a:rPr>
              <a:t>in relative to the ground</a:t>
            </a:r>
            <a:r>
              <a:rPr lang="en-US" altLang="ja-JP" sz="1800" b="1" dirty="0">
                <a:solidFill>
                  <a:srgbClr val="0000FF"/>
                </a:solidFill>
              </a:rPr>
              <a:t/>
            </a:r>
            <a:br>
              <a:rPr lang="en-US" altLang="ja-JP" sz="1800" b="1" dirty="0">
                <a:solidFill>
                  <a:srgbClr val="0000FF"/>
                </a:solidFill>
              </a:rPr>
            </a:br>
            <a:r>
              <a:rPr lang="en-US" altLang="ja-JP" sz="1800" b="1" dirty="0" smtClean="0">
                <a:solidFill>
                  <a:srgbClr val="0000FF"/>
                </a:solidFill>
              </a:rPr>
              <a:t>=&gt; Low resonant </a:t>
            </a:r>
            <a:r>
              <a:rPr lang="en-US" altLang="ja-JP" sz="1800" b="1" dirty="0" err="1" smtClean="0">
                <a:solidFill>
                  <a:srgbClr val="0000FF"/>
                </a:solidFill>
              </a:rPr>
              <a:t>freq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 is beneficial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207" y="1109030"/>
            <a:ext cx="2780454" cy="2933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518" y="4288738"/>
            <a:ext cx="2804947" cy="2183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24816"/>
            <a:ext cx="4107351" cy="31462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31726" y="5351200"/>
            <a:ext cx="33758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2729586" y="4735095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1 pm/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Tahoma"/>
              </a:rPr>
              <a:t>sqrtHz</a:t>
            </a: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62848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Bertolini</a:t>
            </a:r>
            <a:r>
              <a:rPr lang="en-US" sz="1400" dirty="0" smtClean="0"/>
              <a:t> et al,  Nuclear </a:t>
            </a:r>
            <a:r>
              <a:rPr lang="en-US" sz="1400" dirty="0"/>
              <a:t>Instruments and Methods in Physics Research A 564 (2006) 579–586</a:t>
            </a:r>
          </a:p>
        </p:txBody>
      </p:sp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8055419" y="6014118"/>
            <a:ext cx="1220092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Positive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spring</a:t>
            </a:r>
          </a:p>
        </p:txBody>
      </p:sp>
      <p:sp>
        <p:nvSpPr>
          <p:cNvPr id="23" name="コンテンツ プレースホルダ 2"/>
          <p:cNvSpPr txBox="1">
            <a:spLocks/>
          </p:cNvSpPr>
          <p:nvPr/>
        </p:nvSpPr>
        <p:spPr>
          <a:xfrm>
            <a:off x="5271223" y="5972511"/>
            <a:ext cx="1167456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Negative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423377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Acutuators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Mechanical actuators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3366FF"/>
                </a:solidFill>
              </a:rPr>
              <a:t>Coil Magnet actuator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3366FF"/>
                </a:solidFill>
              </a:rPr>
              <a:t>Electro Static Driver (ESD)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3366FF"/>
                </a:solidFill>
              </a:rPr>
              <a:t>Piezo (PZT) actuator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174" y="19445"/>
            <a:ext cx="3910795" cy="276617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373865"/>
            <a:ext cx="3456878" cy="33620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007" y="4114800"/>
            <a:ext cx="2486827" cy="262111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388003" y="2319454"/>
            <a:ext cx="379140" cy="9323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740626" y="3027758"/>
            <a:ext cx="88174" cy="10870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727348" y="1534238"/>
            <a:ext cx="1272826" cy="1360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Acutuators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en-US" altLang="ja-JP" sz="2800" b="1" dirty="0" smtClean="0"/>
          </a:p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Optical actuators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Acousto-Optic Modulator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Electro-Optic Modulator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Laser Frequency actuator</a:t>
            </a:r>
            <a:r>
              <a:rPr lang="en-US" sz="1600" b="1" dirty="0" smtClean="0">
                <a:solidFill>
                  <a:srgbClr val="0000FF"/>
                </a:solidFill>
                <a:cs typeface="Tahoma"/>
              </a:rPr>
              <a:t> </a:t>
            </a:r>
          </a:p>
          <a:p>
            <a:pPr marL="1225296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Thermal actuator</a:t>
            </a:r>
            <a:endParaRPr lang="en-US" sz="2000" b="1" dirty="0">
              <a:solidFill>
                <a:srgbClr val="0000FF"/>
              </a:solidFill>
              <a:cs typeface="Tahoma"/>
            </a:endParaRPr>
          </a:p>
          <a:p>
            <a:pPr marL="1225296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Fast </a:t>
            </a:r>
            <a:r>
              <a:rPr lang="en-US" sz="2000" b="1" dirty="0">
                <a:solidFill>
                  <a:srgbClr val="0000FF"/>
                </a:solidFill>
                <a:cs typeface="Tahoma"/>
              </a:rPr>
              <a:t>piezo 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actuator</a:t>
            </a:r>
          </a:p>
          <a:p>
            <a:pPr marL="1225296" lvl="2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External </a:t>
            </a:r>
            <a:r>
              <a:rPr lang="en-US" sz="2000" b="1" dirty="0">
                <a:solidFill>
                  <a:srgbClr val="0000FF"/>
                </a:solidFill>
                <a:cs typeface="Tahoma"/>
              </a:rPr>
              <a:t>EOM</a:t>
            </a:r>
            <a:br>
              <a:rPr lang="en-US" sz="2000" b="1" dirty="0">
                <a:solidFill>
                  <a:srgbClr val="0000FF"/>
                </a:solidFill>
                <a:cs typeface="Tahoma"/>
              </a:rPr>
            </a:br>
            <a:endParaRPr lang="en-US" sz="2000" b="1" dirty="0" smtClean="0">
              <a:solidFill>
                <a:srgbClr val="3366FF"/>
              </a:solidFill>
              <a:latin typeface="+mj-lt"/>
              <a:cs typeface="Tahoma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388003" y="1706137"/>
            <a:ext cx="1243363" cy="613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54189" y="2683163"/>
            <a:ext cx="1070536" cy="13043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366" y="155449"/>
            <a:ext cx="3456774" cy="25277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585" y="4130277"/>
            <a:ext cx="3608121" cy="2352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43043" y="3359457"/>
            <a:ext cx="258704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2000" b="1" dirty="0" smtClean="0"/>
              <a:t>LiNbO3 crystal</a:t>
            </a:r>
            <a:endParaRPr lang="en-US" altLang="ja-JP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8056276" y="3873505"/>
            <a:ext cx="295912" cy="744508"/>
          </a:xfrm>
          <a:prstGeom prst="straightConnector1">
            <a:avLst/>
          </a:prstGeom>
          <a:ln>
            <a:solidFill>
              <a:srgbClr val="F6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75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Analog servo vs digital servo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31372" y="925959"/>
            <a:ext cx="9393058" cy="88203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Comparison of the control room in the analog and digital eras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017" y="3820463"/>
            <a:ext cx="4112783" cy="2982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141" y="6080455"/>
            <a:ext cx="3840968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3200" b="1" dirty="0" smtClean="0">
                <a:solidFill>
                  <a:srgbClr val="FF0600"/>
                </a:solidFill>
                <a:cs typeface="Tahoma"/>
              </a:rPr>
              <a:t>TAMA300 (2001)</a:t>
            </a:r>
            <a:endParaRPr lang="en-US" altLang="ja-JP" sz="3200" b="1" dirty="0">
              <a:solidFill>
                <a:srgbClr val="FF0600"/>
              </a:solidFill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95" y="1439741"/>
            <a:ext cx="6091516" cy="22782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2694" y="3739492"/>
            <a:ext cx="2927371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3200" b="1" dirty="0" err="1" smtClean="0">
                <a:solidFill>
                  <a:srgbClr val="FF0600"/>
                </a:solidFill>
                <a:cs typeface="Tahoma"/>
              </a:rPr>
              <a:t>aLIGO</a:t>
            </a:r>
            <a:r>
              <a:rPr lang="en-US" altLang="ja-JP" sz="3200" b="1" dirty="0" smtClean="0">
                <a:solidFill>
                  <a:srgbClr val="FF0600"/>
                </a:solidFill>
                <a:cs typeface="Tahoma"/>
              </a:rPr>
              <a:t> (2014)</a:t>
            </a:r>
            <a:endParaRPr lang="en-US" altLang="ja-JP" sz="3200" b="1" dirty="0">
              <a:solidFill>
                <a:srgbClr val="FF06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352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Block diagram: Elements of a feedback loop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829" y="1439695"/>
            <a:ext cx="8219918" cy="4637730"/>
            <a:chOff x="12829" y="1439695"/>
            <a:chExt cx="8219918" cy="4637730"/>
          </a:xfrm>
        </p:grpSpPr>
        <p:sp>
          <p:nvSpPr>
            <p:cNvPr id="11" name="コンテンツ プレースホルダ 2"/>
            <p:cNvSpPr txBox="1">
              <a:spLocks/>
            </p:cNvSpPr>
            <p:nvPr/>
          </p:nvSpPr>
          <p:spPr>
            <a:xfrm>
              <a:off x="3032554" y="1439695"/>
              <a:ext cx="1577988" cy="100629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Stabilized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m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otion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8204" y="2216700"/>
              <a:ext cx="4838700" cy="3797300"/>
            </a:xfrm>
            <a:prstGeom prst="rect">
              <a:avLst/>
            </a:prstGeom>
          </p:spPr>
        </p:pic>
        <p:sp>
          <p:nvSpPr>
            <p:cNvPr id="10" name="コンテンツ プレースホルダ 2"/>
            <p:cNvSpPr txBox="1">
              <a:spLocks/>
            </p:cNvSpPr>
            <p:nvPr/>
          </p:nvSpPr>
          <p:spPr>
            <a:xfrm>
              <a:off x="12830" y="2566355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12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Disturbance</a:t>
              </a:r>
            </a:p>
          </p:txBody>
        </p:sp>
        <p:sp>
          <p:nvSpPr>
            <p:cNvPr id="12" name="コンテンツ プレースホルダ 2"/>
            <p:cNvSpPr txBox="1">
              <a:spLocks/>
            </p:cNvSpPr>
            <p:nvPr/>
          </p:nvSpPr>
          <p:spPr>
            <a:xfrm>
              <a:off x="6654759" y="2509923"/>
              <a:ext cx="1577988" cy="100629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Error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signal</a:t>
              </a:r>
            </a:p>
          </p:txBody>
        </p:sp>
        <p:sp>
          <p:nvSpPr>
            <p:cNvPr id="13" name="コンテンツ プレースホルダ 2"/>
            <p:cNvSpPr txBox="1">
              <a:spLocks/>
            </p:cNvSpPr>
            <p:nvPr/>
          </p:nvSpPr>
          <p:spPr>
            <a:xfrm>
              <a:off x="3949838" y="3323793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Sensor</a:t>
              </a:r>
            </a:p>
          </p:txBody>
        </p:sp>
        <p:sp>
          <p:nvSpPr>
            <p:cNvPr id="14" name="コンテンツ プレースホルダ 2"/>
            <p:cNvSpPr txBox="1">
              <a:spLocks/>
            </p:cNvSpPr>
            <p:nvPr/>
          </p:nvSpPr>
          <p:spPr>
            <a:xfrm>
              <a:off x="6523367" y="4436845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Servo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Filter</a:t>
              </a:r>
            </a:p>
          </p:txBody>
        </p:sp>
        <p:sp>
          <p:nvSpPr>
            <p:cNvPr id="15" name="コンテンツ プレースホルダ 2"/>
            <p:cNvSpPr txBox="1">
              <a:spLocks/>
            </p:cNvSpPr>
            <p:nvPr/>
          </p:nvSpPr>
          <p:spPr>
            <a:xfrm>
              <a:off x="633222" y="4281192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Actuator</a:t>
              </a:r>
            </a:p>
          </p:txBody>
        </p:sp>
        <p:sp>
          <p:nvSpPr>
            <p:cNvPr id="17" name="コンテンツ プレースホルダ 2"/>
            <p:cNvSpPr txBox="1">
              <a:spLocks/>
            </p:cNvSpPr>
            <p:nvPr/>
          </p:nvSpPr>
          <p:spPr>
            <a:xfrm>
              <a:off x="12829" y="5630712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Feedback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s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ignal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2801" y="1589105"/>
            <a:ext cx="8553999" cy="5175577"/>
            <a:chOff x="132801" y="1589105"/>
            <a:chExt cx="8553999" cy="5175577"/>
          </a:xfrm>
        </p:grpSpPr>
        <p:sp>
          <p:nvSpPr>
            <p:cNvPr id="20" name="コンテンツ プレースホルダ 2"/>
            <p:cNvSpPr txBox="1">
              <a:spLocks/>
            </p:cNvSpPr>
            <p:nvPr/>
          </p:nvSpPr>
          <p:spPr>
            <a:xfrm>
              <a:off x="363046" y="2116566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m</a:t>
              </a:r>
              <a:r>
                <a:rPr lang="en-US" sz="2400" b="1" dirty="0" smtClean="0">
                  <a:latin typeface="+mj-lt"/>
                  <a:cs typeface="Tahoma"/>
                </a:rPr>
                <a:t> or </a:t>
              </a:r>
              <a:r>
                <a:rPr lang="en-US" sz="2400" b="1" dirty="0" smtClean="0">
                  <a:solidFill>
                    <a:srgbClr val="00B0F0"/>
                  </a:solidFill>
                  <a:latin typeface="+mj-lt"/>
                  <a:cs typeface="Tahoma"/>
                </a:rPr>
                <a:t>m/Hz</a:t>
              </a:r>
              <a:r>
                <a:rPr lang="en-US" sz="2400" b="1" baseline="30000" dirty="0" smtClean="0">
                  <a:solidFill>
                    <a:srgbClr val="00B0F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2" name="コンテンツ プレースホルダ 2"/>
            <p:cNvSpPr txBox="1">
              <a:spLocks/>
            </p:cNvSpPr>
            <p:nvPr/>
          </p:nvSpPr>
          <p:spPr>
            <a:xfrm>
              <a:off x="4610542" y="1589105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m</a:t>
              </a:r>
              <a:r>
                <a:rPr lang="en-US" sz="2400" b="1" dirty="0" smtClean="0">
                  <a:latin typeface="+mj-lt"/>
                  <a:cs typeface="Tahoma"/>
                </a:rPr>
                <a:t> or </a:t>
              </a:r>
              <a:r>
                <a:rPr lang="en-US" sz="2400" b="1" dirty="0" smtClean="0">
                  <a:solidFill>
                    <a:srgbClr val="00B0F0"/>
                  </a:solidFill>
                  <a:latin typeface="+mj-lt"/>
                  <a:cs typeface="Tahoma"/>
                </a:rPr>
                <a:t>m/Hz</a:t>
              </a:r>
              <a:r>
                <a:rPr lang="en-US" sz="2400" b="1" baseline="30000" dirty="0" smtClean="0">
                  <a:solidFill>
                    <a:srgbClr val="00B0F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3" name="コンテンツ プレースホルダ 2"/>
            <p:cNvSpPr txBox="1">
              <a:spLocks/>
            </p:cNvSpPr>
            <p:nvPr/>
          </p:nvSpPr>
          <p:spPr>
            <a:xfrm>
              <a:off x="6838636" y="3325364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008000"/>
                  </a:solidFill>
                  <a:latin typeface="+mj-lt"/>
                  <a:cs typeface="Tahoma"/>
                </a:rPr>
                <a:t>V</a:t>
              </a:r>
              <a:r>
                <a:rPr lang="en-US" sz="2400" b="1" dirty="0" smtClean="0">
                  <a:latin typeface="+mj-lt"/>
                  <a:cs typeface="Tahoma"/>
                </a:rPr>
                <a:t> or </a:t>
              </a:r>
              <a:r>
                <a:rPr lang="en-US" sz="2400" b="1" dirty="0" smtClean="0">
                  <a:solidFill>
                    <a:srgbClr val="00B0F0"/>
                  </a:solidFill>
                  <a:latin typeface="+mj-lt"/>
                  <a:cs typeface="Tahoma"/>
                </a:rPr>
                <a:t>V/Hz</a:t>
              </a:r>
              <a:r>
                <a:rPr lang="en-US" sz="2400" b="1" baseline="30000" dirty="0" smtClean="0">
                  <a:solidFill>
                    <a:srgbClr val="00B0F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4" name="コンテンツ プレースホルダ 2"/>
            <p:cNvSpPr txBox="1">
              <a:spLocks/>
            </p:cNvSpPr>
            <p:nvPr/>
          </p:nvSpPr>
          <p:spPr>
            <a:xfrm>
              <a:off x="132801" y="6261371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008000"/>
                  </a:solidFill>
                  <a:latin typeface="+mj-lt"/>
                  <a:cs typeface="Tahoma"/>
                </a:rPr>
                <a:t>V</a:t>
              </a:r>
              <a:r>
                <a:rPr lang="en-US" sz="2400" b="1" dirty="0" smtClean="0">
                  <a:latin typeface="+mj-lt"/>
                  <a:cs typeface="Tahoma"/>
                </a:rPr>
                <a:t> or </a:t>
              </a:r>
              <a:r>
                <a:rPr lang="en-US" sz="2400" b="1" dirty="0" smtClean="0">
                  <a:solidFill>
                    <a:srgbClr val="00B0F0"/>
                  </a:solidFill>
                  <a:latin typeface="+mj-lt"/>
                  <a:cs typeface="Tahoma"/>
                </a:rPr>
                <a:t>V/Hz</a:t>
              </a:r>
              <a:r>
                <a:rPr lang="en-US" sz="2400" b="1" baseline="30000" dirty="0" smtClean="0">
                  <a:solidFill>
                    <a:srgbClr val="00B0F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5" name="コンテンツ プレースホルダ 2"/>
            <p:cNvSpPr txBox="1">
              <a:spLocks/>
            </p:cNvSpPr>
            <p:nvPr/>
          </p:nvSpPr>
          <p:spPr>
            <a:xfrm>
              <a:off x="3838860" y="3717357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V/m</a:t>
              </a:r>
              <a:endParaRPr lang="en-US" sz="2400" b="1" baseline="30000" dirty="0" smtClean="0">
                <a:solidFill>
                  <a:srgbClr val="008000"/>
                </a:solidFill>
                <a:latin typeface="+mj-lt"/>
                <a:cs typeface="Tahoma"/>
              </a:endParaRPr>
            </a:p>
          </p:txBody>
        </p:sp>
        <p:sp>
          <p:nvSpPr>
            <p:cNvPr id="26" name="コンテンツ プレースホルダ 2"/>
            <p:cNvSpPr txBox="1">
              <a:spLocks/>
            </p:cNvSpPr>
            <p:nvPr/>
          </p:nvSpPr>
          <p:spPr>
            <a:xfrm>
              <a:off x="6458706" y="5052950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V/V</a:t>
              </a:r>
              <a:endParaRPr lang="en-US" sz="2400" b="1" baseline="30000" dirty="0" smtClean="0">
                <a:solidFill>
                  <a:srgbClr val="008000"/>
                </a:solidFill>
                <a:latin typeface="+mj-lt"/>
                <a:cs typeface="Tahoma"/>
              </a:endParaRPr>
            </a:p>
          </p:txBody>
        </p:sp>
        <p:sp>
          <p:nvSpPr>
            <p:cNvPr id="27" name="コンテンツ プレースホルダ 2"/>
            <p:cNvSpPr txBox="1">
              <a:spLocks/>
            </p:cNvSpPr>
            <p:nvPr/>
          </p:nvSpPr>
          <p:spPr>
            <a:xfrm>
              <a:off x="375875" y="4724326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m/V</a:t>
              </a:r>
              <a:endParaRPr lang="en-US" sz="2400" b="1" baseline="30000" dirty="0" smtClean="0">
                <a:solidFill>
                  <a:srgbClr val="008000"/>
                </a:solidFill>
                <a:latin typeface="+mj-lt"/>
                <a:cs typeface="Tahom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20273" y="4220669"/>
            <a:ext cx="7088739" cy="2637331"/>
            <a:chOff x="1720273" y="4220669"/>
            <a:chExt cx="7088739" cy="2637331"/>
          </a:xfrm>
        </p:grpSpPr>
        <p:sp>
          <p:nvSpPr>
            <p:cNvPr id="29" name="コンテンツ プレースホルダ 2"/>
            <p:cNvSpPr txBox="1">
              <a:spLocks/>
            </p:cNvSpPr>
            <p:nvPr/>
          </p:nvSpPr>
          <p:spPr>
            <a:xfrm>
              <a:off x="3466156" y="6204627"/>
              <a:ext cx="2465761" cy="65337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3200" b="1" dirty="0" smtClean="0">
                  <a:solidFill>
                    <a:srgbClr val="FF0000"/>
                  </a:solidFill>
                  <a:latin typeface="+mj-lt"/>
                  <a:cs typeface="Tahoma"/>
                </a:rPr>
                <a:t>Transducer</a:t>
              </a:r>
            </a:p>
          </p:txBody>
        </p:sp>
        <p:sp>
          <p:nvSpPr>
            <p:cNvPr id="30" name="コンテンツ プレースホルダ 2"/>
            <p:cNvSpPr txBox="1">
              <a:spLocks/>
            </p:cNvSpPr>
            <p:nvPr/>
          </p:nvSpPr>
          <p:spPr>
            <a:xfrm>
              <a:off x="6343251" y="6203872"/>
              <a:ext cx="2465761" cy="65337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3200" b="1" dirty="0" smtClean="0">
                  <a:solidFill>
                    <a:srgbClr val="FF0000"/>
                  </a:solidFill>
                  <a:latin typeface="+mj-lt"/>
                  <a:cs typeface="Tahoma"/>
                </a:rPr>
                <a:t>Filter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1720273" y="5052950"/>
              <a:ext cx="2229565" cy="11516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525818" y="4220669"/>
              <a:ext cx="84724" cy="19832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7077364" y="5357092"/>
              <a:ext cx="196272" cy="9042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69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135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Sensor: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Transducer for displacement-to-voltage conversion</a:t>
            </a:r>
          </a:p>
          <a:p>
            <a:pPr>
              <a:lnSpc>
                <a:spcPct val="120000"/>
              </a:lnSpc>
            </a:pPr>
            <a:r>
              <a:rPr lang="en-US" sz="2800" b="1" u="sng" dirty="0" smtClean="0">
                <a:latin typeface="+mj-lt"/>
                <a:cs typeface="Tahoma"/>
              </a:rPr>
              <a:t>If the sensor is completely linear </a:t>
            </a:r>
            <a:br>
              <a:rPr lang="en-US" sz="2800" b="1" u="sng" dirty="0" smtClean="0">
                <a:latin typeface="+mj-lt"/>
                <a:cs typeface="Tahoma"/>
              </a:rPr>
            </a:br>
            <a:r>
              <a:rPr lang="en-US" sz="2800" b="1" dirty="0" smtClean="0">
                <a:latin typeface="+mj-lt"/>
                <a:cs typeface="Tahoma"/>
              </a:rPr>
              <a:t>(and has or no frequency dependence)</a:t>
            </a: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 algn="ctr">
              <a:lnSpc>
                <a:spcPct val="120000"/>
              </a:lnSpc>
              <a:buNone/>
            </a:pPr>
            <a:r>
              <a:rPr lang="en-US" sz="3600" b="1" u="sng" dirty="0" smtClean="0">
                <a:solidFill>
                  <a:srgbClr val="FF0000"/>
                </a:solidFill>
                <a:latin typeface="+mj-lt"/>
                <a:ea typeface="ＭＳ Ｐゴシック"/>
                <a:cs typeface="ＭＳ Ｐゴシック"/>
              </a:rPr>
              <a:t>We don’t need feedback control!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86" y="2895712"/>
            <a:ext cx="3813181" cy="31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In reality: 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Sensors, laser interferometers in particular,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are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nonlinear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! 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endParaRPr lang="en-US" sz="2800" b="1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u="sng" dirty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  <a:t>Enclose the operating point in the linear </a:t>
            </a:r>
            <a:r>
              <a:rPr lang="en-US" sz="2800" b="1" u="sng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  <a:t>region</a:t>
            </a:r>
            <a:br>
              <a:rPr lang="en-US" sz="2800" b="1" u="sng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</a:br>
            <a:r>
              <a:rPr lang="en-US" sz="2400" b="1" dirty="0" smtClean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=&gt; The </a:t>
            </a:r>
            <a:r>
              <a:rPr lang="en-US" sz="2400" b="1" dirty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system recovers linearity </a:t>
            </a:r>
            <a:endParaRPr lang="en-US" sz="2400" b="1" dirty="0">
              <a:solidFill>
                <a:srgbClr val="FF6600"/>
              </a:solidFill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  <a:t>Was the displacement modified by the feedback?</a:t>
            </a:r>
            <a:br>
              <a:rPr lang="en-US" sz="2800" b="1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</a:br>
            <a:r>
              <a:rPr lang="en-US" sz="2400" b="1" dirty="0" smtClean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=&gt; Precise knowledge of the control system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	for signal reconstruction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34" y="1704673"/>
            <a:ext cx="3475114" cy="2684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120" y="1704672"/>
            <a:ext cx="3022509" cy="264637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076193" y="2823945"/>
            <a:ext cx="826051" cy="64131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6" y="1262785"/>
            <a:ext cx="8379904" cy="51951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Elements of a feedback loop</a:t>
            </a:r>
          </a:p>
        </p:txBody>
      </p:sp>
      <p:sp>
        <p:nvSpPr>
          <p:cNvPr id="35" name="テキスト ボックス 10"/>
          <p:cNvSpPr txBox="1"/>
          <p:nvPr/>
        </p:nvSpPr>
        <p:spPr>
          <a:xfrm>
            <a:off x="927100" y="1453194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6" name="テキスト ボックス 11"/>
          <p:cNvSpPr txBox="1"/>
          <p:nvPr/>
        </p:nvSpPr>
        <p:spPr>
          <a:xfrm>
            <a:off x="6998974" y="2304702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error 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8" name="テキスト ボックス 15"/>
          <p:cNvSpPr txBox="1"/>
          <p:nvPr/>
        </p:nvSpPr>
        <p:spPr>
          <a:xfrm>
            <a:off x="3632200" y="2535535"/>
            <a:ext cx="10668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sensor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12"/>
          <p:cNvSpPr txBox="1"/>
          <p:nvPr/>
        </p:nvSpPr>
        <p:spPr>
          <a:xfrm>
            <a:off x="5778500" y="2870200"/>
            <a:ext cx="1600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servo filter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13"/>
          <p:cNvSpPr txBox="1"/>
          <p:nvPr/>
        </p:nvSpPr>
        <p:spPr>
          <a:xfrm>
            <a:off x="127000" y="3101032"/>
            <a:ext cx="1814826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feedback</a:t>
            </a:r>
          </a:p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42" name="テキスト ボックス 14"/>
          <p:cNvSpPr txBox="1"/>
          <p:nvPr/>
        </p:nvSpPr>
        <p:spPr>
          <a:xfrm>
            <a:off x="1047113" y="2535535"/>
            <a:ext cx="1315087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actuator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17"/>
          <p:cNvSpPr txBox="1"/>
          <p:nvPr/>
        </p:nvSpPr>
        <p:spPr>
          <a:xfrm>
            <a:off x="5029200" y="4152900"/>
            <a:ext cx="4013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Open loop transfer function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18"/>
          <p:cNvSpPr txBox="1"/>
          <p:nvPr/>
        </p:nvSpPr>
        <p:spPr>
          <a:xfrm>
            <a:off x="3632200" y="1453194"/>
            <a:ext cx="45593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FE"/>
                </a:solidFill>
              </a:rPr>
              <a:t>stabilized </a:t>
            </a:r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1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6" y="1262785"/>
            <a:ext cx="8379904" cy="51951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u="sng" dirty="0" smtClean="0">
                <a:solidFill>
                  <a:srgbClr val="FF6600"/>
                </a:solidFill>
                <a:latin typeface="+mj-lt"/>
                <a:cs typeface="Tahoma"/>
              </a:rPr>
              <a:t>When G is small:</a:t>
            </a:r>
            <a:endParaRPr lang="en-US" sz="2800" b="1" u="sng" dirty="0" smtClean="0">
              <a:solidFill>
                <a:srgbClr val="FF6600"/>
              </a:solidFill>
              <a:latin typeface="+mj-lt"/>
              <a:cs typeface="Tahoma"/>
            </a:endParaRPr>
          </a:p>
        </p:txBody>
      </p:sp>
      <p:sp>
        <p:nvSpPr>
          <p:cNvPr id="35" name="テキスト ボックス 10"/>
          <p:cNvSpPr txBox="1"/>
          <p:nvPr/>
        </p:nvSpPr>
        <p:spPr>
          <a:xfrm>
            <a:off x="927100" y="1453194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6" name="テキスト ボックス 11"/>
          <p:cNvSpPr txBox="1"/>
          <p:nvPr/>
        </p:nvSpPr>
        <p:spPr>
          <a:xfrm>
            <a:off x="6998974" y="2304702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error 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8" name="テキスト ボックス 15"/>
          <p:cNvSpPr txBox="1"/>
          <p:nvPr/>
        </p:nvSpPr>
        <p:spPr>
          <a:xfrm>
            <a:off x="3632200" y="2535535"/>
            <a:ext cx="10668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sensor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12"/>
          <p:cNvSpPr txBox="1"/>
          <p:nvPr/>
        </p:nvSpPr>
        <p:spPr>
          <a:xfrm>
            <a:off x="5778500" y="2870200"/>
            <a:ext cx="1600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servo filter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13"/>
          <p:cNvSpPr txBox="1"/>
          <p:nvPr/>
        </p:nvSpPr>
        <p:spPr>
          <a:xfrm>
            <a:off x="127000" y="3101032"/>
            <a:ext cx="1814826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feedback</a:t>
            </a:r>
          </a:p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42" name="テキスト ボックス 14"/>
          <p:cNvSpPr txBox="1"/>
          <p:nvPr/>
        </p:nvSpPr>
        <p:spPr>
          <a:xfrm>
            <a:off x="1047113" y="2535535"/>
            <a:ext cx="1315087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actuator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17"/>
          <p:cNvSpPr txBox="1"/>
          <p:nvPr/>
        </p:nvSpPr>
        <p:spPr>
          <a:xfrm>
            <a:off x="5029200" y="4152900"/>
            <a:ext cx="4013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Open loop transfer function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18"/>
          <p:cNvSpPr txBox="1"/>
          <p:nvPr/>
        </p:nvSpPr>
        <p:spPr>
          <a:xfrm>
            <a:off x="3632200" y="1453194"/>
            <a:ext cx="45593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FE"/>
                </a:solidFill>
              </a:rPr>
              <a:t>stabilized </a:t>
            </a:r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972" y="2535535"/>
            <a:ext cx="7248488" cy="1617365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64287" y="4399895"/>
            <a:ext cx="1515393" cy="561687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7642" y="5490249"/>
            <a:ext cx="526772" cy="427779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7113" y="6031944"/>
            <a:ext cx="3651887" cy="426006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33265" y="5014077"/>
            <a:ext cx="526772" cy="427779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7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6600"/>
                </a:solidFill>
                <a:cs typeface="Tahoma"/>
              </a:rPr>
              <a:t>When G is </a:t>
            </a:r>
            <a:r>
              <a:rPr lang="en-US" sz="3600" b="1" dirty="0" smtClean="0">
                <a:solidFill>
                  <a:srgbClr val="FF6600"/>
                </a:solidFill>
                <a:cs typeface="Tahoma"/>
              </a:rPr>
              <a:t>big: e.g. G = 10, 100, or 1000</a:t>
            </a:r>
            <a:endParaRPr lang="en-US" sz="2800" b="1" dirty="0">
              <a:solidFill>
                <a:srgbClr val="FF6600"/>
              </a:solidFill>
              <a:cs typeface="Tahom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46" y="1883180"/>
            <a:ext cx="4838700" cy="3797300"/>
          </a:xfrm>
          <a:prstGeom prst="rect">
            <a:avLst/>
          </a:prstGeom>
        </p:spPr>
      </p:pic>
      <p:sp>
        <p:nvSpPr>
          <p:cNvPr id="22" name="テキスト ボックス 10"/>
          <p:cNvSpPr txBox="1"/>
          <p:nvPr/>
        </p:nvSpPr>
        <p:spPr>
          <a:xfrm>
            <a:off x="1299147" y="2325476"/>
            <a:ext cx="509768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dx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23" name="テキスト ボックス 10"/>
          <p:cNvSpPr txBox="1"/>
          <p:nvPr/>
        </p:nvSpPr>
        <p:spPr>
          <a:xfrm>
            <a:off x="3478557" y="1421515"/>
            <a:ext cx="5771283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FF00FE"/>
                </a:solidFill>
              </a:rPr>
              <a:t>dx</a:t>
            </a:r>
            <a:r>
              <a:rPr kumimoji="1" lang="en-US" altLang="ja-JP" sz="2400" b="1" baseline="-25000" dirty="0" err="1" smtClean="0">
                <a:solidFill>
                  <a:srgbClr val="FF00FE"/>
                </a:solidFill>
              </a:rPr>
              <a:t>s</a:t>
            </a:r>
            <a:r>
              <a:rPr lang="en-US" altLang="ja-JP" sz="2400" b="1" dirty="0" smtClean="0">
                <a:solidFill>
                  <a:srgbClr val="FF00FE"/>
                </a:solidFill>
              </a:rPr>
              <a:t>= dx/(1+G) = 0.09 dx, 0.01 dx, 0.001 dx</a:t>
            </a:r>
            <a:endParaRPr kumimoji="1" lang="ja-JP" altLang="en-US" sz="2400" b="1" baseline="-25000" dirty="0">
              <a:solidFill>
                <a:srgbClr val="FF00FE"/>
              </a:solidFill>
            </a:endParaRPr>
          </a:p>
        </p:txBody>
      </p:sp>
      <p:sp>
        <p:nvSpPr>
          <p:cNvPr id="24" name="テキスト ボックス 10"/>
          <p:cNvSpPr txBox="1"/>
          <p:nvPr/>
        </p:nvSpPr>
        <p:spPr>
          <a:xfrm>
            <a:off x="6770900" y="2453686"/>
            <a:ext cx="23731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FF00FE"/>
                </a:solidFill>
              </a:rPr>
              <a:t>V</a:t>
            </a:r>
            <a:r>
              <a:rPr kumimoji="1" lang="en-US" altLang="ja-JP" sz="2400" b="1" baseline="-25000" dirty="0" err="1" smtClean="0">
                <a:solidFill>
                  <a:srgbClr val="FF00FE"/>
                </a:solidFill>
              </a:rPr>
              <a:t>err</a:t>
            </a:r>
            <a:r>
              <a:rPr lang="en-US" altLang="ja-JP" sz="2400" b="1" dirty="0" smtClean="0">
                <a:solidFill>
                  <a:srgbClr val="FF00FE"/>
                </a:solidFill>
              </a:rPr>
              <a:t>= dx H /(1+G)</a:t>
            </a:r>
            <a:endParaRPr kumimoji="1" lang="ja-JP" altLang="en-US" sz="2400" b="1" baseline="-25000" dirty="0">
              <a:solidFill>
                <a:srgbClr val="FF00FE"/>
              </a:solidFill>
            </a:endParaRPr>
          </a:p>
        </p:txBody>
      </p:sp>
      <p:sp>
        <p:nvSpPr>
          <p:cNvPr id="25" name="テキスト ボックス 10"/>
          <p:cNvSpPr txBox="1"/>
          <p:nvPr/>
        </p:nvSpPr>
        <p:spPr>
          <a:xfrm>
            <a:off x="1472490" y="5695257"/>
            <a:ext cx="4942102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FF00FE"/>
                </a:solidFill>
              </a:rPr>
              <a:t>V</a:t>
            </a:r>
            <a:r>
              <a:rPr kumimoji="1" lang="en-US" altLang="ja-JP" sz="2400" b="1" baseline="-25000" dirty="0" err="1" smtClean="0">
                <a:solidFill>
                  <a:srgbClr val="FF00FE"/>
                </a:solidFill>
              </a:rPr>
              <a:t>fb</a:t>
            </a:r>
            <a:r>
              <a:rPr kumimoji="1" lang="en-US" altLang="ja-JP" sz="2400" b="1" baseline="-25000" dirty="0" smtClean="0">
                <a:solidFill>
                  <a:srgbClr val="FF00FE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FE"/>
                </a:solidFill>
              </a:rPr>
              <a:t>= G/(1+G) /A dx</a:t>
            </a:r>
          </a:p>
          <a:p>
            <a:r>
              <a:rPr lang="en-US" altLang="ja-JP" sz="2400" b="1" dirty="0" smtClean="0">
                <a:solidFill>
                  <a:srgbClr val="FF00FE"/>
                </a:solidFill>
              </a:rPr>
              <a:t>= 0.91 dx/A, 0.99 dx/A, 0.999 dx/A</a:t>
            </a:r>
          </a:p>
        </p:txBody>
      </p:sp>
      <p:sp>
        <p:nvSpPr>
          <p:cNvPr id="26" name="テキスト ボックス 10"/>
          <p:cNvSpPr txBox="1"/>
          <p:nvPr/>
        </p:nvSpPr>
        <p:spPr>
          <a:xfrm>
            <a:off x="802373" y="3950007"/>
            <a:ext cx="1340234" cy="120032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FE"/>
                </a:solidFill>
              </a:rPr>
              <a:t>0.91 dx,</a:t>
            </a:r>
            <a:br>
              <a:rPr lang="en-US" altLang="ja-JP" sz="2400" b="1" dirty="0" smtClean="0">
                <a:solidFill>
                  <a:srgbClr val="FF00FE"/>
                </a:solidFill>
              </a:rPr>
            </a:br>
            <a:r>
              <a:rPr lang="en-US" altLang="ja-JP" sz="2400" b="1" dirty="0" smtClean="0">
                <a:solidFill>
                  <a:srgbClr val="FF00FE"/>
                </a:solidFill>
              </a:rPr>
              <a:t>0.99 dx,</a:t>
            </a:r>
          </a:p>
          <a:p>
            <a:r>
              <a:rPr lang="en-US" altLang="ja-JP" sz="2400" b="1" dirty="0" smtClean="0">
                <a:solidFill>
                  <a:srgbClr val="FF00FE"/>
                </a:solidFill>
              </a:rPr>
              <a:t>0.999 dx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192437" y="2787141"/>
            <a:ext cx="2109743" cy="811544"/>
          </a:xfrm>
          <a:prstGeom prst="wedgeRectCallout">
            <a:avLst>
              <a:gd name="adj1" fmla="val 14979"/>
              <a:gd name="adj2" fmla="val 11918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ctuator range</a:t>
            </a:r>
            <a:endParaRPr lang="en-US" dirty="0"/>
          </a:p>
        </p:txBody>
      </p:sp>
      <p:sp>
        <p:nvSpPr>
          <p:cNvPr id="29" name="Rectangular Callout 28"/>
          <p:cNvSpPr/>
          <p:nvPr/>
        </p:nvSpPr>
        <p:spPr>
          <a:xfrm>
            <a:off x="6557561" y="5449020"/>
            <a:ext cx="2006067" cy="1182892"/>
          </a:xfrm>
          <a:prstGeom prst="wedgeRectCallout">
            <a:avLst>
              <a:gd name="adj1" fmla="val -63682"/>
              <a:gd name="adj2" fmla="val -12485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 frequency response / loop stability</a:t>
            </a:r>
            <a:endParaRPr lang="en-US" dirty="0"/>
          </a:p>
        </p:txBody>
      </p:sp>
      <p:sp>
        <p:nvSpPr>
          <p:cNvPr id="30" name="Rectangular Callout 29"/>
          <p:cNvSpPr/>
          <p:nvPr/>
        </p:nvSpPr>
        <p:spPr>
          <a:xfrm>
            <a:off x="6770900" y="3497679"/>
            <a:ext cx="2006067" cy="1299873"/>
          </a:xfrm>
          <a:prstGeom prst="wedgeRectCallout">
            <a:avLst>
              <a:gd name="adj1" fmla="val -113565"/>
              <a:gd name="adj2" fmla="val -10278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Residual error</a:t>
            </a:r>
          </a:p>
          <a:p>
            <a:pPr algn="ctr"/>
            <a:r>
              <a:rPr lang="en-US" dirty="0" err="1" smtClean="0"/>
              <a:t>vs</a:t>
            </a:r>
            <a:endParaRPr lang="en-US" dirty="0"/>
          </a:p>
          <a:p>
            <a:pPr algn="ctr"/>
            <a:r>
              <a:rPr lang="en-US" dirty="0" smtClean="0"/>
              <a:t>Sensor linear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5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7198</TotalTime>
  <Words>968</Words>
  <Application>Microsoft Macintosh PowerPoint</Application>
  <PresentationFormat>On-screen Show (4:3)</PresentationFormat>
  <Paragraphs>317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4" baseType="lpstr">
      <vt:lpstr>Calibri</vt:lpstr>
      <vt:lpstr>Corbel</vt:lpstr>
      <vt:lpstr>ＤＦＰ太丸ゴシック体</vt:lpstr>
      <vt:lpstr>Diwan Kufi</vt:lpstr>
      <vt:lpstr>Libian SC</vt:lpstr>
      <vt:lpstr>Monaco</vt:lpstr>
      <vt:lpstr>ＭＳ Ｐゴシック</vt:lpstr>
      <vt:lpstr>ＭＳ ゴシック</vt:lpstr>
      <vt:lpstr>ＭＳ 明朝</vt:lpstr>
      <vt:lpstr>Tahoma</vt:lpstr>
      <vt:lpstr>Times New Roman</vt:lpstr>
      <vt:lpstr>Weibei TC</vt:lpstr>
      <vt:lpstr>Wingdings</vt:lpstr>
      <vt:lpstr>Wingdings 2</vt:lpstr>
      <vt:lpstr>Wingdings 3</vt:lpstr>
      <vt:lpstr>Arial</vt:lpstr>
      <vt:lpstr>モジュール</vt:lpstr>
      <vt:lpstr>Control system in Gravitational Wave Detectors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Control system components in GW detectors</vt:lpstr>
      <vt:lpstr>Control systems</vt:lpstr>
      <vt:lpstr>Interferometer control system</vt:lpstr>
      <vt:lpstr>Local Sensors</vt:lpstr>
      <vt:lpstr>Local Sensors</vt:lpstr>
      <vt:lpstr>Local Sensors</vt:lpstr>
      <vt:lpstr>Acutuators</vt:lpstr>
      <vt:lpstr>Acutuators</vt:lpstr>
      <vt:lpstr>Analog servo vs digital servo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248</cp:revision>
  <dcterms:created xsi:type="dcterms:W3CDTF">2010-06-17T21:13:06Z</dcterms:created>
  <dcterms:modified xsi:type="dcterms:W3CDTF">2016-09-16T21:28:32Z</dcterms:modified>
</cp:coreProperties>
</file>