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0" r:id="rId3"/>
    <p:sldId id="280" r:id="rId4"/>
    <p:sldId id="284" r:id="rId5"/>
    <p:sldId id="283" r:id="rId6"/>
    <p:sldId id="278" r:id="rId7"/>
    <p:sldId id="285" r:id="rId8"/>
    <p:sldId id="287" r:id="rId9"/>
    <p:sldId id="286" r:id="rId10"/>
    <p:sldId id="262" r:id="rId11"/>
    <p:sldId id="282" r:id="rId12"/>
    <p:sldId id="291" r:id="rId13"/>
  </p:sldIdLst>
  <p:sldSz cx="9144000" cy="6858000" type="screen4x3"/>
  <p:notesSz cx="6865938" cy="99980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3813" autoAdjust="0"/>
  </p:normalViewPr>
  <p:slideViewPr>
    <p:cSldViewPr>
      <p:cViewPr varScale="1">
        <p:scale>
          <a:sx n="62" d="100"/>
          <a:sy n="62" d="100"/>
        </p:scale>
        <p:origin x="97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2" d="100"/>
          <a:sy n="52" d="100"/>
        </p:scale>
        <p:origin x="29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zh-TW" altLang="en-US"/>
          </a:p>
        </p:txBody>
      </p:sp>
      <p:sp>
        <p:nvSpPr>
          <p:cNvPr id="3" name="日期版面配置區 2"/>
          <p:cNvSpPr>
            <a:spLocks noGrp="1"/>
          </p:cNvSpPr>
          <p:nvPr>
            <p:ph type="dt" sz="quarter" idx="1"/>
          </p:nvPr>
        </p:nvSpPr>
        <p:spPr>
          <a:xfrm>
            <a:off x="3889109" y="0"/>
            <a:ext cx="2975240" cy="501640"/>
          </a:xfrm>
          <a:prstGeom prst="rect">
            <a:avLst/>
          </a:prstGeom>
        </p:spPr>
        <p:txBody>
          <a:bodyPr vert="horz" lIns="96359" tIns="48180" rIns="96359" bIns="48180" rtlCol="0"/>
          <a:lstStyle>
            <a:lvl1pPr algn="r">
              <a:defRPr sz="1300"/>
            </a:lvl1pPr>
          </a:lstStyle>
          <a:p>
            <a:fld id="{121676B3-6889-4CCE-A261-7519C87A30C9}" type="datetimeFigureOut">
              <a:rPr lang="zh-TW" altLang="en-US" smtClean="0"/>
              <a:t>2016/8/29</a:t>
            </a:fld>
            <a:endParaRPr lang="zh-TW" altLang="en-US"/>
          </a:p>
        </p:txBody>
      </p:sp>
      <p:sp>
        <p:nvSpPr>
          <p:cNvPr id="4" name="頁尾版面配置區 3"/>
          <p:cNvSpPr>
            <a:spLocks noGrp="1"/>
          </p:cNvSpPr>
          <p:nvPr>
            <p:ph type="ftr" sz="quarter" idx="2"/>
          </p:nvPr>
        </p:nvSpPr>
        <p:spPr>
          <a:xfrm>
            <a:off x="0" y="9496437"/>
            <a:ext cx="2975240" cy="501639"/>
          </a:xfrm>
          <a:prstGeom prst="rect">
            <a:avLst/>
          </a:prstGeom>
        </p:spPr>
        <p:txBody>
          <a:bodyPr vert="horz" lIns="96359" tIns="48180" rIns="96359" bIns="48180"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889109" y="9496437"/>
            <a:ext cx="2975240" cy="501639"/>
          </a:xfrm>
          <a:prstGeom prst="rect">
            <a:avLst/>
          </a:prstGeom>
        </p:spPr>
        <p:txBody>
          <a:bodyPr vert="horz" lIns="96359" tIns="48180" rIns="96359" bIns="48180" rtlCol="0" anchor="b"/>
          <a:lstStyle>
            <a:lvl1pPr algn="r">
              <a:defRPr sz="1300"/>
            </a:lvl1pPr>
          </a:lstStyle>
          <a:p>
            <a:fld id="{17D686F8-4315-45BF-A11A-5B346A4B58D1}" type="slidenum">
              <a:rPr lang="zh-TW" altLang="en-US" smtClean="0"/>
              <a:t>‹#›</a:t>
            </a:fld>
            <a:endParaRPr lang="zh-TW" altLang="en-US"/>
          </a:p>
        </p:txBody>
      </p:sp>
    </p:spTree>
    <p:extLst>
      <p:ext uri="{BB962C8B-B14F-4D97-AF65-F5344CB8AC3E}">
        <p14:creationId xmlns:p14="http://schemas.microsoft.com/office/powerpoint/2010/main" val="111924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zh-TW" altLang="en-US"/>
          </a:p>
        </p:txBody>
      </p:sp>
      <p:sp>
        <p:nvSpPr>
          <p:cNvPr id="3" name="日期版面配置區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E96FD589-EBD3-4E99-BF28-5B0365B6D211}" type="datetimeFigureOut">
              <a:rPr lang="zh-TW" altLang="en-US" smtClean="0"/>
              <a:t>2016/8/29</a:t>
            </a:fld>
            <a:endParaRPr lang="zh-TW" altLang="en-US"/>
          </a:p>
        </p:txBody>
      </p:sp>
      <p:sp>
        <p:nvSpPr>
          <p:cNvPr id="4" name="投影片圖像版面配置區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9" tIns="48180" rIns="96359" bIns="48180" rtlCol="0" anchor="ctr"/>
          <a:lstStyle/>
          <a:p>
            <a:endParaRPr lang="zh-TW" altLang="en-US"/>
          </a:p>
        </p:txBody>
      </p:sp>
      <p:sp>
        <p:nvSpPr>
          <p:cNvPr id="5" name="備忘稿版面配置區 4"/>
          <p:cNvSpPr>
            <a:spLocks noGrp="1"/>
          </p:cNvSpPr>
          <p:nvPr>
            <p:ph type="body" sz="quarter" idx="3"/>
          </p:nvPr>
        </p:nvSpPr>
        <p:spPr>
          <a:xfrm>
            <a:off x="686594" y="4749086"/>
            <a:ext cx="5492750" cy="4499134"/>
          </a:xfrm>
          <a:prstGeom prst="rect">
            <a:avLst/>
          </a:prstGeom>
        </p:spPr>
        <p:txBody>
          <a:bodyPr vert="horz" lIns="96359" tIns="48180" rIns="96359" bIns="4818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57DB6099-1892-45AD-92B0-F8EE155B6844}" type="slidenum">
              <a:rPr lang="zh-TW" altLang="en-US" smtClean="0"/>
              <a:t>‹#›</a:t>
            </a:fld>
            <a:endParaRPr lang="zh-TW" altLang="en-US"/>
          </a:p>
        </p:txBody>
      </p:sp>
    </p:spTree>
    <p:extLst>
      <p:ext uri="{BB962C8B-B14F-4D97-AF65-F5344CB8AC3E}">
        <p14:creationId xmlns:p14="http://schemas.microsoft.com/office/powerpoint/2010/main" val="229858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Ladies and gentlemen, my name is Huang-</a:t>
            </a:r>
            <a:r>
              <a:rPr lang="en-US" altLang="zh-TW" dirty="0" err="1"/>
              <a:t>wei</a:t>
            </a:r>
            <a:r>
              <a:rPr lang="en-US" altLang="zh-TW" dirty="0"/>
              <a:t> Pan, from National Tsing Hua University Taiwan. My adviser is Prof. </a:t>
            </a:r>
            <a:r>
              <a:rPr lang="en-US" altLang="zh-TW" dirty="0" err="1"/>
              <a:t>Shiuh</a:t>
            </a:r>
            <a:r>
              <a:rPr lang="en-US" altLang="zh-TW" dirty="0"/>
              <a:t> Chao. The topic I want to share with you is “Room Temperature Mechanical Loss of Silicon Nitride-Silica Quarter-wave Stacks Deposited by Plasma Enhanced Chemical Vapor Deposition (PECVD) Method”.</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1</a:t>
            </a:fld>
            <a:endParaRPr lang="zh-TW" altLang="en-US"/>
          </a:p>
        </p:txBody>
      </p:sp>
    </p:spTree>
    <p:extLst>
      <p:ext uri="{BB962C8B-B14F-4D97-AF65-F5344CB8AC3E}">
        <p14:creationId xmlns:p14="http://schemas.microsoft.com/office/powerpoint/2010/main" val="389185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Let’s conclude. Dual-reactor CVD in conventional silicon-IC process can be used for HR optical coatings. And SiN0.40/SiO2 QW pairs deposited by all-CVD process showed room temperature mechanical loss in 10-5 at 100 Hz, lower than Ta2O5-TiO2/SiO2 in current GW detector. The coating loss of SiN0.40/SiO2 QW stack does not increase with pair number, indicating that there is no significant loss in SiN0.40/SiO2 interface.</a:t>
            </a:r>
          </a:p>
          <a:p>
            <a:pPr algn="just"/>
            <a:r>
              <a:rPr lang="en-US" altLang="zh-TW" dirty="0"/>
              <a:t>We have a poster to present the cryogenic loss of the silicon nitride films. Welcome to attend the poster session and have discussion.</a:t>
            </a:r>
          </a:p>
          <a:p>
            <a:pPr algn="just"/>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10</a:t>
            </a:fld>
            <a:endParaRPr lang="zh-TW" altLang="en-US"/>
          </a:p>
        </p:txBody>
      </p:sp>
    </p:spTree>
    <p:extLst>
      <p:ext uri="{BB962C8B-B14F-4D97-AF65-F5344CB8AC3E}">
        <p14:creationId xmlns:p14="http://schemas.microsoft.com/office/powerpoint/2010/main" val="123348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可能被問的問題</a:t>
            </a:r>
          </a:p>
          <a:p>
            <a:r>
              <a:rPr lang="en-US" altLang="zh-TW" dirty="0"/>
              <a:t>1.	</a:t>
            </a:r>
            <a:r>
              <a:rPr lang="en-US" altLang="zh-TW" dirty="0" err="1"/>
              <a:t>SiNx</a:t>
            </a:r>
            <a:r>
              <a:rPr lang="zh-TW" altLang="en-US" dirty="0"/>
              <a:t>的光學吸收</a:t>
            </a:r>
            <a:r>
              <a:rPr lang="en-US" altLang="zh-TW" dirty="0"/>
              <a:t>?</a:t>
            </a:r>
          </a:p>
          <a:p>
            <a:r>
              <a:rPr lang="en-US" altLang="zh-TW" dirty="0"/>
              <a:t>We have measured the extinction coefficient of </a:t>
            </a:r>
            <a:r>
              <a:rPr lang="en-US" altLang="zh-TW" dirty="0" err="1"/>
              <a:t>SiN</a:t>
            </a:r>
            <a:r>
              <a:rPr lang="en-US" altLang="zh-TW" dirty="0"/>
              <a:t> films with </a:t>
            </a:r>
            <a:r>
              <a:rPr lang="en-US" altLang="zh-TW" dirty="0" err="1"/>
              <a:t>ellipsometer</a:t>
            </a:r>
            <a:r>
              <a:rPr lang="en-US" altLang="zh-TW" dirty="0"/>
              <a:t>. The extinction coefficients were below the detection sensitivity, 10-3, of </a:t>
            </a:r>
            <a:r>
              <a:rPr lang="en-US" altLang="zh-TW" dirty="0" err="1"/>
              <a:t>ellipsometer</a:t>
            </a:r>
            <a:r>
              <a:rPr lang="en-US" altLang="zh-TW" dirty="0"/>
              <a:t>. We will need to use more sensitive apparatus such as PCI to measure the optical absorption of the </a:t>
            </a:r>
            <a:r>
              <a:rPr lang="en-US" altLang="zh-TW" dirty="0" err="1"/>
              <a:t>SiN</a:t>
            </a:r>
            <a:r>
              <a:rPr lang="en-US" altLang="zh-TW" dirty="0"/>
              <a:t> films.</a:t>
            </a:r>
          </a:p>
          <a:p>
            <a:endParaRPr lang="en-US" altLang="zh-TW" dirty="0"/>
          </a:p>
          <a:p>
            <a:r>
              <a:rPr lang="en-US" altLang="zh-TW" dirty="0"/>
              <a:t>2.	SiN0.87 loss angle</a:t>
            </a:r>
            <a:r>
              <a:rPr lang="zh-TW" altLang="en-US" dirty="0"/>
              <a:t>很低，為何不用</a:t>
            </a:r>
            <a:r>
              <a:rPr lang="en-US" altLang="zh-TW" dirty="0"/>
              <a:t>SiN0.87</a:t>
            </a:r>
            <a:r>
              <a:rPr lang="zh-TW" altLang="en-US" dirty="0"/>
              <a:t>來做</a:t>
            </a:r>
            <a:r>
              <a:rPr lang="en-US" altLang="zh-TW" dirty="0"/>
              <a:t>QW stack?</a:t>
            </a:r>
          </a:p>
          <a:p>
            <a:r>
              <a:rPr lang="en-US" altLang="zh-TW" dirty="0"/>
              <a:t>We chose SiN0.40 as high index layer because of the high index difference and stress compensation with SiO2 layer. High index difference reduces the total thickness of QW stack. And stress compensation avoid the substrate warping effect, especially in our silicon cantilever substrate.</a:t>
            </a:r>
          </a:p>
          <a:p>
            <a:endParaRPr lang="en-US" altLang="zh-TW" dirty="0"/>
          </a:p>
          <a:p>
            <a:r>
              <a:rPr lang="en-US" altLang="zh-TW" dirty="0"/>
              <a:t>3.	</a:t>
            </a:r>
            <a:r>
              <a:rPr lang="zh-TW" altLang="en-US" dirty="0"/>
              <a:t>有嘗試過退火嗎</a:t>
            </a:r>
            <a:r>
              <a:rPr lang="en-US" altLang="zh-TW" dirty="0"/>
              <a:t>?</a:t>
            </a:r>
          </a:p>
          <a:p>
            <a:r>
              <a:rPr lang="en-US" altLang="zh-TW" dirty="0"/>
              <a:t>We are investigating the annealing effect of </a:t>
            </a:r>
            <a:r>
              <a:rPr lang="en-US" altLang="zh-TW" dirty="0" err="1"/>
              <a:t>SiN</a:t>
            </a:r>
            <a:r>
              <a:rPr lang="en-US" altLang="zh-TW" dirty="0"/>
              <a:t> films. We wish that annealing could reduce loss angle and optical loss without crystallization.</a:t>
            </a:r>
          </a:p>
          <a:p>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11</a:t>
            </a:fld>
            <a:endParaRPr lang="zh-TW" altLang="en-US"/>
          </a:p>
        </p:txBody>
      </p:sp>
    </p:spTree>
    <p:extLst>
      <p:ext uri="{BB962C8B-B14F-4D97-AF65-F5344CB8AC3E}">
        <p14:creationId xmlns:p14="http://schemas.microsoft.com/office/powerpoint/2010/main" val="204051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r>
              <a:rPr lang="en-US" altLang="zh-TW" dirty="0"/>
              <a:t>4.	</a:t>
            </a:r>
            <a:r>
              <a:rPr lang="zh-TW" altLang="en-US" dirty="0"/>
              <a:t>高階</a:t>
            </a:r>
            <a:r>
              <a:rPr lang="en-US" altLang="zh-TW" dirty="0"/>
              <a:t>bending mode</a:t>
            </a:r>
            <a:r>
              <a:rPr lang="zh-TW" altLang="en-US" dirty="0"/>
              <a:t>怎麼沒</a:t>
            </a:r>
            <a:r>
              <a:rPr lang="en-US" altLang="zh-TW" dirty="0"/>
              <a:t>show?</a:t>
            </a:r>
          </a:p>
          <a:p>
            <a:r>
              <a:rPr lang="en-US" altLang="zh-TW" dirty="0"/>
              <a:t>Higher order bending modes have large fluctuation in clamping loss due to tiny misalignment of clamping. We have modeled the clamping loss by using finite element method and will write the results in LIGO technical memo.</a:t>
            </a:r>
          </a:p>
          <a:p>
            <a:endParaRPr lang="en-US" altLang="zh-TW" dirty="0"/>
          </a:p>
          <a:p>
            <a:r>
              <a:rPr lang="en-US" altLang="zh-TW" dirty="0"/>
              <a:t>5.	</a:t>
            </a:r>
            <a:r>
              <a:rPr lang="zh-TW" altLang="en-US" dirty="0"/>
              <a:t>目前做到</a:t>
            </a:r>
            <a:r>
              <a:rPr lang="en-US" altLang="zh-TW" dirty="0"/>
              <a:t>4 pair</a:t>
            </a:r>
            <a:r>
              <a:rPr lang="zh-TW" altLang="en-US" dirty="0"/>
              <a:t>，有計畫再做更多層數堆疊嗎</a:t>
            </a:r>
            <a:r>
              <a:rPr lang="en-US" altLang="zh-TW" dirty="0"/>
              <a:t>?</a:t>
            </a:r>
          </a:p>
          <a:p>
            <a:r>
              <a:rPr lang="en-US" altLang="zh-TW" dirty="0"/>
              <a:t>We are preparing to demonstrate a QW stack HR mirror coating on silicon substrate by PECVD at NDL. And do the measurement what we can do, including reflectivity at 1550 nm, thickness variation, crystallization, composition etc.</a:t>
            </a:r>
          </a:p>
          <a:p>
            <a:r>
              <a:rPr lang="en-US" altLang="zh-TW" dirty="0"/>
              <a:t>6.	</a:t>
            </a:r>
            <a:r>
              <a:rPr lang="zh-TW" altLang="en-US" dirty="0"/>
              <a:t>低溫</a:t>
            </a:r>
            <a:r>
              <a:rPr lang="en-US" altLang="zh-TW" dirty="0"/>
              <a:t>loss</a:t>
            </a:r>
          </a:p>
          <a:p>
            <a:r>
              <a:rPr lang="en-US" altLang="zh-TW" dirty="0"/>
              <a:t>We have a poster presenting the cryogenic loss of </a:t>
            </a:r>
            <a:r>
              <a:rPr lang="en-US" altLang="zh-TW" dirty="0" err="1"/>
              <a:t>SiN</a:t>
            </a:r>
            <a:r>
              <a:rPr lang="en-US" altLang="zh-TW" dirty="0"/>
              <a:t> films. In brief, SiN0.4 does not have cryogenic peak and with loss angle as low as 10-5 at 10K. Welcome to attend the poster session for further discussion.</a:t>
            </a:r>
          </a:p>
          <a:p>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12</a:t>
            </a:fld>
            <a:endParaRPr lang="zh-TW" altLang="en-US"/>
          </a:p>
        </p:txBody>
      </p:sp>
    </p:spTree>
    <p:extLst>
      <p:ext uri="{BB962C8B-B14F-4D97-AF65-F5344CB8AC3E}">
        <p14:creationId xmlns:p14="http://schemas.microsoft.com/office/powerpoint/2010/main" val="69704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As we know, large area uniform coating on silicon wafer up to 18“ (450mm) by Plasma Enhanced Chemical Vapor Deposition (PECVD) is a common practice in silicon-IC industry. Since silicon is the potential substrate for next generation GW mirror, at NTHU, we are exploring mirror deposition for LIGO by using PECVD on silicon.</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2</a:t>
            </a:fld>
            <a:endParaRPr lang="zh-TW" altLang="en-US"/>
          </a:p>
        </p:txBody>
      </p:sp>
    </p:spTree>
    <p:extLst>
      <p:ext uri="{BB962C8B-B14F-4D97-AF65-F5344CB8AC3E}">
        <p14:creationId xmlns:p14="http://schemas.microsoft.com/office/powerpoint/2010/main" val="288666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Here we present some candidate thin film materials in silicon IC compatible CVD process in this table. For optical application, a-Si, silicon carbide (</a:t>
            </a:r>
            <a:r>
              <a:rPr lang="en-US" altLang="zh-TW" dirty="0" err="1"/>
              <a:t>SiC</a:t>
            </a:r>
            <a:r>
              <a:rPr lang="en-US" altLang="zh-TW" dirty="0"/>
              <a:t>) are typically high-index materials. And SiO2 is the low-index one. </a:t>
            </a:r>
            <a:r>
              <a:rPr lang="en-US" altLang="zh-TW" dirty="0" err="1"/>
              <a:t>SiN</a:t>
            </a:r>
            <a:r>
              <a:rPr lang="en-US" altLang="zh-TW" dirty="0"/>
              <a:t> can be used as low index material when paired with a-Si and high index material when paired with SiO2, or it can be paired with itself with alternating composition. The absorption range of these materials are in short wavelength range which is far from LIGO’s application (1064 nm &amp;1550 nm). For mechanical concern, </a:t>
            </a:r>
            <a:r>
              <a:rPr lang="en-US" altLang="zh-TW" dirty="0" err="1"/>
              <a:t>SiC</a:t>
            </a:r>
            <a:r>
              <a:rPr lang="en-US" altLang="zh-TW" dirty="0"/>
              <a:t> and </a:t>
            </a:r>
            <a:r>
              <a:rPr lang="en-US" altLang="zh-TW" dirty="0" err="1"/>
              <a:t>SiN</a:t>
            </a:r>
            <a:r>
              <a:rPr lang="en-US" altLang="zh-TW" dirty="0"/>
              <a:t> show high young’s modulus, indicating that they are stiffer thin film materials in mechanics. Furthermore, stress should also be considered for high reflective mirror coating to avoid substrate warping effect.  </a:t>
            </a:r>
          </a:p>
          <a:p>
            <a:pPr algn="just"/>
            <a:r>
              <a:rPr lang="en-US" altLang="zh-TW" dirty="0"/>
              <a:t>For loss angle at RT, most of those films are in 10-4 range (a-Si, SiO2 and stress relief </a:t>
            </a:r>
            <a:r>
              <a:rPr lang="en-US" altLang="zh-TW" dirty="0" err="1"/>
              <a:t>SiN</a:t>
            </a:r>
            <a:r>
              <a:rPr lang="en-US" altLang="zh-TW" dirty="0"/>
              <a:t>). However, </a:t>
            </a:r>
            <a:r>
              <a:rPr lang="en-US" altLang="zh-TW" dirty="0" err="1"/>
              <a:t>SiN</a:t>
            </a:r>
            <a:r>
              <a:rPr lang="en-US" altLang="zh-TW" dirty="0"/>
              <a:t> films show loss angle in 10-5 which is lower than the other materials. In addition, cryogenic peak is also a criterion to judge a material. Literatures show that the appearance of a-Si cryogenic peak depends on hydrogen concentration and heat treatment. And SiO2 shows a peak at about 20K after 600℃heat treatment. For </a:t>
            </a:r>
            <a:r>
              <a:rPr lang="en-US" altLang="zh-TW" dirty="0" err="1"/>
              <a:t>SiN</a:t>
            </a:r>
            <a:r>
              <a:rPr lang="en-US" altLang="zh-TW" dirty="0"/>
              <a:t>, cryogenic peak depends on N concentration in </a:t>
            </a:r>
            <a:r>
              <a:rPr lang="en-US" altLang="zh-TW" dirty="0" err="1"/>
              <a:t>SiN</a:t>
            </a:r>
            <a:r>
              <a:rPr lang="en-US" altLang="zh-TW" dirty="0"/>
              <a:t> films. Moreover, we have a poster to present the preliminary cryogenic result of our </a:t>
            </a:r>
            <a:r>
              <a:rPr lang="en-US" altLang="zh-TW" dirty="0" err="1"/>
              <a:t>SiN</a:t>
            </a:r>
            <a:r>
              <a:rPr lang="en-US" altLang="zh-TW" dirty="0"/>
              <a:t> films by Mr. </a:t>
            </a:r>
            <a:r>
              <a:rPr lang="en-US" altLang="zh-TW" dirty="0" err="1"/>
              <a:t>Kuo</a:t>
            </a:r>
            <a:r>
              <a:rPr lang="en-US" altLang="zh-TW" dirty="0"/>
              <a:t>. </a:t>
            </a:r>
          </a:p>
          <a:p>
            <a:pPr algn="just"/>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3</a:t>
            </a:fld>
            <a:endParaRPr lang="zh-TW" altLang="en-US"/>
          </a:p>
        </p:txBody>
      </p:sp>
    </p:spTree>
    <p:extLst>
      <p:ext uri="{BB962C8B-B14F-4D97-AF65-F5344CB8AC3E}">
        <p14:creationId xmlns:p14="http://schemas.microsoft.com/office/powerpoint/2010/main" val="28752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This page I’ll show you the process for multi-layer dielectric mirror coating by PECVD. This is a PECVD instrument with dual process chambers. Two materials, </a:t>
            </a:r>
            <a:r>
              <a:rPr lang="en-US" altLang="zh-TW" dirty="0" err="1"/>
              <a:t>SiNx</a:t>
            </a:r>
            <a:r>
              <a:rPr lang="en-US" altLang="zh-TW" dirty="0"/>
              <a:t> and SiO2 for example, are deposited in two individual chambers with their own reactive gases. Put silicon wafers in the load-lock chamber, then a robot arm transfers silicon wafer into the process chamber. This wafer is transferred in between these two chambers alternately to deposit </a:t>
            </a:r>
            <a:r>
              <a:rPr lang="en-US" altLang="zh-TW" dirty="0" err="1"/>
              <a:t>SiN</a:t>
            </a:r>
            <a:r>
              <a:rPr lang="en-US" altLang="zh-TW" dirty="0"/>
              <a:t> and SiO2 to perform a HR mirror coating. This process is mature and well-established in silicon IC manufacture.</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4</a:t>
            </a:fld>
            <a:endParaRPr lang="zh-TW" altLang="en-US"/>
          </a:p>
        </p:txBody>
      </p:sp>
    </p:spTree>
    <p:extLst>
      <p:ext uri="{BB962C8B-B14F-4D97-AF65-F5344CB8AC3E}">
        <p14:creationId xmlns:p14="http://schemas.microsoft.com/office/powerpoint/2010/main" val="61941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Let’s see the process cartoon. We deposited </a:t>
            </a:r>
            <a:r>
              <a:rPr lang="en-US" altLang="zh-TW" dirty="0" err="1"/>
              <a:t>SiNx</a:t>
            </a:r>
            <a:r>
              <a:rPr lang="en-US" altLang="zh-TW" dirty="0"/>
              <a:t> as high index layer and SiO2 as low index layer with each layer having one QW thickness. The process time for each pair is around 12 minutes. After several rounds, HR mirror coating were finished. So dual-reactor CVD in conventional silicon-IC process can be used for HR optical coatings. The cost is believed to be lower than the ion beam sputter method.</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5</a:t>
            </a:fld>
            <a:endParaRPr lang="zh-TW" altLang="en-US"/>
          </a:p>
        </p:txBody>
      </p:sp>
    </p:spTree>
    <p:extLst>
      <p:ext uri="{BB962C8B-B14F-4D97-AF65-F5344CB8AC3E}">
        <p14:creationId xmlns:p14="http://schemas.microsoft.com/office/powerpoint/2010/main" val="21679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What we had last year for </a:t>
            </a:r>
            <a:r>
              <a:rPr lang="en-US" altLang="zh-TW" dirty="0" err="1"/>
              <a:t>SiNx</a:t>
            </a:r>
            <a:r>
              <a:rPr lang="en-US" altLang="zh-TW" dirty="0"/>
              <a:t>, we fabricated silicon nitride films with different silicon/nitrogen composition from 0.4 to 0.87 by adjusting the gas flow ratio between </a:t>
            </a:r>
            <a:r>
              <a:rPr lang="en-US" altLang="zh-TW" dirty="0" err="1"/>
              <a:t>silane</a:t>
            </a:r>
            <a:r>
              <a:rPr lang="en-US" altLang="zh-TW" dirty="0"/>
              <a:t> and </a:t>
            </a:r>
            <a:r>
              <a:rPr lang="en-US" altLang="zh-TW" dirty="0" err="1"/>
              <a:t>amornia</a:t>
            </a:r>
            <a:r>
              <a:rPr lang="en-US" altLang="zh-TW" dirty="0"/>
              <a:t> in the PECVD process. Then we found out the refractive indices decreasing with increasing nitrogen concentration, from 2.28 to 1.78 at 1550 nm wavelength. And also the extinction coefficient are less than 10-3 which is the detection limit of </a:t>
            </a:r>
            <a:r>
              <a:rPr lang="en-US" altLang="zh-TW" dirty="0" err="1"/>
              <a:t>ellipsometer</a:t>
            </a:r>
            <a:r>
              <a:rPr lang="en-US" altLang="zh-TW" dirty="0"/>
              <a:t>. In addition, stress and Young’s modulus also increasing with increasing nitrogen concentration as shown in the figure.</a:t>
            </a:r>
          </a:p>
          <a:p>
            <a:pPr algn="just"/>
            <a:r>
              <a:rPr lang="en-US" altLang="zh-TW" dirty="0"/>
              <a:t>And we had investigated the loss angle of high stress SiN0.87 film which refractive index is 1.78. As can be seen, coating loss of SiN0.87 film is in 10-5 order in the frequency range from ~100 Hz to 6500 Hz. It is lower than that of the 600°C annealed 14.5% TiO2-doped </a:t>
            </a:r>
            <a:r>
              <a:rPr lang="en-US" altLang="zh-TW" dirty="0" err="1"/>
              <a:t>tantala</a:t>
            </a:r>
            <a:r>
              <a:rPr lang="en-US" altLang="zh-TW" dirty="0"/>
              <a:t>.</a:t>
            </a:r>
          </a:p>
          <a:p>
            <a:pPr algn="just"/>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6</a:t>
            </a:fld>
            <a:endParaRPr lang="zh-TW" altLang="en-US"/>
          </a:p>
        </p:txBody>
      </p:sp>
    </p:spTree>
    <p:extLst>
      <p:ext uri="{BB962C8B-B14F-4D97-AF65-F5344CB8AC3E}">
        <p14:creationId xmlns:p14="http://schemas.microsoft.com/office/powerpoint/2010/main" val="268178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This page shows coating loss of SiO2 and </a:t>
            </a:r>
            <a:r>
              <a:rPr lang="en-US" altLang="zh-TW" dirty="0" err="1"/>
              <a:t>SiNx</a:t>
            </a:r>
            <a:r>
              <a:rPr lang="en-US" altLang="zh-TW" dirty="0"/>
              <a:t> films deposited by PECVD. As a low index layer, SiO2 has higher loss than </a:t>
            </a:r>
            <a:r>
              <a:rPr lang="en-US" altLang="zh-TW" dirty="0" err="1"/>
              <a:t>SiNx</a:t>
            </a:r>
            <a:r>
              <a:rPr lang="en-US" altLang="zh-TW" dirty="0"/>
              <a:t> films. </a:t>
            </a:r>
            <a:r>
              <a:rPr lang="en-US" altLang="zh-TW" dirty="0" err="1"/>
              <a:t>SiNx</a:t>
            </a:r>
            <a:r>
              <a:rPr lang="en-US" altLang="zh-TW" dirty="0"/>
              <a:t> films are in 10-5 order at ~100Hz even with different N concentration from 0.4 to 0.87. We chose SiO2 as the low index layer and SiN0.40 as the high index layer for quarter-wave (QW) stacks </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7</a:t>
            </a:fld>
            <a:endParaRPr lang="zh-TW" altLang="en-US"/>
          </a:p>
        </p:txBody>
      </p:sp>
    </p:spTree>
    <p:extLst>
      <p:ext uri="{BB962C8B-B14F-4D97-AF65-F5344CB8AC3E}">
        <p14:creationId xmlns:p14="http://schemas.microsoft.com/office/powerpoint/2010/main" val="302012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We chose SiO2 as the low index layer and SiN0.40 as the high index layer for quarter-wave (QW) stacks because of higher index difference and stress compensation between SiN0.40 and SiO2.We have deposited samples with 1, 2, 3 and 4 pairs QW stacks to investigate the loss of these stacks.</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8</a:t>
            </a:fld>
            <a:endParaRPr lang="zh-TW" altLang="en-US"/>
          </a:p>
        </p:txBody>
      </p:sp>
    </p:spTree>
    <p:extLst>
      <p:ext uri="{BB962C8B-B14F-4D97-AF65-F5344CB8AC3E}">
        <p14:creationId xmlns:p14="http://schemas.microsoft.com/office/powerpoint/2010/main" val="260473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en-US" altLang="zh-TW" dirty="0"/>
              <a:t>Here we show the coating loss of SiN0.40/SiO2 QW stacks with different number of pairs from 1 to 4. As can be seen, coating loss of 1-4 pair are in 10-5 order at 100Hz. Moreover, coating loss of pairs does not increase with pair number, indicating that there is no significant loss in SiN0.40/SiO2 interface.</a:t>
            </a:r>
            <a:endParaRPr lang="zh-TW" altLang="en-US" dirty="0"/>
          </a:p>
        </p:txBody>
      </p:sp>
      <p:sp>
        <p:nvSpPr>
          <p:cNvPr id="4" name="投影片編號版面配置區 3"/>
          <p:cNvSpPr>
            <a:spLocks noGrp="1"/>
          </p:cNvSpPr>
          <p:nvPr>
            <p:ph type="sldNum" sz="quarter" idx="10"/>
          </p:nvPr>
        </p:nvSpPr>
        <p:spPr/>
        <p:txBody>
          <a:bodyPr/>
          <a:lstStyle/>
          <a:p>
            <a:fld id="{57DB6099-1892-45AD-92B0-F8EE155B6844}" type="slidenum">
              <a:rPr lang="zh-TW" altLang="en-US" smtClean="0"/>
              <a:t>9</a:t>
            </a:fld>
            <a:endParaRPr lang="zh-TW" altLang="en-US"/>
          </a:p>
        </p:txBody>
      </p:sp>
    </p:spTree>
    <p:extLst>
      <p:ext uri="{BB962C8B-B14F-4D97-AF65-F5344CB8AC3E}">
        <p14:creationId xmlns:p14="http://schemas.microsoft.com/office/powerpoint/2010/main" val="244684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3EF3278-05C3-4A09-8B53-A3D424CDB017}" type="datetime1">
              <a:rPr lang="zh-TW" altLang="en-US" smtClean="0"/>
              <a:t>2016/8/30</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F496D40E-8009-48D2-83DB-BBA08CC6193C}" type="slidenum">
              <a:rPr lang="zh-TW" altLang="en-US" smtClean="0"/>
              <a:t>‹#›</a:t>
            </a:fld>
            <a:endParaRPr lang="zh-TW" altLang="en-US" dirty="0"/>
          </a:p>
        </p:txBody>
      </p:sp>
    </p:spTree>
    <p:extLst>
      <p:ext uri="{BB962C8B-B14F-4D97-AF65-F5344CB8AC3E}">
        <p14:creationId xmlns:p14="http://schemas.microsoft.com/office/powerpoint/2010/main" val="35962127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C12FC11-A35A-4C0A-A359-E9C5E14C5EC2}" type="datetime1">
              <a:rPr lang="zh-TW" altLang="en-US" smtClean="0"/>
              <a:t>2016/8/30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174148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0272643-9A30-4149-92B1-E560C7133C58}" type="datetime1">
              <a:rPr lang="zh-TW" altLang="en-US" smtClean="0"/>
              <a:t>2016/8/30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21170920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80C89058-856A-454C-8E47-69424D8B0F23}" type="datetime1">
              <a:rPr lang="zh-TW" altLang="en-US" smtClean="0"/>
              <a:t>2016/8/30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389797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D38DFFE-4F9F-4194-A75B-D663FA6A4417}" type="datetime1">
              <a:rPr lang="zh-TW" altLang="en-US" smtClean="0"/>
              <a:t>2016/8/30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1684281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EEEB2D6-C18D-4DBC-B2D9-473C09C89B6E}" type="datetime1">
              <a:rPr lang="zh-TW" altLang="en-US" smtClean="0"/>
              <a:t>2016/8/30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175076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D4BEBFF-9ADC-448E-B4A0-F32B6809A523}" type="datetime1">
              <a:rPr lang="zh-TW" altLang="en-US" smtClean="0"/>
              <a:t>2016/8/30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331170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76D8903-D825-440F-A264-F76F4309D1C0}" type="datetime1">
              <a:rPr lang="zh-TW" altLang="en-US" smtClean="0"/>
              <a:t>2016/8/30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58149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01C14DD-6F08-42B6-BBCD-396B22B1B356}" type="datetime1">
              <a:rPr lang="zh-TW" altLang="en-US" smtClean="0"/>
              <a:t>2016/8/30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32371242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C39AE3-6571-4A67-8308-3A160F3579F0}" type="datetime1">
              <a:rPr lang="zh-TW" altLang="en-US" smtClean="0"/>
              <a:t>2016/8/30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117875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13350E4-5838-4CE6-AAD6-F883F4C64C10}" type="datetime1">
              <a:rPr lang="zh-TW" altLang="en-US" smtClean="0"/>
              <a:t>2016/8/30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496D40E-8009-48D2-83DB-BBA08CC6193C}" type="slidenum">
              <a:rPr lang="zh-TW" altLang="en-US" smtClean="0"/>
              <a:t>‹#›</a:t>
            </a:fld>
            <a:endParaRPr lang="zh-TW" altLang="en-US"/>
          </a:p>
        </p:txBody>
      </p:sp>
    </p:spTree>
    <p:extLst>
      <p:ext uri="{BB962C8B-B14F-4D97-AF65-F5344CB8AC3E}">
        <p14:creationId xmlns:p14="http://schemas.microsoft.com/office/powerpoint/2010/main" val="268793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13E6C-4D73-4CDB-92A6-CA0CA17E9D36}" type="datetime1">
              <a:rPr lang="zh-TW" altLang="en-US" smtClean="0"/>
              <a:t>2016/8/30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6D40E-8009-48D2-83DB-BBA08CC6193C}" type="slidenum">
              <a:rPr lang="zh-TW" altLang="en-US" smtClean="0"/>
              <a:t>‹#›</a:t>
            </a:fld>
            <a:endParaRPr lang="zh-TW" altLang="en-US" dirty="0"/>
          </a:p>
        </p:txBody>
      </p:sp>
      <p:pic>
        <p:nvPicPr>
          <p:cNvPr id="7" name="Picture 6"/>
          <p:cNvPicPr>
            <a:picLocks noChangeAspect="1" noChangeArrowheads="1"/>
          </p:cNvPicPr>
          <p:nvPr userDrawn="1"/>
        </p:nvPicPr>
        <p:blipFill>
          <a:blip r:embed="rId13" cstate="print"/>
          <a:srcRect/>
          <a:stretch>
            <a:fillRect/>
          </a:stretch>
        </p:blipFill>
        <p:spPr bwMode="auto">
          <a:xfrm>
            <a:off x="14784" y="44451"/>
            <a:ext cx="1835696" cy="346825"/>
          </a:xfrm>
          <a:prstGeom prst="rect">
            <a:avLst/>
          </a:prstGeom>
          <a:solidFill>
            <a:schemeClr val="bg1">
              <a:alpha val="0"/>
            </a:schemeClr>
          </a:solidFill>
          <a:ln w="9525">
            <a:noFill/>
            <a:miter lim="800000"/>
            <a:headEnd/>
            <a:tailEnd/>
          </a:ln>
        </p:spPr>
      </p:pic>
      <p:pic>
        <p:nvPicPr>
          <p:cNvPr id="8" name="Picture 5" descr="Screen shot 2011-09-27 at 11.42.37 AM.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40352" y="0"/>
            <a:ext cx="1403648" cy="414967"/>
          </a:xfrm>
          <a:prstGeom prst="rect">
            <a:avLst/>
          </a:prstGeom>
        </p:spPr>
      </p:pic>
      <p:sp>
        <p:nvSpPr>
          <p:cNvPr id="9" name="矩形 8"/>
          <p:cNvSpPr/>
          <p:nvPr userDrawn="1"/>
        </p:nvSpPr>
        <p:spPr>
          <a:xfrm>
            <a:off x="5220072" y="6604084"/>
            <a:ext cx="3960440" cy="25391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050" dirty="0" smtClean="0">
                <a:solidFill>
                  <a:schemeClr val="bg1">
                    <a:lumMod val="65000"/>
                  </a:schemeClr>
                </a:solidFill>
              </a:rPr>
              <a:t>LIGO-G1601702, LVC </a:t>
            </a:r>
            <a:r>
              <a:rPr lang="en-US" altLang="zh-TW" sz="1050" dirty="0">
                <a:solidFill>
                  <a:schemeClr val="bg1">
                    <a:lumMod val="65000"/>
                  </a:schemeClr>
                </a:solidFill>
              </a:rPr>
              <a:t>meeting, </a:t>
            </a:r>
            <a:r>
              <a:rPr lang="en-US" altLang="zh-TW" sz="1050" dirty="0" smtClean="0">
                <a:solidFill>
                  <a:schemeClr val="bg1">
                    <a:lumMod val="65000"/>
                  </a:schemeClr>
                </a:solidFill>
              </a:rPr>
              <a:t>29</a:t>
            </a:r>
            <a:r>
              <a:rPr lang="en-US" altLang="zh-TW" sz="1050" baseline="30000" dirty="0" smtClean="0">
                <a:solidFill>
                  <a:schemeClr val="bg1">
                    <a:lumMod val="65000"/>
                  </a:schemeClr>
                </a:solidFill>
              </a:rPr>
              <a:t>th</a:t>
            </a:r>
            <a:r>
              <a:rPr lang="en-US" altLang="zh-TW" sz="1050" dirty="0" smtClean="0">
                <a:solidFill>
                  <a:schemeClr val="bg1">
                    <a:lumMod val="65000"/>
                  </a:schemeClr>
                </a:solidFill>
              </a:rPr>
              <a:t> Aug-1</a:t>
            </a:r>
            <a:r>
              <a:rPr lang="en-US" altLang="zh-TW" sz="1050" baseline="30000" dirty="0" smtClean="0">
                <a:solidFill>
                  <a:schemeClr val="bg1">
                    <a:lumMod val="65000"/>
                  </a:schemeClr>
                </a:solidFill>
              </a:rPr>
              <a:t>st</a:t>
            </a:r>
            <a:r>
              <a:rPr lang="en-US" altLang="zh-TW" sz="1050" dirty="0" smtClean="0">
                <a:solidFill>
                  <a:schemeClr val="bg1">
                    <a:lumMod val="65000"/>
                  </a:schemeClr>
                </a:solidFill>
              </a:rPr>
              <a:t> Sep </a:t>
            </a:r>
            <a:r>
              <a:rPr lang="en-US" altLang="zh-TW" sz="1050" dirty="0">
                <a:solidFill>
                  <a:schemeClr val="bg1">
                    <a:lumMod val="65000"/>
                  </a:schemeClr>
                </a:solidFill>
              </a:rPr>
              <a:t>2016 </a:t>
            </a:r>
            <a:r>
              <a:rPr lang="en-US" altLang="zh-TW" sz="1050" dirty="0" smtClean="0">
                <a:solidFill>
                  <a:schemeClr val="bg1">
                    <a:lumMod val="65000"/>
                  </a:schemeClr>
                </a:solidFill>
              </a:rPr>
              <a:t>,Glasgow,</a:t>
            </a:r>
            <a:r>
              <a:rPr lang="en-US" altLang="zh-TW" sz="1050" baseline="0" dirty="0" smtClean="0">
                <a:solidFill>
                  <a:schemeClr val="bg1">
                    <a:lumMod val="65000"/>
                  </a:schemeClr>
                </a:solidFill>
              </a:rPr>
              <a:t> UK</a:t>
            </a:r>
            <a:endParaRPr lang="en-US" altLang="zh-TW" sz="1050" b="1" dirty="0">
              <a:solidFill>
                <a:schemeClr val="bg1">
                  <a:lumMod val="65000"/>
                </a:schemeClr>
              </a:solidFill>
            </a:endParaRPr>
          </a:p>
        </p:txBody>
      </p:sp>
    </p:spTree>
    <p:extLst>
      <p:ext uri="{BB962C8B-B14F-4D97-AF65-F5344CB8AC3E}">
        <p14:creationId xmlns:p14="http://schemas.microsoft.com/office/powerpoint/2010/main" val="321243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85558" y="883170"/>
            <a:ext cx="8532440" cy="1470025"/>
          </a:xfrm>
        </p:spPr>
        <p:txBody>
          <a:bodyPr>
            <a:noAutofit/>
          </a:bodyPr>
          <a:lstStyle/>
          <a:p>
            <a:r>
              <a:rPr lang="en-US" altLang="zh-TW" sz="2800" b="1" dirty="0" smtClean="0">
                <a:solidFill>
                  <a:srgbClr val="C00000"/>
                </a:solidFill>
              </a:rPr>
              <a:t>Room Temperature Mechanical Loss of Silicon Nitride-Silica Quarter-wave Stacks Deposited by Plasma Enhanced Chemical Vapor Deposition (PECVD) Method</a:t>
            </a:r>
            <a:endParaRPr lang="en-US" altLang="zh-TW" sz="2800" b="1" dirty="0">
              <a:solidFill>
                <a:srgbClr val="C00000"/>
              </a:solidFill>
            </a:endParaRPr>
          </a:p>
        </p:txBody>
      </p:sp>
      <p:sp>
        <p:nvSpPr>
          <p:cNvPr id="4" name="副標題 3"/>
          <p:cNvSpPr>
            <a:spLocks noGrp="1"/>
          </p:cNvSpPr>
          <p:nvPr>
            <p:ph type="subTitle" idx="1"/>
          </p:nvPr>
        </p:nvSpPr>
        <p:spPr>
          <a:xfrm>
            <a:off x="2627784" y="4294847"/>
            <a:ext cx="3843814" cy="1752600"/>
          </a:xfrm>
        </p:spPr>
        <p:txBody>
          <a:bodyPr>
            <a:normAutofit/>
          </a:bodyPr>
          <a:lstStyle/>
          <a:p>
            <a:r>
              <a:rPr lang="en-US" altLang="zh-TW" sz="1800" dirty="0" smtClean="0">
                <a:solidFill>
                  <a:schemeClr val="tx1"/>
                </a:solidFill>
              </a:rPr>
              <a:t>Institute </a:t>
            </a:r>
            <a:r>
              <a:rPr lang="en-US" altLang="zh-TW" sz="1800" dirty="0">
                <a:solidFill>
                  <a:schemeClr val="tx1"/>
                </a:solidFill>
              </a:rPr>
              <a:t>of Photonics Technologies, </a:t>
            </a:r>
            <a:endParaRPr lang="en-US" altLang="zh-TW" sz="1800" dirty="0" smtClean="0">
              <a:solidFill>
                <a:schemeClr val="tx1"/>
              </a:solidFill>
            </a:endParaRPr>
          </a:p>
          <a:p>
            <a:r>
              <a:rPr lang="en-US" altLang="zh-TW" sz="1800" dirty="0" smtClean="0">
                <a:solidFill>
                  <a:schemeClr val="tx1"/>
                </a:solidFill>
              </a:rPr>
              <a:t>National </a:t>
            </a:r>
            <a:r>
              <a:rPr lang="en-US" altLang="zh-TW" sz="1800" dirty="0">
                <a:solidFill>
                  <a:schemeClr val="tx1"/>
                </a:solidFill>
              </a:rPr>
              <a:t>Tsing Hua University, </a:t>
            </a:r>
            <a:endParaRPr lang="en-US" altLang="zh-TW" sz="1800" dirty="0" smtClean="0">
              <a:solidFill>
                <a:schemeClr val="tx1"/>
              </a:solidFill>
            </a:endParaRPr>
          </a:p>
          <a:p>
            <a:r>
              <a:rPr lang="en-US" altLang="zh-TW" sz="1800" dirty="0" smtClean="0">
                <a:solidFill>
                  <a:schemeClr val="tx1"/>
                </a:solidFill>
              </a:rPr>
              <a:t>Hsinchu</a:t>
            </a:r>
            <a:r>
              <a:rPr lang="en-US" altLang="zh-TW" sz="1800" dirty="0">
                <a:solidFill>
                  <a:schemeClr val="tx1"/>
                </a:solidFill>
              </a:rPr>
              <a:t>, Taiwan, </a:t>
            </a:r>
          </a:p>
          <a:p>
            <a:r>
              <a:rPr lang="en-US" altLang="zh-TW" sz="1800" dirty="0" smtClean="0">
                <a:solidFill>
                  <a:schemeClr val="tx1"/>
                </a:solidFill>
              </a:rPr>
              <a:t>R.O.C.</a:t>
            </a:r>
            <a:endParaRPr lang="en-US" altLang="zh-TW" sz="1800" dirty="0">
              <a:solidFill>
                <a:schemeClr val="tx1"/>
              </a:solidFill>
            </a:endParaRPr>
          </a:p>
        </p:txBody>
      </p:sp>
      <p:sp>
        <p:nvSpPr>
          <p:cNvPr id="5" name="矩形 4"/>
          <p:cNvSpPr/>
          <p:nvPr/>
        </p:nvSpPr>
        <p:spPr>
          <a:xfrm>
            <a:off x="2077478" y="3075830"/>
            <a:ext cx="5029505" cy="646331"/>
          </a:xfrm>
          <a:prstGeom prst="rect">
            <a:avLst/>
          </a:prstGeom>
        </p:spPr>
        <p:txBody>
          <a:bodyPr wrap="square">
            <a:spAutoFit/>
          </a:bodyPr>
          <a:lstStyle/>
          <a:p>
            <a:r>
              <a:rPr lang="en-US" altLang="zh-TW" b="1" dirty="0"/>
              <a:t>Huang-</a:t>
            </a:r>
            <a:r>
              <a:rPr lang="en-US" altLang="zh-TW" b="1" dirty="0" err="1"/>
              <a:t>wei</a:t>
            </a:r>
            <a:r>
              <a:rPr lang="en-US" altLang="zh-TW" b="1" dirty="0"/>
              <a:t> Pan</a:t>
            </a:r>
            <a:r>
              <a:rPr lang="en-US" altLang="zh-TW" dirty="0">
                <a:solidFill>
                  <a:schemeClr val="bg1">
                    <a:lumMod val="50000"/>
                  </a:schemeClr>
                </a:solidFill>
              </a:rPr>
              <a:t>, Ling-chi </a:t>
            </a:r>
            <a:r>
              <a:rPr lang="en-US" altLang="zh-TW" dirty="0" err="1" smtClean="0">
                <a:solidFill>
                  <a:schemeClr val="bg1">
                    <a:lumMod val="50000"/>
                  </a:schemeClr>
                </a:solidFill>
              </a:rPr>
              <a:t>Kuo</a:t>
            </a:r>
            <a:r>
              <a:rPr lang="en-US" altLang="zh-TW" dirty="0" smtClean="0">
                <a:solidFill>
                  <a:schemeClr val="bg1">
                    <a:lumMod val="50000"/>
                  </a:schemeClr>
                </a:solidFill>
              </a:rPr>
              <a:t>, </a:t>
            </a:r>
            <a:r>
              <a:rPr lang="en-US" altLang="zh-TW" dirty="0" err="1" smtClean="0">
                <a:solidFill>
                  <a:schemeClr val="bg1">
                    <a:lumMod val="50000"/>
                  </a:schemeClr>
                </a:solidFill>
              </a:rPr>
              <a:t>Meng-yun</a:t>
            </a:r>
            <a:r>
              <a:rPr lang="en-US" altLang="zh-TW" dirty="0" smtClean="0">
                <a:solidFill>
                  <a:schemeClr val="bg1">
                    <a:lumMod val="50000"/>
                  </a:schemeClr>
                </a:solidFill>
              </a:rPr>
              <a:t> Wu, </a:t>
            </a:r>
            <a:r>
              <a:rPr lang="en-US" altLang="zh-TW" dirty="0">
                <a:solidFill>
                  <a:schemeClr val="bg1">
                    <a:lumMod val="50000"/>
                  </a:schemeClr>
                </a:solidFill>
              </a:rPr>
              <a:t>Shu-</a:t>
            </a:r>
            <a:r>
              <a:rPr lang="en-US" altLang="zh-TW" dirty="0" err="1">
                <a:solidFill>
                  <a:schemeClr val="bg1">
                    <a:lumMod val="50000"/>
                  </a:schemeClr>
                </a:solidFill>
              </a:rPr>
              <a:t>yu</a:t>
            </a:r>
            <a:r>
              <a:rPr lang="en-US" altLang="zh-TW" dirty="0">
                <a:solidFill>
                  <a:schemeClr val="bg1">
                    <a:lumMod val="50000"/>
                  </a:schemeClr>
                </a:solidFill>
              </a:rPr>
              <a:t> </a:t>
            </a:r>
            <a:r>
              <a:rPr lang="en-US" altLang="zh-TW" dirty="0" smtClean="0">
                <a:solidFill>
                  <a:schemeClr val="bg1">
                    <a:lumMod val="50000"/>
                  </a:schemeClr>
                </a:solidFill>
              </a:rPr>
              <a:t>Huang, </a:t>
            </a:r>
            <a:r>
              <a:rPr lang="en-US" altLang="zh-TW" dirty="0">
                <a:solidFill>
                  <a:schemeClr val="bg1">
                    <a:lumMod val="50000"/>
                  </a:schemeClr>
                </a:solidFill>
              </a:rPr>
              <a:t>Yu-hang </a:t>
            </a:r>
            <a:r>
              <a:rPr lang="en-US" altLang="zh-TW" dirty="0" err="1">
                <a:solidFill>
                  <a:schemeClr val="bg1">
                    <a:lumMod val="50000"/>
                  </a:schemeClr>
                </a:solidFill>
              </a:rPr>
              <a:t>Juang</a:t>
            </a:r>
            <a:r>
              <a:rPr lang="en-US" altLang="zh-TW" dirty="0">
                <a:solidFill>
                  <a:schemeClr val="bg1">
                    <a:lumMod val="50000"/>
                  </a:schemeClr>
                </a:solidFill>
              </a:rPr>
              <a:t>, Chia-</a:t>
            </a:r>
            <a:r>
              <a:rPr lang="en-US" altLang="zh-TW" dirty="0" err="1">
                <a:solidFill>
                  <a:schemeClr val="bg1">
                    <a:lumMod val="50000"/>
                  </a:schemeClr>
                </a:solidFill>
              </a:rPr>
              <a:t>wei</a:t>
            </a:r>
            <a:r>
              <a:rPr lang="en-US" altLang="zh-TW" dirty="0">
                <a:solidFill>
                  <a:schemeClr val="bg1">
                    <a:lumMod val="50000"/>
                  </a:schemeClr>
                </a:solidFill>
              </a:rPr>
              <a:t> </a:t>
            </a:r>
            <a:r>
              <a:rPr lang="en-US" altLang="zh-TW" dirty="0" smtClean="0">
                <a:solidFill>
                  <a:schemeClr val="bg1">
                    <a:lumMod val="50000"/>
                  </a:schemeClr>
                </a:solidFill>
              </a:rPr>
              <a:t>Lee, </a:t>
            </a:r>
            <a:r>
              <a:rPr lang="en-US" altLang="zh-TW" dirty="0" err="1" smtClean="0">
                <a:solidFill>
                  <a:schemeClr val="bg1">
                    <a:lumMod val="50000"/>
                  </a:schemeClr>
                </a:solidFill>
              </a:rPr>
              <a:t>Shiuh</a:t>
            </a:r>
            <a:r>
              <a:rPr lang="en-US" altLang="zh-TW" dirty="0" smtClean="0">
                <a:solidFill>
                  <a:schemeClr val="bg1">
                    <a:lumMod val="50000"/>
                  </a:schemeClr>
                </a:solidFill>
              </a:rPr>
              <a:t> Chao</a:t>
            </a:r>
            <a:endParaRPr lang="en-US" altLang="zh-TW" dirty="0">
              <a:solidFill>
                <a:schemeClr val="bg1">
                  <a:lumMod val="50000"/>
                </a:schemeClr>
              </a:solidFill>
            </a:endParaRPr>
          </a:p>
        </p:txBody>
      </p:sp>
      <p:sp>
        <p:nvSpPr>
          <p:cNvPr id="7" name="矩形 6"/>
          <p:cNvSpPr/>
          <p:nvPr/>
        </p:nvSpPr>
        <p:spPr>
          <a:xfrm>
            <a:off x="3656269" y="5654760"/>
            <a:ext cx="1895071" cy="400110"/>
          </a:xfrm>
          <a:prstGeom prst="rect">
            <a:avLst/>
          </a:prstGeom>
        </p:spPr>
        <p:txBody>
          <a:bodyPr wrap="none">
            <a:spAutoFit/>
          </a:bodyPr>
          <a:lstStyle/>
          <a:p>
            <a:r>
              <a:rPr lang="en-US" altLang="zh-TW" sz="2000" dirty="0"/>
              <a:t>LIGO-G1601702</a:t>
            </a:r>
            <a:r>
              <a:rPr lang="zh-TW" altLang="en-US" sz="2000" dirty="0" smtClean="0"/>
              <a:t> </a:t>
            </a:r>
            <a:endParaRPr lang="en-US" altLang="zh-TW" sz="2000" dirty="0"/>
          </a:p>
        </p:txBody>
      </p:sp>
      <p:pic>
        <p:nvPicPr>
          <p:cNvPr id="6" name="Picture 6"/>
          <p:cNvPicPr>
            <a:picLocks noChangeAspect="1" noChangeArrowheads="1"/>
          </p:cNvPicPr>
          <p:nvPr/>
        </p:nvPicPr>
        <p:blipFill>
          <a:blip r:embed="rId3" cstate="print"/>
          <a:srcRect/>
          <a:stretch>
            <a:fillRect/>
          </a:stretch>
        </p:blipFill>
        <p:spPr bwMode="auto">
          <a:xfrm>
            <a:off x="0" y="-4089"/>
            <a:ext cx="2309328" cy="436310"/>
          </a:xfrm>
          <a:prstGeom prst="rect">
            <a:avLst/>
          </a:prstGeom>
          <a:solidFill>
            <a:schemeClr val="bg1">
              <a:alpha val="0"/>
            </a:schemeClr>
          </a:solidFill>
          <a:ln w="9525">
            <a:noFill/>
            <a:miter lim="800000"/>
            <a:headEnd/>
            <a:tailEnd/>
          </a:ln>
        </p:spPr>
      </p:pic>
      <p:pic>
        <p:nvPicPr>
          <p:cNvPr id="8" name="Picture 5" descr="Screen shot 2011-09-27 at 11.42.37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813" y="-4089"/>
            <a:ext cx="1676896" cy="495749"/>
          </a:xfrm>
          <a:prstGeom prst="rect">
            <a:avLst/>
          </a:prstGeom>
        </p:spPr>
      </p:pic>
      <p:sp>
        <p:nvSpPr>
          <p:cNvPr id="3" name="矩形 2"/>
          <p:cNvSpPr/>
          <p:nvPr/>
        </p:nvSpPr>
        <p:spPr>
          <a:xfrm>
            <a:off x="2661317" y="3822651"/>
            <a:ext cx="3804760" cy="369332"/>
          </a:xfrm>
          <a:prstGeom prst="rect">
            <a:avLst/>
          </a:prstGeom>
        </p:spPr>
        <p:txBody>
          <a:bodyPr wrap="none">
            <a:spAutoFit/>
          </a:bodyPr>
          <a:lstStyle/>
          <a:p>
            <a:r>
              <a:rPr lang="en-US" altLang="zh-TW" dirty="0" smtClean="0">
                <a:solidFill>
                  <a:schemeClr val="bg1">
                    <a:lumMod val="50000"/>
                  </a:schemeClr>
                </a:solidFill>
              </a:rPr>
              <a:t>Principle Investigator: Prof. </a:t>
            </a:r>
            <a:r>
              <a:rPr lang="en-US" altLang="zh-TW" dirty="0" err="1" smtClean="0">
                <a:solidFill>
                  <a:schemeClr val="bg1">
                    <a:lumMod val="50000"/>
                  </a:schemeClr>
                </a:solidFill>
              </a:rPr>
              <a:t>Shiuh</a:t>
            </a:r>
            <a:r>
              <a:rPr lang="en-US" altLang="zh-TW" dirty="0" smtClean="0">
                <a:solidFill>
                  <a:schemeClr val="bg1">
                    <a:lumMod val="50000"/>
                  </a:schemeClr>
                </a:solidFill>
              </a:rPr>
              <a:t> </a:t>
            </a:r>
            <a:r>
              <a:rPr lang="en-US" altLang="zh-TW" dirty="0">
                <a:solidFill>
                  <a:schemeClr val="bg1">
                    <a:lumMod val="50000"/>
                  </a:schemeClr>
                </a:solidFill>
              </a:rPr>
              <a:t>Chao</a:t>
            </a:r>
          </a:p>
        </p:txBody>
      </p:sp>
      <p:sp>
        <p:nvSpPr>
          <p:cNvPr id="9" name="投影片編號版面配置區 8"/>
          <p:cNvSpPr>
            <a:spLocks noGrp="1"/>
          </p:cNvSpPr>
          <p:nvPr>
            <p:ph type="sldNum" sz="quarter" idx="12"/>
          </p:nvPr>
        </p:nvSpPr>
        <p:spPr/>
        <p:txBody>
          <a:bodyPr/>
          <a:lstStyle/>
          <a:p>
            <a:fld id="{F496D40E-8009-48D2-83DB-BBA08CC6193C}" type="slidenum">
              <a:rPr lang="zh-TW" altLang="en-US" smtClean="0"/>
              <a:t>1</a:t>
            </a:fld>
            <a:endParaRPr lang="zh-TW" altLang="en-US" dirty="0"/>
          </a:p>
        </p:txBody>
      </p:sp>
    </p:spTree>
    <p:extLst>
      <p:ext uri="{BB962C8B-B14F-4D97-AF65-F5344CB8AC3E}">
        <p14:creationId xmlns:p14="http://schemas.microsoft.com/office/powerpoint/2010/main" val="99756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457200" y="1600200"/>
            <a:ext cx="8229600" cy="4525963"/>
          </a:xfrm>
        </p:spPr>
        <p:txBody>
          <a:bodyPr>
            <a:normAutofit/>
          </a:bodyPr>
          <a:lstStyle/>
          <a:p>
            <a:pPr algn="just"/>
            <a:endParaRPr lang="en-US" altLang="zh-TW" sz="2000" dirty="0" smtClean="0"/>
          </a:p>
          <a:p>
            <a:pPr algn="just"/>
            <a:r>
              <a:rPr lang="en-US" altLang="zh-TW" sz="2000" dirty="0" smtClean="0"/>
              <a:t>Dual-reactor</a:t>
            </a:r>
            <a:r>
              <a:rPr lang="zh-TW" altLang="en-US" sz="2000" dirty="0" smtClean="0"/>
              <a:t> </a:t>
            </a:r>
            <a:r>
              <a:rPr lang="en-US" altLang="zh-TW" sz="2000" dirty="0" smtClean="0"/>
              <a:t>CVD</a:t>
            </a:r>
            <a:r>
              <a:rPr lang="zh-TW" altLang="en-US" sz="2000" dirty="0" smtClean="0"/>
              <a:t> </a:t>
            </a:r>
            <a:r>
              <a:rPr lang="en-US" altLang="zh-TW" sz="2000" dirty="0" smtClean="0"/>
              <a:t>in</a:t>
            </a:r>
            <a:r>
              <a:rPr lang="zh-TW" altLang="en-US" sz="2000" dirty="0" smtClean="0"/>
              <a:t> </a:t>
            </a:r>
            <a:r>
              <a:rPr lang="en-US" altLang="zh-TW" sz="2000" dirty="0" smtClean="0"/>
              <a:t>conventional</a:t>
            </a:r>
            <a:r>
              <a:rPr lang="zh-TW" altLang="en-US" sz="2000" dirty="0" smtClean="0"/>
              <a:t> </a:t>
            </a:r>
            <a:r>
              <a:rPr lang="en-US" altLang="zh-TW" sz="2000" dirty="0" smtClean="0"/>
              <a:t>silicon-IC</a:t>
            </a:r>
            <a:r>
              <a:rPr lang="zh-TW" altLang="en-US" sz="2000" dirty="0" smtClean="0"/>
              <a:t> </a:t>
            </a:r>
            <a:r>
              <a:rPr lang="en-US" altLang="zh-TW" sz="2000" dirty="0" smtClean="0"/>
              <a:t>process</a:t>
            </a:r>
            <a:r>
              <a:rPr lang="zh-TW" altLang="en-US" sz="2000" dirty="0" smtClean="0"/>
              <a:t> </a:t>
            </a:r>
            <a:r>
              <a:rPr lang="en-US" altLang="zh-TW" sz="2000" dirty="0" smtClean="0"/>
              <a:t>can</a:t>
            </a:r>
            <a:r>
              <a:rPr lang="zh-TW" altLang="en-US" sz="2000" dirty="0" smtClean="0"/>
              <a:t> </a:t>
            </a:r>
            <a:r>
              <a:rPr lang="en-US" altLang="zh-TW" sz="2000" dirty="0" smtClean="0"/>
              <a:t>be</a:t>
            </a:r>
            <a:r>
              <a:rPr lang="zh-TW" altLang="en-US" sz="2000" dirty="0" smtClean="0"/>
              <a:t> </a:t>
            </a:r>
            <a:r>
              <a:rPr lang="en-US" altLang="zh-TW" sz="2000" dirty="0" smtClean="0"/>
              <a:t>used</a:t>
            </a:r>
            <a:r>
              <a:rPr lang="zh-TW" altLang="en-US" sz="2000" dirty="0" smtClean="0"/>
              <a:t> </a:t>
            </a:r>
            <a:r>
              <a:rPr lang="en-US" altLang="zh-TW" sz="2000" dirty="0" smtClean="0"/>
              <a:t>for</a:t>
            </a:r>
            <a:r>
              <a:rPr lang="zh-TW" altLang="en-US" sz="2000" dirty="0" smtClean="0"/>
              <a:t> </a:t>
            </a:r>
            <a:r>
              <a:rPr lang="en-US" altLang="zh-TW" sz="2000" dirty="0" smtClean="0"/>
              <a:t>large</a:t>
            </a:r>
            <a:r>
              <a:rPr lang="zh-TW" altLang="en-US" sz="2000" dirty="0" smtClean="0"/>
              <a:t> </a:t>
            </a:r>
            <a:r>
              <a:rPr lang="en-US" altLang="zh-TW" sz="2000" dirty="0" smtClean="0"/>
              <a:t>area</a:t>
            </a:r>
            <a:r>
              <a:rPr lang="zh-TW" altLang="en-US" sz="2000" dirty="0" smtClean="0"/>
              <a:t> </a:t>
            </a:r>
            <a:r>
              <a:rPr lang="en-US" altLang="zh-TW" sz="2000" dirty="0" smtClean="0"/>
              <a:t>HR</a:t>
            </a:r>
            <a:r>
              <a:rPr lang="zh-TW" altLang="en-US" sz="2000" dirty="0" smtClean="0"/>
              <a:t> </a:t>
            </a:r>
            <a:r>
              <a:rPr lang="en-US" altLang="zh-TW" sz="2000" dirty="0" smtClean="0"/>
              <a:t>optical</a:t>
            </a:r>
            <a:r>
              <a:rPr lang="zh-TW" altLang="en-US" sz="2000" dirty="0" smtClean="0"/>
              <a:t> </a:t>
            </a:r>
            <a:r>
              <a:rPr lang="en-US" altLang="zh-TW" sz="2000" dirty="0" smtClean="0"/>
              <a:t>coatings.</a:t>
            </a:r>
          </a:p>
          <a:p>
            <a:pPr algn="just"/>
            <a:endParaRPr lang="en-US" altLang="zh-TW" sz="2000" dirty="0" smtClean="0"/>
          </a:p>
          <a:p>
            <a:pPr algn="just"/>
            <a:r>
              <a:rPr lang="en-US" altLang="zh-TW" sz="2000" dirty="0"/>
              <a:t>SiN</a:t>
            </a:r>
            <a:r>
              <a:rPr lang="en-US" altLang="zh-TW" sz="2000" baseline="-25000" dirty="0"/>
              <a:t>0.40</a:t>
            </a:r>
            <a:r>
              <a:rPr lang="en-US" altLang="zh-TW" sz="2000" dirty="0"/>
              <a:t>/SiO</a:t>
            </a:r>
            <a:r>
              <a:rPr lang="en-US" altLang="zh-TW" sz="2000" baseline="-25000" dirty="0"/>
              <a:t>2</a:t>
            </a:r>
            <a:r>
              <a:rPr lang="zh-TW" altLang="en-US" sz="2000" dirty="0"/>
              <a:t> </a:t>
            </a:r>
            <a:r>
              <a:rPr lang="en-US" altLang="zh-TW" sz="2000" dirty="0"/>
              <a:t>QW</a:t>
            </a:r>
            <a:r>
              <a:rPr lang="zh-TW" altLang="en-US" sz="2000" dirty="0"/>
              <a:t> </a:t>
            </a:r>
            <a:r>
              <a:rPr lang="en-US" altLang="zh-TW" sz="2000" dirty="0"/>
              <a:t>pairs</a:t>
            </a:r>
            <a:r>
              <a:rPr lang="zh-TW" altLang="en-US" sz="2000" dirty="0"/>
              <a:t> </a:t>
            </a:r>
            <a:r>
              <a:rPr lang="en-US" altLang="zh-TW" sz="2000" dirty="0"/>
              <a:t>deposited</a:t>
            </a:r>
            <a:r>
              <a:rPr lang="zh-TW" altLang="en-US" sz="2000" dirty="0"/>
              <a:t> </a:t>
            </a:r>
            <a:r>
              <a:rPr lang="en-US" altLang="zh-TW" sz="2000" dirty="0"/>
              <a:t>by</a:t>
            </a:r>
            <a:r>
              <a:rPr lang="zh-TW" altLang="en-US" sz="2000" dirty="0"/>
              <a:t> </a:t>
            </a:r>
            <a:r>
              <a:rPr lang="en-US" altLang="zh-TW" sz="2000" dirty="0"/>
              <a:t>all-CVD</a:t>
            </a:r>
            <a:r>
              <a:rPr lang="zh-TW" altLang="en-US" sz="2000" dirty="0"/>
              <a:t> </a:t>
            </a:r>
            <a:r>
              <a:rPr lang="en-US" altLang="zh-TW" sz="2000" dirty="0"/>
              <a:t>process</a:t>
            </a:r>
            <a:r>
              <a:rPr lang="zh-TW" altLang="en-US" sz="2000" dirty="0"/>
              <a:t> </a:t>
            </a:r>
            <a:r>
              <a:rPr lang="en-US" altLang="zh-TW" sz="2000" dirty="0"/>
              <a:t>showed</a:t>
            </a:r>
            <a:r>
              <a:rPr lang="zh-TW" altLang="en-US" sz="2000" dirty="0"/>
              <a:t> </a:t>
            </a:r>
            <a:r>
              <a:rPr lang="en-US" altLang="zh-TW" sz="2000" dirty="0"/>
              <a:t>room</a:t>
            </a:r>
            <a:r>
              <a:rPr lang="zh-TW" altLang="en-US" sz="2000" dirty="0"/>
              <a:t> </a:t>
            </a:r>
            <a:r>
              <a:rPr lang="en-US" altLang="zh-TW" sz="2000" dirty="0"/>
              <a:t>temperature</a:t>
            </a:r>
            <a:r>
              <a:rPr lang="zh-TW" altLang="en-US" sz="2000" dirty="0"/>
              <a:t> </a:t>
            </a:r>
            <a:r>
              <a:rPr lang="en-US" altLang="zh-TW" sz="2000" dirty="0"/>
              <a:t>mechanical</a:t>
            </a:r>
            <a:r>
              <a:rPr lang="zh-TW" altLang="en-US" sz="2000" dirty="0"/>
              <a:t> </a:t>
            </a:r>
            <a:r>
              <a:rPr lang="en-US" altLang="zh-TW" sz="2000" dirty="0"/>
              <a:t>loss</a:t>
            </a:r>
            <a:r>
              <a:rPr lang="zh-TW" altLang="en-US" sz="2000" dirty="0"/>
              <a:t> </a:t>
            </a:r>
            <a:r>
              <a:rPr lang="en-US" altLang="zh-TW" sz="2000" dirty="0"/>
              <a:t>in</a:t>
            </a:r>
            <a:r>
              <a:rPr lang="zh-TW" altLang="en-US" sz="2000" dirty="0"/>
              <a:t> </a:t>
            </a:r>
            <a:r>
              <a:rPr lang="en-US" altLang="zh-TW" sz="2000" dirty="0"/>
              <a:t>10</a:t>
            </a:r>
            <a:r>
              <a:rPr lang="en-US" altLang="zh-TW" sz="2000" baseline="30000" dirty="0"/>
              <a:t>-5 </a:t>
            </a:r>
            <a:r>
              <a:rPr lang="en-US" altLang="zh-TW" sz="2000" dirty="0"/>
              <a:t>at 100 Hz,</a:t>
            </a:r>
            <a:r>
              <a:rPr lang="zh-TW" altLang="en-US" sz="2000" dirty="0"/>
              <a:t> </a:t>
            </a:r>
            <a:r>
              <a:rPr lang="en-US" altLang="zh-TW" sz="2000" dirty="0"/>
              <a:t>lower</a:t>
            </a:r>
            <a:r>
              <a:rPr lang="zh-TW" altLang="en-US" sz="2000" dirty="0"/>
              <a:t> </a:t>
            </a:r>
            <a:r>
              <a:rPr lang="en-US" altLang="zh-TW" sz="2000" dirty="0"/>
              <a:t>than</a:t>
            </a:r>
            <a:r>
              <a:rPr lang="zh-TW" altLang="en-US" sz="2000" dirty="0"/>
              <a:t> </a:t>
            </a:r>
            <a:r>
              <a:rPr lang="en-US" altLang="zh-TW" sz="2000" dirty="0"/>
              <a:t>Ta</a:t>
            </a:r>
            <a:r>
              <a:rPr lang="en-US" altLang="zh-TW" sz="2000" baseline="-25000" dirty="0"/>
              <a:t>2</a:t>
            </a:r>
            <a:r>
              <a:rPr lang="en-US" altLang="zh-TW" sz="2000" dirty="0"/>
              <a:t>O</a:t>
            </a:r>
            <a:r>
              <a:rPr lang="en-US" altLang="zh-TW" sz="2000" baseline="-25000" dirty="0"/>
              <a:t>5</a:t>
            </a:r>
            <a:r>
              <a:rPr lang="en-US" altLang="zh-TW" sz="2000" dirty="0"/>
              <a:t>-TiO</a:t>
            </a:r>
            <a:r>
              <a:rPr lang="en-US" altLang="zh-TW" sz="2000" baseline="-25000" dirty="0"/>
              <a:t>2</a:t>
            </a:r>
            <a:r>
              <a:rPr lang="en-US" altLang="zh-TW" sz="2000" dirty="0"/>
              <a:t>/SiO</a:t>
            </a:r>
            <a:r>
              <a:rPr lang="en-US" altLang="zh-TW" sz="2000" baseline="-25000" dirty="0"/>
              <a:t>2</a:t>
            </a:r>
            <a:r>
              <a:rPr lang="zh-TW" altLang="en-US" sz="2000" dirty="0"/>
              <a:t> </a:t>
            </a:r>
            <a:r>
              <a:rPr lang="en-US" altLang="zh-TW" sz="2000" dirty="0"/>
              <a:t>in</a:t>
            </a:r>
            <a:r>
              <a:rPr lang="zh-TW" altLang="en-US" sz="2000" dirty="0"/>
              <a:t> </a:t>
            </a:r>
            <a:r>
              <a:rPr lang="en-US" altLang="zh-TW" sz="2000" dirty="0"/>
              <a:t>current</a:t>
            </a:r>
            <a:r>
              <a:rPr lang="zh-TW" altLang="en-US" sz="2000" dirty="0"/>
              <a:t> </a:t>
            </a:r>
            <a:r>
              <a:rPr lang="en-US" altLang="zh-TW" sz="2000" dirty="0"/>
              <a:t>GW</a:t>
            </a:r>
            <a:r>
              <a:rPr lang="zh-TW" altLang="en-US" sz="2000" dirty="0"/>
              <a:t> </a:t>
            </a:r>
            <a:r>
              <a:rPr lang="en-US" altLang="zh-TW" sz="2000" dirty="0"/>
              <a:t>detector.</a:t>
            </a:r>
            <a:r>
              <a:rPr lang="zh-TW" altLang="en-US" sz="2000" dirty="0"/>
              <a:t> </a:t>
            </a:r>
            <a:endParaRPr lang="en-US" altLang="zh-TW" sz="2000" dirty="0"/>
          </a:p>
          <a:p>
            <a:pPr marL="0" indent="0" algn="just">
              <a:buNone/>
            </a:pPr>
            <a:endParaRPr lang="en-US" altLang="zh-TW" sz="2000" dirty="0"/>
          </a:p>
          <a:p>
            <a:pPr algn="just"/>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The coating loss of SiN</a:t>
            </a:r>
            <a:r>
              <a:rPr lang="en-US" altLang="zh-TW" sz="2000" baseline="-25000" dirty="0" smtClean="0">
                <a:latin typeface="Times New Roman" panose="02020603050405020304" pitchFamily="18" charset="0"/>
                <a:ea typeface="標楷體" panose="03000509000000000000" pitchFamily="65" charset="-120"/>
                <a:cs typeface="Times New Roman" panose="02020603050405020304" pitchFamily="18" charset="0"/>
              </a:rPr>
              <a:t>0.40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/SiO</a:t>
            </a:r>
            <a:r>
              <a:rPr lang="en-US" altLang="zh-TW" sz="20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QW stack does not increase with pair number, indicating that there is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no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significant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loss in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SiN</a:t>
            </a:r>
            <a:r>
              <a:rPr lang="en-US" altLang="zh-TW" sz="2000" baseline="-25000" dirty="0" smtClean="0">
                <a:latin typeface="Times New Roman" panose="02020603050405020304" pitchFamily="18" charset="0"/>
                <a:ea typeface="標楷體" panose="03000509000000000000" pitchFamily="65" charset="-120"/>
                <a:cs typeface="Times New Roman" panose="02020603050405020304" pitchFamily="18" charset="0"/>
              </a:rPr>
              <a:t>0.40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/SiO</a:t>
            </a:r>
            <a:r>
              <a:rPr lang="en-US" altLang="zh-TW" sz="20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interface.</a:t>
            </a:r>
          </a:p>
          <a:p>
            <a:pPr marL="0" indent="0" algn="just">
              <a:buNone/>
            </a:pPr>
            <a:endParaRPr lang="en-US" altLang="zh-TW" sz="2000" dirty="0"/>
          </a:p>
        </p:txBody>
      </p:sp>
      <p:sp>
        <p:nvSpPr>
          <p:cNvPr id="6" name="標題 1"/>
          <p:cNvSpPr>
            <a:spLocks noGrp="1"/>
          </p:cNvSpPr>
          <p:nvPr>
            <p:ph type="title"/>
          </p:nvPr>
        </p:nvSpPr>
        <p:spPr>
          <a:xfrm>
            <a:off x="457200" y="188640"/>
            <a:ext cx="8229600" cy="1143000"/>
          </a:xfrm>
        </p:spPr>
        <p:txBody>
          <a:bodyPr>
            <a:normAutofit/>
          </a:bodyPr>
          <a:lstStyle/>
          <a:p>
            <a:r>
              <a:rPr lang="en-US" altLang="zh-TW" sz="3200" b="1" dirty="0" smtClean="0"/>
              <a:t>Conclusion</a:t>
            </a:r>
            <a:endParaRPr lang="zh-TW" altLang="en-US" sz="3200" b="1" dirty="0"/>
          </a:p>
        </p:txBody>
      </p:sp>
      <p:sp>
        <p:nvSpPr>
          <p:cNvPr id="2" name="投影片編號版面配置區 1"/>
          <p:cNvSpPr>
            <a:spLocks noGrp="1"/>
          </p:cNvSpPr>
          <p:nvPr>
            <p:ph type="sldNum" sz="quarter" idx="12"/>
          </p:nvPr>
        </p:nvSpPr>
        <p:spPr/>
        <p:txBody>
          <a:bodyPr/>
          <a:lstStyle/>
          <a:p>
            <a:fld id="{F496D40E-8009-48D2-83DB-BBA08CC6193C}" type="slidenum">
              <a:rPr lang="zh-TW" altLang="en-US" smtClean="0"/>
              <a:t>10</a:t>
            </a:fld>
            <a:endParaRPr lang="zh-TW" altLang="en-US"/>
          </a:p>
        </p:txBody>
      </p:sp>
    </p:spTree>
    <p:extLst>
      <p:ext uri="{BB962C8B-B14F-4D97-AF65-F5344CB8AC3E}">
        <p14:creationId xmlns:p14="http://schemas.microsoft.com/office/powerpoint/2010/main" val="33348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12" y="404664"/>
            <a:ext cx="9144000" cy="6555641"/>
          </a:xfrm>
          <a:prstGeom prst="rect">
            <a:avLst/>
          </a:prstGeom>
        </p:spPr>
        <p:txBody>
          <a:bodyPr wrap="square">
            <a:spAutoFit/>
          </a:bodyPr>
          <a:lstStyle/>
          <a:p>
            <a:r>
              <a:rPr lang="en-US" altLang="zh-TW" sz="1000" dirty="0" smtClean="0">
                <a:latin typeface="Times New Roman" panose="02020603050405020304" pitchFamily="18" charset="0"/>
                <a:cs typeface="Times New Roman" panose="02020603050405020304" pitchFamily="18" charset="0"/>
              </a:rPr>
              <a:t>[1]B</a:t>
            </a:r>
            <a:r>
              <a:rPr lang="en-US" altLang="zh-TW" sz="1000" dirty="0">
                <a:latin typeface="Times New Roman" panose="02020603050405020304" pitchFamily="18" charset="0"/>
                <a:cs typeface="Times New Roman" panose="02020603050405020304" pitchFamily="18" charset="0"/>
              </a:rPr>
              <a:t>. J. Frey</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 </a:t>
            </a:r>
            <a:r>
              <a:rPr lang="en-US" altLang="zh-TW" sz="1000" dirty="0">
                <a:latin typeface="Times New Roman" panose="02020603050405020304" pitchFamily="18" charset="0"/>
                <a:cs typeface="Times New Roman" panose="02020603050405020304" pitchFamily="18" charset="0"/>
              </a:rPr>
              <a:t>al, </a:t>
            </a:r>
            <a:r>
              <a:rPr lang="en-US" altLang="zh-TW" sz="1000" dirty="0" smtClean="0">
                <a:latin typeface="Times New Roman" panose="02020603050405020304" pitchFamily="18" charset="0"/>
                <a:cs typeface="Times New Roman" panose="02020603050405020304" pitchFamily="18" charset="0"/>
              </a:rPr>
              <a:t>“Temperature-dependent </a:t>
            </a:r>
            <a:r>
              <a:rPr lang="en-US" altLang="zh-TW" sz="1000" dirty="0">
                <a:latin typeface="Times New Roman" panose="02020603050405020304" pitchFamily="18" charset="0"/>
                <a:cs typeface="Times New Roman" panose="02020603050405020304" pitchFamily="18" charset="0"/>
              </a:rPr>
              <a:t>refractive index of silicon and </a:t>
            </a:r>
            <a:r>
              <a:rPr lang="en-US" altLang="zh-TW" sz="1000" dirty="0" smtClean="0">
                <a:latin typeface="Times New Roman" panose="02020603050405020304" pitchFamily="18" charset="0"/>
                <a:cs typeface="Times New Roman" panose="02020603050405020304" pitchFamily="18" charset="0"/>
              </a:rPr>
              <a:t>germanium”, SPIE </a:t>
            </a:r>
            <a:r>
              <a:rPr lang="en-US" altLang="zh-TW" sz="1000" dirty="0">
                <a:latin typeface="Times New Roman" panose="02020603050405020304" pitchFamily="18" charset="0"/>
                <a:cs typeface="Times New Roman" panose="02020603050405020304" pitchFamily="18" charset="0"/>
              </a:rPr>
              <a:t>Conference</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Series, vol. 6273, p. 2, June 2006</a:t>
            </a:r>
            <a:r>
              <a:rPr lang="en-US" altLang="zh-TW" sz="1000" dirty="0" smtClean="0">
                <a:latin typeface="Times New Roman" panose="02020603050405020304" pitchFamily="18" charset="0"/>
                <a:cs typeface="Times New Roman" panose="02020603050405020304" pitchFamily="18" charset="0"/>
              </a:rPr>
              <a:t>.</a:t>
            </a:r>
          </a:p>
          <a:p>
            <a:pPr algn="just"/>
            <a:r>
              <a:rPr lang="en-US" altLang="zh-TW" sz="1000" dirty="0" smtClean="0">
                <a:latin typeface="Times New Roman" panose="02020603050405020304" pitchFamily="18" charset="0"/>
                <a:cs typeface="Times New Roman" panose="02020603050405020304" pitchFamily="18" charset="0"/>
              </a:rPr>
              <a:t>[2] </a:t>
            </a:r>
            <a:r>
              <a:rPr lang="en-US" altLang="zh-TW" sz="1000" dirty="0">
                <a:latin typeface="Times New Roman" panose="02020603050405020304" pitchFamily="18" charset="0"/>
                <a:cs typeface="Times New Roman" panose="02020603050405020304" pitchFamily="18" charset="0"/>
              </a:rPr>
              <a:t>G. D. </a:t>
            </a:r>
            <a:r>
              <a:rPr lang="en-US" altLang="zh-TW" sz="1000" dirty="0" err="1">
                <a:latin typeface="Times New Roman" panose="02020603050405020304" pitchFamily="18" charset="0"/>
                <a:cs typeface="Times New Roman" panose="02020603050405020304" pitchFamily="18" charset="0"/>
              </a:rPr>
              <a:t>Cody,et</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al,</a:t>
            </a:r>
            <a:r>
              <a:rPr lang="zh-TW" altLang="en-US"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“Disorder </a:t>
            </a:r>
            <a:r>
              <a:rPr lang="en-US" altLang="zh-TW" sz="1000" dirty="0">
                <a:latin typeface="Times New Roman" panose="02020603050405020304" pitchFamily="18" charset="0"/>
                <a:cs typeface="Times New Roman" panose="02020603050405020304" pitchFamily="18" charset="0"/>
              </a:rPr>
              <a:t>and the </a:t>
            </a:r>
            <a:r>
              <a:rPr lang="en-US" altLang="zh-TW" sz="1000" dirty="0" smtClean="0">
                <a:latin typeface="Times New Roman" panose="02020603050405020304" pitchFamily="18" charset="0"/>
                <a:cs typeface="Times New Roman" panose="02020603050405020304" pitchFamily="18" charset="0"/>
              </a:rPr>
              <a:t>optical-Absorption </a:t>
            </a:r>
            <a:r>
              <a:rPr lang="en-US" altLang="zh-TW" sz="1000" dirty="0">
                <a:latin typeface="Times New Roman" panose="02020603050405020304" pitchFamily="18" charset="0"/>
                <a:cs typeface="Times New Roman" panose="02020603050405020304" pitchFamily="18" charset="0"/>
              </a:rPr>
              <a:t>Edge of Hydrogenated </a:t>
            </a:r>
            <a:r>
              <a:rPr lang="en-US" altLang="zh-TW" sz="1000" dirty="0" smtClean="0">
                <a:latin typeface="Times New Roman" panose="02020603050405020304" pitchFamily="18" charset="0"/>
                <a:cs typeface="Times New Roman" panose="02020603050405020304" pitchFamily="18" charset="0"/>
              </a:rPr>
              <a:t>Amorphous Silicon” ,Vol</a:t>
            </a:r>
            <a:r>
              <a:rPr lang="en-US" altLang="zh-TW" sz="1000" dirty="0">
                <a:latin typeface="Times New Roman" panose="02020603050405020304" pitchFamily="18" charset="0"/>
                <a:cs typeface="Times New Roman" panose="02020603050405020304" pitchFamily="18" charset="0"/>
              </a:rPr>
              <a:t>. 47 No.20 PHYS</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REV. LETT. 16 NOVEMBER (1981</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[3] </a:t>
            </a:r>
            <a:r>
              <a:rPr lang="en-US" altLang="zh-TW" sz="1000" kern="100" dirty="0" smtClean="0">
                <a:latin typeface="Times New Roman" panose="02020603050405020304" pitchFamily="18" charset="0"/>
                <a:cs typeface="Times New Roman" panose="02020603050405020304" pitchFamily="18" charset="0"/>
              </a:rPr>
              <a:t>H.W. Pan,</a:t>
            </a:r>
            <a:r>
              <a:rPr lang="zh-TW" altLang="en-US" sz="1000" kern="100" dirty="0" smtClean="0">
                <a:latin typeface="Times New Roman" panose="02020603050405020304" pitchFamily="18" charset="0"/>
                <a:cs typeface="Times New Roman" panose="02020603050405020304" pitchFamily="18" charset="0"/>
              </a:rPr>
              <a:t> </a:t>
            </a:r>
            <a:r>
              <a:rPr lang="en-US" altLang="zh-TW" sz="1000" kern="100" dirty="0" smtClean="0">
                <a:latin typeface="Times New Roman" panose="02020603050405020304" pitchFamily="18" charset="0"/>
                <a:cs typeface="Times New Roman" panose="02020603050405020304" pitchFamily="18" charset="0"/>
              </a:rPr>
              <a:t>et</a:t>
            </a:r>
            <a:r>
              <a:rPr lang="zh-TW" altLang="en-US" sz="1000" kern="100" dirty="0" smtClean="0">
                <a:latin typeface="Times New Roman" panose="02020603050405020304" pitchFamily="18" charset="0"/>
                <a:cs typeface="Times New Roman" panose="02020603050405020304" pitchFamily="18" charset="0"/>
              </a:rPr>
              <a:t> </a:t>
            </a:r>
            <a:r>
              <a:rPr lang="en-US" altLang="zh-TW" sz="1000" kern="100" dirty="0" smtClean="0">
                <a:latin typeface="Times New Roman" panose="02020603050405020304" pitchFamily="18" charset="0"/>
                <a:cs typeface="Times New Roman" panose="02020603050405020304" pitchFamily="18" charset="0"/>
              </a:rPr>
              <a:t>al, “Stress </a:t>
            </a:r>
            <a:r>
              <a:rPr lang="en-US" altLang="zh-TW" sz="1000" kern="100" dirty="0">
                <a:latin typeface="Times New Roman" panose="02020603050405020304" pitchFamily="18" charset="0"/>
                <a:cs typeface="Times New Roman" panose="02020603050405020304" pitchFamily="18" charset="0"/>
              </a:rPr>
              <a:t>effect on mechanical loss of </a:t>
            </a:r>
            <a:r>
              <a:rPr lang="en-US" altLang="zh-TW" sz="1000" kern="100" dirty="0" err="1">
                <a:latin typeface="Times New Roman" panose="02020603050405020304" pitchFamily="18" charset="0"/>
                <a:cs typeface="Times New Roman" panose="02020603050405020304" pitchFamily="18" charset="0"/>
              </a:rPr>
              <a:t>SiNX</a:t>
            </a:r>
            <a:r>
              <a:rPr lang="en-US" altLang="zh-TW" sz="1000" kern="100" dirty="0">
                <a:latin typeface="Times New Roman" panose="02020603050405020304" pitchFamily="18" charset="0"/>
                <a:cs typeface="Times New Roman" panose="02020603050405020304" pitchFamily="18" charset="0"/>
              </a:rPr>
              <a:t> and α-Si </a:t>
            </a:r>
            <a:r>
              <a:rPr lang="en-US" altLang="zh-TW" sz="1000" kern="100" dirty="0" smtClean="0">
                <a:latin typeface="Times New Roman" panose="02020603050405020304" pitchFamily="18" charset="0"/>
                <a:cs typeface="Times New Roman" panose="02020603050405020304" pitchFamily="18" charset="0"/>
              </a:rPr>
              <a:t>film deposited </a:t>
            </a:r>
            <a:r>
              <a:rPr lang="en-US" altLang="zh-TW" sz="1000" kern="100" dirty="0">
                <a:latin typeface="Times New Roman" panose="02020603050405020304" pitchFamily="18" charset="0"/>
                <a:cs typeface="Times New Roman" panose="02020603050405020304" pitchFamily="18" charset="0"/>
              </a:rPr>
              <a:t>by PECVD method on silicon </a:t>
            </a:r>
            <a:r>
              <a:rPr lang="en-US" altLang="zh-TW" sz="1000" kern="100" dirty="0" smtClean="0">
                <a:latin typeface="Times New Roman" panose="02020603050405020304" pitchFamily="18" charset="0"/>
                <a:cs typeface="Times New Roman" panose="02020603050405020304" pitchFamily="18" charset="0"/>
              </a:rPr>
              <a:t>cantilever”, LVC</a:t>
            </a:r>
            <a:r>
              <a:rPr lang="zh-TW" altLang="en-US" sz="1000" kern="100" dirty="0" smtClean="0">
                <a:latin typeface="Times New Roman" panose="02020603050405020304" pitchFamily="18" charset="0"/>
                <a:cs typeface="Times New Roman" panose="02020603050405020304" pitchFamily="18" charset="0"/>
              </a:rPr>
              <a:t> </a:t>
            </a:r>
            <a:r>
              <a:rPr lang="en-US" altLang="zh-TW" sz="1000" kern="100" dirty="0" smtClean="0">
                <a:latin typeface="Times New Roman" panose="02020603050405020304" pitchFamily="18" charset="0"/>
                <a:cs typeface="Times New Roman" panose="02020603050405020304" pitchFamily="18" charset="0"/>
              </a:rPr>
              <a:t>meeting,</a:t>
            </a:r>
            <a:r>
              <a:rPr lang="zh-TW" altLang="en-US" sz="1000" kern="100" dirty="0" smtClean="0">
                <a:latin typeface="Times New Roman" panose="02020603050405020304" pitchFamily="18" charset="0"/>
                <a:cs typeface="Times New Roman" panose="02020603050405020304" pitchFamily="18" charset="0"/>
              </a:rPr>
              <a:t> </a:t>
            </a:r>
            <a:r>
              <a:rPr lang="en-US" altLang="zh-TW" sz="1000" kern="100" dirty="0" smtClean="0">
                <a:latin typeface="Times New Roman" panose="02020603050405020304" pitchFamily="18" charset="0"/>
                <a:cs typeface="Times New Roman" panose="02020603050405020304" pitchFamily="18" charset="0"/>
              </a:rPr>
              <a:t>Pasadena</a:t>
            </a:r>
            <a:r>
              <a:rPr lang="zh-TW" altLang="en-US" sz="1000" kern="100" dirty="0" smtClean="0">
                <a:latin typeface="Times New Roman" panose="02020603050405020304" pitchFamily="18" charset="0"/>
                <a:cs typeface="Times New Roman" panose="02020603050405020304" pitchFamily="18" charset="0"/>
              </a:rPr>
              <a:t> </a:t>
            </a:r>
            <a:r>
              <a:rPr lang="en-US" altLang="zh-TW" sz="1000" kern="100" dirty="0" smtClean="0">
                <a:latin typeface="Times New Roman" panose="02020603050405020304" pitchFamily="18" charset="0"/>
                <a:cs typeface="Times New Roman" panose="02020603050405020304" pitchFamily="18" charset="0"/>
              </a:rPr>
              <a:t>USA,</a:t>
            </a:r>
            <a:r>
              <a:rPr lang="en-US" altLang="zh-TW" sz="1000" dirty="0">
                <a:latin typeface="Times New Roman" panose="02020603050405020304" pitchFamily="18" charset="0"/>
                <a:cs typeface="Times New Roman" panose="02020603050405020304" pitchFamily="18" charset="0"/>
              </a:rPr>
              <a:t> ,</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Mar.17</a:t>
            </a:r>
            <a:r>
              <a:rPr lang="en-US" altLang="zh-TW" sz="1000" baseline="30000" dirty="0">
                <a:latin typeface="Times New Roman" panose="02020603050405020304" pitchFamily="18" charset="0"/>
                <a:cs typeface="Times New Roman" panose="02020603050405020304" pitchFamily="18" charset="0"/>
              </a:rPr>
              <a:t>th</a:t>
            </a:r>
            <a:r>
              <a:rPr lang="zh-TW" altLang="en-US" sz="1000" kern="100" dirty="0" smtClean="0">
                <a:latin typeface="Times New Roman" panose="02020603050405020304" pitchFamily="18" charset="0"/>
                <a:cs typeface="Times New Roman" panose="02020603050405020304" pitchFamily="18" charset="0"/>
              </a:rPr>
              <a:t> </a:t>
            </a:r>
            <a:r>
              <a:rPr lang="en-US" altLang="zh-TW" sz="1000" kern="100" dirty="0" smtClean="0">
                <a:latin typeface="Times New Roman" panose="02020603050405020304" pitchFamily="18" charset="0"/>
                <a:cs typeface="Times New Roman" panose="02020603050405020304" pitchFamily="18" charset="0"/>
              </a:rPr>
              <a:t>,2015,</a:t>
            </a:r>
            <a:r>
              <a:rPr lang="zh-TW" altLang="en-US" sz="1000" kern="1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LIGO- G1500195, </a:t>
            </a:r>
          </a:p>
          <a:p>
            <a:r>
              <a:rPr lang="en-US" altLang="zh-TW" sz="1000" dirty="0" smtClean="0">
                <a:latin typeface="Times New Roman" panose="02020603050405020304" pitchFamily="18" charset="0"/>
                <a:cs typeface="Times New Roman" panose="02020603050405020304" pitchFamily="18" charset="0"/>
              </a:rPr>
              <a:t>[4] R. </a:t>
            </a:r>
            <a:r>
              <a:rPr lang="en-US" altLang="zh-TW" sz="1000" dirty="0" err="1" smtClean="0">
                <a:latin typeface="Times New Roman" panose="02020603050405020304" pitchFamily="18" charset="0"/>
                <a:cs typeface="Times New Roman" panose="02020603050405020304" pitchFamily="18" charset="0"/>
              </a:rPr>
              <a:t>Kuschnereit</a:t>
            </a:r>
            <a:r>
              <a:rPr lang="en-US" altLang="zh-TW" sz="1000" dirty="0" smtClean="0">
                <a:latin typeface="Times New Roman" panose="02020603050405020304" pitchFamily="18" charset="0"/>
                <a:cs typeface="Times New Roman" panose="02020603050405020304" pitchFamily="18" charset="0"/>
              </a:rPr>
              <a:t>, et al, “Mechanical and elastic properties of amorphous hydrogenated silicon films studied by broadband surface acoustic wave spectroscopy” Appl. Phys. A 61,269-276 (1995)</a:t>
            </a:r>
          </a:p>
          <a:p>
            <a:r>
              <a:rPr lang="en-US" altLang="zh-TW" sz="1000" dirty="0" smtClean="0">
                <a:latin typeface="Times New Roman" panose="02020603050405020304" pitchFamily="18" charset="0"/>
                <a:cs typeface="Times New Roman" panose="02020603050405020304" pitchFamily="18" charset="0"/>
              </a:rPr>
              <a:t>[5]</a:t>
            </a:r>
            <a:r>
              <a:rPr lang="zh-TW" altLang="en-US"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R. B. </a:t>
            </a:r>
            <a:r>
              <a:rPr lang="en-US" altLang="zh-TW" sz="1000" dirty="0" err="1" smtClean="0">
                <a:latin typeface="Times New Roman" panose="02020603050405020304" pitchFamily="18" charset="0"/>
                <a:cs typeface="Times New Roman" panose="02020603050405020304" pitchFamily="18" charset="0"/>
              </a:rPr>
              <a:t>Wehrspohn</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 al, “</a:t>
            </a:r>
            <a:r>
              <a:rPr lang="en-US" altLang="zh-TW" sz="1000" dirty="0">
                <a:latin typeface="Times New Roman" panose="02020603050405020304" pitchFamily="18" charset="0"/>
                <a:cs typeface="Times New Roman" panose="02020603050405020304" pitchFamily="18" charset="0"/>
              </a:rPr>
              <a:t>Relative importance of the Si–Si bond and Si–H bond for the </a:t>
            </a:r>
            <a:r>
              <a:rPr lang="en-US" altLang="zh-TW" sz="1000" dirty="0" smtClean="0">
                <a:latin typeface="Times New Roman" panose="02020603050405020304" pitchFamily="18" charset="0"/>
                <a:cs typeface="Times New Roman" panose="02020603050405020304" pitchFamily="18" charset="0"/>
              </a:rPr>
              <a:t>stability of </a:t>
            </a:r>
            <a:r>
              <a:rPr lang="en-US" altLang="zh-TW" sz="1000" dirty="0">
                <a:latin typeface="Times New Roman" panose="02020603050405020304" pitchFamily="18" charset="0"/>
                <a:cs typeface="Times New Roman" panose="02020603050405020304" pitchFamily="18" charset="0"/>
              </a:rPr>
              <a:t>amorphous silicon thin film transistors</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J. </a:t>
            </a:r>
            <a:r>
              <a:rPr lang="en-US" altLang="zh-TW" sz="1000" dirty="0">
                <a:latin typeface="Times New Roman" panose="02020603050405020304" pitchFamily="18" charset="0"/>
                <a:cs typeface="Times New Roman" panose="02020603050405020304" pitchFamily="18" charset="0"/>
              </a:rPr>
              <a:t>APPLIED PHYSICS </a:t>
            </a:r>
            <a:r>
              <a:rPr lang="en-US" altLang="zh-TW" sz="1000" dirty="0" smtClean="0">
                <a:latin typeface="Times New Roman" panose="02020603050405020304" pitchFamily="18" charset="0"/>
                <a:cs typeface="Times New Roman" panose="02020603050405020304" pitchFamily="18" charset="0"/>
              </a:rPr>
              <a:t>VOL </a:t>
            </a:r>
            <a:r>
              <a:rPr lang="en-US" altLang="zh-TW" sz="1000" dirty="0">
                <a:latin typeface="Times New Roman" panose="02020603050405020304" pitchFamily="18" charset="0"/>
                <a:cs typeface="Times New Roman" panose="02020603050405020304" pitchFamily="18" charset="0"/>
              </a:rPr>
              <a:t>87, </a:t>
            </a:r>
            <a:r>
              <a:rPr lang="en-US" altLang="zh-TW" sz="1000" dirty="0" smtClean="0">
                <a:latin typeface="Times New Roman" panose="02020603050405020304" pitchFamily="18" charset="0"/>
                <a:cs typeface="Times New Roman" panose="02020603050405020304" pitchFamily="18" charset="0"/>
              </a:rPr>
              <a:t>No11, </a:t>
            </a:r>
            <a:r>
              <a:rPr lang="en-US" altLang="zh-TW" sz="1000" dirty="0">
                <a:latin typeface="Times New Roman" panose="02020603050405020304" pitchFamily="18" charset="0"/>
                <a:cs typeface="Times New Roman" panose="02020603050405020304" pitchFamily="18" charset="0"/>
              </a:rPr>
              <a:t>JANUARY </a:t>
            </a:r>
            <a:r>
              <a:rPr lang="en-US" altLang="zh-TW" sz="1000" dirty="0" smtClean="0">
                <a:latin typeface="Times New Roman" panose="02020603050405020304" pitchFamily="18" charset="0"/>
                <a:cs typeface="Times New Roman" panose="02020603050405020304" pitchFamily="18" charset="0"/>
              </a:rPr>
              <a:t>(2000)</a:t>
            </a:r>
          </a:p>
          <a:p>
            <a:pPr algn="just"/>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6</a:t>
            </a:r>
            <a:r>
              <a:rPr lang="en-US" altLang="zh-TW" sz="1000" dirty="0" smtClean="0">
                <a:latin typeface="Times New Roman" panose="02020603050405020304" pitchFamily="18" charset="0"/>
                <a:cs typeface="Times New Roman" panose="02020603050405020304" pitchFamily="18" charset="0"/>
              </a:rPr>
              <a:t>] C</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K. </a:t>
            </a:r>
            <a:r>
              <a:rPr lang="en-US" altLang="zh-TW" sz="1000" dirty="0">
                <a:latin typeface="Times New Roman" panose="02020603050405020304" pitchFamily="18" charset="0"/>
                <a:cs typeface="Times New Roman" panose="02020603050405020304" pitchFamily="18" charset="0"/>
              </a:rPr>
              <a:t>Chung, et al </a:t>
            </a:r>
            <a:r>
              <a:rPr lang="en-US" altLang="zh-TW" sz="1000" dirty="0" smtClean="0">
                <a:latin typeface="Times New Roman" panose="02020603050405020304" pitchFamily="18" charset="0"/>
                <a:cs typeface="Times New Roman" panose="02020603050405020304" pitchFamily="18" charset="0"/>
              </a:rPr>
              <a:t>“Fabrication </a:t>
            </a:r>
            <a:r>
              <a:rPr lang="en-US" altLang="zh-TW" sz="1000" dirty="0">
                <a:latin typeface="Times New Roman" panose="02020603050405020304" pitchFamily="18" charset="0"/>
                <a:cs typeface="Times New Roman" panose="02020603050405020304" pitchFamily="18" charset="0"/>
              </a:rPr>
              <a:t>and characterization </a:t>
            </a:r>
            <a:r>
              <a:rPr lang="en-US" altLang="zh-TW" sz="1000" dirty="0" smtClean="0">
                <a:latin typeface="Times New Roman" panose="02020603050405020304" pitchFamily="18" charset="0"/>
                <a:cs typeface="Times New Roman" panose="02020603050405020304" pitchFamily="18" charset="0"/>
              </a:rPr>
              <a:t>of amorphous </a:t>
            </a:r>
            <a:r>
              <a:rPr lang="en-US" altLang="zh-TW" sz="1000" dirty="0">
                <a:latin typeface="Times New Roman" panose="02020603050405020304" pitchFamily="18" charset="0"/>
                <a:cs typeface="Times New Roman" panose="02020603050405020304" pitchFamily="18" charset="0"/>
              </a:rPr>
              <a:t>Si films by PECVD for </a:t>
            </a:r>
            <a:r>
              <a:rPr lang="en-US" altLang="zh-TW" sz="1000" dirty="0" smtClean="0">
                <a:latin typeface="Times New Roman" panose="02020603050405020304" pitchFamily="18" charset="0"/>
                <a:cs typeface="Times New Roman" panose="02020603050405020304" pitchFamily="18" charset="0"/>
              </a:rPr>
              <a:t>MEMS”, </a:t>
            </a:r>
            <a:r>
              <a:rPr lang="nl-NL" altLang="zh-TW" sz="1000" dirty="0" smtClean="0">
                <a:latin typeface="Times New Roman" panose="02020603050405020304" pitchFamily="18" charset="0"/>
                <a:cs typeface="Times New Roman" panose="02020603050405020304" pitchFamily="18" charset="0"/>
              </a:rPr>
              <a:t>J</a:t>
            </a:r>
            <a:r>
              <a:rPr lang="nl-NL" altLang="zh-TW" sz="1000" dirty="0">
                <a:latin typeface="Times New Roman" panose="02020603050405020304" pitchFamily="18" charset="0"/>
                <a:cs typeface="Times New Roman" panose="02020603050405020304" pitchFamily="18" charset="0"/>
              </a:rPr>
              <a:t>. Micromech. Microeng. 15 (2005) . </a:t>
            </a:r>
            <a:endParaRPr lang="nl-NL" altLang="zh-TW" sz="1000" dirty="0" smtClean="0">
              <a:latin typeface="Times New Roman" panose="02020603050405020304" pitchFamily="18" charset="0"/>
              <a:cs typeface="Times New Roman" panose="02020603050405020304" pitchFamily="18" charset="0"/>
            </a:endParaRPr>
          </a:p>
          <a:p>
            <a:pPr algn="just"/>
            <a:r>
              <a:rPr lang="nl-NL"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7</a:t>
            </a:r>
            <a:r>
              <a:rPr lang="nl-NL" altLang="zh-TW" sz="1000" dirty="0" smtClean="0">
                <a:latin typeface="Times New Roman" panose="02020603050405020304" pitchFamily="18" charset="0"/>
                <a:cs typeface="Times New Roman" panose="02020603050405020304" pitchFamily="18" charset="0"/>
              </a:rPr>
              <a:t>]</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P </a:t>
            </a:r>
            <a:r>
              <a:rPr lang="en-US" altLang="zh-TW" sz="1000" dirty="0" err="1">
                <a:latin typeface="Times New Roman" panose="02020603050405020304" pitchFamily="18" charset="0"/>
                <a:cs typeface="Times New Roman" panose="02020603050405020304" pitchFamily="18" charset="0"/>
              </a:rPr>
              <a:t>Danesh</a:t>
            </a:r>
            <a:r>
              <a:rPr lang="en-US" altLang="zh-TW" sz="1000" dirty="0">
                <a:latin typeface="Times New Roman" panose="02020603050405020304" pitchFamily="18" charset="0"/>
                <a:cs typeface="Times New Roman" panose="02020603050405020304" pitchFamily="18" charset="0"/>
              </a:rPr>
              <a:t>, et al, </a:t>
            </a:r>
            <a:r>
              <a:rPr lang="en-US" altLang="zh-TW" sz="1000" dirty="0" smtClean="0">
                <a:latin typeface="Times New Roman" panose="02020603050405020304" pitchFamily="18" charset="0"/>
                <a:cs typeface="Times New Roman" panose="02020603050405020304" pitchFamily="18" charset="0"/>
              </a:rPr>
              <a:t>“Mechanical </a:t>
            </a:r>
            <a:r>
              <a:rPr lang="en-US" altLang="zh-TW" sz="1000" dirty="0">
                <a:latin typeface="Times New Roman" panose="02020603050405020304" pitchFamily="18" charset="0"/>
                <a:cs typeface="Times New Roman" panose="02020603050405020304" pitchFamily="18" charset="0"/>
              </a:rPr>
              <a:t>stress in thin </a:t>
            </a:r>
            <a:r>
              <a:rPr lang="en-US" altLang="zh-TW" sz="1000" dirty="0" err="1">
                <a:latin typeface="Times New Roman" panose="02020603050405020304" pitchFamily="18" charset="0"/>
                <a:cs typeface="Times New Roman" panose="02020603050405020304" pitchFamily="18" charset="0"/>
              </a:rPr>
              <a:t>a-Si:H</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films”, </a:t>
            </a:r>
            <a:r>
              <a:rPr lang="en-US" altLang="zh-TW" sz="1000" dirty="0" err="1">
                <a:latin typeface="Times New Roman" panose="02020603050405020304" pitchFamily="18" charset="0"/>
                <a:cs typeface="Times New Roman" panose="02020603050405020304" pitchFamily="18" charset="0"/>
              </a:rPr>
              <a:t>Semicond</a:t>
            </a:r>
            <a:r>
              <a:rPr lang="en-US" altLang="zh-TW" sz="1000" dirty="0">
                <a:latin typeface="Times New Roman" panose="02020603050405020304" pitchFamily="18" charset="0"/>
                <a:cs typeface="Times New Roman" panose="02020603050405020304" pitchFamily="18" charset="0"/>
              </a:rPr>
              <a:t>. Sci. Technol. 15 (2000) 971–974</a:t>
            </a:r>
            <a:r>
              <a:rPr lang="en-US" altLang="zh-TW" sz="1000" dirty="0" smtClean="0">
                <a:latin typeface="Times New Roman" panose="02020603050405020304" pitchFamily="18" charset="0"/>
                <a:cs typeface="Times New Roman" panose="02020603050405020304" pitchFamily="18" charset="0"/>
              </a:rPr>
              <a:t>.</a:t>
            </a:r>
          </a:p>
          <a:p>
            <a:pPr algn="just"/>
            <a:r>
              <a:rPr lang="en-US" altLang="zh-TW" sz="1000" dirty="0" smtClean="0">
                <a:latin typeface="Times New Roman" panose="02020603050405020304" pitchFamily="18" charset="0"/>
                <a:cs typeface="Times New Roman" panose="02020603050405020304" pitchFamily="18" charset="0"/>
              </a:rPr>
              <a:t>[8] </a:t>
            </a:r>
            <a:r>
              <a:rPr lang="en-US" altLang="zh-TW" sz="1000" dirty="0">
                <a:latin typeface="Times New Roman" panose="02020603050405020304" pitchFamily="18" charset="0"/>
                <a:cs typeface="Times New Roman" panose="02020603050405020304" pitchFamily="18" charset="0"/>
              </a:rPr>
              <a:t>X. Liu </a:t>
            </a:r>
            <a:r>
              <a:rPr lang="en-US" altLang="zh-TW" sz="1000" dirty="0" smtClean="0">
                <a:latin typeface="Times New Roman" panose="02020603050405020304" pitchFamily="18" charset="0"/>
                <a:cs typeface="Times New Roman" panose="02020603050405020304" pitchFamily="18" charset="0"/>
              </a:rPr>
              <a:t>et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al</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“low </a:t>
            </a:r>
            <a:r>
              <a:rPr lang="en-US" altLang="zh-TW" sz="1000" dirty="0">
                <a:latin typeface="Times New Roman" panose="02020603050405020304" pitchFamily="18" charset="0"/>
                <a:cs typeface="Times New Roman" panose="02020603050405020304" pitchFamily="18" charset="0"/>
              </a:rPr>
              <a:t>energy excitations in amorphous films of silicon and </a:t>
            </a:r>
            <a:r>
              <a:rPr lang="en-US" altLang="zh-TW" sz="1000" dirty="0" smtClean="0">
                <a:latin typeface="Times New Roman" panose="02020603050405020304" pitchFamily="18" charset="0"/>
                <a:cs typeface="Times New Roman" panose="02020603050405020304" pitchFamily="18" charset="0"/>
              </a:rPr>
              <a:t>germanium”,</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Phys</a:t>
            </a:r>
            <a:r>
              <a:rPr lang="en-US" altLang="zh-TW" sz="1000" dirty="0">
                <a:latin typeface="Times New Roman" panose="02020603050405020304" pitchFamily="18" charset="0"/>
                <a:cs typeface="Times New Roman" panose="02020603050405020304" pitchFamily="18" charset="0"/>
              </a:rPr>
              <a:t>. Rev. B 58, 9067 (1998).</a:t>
            </a:r>
            <a:r>
              <a:rPr lang="en-US" altLang="zh-TW" sz="1000" dirty="0" smtClean="0">
                <a:latin typeface="Times New Roman" panose="02020603050405020304" pitchFamily="18" charset="0"/>
                <a:cs typeface="Times New Roman" panose="02020603050405020304" pitchFamily="18" charset="0"/>
              </a:rPr>
              <a:t> </a:t>
            </a:r>
          </a:p>
          <a:p>
            <a:pPr algn="just"/>
            <a:r>
              <a:rPr lang="en-US" altLang="zh-TW" sz="1000" dirty="0" smtClean="0">
                <a:latin typeface="Times New Roman" panose="02020603050405020304" pitchFamily="18" charset="0"/>
                <a:cs typeface="Times New Roman" panose="02020603050405020304" pitchFamily="18" charset="0"/>
              </a:rPr>
              <a:t>[9]</a:t>
            </a:r>
            <a:r>
              <a:rPr lang="de-DE" altLang="zh-TW" sz="1000" dirty="0" smtClean="0">
                <a:latin typeface="Times New Roman" panose="02020603050405020304" pitchFamily="18" charset="0"/>
                <a:cs typeface="Times New Roman" panose="02020603050405020304" pitchFamily="18" charset="0"/>
              </a:rPr>
              <a:t> </a:t>
            </a:r>
            <a:r>
              <a:rPr lang="de-DE" altLang="zh-TW" sz="1000" dirty="0">
                <a:latin typeface="Times New Roman" panose="02020603050405020304" pitchFamily="18" charset="0"/>
                <a:cs typeface="Times New Roman" panose="02020603050405020304" pitchFamily="18" charset="0"/>
              </a:rPr>
              <a:t>X. Liu, </a:t>
            </a:r>
            <a:r>
              <a:rPr lang="en-US" altLang="zh-TW" sz="1000" dirty="0" smtClean="0">
                <a:latin typeface="Times New Roman" panose="02020603050405020304" pitchFamily="18" charset="0"/>
                <a:cs typeface="Times New Roman" panose="02020603050405020304" pitchFamily="18" charset="0"/>
              </a:rPr>
              <a:t>et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al, “Internal </a:t>
            </a:r>
            <a:r>
              <a:rPr lang="en-US" altLang="zh-TW" sz="1000" dirty="0">
                <a:latin typeface="Times New Roman" panose="02020603050405020304" pitchFamily="18" charset="0"/>
                <a:cs typeface="Times New Roman" panose="02020603050405020304" pitchFamily="18" charset="0"/>
              </a:rPr>
              <a:t>friction of amorphous and </a:t>
            </a:r>
            <a:r>
              <a:rPr lang="en-US" altLang="zh-TW" sz="1000" dirty="0" err="1">
                <a:latin typeface="Times New Roman" panose="02020603050405020304" pitchFamily="18" charset="0"/>
                <a:cs typeface="Times New Roman" panose="02020603050405020304" pitchFamily="18" charset="0"/>
              </a:rPr>
              <a:t>nanocrystalline</a:t>
            </a:r>
            <a:r>
              <a:rPr lang="en-US" altLang="zh-TW" sz="1000" dirty="0">
                <a:latin typeface="Times New Roman" panose="02020603050405020304" pitchFamily="18" charset="0"/>
                <a:cs typeface="Times New Roman" panose="02020603050405020304" pitchFamily="18" charset="0"/>
              </a:rPr>
              <a:t> silicon at low </a:t>
            </a:r>
            <a:r>
              <a:rPr lang="en-US" altLang="zh-TW" sz="1000" dirty="0" smtClean="0">
                <a:latin typeface="Times New Roman" panose="02020603050405020304" pitchFamily="18" charset="0"/>
                <a:cs typeface="Times New Roman" panose="02020603050405020304" pitchFamily="18" charset="0"/>
              </a:rPr>
              <a:t>temperatures”, Mater</a:t>
            </a:r>
            <a:r>
              <a:rPr lang="en-US" altLang="zh-TW" sz="1000" dirty="0">
                <a:latin typeface="Times New Roman" panose="02020603050405020304" pitchFamily="18" charset="0"/>
                <a:cs typeface="Times New Roman" panose="02020603050405020304" pitchFamily="18" charset="0"/>
              </a:rPr>
              <a:t>. Sci. Eng. 442, 307 (2006</a:t>
            </a:r>
            <a:r>
              <a:rPr lang="en-US" altLang="zh-TW" sz="1000" dirty="0" smtClean="0">
                <a:latin typeface="Times New Roman" panose="02020603050405020304" pitchFamily="18" charset="0"/>
                <a:cs typeface="Times New Roman" panose="02020603050405020304" pitchFamily="18" charset="0"/>
              </a:rPr>
              <a:t>).</a:t>
            </a:r>
          </a:p>
          <a:p>
            <a:pPr algn="just"/>
            <a:r>
              <a:rPr lang="en-US" altLang="zh-TW" sz="1000" dirty="0" smtClean="0">
                <a:latin typeface="Times New Roman" panose="02020603050405020304" pitchFamily="18" charset="0"/>
                <a:cs typeface="Times New Roman" panose="02020603050405020304" pitchFamily="18" charset="0"/>
              </a:rPr>
              <a:t>[10]P.</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G.</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Murray,</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al</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“Ion-beam </a:t>
            </a:r>
            <a:r>
              <a:rPr lang="en-US" altLang="zh-TW" sz="1000" dirty="0">
                <a:latin typeface="Times New Roman" panose="02020603050405020304" pitchFamily="18" charset="0"/>
                <a:cs typeface="Times New Roman" panose="02020603050405020304" pitchFamily="18" charset="0"/>
              </a:rPr>
              <a:t>sputtered amorphous silicon films for cryogenic </a:t>
            </a:r>
            <a:r>
              <a:rPr lang="en-US" altLang="zh-TW" sz="1000" dirty="0" smtClean="0">
                <a:latin typeface="Times New Roman" panose="02020603050405020304" pitchFamily="18" charset="0"/>
                <a:cs typeface="Times New Roman" panose="02020603050405020304" pitchFamily="18" charset="0"/>
              </a:rPr>
              <a:t>precision measurement systems”,</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Phys.</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Rev.</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D</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92,</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062001</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(2015)</a:t>
            </a:r>
          </a:p>
          <a:p>
            <a:pPr algn="just"/>
            <a:r>
              <a:rPr lang="en-US" altLang="zh-TW" sz="1000" dirty="0" smtClean="0">
                <a:latin typeface="Times New Roman" panose="02020603050405020304" pitchFamily="18" charset="0"/>
                <a:cs typeface="Times New Roman" panose="02020603050405020304" pitchFamily="18" charset="0"/>
              </a:rPr>
              <a:t>[11] J </a:t>
            </a:r>
            <a:r>
              <a:rPr lang="en-US" altLang="zh-TW" sz="1000" dirty="0" err="1" smtClean="0">
                <a:latin typeface="Times New Roman" panose="02020603050405020304" pitchFamily="18" charset="0"/>
                <a:cs typeface="Times New Roman" panose="02020603050405020304" pitchFamily="18" charset="0"/>
              </a:rPr>
              <a:t>Cardenas,et</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al, </a:t>
            </a:r>
            <a:r>
              <a:rPr lang="en-US" altLang="zh-TW" sz="1000" dirty="0" smtClean="0">
                <a:latin typeface="Times New Roman" panose="02020603050405020304" pitchFamily="18" charset="0"/>
                <a:cs typeface="Times New Roman" panose="02020603050405020304" pitchFamily="18" charset="0"/>
              </a:rPr>
              <a:t>“Optical </a:t>
            </a:r>
            <a:r>
              <a:rPr lang="en-US" altLang="zh-TW" sz="1000" dirty="0">
                <a:latin typeface="Times New Roman" panose="02020603050405020304" pitchFamily="18" charset="0"/>
                <a:cs typeface="Times New Roman" panose="02020603050405020304" pitchFamily="18" charset="0"/>
              </a:rPr>
              <a:t>nonlinearities in </a:t>
            </a:r>
            <a:r>
              <a:rPr lang="en-US" altLang="zh-TW" sz="1000" dirty="0" smtClean="0">
                <a:latin typeface="Times New Roman" panose="02020603050405020304" pitchFamily="18" charset="0"/>
                <a:cs typeface="Times New Roman" panose="02020603050405020304" pitchFamily="18" charset="0"/>
              </a:rPr>
              <a:t>high-confinement silicon </a:t>
            </a:r>
            <a:r>
              <a:rPr lang="en-US" altLang="zh-TW" sz="1000" dirty="0">
                <a:latin typeface="Times New Roman" panose="02020603050405020304" pitchFamily="18" charset="0"/>
                <a:cs typeface="Times New Roman" panose="02020603050405020304" pitchFamily="18" charset="0"/>
              </a:rPr>
              <a:t>carbide </a:t>
            </a:r>
            <a:r>
              <a:rPr lang="en-US" altLang="zh-TW" sz="1000" dirty="0" smtClean="0">
                <a:latin typeface="Times New Roman" panose="02020603050405020304" pitchFamily="18" charset="0"/>
                <a:cs typeface="Times New Roman" panose="02020603050405020304" pitchFamily="18" charset="0"/>
              </a:rPr>
              <a:t>waveguides”, Optics </a:t>
            </a:r>
            <a:r>
              <a:rPr lang="en-US" altLang="zh-TW" sz="1000" dirty="0">
                <a:latin typeface="Times New Roman" panose="02020603050405020304" pitchFamily="18" charset="0"/>
                <a:cs typeface="Times New Roman" panose="02020603050405020304" pitchFamily="18" charset="0"/>
              </a:rPr>
              <a:t>Letters Vol. 40, No. 17, 2015</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[12] M. A. </a:t>
            </a:r>
            <a:r>
              <a:rPr lang="en-US" altLang="zh-TW" sz="1000" dirty="0" err="1" smtClean="0">
                <a:latin typeface="Times New Roman" panose="02020603050405020304" pitchFamily="18" charset="0"/>
                <a:cs typeface="Times New Roman" panose="02020603050405020304" pitchFamily="18" charset="0"/>
              </a:rPr>
              <a:t>Nigro</a:t>
            </a:r>
            <a:r>
              <a:rPr lang="zh-TW" altLang="zh-TW" sz="1000" dirty="0" smtClean="0">
                <a:latin typeface="Times New Roman" panose="02020603050405020304" pitchFamily="18" charset="0"/>
                <a:cs typeface="Times New Roman" panose="02020603050405020304" pitchFamily="18" charset="0"/>
              </a:rPr>
              <a:t> </a:t>
            </a:r>
            <a:r>
              <a:rPr lang="zh-TW" altLang="zh-TW" sz="1000" dirty="0">
                <a:latin typeface="Times New Roman" panose="02020603050405020304" pitchFamily="18" charset="0"/>
                <a:cs typeface="Times New Roman" panose="02020603050405020304" pitchFamily="18" charset="0"/>
              </a:rPr>
              <a:t>et al. </a:t>
            </a:r>
            <a:r>
              <a:rPr lang="en-US" altLang="zh-TW" sz="1000" dirty="0" smtClean="0">
                <a:latin typeface="Times New Roman" panose="02020603050405020304" pitchFamily="18" charset="0"/>
                <a:cs typeface="Times New Roman" panose="02020603050405020304" pitchFamily="18" charset="0"/>
              </a:rPr>
              <a:t>“Measurement </a:t>
            </a:r>
            <a:r>
              <a:rPr lang="en-US" altLang="zh-TW" sz="1000" dirty="0">
                <a:latin typeface="Times New Roman" panose="02020603050405020304" pitchFamily="18" charset="0"/>
                <a:cs typeface="Times New Roman" panose="02020603050405020304" pitchFamily="18" charset="0"/>
              </a:rPr>
              <a:t>of the IR absorption induced by visible </a:t>
            </a:r>
            <a:r>
              <a:rPr lang="en-US" altLang="zh-TW" sz="1000" dirty="0" smtClean="0">
                <a:latin typeface="Times New Roman" panose="02020603050405020304" pitchFamily="18" charset="0"/>
                <a:cs typeface="Times New Roman" panose="02020603050405020304" pitchFamily="18" charset="0"/>
              </a:rPr>
              <a:t>radiation in </a:t>
            </a:r>
            <a:r>
              <a:rPr lang="en-US" altLang="zh-TW" sz="1000" dirty="0">
                <a:latin typeface="Times New Roman" panose="02020603050405020304" pitchFamily="18" charset="0"/>
                <a:cs typeface="Times New Roman" panose="02020603050405020304" pitchFamily="18" charset="0"/>
              </a:rPr>
              <a:t>amorphous silicon and silicon carbide thin </a:t>
            </a:r>
            <a:r>
              <a:rPr lang="en-US" altLang="zh-TW" sz="1000" dirty="0" smtClean="0">
                <a:latin typeface="Times New Roman" panose="02020603050405020304" pitchFamily="18" charset="0"/>
                <a:cs typeface="Times New Roman" panose="02020603050405020304" pitchFamily="18" charset="0"/>
              </a:rPr>
              <a:t>films by </a:t>
            </a:r>
            <a:r>
              <a:rPr lang="en-US" altLang="zh-TW" sz="1000" dirty="0">
                <a:latin typeface="Times New Roman" panose="02020603050405020304" pitchFamily="18" charset="0"/>
                <a:cs typeface="Times New Roman" panose="02020603050405020304" pitchFamily="18" charset="0"/>
              </a:rPr>
              <a:t>an in-guide </a:t>
            </a:r>
            <a:r>
              <a:rPr lang="en-US" altLang="zh-TW" sz="1000" dirty="0" smtClean="0">
                <a:latin typeface="Times New Roman" panose="02020603050405020304" pitchFamily="18" charset="0"/>
                <a:cs typeface="Times New Roman" panose="02020603050405020304" pitchFamily="18" charset="0"/>
              </a:rPr>
              <a:t>technique”, Optical </a:t>
            </a:r>
            <a:r>
              <a:rPr lang="en-US" altLang="zh-TW" sz="1000" dirty="0">
                <a:latin typeface="Times New Roman" panose="02020603050405020304" pitchFamily="18" charset="0"/>
                <a:cs typeface="Times New Roman" panose="02020603050405020304" pitchFamily="18" charset="0"/>
              </a:rPr>
              <a:t>Materials 30 (2008) </a:t>
            </a:r>
            <a:r>
              <a:rPr lang="en-US" altLang="zh-TW" sz="1000" dirty="0" smtClean="0">
                <a:latin typeface="Times New Roman" panose="02020603050405020304" pitchFamily="18" charset="0"/>
                <a:cs typeface="Times New Roman" panose="02020603050405020304" pitchFamily="18" charset="0"/>
              </a:rPr>
              <a:t>1240–1243</a:t>
            </a:r>
          </a:p>
          <a:p>
            <a:pPr algn="just"/>
            <a:r>
              <a:rPr lang="es-ES" altLang="zh-TW" sz="1000" dirty="0" smtClean="0">
                <a:latin typeface="Times New Roman" panose="02020603050405020304" pitchFamily="18" charset="0"/>
                <a:cs typeface="Times New Roman" panose="02020603050405020304" pitchFamily="18" charset="0"/>
              </a:rPr>
              <a:t>[</a:t>
            </a:r>
            <a:r>
              <a:rPr lang="en-US" altLang="zh-TW" sz="1000" dirty="0" smtClean="0">
                <a:latin typeface="Times New Roman" panose="02020603050405020304" pitchFamily="18" charset="0"/>
                <a:cs typeface="Times New Roman" panose="02020603050405020304" pitchFamily="18" charset="0"/>
              </a:rPr>
              <a:t>13</a:t>
            </a:r>
            <a:r>
              <a:rPr lang="es-ES" altLang="zh-TW" sz="1000" dirty="0" smtClean="0">
                <a:latin typeface="Times New Roman" panose="02020603050405020304" pitchFamily="18" charset="0"/>
                <a:cs typeface="Times New Roman" panose="02020603050405020304" pitchFamily="18" charset="0"/>
              </a:rPr>
              <a:t>] </a:t>
            </a:r>
            <a:r>
              <a:rPr lang="es-ES" altLang="zh-TW" sz="1000" dirty="0">
                <a:latin typeface="Times New Roman" panose="02020603050405020304" pitchFamily="18" charset="0"/>
                <a:cs typeface="Times New Roman" panose="02020603050405020304" pitchFamily="18" charset="0"/>
              </a:rPr>
              <a:t>J. B. </a:t>
            </a:r>
            <a:r>
              <a:rPr lang="es-ES" altLang="zh-TW" sz="1000" dirty="0" smtClean="0">
                <a:latin typeface="Times New Roman" panose="02020603050405020304" pitchFamily="18" charset="0"/>
                <a:cs typeface="Times New Roman" panose="02020603050405020304" pitchFamily="18" charset="0"/>
              </a:rPr>
              <a:t>CASADY</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“STATUS </a:t>
            </a:r>
            <a:r>
              <a:rPr lang="en-US" altLang="zh-TW" sz="1000" dirty="0">
                <a:latin typeface="Times New Roman" panose="02020603050405020304" pitchFamily="18" charset="0"/>
                <a:cs typeface="Times New Roman" panose="02020603050405020304" pitchFamily="18" charset="0"/>
              </a:rPr>
              <a:t>OF SILICON CARBIDE (SIC) AS A </a:t>
            </a:r>
            <a:r>
              <a:rPr lang="en-US" altLang="zh-TW" sz="1000" dirty="0" err="1" smtClean="0">
                <a:latin typeface="Times New Roman" panose="02020603050405020304" pitchFamily="18" charset="0"/>
                <a:cs typeface="Times New Roman" panose="02020603050405020304" pitchFamily="18" charset="0"/>
              </a:rPr>
              <a:t>WlDE</a:t>
            </a:r>
            <a:r>
              <a:rPr lang="en-US" altLang="zh-TW" sz="1000" dirty="0" smtClean="0">
                <a:latin typeface="Times New Roman" panose="02020603050405020304" pitchFamily="18" charset="0"/>
                <a:cs typeface="Times New Roman" panose="02020603050405020304" pitchFamily="18" charset="0"/>
              </a:rPr>
              <a:t>-BANDGAP SEMICONDUCTOR </a:t>
            </a:r>
            <a:r>
              <a:rPr lang="en-US" altLang="zh-TW" sz="1000" dirty="0">
                <a:latin typeface="Times New Roman" panose="02020603050405020304" pitchFamily="18" charset="0"/>
                <a:cs typeface="Times New Roman" panose="02020603050405020304" pitchFamily="18" charset="0"/>
              </a:rPr>
              <a:t>FOR HIGH-TEMPERATURE APPLICATIONS: </a:t>
            </a:r>
            <a:r>
              <a:rPr lang="en-US" altLang="zh-TW" sz="1000" dirty="0" smtClean="0">
                <a:latin typeface="Times New Roman" panose="02020603050405020304" pitchFamily="18" charset="0"/>
                <a:cs typeface="Times New Roman" panose="02020603050405020304" pitchFamily="18" charset="0"/>
              </a:rPr>
              <a:t>A REVIEW”, Solid-State </a:t>
            </a:r>
            <a:r>
              <a:rPr lang="en-US" altLang="zh-TW" sz="1000" dirty="0">
                <a:latin typeface="Times New Roman" panose="02020603050405020304" pitchFamily="18" charset="0"/>
                <a:cs typeface="Times New Roman" panose="02020603050405020304" pitchFamily="18" charset="0"/>
              </a:rPr>
              <a:t>Electronics Vol. 39, No. I0, pp. 1409-1422, </a:t>
            </a:r>
            <a:r>
              <a:rPr lang="en-US" altLang="zh-TW" sz="1000" dirty="0" smtClean="0">
                <a:latin typeface="Times New Roman" panose="02020603050405020304" pitchFamily="18" charset="0"/>
                <a:cs typeface="Times New Roman" panose="02020603050405020304" pitchFamily="18" charset="0"/>
              </a:rPr>
              <a:t>1996</a:t>
            </a:r>
            <a:r>
              <a:rPr lang="es-ES" altLang="zh-TW" sz="1000" dirty="0">
                <a:latin typeface="Times New Roman" panose="02020603050405020304" pitchFamily="18" charset="0"/>
                <a:cs typeface="Times New Roman" panose="02020603050405020304" pitchFamily="18" charset="0"/>
              </a:rPr>
              <a:t> </a:t>
            </a:r>
            <a:endParaRPr lang="es-ES" altLang="zh-TW" sz="1000" dirty="0" smtClean="0">
              <a:latin typeface="Times New Roman" panose="02020603050405020304" pitchFamily="18" charset="0"/>
              <a:cs typeface="Times New Roman" panose="02020603050405020304" pitchFamily="18" charset="0"/>
            </a:endParaRPr>
          </a:p>
          <a:p>
            <a:pPr algn="just"/>
            <a:r>
              <a:rPr lang="es-ES" altLang="zh-TW" sz="1000" dirty="0" smtClean="0">
                <a:latin typeface="Times New Roman" panose="02020603050405020304" pitchFamily="18" charset="0"/>
                <a:cs typeface="Times New Roman" panose="02020603050405020304" pitchFamily="18" charset="0"/>
              </a:rPr>
              <a:t>[</a:t>
            </a:r>
            <a:r>
              <a:rPr lang="en-US" altLang="zh-TW" sz="1000" dirty="0" smtClean="0">
                <a:latin typeface="Times New Roman" panose="02020603050405020304" pitchFamily="18" charset="0"/>
                <a:cs typeface="Times New Roman" panose="02020603050405020304" pitchFamily="18" charset="0"/>
              </a:rPr>
              <a:t>14</a:t>
            </a:r>
            <a:r>
              <a:rPr lang="es-ES" altLang="zh-TW" sz="1000" dirty="0" smtClean="0">
                <a:latin typeface="Times New Roman" panose="02020603050405020304" pitchFamily="18" charset="0"/>
                <a:cs typeface="Times New Roman" panose="02020603050405020304" pitchFamily="18" charset="0"/>
              </a:rPr>
              <a:t>]</a:t>
            </a:r>
            <a:r>
              <a:rPr lang="en-US" altLang="zh-TW" sz="1000" dirty="0" smtClean="0">
                <a:latin typeface="Times New Roman" panose="02020603050405020304" pitchFamily="18" charset="0"/>
                <a:cs typeface="Times New Roman" panose="02020603050405020304" pitchFamily="18" charset="0"/>
              </a:rPr>
              <a:t> L. </a:t>
            </a:r>
            <a:r>
              <a:rPr lang="en-US" altLang="zh-TW" sz="1000" dirty="0">
                <a:latin typeface="Times New Roman" panose="02020603050405020304" pitchFamily="18" charset="0"/>
                <a:cs typeface="Times New Roman" panose="02020603050405020304" pitchFamily="18" charset="0"/>
              </a:rPr>
              <a:t>Jiang, et al </a:t>
            </a:r>
            <a:r>
              <a:rPr lang="en-US" altLang="zh-TW" sz="1000" dirty="0" smtClean="0">
                <a:latin typeface="Times New Roman" panose="02020603050405020304" pitchFamily="18" charset="0"/>
                <a:cs typeface="Times New Roman" panose="02020603050405020304" pitchFamily="18" charset="0"/>
              </a:rPr>
              <a:t>“A </a:t>
            </a:r>
            <a:r>
              <a:rPr lang="en-US" altLang="zh-TW" sz="1000" dirty="0">
                <a:latin typeface="Times New Roman" panose="02020603050405020304" pitchFamily="18" charset="0"/>
                <a:cs typeface="Times New Roman" panose="02020603050405020304" pitchFamily="18" charset="0"/>
              </a:rPr>
              <a:t>review of silicon carbide development </a:t>
            </a:r>
            <a:r>
              <a:rPr lang="en-US" altLang="zh-TW" sz="1000" dirty="0" smtClean="0">
                <a:latin typeface="Times New Roman" panose="02020603050405020304" pitchFamily="18" charset="0"/>
                <a:cs typeface="Times New Roman" panose="02020603050405020304" pitchFamily="18" charset="0"/>
              </a:rPr>
              <a:t>in MEMS applications”, Int</a:t>
            </a:r>
            <a:r>
              <a:rPr lang="en-US" altLang="zh-TW" sz="1000" dirty="0">
                <a:latin typeface="Times New Roman" panose="02020603050405020304" pitchFamily="18" charset="0"/>
                <a:cs typeface="Times New Roman" panose="02020603050405020304" pitchFamily="18" charset="0"/>
              </a:rPr>
              <a:t>. J. Computational Materials Science and Surface Engineering, Vol. 2, Nos. 3/4, 2009 </a:t>
            </a:r>
            <a:r>
              <a:rPr lang="en-US" altLang="zh-TW" sz="1000" dirty="0" smtClean="0">
                <a:latin typeface="Times New Roman" panose="02020603050405020304" pitchFamily="18" charset="0"/>
                <a:cs typeface="Times New Roman" panose="02020603050405020304" pitchFamily="18" charset="0"/>
              </a:rPr>
              <a:t>.</a:t>
            </a:r>
          </a:p>
          <a:p>
            <a:pPr algn="just"/>
            <a:r>
              <a:rPr lang="en-US" altLang="zh-TW" sz="1000" dirty="0" smtClean="0">
                <a:latin typeface="Times New Roman" panose="02020603050405020304" pitchFamily="18" charset="0"/>
                <a:cs typeface="Times New Roman" panose="02020603050405020304" pitchFamily="18" charset="0"/>
              </a:rPr>
              <a:t>[15] C. K. </a:t>
            </a:r>
            <a:r>
              <a:rPr lang="en-US" altLang="zh-TW" sz="1000" dirty="0">
                <a:latin typeface="Times New Roman" panose="02020603050405020304" pitchFamily="18" charset="0"/>
                <a:cs typeface="Times New Roman" panose="02020603050405020304" pitchFamily="18" charset="0"/>
              </a:rPr>
              <a:t>Chung et al, </a:t>
            </a:r>
            <a:r>
              <a:rPr lang="en-US" altLang="zh-TW" sz="1000" dirty="0" smtClean="0">
                <a:latin typeface="Times New Roman" panose="02020603050405020304" pitchFamily="18" charset="0"/>
                <a:cs typeface="Times New Roman" panose="02020603050405020304" pitchFamily="18" charset="0"/>
              </a:rPr>
              <a:t>“Global </a:t>
            </a:r>
            <a:r>
              <a:rPr lang="en-US" altLang="zh-TW" sz="1000" dirty="0">
                <a:latin typeface="Times New Roman" panose="02020603050405020304" pitchFamily="18" charset="0"/>
                <a:cs typeface="Times New Roman" panose="02020603050405020304" pitchFamily="18" charset="0"/>
              </a:rPr>
              <a:t>and local residual stress in silicon carbide films </a:t>
            </a:r>
            <a:r>
              <a:rPr lang="en-US" altLang="zh-TW" sz="1000" dirty="0" smtClean="0">
                <a:latin typeface="Times New Roman" panose="02020603050405020304" pitchFamily="18" charset="0"/>
                <a:cs typeface="Times New Roman" panose="02020603050405020304" pitchFamily="18" charset="0"/>
              </a:rPr>
              <a:t>produced by </a:t>
            </a:r>
            <a:r>
              <a:rPr lang="en-US" altLang="zh-TW" sz="1000" dirty="0">
                <a:latin typeface="Times New Roman" panose="02020603050405020304" pitchFamily="18" charset="0"/>
                <a:cs typeface="Times New Roman" panose="02020603050405020304" pitchFamily="18" charset="0"/>
              </a:rPr>
              <a:t>plasma-enhanced chemical vapor </a:t>
            </a:r>
            <a:r>
              <a:rPr lang="en-US" altLang="zh-TW" sz="1000" dirty="0" smtClean="0">
                <a:latin typeface="Times New Roman" panose="02020603050405020304" pitchFamily="18" charset="0"/>
                <a:cs typeface="Times New Roman" panose="02020603050405020304" pitchFamily="18" charset="0"/>
              </a:rPr>
              <a:t>deposition”, Surface </a:t>
            </a:r>
            <a:r>
              <a:rPr lang="en-US" altLang="zh-TW" sz="1000" dirty="0">
                <a:latin typeface="Times New Roman" panose="02020603050405020304" pitchFamily="18" charset="0"/>
                <a:cs typeface="Times New Roman" panose="02020603050405020304" pitchFamily="18" charset="0"/>
              </a:rPr>
              <a:t>&amp; Coatings Technology 200 (2006) 4825 – 4834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[16] </a:t>
            </a:r>
            <a:r>
              <a:rPr lang="en-US" altLang="zh-TW" sz="1000" dirty="0">
                <a:latin typeface="Times New Roman" panose="02020603050405020304" pitchFamily="18" charset="0"/>
                <a:cs typeface="Times New Roman" panose="02020603050405020304" pitchFamily="18" charset="0"/>
              </a:rPr>
              <a:t>A Stoffel, et al, </a:t>
            </a:r>
            <a:r>
              <a:rPr lang="en-US" altLang="zh-TW" sz="1000" dirty="0" smtClean="0">
                <a:latin typeface="Times New Roman" panose="02020603050405020304" pitchFamily="18" charset="0"/>
                <a:cs typeface="Times New Roman" panose="02020603050405020304" pitchFamily="18" charset="0"/>
              </a:rPr>
              <a:t>“LPCVD </a:t>
            </a:r>
            <a:r>
              <a:rPr lang="en-US" altLang="zh-TW" sz="1000" dirty="0">
                <a:latin typeface="Times New Roman" panose="02020603050405020304" pitchFamily="18" charset="0"/>
                <a:cs typeface="Times New Roman" panose="02020603050405020304" pitchFamily="18" charset="0"/>
              </a:rPr>
              <a:t>against PECVD for micromechanical </a:t>
            </a:r>
            <a:r>
              <a:rPr lang="en-US" altLang="zh-TW" sz="1000" dirty="0" smtClean="0">
                <a:latin typeface="Times New Roman" panose="02020603050405020304" pitchFamily="18" charset="0"/>
                <a:cs typeface="Times New Roman" panose="02020603050405020304" pitchFamily="18" charset="0"/>
              </a:rPr>
              <a:t>applications”,</a:t>
            </a:r>
            <a:r>
              <a:rPr lang="nl-NL" altLang="zh-TW" sz="1000" dirty="0" smtClean="0">
                <a:latin typeface="Times New Roman" panose="02020603050405020304" pitchFamily="18" charset="0"/>
                <a:cs typeface="Times New Roman" panose="02020603050405020304" pitchFamily="18" charset="0"/>
              </a:rPr>
              <a:t> </a:t>
            </a:r>
            <a:r>
              <a:rPr lang="nl-NL" altLang="zh-TW" sz="1000" dirty="0">
                <a:latin typeface="Times New Roman" panose="02020603050405020304" pitchFamily="18" charset="0"/>
                <a:cs typeface="Times New Roman" panose="02020603050405020304" pitchFamily="18" charset="0"/>
              </a:rPr>
              <a:t>J. Micromech. Microeng. 6 (1996) 1–13</a:t>
            </a:r>
            <a:r>
              <a:rPr lang="nl-NL"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[17] </a:t>
            </a:r>
            <a:r>
              <a:rPr lang="en-US" altLang="zh-TW" sz="1000" dirty="0">
                <a:latin typeface="Times New Roman" panose="02020603050405020304" pitchFamily="18" charset="0"/>
                <a:cs typeface="Times New Roman" panose="02020603050405020304" pitchFamily="18" charset="0"/>
              </a:rPr>
              <a:t>S.</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V. </a:t>
            </a:r>
            <a:r>
              <a:rPr lang="en-US" altLang="zh-TW" sz="1000" dirty="0" smtClean="0">
                <a:latin typeface="Times New Roman" panose="02020603050405020304" pitchFamily="18" charset="0"/>
                <a:cs typeface="Times New Roman" panose="02020603050405020304" pitchFamily="18" charset="0"/>
              </a:rPr>
              <a:t>Deshpande,</a:t>
            </a:r>
            <a:r>
              <a:rPr lang="zh-TW" altLang="en-US"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et</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al,</a:t>
            </a:r>
            <a:r>
              <a:rPr lang="fr-FR" altLang="zh-TW"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Optical </a:t>
            </a:r>
            <a:r>
              <a:rPr lang="en-US" altLang="zh-TW" sz="1000" dirty="0">
                <a:latin typeface="Times New Roman" panose="02020603050405020304" pitchFamily="18" charset="0"/>
                <a:cs typeface="Times New Roman" panose="02020603050405020304" pitchFamily="18" charset="0"/>
              </a:rPr>
              <a:t>properties of silicon </a:t>
            </a:r>
            <a:r>
              <a:rPr lang="en-US" altLang="zh-TW" sz="1000" dirty="0" err="1">
                <a:latin typeface="Times New Roman" panose="02020603050405020304" pitchFamily="18" charset="0"/>
                <a:cs typeface="Times New Roman" panose="02020603050405020304" pitchFamily="18" charset="0"/>
              </a:rPr>
              <a:t>nltride</a:t>
            </a:r>
            <a:r>
              <a:rPr lang="en-US" altLang="zh-TW" sz="1000" dirty="0">
                <a:latin typeface="Times New Roman" panose="02020603050405020304" pitchFamily="18" charset="0"/>
                <a:cs typeface="Times New Roman" panose="02020603050405020304" pitchFamily="18" charset="0"/>
              </a:rPr>
              <a:t> films deposited by hot </a:t>
            </a:r>
            <a:r>
              <a:rPr lang="en-US" altLang="zh-TW" sz="1000" dirty="0" smtClean="0">
                <a:latin typeface="Times New Roman" panose="02020603050405020304" pitchFamily="18" charset="0"/>
                <a:cs typeface="Times New Roman" panose="02020603050405020304" pitchFamily="18" charset="0"/>
              </a:rPr>
              <a:t>filament chemical </a:t>
            </a:r>
            <a:r>
              <a:rPr lang="en-US" altLang="zh-TW" sz="1000" dirty="0">
                <a:latin typeface="Times New Roman" panose="02020603050405020304" pitchFamily="18" charset="0"/>
                <a:cs typeface="Times New Roman" panose="02020603050405020304" pitchFamily="18" charset="0"/>
              </a:rPr>
              <a:t>vapor </a:t>
            </a:r>
            <a:r>
              <a:rPr lang="en-US" altLang="zh-TW" sz="1000" dirty="0" smtClean="0">
                <a:latin typeface="Times New Roman" panose="02020603050405020304" pitchFamily="18" charset="0"/>
                <a:cs typeface="Times New Roman" panose="02020603050405020304" pitchFamily="18" charset="0"/>
              </a:rPr>
              <a:t>deposition”, </a:t>
            </a:r>
            <a:r>
              <a:rPr lang="fr-FR" altLang="zh-TW" sz="1000" dirty="0" smtClean="0">
                <a:latin typeface="Times New Roman" panose="02020603050405020304" pitchFamily="18" charset="0"/>
                <a:cs typeface="Times New Roman" panose="02020603050405020304" pitchFamily="18" charset="0"/>
              </a:rPr>
              <a:t>J</a:t>
            </a:r>
            <a:r>
              <a:rPr lang="fr-FR" altLang="zh-TW" sz="1000" dirty="0">
                <a:latin typeface="Times New Roman" panose="02020603050405020304" pitchFamily="18" charset="0"/>
                <a:cs typeface="Times New Roman" panose="02020603050405020304" pitchFamily="18" charset="0"/>
              </a:rPr>
              <a:t>, Appl. Phys. 77 (12), 15 June </a:t>
            </a:r>
            <a:r>
              <a:rPr lang="en-US" altLang="zh-TW" sz="1000" dirty="0">
                <a:latin typeface="Times New Roman" panose="02020603050405020304" pitchFamily="18" charset="0"/>
                <a:cs typeface="Times New Roman" panose="02020603050405020304" pitchFamily="18" charset="0"/>
              </a:rPr>
              <a:t>(</a:t>
            </a:r>
            <a:r>
              <a:rPr lang="fr-FR" altLang="zh-TW" sz="1000" dirty="0">
                <a:latin typeface="Times New Roman" panose="02020603050405020304" pitchFamily="18" charset="0"/>
                <a:cs typeface="Times New Roman" panose="02020603050405020304" pitchFamily="18" charset="0"/>
              </a:rPr>
              <a:t>1995</a:t>
            </a:r>
            <a:r>
              <a:rPr lang="en-US" altLang="zh-TW" sz="1000" dirty="0">
                <a:latin typeface="Times New Roman" panose="02020603050405020304" pitchFamily="18" charset="0"/>
                <a:cs typeface="Times New Roman" panose="02020603050405020304" pitchFamily="18" charset="0"/>
              </a:rPr>
              <a:t>)</a:t>
            </a:r>
            <a:r>
              <a:rPr lang="zh-TW" altLang="en-US" sz="1000" dirty="0">
                <a:latin typeface="Times New Roman" panose="02020603050405020304" pitchFamily="18" charset="0"/>
                <a:cs typeface="Times New Roman" panose="02020603050405020304" pitchFamily="18" charset="0"/>
              </a:rPr>
              <a:t>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[18]</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D</a:t>
            </a:r>
            <a:r>
              <a:rPr lang="en-US" altLang="zh-TW" sz="1000" dirty="0">
                <a:latin typeface="Times New Roman" panose="02020603050405020304" pitchFamily="18" charset="0"/>
                <a:cs typeface="Times New Roman" panose="02020603050405020304" pitchFamily="18" charset="0"/>
              </a:rPr>
              <a:t>. R. Southworth , et al. </a:t>
            </a:r>
            <a:r>
              <a:rPr lang="en-US" altLang="zh-TW" sz="1000" dirty="0" smtClean="0">
                <a:latin typeface="Times New Roman" panose="02020603050405020304" pitchFamily="18" charset="0"/>
                <a:cs typeface="Times New Roman" panose="02020603050405020304" pitchFamily="18" charset="0"/>
              </a:rPr>
              <a:t>“Stress </a:t>
            </a:r>
            <a:r>
              <a:rPr lang="en-US" altLang="zh-TW" sz="1000" dirty="0">
                <a:latin typeface="Times New Roman" panose="02020603050405020304" pitchFamily="18" charset="0"/>
                <a:cs typeface="Times New Roman" panose="02020603050405020304" pitchFamily="18" charset="0"/>
              </a:rPr>
              <a:t>and Silicon Nitride A Crack in the Universal Dissipation of </a:t>
            </a:r>
            <a:r>
              <a:rPr lang="en-US" altLang="zh-TW" sz="1000" dirty="0" smtClean="0">
                <a:latin typeface="Times New Roman" panose="02020603050405020304" pitchFamily="18" charset="0"/>
                <a:cs typeface="Times New Roman" panose="02020603050405020304" pitchFamily="18" charset="0"/>
              </a:rPr>
              <a:t>Glasses”, PhysRevLett.102.225503(2009)</a:t>
            </a:r>
          </a:p>
          <a:p>
            <a:pPr algn="just"/>
            <a:r>
              <a:rPr lang="en-US" altLang="zh-TW" sz="1000" dirty="0" smtClean="0">
                <a:latin typeface="Times New Roman" panose="02020603050405020304" pitchFamily="18" charset="0"/>
                <a:cs typeface="Times New Roman" panose="02020603050405020304" pitchFamily="18" charset="0"/>
              </a:rPr>
              <a:t>[19] </a:t>
            </a:r>
            <a:r>
              <a:rPr lang="en-US" altLang="zh-TW" sz="1000" dirty="0">
                <a:latin typeface="Times New Roman" panose="02020603050405020304" pitchFamily="18" charset="0"/>
                <a:cs typeface="Times New Roman" panose="02020603050405020304" pitchFamily="18" charset="0"/>
              </a:rPr>
              <a:t>V.B. </a:t>
            </a:r>
            <a:r>
              <a:rPr lang="en-US" altLang="zh-TW" sz="1000" dirty="0" err="1" smtClean="0">
                <a:latin typeface="Times New Roman" panose="02020603050405020304" pitchFamily="18" charset="0"/>
                <a:cs typeface="Times New Roman" panose="02020603050405020304" pitchFamily="18" charset="0"/>
              </a:rPr>
              <a:t>Braginsky</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al,</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t>
            </a:r>
            <a:r>
              <a:rPr lang="en-US" altLang="zh-TW" sz="1000" dirty="0" err="1" smtClean="0">
                <a:latin typeface="Times New Roman" panose="02020603050405020304" pitchFamily="18" charset="0"/>
                <a:cs typeface="Times New Roman" panose="02020603050405020304" pitchFamily="18" charset="0"/>
              </a:rPr>
              <a:t>Thermodynamical</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fluctuations in optical mirror </a:t>
            </a:r>
            <a:r>
              <a:rPr lang="en-US" altLang="zh-TW" sz="1000" dirty="0" smtClean="0">
                <a:latin typeface="Times New Roman" panose="02020603050405020304" pitchFamily="18" charset="0"/>
                <a:cs typeface="Times New Roman" panose="02020603050405020304" pitchFamily="18" charset="0"/>
              </a:rPr>
              <a:t>coatings”, Physics </a:t>
            </a:r>
            <a:r>
              <a:rPr lang="en-US" altLang="zh-TW" sz="1000" dirty="0">
                <a:latin typeface="Times New Roman" panose="02020603050405020304" pitchFamily="18" charset="0"/>
                <a:cs typeface="Times New Roman" panose="02020603050405020304" pitchFamily="18" charset="0"/>
              </a:rPr>
              <a:t>Letters A 312 (2003) </a:t>
            </a:r>
            <a:r>
              <a:rPr lang="en-US" altLang="zh-TW" sz="1000" dirty="0" smtClean="0">
                <a:latin typeface="Times New Roman" panose="02020603050405020304" pitchFamily="18" charset="0"/>
                <a:cs typeface="Times New Roman" panose="02020603050405020304" pitchFamily="18" charset="0"/>
              </a:rPr>
              <a:t>244–255</a:t>
            </a:r>
            <a:r>
              <a:rPr lang="zh-TW" altLang="en-US" sz="1000" dirty="0" smtClean="0">
                <a:latin typeface="Times New Roman" panose="02020603050405020304" pitchFamily="18" charset="0"/>
                <a:cs typeface="Times New Roman" panose="02020603050405020304" pitchFamily="18" charset="0"/>
              </a:rPr>
              <a:t>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[20]H.W.</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Pan,</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al</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“Mechanical </a:t>
            </a:r>
            <a:r>
              <a:rPr lang="en-US" altLang="zh-TW" sz="1000" dirty="0">
                <a:latin typeface="Times New Roman" panose="02020603050405020304" pitchFamily="18" charset="0"/>
                <a:cs typeface="Times New Roman" panose="02020603050405020304" pitchFamily="18" charset="0"/>
              </a:rPr>
              <a:t>loss of silica film on silicon cantilever deposited </a:t>
            </a:r>
            <a:r>
              <a:rPr lang="en-US" altLang="zh-TW" sz="1000" dirty="0" smtClean="0">
                <a:latin typeface="Times New Roman" panose="02020603050405020304" pitchFamily="18" charset="0"/>
                <a:cs typeface="Times New Roman" panose="02020603050405020304" pitchFamily="18" charset="0"/>
              </a:rPr>
              <a:t>by PECVD method”, </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LVC</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meeting,</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Pasadena,</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USA,</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Mar.17</a:t>
            </a:r>
            <a:r>
              <a:rPr lang="en-US" altLang="zh-TW" sz="1000" baseline="30000" dirty="0" smtClean="0">
                <a:latin typeface="Times New Roman" panose="02020603050405020304" pitchFamily="18" charset="0"/>
                <a:cs typeface="Times New Roman" panose="02020603050405020304" pitchFamily="18" charset="0"/>
              </a:rPr>
              <a:t>th</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,2015,</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LIGO-G1500194</a:t>
            </a:r>
          </a:p>
          <a:p>
            <a:pPr algn="just"/>
            <a:r>
              <a:rPr lang="en-US" altLang="zh-TW" sz="1000" dirty="0" smtClean="0">
                <a:latin typeface="Times New Roman" panose="02020603050405020304" pitchFamily="18" charset="0"/>
                <a:cs typeface="Times New Roman" panose="02020603050405020304" pitchFamily="18" charset="0"/>
              </a:rPr>
              <a:t>[21] </a:t>
            </a:r>
            <a:r>
              <a:rPr lang="en-US" altLang="zh-TW" sz="1000" dirty="0">
                <a:latin typeface="Times New Roman" panose="02020603050405020304" pitchFamily="18" charset="0"/>
                <a:cs typeface="Times New Roman" panose="02020603050405020304" pitchFamily="18" charset="0"/>
              </a:rPr>
              <a:t>Y.</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N.</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Xu,</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et</a:t>
            </a:r>
            <a:r>
              <a:rPr lang="zh-TW" altLang="en-US" sz="1000" dirty="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al, </a:t>
            </a:r>
            <a:r>
              <a:rPr lang="en-US" altLang="zh-TW" sz="1000" dirty="0" smtClean="0">
                <a:latin typeface="Times New Roman" panose="02020603050405020304" pitchFamily="18" charset="0"/>
                <a:cs typeface="Times New Roman" panose="02020603050405020304" pitchFamily="18" charset="0"/>
              </a:rPr>
              <a:t>“Electronic </a:t>
            </a:r>
            <a:r>
              <a:rPr lang="en-US" altLang="zh-TW" sz="1000" dirty="0">
                <a:latin typeface="Times New Roman" panose="02020603050405020304" pitchFamily="18" charset="0"/>
                <a:cs typeface="Times New Roman" panose="02020603050405020304" pitchFamily="18" charset="0"/>
              </a:rPr>
              <a:t>structure and optical properties of a and P phases of silicon nitride, silicon </a:t>
            </a:r>
            <a:r>
              <a:rPr lang="en-US" altLang="zh-TW" sz="1000" dirty="0" err="1" smtClean="0">
                <a:latin typeface="Times New Roman" panose="02020603050405020304" pitchFamily="18" charset="0"/>
                <a:cs typeface="Times New Roman" panose="02020603050405020304" pitchFamily="18" charset="0"/>
              </a:rPr>
              <a:t>oxynitride</a:t>
            </a:r>
            <a:r>
              <a:rPr lang="en-US" altLang="zh-TW" sz="1000" dirty="0" smtClean="0">
                <a:latin typeface="Times New Roman" panose="02020603050405020304" pitchFamily="18" charset="0"/>
                <a:cs typeface="Times New Roman" panose="02020603050405020304" pitchFamily="18" charset="0"/>
              </a:rPr>
              <a:t>, and </a:t>
            </a:r>
            <a:r>
              <a:rPr lang="en-US" altLang="zh-TW" sz="1000" dirty="0">
                <a:latin typeface="Times New Roman" panose="02020603050405020304" pitchFamily="18" charset="0"/>
                <a:cs typeface="Times New Roman" panose="02020603050405020304" pitchFamily="18" charset="0"/>
              </a:rPr>
              <a:t>with comparison to silicon </a:t>
            </a:r>
            <a:r>
              <a:rPr lang="en-US" altLang="zh-TW" sz="1000" dirty="0" smtClean="0">
                <a:latin typeface="Times New Roman" panose="02020603050405020304" pitchFamily="18" charset="0"/>
                <a:cs typeface="Times New Roman" panose="02020603050405020304" pitchFamily="18" charset="0"/>
              </a:rPr>
              <a:t>dioxide”,</a:t>
            </a:r>
            <a:r>
              <a:rPr lang="zh-TW" altLang="en-US"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PHYS. REV. B VOL 51, No. 24 15 JUNE (1995</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t>
            </a:r>
          </a:p>
          <a:p>
            <a:pPr algn="just"/>
            <a:r>
              <a:rPr lang="en-US" altLang="zh-TW" sz="1000" dirty="0" smtClean="0">
                <a:latin typeface="Times New Roman" panose="02020603050405020304" pitchFamily="18" charset="0"/>
                <a:cs typeface="Times New Roman" panose="02020603050405020304" pitchFamily="18" charset="0"/>
              </a:rPr>
              <a:t>[22] </a:t>
            </a:r>
            <a:r>
              <a:rPr lang="en-US" altLang="zh-TW" sz="1000" dirty="0">
                <a:latin typeface="Times New Roman" panose="02020603050405020304" pitchFamily="18" charset="0"/>
                <a:cs typeface="Times New Roman" panose="02020603050405020304" pitchFamily="18" charset="0"/>
              </a:rPr>
              <a:t>J. </a:t>
            </a:r>
            <a:r>
              <a:rPr lang="en-US" altLang="zh-TW" sz="1000" dirty="0" err="1" smtClean="0">
                <a:latin typeface="Times New Roman" panose="02020603050405020304" pitchFamily="18" charset="0"/>
                <a:cs typeface="Times New Roman" panose="02020603050405020304" pitchFamily="18" charset="0"/>
              </a:rPr>
              <a:t>Thum,et</a:t>
            </a:r>
            <a:r>
              <a:rPr lang="en-US" altLang="zh-TW" sz="1000" dirty="0" smtClean="0">
                <a:latin typeface="Times New Roman" panose="02020603050405020304" pitchFamily="18" charset="0"/>
                <a:cs typeface="Times New Roman" panose="02020603050405020304" pitchFamily="18" charset="0"/>
              </a:rPr>
              <a:t> al, “Stress </a:t>
            </a:r>
            <a:r>
              <a:rPr lang="en-US" altLang="zh-TW" sz="1000" dirty="0">
                <a:latin typeface="Times New Roman" panose="02020603050405020304" pitchFamily="18" charset="0"/>
                <a:cs typeface="Times New Roman" panose="02020603050405020304" pitchFamily="18" charset="0"/>
              </a:rPr>
              <a:t>hysteresis during thermal cycling of plasma-enhanced chemical </a:t>
            </a:r>
            <a:r>
              <a:rPr lang="en-US" altLang="zh-TW" sz="1000" dirty="0" smtClean="0">
                <a:latin typeface="Times New Roman" panose="02020603050405020304" pitchFamily="18" charset="0"/>
                <a:cs typeface="Times New Roman" panose="02020603050405020304" pitchFamily="18" charset="0"/>
              </a:rPr>
              <a:t>vapor deposited </a:t>
            </a:r>
            <a:r>
              <a:rPr lang="en-US" altLang="zh-TW" sz="1000" dirty="0">
                <a:latin typeface="Times New Roman" panose="02020603050405020304" pitchFamily="18" charset="0"/>
                <a:cs typeface="Times New Roman" panose="02020603050405020304" pitchFamily="18" charset="0"/>
              </a:rPr>
              <a:t>silicon oxide </a:t>
            </a:r>
            <a:r>
              <a:rPr lang="en-US" altLang="zh-TW" sz="1000" dirty="0" smtClean="0">
                <a:latin typeface="Times New Roman" panose="02020603050405020304" pitchFamily="18" charset="0"/>
                <a:cs typeface="Times New Roman" panose="02020603050405020304" pitchFamily="18" charset="0"/>
              </a:rPr>
              <a:t>films”, </a:t>
            </a:r>
            <a:r>
              <a:rPr lang="en-US" altLang="zh-TW" sz="1000" dirty="0">
                <a:latin typeface="Times New Roman" panose="02020603050405020304" pitchFamily="18" charset="0"/>
                <a:cs typeface="Times New Roman" panose="02020603050405020304" pitchFamily="18" charset="0"/>
              </a:rPr>
              <a:t>J. </a:t>
            </a:r>
            <a:r>
              <a:rPr lang="en-US" altLang="zh-TW" sz="1000" dirty="0" err="1">
                <a:latin typeface="Times New Roman" panose="02020603050405020304" pitchFamily="18" charset="0"/>
                <a:cs typeface="Times New Roman" panose="02020603050405020304" pitchFamily="18" charset="0"/>
              </a:rPr>
              <a:t>Appli</a:t>
            </a:r>
            <a:r>
              <a:rPr lang="en-US" altLang="zh-TW" sz="1000" dirty="0">
                <a:latin typeface="Times New Roman" panose="02020603050405020304" pitchFamily="18" charset="0"/>
                <a:cs typeface="Times New Roman" panose="02020603050405020304" pitchFamily="18" charset="0"/>
              </a:rPr>
              <a:t>. Phys. 91, 2002,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[23] Z. </a:t>
            </a:r>
            <a:r>
              <a:rPr lang="en-US" altLang="zh-TW" sz="1000" dirty="0">
                <a:latin typeface="Times New Roman" panose="02020603050405020304" pitchFamily="18" charset="0"/>
                <a:cs typeface="Times New Roman" panose="02020603050405020304" pitchFamily="18" charset="0"/>
              </a:rPr>
              <a:t>Cao , </a:t>
            </a:r>
            <a:r>
              <a:rPr lang="en-US" altLang="zh-TW" sz="1000" dirty="0" smtClean="0">
                <a:latin typeface="Times New Roman" panose="02020603050405020304" pitchFamily="18" charset="0"/>
                <a:cs typeface="Times New Roman" panose="02020603050405020304" pitchFamily="18" charset="0"/>
              </a:rPr>
              <a:t>“</a:t>
            </a:r>
            <a:r>
              <a:rPr lang="en-US" altLang="zh-TW" sz="1000" dirty="0" err="1" smtClean="0">
                <a:latin typeface="Times New Roman" panose="02020603050405020304" pitchFamily="18" charset="0"/>
                <a:cs typeface="Times New Roman" panose="02020603050405020304" pitchFamily="18" charset="0"/>
              </a:rPr>
              <a:t>Microbridge</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testing of plasma-enhanced chemical-vapor deposited silicon oxide films on silicon </a:t>
            </a:r>
            <a:r>
              <a:rPr lang="en-US" altLang="zh-TW" sz="1000" dirty="0" smtClean="0">
                <a:latin typeface="Times New Roman" panose="02020603050405020304" pitchFamily="18" charset="0"/>
                <a:cs typeface="Times New Roman" panose="02020603050405020304" pitchFamily="18" charset="0"/>
              </a:rPr>
              <a:t>wafers”, J</a:t>
            </a:r>
            <a:r>
              <a:rPr lang="en-US" altLang="zh-TW" sz="1000" dirty="0">
                <a:latin typeface="Times New Roman" panose="02020603050405020304" pitchFamily="18" charset="0"/>
                <a:cs typeface="Times New Roman" panose="02020603050405020304" pitchFamily="18" charset="0"/>
              </a:rPr>
              <a:t>. </a:t>
            </a:r>
            <a:r>
              <a:rPr lang="en-US" altLang="zh-TW" sz="1000" dirty="0" err="1">
                <a:latin typeface="Times New Roman" panose="02020603050405020304" pitchFamily="18" charset="0"/>
                <a:cs typeface="Times New Roman" panose="02020603050405020304" pitchFamily="18" charset="0"/>
              </a:rPr>
              <a:t>Appli</a:t>
            </a:r>
            <a:r>
              <a:rPr lang="en-US" altLang="zh-TW" sz="1000" dirty="0">
                <a:latin typeface="Times New Roman" panose="02020603050405020304" pitchFamily="18" charset="0"/>
                <a:cs typeface="Times New Roman" panose="02020603050405020304" pitchFamily="18" charset="0"/>
              </a:rPr>
              <a:t>. Phys.97, </a:t>
            </a:r>
            <a:r>
              <a:rPr lang="en-US" altLang="zh-TW" sz="1000" dirty="0" smtClean="0">
                <a:latin typeface="Times New Roman" panose="02020603050405020304" pitchFamily="18" charset="0"/>
                <a:cs typeface="Times New Roman" panose="02020603050405020304" pitchFamily="18" charset="0"/>
              </a:rPr>
              <a:t>2005</a:t>
            </a:r>
          </a:p>
          <a:p>
            <a:pPr algn="just"/>
            <a:r>
              <a:rPr lang="en-US" altLang="zh-TW" sz="1000" dirty="0" smtClean="0">
                <a:latin typeface="Times New Roman" panose="02020603050405020304" pitchFamily="18" charset="0"/>
                <a:cs typeface="Times New Roman" panose="02020603050405020304" pitchFamily="18" charset="0"/>
              </a:rPr>
              <a:t>[24] Y.G. </a:t>
            </a:r>
            <a:r>
              <a:rPr lang="en-US" altLang="zh-TW" sz="1000" dirty="0">
                <a:latin typeface="Times New Roman" panose="02020603050405020304" pitchFamily="18" charset="0"/>
                <a:cs typeface="Times New Roman" panose="02020603050405020304" pitchFamily="18" charset="0"/>
              </a:rPr>
              <a:t>Jung </a:t>
            </a:r>
            <a:r>
              <a:rPr lang="en-US" altLang="zh-TW" sz="1000" dirty="0" smtClean="0">
                <a:latin typeface="Times New Roman" panose="02020603050405020304" pitchFamily="18" charset="0"/>
                <a:cs typeface="Times New Roman" panose="02020603050405020304" pitchFamily="18" charset="0"/>
              </a:rPr>
              <a:t>, “Evaluation </a:t>
            </a:r>
            <a:r>
              <a:rPr lang="en-US" altLang="zh-TW" sz="1000" dirty="0">
                <a:latin typeface="Times New Roman" panose="02020603050405020304" pitchFamily="18" charset="0"/>
                <a:cs typeface="Times New Roman" panose="02020603050405020304" pitchFamily="18" charset="0"/>
              </a:rPr>
              <a:t>of elastic modulus and hardness of thin films by </a:t>
            </a:r>
            <a:r>
              <a:rPr lang="en-US" altLang="zh-TW" sz="1000" dirty="0" err="1" smtClean="0">
                <a:latin typeface="Times New Roman" panose="02020603050405020304" pitchFamily="18" charset="0"/>
                <a:cs typeface="Times New Roman" panose="02020603050405020304" pitchFamily="18" charset="0"/>
              </a:rPr>
              <a:t>nanoindentation</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J. Mater. Res. 19, 2004,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[25] </a:t>
            </a:r>
            <a:r>
              <a:rPr lang="en-US" altLang="zh-TW" sz="1000" dirty="0">
                <a:latin typeface="Times New Roman" panose="02020603050405020304" pitchFamily="18" charset="0"/>
                <a:cs typeface="Times New Roman" panose="02020603050405020304" pitchFamily="18" charset="0"/>
              </a:rPr>
              <a:t>J. K. </a:t>
            </a:r>
            <a:r>
              <a:rPr lang="en-US" altLang="zh-TW" sz="1000" dirty="0" err="1">
                <a:latin typeface="Times New Roman" panose="02020603050405020304" pitchFamily="18" charset="0"/>
                <a:cs typeface="Times New Roman" panose="02020603050405020304" pitchFamily="18" charset="0"/>
              </a:rPr>
              <a:t>Choia</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 al, “Effects </a:t>
            </a:r>
            <a:r>
              <a:rPr lang="en-US" altLang="zh-TW" sz="1000" dirty="0">
                <a:latin typeface="Times New Roman" panose="02020603050405020304" pitchFamily="18" charset="0"/>
                <a:cs typeface="Times New Roman" panose="02020603050405020304" pitchFamily="18" charset="0"/>
              </a:rPr>
              <a:t>of process parameters on the growth of thick </a:t>
            </a:r>
            <a:r>
              <a:rPr lang="en-US" altLang="zh-TW" sz="1000" dirty="0" smtClean="0">
                <a:latin typeface="Times New Roman" panose="02020603050405020304" pitchFamily="18" charset="0"/>
                <a:cs typeface="Times New Roman" panose="02020603050405020304" pitchFamily="18" charset="0"/>
              </a:rPr>
              <a:t>SiO2 using </a:t>
            </a:r>
            <a:r>
              <a:rPr lang="en-US" altLang="zh-TW" sz="1000" dirty="0">
                <a:latin typeface="Times New Roman" panose="02020603050405020304" pitchFamily="18" charset="0"/>
                <a:cs typeface="Times New Roman" panose="02020603050405020304" pitchFamily="18" charset="0"/>
              </a:rPr>
              <a:t>plasma enhanced chemical vapor deposition </a:t>
            </a:r>
            <a:r>
              <a:rPr lang="en-US" altLang="zh-TW" sz="1000" dirty="0" smtClean="0">
                <a:latin typeface="Times New Roman" panose="02020603050405020304" pitchFamily="18" charset="0"/>
                <a:cs typeface="Times New Roman" panose="02020603050405020304" pitchFamily="18" charset="0"/>
              </a:rPr>
              <a:t>with </a:t>
            </a:r>
            <a:r>
              <a:rPr lang="en-US" altLang="zh-TW" sz="1000" dirty="0" err="1" smtClean="0">
                <a:latin typeface="Times New Roman" panose="02020603050405020304" pitchFamily="18" charset="0"/>
                <a:cs typeface="Times New Roman" panose="02020603050405020304" pitchFamily="18" charset="0"/>
              </a:rPr>
              <a:t>hexamethyldisilazane</a:t>
            </a:r>
            <a:r>
              <a:rPr lang="en-US" altLang="zh-TW" sz="1000" dirty="0" smtClean="0">
                <a:latin typeface="Times New Roman" panose="02020603050405020304" pitchFamily="18" charset="0"/>
                <a:cs typeface="Times New Roman" panose="02020603050405020304" pitchFamily="18" charset="0"/>
              </a:rPr>
              <a:t>”,Surface </a:t>
            </a:r>
            <a:r>
              <a:rPr lang="en-US" altLang="zh-TW" sz="1000" dirty="0">
                <a:latin typeface="Times New Roman" panose="02020603050405020304" pitchFamily="18" charset="0"/>
                <a:cs typeface="Times New Roman" panose="02020603050405020304" pitchFamily="18" charset="0"/>
              </a:rPr>
              <a:t>and Coatings Technology 131 2000.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[26]D. </a:t>
            </a:r>
            <a:r>
              <a:rPr lang="en-US" altLang="zh-TW" sz="1000" dirty="0" err="1" smtClean="0">
                <a:latin typeface="Times New Roman" panose="02020603050405020304" pitchFamily="18" charset="0"/>
                <a:cs typeface="Times New Roman" panose="02020603050405020304" pitchFamily="18" charset="0"/>
              </a:rPr>
              <a:t>R.Crooks</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et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al,</a:t>
            </a:r>
            <a:r>
              <a:rPr lang="zh-TW" altLang="en-US"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“Experimental measurements of mechanical </a:t>
            </a:r>
            <a:r>
              <a:rPr lang="en-US" altLang="zh-TW" sz="1000" dirty="0" smtClean="0">
                <a:latin typeface="Times New Roman" panose="02020603050405020304" pitchFamily="18" charset="0"/>
                <a:cs typeface="Times New Roman" panose="02020603050405020304" pitchFamily="18" charset="0"/>
              </a:rPr>
              <a:t>dissipation associated </a:t>
            </a:r>
            <a:r>
              <a:rPr lang="en-US" altLang="zh-TW" sz="1000" dirty="0">
                <a:latin typeface="Times New Roman" panose="02020603050405020304" pitchFamily="18" charset="0"/>
                <a:cs typeface="Times New Roman" panose="02020603050405020304" pitchFamily="18" charset="0"/>
              </a:rPr>
              <a:t>with dielectric coatings formed using </a:t>
            </a:r>
            <a:r>
              <a:rPr lang="en-US" altLang="zh-TW" sz="1000" dirty="0" smtClean="0">
                <a:latin typeface="Times New Roman" panose="02020603050405020304" pitchFamily="18" charset="0"/>
                <a:cs typeface="Times New Roman" panose="02020603050405020304" pitchFamily="18" charset="0"/>
              </a:rPr>
              <a:t>SiO2, Ta2O5 </a:t>
            </a:r>
            <a:r>
              <a:rPr lang="en-US" altLang="zh-TW" sz="1000" dirty="0">
                <a:latin typeface="Times New Roman" panose="02020603050405020304" pitchFamily="18" charset="0"/>
                <a:cs typeface="Times New Roman" panose="02020603050405020304" pitchFamily="18" charset="0"/>
              </a:rPr>
              <a:t>and Al2O3”Class</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err="1" smtClean="0">
                <a:latin typeface="Times New Roman" panose="02020603050405020304" pitchFamily="18" charset="0"/>
                <a:cs typeface="Times New Roman" panose="02020603050405020304" pitchFamily="18" charset="0"/>
              </a:rPr>
              <a:t>Quan</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err="1" smtClean="0">
                <a:latin typeface="Times New Roman" panose="02020603050405020304" pitchFamily="18" charset="0"/>
                <a:cs typeface="Times New Roman" panose="02020603050405020304" pitchFamily="18" charset="0"/>
              </a:rPr>
              <a:t>Grav</a:t>
            </a:r>
            <a:r>
              <a:rPr lang="en-US" altLang="zh-TW" sz="1000" dirty="0" smtClean="0">
                <a:latin typeface="Times New Roman" panose="02020603050405020304" pitchFamily="18" charset="0"/>
                <a:cs typeface="Times New Roman" panose="02020603050405020304" pitchFamily="18" charset="0"/>
              </a:rPr>
              <a:t>.</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23</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(2006)4953-4965</a:t>
            </a:r>
            <a:r>
              <a:rPr lang="en-US" altLang="zh-TW" sz="1000" dirty="0">
                <a:latin typeface="Times New Roman" panose="02020603050405020304" pitchFamily="18" charset="0"/>
                <a:cs typeface="Times New Roman" panose="02020603050405020304" pitchFamily="18" charset="0"/>
              </a:rPr>
              <a:t> </a:t>
            </a:r>
            <a:endParaRPr lang="en-US" altLang="zh-TW" sz="1000" dirty="0" smtClean="0">
              <a:latin typeface="Times New Roman" panose="02020603050405020304" pitchFamily="18" charset="0"/>
              <a:cs typeface="Times New Roman" panose="02020603050405020304" pitchFamily="18" charset="0"/>
            </a:endParaRPr>
          </a:p>
          <a:p>
            <a:pPr algn="just"/>
            <a:r>
              <a:rPr lang="en-US" altLang="zh-TW" sz="1000" dirty="0" smtClean="0">
                <a:latin typeface="Times New Roman" panose="02020603050405020304" pitchFamily="18" charset="0"/>
                <a:cs typeface="Times New Roman" panose="02020603050405020304" pitchFamily="18" charset="0"/>
              </a:rPr>
              <a:t>[27]S</a:t>
            </a:r>
            <a:r>
              <a:rPr lang="en-US" altLang="zh-TW" sz="1000" dirty="0">
                <a:latin typeface="Times New Roman" panose="02020603050405020304" pitchFamily="18" charset="0"/>
                <a:cs typeface="Times New Roman" panose="02020603050405020304" pitchFamily="18" charset="0"/>
              </a:rPr>
              <a:t>. Penn, </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Exploring Coating Thermal Noise via Loss in Fused Silica </a:t>
            </a:r>
            <a:r>
              <a:rPr lang="en-US" altLang="zh-TW" sz="1000" dirty="0" err="1" smtClean="0">
                <a:latin typeface="Times New Roman" panose="02020603050405020304" pitchFamily="18" charset="0"/>
                <a:cs typeface="Times New Roman" panose="02020603050405020304" pitchFamily="18" charset="0"/>
              </a:rPr>
              <a:t>Coatings”Proc.Amaldi</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2009,LIGO </a:t>
            </a:r>
            <a:r>
              <a:rPr lang="en-US" altLang="zh-TW" sz="1000" dirty="0" smtClean="0">
                <a:latin typeface="Times New Roman" panose="02020603050405020304" pitchFamily="18" charset="0"/>
                <a:cs typeface="Times New Roman" panose="02020603050405020304" pitchFamily="18" charset="0"/>
              </a:rPr>
              <a:t>-G0900600</a:t>
            </a:r>
          </a:p>
          <a:p>
            <a:r>
              <a:rPr lang="en-US" altLang="zh-TW" sz="1000" dirty="0" smtClean="0">
                <a:latin typeface="Times New Roman" panose="02020603050405020304" pitchFamily="18" charset="0"/>
                <a:cs typeface="Times New Roman" panose="02020603050405020304" pitchFamily="18" charset="0"/>
              </a:rPr>
              <a:t>[28]I.</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Martin,</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Studies of materials for use in </a:t>
            </a:r>
            <a:r>
              <a:rPr lang="en-US" altLang="zh-TW" sz="1000" dirty="0" smtClean="0">
                <a:latin typeface="Times New Roman" panose="02020603050405020304" pitchFamily="18" charset="0"/>
                <a:cs typeface="Times New Roman" panose="02020603050405020304" pitchFamily="18" charset="0"/>
              </a:rPr>
              <a:t>future interferometric </a:t>
            </a:r>
            <a:r>
              <a:rPr lang="en-US" altLang="zh-TW" sz="1000" dirty="0">
                <a:latin typeface="Times New Roman" panose="02020603050405020304" pitchFamily="18" charset="0"/>
                <a:cs typeface="Times New Roman" panose="02020603050405020304" pitchFamily="18" charset="0"/>
              </a:rPr>
              <a:t>gravitational wave </a:t>
            </a:r>
            <a:r>
              <a:rPr lang="en-US" altLang="zh-TW" sz="1000" dirty="0" err="1">
                <a:latin typeface="Times New Roman" panose="02020603050405020304" pitchFamily="18" charset="0"/>
                <a:cs typeface="Times New Roman" panose="02020603050405020304" pitchFamily="18" charset="0"/>
              </a:rPr>
              <a:t>detectors</a:t>
            </a:r>
            <a:r>
              <a:rPr lang="en-US" altLang="zh-TW" sz="1000" dirty="0" err="1" smtClean="0">
                <a:latin typeface="Times New Roman" panose="02020603050405020304" pitchFamily="18" charset="0"/>
                <a:cs typeface="Times New Roman" panose="02020603050405020304" pitchFamily="18" charset="0"/>
              </a:rPr>
              <a:t>”,PhD</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thesis,</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University</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of</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Glasgow,</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(2009)</a:t>
            </a:r>
          </a:p>
          <a:p>
            <a:r>
              <a:rPr lang="en-US" altLang="zh-TW" sz="1000" dirty="0" smtClean="0">
                <a:latin typeface="Times New Roman" panose="02020603050405020304" pitchFamily="18" charset="0"/>
                <a:cs typeface="Times New Roman" panose="02020603050405020304" pitchFamily="18" charset="0"/>
              </a:rPr>
              <a:t>[29] M</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Principe,</a:t>
            </a:r>
            <a:r>
              <a:rPr lang="zh-TW" altLang="en-US" sz="1000" dirty="0" smtClean="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a:t>
            </a:r>
            <a:r>
              <a:rPr lang="en-US" altLang="zh-TW" sz="1000" dirty="0">
                <a:latin typeface="Times New Roman" panose="02020603050405020304" pitchFamily="18" charset="0"/>
                <a:cs typeface="Times New Roman" panose="02020603050405020304" pitchFamily="18" charset="0"/>
              </a:rPr>
              <a:t>Reflective coating optimization </a:t>
            </a:r>
            <a:r>
              <a:rPr lang="en-US" altLang="zh-TW" sz="1000" dirty="0" smtClean="0">
                <a:latin typeface="Times New Roman" panose="02020603050405020304" pitchFamily="18" charset="0"/>
                <a:cs typeface="Times New Roman" panose="02020603050405020304" pitchFamily="18" charset="0"/>
              </a:rPr>
              <a:t>for interferometric </a:t>
            </a:r>
            <a:r>
              <a:rPr lang="en-US" altLang="zh-TW" sz="1000" dirty="0">
                <a:latin typeface="Times New Roman" panose="02020603050405020304" pitchFamily="18" charset="0"/>
                <a:cs typeface="Times New Roman" panose="02020603050405020304" pitchFamily="18" charset="0"/>
              </a:rPr>
              <a:t>detectors of </a:t>
            </a:r>
            <a:r>
              <a:rPr lang="en-US" altLang="zh-TW" sz="1000" dirty="0" smtClean="0">
                <a:latin typeface="Times New Roman" panose="02020603050405020304" pitchFamily="18" charset="0"/>
                <a:cs typeface="Times New Roman" panose="02020603050405020304" pitchFamily="18" charset="0"/>
              </a:rPr>
              <a:t>gravitational </a:t>
            </a:r>
            <a:r>
              <a:rPr lang="en-US" altLang="zh-TW" sz="1000" dirty="0" err="1" smtClean="0">
                <a:latin typeface="Times New Roman" panose="02020603050405020304" pitchFamily="18" charset="0"/>
                <a:cs typeface="Times New Roman" panose="02020603050405020304" pitchFamily="18" charset="0"/>
              </a:rPr>
              <a:t>waves”,Vol</a:t>
            </a:r>
            <a:r>
              <a:rPr lang="en-US" altLang="zh-TW" sz="1000" dirty="0">
                <a:latin typeface="Times New Roman" panose="02020603050405020304" pitchFamily="18" charset="0"/>
                <a:cs typeface="Times New Roman" panose="02020603050405020304" pitchFamily="18" charset="0"/>
              </a:rPr>
              <a:t>. 23, No. 9 </a:t>
            </a:r>
            <a:r>
              <a:rPr lang="en-US" altLang="zh-TW" sz="1000" dirty="0" smtClean="0">
                <a:latin typeface="Times New Roman" panose="02020603050405020304" pitchFamily="18" charset="0"/>
                <a:cs typeface="Times New Roman" panose="02020603050405020304" pitchFamily="18" charset="0"/>
              </a:rPr>
              <a:t>OPTICS EXPRESS, </a:t>
            </a:r>
            <a:r>
              <a:rPr lang="en-US" altLang="zh-TW" sz="1000" dirty="0">
                <a:latin typeface="Times New Roman" panose="02020603050405020304" pitchFamily="18" charset="0"/>
                <a:cs typeface="Times New Roman" panose="02020603050405020304" pitchFamily="18" charset="0"/>
              </a:rPr>
              <a:t>4 May 2015 p.10938 </a:t>
            </a:r>
            <a:endParaRPr lang="en-US" altLang="zh-TW" sz="1000" dirty="0" smtClean="0">
              <a:latin typeface="Times New Roman" panose="02020603050405020304" pitchFamily="18" charset="0"/>
              <a:cs typeface="Times New Roman" panose="02020603050405020304" pitchFamily="18" charset="0"/>
            </a:endParaRPr>
          </a:p>
          <a:p>
            <a:r>
              <a:rPr lang="en-US" altLang="zh-TW" sz="1000" dirty="0" smtClean="0">
                <a:latin typeface="Times New Roman" panose="02020603050405020304" pitchFamily="18" charset="0"/>
                <a:cs typeface="Times New Roman" panose="02020603050405020304" pitchFamily="18" charset="0"/>
              </a:rPr>
              <a:t>[30] S. Chao, et al, “</a:t>
            </a:r>
            <a:r>
              <a:rPr lang="en-US" altLang="zh-TW" sz="1000" i="1" dirty="0" smtClean="0">
                <a:latin typeface="Times New Roman" panose="02020603050405020304" pitchFamily="18" charset="0"/>
                <a:cs typeface="Times New Roman" panose="02020603050405020304" pitchFamily="18" charset="0"/>
              </a:rPr>
              <a:t>Room temperature</a:t>
            </a:r>
            <a:r>
              <a:rPr lang="en-US" altLang="zh-TW" sz="1000" i="1" dirty="0">
                <a:latin typeface="Times New Roman" panose="02020603050405020304" pitchFamily="18" charset="0"/>
                <a:cs typeface="Times New Roman" panose="02020603050405020304" pitchFamily="18" charset="0"/>
              </a:rPr>
              <a:t> </a:t>
            </a:r>
            <a:r>
              <a:rPr lang="en-US" altLang="zh-TW" sz="1000" i="1" dirty="0" smtClean="0">
                <a:latin typeface="Times New Roman" panose="02020603050405020304" pitchFamily="18" charset="0"/>
                <a:cs typeface="Times New Roman" panose="02020603050405020304" pitchFamily="18" charset="0"/>
              </a:rPr>
              <a:t>mechanical</a:t>
            </a:r>
            <a:r>
              <a:rPr lang="en-US" altLang="zh-TW" sz="1000" i="1" dirty="0">
                <a:latin typeface="Times New Roman" panose="02020603050405020304" pitchFamily="18" charset="0"/>
                <a:cs typeface="Times New Roman" panose="02020603050405020304" pitchFamily="18" charset="0"/>
              </a:rPr>
              <a:t> </a:t>
            </a:r>
            <a:r>
              <a:rPr lang="en-US" altLang="zh-TW" sz="1000" i="1" dirty="0" smtClean="0">
                <a:latin typeface="Times New Roman" panose="02020603050405020304" pitchFamily="18" charset="0"/>
                <a:cs typeface="Times New Roman" panose="02020603050405020304" pitchFamily="18" charset="0"/>
              </a:rPr>
              <a:t>loss of high stress silicon nitride film measured by cantilever ring‐down method on double‐side coated cantilever</a:t>
            </a:r>
            <a:r>
              <a:rPr lang="en-US" altLang="zh-TW" sz="1000" dirty="0" smtClean="0">
                <a:latin typeface="Times New Roman" panose="02020603050405020304" pitchFamily="18" charset="0"/>
                <a:cs typeface="Times New Roman" panose="02020603050405020304" pitchFamily="18" charset="0"/>
              </a:rPr>
              <a:t>” LVC meeting, Budapest, </a:t>
            </a:r>
            <a:r>
              <a:rPr lang="en-US" altLang="zh-TW" sz="1000" dirty="0" err="1" smtClean="0">
                <a:latin typeface="Times New Roman" panose="02020603050405020304" pitchFamily="18" charset="0"/>
                <a:cs typeface="Times New Roman" panose="02020603050405020304" pitchFamily="18" charset="0"/>
              </a:rPr>
              <a:t>Hungary,Sep</a:t>
            </a:r>
            <a:r>
              <a:rPr lang="en-US" altLang="zh-TW" sz="1000" dirty="0" smtClean="0">
                <a:latin typeface="Times New Roman" panose="02020603050405020304" pitchFamily="18" charset="0"/>
                <a:cs typeface="Times New Roman" panose="02020603050405020304" pitchFamily="18" charset="0"/>
              </a:rPr>
              <a:t>. 1</a:t>
            </a:r>
            <a:r>
              <a:rPr lang="en-US" altLang="zh-TW" sz="1000" baseline="30000" dirty="0" smtClean="0">
                <a:latin typeface="Times New Roman" panose="02020603050405020304" pitchFamily="18" charset="0"/>
                <a:cs typeface="Times New Roman" panose="02020603050405020304" pitchFamily="18" charset="0"/>
              </a:rPr>
              <a:t>st</a:t>
            </a:r>
            <a:r>
              <a:rPr lang="en-US" altLang="zh-TW" sz="1000" dirty="0" smtClean="0">
                <a:latin typeface="Times New Roman" panose="02020603050405020304" pitchFamily="18" charset="0"/>
                <a:cs typeface="Times New Roman" panose="02020603050405020304" pitchFamily="18" charset="0"/>
              </a:rPr>
              <a:t> ,2015, LIGO‐G1501068</a:t>
            </a:r>
          </a:p>
          <a:p>
            <a:r>
              <a:rPr lang="en-US" altLang="zh-TW" sz="1000" dirty="0" smtClean="0">
                <a:latin typeface="Times New Roman" panose="02020603050405020304" pitchFamily="18" charset="0"/>
                <a:cs typeface="Times New Roman" panose="02020603050405020304" pitchFamily="18" charset="0"/>
              </a:rPr>
              <a:t>[31]</a:t>
            </a:r>
            <a:r>
              <a:rPr lang="en-US" altLang="zh-TW" sz="1000" dirty="0">
                <a:latin typeface="Times New Roman" panose="02020603050405020304" pitchFamily="18" charset="0"/>
                <a:cs typeface="Times New Roman" panose="02020603050405020304" pitchFamily="18" charset="0"/>
              </a:rPr>
              <a:t> </a:t>
            </a:r>
            <a:r>
              <a:rPr lang="en-US" altLang="zh-TW" sz="1000" dirty="0" smtClean="0">
                <a:latin typeface="Times New Roman" panose="02020603050405020304" pitchFamily="18" charset="0"/>
                <a:cs typeface="Times New Roman" panose="02020603050405020304" pitchFamily="18" charset="0"/>
              </a:rPr>
              <a:t>J. </a:t>
            </a:r>
            <a:r>
              <a:rPr lang="en-US" altLang="zh-TW" sz="1000" dirty="0" err="1" smtClean="0">
                <a:latin typeface="Times New Roman" panose="02020603050405020304" pitchFamily="18" charset="0"/>
                <a:cs typeface="Times New Roman" panose="02020603050405020304" pitchFamily="18" charset="0"/>
              </a:rPr>
              <a:t>Steinlechner</a:t>
            </a:r>
            <a:r>
              <a:rPr lang="en-US" altLang="zh-TW" sz="1000" dirty="0" smtClean="0">
                <a:latin typeface="Times New Roman" panose="02020603050405020304" pitchFamily="18" charset="0"/>
                <a:cs typeface="Times New Roman" panose="02020603050405020304" pitchFamily="18" charset="0"/>
              </a:rPr>
              <a:t>, et al</a:t>
            </a:r>
            <a:r>
              <a:rPr lang="en-US" altLang="zh-TW" sz="1000" dirty="0">
                <a:latin typeface="Times New Roman" panose="02020603050405020304" pitchFamily="18" charset="0"/>
                <a:cs typeface="Times New Roman" panose="02020603050405020304" pitchFamily="18" charset="0"/>
              </a:rPr>
              <a:t>, “Thermal noise reduction and absorption optimization </a:t>
            </a:r>
            <a:r>
              <a:rPr lang="en-US" altLang="zh-TW" sz="1000" dirty="0" smtClean="0">
                <a:latin typeface="Times New Roman" panose="02020603050405020304" pitchFamily="18" charset="0"/>
                <a:cs typeface="Times New Roman" panose="02020603050405020304" pitchFamily="18" charset="0"/>
              </a:rPr>
              <a:t>via </a:t>
            </a:r>
            <a:r>
              <a:rPr lang="en-US" altLang="zh-TW" sz="1000" dirty="0" err="1" smtClean="0">
                <a:latin typeface="Times New Roman" panose="02020603050405020304" pitchFamily="18" charset="0"/>
                <a:cs typeface="Times New Roman" panose="02020603050405020304" pitchFamily="18" charset="0"/>
              </a:rPr>
              <a:t>multimaterial</a:t>
            </a:r>
            <a:r>
              <a:rPr lang="en-US" altLang="zh-TW" sz="1000" dirty="0" smtClean="0">
                <a:latin typeface="Times New Roman" panose="02020603050405020304" pitchFamily="18" charset="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coatings”, PHYSICAL REVIEW D 91, 042001 </a:t>
            </a:r>
            <a:r>
              <a:rPr lang="en-US" altLang="zh-TW" sz="1000" dirty="0" smtClean="0">
                <a:latin typeface="Times New Roman" panose="02020603050405020304" pitchFamily="18" charset="0"/>
                <a:cs typeface="Times New Roman" panose="02020603050405020304" pitchFamily="18" charset="0"/>
              </a:rPr>
              <a:t>(2015) </a:t>
            </a:r>
            <a:endParaRPr lang="zh-TW" altLang="en-US" sz="1000" dirty="0">
              <a:latin typeface="Times New Roman" panose="02020603050405020304" pitchFamily="18" charset="0"/>
              <a:cs typeface="Times New Roman" panose="02020603050405020304" pitchFamily="18" charset="0"/>
            </a:endParaRPr>
          </a:p>
          <a:p>
            <a:pPr algn="just"/>
            <a:endParaRPr lang="en-US" altLang="zh-TW" sz="1000" dirty="0">
              <a:latin typeface="Times New Roman" panose="02020603050405020304" pitchFamily="18" charset="0"/>
              <a:cs typeface="Times New Roman" panose="02020603050405020304" pitchFamily="18" charset="0"/>
            </a:endParaRPr>
          </a:p>
        </p:txBody>
      </p:sp>
      <p:sp>
        <p:nvSpPr>
          <p:cNvPr id="5" name="文字方塊 4"/>
          <p:cNvSpPr txBox="1"/>
          <p:nvPr/>
        </p:nvSpPr>
        <p:spPr>
          <a:xfrm>
            <a:off x="3059832" y="30789"/>
            <a:ext cx="3337324" cy="369332"/>
          </a:xfrm>
          <a:prstGeom prst="rect">
            <a:avLst/>
          </a:prstGeom>
          <a:noFill/>
        </p:spPr>
        <p:txBody>
          <a:bodyPr wrap="none" rtlCol="0">
            <a:spAutoFit/>
          </a:bodyPr>
          <a:lstStyle/>
          <a:p>
            <a:r>
              <a:rPr lang="en-US" altLang="zh-TW" dirty="0" smtClean="0"/>
              <a:t>References for the table in page 3</a:t>
            </a:r>
            <a:endParaRPr lang="zh-TW" altLang="en-US" dirty="0"/>
          </a:p>
        </p:txBody>
      </p:sp>
      <p:sp>
        <p:nvSpPr>
          <p:cNvPr id="2" name="投影片編號版面配置區 1"/>
          <p:cNvSpPr>
            <a:spLocks noGrp="1"/>
          </p:cNvSpPr>
          <p:nvPr>
            <p:ph type="sldNum" sz="quarter" idx="12"/>
          </p:nvPr>
        </p:nvSpPr>
        <p:spPr/>
        <p:txBody>
          <a:bodyPr/>
          <a:lstStyle/>
          <a:p>
            <a:fld id="{F496D40E-8009-48D2-83DB-BBA08CC6193C}" type="slidenum">
              <a:rPr lang="zh-TW" altLang="en-US" smtClean="0"/>
              <a:t>11</a:t>
            </a:fld>
            <a:endParaRPr lang="zh-TW" altLang="en-US"/>
          </a:p>
        </p:txBody>
      </p:sp>
    </p:spTree>
    <p:extLst>
      <p:ext uri="{BB962C8B-B14F-4D97-AF65-F5344CB8AC3E}">
        <p14:creationId xmlns:p14="http://schemas.microsoft.com/office/powerpoint/2010/main" val="193565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348880"/>
            <a:ext cx="8229600" cy="1143000"/>
          </a:xfrm>
        </p:spPr>
        <p:txBody>
          <a:bodyPr/>
          <a:lstStyle/>
          <a:p>
            <a:r>
              <a:rPr lang="en-US" altLang="zh-TW" dirty="0" smtClean="0"/>
              <a:t>Thank You For </a:t>
            </a:r>
            <a:r>
              <a:rPr lang="en-US" altLang="zh-TW" dirty="0"/>
              <a:t>Y</a:t>
            </a:r>
            <a:r>
              <a:rPr lang="en-US" altLang="zh-TW" dirty="0" smtClean="0"/>
              <a:t>our </a:t>
            </a:r>
            <a:r>
              <a:rPr lang="en-US" altLang="zh-TW" dirty="0"/>
              <a:t>A</a:t>
            </a:r>
            <a:r>
              <a:rPr lang="en-US" altLang="zh-TW" dirty="0" smtClean="0"/>
              <a:t>ttention</a:t>
            </a:r>
            <a:endParaRPr lang="zh-TW" altLang="en-US" dirty="0"/>
          </a:p>
        </p:txBody>
      </p:sp>
      <p:sp>
        <p:nvSpPr>
          <p:cNvPr id="3" name="投影片編號版面配置區 2"/>
          <p:cNvSpPr>
            <a:spLocks noGrp="1"/>
          </p:cNvSpPr>
          <p:nvPr>
            <p:ph type="sldNum" sz="quarter" idx="12"/>
          </p:nvPr>
        </p:nvSpPr>
        <p:spPr/>
        <p:txBody>
          <a:bodyPr/>
          <a:lstStyle/>
          <a:p>
            <a:fld id="{F496D40E-8009-48D2-83DB-BBA08CC6193C}" type="slidenum">
              <a:rPr lang="zh-TW" altLang="en-US" smtClean="0"/>
              <a:t>12</a:t>
            </a:fld>
            <a:endParaRPr lang="zh-TW" altLang="en-US"/>
          </a:p>
        </p:txBody>
      </p:sp>
    </p:spTree>
    <p:extLst>
      <p:ext uri="{BB962C8B-B14F-4D97-AF65-F5344CB8AC3E}">
        <p14:creationId xmlns:p14="http://schemas.microsoft.com/office/powerpoint/2010/main" val="1054865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55068" y="570796"/>
            <a:ext cx="7920880" cy="1200329"/>
          </a:xfrm>
          <a:prstGeom prst="rect">
            <a:avLst/>
          </a:prstGeom>
          <a:noFill/>
        </p:spPr>
        <p:txBody>
          <a:bodyPr wrap="square" rtlCol="0">
            <a:spAutoFit/>
          </a:bodyPr>
          <a:lstStyle/>
          <a:p>
            <a:pPr algn="ctr"/>
            <a:r>
              <a:rPr kumimoji="1" lang="en-US" altLang="zh-TW" sz="2400" dirty="0" smtClean="0"/>
              <a:t>Large</a:t>
            </a:r>
            <a:r>
              <a:rPr kumimoji="1" lang="zh-TW" altLang="en-US" sz="2400" dirty="0" smtClean="0"/>
              <a:t> </a:t>
            </a:r>
            <a:r>
              <a:rPr kumimoji="1" lang="en-US" altLang="zh-TW" sz="2400" dirty="0" smtClean="0"/>
              <a:t>area</a:t>
            </a:r>
            <a:r>
              <a:rPr kumimoji="1" lang="zh-TW" altLang="en-US" sz="2400" dirty="0" smtClean="0"/>
              <a:t> </a:t>
            </a:r>
            <a:r>
              <a:rPr kumimoji="1" lang="en-US" altLang="zh-TW" sz="2400" dirty="0" smtClean="0"/>
              <a:t>uniform</a:t>
            </a:r>
            <a:r>
              <a:rPr kumimoji="1" lang="zh-TW" altLang="en-US" sz="2400" dirty="0" smtClean="0"/>
              <a:t> </a:t>
            </a:r>
            <a:r>
              <a:rPr kumimoji="1" lang="en-US" altLang="zh-TW" sz="2400" dirty="0" smtClean="0"/>
              <a:t>coating</a:t>
            </a:r>
            <a:r>
              <a:rPr kumimoji="1" lang="zh-TW" altLang="en-US" sz="2400" dirty="0" smtClean="0"/>
              <a:t> </a:t>
            </a:r>
            <a:r>
              <a:rPr kumimoji="1" lang="en-US" altLang="zh-TW" sz="2400" dirty="0" smtClean="0"/>
              <a:t>on silicon wafer up</a:t>
            </a:r>
            <a:r>
              <a:rPr kumimoji="1" lang="zh-TW" altLang="en-US" sz="2400" dirty="0" smtClean="0"/>
              <a:t> </a:t>
            </a:r>
            <a:r>
              <a:rPr kumimoji="1" lang="en-US" altLang="zh-TW" sz="2400" dirty="0" smtClean="0"/>
              <a:t>to</a:t>
            </a:r>
            <a:r>
              <a:rPr kumimoji="1" lang="zh-TW" altLang="en-US" sz="2400" dirty="0" smtClean="0"/>
              <a:t> </a:t>
            </a:r>
            <a:r>
              <a:rPr kumimoji="1" lang="en-US" altLang="zh-TW" sz="2400" dirty="0" smtClean="0"/>
              <a:t>18“ (450mm) by Plasma Enhanced Chemical Vapor Deposition (PECVD) </a:t>
            </a:r>
            <a:r>
              <a:rPr kumimoji="1" lang="zh-TW" altLang="en-US" sz="2400" dirty="0" smtClean="0"/>
              <a:t> </a:t>
            </a:r>
            <a:r>
              <a:rPr kumimoji="1" lang="en-US" altLang="zh-TW" sz="2400" dirty="0" smtClean="0"/>
              <a:t>is</a:t>
            </a:r>
            <a:r>
              <a:rPr kumimoji="1" lang="zh-TW" altLang="en-US" sz="2400" dirty="0"/>
              <a:t> </a:t>
            </a:r>
            <a:r>
              <a:rPr kumimoji="1" lang="en-US" altLang="zh-TW" sz="2400" dirty="0" smtClean="0"/>
              <a:t>a common practice in silicon-IC industry</a:t>
            </a:r>
            <a:endParaRPr kumimoji="1" lang="zh-TW" altLang="en-US" sz="2400" dirty="0"/>
          </a:p>
        </p:txBody>
      </p:sp>
      <p:sp>
        <p:nvSpPr>
          <p:cNvPr id="7" name="文字方塊 6"/>
          <p:cNvSpPr txBox="1"/>
          <p:nvPr/>
        </p:nvSpPr>
        <p:spPr>
          <a:xfrm>
            <a:off x="287016" y="5949280"/>
            <a:ext cx="8856984" cy="461665"/>
          </a:xfrm>
          <a:prstGeom prst="rect">
            <a:avLst/>
          </a:prstGeom>
          <a:noFill/>
        </p:spPr>
        <p:txBody>
          <a:bodyPr wrap="square" rtlCol="0">
            <a:spAutoFit/>
          </a:bodyPr>
          <a:lstStyle/>
          <a:p>
            <a:r>
              <a:rPr lang="en-US" altLang="zh-TW" sz="2400" dirty="0" smtClean="0"/>
              <a:t>At NTHU, we are exploring mirror deposition for LIGO by using PECVD</a:t>
            </a:r>
            <a:endParaRPr lang="zh-TW" altLang="en-US" sz="2400" dirty="0"/>
          </a:p>
        </p:txBody>
      </p:sp>
      <p:sp>
        <p:nvSpPr>
          <p:cNvPr id="2" name="矩形 1"/>
          <p:cNvSpPr/>
          <p:nvPr/>
        </p:nvSpPr>
        <p:spPr>
          <a:xfrm>
            <a:off x="4499992" y="4857354"/>
            <a:ext cx="4572000" cy="276999"/>
          </a:xfrm>
          <a:prstGeom prst="rect">
            <a:avLst/>
          </a:prstGeom>
        </p:spPr>
        <p:txBody>
          <a:bodyPr>
            <a:spAutoFit/>
          </a:bodyPr>
          <a:lstStyle/>
          <a:p>
            <a:r>
              <a:rPr lang="zh-TW" altLang="en-US" sz="1200" dirty="0"/>
              <a:t>http://www.linx-consulting.com/pages/450mm_processing.html</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338085"/>
            <a:ext cx="3505070" cy="2519269"/>
          </a:xfrm>
          <a:prstGeom prst="rect">
            <a:avLst/>
          </a:prstGeom>
        </p:spPr>
      </p:pic>
      <p:pic>
        <p:nvPicPr>
          <p:cNvPr id="8" name="圖片 7"/>
          <p:cNvPicPr>
            <a:picLocks noChangeAspect="1"/>
          </p:cNvPicPr>
          <p:nvPr/>
        </p:nvPicPr>
        <p:blipFill>
          <a:blip r:embed="rId4"/>
          <a:stretch>
            <a:fillRect/>
          </a:stretch>
        </p:blipFill>
        <p:spPr>
          <a:xfrm>
            <a:off x="1623858" y="1976861"/>
            <a:ext cx="2520280" cy="3564955"/>
          </a:xfrm>
          <a:prstGeom prst="rect">
            <a:avLst/>
          </a:prstGeom>
        </p:spPr>
      </p:pic>
      <p:sp>
        <p:nvSpPr>
          <p:cNvPr id="4" name="投影片編號版面配置區 3"/>
          <p:cNvSpPr>
            <a:spLocks noGrp="1"/>
          </p:cNvSpPr>
          <p:nvPr>
            <p:ph type="sldNum" sz="quarter" idx="12"/>
          </p:nvPr>
        </p:nvSpPr>
        <p:spPr/>
        <p:txBody>
          <a:bodyPr/>
          <a:lstStyle/>
          <a:p>
            <a:fld id="{F496D40E-8009-48D2-83DB-BBA08CC6193C}" type="slidenum">
              <a:rPr lang="zh-TW" altLang="en-US" smtClean="0"/>
              <a:t>2</a:t>
            </a:fld>
            <a:endParaRPr lang="zh-TW" altLang="en-US"/>
          </a:p>
        </p:txBody>
      </p:sp>
    </p:spTree>
    <p:extLst>
      <p:ext uri="{BB962C8B-B14F-4D97-AF65-F5344CB8AC3E}">
        <p14:creationId xmlns:p14="http://schemas.microsoft.com/office/powerpoint/2010/main" val="12192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字方塊 48"/>
          <p:cNvSpPr txBox="1"/>
          <p:nvPr/>
        </p:nvSpPr>
        <p:spPr>
          <a:xfrm>
            <a:off x="2051720" y="184013"/>
            <a:ext cx="5502982" cy="707886"/>
          </a:xfrm>
          <a:prstGeom prst="rect">
            <a:avLst/>
          </a:prstGeom>
          <a:noFill/>
        </p:spPr>
        <p:txBody>
          <a:bodyPr wrap="square" rtlCol="0">
            <a:spAutoFit/>
          </a:bodyPr>
          <a:lstStyle/>
          <a:p>
            <a:pPr algn="ctr"/>
            <a:r>
              <a:rPr lang="en-US" altLang="zh-TW" sz="2000" b="1" dirty="0" smtClean="0"/>
              <a:t>Candidate</a:t>
            </a:r>
            <a:r>
              <a:rPr lang="zh-TW" altLang="en-US" sz="2000" b="1" dirty="0" smtClean="0"/>
              <a:t> </a:t>
            </a:r>
            <a:r>
              <a:rPr lang="en-US" altLang="zh-TW" sz="2000" b="1" dirty="0" smtClean="0"/>
              <a:t>Silicon</a:t>
            </a:r>
            <a:r>
              <a:rPr lang="zh-TW" altLang="en-US" sz="2000" b="1" dirty="0" smtClean="0"/>
              <a:t> </a:t>
            </a:r>
            <a:r>
              <a:rPr lang="en-US" altLang="zh-TW" sz="2000" b="1" dirty="0" smtClean="0"/>
              <a:t>IC-Compatible</a:t>
            </a:r>
            <a:r>
              <a:rPr lang="zh-TW" altLang="en-US" sz="2000" b="1" dirty="0" smtClean="0"/>
              <a:t> </a:t>
            </a:r>
            <a:r>
              <a:rPr lang="en-US" altLang="zh-TW" sz="2000" b="1" dirty="0" smtClean="0"/>
              <a:t>CVD Thin Films</a:t>
            </a:r>
            <a:r>
              <a:rPr lang="zh-TW" altLang="en-US" sz="2000" b="1" dirty="0" smtClean="0"/>
              <a:t> </a:t>
            </a:r>
            <a:r>
              <a:rPr lang="en-US" altLang="zh-TW" sz="2000" b="1" dirty="0" smtClean="0"/>
              <a:t>for</a:t>
            </a:r>
            <a:r>
              <a:rPr lang="zh-TW" altLang="en-US" sz="2000" b="1" dirty="0" smtClean="0"/>
              <a:t> </a:t>
            </a:r>
            <a:r>
              <a:rPr lang="en-US" altLang="zh-TW" sz="2000" b="1" dirty="0" smtClean="0"/>
              <a:t>Optical Application</a:t>
            </a:r>
            <a:endParaRPr lang="zh-TW" altLang="en-US" dirty="0"/>
          </a:p>
        </p:txBody>
      </p:sp>
      <p:graphicFrame>
        <p:nvGraphicFramePr>
          <p:cNvPr id="11" name="表格 10"/>
          <p:cNvGraphicFramePr>
            <a:graphicFrameLocks noGrp="1"/>
          </p:cNvGraphicFramePr>
          <p:nvPr>
            <p:extLst>
              <p:ext uri="{D42A27DB-BD31-4B8C-83A1-F6EECF244321}">
                <p14:modId xmlns:p14="http://schemas.microsoft.com/office/powerpoint/2010/main" val="173835579"/>
              </p:ext>
            </p:extLst>
          </p:nvPr>
        </p:nvGraphicFramePr>
        <p:xfrm>
          <a:off x="315742" y="1196752"/>
          <a:ext cx="8420274" cy="4341764"/>
        </p:xfrm>
        <a:graphic>
          <a:graphicData uri="http://schemas.openxmlformats.org/drawingml/2006/table">
            <a:tbl>
              <a:tblPr firstRow="1" bandRow="1">
                <a:tableStyleId>{EB9631B5-78F2-41C9-869B-9F39066F8104}</a:tableStyleId>
              </a:tblPr>
              <a:tblGrid>
                <a:gridCol w="1489550"/>
                <a:gridCol w="1732681"/>
                <a:gridCol w="1394067"/>
                <a:gridCol w="2071295"/>
                <a:gridCol w="1732681"/>
              </a:tblGrid>
              <a:tr h="261903">
                <a:tc>
                  <a:txBody>
                    <a:bodyPr/>
                    <a:lstStyle/>
                    <a:p>
                      <a:pPr algn="ctr"/>
                      <a:endParaRPr lang="zh-TW" altLang="en-US" sz="1400" dirty="0"/>
                    </a:p>
                  </a:txBody>
                  <a:tcPr anchor="ctr"/>
                </a:tc>
                <a:tc>
                  <a:txBody>
                    <a:bodyPr/>
                    <a:lstStyle/>
                    <a:p>
                      <a:pPr algn="ctr"/>
                      <a:r>
                        <a:rPr lang="en-US" altLang="zh-TW" sz="1400" dirty="0" smtClean="0"/>
                        <a:t>a-Si</a:t>
                      </a:r>
                      <a:endParaRPr lang="zh-TW" altLang="en-US" sz="1400" dirty="0"/>
                    </a:p>
                  </a:txBody>
                  <a:tcPr anchor="ctr"/>
                </a:tc>
                <a:tc>
                  <a:txBody>
                    <a:bodyPr/>
                    <a:lstStyle/>
                    <a:p>
                      <a:pPr algn="ctr"/>
                      <a:r>
                        <a:rPr lang="en-US" altLang="zh-TW" sz="1400" dirty="0" err="1" smtClean="0"/>
                        <a:t>SiC</a:t>
                      </a:r>
                      <a:endParaRPr lang="zh-TW" altLang="en-US" sz="1400" dirty="0"/>
                    </a:p>
                  </a:txBody>
                  <a:tcPr anchor="ctr"/>
                </a:tc>
                <a:tc>
                  <a:txBody>
                    <a:bodyPr/>
                    <a:lstStyle/>
                    <a:p>
                      <a:pPr algn="ctr"/>
                      <a:r>
                        <a:rPr lang="en-US" altLang="zh-TW" sz="1400" dirty="0" err="1" smtClean="0"/>
                        <a:t>SiNx</a:t>
                      </a:r>
                      <a:endParaRPr lang="zh-TW" altLang="en-US" sz="1400" dirty="0"/>
                    </a:p>
                  </a:txBody>
                  <a:tcPr anchor="ctr"/>
                </a:tc>
                <a:tc>
                  <a:txBody>
                    <a:bodyPr/>
                    <a:lstStyle/>
                    <a:p>
                      <a:pPr algn="ctr"/>
                      <a:r>
                        <a:rPr lang="en-US" altLang="zh-TW" sz="1400" dirty="0" smtClean="0"/>
                        <a:t>SiO</a:t>
                      </a:r>
                      <a:r>
                        <a:rPr lang="en-US" altLang="zh-TW" sz="1400" baseline="-25000" dirty="0" smtClean="0"/>
                        <a:t>2</a:t>
                      </a:r>
                      <a:endParaRPr lang="zh-TW" altLang="en-US" sz="1400" baseline="-25000" dirty="0"/>
                    </a:p>
                  </a:txBody>
                  <a:tcPr anchor="ctr"/>
                </a:tc>
              </a:tr>
              <a:tr h="464002">
                <a:tc>
                  <a:txBody>
                    <a:bodyPr/>
                    <a:lstStyle/>
                    <a:p>
                      <a:pPr algn="ctr"/>
                      <a:r>
                        <a:rPr lang="en-US" altLang="zh-TW" sz="1400" dirty="0" smtClean="0"/>
                        <a:t>Refractive</a:t>
                      </a:r>
                      <a:r>
                        <a:rPr lang="en-US" altLang="zh-TW" sz="1400" baseline="0" dirty="0" smtClean="0"/>
                        <a:t> index</a:t>
                      </a:r>
                    </a:p>
                    <a:p>
                      <a:pPr algn="ctr"/>
                      <a:r>
                        <a:rPr lang="en-US" altLang="zh-TW" sz="1400" baseline="0" dirty="0" smtClean="0"/>
                        <a:t>@ 1550 nm </a:t>
                      </a:r>
                      <a:endParaRPr lang="zh-TW" altLang="en-US" sz="1400" dirty="0"/>
                    </a:p>
                  </a:txBody>
                  <a:tcPr anchor="ctr"/>
                </a:tc>
                <a:tc>
                  <a:txBody>
                    <a:bodyPr/>
                    <a:lstStyle/>
                    <a:p>
                      <a:pPr algn="ctr"/>
                      <a:r>
                        <a:rPr lang="en-US" altLang="zh-TW" sz="1400" dirty="0" smtClean="0"/>
                        <a:t>3.5</a:t>
                      </a:r>
                      <a:r>
                        <a:rPr lang="en-US" altLang="zh-TW" sz="1400" baseline="30000" dirty="0" smtClean="0"/>
                        <a:t>[1]</a:t>
                      </a:r>
                      <a:endParaRPr lang="zh-TW" altLang="en-US" sz="1400" baseline="30000" dirty="0"/>
                    </a:p>
                  </a:txBody>
                  <a:tcPr anchor="ctr"/>
                </a:tc>
                <a:tc>
                  <a:txBody>
                    <a:bodyPr/>
                    <a:lstStyle/>
                    <a:p>
                      <a:pPr algn="ctr"/>
                      <a:r>
                        <a:rPr lang="en-US" altLang="zh-TW" sz="1400" dirty="0" smtClean="0"/>
                        <a:t>3.2-2.6</a:t>
                      </a:r>
                      <a:r>
                        <a:rPr lang="en-US" altLang="zh-TW" sz="1400" baseline="30000" dirty="0" smtClean="0"/>
                        <a:t>[11,12]</a:t>
                      </a:r>
                      <a:endParaRPr lang="zh-TW" altLang="en-US" sz="1400" baseline="30000" dirty="0"/>
                    </a:p>
                  </a:txBody>
                  <a:tcPr anchor="ctr"/>
                </a:tc>
                <a:tc>
                  <a:txBody>
                    <a:bodyPr/>
                    <a:lstStyle/>
                    <a:p>
                      <a:pPr algn="ctr"/>
                      <a:r>
                        <a:rPr lang="en-US" altLang="zh-TW" sz="1400" dirty="0" smtClean="0"/>
                        <a:t>2.6-1.8</a:t>
                      </a:r>
                      <a:r>
                        <a:rPr lang="en-US" altLang="zh-TW" sz="1400" baseline="30000" dirty="0" smtClean="0"/>
                        <a:t>[16][30]</a:t>
                      </a:r>
                      <a:endParaRPr lang="zh-TW" altLang="en-US" sz="1400" baseline="30000" dirty="0"/>
                    </a:p>
                  </a:txBody>
                  <a:tcPr anchor="ctr"/>
                </a:tc>
                <a:tc>
                  <a:txBody>
                    <a:bodyPr/>
                    <a:lstStyle/>
                    <a:p>
                      <a:pPr algn="ctr"/>
                      <a:r>
                        <a:rPr lang="en-US" altLang="zh-TW" sz="1400" dirty="0" smtClean="0"/>
                        <a:t>1.45</a:t>
                      </a:r>
                      <a:r>
                        <a:rPr lang="en-US" altLang="zh-TW" sz="1400" baseline="30000" dirty="0" smtClean="0"/>
                        <a:t>[19,20]</a:t>
                      </a:r>
                      <a:endParaRPr lang="zh-TW" altLang="en-US" sz="1400" baseline="30000" dirty="0"/>
                    </a:p>
                  </a:txBody>
                  <a:tcPr anchor="ctr"/>
                </a:tc>
              </a:tr>
              <a:tr h="464002">
                <a:tc>
                  <a:txBody>
                    <a:bodyPr/>
                    <a:lstStyle/>
                    <a:p>
                      <a:pPr algn="ctr"/>
                      <a:r>
                        <a:rPr lang="en-US" altLang="zh-TW" sz="1400" dirty="0" smtClean="0"/>
                        <a:t>Absorption range</a:t>
                      </a:r>
                      <a:endParaRPr lang="zh-TW" altLang="en-US" sz="1400" dirty="0"/>
                    </a:p>
                  </a:txBody>
                  <a:tcPr anchor="ctr"/>
                </a:tc>
                <a:tc>
                  <a:txBody>
                    <a:bodyPr/>
                    <a:lstStyle/>
                    <a:p>
                      <a:pPr algn="ctr"/>
                      <a:r>
                        <a:rPr lang="en-US" altLang="zh-TW" sz="1400" dirty="0" smtClean="0"/>
                        <a:t>&lt;700 nm</a:t>
                      </a:r>
                      <a:r>
                        <a:rPr lang="en-US" altLang="zh-TW" sz="1400" baseline="30000" dirty="0" smtClean="0"/>
                        <a:t>[2]</a:t>
                      </a:r>
                      <a:endParaRPr lang="zh-TW" altLang="en-US" sz="1400" baseline="30000" dirty="0"/>
                    </a:p>
                  </a:txBody>
                  <a:tcPr anchor="ctr"/>
                </a:tc>
                <a:tc>
                  <a:txBody>
                    <a:bodyPr/>
                    <a:lstStyle/>
                    <a:p>
                      <a:pPr algn="ctr"/>
                      <a:r>
                        <a:rPr lang="en-US" altLang="zh-TW" sz="1400" dirty="0" smtClean="0"/>
                        <a:t>&lt;380 nm </a:t>
                      </a:r>
                      <a:r>
                        <a:rPr lang="en-US" altLang="zh-TW" sz="1400" baseline="30000" dirty="0" smtClean="0"/>
                        <a:t>[13]</a:t>
                      </a:r>
                      <a:endParaRPr lang="zh-TW" altLang="en-US" sz="1400" baseline="30000" dirty="0"/>
                    </a:p>
                  </a:txBody>
                  <a:tcPr anchor="ctr"/>
                </a:tc>
                <a:tc>
                  <a:txBody>
                    <a:bodyPr/>
                    <a:lstStyle/>
                    <a:p>
                      <a:pPr algn="ctr"/>
                      <a:r>
                        <a:rPr lang="en-US" altLang="zh-TW" sz="1400" dirty="0" smtClean="0"/>
                        <a:t>&lt;510 nm</a:t>
                      </a:r>
                      <a:r>
                        <a:rPr lang="en-US" altLang="zh-TW" sz="1400" baseline="30000" dirty="0" smtClean="0"/>
                        <a:t>[17]</a:t>
                      </a:r>
                      <a:endParaRPr lang="zh-TW" altLang="en-US" sz="1400" baseline="30000" dirty="0"/>
                    </a:p>
                  </a:txBody>
                  <a:tcPr anchor="ctr"/>
                </a:tc>
                <a:tc>
                  <a:txBody>
                    <a:bodyPr/>
                    <a:lstStyle/>
                    <a:p>
                      <a:pPr algn="ctr"/>
                      <a:r>
                        <a:rPr lang="en-US" altLang="zh-TW" sz="1400" dirty="0" smtClean="0"/>
                        <a:t>&lt;200 nm</a:t>
                      </a:r>
                      <a:r>
                        <a:rPr lang="en-US" altLang="zh-TW" sz="1400" strike="noStrike" baseline="30000" dirty="0" smtClean="0"/>
                        <a:t>[21]</a:t>
                      </a:r>
                      <a:endParaRPr lang="zh-TW" altLang="en-US" sz="1400" strike="noStrike" baseline="30000" dirty="0"/>
                    </a:p>
                  </a:txBody>
                  <a:tcPr anchor="ctr"/>
                </a:tc>
              </a:tr>
              <a:tr h="464002">
                <a:tc>
                  <a:txBody>
                    <a:bodyPr/>
                    <a:lstStyle/>
                    <a:p>
                      <a:pPr algn="ctr"/>
                      <a:r>
                        <a:rPr lang="en-US" altLang="zh-TW" sz="1400" dirty="0" smtClean="0"/>
                        <a:t>Young’s modulus (</a:t>
                      </a:r>
                      <a:r>
                        <a:rPr lang="en-US" altLang="zh-TW" sz="1400" dirty="0" err="1" smtClean="0"/>
                        <a:t>GPa</a:t>
                      </a:r>
                      <a:r>
                        <a:rPr lang="en-US" altLang="zh-TW" sz="1400" dirty="0" smtClean="0"/>
                        <a:t>)</a:t>
                      </a:r>
                      <a:endParaRPr lang="zh-TW" altLang="en-US" sz="1400" dirty="0"/>
                    </a:p>
                  </a:txBody>
                  <a:tcPr anchor="ctr"/>
                </a:tc>
                <a:tc>
                  <a:txBody>
                    <a:bodyPr/>
                    <a:lstStyle/>
                    <a:p>
                      <a:pPr algn="ctr"/>
                      <a:r>
                        <a:rPr lang="en-US" altLang="zh-TW" sz="1400" dirty="0" smtClean="0"/>
                        <a:t>100 ~ 150</a:t>
                      </a:r>
                      <a:r>
                        <a:rPr lang="en-US" altLang="zh-TW" sz="1400" baseline="30000" dirty="0" smtClean="0"/>
                        <a:t>[3-5]</a:t>
                      </a:r>
                      <a:endParaRPr lang="zh-TW" altLang="en-US" sz="1400" baseline="30000" dirty="0"/>
                    </a:p>
                  </a:txBody>
                  <a:tcPr anchor="ctr"/>
                </a:tc>
                <a:tc>
                  <a:txBody>
                    <a:bodyPr/>
                    <a:lstStyle/>
                    <a:p>
                      <a:pPr algn="ctr"/>
                      <a:r>
                        <a:rPr lang="en-US" altLang="zh-TW" sz="1400" dirty="0" smtClean="0"/>
                        <a:t>392 ~ 694</a:t>
                      </a:r>
                      <a:r>
                        <a:rPr lang="en-US" altLang="zh-TW" sz="1400" baseline="30000" dirty="0" smtClean="0"/>
                        <a:t>[14]</a:t>
                      </a:r>
                      <a:endParaRPr lang="zh-TW" altLang="en-US" sz="1400" baseline="30000" dirty="0"/>
                    </a:p>
                  </a:txBody>
                  <a:tcPr anchor="ctr"/>
                </a:tc>
                <a:tc>
                  <a:txBody>
                    <a:bodyPr/>
                    <a:lstStyle/>
                    <a:p>
                      <a:pPr algn="ctr"/>
                      <a:r>
                        <a:rPr lang="en-US" altLang="zh-TW" sz="1400" dirty="0" smtClean="0"/>
                        <a:t>85~210</a:t>
                      </a:r>
                      <a:r>
                        <a:rPr lang="en-US" altLang="zh-TW" sz="1400" baseline="30000" dirty="0" smtClean="0"/>
                        <a:t>[16]</a:t>
                      </a:r>
                      <a:endParaRPr lang="zh-TW" altLang="en-US" sz="1400" baseline="30000" dirty="0"/>
                    </a:p>
                  </a:txBody>
                  <a:tcPr anchor="ctr"/>
                </a:tc>
                <a:tc>
                  <a:txBody>
                    <a:bodyPr/>
                    <a:lstStyle/>
                    <a:p>
                      <a:pPr algn="ctr"/>
                      <a:r>
                        <a:rPr lang="en-US" altLang="zh-TW" sz="1400" dirty="0" smtClean="0"/>
                        <a:t>72~83</a:t>
                      </a:r>
                      <a:r>
                        <a:rPr lang="en-US" altLang="zh-TW" sz="1400" baseline="30000" dirty="0" smtClean="0"/>
                        <a:t>[20,22-25]</a:t>
                      </a:r>
                      <a:endParaRPr lang="zh-TW" altLang="en-US" sz="1400" baseline="30000" dirty="0"/>
                    </a:p>
                  </a:txBody>
                  <a:tcPr anchor="ctr"/>
                </a:tc>
              </a:tr>
              <a:tr h="464002">
                <a:tc>
                  <a:txBody>
                    <a:bodyPr/>
                    <a:lstStyle/>
                    <a:p>
                      <a:pPr algn="ctr"/>
                      <a:r>
                        <a:rPr lang="en-US" altLang="zh-TW" sz="1400" dirty="0" smtClean="0"/>
                        <a:t>Stress</a:t>
                      </a:r>
                      <a:r>
                        <a:rPr lang="en-US" altLang="zh-TW" sz="1400" baseline="30000" dirty="0" smtClean="0"/>
                        <a:t>#</a:t>
                      </a:r>
                      <a:r>
                        <a:rPr lang="en-US" altLang="zh-TW" sz="1400" dirty="0" smtClean="0"/>
                        <a:t> (MPa)</a:t>
                      </a:r>
                      <a:endParaRPr lang="zh-TW" altLang="en-US" sz="1400" dirty="0"/>
                    </a:p>
                  </a:txBody>
                  <a:tcPr anchor="ctr"/>
                </a:tc>
                <a:tc>
                  <a:txBody>
                    <a:bodyPr/>
                    <a:lstStyle/>
                    <a:p>
                      <a:pPr algn="ctr"/>
                      <a:r>
                        <a:rPr lang="en-US" altLang="zh-TW" sz="1400" dirty="0" smtClean="0"/>
                        <a:t>-400 ~ -900</a:t>
                      </a:r>
                      <a:r>
                        <a:rPr lang="en-US" altLang="zh-TW" sz="1400" baseline="30000" dirty="0" smtClean="0"/>
                        <a:t>[6,7]</a:t>
                      </a:r>
                      <a:endParaRPr lang="zh-TW" altLang="en-US" sz="1400" baseline="30000" dirty="0"/>
                    </a:p>
                  </a:txBody>
                  <a:tcPr anchor="ctr"/>
                </a:tc>
                <a:tc>
                  <a:txBody>
                    <a:bodyPr/>
                    <a:lstStyle/>
                    <a:p>
                      <a:pPr algn="ctr"/>
                      <a:r>
                        <a:rPr lang="en-US" altLang="zh-TW" sz="1400" dirty="0" smtClean="0"/>
                        <a:t>-160 ~</a:t>
                      </a:r>
                      <a:r>
                        <a:rPr lang="en-US" altLang="zh-TW" sz="1400" baseline="0" dirty="0" smtClean="0"/>
                        <a:t> </a:t>
                      </a:r>
                      <a:r>
                        <a:rPr lang="en-US" altLang="zh-TW" sz="1400" dirty="0" smtClean="0"/>
                        <a:t>-510</a:t>
                      </a:r>
                      <a:r>
                        <a:rPr lang="en-US" altLang="zh-TW" sz="1400" baseline="30000" dirty="0" smtClean="0"/>
                        <a:t>[15]</a:t>
                      </a:r>
                    </a:p>
                  </a:txBody>
                  <a:tcPr anchor="ctr"/>
                </a:tc>
                <a:tc>
                  <a:txBody>
                    <a:bodyPr/>
                    <a:lstStyle/>
                    <a:p>
                      <a:pPr algn="ctr"/>
                      <a:r>
                        <a:rPr lang="en-US" altLang="zh-TW" sz="1400" dirty="0" smtClean="0"/>
                        <a:t>+600 ~</a:t>
                      </a:r>
                      <a:r>
                        <a:rPr lang="en-US" altLang="zh-TW" sz="1400" baseline="0" dirty="0" smtClean="0"/>
                        <a:t> </a:t>
                      </a:r>
                      <a:r>
                        <a:rPr lang="en-US" altLang="zh-TW" sz="1400" dirty="0" smtClean="0"/>
                        <a:t>1200 </a:t>
                      </a:r>
                      <a:r>
                        <a:rPr lang="en-US" altLang="zh-TW" sz="1400" baseline="30000" dirty="0" smtClean="0"/>
                        <a:t>[16]</a:t>
                      </a:r>
                      <a:endParaRPr lang="zh-TW" altLang="en-US" sz="1400" baseline="30000" dirty="0"/>
                    </a:p>
                  </a:txBody>
                  <a:tcPr anchor="ctr"/>
                </a:tc>
                <a:tc>
                  <a:txBody>
                    <a:bodyPr/>
                    <a:lstStyle/>
                    <a:p>
                      <a:pPr algn="ctr"/>
                      <a:r>
                        <a:rPr lang="en-US" altLang="zh-TW" sz="1400" dirty="0" smtClean="0"/>
                        <a:t>+60 ~ -257</a:t>
                      </a:r>
                      <a:r>
                        <a:rPr lang="en-US" altLang="zh-TW" sz="1400" baseline="30000" dirty="0" smtClean="0"/>
                        <a:t>[25]</a:t>
                      </a:r>
                      <a:endParaRPr lang="zh-TW" altLang="en-US" sz="1400" baseline="30000" dirty="0"/>
                    </a:p>
                  </a:txBody>
                  <a:tcPr anchor="ctr"/>
                </a:tc>
              </a:tr>
              <a:tr h="464002">
                <a:tc>
                  <a:txBody>
                    <a:bodyPr/>
                    <a:lstStyle/>
                    <a:p>
                      <a:pPr algn="ctr"/>
                      <a:r>
                        <a:rPr lang="en-US" altLang="zh-TW" sz="1400" dirty="0" smtClean="0"/>
                        <a:t>Loss angle at</a:t>
                      </a:r>
                      <a:r>
                        <a:rPr lang="en-US" altLang="zh-TW" sz="1400" baseline="0" dirty="0" smtClean="0"/>
                        <a:t> RT</a:t>
                      </a:r>
                      <a:endParaRPr lang="zh-TW" alt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3.3x10</a:t>
                      </a:r>
                      <a:r>
                        <a:rPr lang="en-US" altLang="zh-TW" sz="1400" baseline="30000" dirty="0" smtClean="0"/>
                        <a:t>-4</a:t>
                      </a:r>
                      <a:r>
                        <a:rPr lang="en-US" altLang="zh-TW" sz="1400" dirty="0" smtClean="0"/>
                        <a:t> e beam</a:t>
                      </a:r>
                      <a:r>
                        <a:rPr lang="en-US" altLang="zh-TW" sz="1400" baseline="30000" dirty="0" smtClean="0"/>
                        <a:t>[8]</a:t>
                      </a:r>
                      <a:endParaRPr lang="en-US" altLang="zh-TW"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5x10</a:t>
                      </a:r>
                      <a:r>
                        <a:rPr lang="en-US" altLang="zh-TW" sz="1400" baseline="30000" dirty="0" smtClean="0"/>
                        <a:t>-4</a:t>
                      </a:r>
                      <a:r>
                        <a:rPr lang="en-US" altLang="zh-TW" sz="1400" dirty="0" smtClean="0"/>
                        <a:t> sputter</a:t>
                      </a:r>
                      <a:r>
                        <a:rPr lang="en-US" altLang="zh-TW" sz="1400" baseline="30000" dirty="0" smtClean="0"/>
                        <a:t>[8]</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t>4x10</a:t>
                      </a:r>
                      <a:r>
                        <a:rPr lang="en-US" altLang="zh-TW" sz="1400" baseline="30000" dirty="0" smtClean="0"/>
                        <a:t>-4 </a:t>
                      </a:r>
                      <a:r>
                        <a:rPr lang="en-US" altLang="zh-TW" sz="1400" baseline="0" dirty="0" smtClean="0"/>
                        <a:t>IBS </a:t>
                      </a:r>
                      <a:r>
                        <a:rPr lang="en-US" altLang="zh-TW" sz="1400" baseline="30000" dirty="0" smtClean="0"/>
                        <a:t>[31]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t>9x10</a:t>
                      </a:r>
                      <a:r>
                        <a:rPr lang="en-US" altLang="zh-TW" sz="1400" baseline="30000" dirty="0" smtClean="0"/>
                        <a:t>-5</a:t>
                      </a:r>
                      <a:r>
                        <a:rPr lang="en-US" altLang="zh-TW" sz="1400" baseline="0" dirty="0" smtClean="0"/>
                        <a:t> IBS </a:t>
                      </a:r>
                      <a:r>
                        <a:rPr lang="en-US" altLang="zh-TW" sz="1400" baseline="30000" dirty="0" smtClean="0"/>
                        <a:t>[10]</a:t>
                      </a:r>
                      <a:endParaRPr lang="zh-TW" altLang="en-US" sz="1400" baseline="30000" dirty="0"/>
                    </a:p>
                  </a:txBody>
                  <a:tcPr anchor="ctr"/>
                </a:tc>
                <a:tc>
                  <a:txBody>
                    <a:bodyPr/>
                    <a:lstStyle/>
                    <a:p>
                      <a:pPr algn="ctr"/>
                      <a:r>
                        <a:rPr lang="en-US" altLang="zh-TW" sz="1400" dirty="0" smtClean="0"/>
                        <a:t>--</a:t>
                      </a:r>
                    </a:p>
                  </a:txBody>
                  <a:tcPr anchor="ctr"/>
                </a:tc>
                <a:tc>
                  <a:txBody>
                    <a:bodyPr/>
                    <a:lstStyle/>
                    <a:p>
                      <a:pPr algn="ctr"/>
                      <a:r>
                        <a:rPr lang="en-US" altLang="zh-TW" sz="1400" dirty="0" smtClean="0"/>
                        <a:t>~2x10</a:t>
                      </a:r>
                      <a:r>
                        <a:rPr lang="en-US" altLang="zh-TW" sz="1400" baseline="30000" dirty="0" smtClean="0"/>
                        <a:t>-6</a:t>
                      </a:r>
                      <a:r>
                        <a:rPr lang="zh-TW" altLang="en-US" sz="1400" dirty="0" smtClean="0"/>
                        <a:t> </a:t>
                      </a:r>
                      <a:r>
                        <a:rPr lang="en-US" altLang="zh-TW" sz="1400" dirty="0" smtClean="0"/>
                        <a:t>high</a:t>
                      </a:r>
                      <a:r>
                        <a:rPr lang="zh-TW" altLang="en-US" sz="1400" dirty="0" smtClean="0"/>
                        <a:t> </a:t>
                      </a:r>
                      <a:r>
                        <a:rPr lang="en-US" altLang="zh-TW" sz="1400" dirty="0" smtClean="0"/>
                        <a:t>stress </a:t>
                      </a:r>
                      <a:r>
                        <a:rPr lang="en-US" altLang="zh-TW" sz="1400" baseline="30000" dirty="0" smtClean="0"/>
                        <a:t>[18]</a:t>
                      </a:r>
                    </a:p>
                    <a:p>
                      <a:pPr algn="ctr"/>
                      <a:r>
                        <a:rPr lang="en-US" altLang="zh-TW" sz="1400" dirty="0" smtClean="0"/>
                        <a:t>~3x10</a:t>
                      </a:r>
                      <a:r>
                        <a:rPr lang="en-US" altLang="zh-TW" sz="1400" baseline="30000" dirty="0" smtClean="0"/>
                        <a:t>-4</a:t>
                      </a:r>
                      <a:r>
                        <a:rPr lang="zh-TW" altLang="en-US" sz="1400" dirty="0" smtClean="0"/>
                        <a:t> </a:t>
                      </a:r>
                      <a:r>
                        <a:rPr lang="en-US" altLang="zh-TW" sz="1400" dirty="0" smtClean="0"/>
                        <a:t>stress</a:t>
                      </a:r>
                      <a:r>
                        <a:rPr lang="zh-TW" altLang="en-US" sz="1400" dirty="0" smtClean="0"/>
                        <a:t> </a:t>
                      </a:r>
                      <a:r>
                        <a:rPr lang="en-US" altLang="zh-TW" sz="1400" dirty="0" smtClean="0"/>
                        <a:t>relief</a:t>
                      </a:r>
                      <a:r>
                        <a:rPr lang="zh-TW" altLang="en-US" sz="1400" dirty="0" smtClean="0"/>
                        <a:t> </a:t>
                      </a:r>
                      <a:r>
                        <a:rPr lang="en-US" altLang="zh-TW" sz="1400" baseline="30000" dirty="0" smtClean="0"/>
                        <a:t>[18]</a:t>
                      </a:r>
                    </a:p>
                    <a:p>
                      <a:pPr algn="ctr"/>
                      <a:r>
                        <a:rPr lang="en-US" altLang="zh-TW" sz="1400" baseline="0" dirty="0" smtClean="0"/>
                        <a:t>7.5x10</a:t>
                      </a:r>
                      <a:r>
                        <a:rPr lang="en-US" altLang="zh-TW" sz="1400" baseline="30000" dirty="0" smtClean="0"/>
                        <a:t>-5</a:t>
                      </a:r>
                      <a:r>
                        <a:rPr lang="en-US" altLang="zh-TW" sz="1400" baseline="0" dirty="0" smtClean="0"/>
                        <a:t> SiN</a:t>
                      </a:r>
                      <a:r>
                        <a:rPr lang="en-US" altLang="zh-TW" sz="1400" baseline="-25000" dirty="0" smtClean="0"/>
                        <a:t>0.40</a:t>
                      </a:r>
                      <a:r>
                        <a:rPr lang="en-US" altLang="zh-TW" sz="1400" baseline="0" dirty="0" smtClean="0"/>
                        <a:t> @107Hz</a:t>
                      </a:r>
                    </a:p>
                    <a:p>
                      <a:pPr algn="ctr"/>
                      <a:r>
                        <a:rPr lang="en-US" altLang="zh-TW" sz="1400" dirty="0" smtClean="0"/>
                        <a:t>1.4x10</a:t>
                      </a:r>
                      <a:r>
                        <a:rPr lang="en-US" altLang="zh-TW" sz="1400" baseline="30000" dirty="0" smtClean="0"/>
                        <a:t>-5</a:t>
                      </a:r>
                      <a:r>
                        <a:rPr lang="zh-TW" altLang="en-US" sz="1400" dirty="0" smtClean="0"/>
                        <a:t> </a:t>
                      </a:r>
                      <a:r>
                        <a:rPr lang="en-US" altLang="zh-TW" sz="1400" dirty="0" smtClean="0"/>
                        <a:t>SiN</a:t>
                      </a:r>
                      <a:r>
                        <a:rPr lang="en-US" altLang="zh-TW" sz="1400" baseline="-25000" dirty="0" smtClean="0"/>
                        <a:t>0.87</a:t>
                      </a:r>
                      <a:r>
                        <a:rPr lang="en-US" altLang="zh-TW" sz="1400" baseline="0" dirty="0" smtClean="0"/>
                        <a:t> @107Hz</a:t>
                      </a:r>
                      <a:r>
                        <a:rPr lang="en-US" altLang="zh-TW" sz="1400" baseline="30000" dirty="0" smtClean="0"/>
                        <a:t>[30]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1.49x10</a:t>
                      </a:r>
                      <a:r>
                        <a:rPr lang="en-US" altLang="zh-TW" sz="1400" baseline="30000" dirty="0" smtClean="0"/>
                        <a:t>-4</a:t>
                      </a:r>
                      <a:r>
                        <a:rPr lang="en-US" altLang="zh-TW" sz="14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1x10</a:t>
                      </a:r>
                      <a:r>
                        <a:rPr lang="en-US" altLang="zh-TW" sz="1400" baseline="30000" dirty="0" smtClean="0"/>
                        <a:t>-4</a:t>
                      </a:r>
                      <a:r>
                        <a:rPr lang="en-US" altLang="zh-TW" sz="1400" dirty="0" smtClean="0"/>
                        <a:t> IBS</a:t>
                      </a:r>
                      <a:r>
                        <a:rPr lang="zh-TW" altLang="en-US" sz="1400" dirty="0" smtClean="0"/>
                        <a:t> </a:t>
                      </a:r>
                      <a:r>
                        <a:rPr lang="en-US" altLang="zh-TW" sz="1400" baseline="30000" dirty="0" smtClean="0"/>
                        <a:t>[26-28]</a:t>
                      </a:r>
                      <a:endParaRPr lang="zh-TW" altLang="en-US" sz="1400" baseline="30000" dirty="0"/>
                    </a:p>
                  </a:txBody>
                  <a:tcPr anchor="ctr"/>
                </a:tc>
              </a:tr>
              <a:tr h="464002">
                <a:tc>
                  <a:txBody>
                    <a:bodyPr/>
                    <a:lstStyle/>
                    <a:p>
                      <a:pPr algn="ctr"/>
                      <a:r>
                        <a:rPr lang="en-US" altLang="zh-TW" sz="1400" dirty="0" smtClean="0"/>
                        <a:t>Cryogenic loss peak</a:t>
                      </a:r>
                      <a:endParaRPr lang="zh-TW" altLang="en-US" sz="1400" dirty="0"/>
                    </a:p>
                  </a:txBody>
                  <a:tcPr anchor="ctr"/>
                </a:tc>
                <a:tc>
                  <a:txBody>
                    <a:bodyPr/>
                    <a:lstStyle/>
                    <a:p>
                      <a:pPr algn="ctr"/>
                      <a:r>
                        <a:rPr lang="en-US" altLang="zh-TW" sz="1400" baseline="0" dirty="0" smtClean="0"/>
                        <a:t>Depends on H</a:t>
                      </a:r>
                      <a:r>
                        <a:rPr lang="en-US" altLang="zh-TW" sz="1400" baseline="30000" dirty="0" smtClean="0"/>
                        <a:t>+</a:t>
                      </a:r>
                      <a:r>
                        <a:rPr lang="en-US" altLang="zh-TW" sz="1400" baseline="0" dirty="0" smtClean="0"/>
                        <a:t>-concentration and heat treatment</a:t>
                      </a:r>
                      <a:r>
                        <a:rPr lang="en-US" altLang="zh-TW" sz="1400" baseline="30000" dirty="0" smtClean="0"/>
                        <a:t>[8-10] </a:t>
                      </a:r>
                      <a:endParaRPr lang="zh-TW" altLang="en-US" sz="1400" baseline="30000" dirty="0"/>
                    </a:p>
                  </a:txBody>
                  <a:tcPr anchor="ctr"/>
                </a:tc>
                <a:tc>
                  <a:txBody>
                    <a:bodyPr/>
                    <a:lstStyle/>
                    <a:p>
                      <a:pPr algn="ctr"/>
                      <a:r>
                        <a:rPr lang="en-US" altLang="zh-TW" sz="1400"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t>Depends on N-concentration</a:t>
                      </a:r>
                      <a:endParaRPr lang="en-US" altLang="zh-TW" sz="1400" baseline="30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t>(</a:t>
                      </a:r>
                      <a:r>
                        <a:rPr lang="en-US" altLang="zh-TW" sz="1200" baseline="0" dirty="0" smtClean="0"/>
                        <a:t>Preliminary results will</a:t>
                      </a:r>
                      <a:r>
                        <a:rPr lang="zh-TW" altLang="en-US" sz="1200" baseline="0" dirty="0" smtClean="0"/>
                        <a:t> </a:t>
                      </a:r>
                      <a:r>
                        <a:rPr lang="en-US" altLang="zh-TW" sz="1200" baseline="0" dirty="0" smtClean="0"/>
                        <a:t>be</a:t>
                      </a:r>
                      <a:r>
                        <a:rPr lang="zh-TW" altLang="en-US" sz="1200" baseline="0" dirty="0" smtClean="0"/>
                        <a:t> </a:t>
                      </a:r>
                      <a:r>
                        <a:rPr lang="en-US" altLang="zh-TW" sz="1200" baseline="0" dirty="0" smtClean="0"/>
                        <a:t>presented in poster session by Mr. </a:t>
                      </a:r>
                      <a:r>
                        <a:rPr lang="en-US" altLang="zh-TW" sz="1200" baseline="0" dirty="0" err="1" smtClean="0"/>
                        <a:t>Kuo</a:t>
                      </a:r>
                      <a:r>
                        <a:rPr lang="en-US" altLang="zh-TW" sz="1400" baseline="0" dirty="0" smtClean="0"/>
                        <a:t>)</a:t>
                      </a:r>
                      <a:endParaRPr lang="zh-TW" altLang="en-US" sz="1400" baseline="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5x10</a:t>
                      </a:r>
                      <a:r>
                        <a:rPr lang="en-US" altLang="zh-TW" sz="1400" baseline="30000" dirty="0" smtClean="0"/>
                        <a:t>-4</a:t>
                      </a:r>
                      <a:r>
                        <a:rPr lang="en-US" altLang="zh-TW" sz="1400" dirty="0" smtClean="0"/>
                        <a:t> @20K</a:t>
                      </a:r>
                      <a:r>
                        <a:rPr lang="en-US" altLang="zh-TW" sz="1400" baseline="30000" dirty="0" smtClean="0"/>
                        <a:t>[29]</a:t>
                      </a:r>
                      <a:endParaRPr lang="zh-TW" altLang="en-US" sz="1400" baseline="30000" dirty="0"/>
                    </a:p>
                  </a:txBody>
                  <a:tcPr anchor="ctr"/>
                </a:tc>
              </a:tr>
            </a:tbl>
          </a:graphicData>
        </a:graphic>
      </p:graphicFrame>
      <p:sp>
        <p:nvSpPr>
          <p:cNvPr id="5" name="文字方塊 4"/>
          <p:cNvSpPr txBox="1"/>
          <p:nvPr/>
        </p:nvSpPr>
        <p:spPr>
          <a:xfrm>
            <a:off x="315742" y="5877272"/>
            <a:ext cx="6242078" cy="276999"/>
          </a:xfrm>
          <a:prstGeom prst="rect">
            <a:avLst/>
          </a:prstGeom>
          <a:noFill/>
        </p:spPr>
        <p:txBody>
          <a:bodyPr wrap="square" rtlCol="0">
            <a:spAutoFit/>
          </a:bodyPr>
          <a:lstStyle/>
          <a:p>
            <a:r>
              <a:rPr lang="en-US" altLang="zh-TW" sz="1200" dirty="0"/>
              <a:t>#</a:t>
            </a:r>
            <a:r>
              <a:rPr lang="en-US" altLang="zh-TW" sz="1200" dirty="0" smtClean="0"/>
              <a:t>  - : compressive  +: tensile</a:t>
            </a:r>
          </a:p>
        </p:txBody>
      </p:sp>
      <p:sp>
        <p:nvSpPr>
          <p:cNvPr id="2" name="投影片編號版面配置區 1"/>
          <p:cNvSpPr>
            <a:spLocks noGrp="1"/>
          </p:cNvSpPr>
          <p:nvPr>
            <p:ph type="sldNum" sz="quarter" idx="12"/>
          </p:nvPr>
        </p:nvSpPr>
        <p:spPr/>
        <p:txBody>
          <a:bodyPr/>
          <a:lstStyle/>
          <a:p>
            <a:fld id="{F496D40E-8009-48D2-83DB-BBA08CC6193C}" type="slidenum">
              <a:rPr lang="zh-TW" altLang="en-US" smtClean="0"/>
              <a:t>3</a:t>
            </a:fld>
            <a:endParaRPr lang="zh-TW" altLang="en-US"/>
          </a:p>
        </p:txBody>
      </p:sp>
    </p:spTree>
    <p:extLst>
      <p:ext uri="{BB962C8B-B14F-4D97-AF65-F5344CB8AC3E}">
        <p14:creationId xmlns:p14="http://schemas.microsoft.com/office/powerpoint/2010/main" val="415975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59" y="840008"/>
            <a:ext cx="8428641" cy="6017992"/>
          </a:xfrm>
          <a:prstGeom prst="rect">
            <a:avLst/>
          </a:prstGeom>
        </p:spPr>
      </p:pic>
      <p:grpSp>
        <p:nvGrpSpPr>
          <p:cNvPr id="8" name="群組 7"/>
          <p:cNvGrpSpPr/>
          <p:nvPr/>
        </p:nvGrpSpPr>
        <p:grpSpPr>
          <a:xfrm>
            <a:off x="3553001" y="1124744"/>
            <a:ext cx="2017885" cy="901314"/>
            <a:chOff x="5329781" y="1268759"/>
            <a:chExt cx="2017885" cy="901314"/>
          </a:xfrm>
        </p:grpSpPr>
        <p:sp>
          <p:nvSpPr>
            <p:cNvPr id="4" name="矩形 3"/>
            <p:cNvSpPr/>
            <p:nvPr/>
          </p:nvSpPr>
          <p:spPr>
            <a:xfrm>
              <a:off x="5329781" y="1268759"/>
              <a:ext cx="1722318" cy="261610"/>
            </a:xfrm>
            <a:prstGeom prst="rect">
              <a:avLst/>
            </a:prstGeom>
          </p:spPr>
          <p:txBody>
            <a:bodyPr wrap="square">
              <a:spAutoFit/>
            </a:bodyPr>
            <a:lstStyle/>
            <a:p>
              <a:r>
                <a:rPr lang="en-US" altLang="zh-TW" sz="1100" b="1" dirty="0">
                  <a:solidFill>
                    <a:prstClr val="black"/>
                  </a:solidFill>
                </a:rPr>
                <a:t>Process chamber</a:t>
              </a:r>
              <a:r>
                <a:rPr lang="zh-TW" altLang="en-US" sz="1100" b="1" dirty="0">
                  <a:solidFill>
                    <a:prstClr val="black"/>
                  </a:solidFill>
                </a:rPr>
                <a:t> </a:t>
              </a:r>
              <a:r>
                <a:rPr lang="en-US" altLang="zh-TW" sz="1100" b="1" dirty="0">
                  <a:solidFill>
                    <a:prstClr val="black"/>
                  </a:solidFill>
                </a:rPr>
                <a:t>1</a:t>
              </a:r>
              <a:r>
                <a:rPr lang="zh-TW" altLang="en-US" sz="1100" b="1" dirty="0">
                  <a:solidFill>
                    <a:prstClr val="black"/>
                  </a:solidFill>
                </a:rPr>
                <a:t>：</a:t>
              </a:r>
              <a:r>
                <a:rPr lang="en-US" altLang="zh-TW" sz="1100" b="1" dirty="0" err="1">
                  <a:solidFill>
                    <a:prstClr val="black"/>
                  </a:solidFill>
                </a:rPr>
                <a:t>SiNx</a:t>
              </a:r>
              <a:endParaRPr lang="zh-TW" altLang="en-US" sz="1100" b="1" dirty="0">
                <a:solidFill>
                  <a:prstClr val="black"/>
                </a:solidFill>
              </a:endParaRPr>
            </a:p>
          </p:txBody>
        </p:sp>
        <p:pic>
          <p:nvPicPr>
            <p:cNvPr id="5" name="圖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9450" y="1530490"/>
              <a:ext cx="2008216" cy="639583"/>
            </a:xfrm>
            <a:prstGeom prst="rect">
              <a:avLst/>
            </a:prstGeom>
          </p:spPr>
        </p:pic>
      </p:grpSp>
      <p:grpSp>
        <p:nvGrpSpPr>
          <p:cNvPr id="13" name="群組 12"/>
          <p:cNvGrpSpPr/>
          <p:nvPr/>
        </p:nvGrpSpPr>
        <p:grpSpPr>
          <a:xfrm>
            <a:off x="6012160" y="2647942"/>
            <a:ext cx="2237730" cy="607570"/>
            <a:chOff x="5535622" y="4117574"/>
            <a:chExt cx="2237730" cy="607570"/>
          </a:xfrm>
        </p:grpSpPr>
        <p:sp>
          <p:nvSpPr>
            <p:cNvPr id="3" name="矩形 2"/>
            <p:cNvSpPr/>
            <p:nvPr/>
          </p:nvSpPr>
          <p:spPr>
            <a:xfrm>
              <a:off x="5535622" y="4117574"/>
              <a:ext cx="1697901" cy="261610"/>
            </a:xfrm>
            <a:prstGeom prst="rect">
              <a:avLst/>
            </a:prstGeom>
          </p:spPr>
          <p:txBody>
            <a:bodyPr wrap="none">
              <a:spAutoFit/>
            </a:bodyPr>
            <a:lstStyle/>
            <a:p>
              <a:r>
                <a:rPr lang="en-US" altLang="zh-TW" sz="1100" b="1" dirty="0">
                  <a:solidFill>
                    <a:prstClr val="black"/>
                  </a:solidFill>
                </a:rPr>
                <a:t>Process chamber</a:t>
              </a:r>
              <a:r>
                <a:rPr lang="zh-TW" altLang="en-US" sz="1100" b="1" dirty="0">
                  <a:solidFill>
                    <a:prstClr val="black"/>
                  </a:solidFill>
                </a:rPr>
                <a:t> </a:t>
              </a:r>
              <a:r>
                <a:rPr lang="en-US" altLang="zh-TW" sz="1100" b="1" dirty="0">
                  <a:solidFill>
                    <a:prstClr val="black"/>
                  </a:solidFill>
                </a:rPr>
                <a:t>2</a:t>
              </a:r>
              <a:r>
                <a:rPr lang="zh-TW" altLang="en-US" sz="1100" b="1" dirty="0">
                  <a:solidFill>
                    <a:prstClr val="black"/>
                  </a:solidFill>
                </a:rPr>
                <a:t>：</a:t>
              </a:r>
              <a:r>
                <a:rPr lang="en-US" altLang="zh-TW" sz="1100" b="1" dirty="0">
                  <a:solidFill>
                    <a:prstClr val="black"/>
                  </a:solidFill>
                </a:rPr>
                <a:t> SiO</a:t>
              </a:r>
              <a:r>
                <a:rPr lang="en-US" altLang="zh-TW" sz="1100" b="1" baseline="-25000" dirty="0">
                  <a:solidFill>
                    <a:prstClr val="black"/>
                  </a:solidFill>
                </a:rPr>
                <a:t>2</a:t>
              </a:r>
              <a:endParaRPr lang="zh-TW" altLang="en-US" sz="1100" b="1" dirty="0">
                <a:solidFill>
                  <a:prstClr val="black"/>
                </a:solidFill>
              </a:endParaRPr>
            </a:p>
          </p:txBody>
        </p:sp>
        <p:pic>
          <p:nvPicPr>
            <p:cNvPr id="6" name="圖片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7462" y="4328279"/>
              <a:ext cx="2225890" cy="396865"/>
            </a:xfrm>
            <a:prstGeom prst="rect">
              <a:avLst/>
            </a:prstGeom>
          </p:spPr>
        </p:pic>
      </p:grpSp>
      <p:sp>
        <p:nvSpPr>
          <p:cNvPr id="2" name="矩形 1"/>
          <p:cNvSpPr/>
          <p:nvPr/>
        </p:nvSpPr>
        <p:spPr>
          <a:xfrm>
            <a:off x="2195736" y="12880"/>
            <a:ext cx="5256584" cy="646331"/>
          </a:xfrm>
          <a:prstGeom prst="rect">
            <a:avLst/>
          </a:prstGeom>
        </p:spPr>
        <p:txBody>
          <a:bodyPr wrap="square">
            <a:spAutoFit/>
          </a:bodyPr>
          <a:lstStyle/>
          <a:p>
            <a:pPr algn="ctr"/>
            <a:r>
              <a:rPr lang="en-US" altLang="zh-TW" b="1" dirty="0" smtClean="0"/>
              <a:t>Plasma</a:t>
            </a:r>
            <a:r>
              <a:rPr lang="zh-TW" altLang="en-US" b="1" dirty="0" smtClean="0"/>
              <a:t> </a:t>
            </a:r>
            <a:r>
              <a:rPr lang="en-US" altLang="zh-TW" b="1" dirty="0" smtClean="0"/>
              <a:t>Enhanced</a:t>
            </a:r>
            <a:r>
              <a:rPr lang="zh-TW" altLang="en-US" b="1" dirty="0" smtClean="0"/>
              <a:t> </a:t>
            </a:r>
            <a:r>
              <a:rPr lang="en-US" altLang="zh-TW" b="1" dirty="0" smtClean="0"/>
              <a:t>Chemical</a:t>
            </a:r>
            <a:r>
              <a:rPr lang="zh-TW" altLang="en-US" b="1" dirty="0" smtClean="0"/>
              <a:t> </a:t>
            </a:r>
            <a:r>
              <a:rPr lang="en-US" altLang="zh-TW" b="1" dirty="0"/>
              <a:t>Vapor</a:t>
            </a:r>
            <a:r>
              <a:rPr lang="zh-TW" altLang="en-US" b="1" dirty="0"/>
              <a:t> </a:t>
            </a:r>
            <a:r>
              <a:rPr lang="en-US" altLang="zh-TW" b="1" dirty="0" smtClean="0"/>
              <a:t>Deposition</a:t>
            </a:r>
            <a:r>
              <a:rPr lang="zh-TW" altLang="en-US" b="1" dirty="0" smtClean="0"/>
              <a:t> </a:t>
            </a:r>
            <a:r>
              <a:rPr lang="en-US" altLang="zh-TW" b="1" dirty="0" smtClean="0"/>
              <a:t>(PECVD</a:t>
            </a:r>
            <a:r>
              <a:rPr lang="en-US" altLang="zh-TW" b="1" dirty="0"/>
              <a:t>)</a:t>
            </a:r>
          </a:p>
          <a:p>
            <a:pPr algn="ctr"/>
            <a:r>
              <a:rPr lang="en-US" altLang="zh-TW" b="1" dirty="0"/>
              <a:t> for multi-layer dielectric</a:t>
            </a:r>
            <a:r>
              <a:rPr lang="zh-TW" altLang="en-US" b="1" dirty="0"/>
              <a:t> </a:t>
            </a:r>
            <a:r>
              <a:rPr lang="en-US" altLang="zh-TW" b="1" dirty="0"/>
              <a:t>mirror</a:t>
            </a:r>
            <a:r>
              <a:rPr lang="zh-TW" altLang="en-US" b="1" dirty="0"/>
              <a:t> </a:t>
            </a:r>
            <a:r>
              <a:rPr lang="en-US" altLang="zh-TW" b="1" dirty="0"/>
              <a:t>coating</a:t>
            </a:r>
          </a:p>
        </p:txBody>
      </p:sp>
      <p:sp>
        <p:nvSpPr>
          <p:cNvPr id="7" name="文字方塊 6"/>
          <p:cNvSpPr txBox="1"/>
          <p:nvPr/>
        </p:nvSpPr>
        <p:spPr>
          <a:xfrm>
            <a:off x="6156176" y="6191499"/>
            <a:ext cx="2988257" cy="369332"/>
          </a:xfrm>
          <a:prstGeom prst="rect">
            <a:avLst/>
          </a:prstGeom>
          <a:noFill/>
        </p:spPr>
        <p:txBody>
          <a:bodyPr wrap="square" rtlCol="0">
            <a:spAutoFit/>
          </a:bodyPr>
          <a:lstStyle/>
          <a:p>
            <a:r>
              <a:rPr kumimoji="1" lang="en-US" altLang="zh-TW" dirty="0" smtClean="0"/>
              <a:t>Silicon</a:t>
            </a:r>
            <a:r>
              <a:rPr kumimoji="1" lang="zh-TW" altLang="en-US" dirty="0" smtClean="0"/>
              <a:t> </a:t>
            </a:r>
            <a:r>
              <a:rPr kumimoji="1" lang="en-US" altLang="zh-TW" dirty="0" smtClean="0"/>
              <a:t>substrate</a:t>
            </a:r>
            <a:r>
              <a:rPr kumimoji="1" lang="zh-TW" altLang="en-US" dirty="0" smtClean="0"/>
              <a:t> </a:t>
            </a:r>
            <a:r>
              <a:rPr kumimoji="1" lang="en-US" altLang="zh-TW" dirty="0" smtClean="0"/>
              <a:t>side</a:t>
            </a:r>
            <a:r>
              <a:rPr kumimoji="1" lang="zh-TW" altLang="en-US" dirty="0" smtClean="0"/>
              <a:t> </a:t>
            </a:r>
            <a:r>
              <a:rPr kumimoji="1" lang="en-US" altLang="zh-TW" dirty="0" smtClean="0"/>
              <a:t>view</a:t>
            </a:r>
            <a:endParaRPr kumimoji="1" lang="zh-TW" altLang="en-US" dirty="0"/>
          </a:p>
        </p:txBody>
      </p:sp>
      <p:sp>
        <p:nvSpPr>
          <p:cNvPr id="9" name="投影片編號版面配置區 8"/>
          <p:cNvSpPr>
            <a:spLocks noGrp="1"/>
          </p:cNvSpPr>
          <p:nvPr>
            <p:ph type="sldNum" sz="quarter" idx="12"/>
          </p:nvPr>
        </p:nvSpPr>
        <p:spPr/>
        <p:txBody>
          <a:bodyPr/>
          <a:lstStyle/>
          <a:p>
            <a:fld id="{F496D40E-8009-48D2-83DB-BBA08CC6193C}" type="slidenum">
              <a:rPr lang="zh-TW" altLang="en-US" smtClean="0"/>
              <a:t>4</a:t>
            </a:fld>
            <a:endParaRPr lang="zh-TW" altLang="en-US"/>
          </a:p>
        </p:txBody>
      </p:sp>
    </p:spTree>
    <p:extLst>
      <p:ext uri="{BB962C8B-B14F-4D97-AF65-F5344CB8AC3E}">
        <p14:creationId xmlns:p14="http://schemas.microsoft.com/office/powerpoint/2010/main" val="360113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27" y="476672"/>
            <a:ext cx="8417065" cy="6120000"/>
          </a:xfrm>
          <a:prstGeom prst="rect">
            <a:avLst/>
          </a:prstGeom>
        </p:spPr>
      </p:pic>
      <p:grpSp>
        <p:nvGrpSpPr>
          <p:cNvPr id="8" name="群組 7"/>
          <p:cNvGrpSpPr/>
          <p:nvPr/>
        </p:nvGrpSpPr>
        <p:grpSpPr>
          <a:xfrm>
            <a:off x="3553001" y="1195011"/>
            <a:ext cx="2017885" cy="901314"/>
            <a:chOff x="5329781" y="1268759"/>
            <a:chExt cx="2017885" cy="901314"/>
          </a:xfrm>
        </p:grpSpPr>
        <p:sp>
          <p:nvSpPr>
            <p:cNvPr id="4" name="矩形 3"/>
            <p:cNvSpPr/>
            <p:nvPr/>
          </p:nvSpPr>
          <p:spPr>
            <a:xfrm>
              <a:off x="5329781" y="1268759"/>
              <a:ext cx="1722318" cy="261610"/>
            </a:xfrm>
            <a:prstGeom prst="rect">
              <a:avLst/>
            </a:prstGeom>
          </p:spPr>
          <p:txBody>
            <a:bodyPr wrap="square">
              <a:spAutoFit/>
            </a:bodyPr>
            <a:lstStyle/>
            <a:p>
              <a:r>
                <a:rPr lang="en-US" altLang="zh-TW" sz="1100" b="1" dirty="0">
                  <a:solidFill>
                    <a:prstClr val="black"/>
                  </a:solidFill>
                </a:rPr>
                <a:t>Process chamber</a:t>
              </a:r>
              <a:r>
                <a:rPr lang="zh-TW" altLang="en-US" sz="1100" b="1" dirty="0">
                  <a:solidFill>
                    <a:prstClr val="black"/>
                  </a:solidFill>
                </a:rPr>
                <a:t> </a:t>
              </a:r>
              <a:r>
                <a:rPr lang="en-US" altLang="zh-TW" sz="1100" b="1" dirty="0">
                  <a:solidFill>
                    <a:prstClr val="black"/>
                  </a:solidFill>
                </a:rPr>
                <a:t>1</a:t>
              </a:r>
              <a:r>
                <a:rPr lang="zh-TW" altLang="en-US" sz="1100" b="1" dirty="0">
                  <a:solidFill>
                    <a:prstClr val="black"/>
                  </a:solidFill>
                </a:rPr>
                <a:t>：</a:t>
              </a:r>
              <a:r>
                <a:rPr lang="en-US" altLang="zh-TW" sz="1100" b="1" dirty="0" err="1">
                  <a:solidFill>
                    <a:prstClr val="black"/>
                  </a:solidFill>
                </a:rPr>
                <a:t>SiNx</a:t>
              </a:r>
              <a:endParaRPr lang="zh-TW" altLang="en-US" sz="1100" b="1" dirty="0">
                <a:solidFill>
                  <a:prstClr val="black"/>
                </a:solidFill>
              </a:endParaRPr>
            </a:p>
          </p:txBody>
        </p:sp>
        <p:pic>
          <p:nvPicPr>
            <p:cNvPr id="5" name="圖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9450" y="1530490"/>
              <a:ext cx="2008216" cy="639583"/>
            </a:xfrm>
            <a:prstGeom prst="rect">
              <a:avLst/>
            </a:prstGeom>
          </p:spPr>
        </p:pic>
      </p:grpSp>
      <p:grpSp>
        <p:nvGrpSpPr>
          <p:cNvPr id="13" name="群組 12"/>
          <p:cNvGrpSpPr/>
          <p:nvPr/>
        </p:nvGrpSpPr>
        <p:grpSpPr>
          <a:xfrm>
            <a:off x="5729079" y="3042719"/>
            <a:ext cx="2237730" cy="607570"/>
            <a:chOff x="5535622" y="4117574"/>
            <a:chExt cx="2237730" cy="607570"/>
          </a:xfrm>
        </p:grpSpPr>
        <p:sp>
          <p:nvSpPr>
            <p:cNvPr id="3" name="矩形 2"/>
            <p:cNvSpPr/>
            <p:nvPr/>
          </p:nvSpPr>
          <p:spPr>
            <a:xfrm>
              <a:off x="5535622" y="4117574"/>
              <a:ext cx="1697901" cy="261610"/>
            </a:xfrm>
            <a:prstGeom prst="rect">
              <a:avLst/>
            </a:prstGeom>
          </p:spPr>
          <p:txBody>
            <a:bodyPr wrap="none">
              <a:spAutoFit/>
            </a:bodyPr>
            <a:lstStyle/>
            <a:p>
              <a:r>
                <a:rPr lang="en-US" altLang="zh-TW" sz="1100" b="1" dirty="0">
                  <a:solidFill>
                    <a:prstClr val="black"/>
                  </a:solidFill>
                </a:rPr>
                <a:t>Process chamber</a:t>
              </a:r>
              <a:r>
                <a:rPr lang="zh-TW" altLang="en-US" sz="1100" b="1" dirty="0">
                  <a:solidFill>
                    <a:prstClr val="black"/>
                  </a:solidFill>
                </a:rPr>
                <a:t> </a:t>
              </a:r>
              <a:r>
                <a:rPr lang="en-US" altLang="zh-TW" sz="1100" b="1" dirty="0">
                  <a:solidFill>
                    <a:prstClr val="black"/>
                  </a:solidFill>
                </a:rPr>
                <a:t>2</a:t>
              </a:r>
              <a:r>
                <a:rPr lang="zh-TW" altLang="en-US" sz="1100" b="1" dirty="0">
                  <a:solidFill>
                    <a:prstClr val="black"/>
                  </a:solidFill>
                </a:rPr>
                <a:t>：</a:t>
              </a:r>
              <a:r>
                <a:rPr lang="en-US" altLang="zh-TW" sz="1100" b="1" dirty="0">
                  <a:solidFill>
                    <a:prstClr val="black"/>
                  </a:solidFill>
                </a:rPr>
                <a:t> SiO</a:t>
              </a:r>
              <a:r>
                <a:rPr lang="en-US" altLang="zh-TW" sz="1100" b="1" baseline="-25000" dirty="0">
                  <a:solidFill>
                    <a:prstClr val="black"/>
                  </a:solidFill>
                </a:rPr>
                <a:t>2</a:t>
              </a:r>
              <a:endParaRPr lang="zh-TW" altLang="en-US" sz="1100" b="1" dirty="0">
                <a:solidFill>
                  <a:prstClr val="black"/>
                </a:solidFill>
              </a:endParaRPr>
            </a:p>
          </p:txBody>
        </p:sp>
        <p:pic>
          <p:nvPicPr>
            <p:cNvPr id="6" name="圖片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7462" y="4328279"/>
              <a:ext cx="2225890" cy="396865"/>
            </a:xfrm>
            <a:prstGeom prst="rect">
              <a:avLst/>
            </a:prstGeom>
          </p:spPr>
        </p:pic>
      </p:grpSp>
      <p:sp>
        <p:nvSpPr>
          <p:cNvPr id="2" name="矩形 1"/>
          <p:cNvSpPr/>
          <p:nvPr/>
        </p:nvSpPr>
        <p:spPr>
          <a:xfrm>
            <a:off x="2267744" y="1279"/>
            <a:ext cx="5243550" cy="646331"/>
          </a:xfrm>
          <a:prstGeom prst="rect">
            <a:avLst/>
          </a:prstGeom>
        </p:spPr>
        <p:txBody>
          <a:bodyPr wrap="square">
            <a:spAutoFit/>
          </a:bodyPr>
          <a:lstStyle/>
          <a:p>
            <a:pPr algn="ctr"/>
            <a:r>
              <a:rPr lang="en-US" altLang="zh-TW" b="1" dirty="0" smtClean="0"/>
              <a:t>Plasma</a:t>
            </a:r>
            <a:r>
              <a:rPr lang="zh-TW" altLang="en-US" b="1" dirty="0" smtClean="0"/>
              <a:t> </a:t>
            </a:r>
            <a:r>
              <a:rPr lang="en-US" altLang="zh-TW" b="1" dirty="0" smtClean="0"/>
              <a:t>Enhanced</a:t>
            </a:r>
            <a:r>
              <a:rPr lang="zh-TW" altLang="en-US" b="1" dirty="0" smtClean="0"/>
              <a:t> </a:t>
            </a:r>
            <a:r>
              <a:rPr lang="en-US" altLang="zh-TW" b="1" dirty="0" smtClean="0"/>
              <a:t>Chemical</a:t>
            </a:r>
            <a:r>
              <a:rPr lang="zh-TW" altLang="en-US" b="1" dirty="0" smtClean="0"/>
              <a:t> </a:t>
            </a:r>
            <a:r>
              <a:rPr lang="en-US" altLang="zh-TW" b="1" dirty="0"/>
              <a:t>Vapor</a:t>
            </a:r>
            <a:r>
              <a:rPr lang="zh-TW" altLang="en-US" b="1" dirty="0"/>
              <a:t> </a:t>
            </a:r>
            <a:r>
              <a:rPr lang="en-US" altLang="zh-TW" b="1" dirty="0"/>
              <a:t>Deposition</a:t>
            </a:r>
            <a:r>
              <a:rPr lang="zh-TW" altLang="en-US" b="1" dirty="0"/>
              <a:t> </a:t>
            </a:r>
            <a:r>
              <a:rPr lang="en-US" altLang="zh-TW" b="1" dirty="0" smtClean="0"/>
              <a:t>(PECVD</a:t>
            </a:r>
            <a:r>
              <a:rPr lang="en-US" altLang="zh-TW" b="1" dirty="0"/>
              <a:t>)</a:t>
            </a:r>
          </a:p>
          <a:p>
            <a:pPr algn="ctr"/>
            <a:r>
              <a:rPr lang="en-US" altLang="zh-TW" b="1" dirty="0"/>
              <a:t> for multi-layer dielectric</a:t>
            </a:r>
            <a:r>
              <a:rPr lang="zh-TW" altLang="en-US" b="1" dirty="0"/>
              <a:t> </a:t>
            </a:r>
            <a:r>
              <a:rPr lang="en-US" altLang="zh-TW" b="1" dirty="0"/>
              <a:t>mirror</a:t>
            </a:r>
            <a:r>
              <a:rPr lang="zh-TW" altLang="en-US" b="1" dirty="0"/>
              <a:t> </a:t>
            </a:r>
            <a:r>
              <a:rPr lang="en-US" altLang="zh-TW" b="1" dirty="0"/>
              <a:t>coating</a:t>
            </a:r>
          </a:p>
        </p:txBody>
      </p:sp>
      <p:sp>
        <p:nvSpPr>
          <p:cNvPr id="14" name="文字方塊 13"/>
          <p:cNvSpPr txBox="1"/>
          <p:nvPr/>
        </p:nvSpPr>
        <p:spPr>
          <a:xfrm>
            <a:off x="5784469" y="6170367"/>
            <a:ext cx="2988257" cy="369332"/>
          </a:xfrm>
          <a:prstGeom prst="rect">
            <a:avLst/>
          </a:prstGeom>
          <a:noFill/>
        </p:spPr>
        <p:txBody>
          <a:bodyPr wrap="square" rtlCol="0">
            <a:spAutoFit/>
          </a:bodyPr>
          <a:lstStyle/>
          <a:p>
            <a:r>
              <a:rPr kumimoji="1" lang="en-US" altLang="zh-TW" dirty="0" smtClean="0"/>
              <a:t>Silicon</a:t>
            </a:r>
            <a:r>
              <a:rPr kumimoji="1" lang="zh-TW" altLang="en-US" dirty="0" smtClean="0"/>
              <a:t> </a:t>
            </a:r>
            <a:r>
              <a:rPr kumimoji="1" lang="en-US" altLang="zh-TW" dirty="0" smtClean="0"/>
              <a:t>substrate</a:t>
            </a:r>
            <a:r>
              <a:rPr kumimoji="1" lang="zh-TW" altLang="en-US" dirty="0" smtClean="0"/>
              <a:t> </a:t>
            </a:r>
            <a:r>
              <a:rPr kumimoji="1" lang="en-US" altLang="zh-TW" dirty="0" smtClean="0"/>
              <a:t>side</a:t>
            </a:r>
            <a:r>
              <a:rPr kumimoji="1" lang="zh-TW" altLang="en-US" dirty="0" smtClean="0"/>
              <a:t> </a:t>
            </a:r>
            <a:r>
              <a:rPr kumimoji="1" lang="en-US" altLang="zh-TW" dirty="0" smtClean="0"/>
              <a:t>view</a:t>
            </a:r>
            <a:endParaRPr kumimoji="1" lang="zh-TW" altLang="en-US" dirty="0"/>
          </a:p>
        </p:txBody>
      </p:sp>
      <p:sp>
        <p:nvSpPr>
          <p:cNvPr id="7" name="投影片編號版面配置區 6"/>
          <p:cNvSpPr>
            <a:spLocks noGrp="1"/>
          </p:cNvSpPr>
          <p:nvPr>
            <p:ph type="sldNum" sz="quarter" idx="12"/>
          </p:nvPr>
        </p:nvSpPr>
        <p:spPr/>
        <p:txBody>
          <a:bodyPr/>
          <a:lstStyle/>
          <a:p>
            <a:fld id="{F496D40E-8009-48D2-83DB-BBA08CC6193C}" type="slidenum">
              <a:rPr lang="zh-TW" altLang="en-US" smtClean="0"/>
              <a:t>5</a:t>
            </a:fld>
            <a:endParaRPr lang="zh-TW" altLang="en-US"/>
          </a:p>
        </p:txBody>
      </p:sp>
    </p:spTree>
    <p:extLst>
      <p:ext uri="{BB962C8B-B14F-4D97-AF65-F5344CB8AC3E}">
        <p14:creationId xmlns:p14="http://schemas.microsoft.com/office/powerpoint/2010/main" val="226985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4"/>
          <a:stretch>
            <a:fillRect/>
          </a:stretch>
        </p:blipFill>
        <p:spPr>
          <a:xfrm>
            <a:off x="189857" y="548680"/>
            <a:ext cx="4777191" cy="3480586"/>
          </a:xfrm>
          <a:prstGeom prst="rect">
            <a:avLst/>
          </a:prstGeom>
        </p:spPr>
      </p:pic>
      <p:graphicFrame>
        <p:nvGraphicFramePr>
          <p:cNvPr id="32" name="物件 31"/>
          <p:cNvGraphicFramePr>
            <a:graphicFrameLocks noChangeAspect="1"/>
          </p:cNvGraphicFramePr>
          <p:nvPr>
            <p:extLst>
              <p:ext uri="{D42A27DB-BD31-4B8C-83A1-F6EECF244321}">
                <p14:modId xmlns:p14="http://schemas.microsoft.com/office/powerpoint/2010/main" val="2906944820"/>
              </p:ext>
            </p:extLst>
          </p:nvPr>
        </p:nvGraphicFramePr>
        <p:xfrm>
          <a:off x="5010850" y="833077"/>
          <a:ext cx="4126727" cy="2714240"/>
        </p:xfrm>
        <a:graphic>
          <a:graphicData uri="http://schemas.openxmlformats.org/presentationml/2006/ole">
            <mc:AlternateContent xmlns:mc="http://schemas.openxmlformats.org/markup-compatibility/2006">
              <mc:Choice xmlns:v="urn:schemas-microsoft-com:vml" Requires="v">
                <p:oleObj spid="_x0000_s1244" name="Graph" r:id="rId5" imgW="4181760" imgH="2928960" progId="Origin50.Graph">
                  <p:embed/>
                </p:oleObj>
              </mc:Choice>
              <mc:Fallback>
                <p:oleObj name="Graph" r:id="rId5" imgW="4181760" imgH="2928960" progId="Origin50.Graph">
                  <p:embed/>
                  <p:pic>
                    <p:nvPicPr>
                      <p:cNvPr id="0" name=""/>
                      <p:cNvPicPr/>
                      <p:nvPr/>
                    </p:nvPicPr>
                    <p:blipFill>
                      <a:blip r:embed="rId6"/>
                      <a:stretch>
                        <a:fillRect/>
                      </a:stretch>
                    </p:blipFill>
                    <p:spPr>
                      <a:xfrm>
                        <a:off x="5010850" y="833077"/>
                        <a:ext cx="4126727" cy="2714240"/>
                      </a:xfrm>
                      <a:prstGeom prst="rect">
                        <a:avLst/>
                      </a:prstGeom>
                    </p:spPr>
                  </p:pic>
                </p:oleObj>
              </mc:Fallback>
            </mc:AlternateContent>
          </a:graphicData>
        </a:graphic>
      </p:graphicFrame>
      <p:sp>
        <p:nvSpPr>
          <p:cNvPr id="3" name="文字方塊 2"/>
          <p:cNvSpPr txBox="1"/>
          <p:nvPr/>
        </p:nvSpPr>
        <p:spPr>
          <a:xfrm>
            <a:off x="2593760" y="166417"/>
            <a:ext cx="4199967" cy="400110"/>
          </a:xfrm>
          <a:prstGeom prst="rect">
            <a:avLst/>
          </a:prstGeom>
          <a:noFill/>
        </p:spPr>
        <p:txBody>
          <a:bodyPr wrap="square" rtlCol="0">
            <a:spAutoFit/>
          </a:bodyPr>
          <a:lstStyle/>
          <a:p>
            <a:pPr algn="ctr"/>
            <a:r>
              <a:rPr lang="en-US" altLang="zh-TW" sz="2000" b="1" dirty="0" smtClean="0"/>
              <a:t>What We Had Last Year for </a:t>
            </a:r>
            <a:r>
              <a:rPr lang="en-US" altLang="zh-TW" sz="2000" b="1" dirty="0" err="1" smtClean="0"/>
              <a:t>SiNx</a:t>
            </a:r>
            <a:endParaRPr lang="zh-TW" altLang="en-US" sz="2000" b="1" dirty="0"/>
          </a:p>
        </p:txBody>
      </p:sp>
      <p:sp>
        <p:nvSpPr>
          <p:cNvPr id="4" name="文字方塊 3"/>
          <p:cNvSpPr txBox="1"/>
          <p:nvPr/>
        </p:nvSpPr>
        <p:spPr>
          <a:xfrm>
            <a:off x="5916086" y="3443164"/>
            <a:ext cx="2202591" cy="307777"/>
          </a:xfrm>
          <a:prstGeom prst="rect">
            <a:avLst/>
          </a:prstGeom>
          <a:noFill/>
        </p:spPr>
        <p:txBody>
          <a:bodyPr wrap="none" rtlCol="0">
            <a:spAutoFit/>
          </a:bodyPr>
          <a:lstStyle/>
          <a:p>
            <a:r>
              <a:rPr lang="en-US" altLang="zh-TW" sz="1400" dirty="0" smtClean="0"/>
              <a:t>Stress and Young’s modulus</a:t>
            </a:r>
            <a:endParaRPr lang="zh-TW" altLang="en-US" sz="1400" dirty="0"/>
          </a:p>
        </p:txBody>
      </p:sp>
      <p:sp>
        <p:nvSpPr>
          <p:cNvPr id="30" name="文字方塊 29"/>
          <p:cNvSpPr txBox="1"/>
          <p:nvPr/>
        </p:nvSpPr>
        <p:spPr>
          <a:xfrm>
            <a:off x="994302" y="3818353"/>
            <a:ext cx="3673139" cy="307777"/>
          </a:xfrm>
          <a:prstGeom prst="rect">
            <a:avLst/>
          </a:prstGeom>
          <a:noFill/>
        </p:spPr>
        <p:txBody>
          <a:bodyPr wrap="square" rtlCol="0">
            <a:spAutoFit/>
          </a:bodyPr>
          <a:lstStyle/>
          <a:p>
            <a:r>
              <a:rPr lang="en-US" altLang="zh-TW" sz="1400" dirty="0" smtClean="0"/>
              <a:t>Refractive index and extinction coefficient </a:t>
            </a:r>
            <a:endParaRPr lang="zh-TW" altLang="en-US" sz="1400" dirty="0"/>
          </a:p>
        </p:txBody>
      </p:sp>
      <p:graphicFrame>
        <p:nvGraphicFramePr>
          <p:cNvPr id="17" name="物件 16"/>
          <p:cNvGraphicFramePr>
            <a:graphicFrameLocks noChangeAspect="1"/>
          </p:cNvGraphicFramePr>
          <p:nvPr>
            <p:extLst>
              <p:ext uri="{D42A27DB-BD31-4B8C-83A1-F6EECF244321}">
                <p14:modId xmlns:p14="http://schemas.microsoft.com/office/powerpoint/2010/main" val="455943163"/>
              </p:ext>
            </p:extLst>
          </p:nvPr>
        </p:nvGraphicFramePr>
        <p:xfrm>
          <a:off x="1264171" y="4224188"/>
          <a:ext cx="6859144" cy="3074751"/>
        </p:xfrm>
        <a:graphic>
          <a:graphicData uri="http://schemas.openxmlformats.org/presentationml/2006/ole">
            <mc:AlternateContent xmlns:mc="http://schemas.openxmlformats.org/markup-compatibility/2006">
              <mc:Choice xmlns:v="urn:schemas-microsoft-com:vml" Requires="v">
                <p:oleObj spid="_x0000_s1245" name="Graph" r:id="rId7" imgW="4057200" imgH="2926080" progId="Origin50.Graph">
                  <p:embed/>
                </p:oleObj>
              </mc:Choice>
              <mc:Fallback>
                <p:oleObj name="Graph" r:id="rId7" imgW="4057200" imgH="2926080"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4171" y="4224188"/>
                        <a:ext cx="6859144" cy="3074751"/>
                      </a:xfrm>
                      <a:prstGeom prst="rect">
                        <a:avLst/>
                      </a:prstGeom>
                      <a:noFill/>
                      <a:ln>
                        <a:noFill/>
                      </a:ln>
                    </p:spPr>
                  </p:pic>
                </p:oleObj>
              </mc:Fallback>
            </mc:AlternateContent>
          </a:graphicData>
        </a:graphic>
      </p:graphicFrame>
      <p:sp>
        <p:nvSpPr>
          <p:cNvPr id="2" name="文字方塊 1"/>
          <p:cNvSpPr txBox="1"/>
          <p:nvPr/>
        </p:nvSpPr>
        <p:spPr>
          <a:xfrm rot="16200000">
            <a:off x="1325117" y="5356278"/>
            <a:ext cx="1059842" cy="307777"/>
          </a:xfrm>
          <a:prstGeom prst="rect">
            <a:avLst/>
          </a:prstGeom>
          <a:noFill/>
        </p:spPr>
        <p:txBody>
          <a:bodyPr wrap="none" rtlCol="0">
            <a:spAutoFit/>
          </a:bodyPr>
          <a:lstStyle/>
          <a:p>
            <a:r>
              <a:rPr lang="en-US" altLang="zh-TW" sz="1400" dirty="0" smtClean="0"/>
              <a:t>Coating loss</a:t>
            </a:r>
            <a:endParaRPr lang="zh-TW" altLang="en-US" sz="1400" dirty="0"/>
          </a:p>
        </p:txBody>
      </p:sp>
      <p:sp>
        <p:nvSpPr>
          <p:cNvPr id="5" name="文字方塊 4"/>
          <p:cNvSpPr txBox="1"/>
          <p:nvPr/>
        </p:nvSpPr>
        <p:spPr>
          <a:xfrm>
            <a:off x="4085340" y="6505599"/>
            <a:ext cx="1278748" cy="307777"/>
          </a:xfrm>
          <a:prstGeom prst="rect">
            <a:avLst/>
          </a:prstGeom>
          <a:noFill/>
        </p:spPr>
        <p:txBody>
          <a:bodyPr wrap="none" rtlCol="0">
            <a:spAutoFit/>
          </a:bodyPr>
          <a:lstStyle/>
          <a:p>
            <a:r>
              <a:rPr lang="en-US" altLang="zh-TW" sz="1400" dirty="0" smtClean="0"/>
              <a:t>Frequency (Hz)</a:t>
            </a:r>
            <a:endParaRPr lang="zh-TW" altLang="en-US" sz="1400" dirty="0"/>
          </a:p>
        </p:txBody>
      </p:sp>
      <p:sp>
        <p:nvSpPr>
          <p:cNvPr id="6" name="文字方塊 5"/>
          <p:cNvSpPr txBox="1"/>
          <p:nvPr/>
        </p:nvSpPr>
        <p:spPr>
          <a:xfrm>
            <a:off x="2718235" y="4622716"/>
            <a:ext cx="4585230" cy="307777"/>
          </a:xfrm>
          <a:prstGeom prst="rect">
            <a:avLst/>
          </a:prstGeom>
          <a:noFill/>
        </p:spPr>
        <p:txBody>
          <a:bodyPr wrap="none" rtlCol="0">
            <a:spAutoFit/>
          </a:bodyPr>
          <a:lstStyle/>
          <a:p>
            <a:r>
              <a:rPr lang="en-US" altLang="zh-TW" sz="1400" dirty="0" smtClean="0"/>
              <a:t>High stress SiN</a:t>
            </a:r>
            <a:r>
              <a:rPr lang="en-US" altLang="zh-TW" sz="1400" baseline="-25000" dirty="0" smtClean="0"/>
              <a:t>0.87</a:t>
            </a:r>
            <a:r>
              <a:rPr lang="en-US" altLang="zh-TW" sz="1400" dirty="0" smtClean="0"/>
              <a:t> film deposited by PECVD, LIGO-G1501068 </a:t>
            </a:r>
            <a:endParaRPr lang="zh-TW" altLang="en-US" sz="1400" dirty="0"/>
          </a:p>
        </p:txBody>
      </p:sp>
      <p:sp>
        <p:nvSpPr>
          <p:cNvPr id="7" name="投影片編號版面配置區 6"/>
          <p:cNvSpPr>
            <a:spLocks noGrp="1"/>
          </p:cNvSpPr>
          <p:nvPr>
            <p:ph type="sldNum" sz="quarter" idx="12"/>
          </p:nvPr>
        </p:nvSpPr>
        <p:spPr/>
        <p:txBody>
          <a:bodyPr/>
          <a:lstStyle/>
          <a:p>
            <a:fld id="{F496D40E-8009-48D2-83DB-BBA08CC6193C}" type="slidenum">
              <a:rPr lang="zh-TW" altLang="en-US" smtClean="0"/>
              <a:t>6</a:t>
            </a:fld>
            <a:endParaRPr lang="zh-TW" altLang="en-US"/>
          </a:p>
        </p:txBody>
      </p:sp>
    </p:spTree>
    <p:extLst>
      <p:ext uri="{BB962C8B-B14F-4D97-AF65-F5344CB8AC3E}">
        <p14:creationId xmlns:p14="http://schemas.microsoft.com/office/powerpoint/2010/main" val="3648015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34803" y="4751642"/>
            <a:ext cx="8233239" cy="830997"/>
          </a:xfrm>
          <a:prstGeom prst="rect">
            <a:avLst/>
          </a:prstGeom>
          <a:noFill/>
        </p:spPr>
        <p:txBody>
          <a:bodyPr wrap="square" rtlCol="0">
            <a:spAutoFit/>
          </a:bodyPr>
          <a:lstStyle/>
          <a:p>
            <a:r>
              <a:rPr lang="en-US" altLang="zh-TW" sz="2400" dirty="0" smtClean="0"/>
              <a:t>We chose SiO</a:t>
            </a:r>
            <a:r>
              <a:rPr lang="en-US" altLang="zh-TW" sz="2400" baseline="-25000" dirty="0" smtClean="0"/>
              <a:t>2</a:t>
            </a:r>
            <a:r>
              <a:rPr lang="en-US" altLang="zh-TW" sz="2400" dirty="0" smtClean="0"/>
              <a:t> as the low index layer and SiN</a:t>
            </a:r>
            <a:r>
              <a:rPr lang="en-US" altLang="zh-TW" sz="2400" baseline="-25000" dirty="0" smtClean="0"/>
              <a:t>0.40</a:t>
            </a:r>
            <a:r>
              <a:rPr lang="en-US" altLang="zh-TW" sz="2400" dirty="0" smtClean="0"/>
              <a:t> as the high index layer for quarter-wave (QW) stacks.</a:t>
            </a:r>
            <a:endParaRPr lang="zh-TW" altLang="en-US" sz="2400" dirty="0"/>
          </a:p>
        </p:txBody>
      </p:sp>
      <p:grpSp>
        <p:nvGrpSpPr>
          <p:cNvPr id="10" name="群組 9"/>
          <p:cNvGrpSpPr/>
          <p:nvPr/>
        </p:nvGrpSpPr>
        <p:grpSpPr>
          <a:xfrm>
            <a:off x="467544" y="1192383"/>
            <a:ext cx="8278773" cy="3394985"/>
            <a:chOff x="539552" y="404663"/>
            <a:chExt cx="8278773" cy="3394985"/>
          </a:xfrm>
        </p:grpSpPr>
        <p:graphicFrame>
          <p:nvGraphicFramePr>
            <p:cNvPr id="2" name="物件 1"/>
            <p:cNvGraphicFramePr>
              <a:graphicFrameLocks noChangeAspect="1"/>
            </p:cNvGraphicFramePr>
            <p:nvPr>
              <p:extLst>
                <p:ext uri="{D42A27DB-BD31-4B8C-83A1-F6EECF244321}">
                  <p14:modId xmlns:p14="http://schemas.microsoft.com/office/powerpoint/2010/main" val="2681993875"/>
                </p:ext>
              </p:extLst>
            </p:nvPr>
          </p:nvGraphicFramePr>
          <p:xfrm>
            <a:off x="539552" y="404663"/>
            <a:ext cx="8136904" cy="3394985"/>
          </p:xfrm>
          <a:graphic>
            <a:graphicData uri="http://schemas.openxmlformats.org/presentationml/2006/ole">
              <mc:AlternateContent xmlns:mc="http://schemas.openxmlformats.org/markup-compatibility/2006">
                <mc:Choice xmlns:v="urn:schemas-microsoft-com:vml" Requires="v">
                  <p:oleObj spid="_x0000_s2135" name="Graph" r:id="rId4" imgW="4181760" imgH="2928960" progId="Origin50.Graph">
                    <p:embed/>
                  </p:oleObj>
                </mc:Choice>
                <mc:Fallback>
                  <p:oleObj name="Graph" r:id="rId4" imgW="4181760" imgH="2928960" progId="Origin50.Graph">
                    <p:embed/>
                    <p:pic>
                      <p:nvPicPr>
                        <p:cNvPr id="0" name=""/>
                        <p:cNvPicPr/>
                        <p:nvPr/>
                      </p:nvPicPr>
                      <p:blipFill>
                        <a:blip r:embed="rId5"/>
                        <a:stretch>
                          <a:fillRect/>
                        </a:stretch>
                      </p:blipFill>
                      <p:spPr>
                        <a:xfrm>
                          <a:off x="539552" y="404663"/>
                          <a:ext cx="8136904" cy="3394985"/>
                        </a:xfrm>
                        <a:prstGeom prst="rect">
                          <a:avLst/>
                        </a:prstGeom>
                      </p:spPr>
                    </p:pic>
                  </p:oleObj>
                </mc:Fallback>
              </mc:AlternateContent>
            </a:graphicData>
          </a:graphic>
        </p:graphicFrame>
        <p:sp>
          <p:nvSpPr>
            <p:cNvPr id="9" name="文字方塊 8"/>
            <p:cNvSpPr txBox="1"/>
            <p:nvPr/>
          </p:nvSpPr>
          <p:spPr>
            <a:xfrm rot="16200000">
              <a:off x="418982" y="1849240"/>
              <a:ext cx="1474571" cy="369332"/>
            </a:xfrm>
            <a:prstGeom prst="rect">
              <a:avLst/>
            </a:prstGeom>
            <a:noFill/>
          </p:spPr>
          <p:txBody>
            <a:bodyPr wrap="none" rtlCol="0">
              <a:spAutoFit/>
            </a:bodyPr>
            <a:lstStyle/>
            <a:p>
              <a:r>
                <a:rPr lang="en-US" altLang="zh-TW" dirty="0" smtClean="0"/>
                <a:t>Coating loss *</a:t>
              </a:r>
              <a:endParaRPr lang="zh-TW" altLang="en-US" dirty="0"/>
            </a:p>
          </p:txBody>
        </p:sp>
        <p:sp>
          <p:nvSpPr>
            <p:cNvPr id="11" name="文字方塊 10"/>
            <p:cNvSpPr txBox="1"/>
            <p:nvPr/>
          </p:nvSpPr>
          <p:spPr>
            <a:xfrm>
              <a:off x="4025681" y="3423005"/>
              <a:ext cx="1595501" cy="369332"/>
            </a:xfrm>
            <a:prstGeom prst="rect">
              <a:avLst/>
            </a:prstGeom>
            <a:noFill/>
          </p:spPr>
          <p:txBody>
            <a:bodyPr wrap="none" rtlCol="0">
              <a:spAutoFit/>
            </a:bodyPr>
            <a:lstStyle/>
            <a:p>
              <a:r>
                <a:rPr lang="en-US" altLang="zh-TW" dirty="0" smtClean="0"/>
                <a:t>Frequency (Hz)</a:t>
              </a:r>
              <a:endParaRPr lang="zh-TW" altLang="en-US" dirty="0"/>
            </a:p>
          </p:txBody>
        </p:sp>
        <p:sp>
          <p:nvSpPr>
            <p:cNvPr id="5" name="文字方塊 4"/>
            <p:cNvSpPr txBox="1"/>
            <p:nvPr/>
          </p:nvSpPr>
          <p:spPr>
            <a:xfrm>
              <a:off x="7157293" y="1045252"/>
              <a:ext cx="1661032" cy="369332"/>
            </a:xfrm>
            <a:prstGeom prst="rect">
              <a:avLst/>
            </a:prstGeom>
            <a:noFill/>
          </p:spPr>
          <p:txBody>
            <a:bodyPr wrap="none" rtlCol="0">
              <a:spAutoFit/>
            </a:bodyPr>
            <a:lstStyle/>
            <a:p>
              <a:r>
                <a:rPr lang="en-US" altLang="zh-TW" dirty="0" smtClean="0">
                  <a:solidFill>
                    <a:srgbClr val="0000FF"/>
                  </a:solidFill>
                </a:rPr>
                <a:t>SiO</a:t>
              </a:r>
              <a:r>
                <a:rPr lang="en-US" altLang="zh-TW" baseline="-25000" dirty="0" smtClean="0">
                  <a:solidFill>
                    <a:srgbClr val="0000FF"/>
                  </a:solidFill>
                </a:rPr>
                <a:t>2</a:t>
              </a:r>
              <a:r>
                <a:rPr lang="zh-TW" altLang="en-US" dirty="0" smtClean="0">
                  <a:solidFill>
                    <a:srgbClr val="0000FF"/>
                  </a:solidFill>
                </a:rPr>
                <a:t>     </a:t>
              </a:r>
              <a:r>
                <a:rPr lang="en-US" altLang="zh-TW" dirty="0" smtClean="0">
                  <a:solidFill>
                    <a:srgbClr val="0000FF"/>
                  </a:solidFill>
                </a:rPr>
                <a:t>(n=1.45)</a:t>
              </a:r>
              <a:endParaRPr lang="zh-TW" altLang="en-US" baseline="-25000" dirty="0">
                <a:solidFill>
                  <a:srgbClr val="0000FF"/>
                </a:solidFill>
              </a:endParaRPr>
            </a:p>
          </p:txBody>
        </p:sp>
        <p:sp>
          <p:nvSpPr>
            <p:cNvPr id="6" name="文字方塊 5"/>
            <p:cNvSpPr txBox="1"/>
            <p:nvPr/>
          </p:nvSpPr>
          <p:spPr>
            <a:xfrm>
              <a:off x="7157293" y="1290826"/>
              <a:ext cx="1624163" cy="553998"/>
            </a:xfrm>
            <a:prstGeom prst="rect">
              <a:avLst/>
            </a:prstGeom>
            <a:noFill/>
          </p:spPr>
          <p:txBody>
            <a:bodyPr wrap="none" rtlCol="0">
              <a:spAutoFit/>
            </a:bodyPr>
            <a:lstStyle/>
            <a:p>
              <a:r>
                <a:rPr lang="en-US" altLang="zh-TW" dirty="0" smtClean="0">
                  <a:solidFill>
                    <a:srgbClr val="FF0000"/>
                  </a:solidFill>
                </a:rPr>
                <a:t>SiN</a:t>
              </a:r>
              <a:r>
                <a:rPr lang="en-US" altLang="zh-TW" baseline="-25000" dirty="0" smtClean="0">
                  <a:solidFill>
                    <a:srgbClr val="FF0000"/>
                  </a:solidFill>
                </a:rPr>
                <a:t>0.40  </a:t>
              </a:r>
              <a:r>
                <a:rPr lang="en-US" altLang="zh-TW" dirty="0" smtClean="0">
                  <a:solidFill>
                    <a:srgbClr val="FF0000"/>
                  </a:solidFill>
                </a:rPr>
                <a:t>(n=2.28)</a:t>
              </a:r>
              <a:endParaRPr lang="zh-TW" altLang="en-US" baseline="-25000" dirty="0">
                <a:solidFill>
                  <a:srgbClr val="FF0000"/>
                </a:solidFill>
              </a:endParaRPr>
            </a:p>
            <a:p>
              <a:endParaRPr lang="zh-TW" altLang="en-US" baseline="-25000" dirty="0">
                <a:solidFill>
                  <a:srgbClr val="FF0000"/>
                </a:solidFill>
              </a:endParaRPr>
            </a:p>
          </p:txBody>
        </p:sp>
        <p:sp>
          <p:nvSpPr>
            <p:cNvPr id="8" name="文字方塊 7"/>
            <p:cNvSpPr txBox="1"/>
            <p:nvPr/>
          </p:nvSpPr>
          <p:spPr>
            <a:xfrm>
              <a:off x="7157293" y="1578858"/>
              <a:ext cx="1624163" cy="553998"/>
            </a:xfrm>
            <a:prstGeom prst="rect">
              <a:avLst/>
            </a:prstGeom>
            <a:noFill/>
          </p:spPr>
          <p:txBody>
            <a:bodyPr wrap="none" rtlCol="0">
              <a:spAutoFit/>
            </a:bodyPr>
            <a:lstStyle/>
            <a:p>
              <a:r>
                <a:rPr lang="en-US" altLang="zh-TW" dirty="0" smtClean="0"/>
                <a:t>SiN</a:t>
              </a:r>
              <a:r>
                <a:rPr lang="en-US" altLang="zh-TW" baseline="-25000" dirty="0" smtClean="0"/>
                <a:t>0.87  </a:t>
              </a:r>
              <a:r>
                <a:rPr lang="en-US" altLang="zh-TW" dirty="0"/>
                <a:t>(</a:t>
              </a:r>
              <a:r>
                <a:rPr lang="en-US" altLang="zh-TW" dirty="0" smtClean="0"/>
                <a:t>n=1.78)</a:t>
              </a:r>
              <a:endParaRPr lang="zh-TW" altLang="en-US" baseline="-25000" dirty="0"/>
            </a:p>
            <a:p>
              <a:endParaRPr lang="zh-TW" altLang="en-US" baseline="-25000" dirty="0"/>
            </a:p>
          </p:txBody>
        </p:sp>
      </p:grpSp>
      <p:sp>
        <p:nvSpPr>
          <p:cNvPr id="13" name="文字方塊 12"/>
          <p:cNvSpPr txBox="1"/>
          <p:nvPr/>
        </p:nvSpPr>
        <p:spPr>
          <a:xfrm>
            <a:off x="685582" y="6149513"/>
            <a:ext cx="8197888" cy="523220"/>
          </a:xfrm>
          <a:prstGeom prst="rect">
            <a:avLst/>
          </a:prstGeom>
          <a:noFill/>
        </p:spPr>
        <p:txBody>
          <a:bodyPr wrap="square" rtlCol="0">
            <a:spAutoFit/>
          </a:bodyPr>
          <a:lstStyle/>
          <a:p>
            <a:r>
              <a:rPr lang="en-US" altLang="zh-TW" sz="1400" dirty="0" smtClean="0"/>
              <a:t>* First two modes are</a:t>
            </a:r>
            <a:r>
              <a:rPr lang="zh-TW" altLang="en-US" sz="1400" dirty="0" smtClean="0"/>
              <a:t> </a:t>
            </a:r>
            <a:r>
              <a:rPr lang="en-US" altLang="zh-TW" sz="1400" dirty="0" smtClean="0"/>
              <a:t>bending</a:t>
            </a:r>
            <a:r>
              <a:rPr lang="zh-TW" altLang="en-US" sz="1400" dirty="0"/>
              <a:t> </a:t>
            </a:r>
            <a:r>
              <a:rPr lang="en-US" altLang="zh-TW" sz="1400" dirty="0" smtClean="0"/>
              <a:t>modes</a:t>
            </a:r>
            <a:r>
              <a:rPr lang="zh-TW" altLang="en-US" sz="1400" dirty="0" smtClean="0"/>
              <a:t> </a:t>
            </a:r>
            <a:r>
              <a:rPr lang="en-US" altLang="zh-TW" sz="1400" dirty="0" smtClean="0"/>
              <a:t>and</a:t>
            </a:r>
            <a:r>
              <a:rPr lang="zh-TW" altLang="en-US" sz="1400" dirty="0"/>
              <a:t> </a:t>
            </a:r>
            <a:r>
              <a:rPr lang="en-US" altLang="zh-TW" sz="1400" dirty="0" smtClean="0"/>
              <a:t>others are torsional modes. </a:t>
            </a:r>
            <a:r>
              <a:rPr lang="en-US" altLang="zh-TW" sz="1400" dirty="0"/>
              <a:t>H</a:t>
            </a:r>
            <a:r>
              <a:rPr lang="en-US" altLang="zh-TW" sz="1400" dirty="0" smtClean="0"/>
              <a:t>igher order bending modes are not shown due to high fluctuation in the clamp loss. </a:t>
            </a:r>
            <a:endParaRPr lang="en-US" altLang="zh-TW" sz="1400" dirty="0"/>
          </a:p>
        </p:txBody>
      </p:sp>
      <p:sp>
        <p:nvSpPr>
          <p:cNvPr id="14" name="文字方塊 13"/>
          <p:cNvSpPr txBox="1"/>
          <p:nvPr/>
        </p:nvSpPr>
        <p:spPr>
          <a:xfrm>
            <a:off x="2051720" y="476595"/>
            <a:ext cx="5256583" cy="400110"/>
          </a:xfrm>
          <a:prstGeom prst="rect">
            <a:avLst/>
          </a:prstGeom>
          <a:noFill/>
        </p:spPr>
        <p:txBody>
          <a:bodyPr wrap="square" rtlCol="0">
            <a:spAutoFit/>
          </a:bodyPr>
          <a:lstStyle/>
          <a:p>
            <a:r>
              <a:rPr lang="en-US" altLang="zh-TW" sz="2000" b="1" dirty="0" smtClean="0"/>
              <a:t>Coating Loss for PECVD</a:t>
            </a:r>
            <a:r>
              <a:rPr lang="zh-TW" altLang="en-US" sz="2000" b="1" dirty="0" smtClean="0"/>
              <a:t> </a:t>
            </a:r>
            <a:r>
              <a:rPr lang="en-US" altLang="zh-TW" sz="2000" b="1" dirty="0" smtClean="0"/>
              <a:t>SiO</a:t>
            </a:r>
            <a:r>
              <a:rPr lang="en-US" altLang="zh-TW" sz="2000" b="1" baseline="-25000" dirty="0" smtClean="0"/>
              <a:t>2</a:t>
            </a:r>
            <a:r>
              <a:rPr lang="en-US" altLang="zh-TW" sz="2000" b="1" dirty="0" smtClean="0"/>
              <a:t>, SiN</a:t>
            </a:r>
            <a:r>
              <a:rPr lang="en-US" altLang="zh-TW" sz="2000" b="1" baseline="-25000" dirty="0" smtClean="0"/>
              <a:t>0.40</a:t>
            </a:r>
            <a:r>
              <a:rPr lang="en-US" altLang="zh-TW" sz="2000" b="1" dirty="0" smtClean="0"/>
              <a:t> and SiN</a:t>
            </a:r>
            <a:r>
              <a:rPr lang="en-US" altLang="zh-TW" sz="2000" b="1" baseline="-25000" dirty="0" smtClean="0"/>
              <a:t>0.87</a:t>
            </a:r>
            <a:endParaRPr lang="zh-TW" altLang="en-US" sz="2000" b="1" baseline="-25000" dirty="0"/>
          </a:p>
        </p:txBody>
      </p:sp>
      <p:sp>
        <p:nvSpPr>
          <p:cNvPr id="3" name="投影片編號版面配置區 2"/>
          <p:cNvSpPr>
            <a:spLocks noGrp="1"/>
          </p:cNvSpPr>
          <p:nvPr>
            <p:ph type="sldNum" sz="quarter" idx="12"/>
          </p:nvPr>
        </p:nvSpPr>
        <p:spPr/>
        <p:txBody>
          <a:bodyPr/>
          <a:lstStyle/>
          <a:p>
            <a:fld id="{F496D40E-8009-48D2-83DB-BBA08CC6193C}" type="slidenum">
              <a:rPr lang="zh-TW" altLang="en-US" smtClean="0"/>
              <a:t>7</a:t>
            </a:fld>
            <a:endParaRPr lang="zh-TW" altLang="en-US"/>
          </a:p>
        </p:txBody>
      </p:sp>
    </p:spTree>
    <p:extLst>
      <p:ext uri="{BB962C8B-B14F-4D97-AF65-F5344CB8AC3E}">
        <p14:creationId xmlns:p14="http://schemas.microsoft.com/office/powerpoint/2010/main" val="1546569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字方塊 27"/>
          <p:cNvSpPr txBox="1"/>
          <p:nvPr/>
        </p:nvSpPr>
        <p:spPr>
          <a:xfrm>
            <a:off x="2360912" y="198749"/>
            <a:ext cx="4624006" cy="400110"/>
          </a:xfrm>
          <a:prstGeom prst="rect">
            <a:avLst/>
          </a:prstGeom>
          <a:noFill/>
        </p:spPr>
        <p:txBody>
          <a:bodyPr wrap="square" rtlCol="0">
            <a:spAutoFit/>
          </a:bodyPr>
          <a:lstStyle/>
          <a:p>
            <a:pPr algn="ctr"/>
            <a:r>
              <a:rPr lang="en-US" altLang="zh-TW" sz="2000" b="1" dirty="0" smtClean="0"/>
              <a:t>SiN</a:t>
            </a:r>
            <a:r>
              <a:rPr lang="en-US" altLang="zh-TW" sz="2000" b="1" baseline="-25000" dirty="0" smtClean="0"/>
              <a:t>0.4</a:t>
            </a:r>
            <a:r>
              <a:rPr lang="en-US" altLang="zh-TW" sz="2000" b="1" dirty="0" smtClean="0"/>
              <a:t>/SiO</a:t>
            </a:r>
            <a:r>
              <a:rPr lang="en-US" altLang="zh-TW" sz="2000" b="1" baseline="-25000" dirty="0" smtClean="0"/>
              <a:t>2</a:t>
            </a:r>
            <a:r>
              <a:rPr lang="en-US" altLang="zh-TW" sz="2000" b="1" dirty="0" smtClean="0"/>
              <a:t> QW Stacks</a:t>
            </a:r>
            <a:r>
              <a:rPr lang="zh-TW" altLang="en-US" sz="2000" b="1" dirty="0" smtClean="0"/>
              <a:t> </a:t>
            </a:r>
            <a:endParaRPr lang="zh-TW" altLang="en-US" sz="2000" b="1" dirty="0"/>
          </a:p>
        </p:txBody>
      </p:sp>
      <p:grpSp>
        <p:nvGrpSpPr>
          <p:cNvPr id="10" name="群組 9"/>
          <p:cNvGrpSpPr/>
          <p:nvPr/>
        </p:nvGrpSpPr>
        <p:grpSpPr>
          <a:xfrm>
            <a:off x="-352989" y="-2043608"/>
            <a:ext cx="9234375" cy="8412106"/>
            <a:chOff x="-420800" y="-2381931"/>
            <a:chExt cx="9234375" cy="8412106"/>
          </a:xfrm>
        </p:grpSpPr>
        <p:grpSp>
          <p:nvGrpSpPr>
            <p:cNvPr id="9" name="群組 8"/>
            <p:cNvGrpSpPr/>
            <p:nvPr/>
          </p:nvGrpSpPr>
          <p:grpSpPr>
            <a:xfrm>
              <a:off x="-420250" y="-2381931"/>
              <a:ext cx="3673384" cy="4271492"/>
              <a:chOff x="-411703" y="-1675643"/>
              <a:chExt cx="3673384" cy="4271492"/>
            </a:xfrm>
          </p:grpSpPr>
          <p:grpSp>
            <p:nvGrpSpPr>
              <p:cNvPr id="15" name="群組 14"/>
              <p:cNvGrpSpPr/>
              <p:nvPr/>
            </p:nvGrpSpPr>
            <p:grpSpPr>
              <a:xfrm rot="10800000">
                <a:off x="-411703" y="-1675643"/>
                <a:ext cx="3673384" cy="3997523"/>
                <a:chOff x="-468560" y="2204864"/>
                <a:chExt cx="3673384" cy="3997523"/>
              </a:xfrm>
            </p:grpSpPr>
            <p:sp>
              <p:nvSpPr>
                <p:cNvPr id="16" name="拱形 15"/>
                <p:cNvSpPr/>
                <p:nvPr/>
              </p:nvSpPr>
              <p:spPr>
                <a:xfrm>
                  <a:off x="-468560" y="2204864"/>
                  <a:ext cx="3673384" cy="3673384"/>
                </a:xfrm>
                <a:prstGeom prst="blockArc">
                  <a:avLst>
                    <a:gd name="adj1" fmla="val 14831870"/>
                    <a:gd name="adj2" fmla="val 17652627"/>
                    <a:gd name="adj3" fmla="val 559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拱形 16"/>
                <p:cNvSpPr/>
                <p:nvPr/>
              </p:nvSpPr>
              <p:spPr>
                <a:xfrm>
                  <a:off x="-421784" y="2389506"/>
                  <a:ext cx="3577013" cy="3812881"/>
                </a:xfrm>
                <a:prstGeom prst="blockArc">
                  <a:avLst>
                    <a:gd name="adj1" fmla="val 15015066"/>
                    <a:gd name="adj2" fmla="val 17474380"/>
                    <a:gd name="adj3" fmla="val 39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6" name="文字方塊 5"/>
              <p:cNvSpPr txBox="1"/>
              <p:nvPr/>
            </p:nvSpPr>
            <p:spPr>
              <a:xfrm>
                <a:off x="462415" y="2288072"/>
                <a:ext cx="1865704" cy="307777"/>
              </a:xfrm>
              <a:prstGeom prst="rect">
                <a:avLst/>
              </a:prstGeom>
              <a:noFill/>
            </p:spPr>
            <p:txBody>
              <a:bodyPr wrap="none" rtlCol="0">
                <a:spAutoFit/>
              </a:bodyPr>
              <a:lstStyle/>
              <a:p>
                <a:r>
                  <a:rPr lang="en-US" altLang="zh-TW" sz="1400" dirty="0" smtClean="0"/>
                  <a:t>tensile stress +120MPa</a:t>
                </a:r>
                <a:endParaRPr lang="zh-TW" altLang="en-US" sz="1400" baseline="-25000" dirty="0"/>
              </a:p>
            </p:txBody>
          </p:sp>
          <p:sp>
            <p:nvSpPr>
              <p:cNvPr id="8" name="矩形 7"/>
              <p:cNvSpPr/>
              <p:nvPr/>
            </p:nvSpPr>
            <p:spPr>
              <a:xfrm>
                <a:off x="616915" y="1447517"/>
                <a:ext cx="1694695" cy="369332"/>
              </a:xfrm>
              <a:prstGeom prst="rect">
                <a:avLst/>
              </a:prstGeom>
            </p:spPr>
            <p:txBody>
              <a:bodyPr wrap="none">
                <a:spAutoFit/>
              </a:bodyPr>
              <a:lstStyle/>
              <a:p>
                <a:r>
                  <a:rPr lang="en-US" altLang="zh-TW" dirty="0" smtClean="0"/>
                  <a:t>SiN</a:t>
                </a:r>
                <a:r>
                  <a:rPr lang="en-US" altLang="zh-TW" baseline="-25000" dirty="0" smtClean="0"/>
                  <a:t>0.40 </a:t>
                </a:r>
                <a:r>
                  <a:rPr lang="en-US" altLang="zh-TW" dirty="0" smtClean="0"/>
                  <a:t> (n= 2.28)</a:t>
                </a:r>
                <a:endParaRPr lang="zh-TW" altLang="en-US" dirty="0"/>
              </a:p>
            </p:txBody>
          </p:sp>
        </p:grpSp>
        <p:grpSp>
          <p:nvGrpSpPr>
            <p:cNvPr id="11" name="群組 10"/>
            <p:cNvGrpSpPr/>
            <p:nvPr/>
          </p:nvGrpSpPr>
          <p:grpSpPr>
            <a:xfrm>
              <a:off x="-420800" y="2311332"/>
              <a:ext cx="3565862" cy="3718843"/>
              <a:chOff x="-420800" y="2311332"/>
              <a:chExt cx="3565862" cy="3718843"/>
            </a:xfrm>
          </p:grpSpPr>
          <p:grpSp>
            <p:nvGrpSpPr>
              <p:cNvPr id="14" name="群組 13"/>
              <p:cNvGrpSpPr/>
              <p:nvPr/>
            </p:nvGrpSpPr>
            <p:grpSpPr>
              <a:xfrm rot="183103">
                <a:off x="-420800" y="2311332"/>
                <a:ext cx="3565862" cy="3718843"/>
                <a:chOff x="-521653" y="2043865"/>
                <a:chExt cx="3787185" cy="3949661"/>
              </a:xfrm>
            </p:grpSpPr>
            <p:sp>
              <p:nvSpPr>
                <p:cNvPr id="7" name="拱形 6"/>
                <p:cNvSpPr/>
                <p:nvPr/>
              </p:nvSpPr>
              <p:spPr>
                <a:xfrm>
                  <a:off x="-468560" y="2204864"/>
                  <a:ext cx="3673384" cy="3673384"/>
                </a:xfrm>
                <a:prstGeom prst="blockArc">
                  <a:avLst>
                    <a:gd name="adj1" fmla="val 14608752"/>
                    <a:gd name="adj2" fmla="val 17656939"/>
                    <a:gd name="adj3" fmla="val 614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拱形 12"/>
                <p:cNvSpPr/>
                <p:nvPr/>
              </p:nvSpPr>
              <p:spPr>
                <a:xfrm>
                  <a:off x="-521653" y="2043865"/>
                  <a:ext cx="3787185" cy="3949661"/>
                </a:xfrm>
                <a:prstGeom prst="blockArc">
                  <a:avLst>
                    <a:gd name="adj1" fmla="val 14577604"/>
                    <a:gd name="adj2" fmla="val 17675100"/>
                    <a:gd name="adj3" fmla="val 458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29" name="文字方塊 28"/>
              <p:cNvSpPr txBox="1"/>
              <p:nvPr/>
            </p:nvSpPr>
            <p:spPr>
              <a:xfrm>
                <a:off x="371051" y="3119539"/>
                <a:ext cx="2251578" cy="307777"/>
              </a:xfrm>
              <a:prstGeom prst="rect">
                <a:avLst/>
              </a:prstGeom>
              <a:noFill/>
            </p:spPr>
            <p:txBody>
              <a:bodyPr wrap="none" rtlCol="0">
                <a:spAutoFit/>
              </a:bodyPr>
              <a:lstStyle/>
              <a:p>
                <a:r>
                  <a:rPr lang="en-US" altLang="zh-TW" sz="1400" dirty="0"/>
                  <a:t>c</a:t>
                </a:r>
                <a:r>
                  <a:rPr lang="en-US" altLang="zh-TW" sz="1400" dirty="0" smtClean="0"/>
                  <a:t>ompressive stress -150MPa</a:t>
                </a:r>
                <a:endParaRPr lang="zh-TW" altLang="en-US" sz="1400" baseline="-25000" dirty="0"/>
              </a:p>
            </p:txBody>
          </p:sp>
          <p:sp>
            <p:nvSpPr>
              <p:cNvPr id="30" name="矩形 29"/>
              <p:cNvSpPr/>
              <p:nvPr/>
            </p:nvSpPr>
            <p:spPr>
              <a:xfrm>
                <a:off x="718174" y="2730838"/>
                <a:ext cx="1396536" cy="369332"/>
              </a:xfrm>
              <a:prstGeom prst="rect">
                <a:avLst/>
              </a:prstGeom>
            </p:spPr>
            <p:txBody>
              <a:bodyPr wrap="none">
                <a:spAutoFit/>
              </a:bodyPr>
              <a:lstStyle/>
              <a:p>
                <a:r>
                  <a:rPr lang="en-US" altLang="zh-TW" dirty="0" smtClean="0"/>
                  <a:t>SiO</a:t>
                </a:r>
                <a:r>
                  <a:rPr lang="en-US" altLang="zh-TW" baseline="-25000" dirty="0" smtClean="0"/>
                  <a:t>2 </a:t>
                </a:r>
                <a:r>
                  <a:rPr lang="en-US" altLang="zh-TW" dirty="0" smtClean="0"/>
                  <a:t>(n=1.45)</a:t>
                </a:r>
                <a:endParaRPr lang="zh-TW" altLang="en-US" dirty="0"/>
              </a:p>
            </p:txBody>
          </p:sp>
        </p:grpSp>
        <p:grpSp>
          <p:nvGrpSpPr>
            <p:cNvPr id="22" name="群組 21"/>
            <p:cNvGrpSpPr/>
            <p:nvPr/>
          </p:nvGrpSpPr>
          <p:grpSpPr>
            <a:xfrm>
              <a:off x="3793524" y="1691956"/>
              <a:ext cx="1442834" cy="555314"/>
              <a:chOff x="3729326" y="2240880"/>
              <a:chExt cx="1442834" cy="288000"/>
            </a:xfrm>
          </p:grpSpPr>
          <p:sp>
            <p:nvSpPr>
              <p:cNvPr id="18" name="矩形 17"/>
              <p:cNvSpPr/>
              <p:nvPr/>
            </p:nvSpPr>
            <p:spPr>
              <a:xfrm>
                <a:off x="3729326" y="2348880"/>
                <a:ext cx="1442834" cy="18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729326" y="2240880"/>
                <a:ext cx="1442834" cy="5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3729326" y="2294880"/>
                <a:ext cx="1442834"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 name="文字方塊 11"/>
            <p:cNvSpPr txBox="1"/>
            <p:nvPr/>
          </p:nvSpPr>
          <p:spPr>
            <a:xfrm>
              <a:off x="3496209" y="2388456"/>
              <a:ext cx="2305055" cy="307777"/>
            </a:xfrm>
            <a:prstGeom prst="rect">
              <a:avLst/>
            </a:prstGeom>
            <a:noFill/>
          </p:spPr>
          <p:txBody>
            <a:bodyPr wrap="none" rtlCol="0">
              <a:spAutoFit/>
            </a:bodyPr>
            <a:lstStyle/>
            <a:p>
              <a:r>
                <a:rPr lang="en-US" altLang="zh-TW" sz="1400" dirty="0" smtClean="0"/>
                <a:t>1-pair  SiN</a:t>
              </a:r>
              <a:r>
                <a:rPr lang="en-US" altLang="zh-TW" sz="1400" baseline="-25000" dirty="0" smtClean="0"/>
                <a:t>0.40</a:t>
              </a:r>
              <a:r>
                <a:rPr lang="en-US" altLang="zh-TW" sz="1400" dirty="0" smtClean="0"/>
                <a:t>/SiO</a:t>
              </a:r>
              <a:r>
                <a:rPr lang="en-US" altLang="zh-TW" sz="1400" baseline="-25000" dirty="0" smtClean="0"/>
                <a:t>2  </a:t>
              </a:r>
              <a:r>
                <a:rPr lang="en-US" altLang="zh-TW" sz="1400" dirty="0" smtClean="0"/>
                <a:t>QW stack </a:t>
              </a:r>
              <a:endParaRPr lang="zh-TW" altLang="en-US" sz="1400" dirty="0"/>
            </a:p>
          </p:txBody>
        </p:sp>
        <p:sp>
          <p:nvSpPr>
            <p:cNvPr id="31" name="文字方塊 30"/>
            <p:cNvSpPr txBox="1"/>
            <p:nvPr/>
          </p:nvSpPr>
          <p:spPr>
            <a:xfrm>
              <a:off x="3418271" y="1153208"/>
              <a:ext cx="2400016" cy="338554"/>
            </a:xfrm>
            <a:prstGeom prst="rect">
              <a:avLst/>
            </a:prstGeom>
            <a:noFill/>
          </p:spPr>
          <p:txBody>
            <a:bodyPr wrap="none" rtlCol="0">
              <a:spAutoFit/>
            </a:bodyPr>
            <a:lstStyle/>
            <a:p>
              <a:r>
                <a:rPr lang="en-US" altLang="zh-TW" sz="1600" dirty="0" smtClean="0"/>
                <a:t>Stresses are compensated </a:t>
              </a:r>
              <a:endParaRPr lang="zh-TW" altLang="en-US" sz="1600" dirty="0"/>
            </a:p>
          </p:txBody>
        </p:sp>
        <p:grpSp>
          <p:nvGrpSpPr>
            <p:cNvPr id="49" name="群組 48"/>
            <p:cNvGrpSpPr/>
            <p:nvPr/>
          </p:nvGrpSpPr>
          <p:grpSpPr>
            <a:xfrm>
              <a:off x="2468274" y="1205599"/>
              <a:ext cx="668750" cy="1442680"/>
              <a:chOff x="4407306" y="332656"/>
              <a:chExt cx="668750" cy="1008000"/>
            </a:xfrm>
          </p:grpSpPr>
          <p:cxnSp>
            <p:nvCxnSpPr>
              <p:cNvPr id="43" name="直線接點 42"/>
              <p:cNvCxnSpPr/>
              <p:nvPr/>
            </p:nvCxnSpPr>
            <p:spPr>
              <a:xfrm>
                <a:off x="4407306" y="332656"/>
                <a:ext cx="3087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4407306" y="1325858"/>
                <a:ext cx="3087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4716016" y="332656"/>
                <a:ext cx="0" cy="10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4716016" y="850634"/>
                <a:ext cx="3600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文字方塊 55"/>
            <p:cNvSpPr txBox="1"/>
            <p:nvPr/>
          </p:nvSpPr>
          <p:spPr>
            <a:xfrm>
              <a:off x="6535772" y="2384703"/>
              <a:ext cx="2277803" cy="307777"/>
            </a:xfrm>
            <a:prstGeom prst="rect">
              <a:avLst/>
            </a:prstGeom>
            <a:noFill/>
          </p:spPr>
          <p:txBody>
            <a:bodyPr wrap="none" rtlCol="0">
              <a:spAutoFit/>
            </a:bodyPr>
            <a:lstStyle/>
            <a:p>
              <a:r>
                <a:rPr lang="en-US" altLang="zh-TW" sz="1400" dirty="0" smtClean="0"/>
                <a:t>4-pair  SiN</a:t>
              </a:r>
              <a:r>
                <a:rPr lang="en-US" altLang="zh-TW" sz="1400" baseline="-25000" dirty="0" smtClean="0"/>
                <a:t>0.40</a:t>
              </a:r>
              <a:r>
                <a:rPr lang="en-US" altLang="zh-TW" sz="1400" dirty="0" smtClean="0"/>
                <a:t>/SiO</a:t>
              </a:r>
              <a:r>
                <a:rPr lang="en-US" altLang="zh-TW" sz="1400" baseline="-25000" dirty="0" smtClean="0"/>
                <a:t>2 </a:t>
              </a:r>
              <a:r>
                <a:rPr lang="en-US" altLang="zh-TW" sz="1400" dirty="0" smtClean="0"/>
                <a:t>QW stack </a:t>
              </a:r>
              <a:endParaRPr lang="zh-TW" altLang="en-US" sz="1400" dirty="0"/>
            </a:p>
          </p:txBody>
        </p:sp>
        <p:grpSp>
          <p:nvGrpSpPr>
            <p:cNvPr id="2" name="群組 1"/>
            <p:cNvGrpSpPr/>
            <p:nvPr/>
          </p:nvGrpSpPr>
          <p:grpSpPr>
            <a:xfrm>
              <a:off x="6840607" y="1051684"/>
              <a:ext cx="1442834" cy="1321403"/>
              <a:chOff x="6840607" y="1051684"/>
              <a:chExt cx="1442834" cy="1321403"/>
            </a:xfrm>
          </p:grpSpPr>
          <p:sp>
            <p:nvSpPr>
              <p:cNvPr id="41" name="矩形 40"/>
              <p:cNvSpPr/>
              <p:nvPr/>
            </p:nvSpPr>
            <p:spPr>
              <a:xfrm>
                <a:off x="6840607" y="1980572"/>
                <a:ext cx="1442834" cy="392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6840607" y="1745064"/>
                <a:ext cx="1442834" cy="1177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6840607" y="1862818"/>
                <a:ext cx="1442834" cy="1177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6840607" y="1516511"/>
                <a:ext cx="1442834" cy="1177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6840607" y="1634265"/>
                <a:ext cx="1442834" cy="1177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6840607" y="1280237"/>
                <a:ext cx="1442834" cy="1177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6840607" y="1397991"/>
                <a:ext cx="1442834" cy="1177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6840607" y="1051684"/>
                <a:ext cx="1442834" cy="1177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6840607" y="1169438"/>
                <a:ext cx="1442834" cy="1177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文字方塊 3"/>
            <p:cNvSpPr txBox="1"/>
            <p:nvPr/>
          </p:nvSpPr>
          <p:spPr>
            <a:xfrm>
              <a:off x="5821115" y="1581784"/>
              <a:ext cx="434734" cy="523220"/>
            </a:xfrm>
            <a:prstGeom prst="rect">
              <a:avLst/>
            </a:prstGeom>
            <a:noFill/>
          </p:spPr>
          <p:txBody>
            <a:bodyPr wrap="none" rtlCol="0">
              <a:spAutoFit/>
            </a:bodyPr>
            <a:lstStyle/>
            <a:p>
              <a:r>
                <a:rPr lang="en-US" altLang="zh-TW" sz="2800" dirty="0" smtClean="0"/>
                <a:t>‧‧‧</a:t>
              </a:r>
              <a:endParaRPr lang="zh-TW" altLang="en-US" sz="2800" dirty="0"/>
            </a:p>
          </p:txBody>
        </p:sp>
      </p:grpSp>
      <p:graphicFrame>
        <p:nvGraphicFramePr>
          <p:cNvPr id="50" name="表格 49"/>
          <p:cNvGraphicFramePr>
            <a:graphicFrameLocks noGrp="1"/>
          </p:cNvGraphicFramePr>
          <p:nvPr>
            <p:extLst>
              <p:ext uri="{D42A27DB-BD31-4B8C-83A1-F6EECF244321}">
                <p14:modId xmlns:p14="http://schemas.microsoft.com/office/powerpoint/2010/main" val="2780962596"/>
              </p:ext>
            </p:extLst>
          </p:nvPr>
        </p:nvGraphicFramePr>
        <p:xfrm>
          <a:off x="889892" y="4061925"/>
          <a:ext cx="7488555" cy="854790"/>
        </p:xfrm>
        <a:graphic>
          <a:graphicData uri="http://schemas.openxmlformats.org/drawingml/2006/table">
            <a:tbl>
              <a:tblPr firstRow="1" bandRow="1">
                <a:tableStyleId>{5940675A-B579-460E-94D1-54222C63F5DA}</a:tableStyleId>
              </a:tblPr>
              <a:tblGrid>
                <a:gridCol w="1152434"/>
                <a:gridCol w="1392490"/>
                <a:gridCol w="1221800"/>
                <a:gridCol w="1306091"/>
                <a:gridCol w="2415740"/>
              </a:tblGrid>
              <a:tr h="367244">
                <a:tc>
                  <a:txBody>
                    <a:bodyPr/>
                    <a:lstStyle/>
                    <a:p>
                      <a:pPr algn="ctr"/>
                      <a:r>
                        <a:rPr lang="en-US" altLang="zh-TW" sz="1000" dirty="0" smtClean="0">
                          <a:latin typeface="Times New Roman" panose="02020603050405020304" pitchFamily="18" charset="0"/>
                          <a:cs typeface="Times New Roman" panose="02020603050405020304" pitchFamily="18" charset="0"/>
                        </a:rPr>
                        <a:t>material*</a:t>
                      </a:r>
                    </a:p>
                    <a:p>
                      <a:pPr algn="ctr"/>
                      <a:endParaRPr lang="zh-TW" altLang="en-US" sz="1000" dirty="0">
                        <a:latin typeface="Times New Roman" pitchFamily="18" charset="0"/>
                        <a:cs typeface="Times New Roman" pitchFamily="18" charset="0"/>
                      </a:endParaRPr>
                    </a:p>
                  </a:txBody>
                  <a:tcPr marL="81730" marR="81730" marT="40865" marB="408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latin typeface="Times New Roman" pitchFamily="18" charset="0"/>
                          <a:cs typeface="Times New Roman" pitchFamily="18" charset="0"/>
                        </a:rPr>
                        <a:t>Refractive</a:t>
                      </a:r>
                      <a:r>
                        <a:rPr lang="en-US" altLang="zh-TW" sz="1000" baseline="0" dirty="0" smtClean="0">
                          <a:latin typeface="Times New Roman" pitchFamily="18" charset="0"/>
                          <a:cs typeface="Times New Roman" pitchFamily="18" charset="0"/>
                        </a:rPr>
                        <a:t> index</a:t>
                      </a:r>
                      <a:r>
                        <a:rPr lang="en-US" altLang="zh-TW" sz="1000" baseline="30000" dirty="0" smtClean="0">
                          <a:latin typeface="Times New Roman" pitchFamily="18" charset="0"/>
                          <a:cs typeface="Times New Roman"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baseline="0" dirty="0" smtClean="0">
                          <a:latin typeface="Times New Roman" pitchFamily="18" charset="0"/>
                          <a:cs typeface="Times New Roman" pitchFamily="18" charset="0"/>
                        </a:rPr>
                        <a:t>@1550nm</a:t>
                      </a:r>
                      <a:endParaRPr lang="zh-TW" altLang="en-US" sz="1000" dirty="0">
                        <a:latin typeface="Times New Roman" pitchFamily="18" charset="0"/>
                        <a:cs typeface="Times New Roman" pitchFamily="18" charset="0"/>
                      </a:endParaRPr>
                    </a:p>
                  </a:txBody>
                  <a:tcPr marL="81730" marR="81730" marT="40865" marB="40865"/>
                </a:tc>
                <a:tc>
                  <a:txBody>
                    <a:bodyPr/>
                    <a:lstStyle/>
                    <a:p>
                      <a:pPr algn="ctr"/>
                      <a:r>
                        <a:rPr lang="en-US" altLang="zh-TW" sz="1000" dirty="0" smtClean="0">
                          <a:latin typeface="Times New Roman" pitchFamily="18" charset="0"/>
                          <a:cs typeface="Times New Roman" pitchFamily="18" charset="0"/>
                        </a:rPr>
                        <a:t>Young’s modulus (</a:t>
                      </a:r>
                      <a:r>
                        <a:rPr lang="en-US" altLang="zh-TW" sz="1000" dirty="0" err="1" smtClean="0">
                          <a:latin typeface="Times New Roman" pitchFamily="18" charset="0"/>
                          <a:cs typeface="Times New Roman" pitchFamily="18" charset="0"/>
                        </a:rPr>
                        <a:t>GPa</a:t>
                      </a:r>
                      <a:r>
                        <a:rPr lang="en-US" altLang="zh-TW" sz="1000" dirty="0" smtClean="0">
                          <a:latin typeface="Times New Roman" pitchFamily="18" charset="0"/>
                          <a:cs typeface="Times New Roman" pitchFamily="18" charset="0"/>
                        </a:rPr>
                        <a:t>)</a:t>
                      </a:r>
                      <a:endParaRPr lang="zh-TW" altLang="en-US" sz="1000" dirty="0">
                        <a:latin typeface="Times New Roman" pitchFamily="18" charset="0"/>
                        <a:cs typeface="Times New Roman" pitchFamily="18" charset="0"/>
                      </a:endParaRPr>
                    </a:p>
                  </a:txBody>
                  <a:tcPr marL="81730" marR="81730" marT="40865" marB="40865"/>
                </a:tc>
                <a:tc>
                  <a:txBody>
                    <a:bodyPr/>
                    <a:lstStyle/>
                    <a:p>
                      <a:pPr algn="ctr"/>
                      <a:r>
                        <a:rPr lang="en-US" altLang="zh-TW" sz="1000" dirty="0" smtClean="0">
                          <a:latin typeface="Times New Roman" pitchFamily="18" charset="0"/>
                          <a:cs typeface="Times New Roman" pitchFamily="18" charset="0"/>
                        </a:rPr>
                        <a:t>Stress</a:t>
                      </a:r>
                    </a:p>
                    <a:p>
                      <a:pPr algn="ctr"/>
                      <a:r>
                        <a:rPr lang="en-US" altLang="zh-TW" sz="1000" dirty="0" smtClean="0">
                          <a:latin typeface="Times New Roman" pitchFamily="18" charset="0"/>
                          <a:cs typeface="Times New Roman" pitchFamily="18" charset="0"/>
                        </a:rPr>
                        <a:t>(</a:t>
                      </a:r>
                      <a:r>
                        <a:rPr lang="en-US" altLang="zh-TW" sz="1000" dirty="0" err="1" smtClean="0">
                          <a:latin typeface="Times New Roman" pitchFamily="18" charset="0"/>
                          <a:cs typeface="Times New Roman" pitchFamily="18" charset="0"/>
                        </a:rPr>
                        <a:t>MPa</a:t>
                      </a:r>
                      <a:r>
                        <a:rPr lang="en-US" altLang="zh-TW" sz="1000" dirty="0" smtClean="0">
                          <a:latin typeface="Times New Roman" pitchFamily="18" charset="0"/>
                          <a:cs typeface="Times New Roman" pitchFamily="18" charset="0"/>
                        </a:rPr>
                        <a:t>)</a:t>
                      </a:r>
                      <a:endParaRPr lang="zh-TW" altLang="en-US" sz="1000" dirty="0">
                        <a:latin typeface="Times New Roman" pitchFamily="18" charset="0"/>
                        <a:cs typeface="Times New Roman" pitchFamily="18" charset="0"/>
                      </a:endParaRPr>
                    </a:p>
                  </a:txBody>
                  <a:tcPr marL="81730" marR="81730" marT="40865" marB="40865"/>
                </a:tc>
                <a:tc>
                  <a:txBody>
                    <a:bodyPr/>
                    <a:lstStyle/>
                    <a:p>
                      <a:pPr algn="ctr"/>
                      <a:r>
                        <a:rPr lang="en-US" altLang="zh-TW" sz="1000" dirty="0" smtClean="0">
                          <a:latin typeface="Times New Roman" pitchFamily="18" charset="0"/>
                          <a:cs typeface="Times New Roman" pitchFamily="18" charset="0"/>
                        </a:rPr>
                        <a:t>Loss angle ~100Hz</a:t>
                      </a:r>
                      <a:r>
                        <a:rPr lang="en-US" altLang="zh-TW" sz="1000" baseline="0" dirty="0" smtClean="0">
                          <a:latin typeface="Times New Roman" pitchFamily="18" charset="0"/>
                          <a:cs typeface="Times New Roman" pitchFamily="18" charset="0"/>
                        </a:rPr>
                        <a:t> </a:t>
                      </a:r>
                      <a:r>
                        <a:rPr lang="en-US" altLang="zh-TW" sz="1000" dirty="0" smtClean="0">
                          <a:latin typeface="Times New Roman" pitchFamily="18" charset="0"/>
                          <a:cs typeface="Times New Roman" pitchFamily="18" charset="0"/>
                        </a:rPr>
                        <a:t>@ RT</a:t>
                      </a:r>
                      <a:endParaRPr lang="zh-TW" altLang="en-US" sz="1000" dirty="0">
                        <a:latin typeface="Times New Roman" pitchFamily="18" charset="0"/>
                        <a:cs typeface="Times New Roman" pitchFamily="18" charset="0"/>
                      </a:endParaRPr>
                    </a:p>
                  </a:txBody>
                  <a:tcPr marL="81730" marR="81730" marT="40865" marB="40865"/>
                </a:tc>
              </a:tr>
              <a:tr h="0">
                <a:tc>
                  <a:txBody>
                    <a:bodyPr/>
                    <a:lstStyle/>
                    <a:p>
                      <a:pPr algn="ctr"/>
                      <a:r>
                        <a:rPr lang="en-US" altLang="zh-TW" sz="1000" dirty="0" smtClean="0">
                          <a:latin typeface="Times New Roman" panose="02020603050405020304" pitchFamily="18" charset="0"/>
                          <a:cs typeface="Times New Roman" panose="02020603050405020304" pitchFamily="18" charset="0"/>
                        </a:rPr>
                        <a:t>SiO</a:t>
                      </a:r>
                      <a:r>
                        <a:rPr lang="en-US" altLang="zh-TW" sz="1000" baseline="-25000" dirty="0" smtClean="0">
                          <a:latin typeface="Times New Roman" panose="02020603050405020304" pitchFamily="18" charset="0"/>
                          <a:cs typeface="Times New Roman" panose="02020603050405020304" pitchFamily="18" charset="0"/>
                        </a:rPr>
                        <a:t>2</a:t>
                      </a:r>
                      <a:endParaRPr lang="zh-TW" altLang="en-US" sz="1000" baseline="-2500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1.45±0.01</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83.8±1.3</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-158.2±6.0 </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00" baseline="0" dirty="0" smtClean="0">
                          <a:latin typeface="Times New Roman" panose="02020603050405020304" pitchFamily="18" charset="0"/>
                          <a:cs typeface="Times New Roman" panose="02020603050405020304" pitchFamily="18" charset="0"/>
                        </a:rPr>
                        <a:t>(1.49±0.12) x10</a:t>
                      </a:r>
                      <a:r>
                        <a:rPr lang="en-US" altLang="zh-TW" sz="1000" baseline="30000" dirty="0" smtClean="0">
                          <a:latin typeface="Times New Roman" panose="02020603050405020304" pitchFamily="18" charset="0"/>
                          <a:cs typeface="Times New Roman" panose="02020603050405020304" pitchFamily="18" charset="0"/>
                        </a:rPr>
                        <a:t>-4</a:t>
                      </a:r>
                      <a:endParaRPr lang="zh-TW" altLang="en-US" sz="1000" baseline="0" dirty="0" smtClean="0">
                        <a:latin typeface="Times New Roman" panose="02020603050405020304" pitchFamily="18" charset="0"/>
                        <a:cs typeface="Times New Roman" panose="02020603050405020304" pitchFamily="18" charset="0"/>
                      </a:endParaRPr>
                    </a:p>
                  </a:txBody>
                  <a:tcPr marL="81730" marR="81730" marT="40865" marB="40865"/>
                </a:tc>
              </a:tr>
              <a:tr h="0">
                <a:tc>
                  <a:txBody>
                    <a:bodyPr/>
                    <a:lstStyle/>
                    <a:p>
                      <a:pPr algn="ctr"/>
                      <a:r>
                        <a:rPr lang="en-US" altLang="zh-TW" sz="1000" dirty="0" smtClean="0">
                          <a:latin typeface="Times New Roman" panose="02020603050405020304" pitchFamily="18" charset="0"/>
                          <a:cs typeface="Times New Roman" panose="02020603050405020304" pitchFamily="18" charset="0"/>
                        </a:rPr>
                        <a:t>SiN</a:t>
                      </a:r>
                      <a:r>
                        <a:rPr lang="en-US" altLang="zh-TW" sz="1000" baseline="-25000" dirty="0" smtClean="0">
                          <a:latin typeface="Times New Roman" panose="02020603050405020304" pitchFamily="18" charset="0"/>
                          <a:cs typeface="Times New Roman" panose="02020603050405020304" pitchFamily="18" charset="0"/>
                        </a:rPr>
                        <a:t>0.40</a:t>
                      </a:r>
                      <a:endParaRPr lang="zh-TW" altLang="en-US" sz="1000" baseline="-2500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2.28±0.01</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103.7±5.6</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120.2±15.5</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c>
                  <a:txBody>
                    <a:bodyPr/>
                    <a:lstStyle/>
                    <a:p>
                      <a:pPr algn="ctr"/>
                      <a:r>
                        <a:rPr lang="en-US" altLang="zh-TW" sz="1000" baseline="0" dirty="0" smtClean="0">
                          <a:latin typeface="Times New Roman" panose="02020603050405020304" pitchFamily="18" charset="0"/>
                          <a:cs typeface="Times New Roman" panose="02020603050405020304" pitchFamily="18" charset="0"/>
                        </a:rPr>
                        <a:t>(7.49±0.72) x10</a:t>
                      </a:r>
                      <a:r>
                        <a:rPr lang="en-US" altLang="zh-TW" sz="1000" baseline="30000" dirty="0" smtClean="0">
                          <a:latin typeface="Times New Roman" panose="02020603050405020304" pitchFamily="18" charset="0"/>
                          <a:cs typeface="Times New Roman" panose="02020603050405020304" pitchFamily="18" charset="0"/>
                        </a:rPr>
                        <a:t>-5</a:t>
                      </a:r>
                      <a:endParaRPr lang="zh-TW" altLang="en-US" sz="1000" baseline="0" dirty="0">
                        <a:latin typeface="Times New Roman" panose="02020603050405020304" pitchFamily="18" charset="0"/>
                        <a:cs typeface="Times New Roman" panose="02020603050405020304" pitchFamily="18" charset="0"/>
                      </a:endParaRPr>
                    </a:p>
                  </a:txBody>
                  <a:tcPr marL="81730" marR="81730" marT="40865" marB="40865"/>
                </a:tc>
              </a:tr>
            </a:tbl>
          </a:graphicData>
        </a:graphic>
      </p:graphicFrame>
      <p:sp>
        <p:nvSpPr>
          <p:cNvPr id="55" name="文字方塊 54"/>
          <p:cNvSpPr txBox="1"/>
          <p:nvPr/>
        </p:nvSpPr>
        <p:spPr>
          <a:xfrm>
            <a:off x="889892" y="5048652"/>
            <a:ext cx="3826124" cy="276999"/>
          </a:xfrm>
          <a:prstGeom prst="rect">
            <a:avLst/>
          </a:prstGeom>
          <a:noFill/>
        </p:spPr>
        <p:txBody>
          <a:bodyPr wrap="square" rtlCol="0">
            <a:spAutoFit/>
          </a:bodyPr>
          <a:lstStyle/>
          <a:p>
            <a:r>
              <a:rPr kumimoji="1" lang="en-US" altLang="zh-TW" sz="1200" b="1" dirty="0" smtClean="0"/>
              <a:t>*All films are amorphous structure as deposited</a:t>
            </a:r>
            <a:endParaRPr kumimoji="1" lang="zh-TW" altLang="en-US" sz="1200" b="1" dirty="0"/>
          </a:p>
        </p:txBody>
      </p:sp>
      <p:sp>
        <p:nvSpPr>
          <p:cNvPr id="51" name="文字方塊 50"/>
          <p:cNvSpPr txBox="1"/>
          <p:nvPr/>
        </p:nvSpPr>
        <p:spPr>
          <a:xfrm>
            <a:off x="736318" y="5885785"/>
            <a:ext cx="8091371" cy="338554"/>
          </a:xfrm>
          <a:prstGeom prst="rect">
            <a:avLst/>
          </a:prstGeom>
          <a:noFill/>
        </p:spPr>
        <p:txBody>
          <a:bodyPr wrap="square" rtlCol="0">
            <a:spAutoFit/>
          </a:bodyPr>
          <a:lstStyle/>
          <a:p>
            <a:r>
              <a:rPr lang="en-US" altLang="zh-TW" sz="1600" dirty="0" smtClean="0"/>
              <a:t>We have deposited samples with 1, 2, 3 and 4 pairs QW stacks.</a:t>
            </a:r>
            <a:endParaRPr lang="zh-TW" altLang="en-US" sz="1600" dirty="0"/>
          </a:p>
        </p:txBody>
      </p:sp>
      <p:sp>
        <p:nvSpPr>
          <p:cNvPr id="3" name="投影片編號版面配置區 2"/>
          <p:cNvSpPr>
            <a:spLocks noGrp="1"/>
          </p:cNvSpPr>
          <p:nvPr>
            <p:ph type="sldNum" sz="quarter" idx="12"/>
          </p:nvPr>
        </p:nvSpPr>
        <p:spPr/>
        <p:txBody>
          <a:bodyPr/>
          <a:lstStyle/>
          <a:p>
            <a:fld id="{F496D40E-8009-48D2-83DB-BBA08CC6193C}" type="slidenum">
              <a:rPr lang="zh-TW" altLang="en-US" smtClean="0"/>
              <a:t>8</a:t>
            </a:fld>
            <a:endParaRPr lang="zh-TW" altLang="en-US"/>
          </a:p>
        </p:txBody>
      </p:sp>
    </p:spTree>
    <p:extLst>
      <p:ext uri="{BB962C8B-B14F-4D97-AF65-F5344CB8AC3E}">
        <p14:creationId xmlns:p14="http://schemas.microsoft.com/office/powerpoint/2010/main" val="1921590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rot="16200000">
            <a:off x="589448" y="2097261"/>
            <a:ext cx="1421671" cy="369332"/>
          </a:xfrm>
          <a:prstGeom prst="rect">
            <a:avLst/>
          </a:prstGeom>
          <a:noFill/>
        </p:spPr>
        <p:txBody>
          <a:bodyPr wrap="none" rtlCol="0">
            <a:spAutoFit/>
          </a:bodyPr>
          <a:lstStyle/>
          <a:p>
            <a:r>
              <a:rPr lang="en-US" altLang="zh-TW" dirty="0" smtClean="0"/>
              <a:t>Coating loss*</a:t>
            </a:r>
            <a:endParaRPr lang="zh-TW" altLang="en-US" dirty="0"/>
          </a:p>
        </p:txBody>
      </p:sp>
      <p:sp>
        <p:nvSpPr>
          <p:cNvPr id="4" name="文字方塊 3"/>
          <p:cNvSpPr txBox="1"/>
          <p:nvPr/>
        </p:nvSpPr>
        <p:spPr>
          <a:xfrm>
            <a:off x="4139952" y="3779748"/>
            <a:ext cx="1595501" cy="369332"/>
          </a:xfrm>
          <a:prstGeom prst="rect">
            <a:avLst/>
          </a:prstGeom>
          <a:noFill/>
        </p:spPr>
        <p:txBody>
          <a:bodyPr wrap="none" rtlCol="0">
            <a:spAutoFit/>
          </a:bodyPr>
          <a:lstStyle/>
          <a:p>
            <a:r>
              <a:rPr lang="en-US" altLang="zh-TW" dirty="0" smtClean="0"/>
              <a:t>Frequency (Hz)</a:t>
            </a:r>
            <a:endParaRPr lang="zh-TW" altLang="en-US" dirty="0"/>
          </a:p>
        </p:txBody>
      </p:sp>
      <p:sp>
        <p:nvSpPr>
          <p:cNvPr id="5" name="矩形 4"/>
          <p:cNvSpPr/>
          <p:nvPr/>
        </p:nvSpPr>
        <p:spPr>
          <a:xfrm>
            <a:off x="677284" y="4329456"/>
            <a:ext cx="8208912" cy="1015663"/>
          </a:xfrm>
          <a:prstGeom prst="rect">
            <a:avLst/>
          </a:prstGeom>
        </p:spPr>
        <p:txBody>
          <a:bodyPr wrap="square">
            <a:spAutoFit/>
          </a:bodyPr>
          <a:lstStyle/>
          <a:p>
            <a:pPr marL="514350" indent="-514350">
              <a:buAutoNum type="arabicPeriod"/>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The coating losses of 1-4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pair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are in 10</a:t>
            </a:r>
            <a:r>
              <a:rPr lang="en-US" altLang="zh-TW" sz="2000" baseline="30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order at 100 Hz.</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AutoNum type="arabicPeriod"/>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The coating loss does not increase with pair number, indicating that there is no significant loss in SiN</a:t>
            </a:r>
            <a:r>
              <a:rPr lang="en-US" altLang="zh-TW" sz="2000" baseline="-25000" dirty="0" smtClean="0">
                <a:latin typeface="Times New Roman" panose="02020603050405020304" pitchFamily="18" charset="0"/>
                <a:ea typeface="標楷體" panose="03000509000000000000" pitchFamily="65" charset="-120"/>
                <a:cs typeface="Times New Roman" panose="02020603050405020304" pitchFamily="18" charset="0"/>
              </a:rPr>
              <a:t>0.40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/SiO</a:t>
            </a:r>
            <a:r>
              <a:rPr lang="en-US" altLang="zh-TW" sz="20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interface.</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2464225" y="121034"/>
            <a:ext cx="4624006" cy="646331"/>
          </a:xfrm>
          <a:prstGeom prst="rect">
            <a:avLst/>
          </a:prstGeom>
          <a:noFill/>
        </p:spPr>
        <p:txBody>
          <a:bodyPr wrap="square" rtlCol="0">
            <a:spAutoFit/>
          </a:bodyPr>
          <a:lstStyle/>
          <a:p>
            <a:pPr algn="ctr"/>
            <a:r>
              <a:rPr lang="en-US" altLang="zh-TW" b="1" dirty="0" smtClean="0"/>
              <a:t>Coating Loss </a:t>
            </a:r>
            <a:r>
              <a:rPr lang="en-US" altLang="zh-TW" b="1" dirty="0"/>
              <a:t>of </a:t>
            </a:r>
            <a:r>
              <a:rPr lang="en-US" altLang="zh-TW" b="1" dirty="0" smtClean="0"/>
              <a:t>SiN</a:t>
            </a:r>
            <a:r>
              <a:rPr lang="en-US" altLang="zh-TW" b="1" baseline="-25000" dirty="0" smtClean="0"/>
              <a:t>0.40</a:t>
            </a:r>
            <a:r>
              <a:rPr lang="en-US" altLang="zh-TW" b="1" dirty="0" smtClean="0"/>
              <a:t>/SiO</a:t>
            </a:r>
            <a:r>
              <a:rPr lang="en-US" altLang="zh-TW" b="1" baseline="-25000" dirty="0" smtClean="0"/>
              <a:t>2 </a:t>
            </a:r>
            <a:r>
              <a:rPr lang="en-US" altLang="zh-TW" b="1" dirty="0" smtClean="0"/>
              <a:t>QW Stacks</a:t>
            </a:r>
            <a:endParaRPr lang="zh-TW" altLang="en-US" b="1" dirty="0" smtClean="0"/>
          </a:p>
          <a:p>
            <a:pPr algn="ctr"/>
            <a:r>
              <a:rPr lang="en-US" altLang="zh-TW" b="1" dirty="0" smtClean="0"/>
              <a:t>Deposited</a:t>
            </a:r>
            <a:r>
              <a:rPr lang="zh-TW" altLang="en-US" b="1" dirty="0" smtClean="0"/>
              <a:t> </a:t>
            </a:r>
            <a:r>
              <a:rPr lang="en-US" altLang="zh-TW" b="1" dirty="0" smtClean="0"/>
              <a:t>by</a:t>
            </a:r>
            <a:r>
              <a:rPr lang="zh-TW" altLang="en-US" b="1" dirty="0" smtClean="0"/>
              <a:t> </a:t>
            </a:r>
            <a:r>
              <a:rPr lang="en-US" altLang="zh-TW" b="1" dirty="0" smtClean="0"/>
              <a:t>PECVD</a:t>
            </a:r>
            <a:endParaRPr lang="zh-TW" altLang="en-US" b="1" dirty="0"/>
          </a:p>
        </p:txBody>
      </p:sp>
      <p:sp>
        <p:nvSpPr>
          <p:cNvPr id="9" name="文字方塊 8"/>
          <p:cNvSpPr txBox="1"/>
          <p:nvPr/>
        </p:nvSpPr>
        <p:spPr>
          <a:xfrm>
            <a:off x="677284" y="5947438"/>
            <a:ext cx="8197888" cy="523220"/>
          </a:xfrm>
          <a:prstGeom prst="rect">
            <a:avLst/>
          </a:prstGeom>
          <a:noFill/>
        </p:spPr>
        <p:txBody>
          <a:bodyPr wrap="square" rtlCol="0">
            <a:spAutoFit/>
          </a:bodyPr>
          <a:lstStyle/>
          <a:p>
            <a:r>
              <a:rPr lang="en-US" altLang="zh-TW" sz="1400" dirty="0" smtClean="0"/>
              <a:t>* First two modes are</a:t>
            </a:r>
            <a:r>
              <a:rPr lang="zh-TW" altLang="en-US" sz="1400" dirty="0" smtClean="0"/>
              <a:t> </a:t>
            </a:r>
            <a:r>
              <a:rPr lang="en-US" altLang="zh-TW" sz="1400" dirty="0" smtClean="0"/>
              <a:t>bending</a:t>
            </a:r>
            <a:r>
              <a:rPr lang="zh-TW" altLang="en-US" sz="1400" dirty="0"/>
              <a:t> </a:t>
            </a:r>
            <a:r>
              <a:rPr lang="en-US" altLang="zh-TW" sz="1400" dirty="0" smtClean="0"/>
              <a:t>modes</a:t>
            </a:r>
            <a:r>
              <a:rPr lang="zh-TW" altLang="en-US" sz="1400" dirty="0" smtClean="0"/>
              <a:t> </a:t>
            </a:r>
            <a:r>
              <a:rPr lang="en-US" altLang="zh-TW" sz="1400" dirty="0" smtClean="0"/>
              <a:t>and</a:t>
            </a:r>
            <a:r>
              <a:rPr lang="zh-TW" altLang="en-US" sz="1400" dirty="0"/>
              <a:t> </a:t>
            </a:r>
            <a:r>
              <a:rPr lang="en-US" altLang="zh-TW" sz="1400" dirty="0" smtClean="0"/>
              <a:t>others are torsional modes. </a:t>
            </a:r>
            <a:r>
              <a:rPr lang="en-US" altLang="zh-TW" sz="1400" dirty="0"/>
              <a:t>H</a:t>
            </a:r>
            <a:r>
              <a:rPr lang="en-US" altLang="zh-TW" sz="1400" dirty="0" smtClean="0"/>
              <a:t>igher order bending modes are not shown due to high fluctuation in the clamp loss. </a:t>
            </a:r>
            <a:endParaRPr lang="en-US" altLang="zh-TW" sz="1400" dirty="0"/>
          </a:p>
        </p:txBody>
      </p:sp>
      <p:graphicFrame>
        <p:nvGraphicFramePr>
          <p:cNvPr id="6" name="物件 5"/>
          <p:cNvGraphicFramePr>
            <a:graphicFrameLocks noChangeAspect="1"/>
          </p:cNvGraphicFramePr>
          <p:nvPr>
            <p:extLst>
              <p:ext uri="{D42A27DB-BD31-4B8C-83A1-F6EECF244321}">
                <p14:modId xmlns:p14="http://schemas.microsoft.com/office/powerpoint/2010/main" val="362421571"/>
              </p:ext>
            </p:extLst>
          </p:nvPr>
        </p:nvGraphicFramePr>
        <p:xfrm>
          <a:off x="4283968" y="2878053"/>
          <a:ext cx="2583183" cy="598751"/>
        </p:xfrm>
        <a:graphic>
          <a:graphicData uri="http://schemas.openxmlformats.org/presentationml/2006/ole">
            <mc:AlternateContent xmlns:mc="http://schemas.openxmlformats.org/markup-compatibility/2006">
              <mc:Choice xmlns:v="urn:schemas-microsoft-com:vml" Requires="v">
                <p:oleObj spid="_x0000_s4205" name="方程式" r:id="rId4" imgW="1917360" imgH="444240" progId="Equation.3">
                  <p:embed/>
                </p:oleObj>
              </mc:Choice>
              <mc:Fallback>
                <p:oleObj name="方程式" r:id="rId4" imgW="1917360" imgH="444240" progId="Equation.3">
                  <p:embed/>
                  <p:pic>
                    <p:nvPicPr>
                      <p:cNvPr id="0" name=""/>
                      <p:cNvPicPr/>
                      <p:nvPr/>
                    </p:nvPicPr>
                    <p:blipFill>
                      <a:blip r:embed="rId5"/>
                      <a:stretch>
                        <a:fillRect/>
                      </a:stretch>
                    </p:blipFill>
                    <p:spPr>
                      <a:xfrm>
                        <a:off x="4283968" y="2878053"/>
                        <a:ext cx="2583183" cy="598751"/>
                      </a:xfrm>
                      <a:prstGeom prst="rect">
                        <a:avLst/>
                      </a:prstGeom>
                    </p:spPr>
                  </p:pic>
                </p:oleObj>
              </mc:Fallback>
            </mc:AlternateContent>
          </a:graphicData>
        </a:graphic>
      </p:graphicFrame>
      <p:graphicFrame>
        <p:nvGraphicFramePr>
          <p:cNvPr id="10" name="物件 9"/>
          <p:cNvGraphicFramePr>
            <a:graphicFrameLocks/>
          </p:cNvGraphicFramePr>
          <p:nvPr>
            <p:extLst>
              <p:ext uri="{D42A27DB-BD31-4B8C-83A1-F6EECF244321}">
                <p14:modId xmlns:p14="http://schemas.microsoft.com/office/powerpoint/2010/main" val="62838561"/>
              </p:ext>
            </p:extLst>
          </p:nvPr>
        </p:nvGraphicFramePr>
        <p:xfrm>
          <a:off x="827584" y="621080"/>
          <a:ext cx="7488000" cy="3528000"/>
        </p:xfrm>
        <a:graphic>
          <a:graphicData uri="http://schemas.openxmlformats.org/presentationml/2006/ole">
            <mc:AlternateContent xmlns:mc="http://schemas.openxmlformats.org/markup-compatibility/2006">
              <mc:Choice xmlns:v="urn:schemas-microsoft-com:vml" Requires="v">
                <p:oleObj spid="_x0000_s4206" name="Graph" r:id="rId6" imgW="4181760" imgH="2928960" progId="Origin50.Graph">
                  <p:embed/>
                </p:oleObj>
              </mc:Choice>
              <mc:Fallback>
                <p:oleObj name="Graph" r:id="rId6" imgW="4181760" imgH="2928960" progId="Origin50.Graph">
                  <p:embed/>
                  <p:pic>
                    <p:nvPicPr>
                      <p:cNvPr id="0" name=""/>
                      <p:cNvPicPr/>
                      <p:nvPr/>
                    </p:nvPicPr>
                    <p:blipFill>
                      <a:blip r:embed="rId7"/>
                      <a:stretch>
                        <a:fillRect/>
                      </a:stretch>
                    </p:blipFill>
                    <p:spPr>
                      <a:xfrm>
                        <a:off x="827584" y="621080"/>
                        <a:ext cx="7488000" cy="3528000"/>
                      </a:xfrm>
                      <a:prstGeom prst="rect">
                        <a:avLst/>
                      </a:prstGeom>
                    </p:spPr>
                  </p:pic>
                </p:oleObj>
              </mc:Fallback>
            </mc:AlternateContent>
          </a:graphicData>
        </a:graphic>
      </p:graphicFrame>
      <p:sp>
        <p:nvSpPr>
          <p:cNvPr id="2" name="投影片編號版面配置區 1"/>
          <p:cNvSpPr>
            <a:spLocks noGrp="1"/>
          </p:cNvSpPr>
          <p:nvPr>
            <p:ph type="sldNum" sz="quarter" idx="12"/>
          </p:nvPr>
        </p:nvSpPr>
        <p:spPr/>
        <p:txBody>
          <a:bodyPr/>
          <a:lstStyle/>
          <a:p>
            <a:fld id="{F496D40E-8009-48D2-83DB-BBA08CC6193C}" type="slidenum">
              <a:rPr lang="zh-TW" altLang="en-US" smtClean="0"/>
              <a:t>9</a:t>
            </a:fld>
            <a:endParaRPr lang="zh-TW" altLang="en-US"/>
          </a:p>
        </p:txBody>
      </p:sp>
    </p:spTree>
    <p:extLst>
      <p:ext uri="{BB962C8B-B14F-4D97-AF65-F5344CB8AC3E}">
        <p14:creationId xmlns:p14="http://schemas.microsoft.com/office/powerpoint/2010/main" val="38587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11804</TotalTime>
  <Words>2842</Words>
  <Application>Microsoft Office PowerPoint</Application>
  <PresentationFormat>如螢幕大小 (4:3)</PresentationFormat>
  <Paragraphs>209</Paragraphs>
  <Slides>12</Slides>
  <Notes>12</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2</vt:i4>
      </vt:variant>
      <vt:variant>
        <vt:lpstr>投影片標題</vt:lpstr>
      </vt:variant>
      <vt:variant>
        <vt:i4>12</vt:i4>
      </vt:variant>
    </vt:vector>
  </HeadingPairs>
  <TitlesOfParts>
    <vt:vector size="20" baseType="lpstr">
      <vt:lpstr>新細明體</vt:lpstr>
      <vt:lpstr>標楷體</vt:lpstr>
      <vt:lpstr>Arial</vt:lpstr>
      <vt:lpstr>Calibri</vt:lpstr>
      <vt:lpstr>Times New Roman</vt:lpstr>
      <vt:lpstr>Office 佈景主題</vt:lpstr>
      <vt:lpstr>Graph</vt:lpstr>
      <vt:lpstr>方程式</vt:lpstr>
      <vt:lpstr>Room Temperature Mechanical Loss of Silicon Nitride-Silica Quarter-wave Stacks Deposited by Plasma Enhanced Chemical Vapor Deposition (PECVD) Method</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vt:lpstr>
      <vt:lpstr>PowerPoint 簡報</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潘皇緯</dc:creator>
  <cp:lastModifiedBy>潘皇緯</cp:lastModifiedBy>
  <cp:revision>298</cp:revision>
  <cp:lastPrinted>2016-08-24T07:52:09Z</cp:lastPrinted>
  <dcterms:created xsi:type="dcterms:W3CDTF">2016-02-24T06:03:01Z</dcterms:created>
  <dcterms:modified xsi:type="dcterms:W3CDTF">2016-08-30T06:46:44Z</dcterms:modified>
</cp:coreProperties>
</file>