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8.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540125"/>
            <a:ext cx="8520600" cy="1191600"/>
          </a:xfrm>
          <a:prstGeom prst="rect">
            <a:avLst/>
          </a:prstGeom>
        </p:spPr>
        <p:txBody>
          <a:bodyPr anchorCtr="0" anchor="b" bIns="91425" lIns="91425" rIns="91425" tIns="91425">
            <a:noAutofit/>
          </a:bodyPr>
          <a:lstStyle/>
          <a:p>
            <a:pPr lvl="0">
              <a:spcBef>
                <a:spcPts val="0"/>
              </a:spcBef>
              <a:buNone/>
            </a:pPr>
            <a:r>
              <a:rPr lang="en" sz="4000"/>
              <a:t>Environmental Monitoring:</a:t>
            </a:r>
          </a:p>
          <a:p>
            <a:pPr lvl="0">
              <a:spcBef>
                <a:spcPts val="0"/>
              </a:spcBef>
              <a:buNone/>
            </a:pPr>
            <a:r>
              <a:rPr lang="en" sz="3400"/>
              <a:t>Coupling Function Calculator</a:t>
            </a:r>
          </a:p>
        </p:txBody>
      </p:sp>
      <p:sp>
        <p:nvSpPr>
          <p:cNvPr id="55" name="Shape 55"/>
          <p:cNvSpPr txBox="1"/>
          <p:nvPr>
            <p:ph idx="1" type="subTitle"/>
          </p:nvPr>
        </p:nvSpPr>
        <p:spPr>
          <a:xfrm>
            <a:off x="311700" y="4053075"/>
            <a:ext cx="8520600" cy="792600"/>
          </a:xfrm>
          <a:prstGeom prst="rect">
            <a:avLst/>
          </a:prstGeom>
        </p:spPr>
        <p:txBody>
          <a:bodyPr anchorCtr="0" anchor="t" bIns="91425" lIns="91425" rIns="91425" tIns="91425">
            <a:noAutofit/>
          </a:bodyPr>
          <a:lstStyle/>
          <a:p>
            <a:pPr lvl="0">
              <a:spcBef>
                <a:spcPts val="0"/>
              </a:spcBef>
              <a:buNone/>
            </a:pPr>
            <a:r>
              <a:rPr lang="en" sz="1800"/>
              <a:t>Julia Kruk</a:t>
            </a:r>
          </a:p>
          <a:p>
            <a:pPr lvl="0">
              <a:spcBef>
                <a:spcPts val="0"/>
              </a:spcBef>
              <a:buNone/>
            </a:pPr>
            <a:r>
              <a:rPr lang="en" sz="1200"/>
              <a:t>Cornell University, Physics ‘18</a:t>
            </a:r>
          </a:p>
          <a:p>
            <a:pPr lvl="0">
              <a:spcBef>
                <a:spcPts val="0"/>
              </a:spcBef>
              <a:buNone/>
            </a:pPr>
            <a:r>
              <a:rPr lang="en" sz="1200"/>
              <a:t>LIGO SURF 2016: Working under Robert Schofield</a:t>
            </a:r>
          </a:p>
        </p:txBody>
      </p:sp>
      <p:pic>
        <p:nvPicPr>
          <p:cNvPr id="56" name="Shape 56"/>
          <p:cNvPicPr preferRelativeResize="0"/>
          <p:nvPr/>
        </p:nvPicPr>
        <p:blipFill>
          <a:blip r:embed="rId3">
            <a:alphaModFix/>
          </a:blip>
          <a:stretch>
            <a:fillRect/>
          </a:stretch>
        </p:blipFill>
        <p:spPr>
          <a:xfrm>
            <a:off x="31124" y="31099"/>
            <a:ext cx="1357400" cy="973249"/>
          </a:xfrm>
          <a:prstGeom prst="rect">
            <a:avLst/>
          </a:prstGeom>
          <a:noFill/>
          <a:ln>
            <a:noFill/>
          </a:ln>
        </p:spPr>
      </p:pic>
      <p:pic>
        <p:nvPicPr>
          <p:cNvPr id="57" name="Shape 57"/>
          <p:cNvPicPr preferRelativeResize="0"/>
          <p:nvPr/>
        </p:nvPicPr>
        <p:blipFill>
          <a:blip r:embed="rId4">
            <a:alphaModFix/>
          </a:blip>
          <a:stretch>
            <a:fillRect/>
          </a:stretch>
        </p:blipFill>
        <p:spPr>
          <a:xfrm>
            <a:off x="1756900" y="1798730"/>
            <a:ext cx="5630200" cy="2187355"/>
          </a:xfrm>
          <a:prstGeom prst="rect">
            <a:avLst/>
          </a:prstGeom>
          <a:noFill/>
          <a:ln>
            <a:noFill/>
          </a:ln>
        </p:spPr>
      </p:pic>
      <p:sp>
        <p:nvSpPr>
          <p:cNvPr id="58" name="Shape 58"/>
          <p:cNvSpPr txBox="1"/>
          <p:nvPr/>
        </p:nvSpPr>
        <p:spPr>
          <a:xfrm>
            <a:off x="7293475" y="103025"/>
            <a:ext cx="1707600" cy="437100"/>
          </a:xfrm>
          <a:prstGeom prst="rect">
            <a:avLst/>
          </a:prstGeom>
          <a:noFill/>
          <a:ln>
            <a:noFill/>
          </a:ln>
        </p:spPr>
        <p:txBody>
          <a:bodyPr anchorCtr="0" anchor="t" bIns="91425" lIns="91425" rIns="91425" tIns="91425">
            <a:noAutofit/>
          </a:bodyPr>
          <a:lstStyle/>
          <a:p>
            <a:pPr lvl="0">
              <a:spcBef>
                <a:spcPts val="0"/>
              </a:spcBef>
              <a:buNone/>
            </a:pPr>
            <a:r>
              <a:rPr b="1" lang="en" sz="1500"/>
              <a:t>LIGO-T1600387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320600"/>
            <a:ext cx="8520600" cy="572700"/>
          </a:xfrm>
          <a:prstGeom prst="rect">
            <a:avLst/>
          </a:prstGeom>
        </p:spPr>
        <p:txBody>
          <a:bodyPr anchorCtr="0" anchor="t" bIns="91425" lIns="91425" rIns="91425" tIns="91425">
            <a:noAutofit/>
          </a:bodyPr>
          <a:lstStyle/>
          <a:p>
            <a:pPr lvl="0">
              <a:spcBef>
                <a:spcPts val="0"/>
              </a:spcBef>
              <a:buNone/>
            </a:pPr>
            <a:r>
              <a:rPr lang="en"/>
              <a:t>Frequency Band Plotting for Coupling Functions:</a:t>
            </a:r>
          </a:p>
        </p:txBody>
      </p:sp>
      <p:pic>
        <p:nvPicPr>
          <p:cNvPr id="123" name="Shape 123"/>
          <p:cNvPicPr preferRelativeResize="0"/>
          <p:nvPr/>
        </p:nvPicPr>
        <p:blipFill rotWithShape="1">
          <a:blip r:embed="rId3">
            <a:alphaModFix/>
          </a:blip>
          <a:srcRect b="0" l="1458" r="0" t="0"/>
          <a:stretch/>
        </p:blipFill>
        <p:spPr>
          <a:xfrm>
            <a:off x="31100" y="1059475"/>
            <a:ext cx="9010348" cy="3429000"/>
          </a:xfrm>
          <a:prstGeom prst="rect">
            <a:avLst/>
          </a:prstGeom>
          <a:noFill/>
          <a:ln>
            <a:noFill/>
          </a:ln>
        </p:spPr>
      </p:pic>
      <p:sp>
        <p:nvSpPr>
          <p:cNvPr id="124" name="Shape 124"/>
          <p:cNvSpPr txBox="1"/>
          <p:nvPr/>
        </p:nvSpPr>
        <p:spPr>
          <a:xfrm>
            <a:off x="7611350" y="83900"/>
            <a:ext cx="1430100" cy="2367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299825"/>
            <a:ext cx="8520600" cy="572700"/>
          </a:xfrm>
          <a:prstGeom prst="rect">
            <a:avLst/>
          </a:prstGeom>
        </p:spPr>
        <p:txBody>
          <a:bodyPr anchorCtr="0" anchor="t" bIns="91425" lIns="91425" rIns="91425" tIns="91425">
            <a:noAutofit/>
          </a:bodyPr>
          <a:lstStyle/>
          <a:p>
            <a:pPr lvl="0">
              <a:spcBef>
                <a:spcPts val="0"/>
              </a:spcBef>
              <a:buNone/>
            </a:pPr>
            <a:r>
              <a:rPr lang="en"/>
              <a:t>Superimposed Spectrums:</a:t>
            </a:r>
          </a:p>
        </p:txBody>
      </p:sp>
      <p:pic>
        <p:nvPicPr>
          <p:cNvPr id="130" name="Shape 130"/>
          <p:cNvPicPr preferRelativeResize="0"/>
          <p:nvPr/>
        </p:nvPicPr>
        <p:blipFill rotWithShape="1">
          <a:blip r:embed="rId3">
            <a:alphaModFix/>
          </a:blip>
          <a:srcRect b="0" l="4016" r="2368" t="0"/>
          <a:stretch/>
        </p:blipFill>
        <p:spPr>
          <a:xfrm>
            <a:off x="291800" y="872525"/>
            <a:ext cx="8560400" cy="4000500"/>
          </a:xfrm>
          <a:prstGeom prst="rect">
            <a:avLst/>
          </a:prstGeom>
          <a:noFill/>
          <a:ln>
            <a:noFill/>
          </a:ln>
        </p:spPr>
      </p:pic>
      <p:sp>
        <p:nvSpPr>
          <p:cNvPr id="131" name="Shape 131"/>
          <p:cNvSpPr txBox="1"/>
          <p:nvPr/>
        </p:nvSpPr>
        <p:spPr>
          <a:xfrm>
            <a:off x="7571225" y="82275"/>
            <a:ext cx="1471200" cy="2778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265375"/>
            <a:ext cx="8520600" cy="572700"/>
          </a:xfrm>
          <a:prstGeom prst="rect">
            <a:avLst/>
          </a:prstGeom>
        </p:spPr>
        <p:txBody>
          <a:bodyPr anchorCtr="0" anchor="t" bIns="91425" lIns="91425" rIns="91425" tIns="91425">
            <a:noAutofit/>
          </a:bodyPr>
          <a:lstStyle/>
          <a:p>
            <a:pPr lvl="0">
              <a:spcBef>
                <a:spcPts val="0"/>
              </a:spcBef>
              <a:buNone/>
            </a:pPr>
            <a:r>
              <a:rPr lang="en"/>
              <a:t>Other Features of the Program:</a:t>
            </a:r>
          </a:p>
        </p:txBody>
      </p:sp>
      <p:sp>
        <p:nvSpPr>
          <p:cNvPr id="137" name="Shape 137"/>
          <p:cNvSpPr txBox="1"/>
          <p:nvPr>
            <p:ph idx="1" type="body"/>
          </p:nvPr>
        </p:nvSpPr>
        <p:spPr>
          <a:xfrm>
            <a:off x="311700" y="944425"/>
            <a:ext cx="8520600" cy="3416400"/>
          </a:xfrm>
          <a:prstGeom prst="rect">
            <a:avLst/>
          </a:prstGeom>
        </p:spPr>
        <p:txBody>
          <a:bodyPr anchorCtr="0" anchor="t" bIns="91425" lIns="91425" rIns="91425" tIns="91425">
            <a:noAutofit/>
          </a:bodyPr>
          <a:lstStyle/>
          <a:p>
            <a:pPr lvl="0">
              <a:spcBef>
                <a:spcPts val="0"/>
              </a:spcBef>
              <a:buNone/>
            </a:pPr>
            <a:r>
              <a:rPr lang="en"/>
              <a:t>Most of the variables can be manipulated through a configuration file.</a:t>
            </a:r>
          </a:p>
          <a:p>
            <a:pPr lvl="0">
              <a:spcBef>
                <a:spcPts val="0"/>
              </a:spcBef>
              <a:buNone/>
            </a:pPr>
            <a:r>
              <a:rPr lang="en"/>
              <a:t>Links to the PEM.ligo.org channel database for easy extraction of calibration factors: the user would only need to edit this information in one place.</a:t>
            </a:r>
          </a:p>
          <a:p>
            <a:pPr lvl="0">
              <a:spcBef>
                <a:spcPts val="0"/>
              </a:spcBef>
              <a:buNone/>
            </a:pPr>
            <a:r>
              <a:rPr lang="en"/>
              <a:t>Calculates and plots Estimated Ambients on outputted spectrum.</a:t>
            </a:r>
          </a:p>
          <a:p>
            <a:pPr lvl="0">
              <a:spcBef>
                <a:spcPts val="0"/>
              </a:spcBef>
              <a:buNone/>
            </a:pPr>
            <a:r>
              <a:rPr lang="en"/>
              <a:t>The program will package the calculated data in a dated directory, and put it in whichever directory the user specifies. </a:t>
            </a:r>
          </a:p>
          <a:p>
            <a:pPr lvl="0">
              <a:spcBef>
                <a:spcPts val="0"/>
              </a:spcBef>
              <a:buNone/>
            </a:pPr>
            <a:r>
              <a:rPr lang="en"/>
              <a:t>Outputs a csv file that documents all the data used for the creation of the plots. These files are then used in the Lowest Coupling Function code (currently being written).</a:t>
            </a:r>
          </a:p>
        </p:txBody>
      </p:sp>
      <p:sp>
        <p:nvSpPr>
          <p:cNvPr id="138" name="Shape 138"/>
          <p:cNvSpPr txBox="1"/>
          <p:nvPr/>
        </p:nvSpPr>
        <p:spPr>
          <a:xfrm>
            <a:off x="7581525" y="82300"/>
            <a:ext cx="1481400" cy="2982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263550"/>
            <a:ext cx="8520600" cy="572700"/>
          </a:xfrm>
          <a:prstGeom prst="rect">
            <a:avLst/>
          </a:prstGeom>
        </p:spPr>
        <p:txBody>
          <a:bodyPr anchorCtr="0" anchor="t" bIns="91425" lIns="91425" rIns="91425" tIns="91425">
            <a:noAutofit/>
          </a:bodyPr>
          <a:lstStyle/>
          <a:p>
            <a:pPr lvl="0">
              <a:spcBef>
                <a:spcPts val="0"/>
              </a:spcBef>
              <a:buNone/>
            </a:pPr>
            <a:r>
              <a:rPr lang="en"/>
              <a:t>User Friendliness!</a:t>
            </a:r>
          </a:p>
        </p:txBody>
      </p:sp>
      <p:sp>
        <p:nvSpPr>
          <p:cNvPr id="144" name="Shape 144"/>
          <p:cNvSpPr txBox="1"/>
          <p:nvPr>
            <p:ph idx="1" type="body"/>
          </p:nvPr>
        </p:nvSpPr>
        <p:spPr>
          <a:xfrm>
            <a:off x="430975" y="1711000"/>
            <a:ext cx="5661300" cy="3100500"/>
          </a:xfrm>
          <a:prstGeom prst="rect">
            <a:avLst/>
          </a:prstGeom>
        </p:spPr>
        <p:txBody>
          <a:bodyPr anchorCtr="0" anchor="t" bIns="91425" lIns="91425" rIns="91425" tIns="91425">
            <a:noAutofit/>
          </a:bodyPr>
          <a:lstStyle/>
          <a:p>
            <a:pPr lvl="0">
              <a:spcBef>
                <a:spcPts val="0"/>
              </a:spcBef>
              <a:buNone/>
            </a:pPr>
            <a:r>
              <a:rPr lang="en"/>
              <a:t>Includes:</a:t>
            </a:r>
          </a:p>
          <a:p>
            <a:pPr indent="-228600" lvl="0" marL="457200" rtl="0">
              <a:spcBef>
                <a:spcPts val="0"/>
              </a:spcBef>
              <a:buChar char="●"/>
            </a:pPr>
            <a:r>
              <a:rPr lang="en"/>
              <a:t>Configuration files</a:t>
            </a:r>
          </a:p>
          <a:p>
            <a:pPr indent="-228600" lvl="0" marL="457200" rtl="0">
              <a:spcBef>
                <a:spcPts val="0"/>
              </a:spcBef>
              <a:buChar char="●"/>
            </a:pPr>
            <a:r>
              <a:rPr lang="en"/>
              <a:t>Options Parser</a:t>
            </a:r>
          </a:p>
          <a:p>
            <a:pPr indent="-228600" lvl="0" marL="457200" rtl="0">
              <a:spcBef>
                <a:spcPts val="0"/>
              </a:spcBef>
              <a:buChar char="●"/>
            </a:pPr>
            <a:r>
              <a:rPr lang="en"/>
              <a:t>Interactive Mode</a:t>
            </a:r>
          </a:p>
          <a:p>
            <a:pPr indent="-228600" lvl="0" marL="457200" rtl="0">
              <a:spcBef>
                <a:spcPts val="0"/>
              </a:spcBef>
              <a:buChar char="●"/>
            </a:pPr>
            <a:r>
              <a:rPr lang="en"/>
              <a:t>Easily-interpretable error messages</a:t>
            </a:r>
          </a:p>
          <a:p>
            <a:pPr lvl="0" rtl="0">
              <a:spcBef>
                <a:spcPts val="0"/>
              </a:spcBef>
              <a:buNone/>
            </a:pPr>
            <a:r>
              <a:rPr lang="en"/>
              <a:t>These scripts are intended to remain a black box for as long as possible.  </a:t>
            </a:r>
          </a:p>
        </p:txBody>
      </p:sp>
      <p:pic>
        <p:nvPicPr>
          <p:cNvPr id="145" name="Shape 145"/>
          <p:cNvPicPr preferRelativeResize="0"/>
          <p:nvPr/>
        </p:nvPicPr>
        <p:blipFill>
          <a:blip r:embed="rId3">
            <a:alphaModFix/>
          </a:blip>
          <a:stretch>
            <a:fillRect/>
          </a:stretch>
        </p:blipFill>
        <p:spPr>
          <a:xfrm>
            <a:off x="5838302" y="1685162"/>
            <a:ext cx="2284675" cy="1773175"/>
          </a:xfrm>
          <a:prstGeom prst="rect">
            <a:avLst/>
          </a:prstGeom>
          <a:noFill/>
          <a:ln>
            <a:noFill/>
          </a:ln>
        </p:spPr>
      </p:pic>
      <p:sp>
        <p:nvSpPr>
          <p:cNvPr id="146" name="Shape 146"/>
          <p:cNvSpPr txBox="1"/>
          <p:nvPr/>
        </p:nvSpPr>
        <p:spPr>
          <a:xfrm>
            <a:off x="352550" y="836250"/>
            <a:ext cx="8275200" cy="1068000"/>
          </a:xfrm>
          <a:prstGeom prst="rect">
            <a:avLst/>
          </a:prstGeom>
          <a:noFill/>
          <a:ln>
            <a:noFill/>
          </a:ln>
        </p:spPr>
        <p:txBody>
          <a:bodyPr anchorCtr="0" anchor="t" bIns="91425" lIns="91425" rIns="91425" tIns="91425">
            <a:noAutofit/>
          </a:bodyPr>
          <a:lstStyle/>
          <a:p>
            <a:pPr lvl="0">
              <a:lnSpc>
                <a:spcPct val="115000"/>
              </a:lnSpc>
              <a:spcBef>
                <a:spcPts val="0"/>
              </a:spcBef>
              <a:buNone/>
            </a:pPr>
            <a:r>
              <a:rPr lang="en" sz="2000">
                <a:solidFill>
                  <a:srgbClr val="666666"/>
                </a:solidFill>
              </a:rPr>
              <a:t>This program was designed to be as user friendly as possible: make it easier on the SURFs, fellows and folks at LLO.</a:t>
            </a:r>
          </a:p>
        </p:txBody>
      </p:sp>
      <p:sp>
        <p:nvSpPr>
          <p:cNvPr id="147" name="Shape 147"/>
          <p:cNvSpPr txBox="1"/>
          <p:nvPr/>
        </p:nvSpPr>
        <p:spPr>
          <a:xfrm>
            <a:off x="7519800" y="92600"/>
            <a:ext cx="1539000" cy="2469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5030675" y="274800"/>
            <a:ext cx="3598500" cy="638700"/>
          </a:xfrm>
          <a:prstGeom prst="rect">
            <a:avLst/>
          </a:prstGeom>
        </p:spPr>
        <p:txBody>
          <a:bodyPr anchorCtr="0" anchor="t" bIns="91425" lIns="91425" rIns="91425" tIns="91425">
            <a:noAutofit/>
          </a:bodyPr>
          <a:lstStyle/>
          <a:p>
            <a:pPr lvl="0">
              <a:spcBef>
                <a:spcPts val="0"/>
              </a:spcBef>
              <a:buNone/>
            </a:pPr>
            <a:r>
              <a:rPr lang="en"/>
              <a:t>Configuration Files:</a:t>
            </a:r>
          </a:p>
        </p:txBody>
      </p:sp>
      <p:sp>
        <p:nvSpPr>
          <p:cNvPr id="153" name="Shape 153"/>
          <p:cNvSpPr txBox="1"/>
          <p:nvPr>
            <p:ph idx="1" type="body"/>
          </p:nvPr>
        </p:nvSpPr>
        <p:spPr>
          <a:xfrm>
            <a:off x="5161775" y="959225"/>
            <a:ext cx="3336300" cy="3873300"/>
          </a:xfrm>
          <a:prstGeom prst="rect">
            <a:avLst/>
          </a:prstGeom>
        </p:spPr>
        <p:txBody>
          <a:bodyPr anchorCtr="0" anchor="t" bIns="91425" lIns="91425" rIns="91425" tIns="91425">
            <a:noAutofit/>
          </a:bodyPr>
          <a:lstStyle/>
          <a:p>
            <a:pPr lvl="0">
              <a:spcBef>
                <a:spcPts val="0"/>
              </a:spcBef>
              <a:buNone/>
            </a:pPr>
            <a:r>
              <a:rPr lang="en"/>
              <a:t>There is a default config file, yet the program accepts custom files if specified in the options parser.</a:t>
            </a:r>
          </a:p>
          <a:p>
            <a:pPr lvl="0">
              <a:spcBef>
                <a:spcPts val="0"/>
              </a:spcBef>
              <a:buNone/>
            </a:pPr>
            <a:r>
              <a:rPr lang="en"/>
              <a:t>Contains both optional and mandatory variable input. If input is provided incorrectly, the program return very specific error messages that will guide the user in fixing the problem.</a:t>
            </a:r>
          </a:p>
        </p:txBody>
      </p:sp>
      <p:pic>
        <p:nvPicPr>
          <p:cNvPr id="154" name="Shape 154"/>
          <p:cNvPicPr preferRelativeResize="0"/>
          <p:nvPr/>
        </p:nvPicPr>
        <p:blipFill rotWithShape="1">
          <a:blip r:embed="rId3">
            <a:alphaModFix/>
          </a:blip>
          <a:srcRect b="16827" l="53679" r="26130" t="3191"/>
          <a:stretch/>
        </p:blipFill>
        <p:spPr>
          <a:xfrm>
            <a:off x="455675" y="237075"/>
            <a:ext cx="4190630" cy="46693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210125"/>
            <a:ext cx="8520600" cy="572700"/>
          </a:xfrm>
          <a:prstGeom prst="rect">
            <a:avLst/>
          </a:prstGeom>
        </p:spPr>
        <p:txBody>
          <a:bodyPr anchorCtr="0" anchor="t" bIns="91425" lIns="91425" rIns="91425" tIns="91425">
            <a:noAutofit/>
          </a:bodyPr>
          <a:lstStyle/>
          <a:p>
            <a:pPr lvl="0">
              <a:spcBef>
                <a:spcPts val="0"/>
              </a:spcBef>
              <a:buNone/>
            </a:pPr>
            <a:r>
              <a:rPr lang="en"/>
              <a:t>Things still in the works:</a:t>
            </a:r>
          </a:p>
        </p:txBody>
      </p:sp>
      <p:sp>
        <p:nvSpPr>
          <p:cNvPr id="160" name="Shape 160"/>
          <p:cNvSpPr txBox="1"/>
          <p:nvPr>
            <p:ph idx="1" type="body"/>
          </p:nvPr>
        </p:nvSpPr>
        <p:spPr>
          <a:xfrm>
            <a:off x="367300" y="782825"/>
            <a:ext cx="8520600" cy="532500"/>
          </a:xfrm>
          <a:prstGeom prst="rect">
            <a:avLst/>
          </a:prstGeom>
        </p:spPr>
        <p:txBody>
          <a:bodyPr anchorCtr="0" anchor="t" bIns="91425" lIns="91425" rIns="91425" tIns="91425">
            <a:noAutofit/>
          </a:bodyPr>
          <a:lstStyle/>
          <a:p>
            <a:pPr lvl="0" rtl="0">
              <a:spcBef>
                <a:spcPts val="0"/>
              </a:spcBef>
              <a:buNone/>
            </a:pPr>
            <a:r>
              <a:rPr lang="en" sz="2000" u="sng">
                <a:solidFill>
                  <a:srgbClr val="434343"/>
                </a:solidFill>
              </a:rPr>
              <a:t>Lowest Coupling Function Calculator:</a:t>
            </a:r>
          </a:p>
        </p:txBody>
      </p:sp>
      <p:sp>
        <p:nvSpPr>
          <p:cNvPr id="161" name="Shape 161"/>
          <p:cNvSpPr txBox="1"/>
          <p:nvPr/>
        </p:nvSpPr>
        <p:spPr>
          <a:xfrm>
            <a:off x="720700" y="1239250"/>
            <a:ext cx="7813800" cy="21516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600">
                <a:solidFill>
                  <a:srgbClr val="666666"/>
                </a:solidFill>
              </a:rPr>
              <a:t>This program will take csv output from the Coupling Function Calculator for the same channel at different injection times and pick out the lowest upper limit coupling factors for each frequency bin. </a:t>
            </a:r>
          </a:p>
          <a:p>
            <a:pPr lvl="0">
              <a:lnSpc>
                <a:spcPct val="115000"/>
              </a:lnSpc>
              <a:spcBef>
                <a:spcPts val="0"/>
              </a:spcBef>
              <a:buNone/>
            </a:pPr>
            <a:r>
              <a:t/>
            </a:r>
            <a:endParaRPr sz="1600">
              <a:solidFill>
                <a:srgbClr val="666666"/>
              </a:solidFill>
            </a:endParaRPr>
          </a:p>
          <a:p>
            <a:pPr lvl="0">
              <a:lnSpc>
                <a:spcPct val="115000"/>
              </a:lnSpc>
              <a:spcBef>
                <a:spcPts val="0"/>
              </a:spcBef>
              <a:buNone/>
            </a:pPr>
            <a:r>
              <a:rPr lang="en" sz="1600">
                <a:solidFill>
                  <a:srgbClr val="666666"/>
                </a:solidFill>
              </a:rPr>
              <a:t>The output function will then be placed in a specific directory in </a:t>
            </a:r>
            <a:r>
              <a:rPr lang="en" sz="1600">
                <a:solidFill>
                  <a:srgbClr val="666666"/>
                </a:solidFill>
              </a:rPr>
              <a:t>preparation for upload to the PEM.ligo.org site. </a:t>
            </a:r>
          </a:p>
          <a:p>
            <a:pPr lvl="0">
              <a:lnSpc>
                <a:spcPct val="115000"/>
              </a:lnSpc>
              <a:spcBef>
                <a:spcPts val="0"/>
              </a:spcBef>
              <a:buNone/>
            </a:pPr>
            <a:r>
              <a:rPr lang="en" sz="1600">
                <a:solidFill>
                  <a:srgbClr val="666666"/>
                </a:solidFill>
              </a:rPr>
              <a:t>The lowest coupling functions will be used in gravitational wave vetting.</a:t>
            </a:r>
            <a:r>
              <a:rPr lang="en">
                <a:solidFill>
                  <a:srgbClr val="666666"/>
                </a:solidFill>
              </a:rPr>
              <a:t> </a:t>
            </a:r>
            <a:r>
              <a:rPr lang="en">
                <a:solidFill>
                  <a:srgbClr val="666666"/>
                </a:solidFill>
              </a:rPr>
              <a:t> </a:t>
            </a:r>
          </a:p>
        </p:txBody>
      </p:sp>
      <p:sp>
        <p:nvSpPr>
          <p:cNvPr id="162" name="Shape 162"/>
          <p:cNvSpPr txBox="1"/>
          <p:nvPr/>
        </p:nvSpPr>
        <p:spPr>
          <a:xfrm>
            <a:off x="367300" y="3390850"/>
            <a:ext cx="7539000" cy="627300"/>
          </a:xfrm>
          <a:prstGeom prst="rect">
            <a:avLst/>
          </a:prstGeom>
          <a:noFill/>
          <a:ln>
            <a:noFill/>
          </a:ln>
        </p:spPr>
        <p:txBody>
          <a:bodyPr anchorCtr="0" anchor="t" bIns="91425" lIns="91425" rIns="91425" tIns="91425">
            <a:noAutofit/>
          </a:bodyPr>
          <a:lstStyle/>
          <a:p>
            <a:pPr lvl="0">
              <a:spcBef>
                <a:spcPts val="0"/>
              </a:spcBef>
              <a:buNone/>
            </a:pPr>
            <a:r>
              <a:rPr lang="en" sz="2000" u="sng">
                <a:solidFill>
                  <a:srgbClr val="434343"/>
                </a:solidFill>
              </a:rPr>
              <a:t>PEM.ligo.org Query Code:</a:t>
            </a:r>
          </a:p>
        </p:txBody>
      </p:sp>
      <p:sp>
        <p:nvSpPr>
          <p:cNvPr id="163" name="Shape 163"/>
          <p:cNvSpPr txBox="1"/>
          <p:nvPr/>
        </p:nvSpPr>
        <p:spPr>
          <a:xfrm>
            <a:off x="720700" y="3847275"/>
            <a:ext cx="7959000" cy="699900"/>
          </a:xfrm>
          <a:prstGeom prst="rect">
            <a:avLst/>
          </a:prstGeom>
          <a:noFill/>
          <a:ln>
            <a:noFill/>
          </a:ln>
        </p:spPr>
        <p:txBody>
          <a:bodyPr anchorCtr="0" anchor="t" bIns="91425" lIns="91425" rIns="91425" tIns="91425">
            <a:noAutofit/>
          </a:bodyPr>
          <a:lstStyle/>
          <a:p>
            <a:pPr lvl="0">
              <a:lnSpc>
                <a:spcPct val="115000"/>
              </a:lnSpc>
              <a:spcBef>
                <a:spcPts val="0"/>
              </a:spcBef>
              <a:buNone/>
            </a:pPr>
            <a:r>
              <a:rPr lang="en" sz="1600">
                <a:solidFill>
                  <a:srgbClr val="666666"/>
                </a:solidFill>
              </a:rPr>
              <a:t>A small code that will update the channel calibration factors used in the coupling programs when the PEM.ligo.org database is edited. </a:t>
            </a:r>
          </a:p>
        </p:txBody>
      </p:sp>
      <p:sp>
        <p:nvSpPr>
          <p:cNvPr id="164" name="Shape 164"/>
          <p:cNvSpPr txBox="1"/>
          <p:nvPr/>
        </p:nvSpPr>
        <p:spPr>
          <a:xfrm>
            <a:off x="7571225" y="102875"/>
            <a:ext cx="1426200" cy="3291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133925"/>
            <a:ext cx="8520600" cy="572700"/>
          </a:xfrm>
          <a:prstGeom prst="rect">
            <a:avLst/>
          </a:prstGeom>
        </p:spPr>
        <p:txBody>
          <a:bodyPr anchorCtr="0" anchor="t" bIns="91425" lIns="91425" rIns="91425" tIns="91425">
            <a:noAutofit/>
          </a:bodyPr>
          <a:lstStyle/>
          <a:p>
            <a:pPr lvl="0" algn="ctr">
              <a:spcBef>
                <a:spcPts val="0"/>
              </a:spcBef>
              <a:buNone/>
            </a:pPr>
            <a:r>
              <a:rPr lang="en"/>
              <a:t>Other cool things we did:</a:t>
            </a:r>
          </a:p>
        </p:txBody>
      </p:sp>
      <p:pic>
        <p:nvPicPr>
          <p:cNvPr id="170" name="Shape 170"/>
          <p:cNvPicPr preferRelativeResize="0"/>
          <p:nvPr/>
        </p:nvPicPr>
        <p:blipFill>
          <a:blip r:embed="rId3">
            <a:alphaModFix/>
          </a:blip>
          <a:stretch>
            <a:fillRect/>
          </a:stretch>
        </p:blipFill>
        <p:spPr>
          <a:xfrm>
            <a:off x="1712200" y="706624"/>
            <a:ext cx="5719599" cy="4289699"/>
          </a:xfrm>
          <a:prstGeom prst="rect">
            <a:avLst/>
          </a:prstGeom>
          <a:noFill/>
          <a:ln>
            <a:noFill/>
          </a:ln>
        </p:spPr>
      </p:pic>
      <p:sp>
        <p:nvSpPr>
          <p:cNvPr id="171" name="Shape 171"/>
          <p:cNvSpPr txBox="1"/>
          <p:nvPr/>
        </p:nvSpPr>
        <p:spPr>
          <a:xfrm>
            <a:off x="7550650" y="92575"/>
            <a:ext cx="1512300" cy="2571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pic>
        <p:nvPicPr>
          <p:cNvPr id="176" name="Shape 176"/>
          <p:cNvPicPr preferRelativeResize="0"/>
          <p:nvPr/>
        </p:nvPicPr>
        <p:blipFill>
          <a:blip r:embed="rId3">
            <a:alphaModFix/>
          </a:blip>
          <a:stretch>
            <a:fillRect/>
          </a:stretch>
        </p:blipFill>
        <p:spPr>
          <a:xfrm>
            <a:off x="1395325" y="189235"/>
            <a:ext cx="6353349" cy="4765029"/>
          </a:xfrm>
          <a:prstGeom prst="rect">
            <a:avLst/>
          </a:prstGeom>
          <a:noFill/>
          <a:ln>
            <a:noFill/>
          </a:ln>
        </p:spPr>
      </p:pic>
      <p:sp>
        <p:nvSpPr>
          <p:cNvPr id="177" name="Shape 177"/>
          <p:cNvSpPr txBox="1"/>
          <p:nvPr/>
        </p:nvSpPr>
        <p:spPr>
          <a:xfrm>
            <a:off x="7748675" y="92600"/>
            <a:ext cx="1460700" cy="2778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92800"/>
            <a:ext cx="8520600" cy="1110600"/>
          </a:xfrm>
          <a:prstGeom prst="rect">
            <a:avLst/>
          </a:prstGeom>
        </p:spPr>
        <p:txBody>
          <a:bodyPr anchorCtr="0" anchor="t" bIns="91425" lIns="91425" rIns="91425" tIns="91425">
            <a:noAutofit/>
          </a:bodyPr>
          <a:lstStyle/>
          <a:p>
            <a:pPr lvl="0" algn="ctr">
              <a:spcBef>
                <a:spcPts val="0"/>
              </a:spcBef>
              <a:buNone/>
            </a:pPr>
            <a:r>
              <a:rPr lang="en" sz="4800">
                <a:solidFill>
                  <a:srgbClr val="0000FF"/>
                </a:solidFill>
              </a:rPr>
              <a:t>Thank you!</a:t>
            </a:r>
          </a:p>
        </p:txBody>
      </p:sp>
      <p:pic>
        <p:nvPicPr>
          <p:cNvPr id="183" name="Shape 183"/>
          <p:cNvPicPr preferRelativeResize="0"/>
          <p:nvPr/>
        </p:nvPicPr>
        <p:blipFill>
          <a:blip r:embed="rId3">
            <a:alphaModFix/>
          </a:blip>
          <a:stretch>
            <a:fillRect/>
          </a:stretch>
        </p:blipFill>
        <p:spPr>
          <a:xfrm>
            <a:off x="1983687" y="990800"/>
            <a:ext cx="5176625" cy="3717150"/>
          </a:xfrm>
          <a:prstGeom prst="rect">
            <a:avLst/>
          </a:prstGeom>
          <a:noFill/>
          <a:ln>
            <a:noFill/>
          </a:ln>
        </p:spPr>
      </p:pic>
      <p:sp>
        <p:nvSpPr>
          <p:cNvPr id="184" name="Shape 184"/>
          <p:cNvSpPr txBox="1"/>
          <p:nvPr/>
        </p:nvSpPr>
        <p:spPr>
          <a:xfrm>
            <a:off x="7591825" y="92800"/>
            <a:ext cx="1466700" cy="3087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Generally Speaking...</a:t>
            </a:r>
          </a:p>
        </p:txBody>
      </p:sp>
      <p:sp>
        <p:nvSpPr>
          <p:cNvPr id="64" name="Shape 6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Environmental Monitoring at LIGO is a study of how ambient environmental noise impacts the signal in DARM: this includes magnetic, acoustic and vibrational coupling.</a:t>
            </a:r>
          </a:p>
          <a:p>
            <a:pPr lvl="0">
              <a:spcBef>
                <a:spcPts val="0"/>
              </a:spcBef>
              <a:buNone/>
            </a:pPr>
            <a:r>
              <a:rPr lang="en"/>
              <a:t>Coupling Functions: demonstrate the response in DARM to various kinds of coupling.</a:t>
            </a:r>
          </a:p>
          <a:p>
            <a:pPr lvl="0">
              <a:spcBef>
                <a:spcPts val="0"/>
              </a:spcBef>
              <a:buNone/>
            </a:pPr>
            <a:r>
              <a:rPr lang="en"/>
              <a:t>The purpose of the Coupling Function Calculator and other software I wrote is to decrease the chances of the veto of gravitational waves due to false classification as environmental noise in DARM by factors of 10. </a:t>
            </a:r>
          </a:p>
        </p:txBody>
      </p:sp>
      <p:sp>
        <p:nvSpPr>
          <p:cNvPr id="65" name="Shape 65"/>
          <p:cNvSpPr txBox="1"/>
          <p:nvPr/>
        </p:nvSpPr>
        <p:spPr>
          <a:xfrm>
            <a:off x="7602100" y="126125"/>
            <a:ext cx="1419600" cy="3189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Coupling Functions as used during, and before, O1</a:t>
            </a:r>
          </a:p>
        </p:txBody>
      </p:sp>
      <p:sp>
        <p:nvSpPr>
          <p:cNvPr id="71" name="Shape 7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To understand how various environmental signals affect various parts of the interferometer, collecting data that would later be used to make improvements to sensitivity.</a:t>
            </a:r>
          </a:p>
          <a:p>
            <a:pPr indent="-228600" lvl="0" marL="457200" rtl="0">
              <a:spcBef>
                <a:spcPts val="0"/>
              </a:spcBef>
              <a:buChar char="●"/>
            </a:pPr>
            <a:r>
              <a:rPr lang="en"/>
              <a:t>Analyzing environmental coupling in specific locations during the time of a trigger to determine its legitimacy.</a:t>
            </a:r>
          </a:p>
          <a:p>
            <a:pPr indent="-228600" lvl="0" marL="457200" rtl="0">
              <a:spcBef>
                <a:spcPts val="0"/>
              </a:spcBef>
              <a:buChar char="●"/>
            </a:pPr>
            <a:r>
              <a:rPr lang="en"/>
              <a:t>A few were calculated at a time, sometimes only for specific frequency bands.</a:t>
            </a:r>
          </a:p>
          <a:p>
            <a:pPr indent="-228600" lvl="0" marL="457200">
              <a:spcBef>
                <a:spcPts val="0"/>
              </a:spcBef>
              <a:buChar char="●"/>
            </a:pPr>
            <a:r>
              <a:rPr lang="en"/>
              <a:t>After injections, some channels had excessively high upper limit coupling functions although there no actual coupling at that location.  </a:t>
            </a:r>
          </a:p>
        </p:txBody>
      </p:sp>
      <p:sp>
        <p:nvSpPr>
          <p:cNvPr id="72" name="Shape 72"/>
          <p:cNvSpPr txBox="1"/>
          <p:nvPr/>
        </p:nvSpPr>
        <p:spPr>
          <a:xfrm>
            <a:off x="7530075" y="81375"/>
            <a:ext cx="1512300" cy="2289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322100"/>
            <a:ext cx="8520600" cy="572700"/>
          </a:xfrm>
          <a:prstGeom prst="rect">
            <a:avLst/>
          </a:prstGeom>
        </p:spPr>
        <p:txBody>
          <a:bodyPr anchorCtr="0" anchor="t" bIns="91425" lIns="91425" rIns="91425" tIns="91425">
            <a:noAutofit/>
          </a:bodyPr>
          <a:lstStyle/>
          <a:p>
            <a:pPr lvl="0">
              <a:spcBef>
                <a:spcPts val="0"/>
              </a:spcBef>
              <a:buNone/>
            </a:pPr>
            <a:r>
              <a:rPr lang="en"/>
              <a:t>Using Coupling Functions Now:</a:t>
            </a:r>
          </a:p>
        </p:txBody>
      </p:sp>
      <p:sp>
        <p:nvSpPr>
          <p:cNvPr id="78" name="Shape 78"/>
          <p:cNvSpPr txBox="1"/>
          <p:nvPr>
            <p:ph idx="1" type="body"/>
          </p:nvPr>
        </p:nvSpPr>
        <p:spPr>
          <a:xfrm>
            <a:off x="311700" y="934975"/>
            <a:ext cx="8520600" cy="3416400"/>
          </a:xfrm>
          <a:prstGeom prst="rect">
            <a:avLst/>
          </a:prstGeom>
        </p:spPr>
        <p:txBody>
          <a:bodyPr anchorCtr="0" anchor="t" bIns="91425" lIns="91425" rIns="91425" tIns="91425">
            <a:noAutofit/>
          </a:bodyPr>
          <a:lstStyle/>
          <a:p>
            <a:pPr lvl="0">
              <a:spcBef>
                <a:spcPts val="0"/>
              </a:spcBef>
              <a:buNone/>
            </a:pPr>
            <a:r>
              <a:rPr lang="en"/>
              <a:t>The Coupling Function Calculator allows the user to evaluate multiple channels at the same time: you could calculate functions for all PEM sensors around a chamber, an entire region, a building, or all of the PEM sensors installed along the interferometer if you wish. </a:t>
            </a:r>
          </a:p>
          <a:p>
            <a:pPr lvl="0">
              <a:spcBef>
                <a:spcPts val="0"/>
              </a:spcBef>
              <a:buNone/>
            </a:pPr>
            <a:r>
              <a:rPr lang="en"/>
              <a:t>By running broader searches, we can produce coupling functions that are lower upper limits and reduce the possibilities of false dismissals. This is because the program enables us to catch misleading data results during the injection process, and help improve the manner in which injections are conducted.</a:t>
            </a:r>
          </a:p>
          <a:p>
            <a:pPr lvl="0">
              <a:spcBef>
                <a:spcPts val="0"/>
              </a:spcBef>
              <a:buNone/>
            </a:pPr>
            <a:r>
              <a:rPr lang="en"/>
              <a:t>This may not only help improve sensitivity, but make the gravitational wave vetting process faster and more accurate.</a:t>
            </a:r>
          </a:p>
        </p:txBody>
      </p:sp>
      <p:sp>
        <p:nvSpPr>
          <p:cNvPr id="79" name="Shape 79"/>
          <p:cNvSpPr txBox="1"/>
          <p:nvPr/>
        </p:nvSpPr>
        <p:spPr>
          <a:xfrm>
            <a:off x="7468350" y="113175"/>
            <a:ext cx="1600500" cy="3396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Calculating Coupling Factors:</a:t>
            </a:r>
          </a:p>
        </p:txBody>
      </p:sp>
      <p:sp>
        <p:nvSpPr>
          <p:cNvPr id="85" name="Shape 8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30200" lvl="0" marL="457200" rtl="0">
              <a:spcBef>
                <a:spcPts val="0"/>
              </a:spcBef>
              <a:buSzPct val="100000"/>
              <a:buChar char="●"/>
            </a:pPr>
            <a:r>
              <a:rPr lang="en" sz="1600"/>
              <a:t>Four TimeSeries extractions from the server must be made: sensor during trigger, DARM during trigger, sensor quiet and DARM quiet. </a:t>
            </a:r>
          </a:p>
          <a:p>
            <a:pPr indent="-330200" lvl="0" marL="457200">
              <a:spcBef>
                <a:spcPts val="0"/>
              </a:spcBef>
              <a:buSzPct val="100000"/>
              <a:buChar char="●"/>
            </a:pPr>
            <a:r>
              <a:rPr lang="en" sz="1600"/>
              <a:t>FFT this data to obtain an amplitude density spectrum. </a:t>
            </a:r>
          </a:p>
          <a:p>
            <a:pPr indent="-330200" lvl="0" marL="457200">
              <a:spcBef>
                <a:spcPts val="0"/>
              </a:spcBef>
              <a:buSzPct val="100000"/>
              <a:buChar char="●"/>
            </a:pPr>
            <a:r>
              <a:rPr lang="en" sz="1600"/>
              <a:t>Spectrum and DARM signal calibrations are applied.</a:t>
            </a:r>
          </a:p>
          <a:p>
            <a:pPr lvl="0">
              <a:spcBef>
                <a:spcPts val="0"/>
              </a:spcBef>
              <a:buNone/>
            </a:pPr>
            <a:r>
              <a:t/>
            </a:r>
            <a:endParaRPr sz="1600"/>
          </a:p>
          <a:p>
            <a:pPr lvl="0">
              <a:spcBef>
                <a:spcPts val="0"/>
              </a:spcBef>
              <a:buNone/>
            </a:pPr>
            <a:r>
              <a:t/>
            </a:r>
            <a:endParaRPr sz="1600"/>
          </a:p>
          <a:p>
            <a:pPr lvl="0">
              <a:spcBef>
                <a:spcPts val="0"/>
              </a:spcBef>
              <a:buNone/>
            </a:pPr>
            <a:r>
              <a:t/>
            </a:r>
            <a:endParaRPr sz="1600"/>
          </a:p>
          <a:p>
            <a:pPr lvl="0">
              <a:spcBef>
                <a:spcPts val="0"/>
              </a:spcBef>
              <a:buNone/>
            </a:pPr>
            <a:r>
              <a:rPr lang="en" sz="1600"/>
              <a:t>Certain threshold are used in order to ensure that we are actually seeing a signal at the sensor and a corresponding signal in DARM.</a:t>
            </a:r>
          </a:p>
        </p:txBody>
      </p:sp>
      <p:pic>
        <p:nvPicPr>
          <p:cNvPr id="86" name="Shape 86"/>
          <p:cNvPicPr preferRelativeResize="0"/>
          <p:nvPr/>
        </p:nvPicPr>
        <p:blipFill rotWithShape="1">
          <a:blip r:embed="rId3">
            <a:alphaModFix/>
          </a:blip>
          <a:srcRect b="76313" l="13613" r="12916" t="13951"/>
          <a:stretch/>
        </p:blipFill>
        <p:spPr>
          <a:xfrm>
            <a:off x="744536" y="2477474"/>
            <a:ext cx="7390126" cy="1267125"/>
          </a:xfrm>
          <a:prstGeom prst="rect">
            <a:avLst/>
          </a:prstGeom>
          <a:noFill/>
          <a:ln>
            <a:noFill/>
          </a:ln>
        </p:spPr>
      </p:pic>
      <p:sp>
        <p:nvSpPr>
          <p:cNvPr id="87" name="Shape 87"/>
          <p:cNvSpPr txBox="1"/>
          <p:nvPr/>
        </p:nvSpPr>
        <p:spPr>
          <a:xfrm>
            <a:off x="7509500" y="113175"/>
            <a:ext cx="1394700" cy="2394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420575" y="445025"/>
            <a:ext cx="8520600" cy="572700"/>
          </a:xfrm>
          <a:prstGeom prst="rect">
            <a:avLst/>
          </a:prstGeom>
        </p:spPr>
        <p:txBody>
          <a:bodyPr anchorCtr="0" anchor="t" bIns="91425" lIns="91425" rIns="91425" tIns="91425">
            <a:noAutofit/>
          </a:bodyPr>
          <a:lstStyle/>
          <a:p>
            <a:pPr lvl="0">
              <a:spcBef>
                <a:spcPts val="0"/>
              </a:spcBef>
              <a:buNone/>
            </a:pPr>
            <a:r>
              <a:rPr lang="en"/>
              <a:t>Coupling Functions are not Transfer Functions:</a:t>
            </a:r>
          </a:p>
        </p:txBody>
      </p:sp>
      <p:sp>
        <p:nvSpPr>
          <p:cNvPr id="93" name="Shape 93"/>
          <p:cNvSpPr txBox="1"/>
          <p:nvPr>
            <p:ph idx="1" type="body"/>
          </p:nvPr>
        </p:nvSpPr>
        <p:spPr>
          <a:xfrm>
            <a:off x="513325" y="1252700"/>
            <a:ext cx="3157800" cy="3416400"/>
          </a:xfrm>
          <a:prstGeom prst="rect">
            <a:avLst/>
          </a:prstGeom>
        </p:spPr>
        <p:txBody>
          <a:bodyPr anchorCtr="0" anchor="t" bIns="91425" lIns="91425" rIns="91425" tIns="91425">
            <a:noAutofit/>
          </a:bodyPr>
          <a:lstStyle/>
          <a:p>
            <a:pPr lvl="0">
              <a:spcBef>
                <a:spcPts val="0"/>
              </a:spcBef>
              <a:buNone/>
            </a:pPr>
            <a:r>
              <a:rPr lang="en"/>
              <a:t>This is because of coherence: we are not as strict about it.</a:t>
            </a:r>
          </a:p>
          <a:p>
            <a:pPr lvl="0">
              <a:spcBef>
                <a:spcPts val="0"/>
              </a:spcBef>
              <a:buNone/>
            </a:pPr>
            <a:r>
              <a:rPr lang="en"/>
              <a:t>We are very interested in noncoherent events because this is usually an indication of up/down conversions.</a:t>
            </a:r>
          </a:p>
          <a:p>
            <a:pPr lvl="0">
              <a:spcBef>
                <a:spcPts val="0"/>
              </a:spcBef>
              <a:buNone/>
            </a:pPr>
            <a:r>
              <a:t/>
            </a:r>
            <a:endParaRPr/>
          </a:p>
        </p:txBody>
      </p:sp>
      <p:pic>
        <p:nvPicPr>
          <p:cNvPr id="94" name="Shape 94"/>
          <p:cNvPicPr preferRelativeResize="0"/>
          <p:nvPr/>
        </p:nvPicPr>
        <p:blipFill rotWithShape="1">
          <a:blip r:embed="rId3">
            <a:alphaModFix/>
          </a:blip>
          <a:srcRect b="0" l="0" r="0" t="4561"/>
          <a:stretch/>
        </p:blipFill>
        <p:spPr>
          <a:xfrm>
            <a:off x="3603599" y="1017724"/>
            <a:ext cx="4951001" cy="3651374"/>
          </a:xfrm>
          <a:prstGeom prst="rect">
            <a:avLst/>
          </a:prstGeom>
          <a:noFill/>
          <a:ln>
            <a:noFill/>
          </a:ln>
        </p:spPr>
      </p:pic>
      <p:sp>
        <p:nvSpPr>
          <p:cNvPr id="95" name="Shape 95"/>
          <p:cNvSpPr txBox="1"/>
          <p:nvPr/>
        </p:nvSpPr>
        <p:spPr>
          <a:xfrm>
            <a:off x="7622675" y="71975"/>
            <a:ext cx="1472700" cy="2367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idx="1" type="body"/>
          </p:nvPr>
        </p:nvSpPr>
        <p:spPr>
          <a:xfrm>
            <a:off x="311700" y="383700"/>
            <a:ext cx="8520600" cy="1265100"/>
          </a:xfrm>
          <a:prstGeom prst="rect">
            <a:avLst/>
          </a:prstGeom>
        </p:spPr>
        <p:txBody>
          <a:bodyPr anchorCtr="0" anchor="t" bIns="91425" lIns="91425" rIns="91425" tIns="91425">
            <a:noAutofit/>
          </a:bodyPr>
          <a:lstStyle/>
          <a:p>
            <a:pPr lvl="0">
              <a:spcBef>
                <a:spcPts val="0"/>
              </a:spcBef>
              <a:buNone/>
            </a:pPr>
            <a:r>
              <a:rPr lang="en"/>
              <a:t>However, the code still calculates for it and notifies the user when the coherence for a particular channel is especially low, as an indication that they should take a closer look at the data.</a:t>
            </a:r>
          </a:p>
          <a:p>
            <a:pPr lvl="0">
              <a:spcBef>
                <a:spcPts val="0"/>
              </a:spcBef>
              <a:buNone/>
            </a:pPr>
            <a:r>
              <a:t/>
            </a:r>
            <a:endParaRPr/>
          </a:p>
        </p:txBody>
      </p:sp>
      <p:sp>
        <p:nvSpPr>
          <p:cNvPr id="101" name="Shape 101"/>
          <p:cNvSpPr txBox="1"/>
          <p:nvPr/>
        </p:nvSpPr>
        <p:spPr>
          <a:xfrm>
            <a:off x="352575" y="1571050"/>
            <a:ext cx="3360000" cy="3002100"/>
          </a:xfrm>
          <a:prstGeom prst="rect">
            <a:avLst/>
          </a:prstGeom>
          <a:solidFill>
            <a:srgbClr val="FFFFFF"/>
          </a:solidFill>
          <a:ln>
            <a:noFill/>
          </a:ln>
        </p:spPr>
        <p:txBody>
          <a:bodyPr anchorCtr="0" anchor="t" bIns="91425" lIns="91425" rIns="91425" tIns="91425">
            <a:noAutofit/>
          </a:bodyPr>
          <a:lstStyle/>
          <a:p>
            <a:pPr lvl="0">
              <a:spcBef>
                <a:spcPts val="0"/>
              </a:spcBef>
              <a:buNone/>
            </a:pPr>
            <a:r>
              <a:rPr lang="en" sz="1600">
                <a:solidFill>
                  <a:srgbClr val="666666"/>
                </a:solidFill>
              </a:rPr>
              <a:t>Coherence is outputted in the same csv file that holds the coupling factor data for each frequency bin.</a:t>
            </a:r>
          </a:p>
          <a:p>
            <a:pPr lvl="0">
              <a:spcBef>
                <a:spcPts val="0"/>
              </a:spcBef>
              <a:buNone/>
            </a:pPr>
            <a:r>
              <a:t/>
            </a:r>
            <a:endParaRPr sz="1600">
              <a:solidFill>
                <a:srgbClr val="666666"/>
              </a:solidFill>
            </a:endParaRPr>
          </a:p>
          <a:p>
            <a:pPr lvl="0">
              <a:spcBef>
                <a:spcPts val="0"/>
              </a:spcBef>
              <a:buNone/>
            </a:pPr>
            <a:r>
              <a:rPr lang="en" sz="1600">
                <a:solidFill>
                  <a:srgbClr val="666666"/>
                </a:solidFill>
              </a:rPr>
              <a:t>The code also generates coherence plots for easier examination.</a:t>
            </a:r>
          </a:p>
          <a:p>
            <a:pPr lvl="0">
              <a:spcBef>
                <a:spcPts val="0"/>
              </a:spcBef>
              <a:buNone/>
            </a:pPr>
            <a:r>
              <a:t/>
            </a:r>
            <a:endParaRPr sz="1600">
              <a:solidFill>
                <a:srgbClr val="666666"/>
              </a:solidFill>
            </a:endParaRPr>
          </a:p>
          <a:p>
            <a:pPr lvl="0">
              <a:spcBef>
                <a:spcPts val="0"/>
              </a:spcBef>
              <a:buNone/>
            </a:pPr>
            <a:r>
              <a:rPr lang="en" sz="1600">
                <a:solidFill>
                  <a:srgbClr val="666666"/>
                </a:solidFill>
              </a:rPr>
              <a:t>These procedures need to be requested in the configuration file.</a:t>
            </a:r>
          </a:p>
        </p:txBody>
      </p:sp>
      <p:pic>
        <p:nvPicPr>
          <p:cNvPr id="102" name="Shape 102"/>
          <p:cNvPicPr preferRelativeResize="0"/>
          <p:nvPr/>
        </p:nvPicPr>
        <p:blipFill>
          <a:blip r:embed="rId3">
            <a:alphaModFix/>
          </a:blip>
          <a:stretch>
            <a:fillRect/>
          </a:stretch>
        </p:blipFill>
        <p:spPr>
          <a:xfrm>
            <a:off x="3712575" y="1258012"/>
            <a:ext cx="4740774" cy="3555574"/>
          </a:xfrm>
          <a:prstGeom prst="rect">
            <a:avLst/>
          </a:prstGeom>
          <a:noFill/>
          <a:ln>
            <a:noFill/>
          </a:ln>
        </p:spPr>
      </p:pic>
      <p:sp>
        <p:nvSpPr>
          <p:cNvPr id="103" name="Shape 103"/>
          <p:cNvSpPr txBox="1"/>
          <p:nvPr/>
        </p:nvSpPr>
        <p:spPr>
          <a:xfrm>
            <a:off x="7622650" y="61625"/>
            <a:ext cx="1450500" cy="2295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Producing Coupling Functions a channel at a time:</a:t>
            </a:r>
          </a:p>
        </p:txBody>
      </p:sp>
      <p:pic>
        <p:nvPicPr>
          <p:cNvPr id="109" name="Shape 109"/>
          <p:cNvPicPr preferRelativeResize="0"/>
          <p:nvPr/>
        </p:nvPicPr>
        <p:blipFill rotWithShape="1">
          <a:blip r:embed="rId3">
            <a:alphaModFix/>
          </a:blip>
          <a:srcRect b="0" l="6128" r="4401" t="0"/>
          <a:stretch/>
        </p:blipFill>
        <p:spPr>
          <a:xfrm>
            <a:off x="430076" y="1131200"/>
            <a:ext cx="8283848" cy="3472255"/>
          </a:xfrm>
          <a:prstGeom prst="rect">
            <a:avLst/>
          </a:prstGeom>
          <a:noFill/>
          <a:ln>
            <a:noFill/>
          </a:ln>
        </p:spPr>
      </p:pic>
      <p:sp>
        <p:nvSpPr>
          <p:cNvPr id="110" name="Shape 110"/>
          <p:cNvSpPr txBox="1"/>
          <p:nvPr/>
        </p:nvSpPr>
        <p:spPr>
          <a:xfrm>
            <a:off x="7509500" y="92450"/>
            <a:ext cx="1538700" cy="2391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217475"/>
            <a:ext cx="8520600" cy="572700"/>
          </a:xfrm>
          <a:prstGeom prst="rect">
            <a:avLst/>
          </a:prstGeom>
        </p:spPr>
        <p:txBody>
          <a:bodyPr anchorCtr="0" anchor="t" bIns="91425" lIns="91425" rIns="91425" tIns="91425">
            <a:noAutofit/>
          </a:bodyPr>
          <a:lstStyle/>
          <a:p>
            <a:pPr lvl="0">
              <a:spcBef>
                <a:spcPts val="0"/>
              </a:spcBef>
              <a:buNone/>
            </a:pPr>
            <a:r>
              <a:rPr lang="en"/>
              <a:t>Plotting Corresponding Spectrums:</a:t>
            </a:r>
          </a:p>
        </p:txBody>
      </p:sp>
      <p:pic>
        <p:nvPicPr>
          <p:cNvPr id="116" name="Shape 116"/>
          <p:cNvPicPr preferRelativeResize="0"/>
          <p:nvPr/>
        </p:nvPicPr>
        <p:blipFill>
          <a:blip r:embed="rId3">
            <a:alphaModFix/>
          </a:blip>
          <a:stretch>
            <a:fillRect/>
          </a:stretch>
        </p:blipFill>
        <p:spPr>
          <a:xfrm>
            <a:off x="155850" y="790175"/>
            <a:ext cx="8832300" cy="3864131"/>
          </a:xfrm>
          <a:prstGeom prst="rect">
            <a:avLst/>
          </a:prstGeom>
          <a:noFill/>
          <a:ln>
            <a:noFill/>
          </a:ln>
        </p:spPr>
      </p:pic>
      <p:sp>
        <p:nvSpPr>
          <p:cNvPr id="117" name="Shape 117"/>
          <p:cNvSpPr txBox="1"/>
          <p:nvPr/>
        </p:nvSpPr>
        <p:spPr>
          <a:xfrm>
            <a:off x="7560975" y="51425"/>
            <a:ext cx="1512300" cy="267300"/>
          </a:xfrm>
          <a:prstGeom prst="rect">
            <a:avLst/>
          </a:prstGeom>
          <a:noFill/>
          <a:ln>
            <a:noFill/>
          </a:ln>
        </p:spPr>
        <p:txBody>
          <a:bodyPr anchorCtr="0" anchor="t" bIns="91425" lIns="91425" rIns="91425" tIns="91425">
            <a:noAutofit/>
          </a:bodyPr>
          <a:lstStyle/>
          <a:p>
            <a:pPr lvl="0">
              <a:spcBef>
                <a:spcPts val="0"/>
              </a:spcBef>
              <a:buClr>
                <a:schemeClr val="dk1"/>
              </a:buClr>
              <a:buSzPct val="84615"/>
              <a:buFont typeface="Arial"/>
              <a:buNone/>
            </a:pPr>
            <a:r>
              <a:rPr b="1" lang="en" sz="1300">
                <a:solidFill>
                  <a:schemeClr val="dk1"/>
                </a:solidFill>
              </a:rPr>
              <a:t>LIGO-T1600387</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