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3847-922A-4BB5-86E4-1BE9B2772A7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2534-ACEC-431D-B92B-C3759877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ALS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2534-ACEC-431D-B92B-C375987719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meaning of the switch at 4 kHz</a:t>
            </a:r>
            <a:r>
              <a:rPr lang="en-US" baseline="0" dirty="0"/>
              <a:t> in the phase response?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2534-ACEC-431D-B92B-C375987719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frequency-dependent calculation actually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2534-ACEC-431D-B92B-C375987719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50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3AB741-20C3-48BC-917D-19347BCD76C0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EEEE-20AB-4A61-B89C-DBF7EB6FF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odus.ligo.caltech.edu:30889/detcharsummary/day/20160813/med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600" dirty="0"/>
              <a:t>Developing Methods of Gravitational Wave Detector Characterization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Author: Praful Vasireddy</a:t>
            </a:r>
          </a:p>
          <a:p>
            <a:r>
              <a:rPr lang="en-US" dirty="0"/>
              <a:t>Mentors: Maximiliano Isi, </a:t>
            </a:r>
            <a:r>
              <a:rPr lang="en-US" dirty="0" err="1"/>
              <a:t>Gautam</a:t>
            </a:r>
            <a:r>
              <a:rPr lang="en-US" dirty="0"/>
              <a:t> </a:t>
            </a:r>
            <a:r>
              <a:rPr lang="en-US" dirty="0" err="1"/>
              <a:t>venugopalan</a:t>
            </a:r>
            <a:r>
              <a:rPr lang="en-US" dirty="0"/>
              <a:t>, rana </a:t>
            </a:r>
            <a:r>
              <a:rPr lang="en-US" dirty="0" err="1"/>
              <a:t>adhikari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" y="1853248"/>
            <a:ext cx="5046562" cy="382992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24" y="1853248"/>
            <a:ext cx="4595149" cy="3829922"/>
          </a:xfrm>
        </p:spPr>
      </p:pic>
    </p:spTree>
    <p:extLst>
      <p:ext uri="{BB962C8B-B14F-4D97-AF65-F5344CB8AC3E}">
        <p14:creationId xmlns:p14="http://schemas.microsoft.com/office/powerpoint/2010/main" val="233495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0" y="1458410"/>
            <a:ext cx="7384647" cy="4789990"/>
          </a:xfrm>
        </p:spPr>
      </p:pic>
    </p:spTree>
    <p:extLst>
      <p:ext uri="{BB962C8B-B14F-4D97-AF65-F5344CB8AC3E}">
        <p14:creationId xmlns:p14="http://schemas.microsoft.com/office/powerpoint/2010/main" val="292638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Self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2" y="1307805"/>
            <a:ext cx="7315215" cy="4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Microphones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needs to be isolated from ground motion and not pick up motion of the air at the microphone</a:t>
            </a:r>
          </a:p>
          <a:p>
            <a:r>
              <a:rPr lang="en-US" dirty="0"/>
              <a:t>Suspension accomplishes this- need a heavy enough box</a:t>
            </a:r>
          </a:p>
          <a:p>
            <a:r>
              <a:rPr lang="en-US" dirty="0"/>
              <a:t>Microphone needs to be attached to amplifier circuit</a:t>
            </a:r>
          </a:p>
          <a:p>
            <a:r>
              <a:rPr lang="en-US" dirty="0"/>
              <a:t>Needs to be able to be changed easily if gain is tweaked,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Box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5" y="1152983"/>
            <a:ext cx="5636871" cy="5198614"/>
          </a:xfrm>
        </p:spPr>
      </p:pic>
    </p:spTree>
    <p:extLst>
      <p:ext uri="{BB962C8B-B14F-4D97-AF65-F5344CB8AC3E}">
        <p14:creationId xmlns:p14="http://schemas.microsoft.com/office/powerpoint/2010/main" val="253750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Locations at the 40m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 between having the microphones near the noise sources and near the optics and important parts of the interferometer</a:t>
            </a:r>
          </a:p>
          <a:p>
            <a:r>
              <a:rPr lang="en-US" dirty="0"/>
              <a:t>Near noise source: get clearest data about the noise being produced in the interferometer, not much information about coupling to interferometer readout</a:t>
            </a:r>
          </a:p>
          <a:p>
            <a:r>
              <a:rPr lang="en-US" dirty="0"/>
              <a:t>Near interferometer: observe the noise that the interferometer hears</a:t>
            </a:r>
          </a:p>
          <a:p>
            <a:r>
              <a:rPr lang="en-US" dirty="0"/>
              <a:t>Future work: design a system that optimizes the location to observe coupling</a:t>
            </a:r>
          </a:p>
        </p:txBody>
      </p:sp>
    </p:spTree>
    <p:extLst>
      <p:ext uri="{BB962C8B-B14F-4D97-AF65-F5344CB8AC3E}">
        <p14:creationId xmlns:p14="http://schemas.microsoft.com/office/powerpoint/2010/main" val="37373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Layout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5" y="1388962"/>
            <a:ext cx="7315199" cy="4859438"/>
          </a:xfrm>
        </p:spPr>
      </p:pic>
    </p:spTree>
    <p:extLst>
      <p:ext uri="{BB962C8B-B14F-4D97-AF65-F5344CB8AC3E}">
        <p14:creationId xmlns:p14="http://schemas.microsoft.com/office/powerpoint/2010/main" val="393185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prototype box with amplifier circuit and suspend</a:t>
            </a:r>
          </a:p>
          <a:p>
            <a:r>
              <a:rPr lang="en-US" dirty="0"/>
              <a:t>Set up a data channel</a:t>
            </a:r>
          </a:p>
          <a:p>
            <a:r>
              <a:rPr lang="en-US" dirty="0"/>
              <a:t>Add new tab to summary pages</a:t>
            </a:r>
          </a:p>
        </p:txBody>
      </p:sp>
    </p:spTree>
    <p:extLst>
      <p:ext uri="{BB962C8B-B14F-4D97-AF65-F5344CB8AC3E}">
        <p14:creationId xmlns:p14="http://schemas.microsoft.com/office/powerpoint/2010/main" val="133338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Maximiliano Isi, </a:t>
            </a:r>
            <a:r>
              <a:rPr lang="en-US" dirty="0" err="1"/>
              <a:t>Gautam</a:t>
            </a:r>
            <a:r>
              <a:rPr lang="en-US" dirty="0"/>
              <a:t> </a:t>
            </a:r>
            <a:r>
              <a:rPr lang="en-US" dirty="0" err="1"/>
              <a:t>Venugopalan</a:t>
            </a:r>
            <a:r>
              <a:rPr lang="en-US" dirty="0"/>
              <a:t>, Rana </a:t>
            </a:r>
            <a:r>
              <a:rPr lang="en-US" dirty="0" err="1"/>
              <a:t>Adhikari</a:t>
            </a:r>
            <a:r>
              <a:rPr lang="en-US" dirty="0"/>
              <a:t>, Eric Quintero, Steve Vass, Lydia, </a:t>
            </a:r>
            <a:r>
              <a:rPr lang="en-US" dirty="0" err="1"/>
              <a:t>Aakash</a:t>
            </a:r>
            <a:r>
              <a:rPr lang="en-US" dirty="0"/>
              <a:t> </a:t>
            </a:r>
            <a:r>
              <a:rPr lang="en-US" dirty="0" err="1"/>
              <a:t>Patil</a:t>
            </a:r>
            <a:r>
              <a:rPr lang="en-US" dirty="0"/>
              <a:t>, Varun </a:t>
            </a:r>
            <a:r>
              <a:rPr lang="en-US" dirty="0" err="1"/>
              <a:t>Kelkar</a:t>
            </a:r>
            <a:r>
              <a:rPr lang="en-US" dirty="0"/>
              <a:t>, Koji Arai, Yoichi </a:t>
            </a:r>
            <a:r>
              <a:rPr lang="en-US" dirty="0" err="1"/>
              <a:t>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2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Caltech 40m Prototype Interferometer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7" y="2052638"/>
            <a:ext cx="6690167" cy="4195762"/>
          </a:xfrm>
        </p:spPr>
      </p:pic>
    </p:spTree>
    <p:extLst>
      <p:ext uri="{BB962C8B-B14F-4D97-AF65-F5344CB8AC3E}">
        <p14:creationId xmlns:p14="http://schemas.microsoft.com/office/powerpoint/2010/main" val="138596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having a small-scale controls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Controls prototype: not worried as much about controlling the noise, main goal is to test new features regarding controlling parts of the interferometer</a:t>
            </a:r>
          </a:p>
          <a:p>
            <a:r>
              <a:rPr lang="en-US" dirty="0"/>
              <a:t>Convenient to make changes at the interferometer</a:t>
            </a:r>
          </a:p>
          <a:p>
            <a:r>
              <a:rPr lang="en-US" dirty="0"/>
              <a:t>Less expensive and catastrophic when something goes wrong at a small-scale prototype</a:t>
            </a:r>
          </a:p>
          <a:p>
            <a:r>
              <a:rPr lang="en-US" dirty="0"/>
              <a:t>Easier to handle a 100x smaller instrument</a:t>
            </a:r>
          </a:p>
          <a:p>
            <a:r>
              <a:rPr lang="en-US" dirty="0"/>
              <a:t>Example of new controls system developed at the 40m: ALS (Arm Length Stabilization)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 characterization: understanding state of the interferometer in its environment</a:t>
            </a:r>
          </a:p>
          <a:p>
            <a:r>
              <a:rPr lang="en-US" dirty="0"/>
              <a:t>Detecting gravitational waves is possible because of the work to study and identify noise sources</a:t>
            </a:r>
          </a:p>
          <a:p>
            <a:r>
              <a:rPr lang="en-US" dirty="0"/>
              <a:t>Must be able to distinguish noise from signal to make any detections</a:t>
            </a:r>
          </a:p>
          <a:p>
            <a:r>
              <a:rPr lang="en-US" dirty="0"/>
              <a:t>Improving knowledge of noise sources increases the range in which gravitational waves can be detected</a:t>
            </a:r>
          </a:p>
          <a:p>
            <a:r>
              <a:rPr lang="en-US" dirty="0"/>
              <a:t>Learning how to isolate and remove noise from the signal</a:t>
            </a:r>
          </a:p>
        </p:txBody>
      </p:sp>
    </p:spTree>
    <p:extLst>
      <p:ext uri="{BB962C8B-B14F-4D97-AF65-F5344CB8AC3E}">
        <p14:creationId xmlns:p14="http://schemas.microsoft.com/office/powerpoint/2010/main" val="121064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Webpages that display various plots of data channels which provide information about different parts of the interferometer</a:t>
            </a:r>
          </a:p>
          <a:p>
            <a:r>
              <a:rPr lang="en-US" dirty="0"/>
              <a:t>Updated every 30 minutes</a:t>
            </a:r>
          </a:p>
          <a:p>
            <a:r>
              <a:rPr lang="en-US" dirty="0"/>
              <a:t>Open to the public</a:t>
            </a:r>
          </a:p>
          <a:p>
            <a:r>
              <a:rPr lang="en-US" dirty="0"/>
              <a:t>Helpful for quickly diagnosing issues and debugging</a:t>
            </a:r>
          </a:p>
          <a:p>
            <a:r>
              <a:rPr lang="en-US" dirty="0"/>
              <a:t>Limitation: no information about physical state of detector, only display readout of data channels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96" y="2177339"/>
            <a:ext cx="5433872" cy="3401774"/>
          </a:xfrm>
        </p:spPr>
      </p:pic>
    </p:spTree>
    <p:extLst>
      <p:ext uri="{BB962C8B-B14F-4D97-AF65-F5344CB8AC3E}">
        <p14:creationId xmlns:p14="http://schemas.microsoft.com/office/powerpoint/2010/main" val="142352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MEDM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MEDM: Motif Editor and Display Manager</a:t>
            </a:r>
          </a:p>
          <a:p>
            <a:r>
              <a:rPr lang="en-US" dirty="0"/>
              <a:t>Status screens which display the current state of different parts of the interferometer</a:t>
            </a:r>
          </a:p>
          <a:p>
            <a:r>
              <a:rPr lang="en-US" dirty="0"/>
              <a:t>Display information about physical status of interferometer</a:t>
            </a:r>
          </a:p>
          <a:p>
            <a:r>
              <a:rPr lang="en-US" dirty="0"/>
              <a:t>Useful for debugging, checking that things are working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1853249"/>
            <a:ext cx="5862135" cy="3216462"/>
          </a:xfrm>
        </p:spPr>
      </p:pic>
    </p:spTree>
    <p:extLst>
      <p:ext uri="{BB962C8B-B14F-4D97-AF65-F5344CB8AC3E}">
        <p14:creationId xmlns:p14="http://schemas.microsoft.com/office/powerpoint/2010/main" val="376763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MEDM Tab on Summary Pages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integrate MEDM screens into summary pages so that physical information is displayed</a:t>
            </a:r>
          </a:p>
          <a:p>
            <a:r>
              <a:rPr lang="en-US" dirty="0"/>
              <a:t>Began with some scripts that took screenshots of MEDM screens</a:t>
            </a:r>
          </a:p>
          <a:p>
            <a:r>
              <a:rPr lang="en-US" dirty="0"/>
              <a:t>Implemented into summary pages </a:t>
            </a:r>
          </a:p>
          <a:p>
            <a:r>
              <a:rPr lang="en-US" dirty="0"/>
              <a:t>Archive lookup function that allows users to check an MEDM screen at a given time for debugging and identifying issues</a:t>
            </a:r>
          </a:p>
          <a:p>
            <a:r>
              <a:rPr lang="en-US" dirty="0"/>
              <a:t>Could be transferrable to actual sites (Guardian)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MEDM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1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Coupling of Acoustic Noise to Interferometer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determine what effect acoustic noise at the interferometer has on data readout and cancel that effect</a:t>
            </a:r>
          </a:p>
          <a:p>
            <a:r>
              <a:rPr lang="en-US" dirty="0"/>
              <a:t>Need to amplify microphone signal</a:t>
            </a:r>
          </a:p>
          <a:p>
            <a:r>
              <a:rPr lang="en-US" dirty="0"/>
              <a:t>EM172 microphones have a frequency range of about 50 Hz to 20 kHz</a:t>
            </a:r>
          </a:p>
          <a:p>
            <a:r>
              <a:rPr lang="en-US" dirty="0"/>
              <a:t>Previous work: amplify at one central location</a:t>
            </a:r>
          </a:p>
          <a:p>
            <a:r>
              <a:rPr lang="en-US" dirty="0"/>
              <a:t>New system: amplify at every microphone</a:t>
            </a:r>
          </a:p>
          <a:p>
            <a:r>
              <a:rPr lang="en-US" dirty="0"/>
              <a:t>Noise picked up in signal travel is now no longer amplified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2286001"/>
            <a:ext cx="4967251" cy="3518496"/>
          </a:xfrm>
        </p:spPr>
      </p:pic>
    </p:spTree>
    <p:extLst>
      <p:ext uri="{BB962C8B-B14F-4D97-AF65-F5344CB8AC3E}">
        <p14:creationId xmlns:p14="http://schemas.microsoft.com/office/powerpoint/2010/main" val="425734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Amplifier Circuit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5" y="1388962"/>
            <a:ext cx="8912505" cy="4859438"/>
          </a:xfrm>
        </p:spPr>
      </p:pic>
    </p:spTree>
    <p:extLst>
      <p:ext uri="{BB962C8B-B14F-4D97-AF65-F5344CB8AC3E}">
        <p14:creationId xmlns:p14="http://schemas.microsoft.com/office/powerpoint/2010/main" val="3987204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604</Words>
  <Application>Microsoft Office PowerPoint</Application>
  <PresentationFormat>Widescreen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Developing Methods of Gravitational Wave Detector Characterization</vt:lpstr>
      <vt:lpstr>Caltech 40m Prototype Interferometer</vt:lpstr>
      <vt:lpstr>Benefits of having a small-scale controls prototype</vt:lpstr>
      <vt:lpstr>Detector Characterization</vt:lpstr>
      <vt:lpstr>Summary Pages</vt:lpstr>
      <vt:lpstr>MEDM Screens</vt:lpstr>
      <vt:lpstr>MEDM Tab on Summary Pages</vt:lpstr>
      <vt:lpstr>Measuring Coupling of Acoustic Noise to Interferometer</vt:lpstr>
      <vt:lpstr>Amplifier Circuit</vt:lpstr>
      <vt:lpstr>Frequency Response</vt:lpstr>
      <vt:lpstr>Spectra</vt:lpstr>
      <vt:lpstr>Measuring Self Noise</vt:lpstr>
      <vt:lpstr>Setting Up the Microphones</vt:lpstr>
      <vt:lpstr>Microphone Box Design</vt:lpstr>
      <vt:lpstr>Microphone Locations at the 40m</vt:lpstr>
      <vt:lpstr>Microphone Layout</vt:lpstr>
      <vt:lpstr>Next Week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Methods of Gravitational Wave Detector Characterization</dc:title>
  <dc:creator>Praful Vasireddy</dc:creator>
  <cp:lastModifiedBy>Praful Vasireddy</cp:lastModifiedBy>
  <cp:revision>27</cp:revision>
  <dcterms:created xsi:type="dcterms:W3CDTF">2016-08-14T01:59:24Z</dcterms:created>
  <dcterms:modified xsi:type="dcterms:W3CDTF">2016-08-17T00:10:37Z</dcterms:modified>
</cp:coreProperties>
</file>