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9" r:id="rId2"/>
    <p:sldId id="261" r:id="rId3"/>
    <p:sldId id="262" r:id="rId4"/>
    <p:sldId id="257" r:id="rId5"/>
    <p:sldId id="258" r:id="rId6"/>
    <p:sldId id="263" r:id="rId7"/>
    <p:sldId id="286" r:id="rId8"/>
    <p:sldId id="268" r:id="rId9"/>
    <p:sldId id="273" r:id="rId10"/>
    <p:sldId id="277" r:id="rId11"/>
    <p:sldId id="274" r:id="rId12"/>
    <p:sldId id="275" r:id="rId13"/>
    <p:sldId id="270" r:id="rId14"/>
    <p:sldId id="278" r:id="rId15"/>
    <p:sldId id="272" r:id="rId16"/>
    <p:sldId id="280" r:id="rId17"/>
    <p:sldId id="266" r:id="rId18"/>
    <p:sldId id="264" r:id="rId19"/>
    <p:sldId id="284" r:id="rId20"/>
    <p:sldId id="281" r:id="rId21"/>
    <p:sldId id="282" r:id="rId22"/>
    <p:sldId id="256" r:id="rId23"/>
    <p:sldId id="267" r:id="rId24"/>
    <p:sldId id="260" r:id="rId25"/>
    <p:sldId id="271" r:id="rId26"/>
    <p:sldId id="269" r:id="rId27"/>
    <p:sldId id="287" r:id="rId28"/>
    <p:sldId id="288" r:id="rId29"/>
    <p:sldId id="289" r:id="rId30"/>
    <p:sldId id="290" r:id="rId31"/>
    <p:sldId id="291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745"/>
  </p:normalViewPr>
  <p:slideViewPr>
    <p:cSldViewPr snapToGrid="0" snapToObjects="1">
      <p:cViewPr>
        <p:scale>
          <a:sx n="99" d="100"/>
          <a:sy n="99" d="100"/>
        </p:scale>
        <p:origin x="280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3BC71-BD4E-774B-9A03-ABA30ED66C22}" type="datetimeFigureOut">
              <a:rPr lang="en-US" smtClean="0"/>
              <a:t>8/10/16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2AB46-A95A-5A43-881D-70FC95477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0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2AB46-A95A-5A43-881D-70FC95477C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1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2AB46-A95A-5A43-881D-70FC95477C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58A97-8841-424C-A989-57429DC94109}" type="datetime1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6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9DC6-E59D-344E-8E73-B2184ED83F84}" type="datetime1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8882F-DACD-4F41-84A2-7464823432B3}" type="datetime1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6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7F27-F269-374B-B4AF-8F3CEE0F56CB}" type="datetime1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37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BD35D-DFBB-1648-A506-D18519B76DB2}" type="datetime1">
              <a:rPr lang="en-US" smtClean="0"/>
              <a:t>8/10/16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3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C624-3C14-4B4C-B90F-6F5F4E52D398}" type="datetime1">
              <a:rPr lang="en-US" smtClean="0"/>
              <a:t>8/10/16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0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B1AB-080E-9343-887D-565B9887B4E8}" type="datetime1">
              <a:rPr lang="en-US" smtClean="0"/>
              <a:t>8/10/16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0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A21-DFCC-1A46-A4B6-4026DFA4BAF9}" type="datetime1">
              <a:rPr lang="en-US" smtClean="0"/>
              <a:t>8/10/16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8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BC3C-32BF-9B44-9225-9C467566B100}" type="datetime1">
              <a:rPr lang="en-US" smtClean="0"/>
              <a:t>8/10/16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8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D01A-87EE-8546-86A6-9278DD18514C}" type="datetime1">
              <a:rPr lang="en-US" smtClean="0"/>
              <a:t>8/10/16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7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E69EA-7ED6-4742-A012-E1904EE6E84F}" type="datetime1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3FBA5-AF8B-D540-84BD-372B7DCAB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0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799" y="237995"/>
            <a:ext cx="8007263" cy="378286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alibri Light" charset="0"/>
                <a:ea typeface="Calibri Light" charset="0"/>
                <a:cs typeface="Calibri Light" charset="0"/>
              </a:rPr>
              <a:t>Astronomical Catalogs for Locating Gravitational-wave Events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020855"/>
            <a:ext cx="6400800" cy="1752600"/>
          </a:xfrm>
        </p:spPr>
        <p:txBody>
          <a:bodyPr/>
          <a:lstStyle/>
          <a:p>
            <a:r>
              <a:rPr lang="en-US" sz="2400" dirty="0" err="1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Kunyang</a:t>
            </a:r>
            <a:r>
              <a:rPr lang="en-US" sz="240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Li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 Roy </a:t>
            </a:r>
            <a:r>
              <a:rPr lang="en-US" sz="240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Williams</a:t>
            </a:r>
          </a:p>
          <a:p>
            <a:r>
              <a:rPr lang="en-US" sz="240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LIGO SURF 2016</a:t>
            </a:r>
          </a:p>
          <a:p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99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326"/>
            <a:ext cx="8229600" cy="765022"/>
          </a:xfrm>
        </p:spPr>
        <p:txBody>
          <a:bodyPr>
            <a:norm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en-US" sz="2400" dirty="0"/>
              <a:t>Stellar mass comparison between galaxy catalogs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2732"/>
                <a:ext cx="8229600" cy="5353431"/>
              </a:xfrm>
            </p:spPr>
            <p:txBody>
              <a:bodyPr>
                <a:normAutofit/>
              </a:bodyPr>
              <a:lstStyle/>
              <a:p>
                <a:pPr>
                  <a:buFont typeface="Wingdings" charset="2"/>
                  <a:buChar char="Ø"/>
                </a:pPr>
                <a:r>
                  <a:rPr lang="en-US" sz="1800" dirty="0" smtClean="0"/>
                  <a:t>Comparison between GLADE (B mag method) and </a:t>
                </a:r>
                <a:r>
                  <a:rPr lang="en-US" sz="1800" dirty="0"/>
                  <a:t>S82-MGC</a:t>
                </a:r>
              </a:p>
              <a:p>
                <a:r>
                  <a:rPr lang="en-US" sz="1800" dirty="0"/>
                  <a:t>Cross-matching </a:t>
                </a:r>
                <a:r>
                  <a:rPr lang="en-US" sz="1800" dirty="0" smtClean="0"/>
                  <a:t>GLADE </a:t>
                </a:r>
                <a:r>
                  <a:rPr lang="en-US" sz="1800" dirty="0"/>
                  <a:t>and S82-MGC using best search </a:t>
                </a:r>
                <a:r>
                  <a:rPr lang="en-US" sz="1800" dirty="0" smtClean="0"/>
                  <a:t>radius (~0.01 </a:t>
                </a:r>
                <a:r>
                  <a:rPr lang="en-US" sz="1800" dirty="0" err="1" smtClean="0"/>
                  <a:t>deg</a:t>
                </a:r>
                <a:r>
                  <a:rPr lang="en-US" sz="1800" dirty="0" smtClean="0"/>
                  <a:t>)</a:t>
                </a:r>
                <a:endParaRPr lang="en-US" sz="1800" dirty="0"/>
              </a:p>
              <a:p>
                <a:r>
                  <a:rPr lang="en-US" sz="1800" dirty="0"/>
                  <a:t>Compare stellar mass of the same group of galaxies </a:t>
                </a:r>
                <a:r>
                  <a:rPr lang="en-US" sz="1800" dirty="0" smtClean="0"/>
                  <a:t>(14,878) estimated </a:t>
                </a:r>
                <a:r>
                  <a:rPr lang="en-US" sz="1800" dirty="0"/>
                  <a:t>by </a:t>
                </a:r>
                <a:r>
                  <a:rPr lang="en-US" sz="1800" dirty="0" smtClean="0"/>
                  <a:t>applying B mag method and SED fitting method to data from two catalog.</a:t>
                </a:r>
              </a:p>
              <a:p>
                <a:r>
                  <a:rPr lang="en-US" sz="1800" dirty="0" smtClean="0"/>
                  <a:t>Mass estimation using B mag method is larger by ~2 mag due </a:t>
                </a:r>
                <a:r>
                  <a:rPr lang="en-US" sz="1600" dirty="0" smtClean="0"/>
                  <a:t>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1600" i="1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⨀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600" i="1">
                                <a:latin typeface="Cambria Math" charset="0"/>
                              </a:rPr>
                              <m:t>𝐵</m:t>
                            </m:r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⨀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&gt;(</m:t>
                    </m:r>
                    <m:sSub>
                      <m:sSubPr>
                        <m:ctrlP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bg-BG" sz="16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𝑎𝑣𝑒</m:t>
                        </m:r>
                      </m:sub>
                    </m:sSub>
                    <m:r>
                      <a:rPr lang="en-US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(</m:t>
                    </m:r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𝐵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1600" dirty="0" smtClean="0"/>
                  <a:t>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  <m:r>
                      <a:rPr lang="en-US" sz="1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800" dirty="0" smtClean="0"/>
                  <a:t> because heavy dust attenuation in blue band</a:t>
                </a:r>
              </a:p>
              <a:p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2732"/>
                <a:ext cx="8229600" cy="5353431"/>
              </a:xfrm>
              <a:blipFill rotWithShape="0">
                <a:blip r:embed="rId2"/>
                <a:stretch>
                  <a:fillRect l="-444" t="-683" r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8" y="3209532"/>
            <a:ext cx="3645073" cy="2733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06" y="2816359"/>
            <a:ext cx="4719988" cy="353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2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185"/>
            <a:ext cx="8229600" cy="664814"/>
          </a:xfrm>
        </p:spPr>
        <p:txBody>
          <a:bodyPr>
            <a:norm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en-US" sz="2400" dirty="0"/>
              <a:t>Stellar mass comparison between galaxy catalogs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000"/>
            <a:ext cx="8229600" cy="53041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1800" dirty="0" smtClean="0"/>
              <a:t>Comparison between GLADE-2MASS (SED fitting method) and S82-MGC</a:t>
            </a:r>
          </a:p>
          <a:p>
            <a:r>
              <a:rPr lang="en-US" sz="1800" dirty="0" smtClean="0"/>
              <a:t>Cross-matching GLADE-2MASS and S82-MGC using best search radius ( 0.0005 </a:t>
            </a:r>
            <a:r>
              <a:rPr lang="en-US" sz="1800" dirty="0" err="1" smtClean="0"/>
              <a:t>deg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Mass estimation is  smaller than expected: lack of photometry data in optical and NIR band (VRIY)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28422"/>
            <a:ext cx="6439437" cy="482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7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976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/>
              <a:t>Stellar mass comparison between galaxy catalogs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6926"/>
            <a:ext cx="8229600" cy="519923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1800" dirty="0"/>
              <a:t>Comparison between </a:t>
            </a:r>
            <a:r>
              <a:rPr lang="en-US" sz="1800" dirty="0" err="1" smtClean="0"/>
              <a:t>WISExSCOS</a:t>
            </a:r>
            <a:r>
              <a:rPr lang="en-US" sz="1800" dirty="0" smtClean="0"/>
              <a:t> (W1-W2 method) and </a:t>
            </a:r>
            <a:r>
              <a:rPr lang="en-US" sz="1800" dirty="0"/>
              <a:t>S82-MGC</a:t>
            </a:r>
          </a:p>
          <a:p>
            <a:r>
              <a:rPr lang="en-US" sz="1800" dirty="0"/>
              <a:t>Cross-matching </a:t>
            </a:r>
            <a:r>
              <a:rPr lang="en-US" sz="1800" dirty="0" err="1"/>
              <a:t>WISExSCOS</a:t>
            </a:r>
            <a:r>
              <a:rPr lang="en-US" sz="1800" dirty="0"/>
              <a:t> </a:t>
            </a:r>
            <a:r>
              <a:rPr lang="en-US" sz="1800" dirty="0" smtClean="0"/>
              <a:t>and </a:t>
            </a:r>
            <a:r>
              <a:rPr lang="en-US" sz="1800" dirty="0"/>
              <a:t>S82-MGC using best search </a:t>
            </a:r>
            <a:r>
              <a:rPr lang="en-US" sz="1800" dirty="0" smtClean="0"/>
              <a:t>radius (~0.01 </a:t>
            </a:r>
            <a:r>
              <a:rPr lang="en-US" sz="1800" dirty="0" err="1" smtClean="0"/>
              <a:t>deg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/>
              <a:t>Compare stellar mass of the same group of </a:t>
            </a:r>
            <a:r>
              <a:rPr lang="en-US" sz="1800" dirty="0" smtClean="0"/>
              <a:t>galaxies (74,403) estimated by using W1-W2 method and SED fitting method</a:t>
            </a:r>
          </a:p>
          <a:p>
            <a:r>
              <a:rPr lang="en-US" sz="1800" dirty="0" smtClean="0"/>
              <a:t>Mass estimation agree with expectation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80" y="2554184"/>
            <a:ext cx="5738421" cy="430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43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704"/>
            <a:ext cx="8229600" cy="639762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/>
              <a:t>Galaxy </a:t>
            </a:r>
            <a:r>
              <a:rPr lang="en-US" sz="2400" dirty="0" smtClean="0"/>
              <a:t>Cluster Stellar </a:t>
            </a:r>
            <a:r>
              <a:rPr lang="en-US" sz="2400" dirty="0"/>
              <a:t>Mass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14400"/>
                <a:ext cx="8229600" cy="5283015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charset="2"/>
                  <a:buChar char="Ø"/>
                </a:pPr>
                <a:r>
                  <a:rPr lang="en-US" sz="1800" dirty="0" smtClean="0"/>
                  <a:t>Method 1: Using galaxy richness of a cluster(Optical)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sz="1800" dirty="0" smtClean="0"/>
                  <a:t>Estimate galaxy cluster  mass using the stacked </a:t>
                </a:r>
                <a:r>
                  <a:rPr lang="en-US" sz="1800" u="sng" dirty="0"/>
                  <a:t>velocity dispersion- richness relation </a:t>
                </a:r>
                <a:r>
                  <a:rPr lang="en-US" sz="1800" dirty="0"/>
                  <a:t>derived </a:t>
                </a:r>
                <a:r>
                  <a:rPr lang="en-US" sz="1800" dirty="0" smtClean="0"/>
                  <a:t>from </a:t>
                </a:r>
                <a:r>
                  <a:rPr lang="en-US" sz="1800" dirty="0" err="1" smtClean="0"/>
                  <a:t>MacBCG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catalog </a:t>
                </a:r>
                <a:r>
                  <a:rPr lang="en-US" sz="1800" dirty="0" smtClean="0"/>
                  <a:t>data (Koester </a:t>
                </a:r>
                <a:r>
                  <a:rPr lang="en-US" sz="1800" dirty="0"/>
                  <a:t>et </a:t>
                </a:r>
                <a:r>
                  <a:rPr lang="en-US" sz="1800" dirty="0" smtClean="0"/>
                  <a:t>al. 2007) and Virial theorem</a:t>
                </a:r>
                <a:endParaRPr lang="en-US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</a:rPr>
                        <m:t>𝐼𝑛𝑝𝑢𝑡</m:t>
                      </m:r>
                      <m:r>
                        <a:rPr lang="en-US" sz="1600" b="0" i="1" smtClean="0">
                          <a:latin typeface="Cambria Math" charset="0"/>
                        </a:rPr>
                        <m:t>: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𝑑𝑦𝑛𝑎𝑚𝑖𝑐𝑎𝑙</m:t>
                      </m:r>
                      <m:r>
                        <a:rPr lang="en-US" sz="16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𝑟𝑎𝑑𝑖𝑢𝑠</m:t>
                      </m:r>
                      <m:r>
                        <a:rPr lang="en-US" sz="1600" b="0" i="1" smtClean="0">
                          <a:latin typeface="Cambria Math" charset="0"/>
                        </a:rPr>
                        <m:t>, 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𝑟𝑖𝑐h𝑛𝑒𝑠𝑠</m:t>
                      </m:r>
                    </m:oMath>
                  </m:oMathPara>
                </a14:m>
                <a:endParaRPr lang="en-US" sz="16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charset="0"/>
                            </a:rPr>
                            <m:t>ln</m:t>
                          </m:r>
                        </m:fName>
                        <m:e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16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5.52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±0.04</m:t>
                          </m:r>
                        </m:e>
                      </m:d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0.31±0.01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16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ln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⁡(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200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16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</a:rPr>
                          <m:t>200</m:t>
                        </m:r>
                      </m:sub>
                    </m:sSub>
                    <m:r>
                      <a:rPr lang="en-US" sz="16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16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charset="0"/>
                          </a:rPr>
                          <m:t>5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200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</a:rPr>
                          <m:t>∗</m:t>
                        </m:r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200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600" b="0" i="1" smtClean="0">
                            <a:latin typeface="Cambria Math" charset="0"/>
                          </a:rPr>
                          <m:t>𝐺</m:t>
                        </m:r>
                      </m:den>
                    </m:f>
                  </m:oMath>
                </a14:m>
                <a:r>
                  <a:rPr lang="en-US" sz="1600" b="0" dirty="0" smtClean="0"/>
                  <a:t> (Virial theorem)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</a:rPr>
                        <m:t>𝑂𝑢𝑡𝑝𝑢𝑡</m:t>
                      </m:r>
                      <m:r>
                        <a:rPr lang="en-US" sz="1600" b="0" i="1" smtClean="0">
                          <a:latin typeface="Cambria Math" charset="0"/>
                        </a:rPr>
                        <m:t>: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𝑔𝑎𝑙𝑎𝑥𝑦</m:t>
                      </m:r>
                      <m:r>
                        <a:rPr lang="en-US" sz="16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𝑐𝑙𝑢𝑠𝑡𝑒𝑟</m:t>
                      </m:r>
                      <m:r>
                        <a:rPr lang="en-US" sz="16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𝑚𝑎𝑠𝑠</m:t>
                      </m:r>
                      <m:r>
                        <a:rPr lang="en-US" sz="16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600" dirty="0" smtClean="0"/>
              </a:p>
              <a:p>
                <a:pPr>
                  <a:buFont typeface="Arial" charset="0"/>
                  <a:buChar char="•"/>
                </a:pPr>
                <a:endParaRPr lang="en-US" sz="1800" dirty="0" smtClean="0"/>
              </a:p>
              <a:p>
                <a:pPr>
                  <a:buFont typeface="Arial" charset="0"/>
                  <a:buChar char="•"/>
                </a:pPr>
                <a:r>
                  <a:rPr lang="en-US" sz="1800" dirty="0" smtClean="0"/>
                  <a:t>Estimate </a:t>
                </a:r>
                <a:r>
                  <a:rPr lang="en-US" sz="1800" dirty="0"/>
                  <a:t>galaxy cluster  mass using the </a:t>
                </a:r>
                <a:r>
                  <a:rPr lang="en-US" sz="1800" u="sng" dirty="0"/>
                  <a:t>central halo mass-richness relation </a:t>
                </a:r>
                <a:r>
                  <a:rPr lang="en-US" sz="1800" dirty="0"/>
                  <a:t>(Sheldon et al. 2007) derived by applying cross-correlation cluster lensing method on SDSS II data </a:t>
                </a:r>
                <a:endParaRPr lang="en-US" sz="1800" dirty="0" smtClean="0"/>
              </a:p>
              <a:p>
                <a:pPr marL="0" indent="0">
                  <a:buNone/>
                </a:pPr>
                <a:endParaRPr lang="en-US" sz="150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charset="0"/>
                        </a:rPr>
                        <m:t>𝐼𝑛𝑝𝑢𝑡</m:t>
                      </m:r>
                      <m:r>
                        <a:rPr lang="en-US" sz="1500" i="1">
                          <a:latin typeface="Cambria Math" charset="0"/>
                        </a:rPr>
                        <m:t>: </m:t>
                      </m:r>
                      <m:r>
                        <a:rPr lang="en-US" sz="1500" i="1">
                          <a:latin typeface="Cambria Math" charset="0"/>
                        </a:rPr>
                        <m:t>𝑟𝑖𝑐h𝑛𝑒𝑠𝑠</m:t>
                      </m:r>
                    </m:oMath>
                  </m:oMathPara>
                </a14:m>
                <a:endParaRPr lang="en-US" sz="150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charset="0"/>
                        </a:rPr>
                        <m:t>𝑀</m:t>
                      </m:r>
                      <m:r>
                        <a:rPr lang="en-US" sz="1500" i="1">
                          <a:latin typeface="Cambria Math" charset="0"/>
                        </a:rPr>
                        <m:t>200|20=(8.8±0.4±1.1</m:t>
                      </m:r>
                      <m:r>
                        <a:rPr lang="en-US" sz="15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)×</m:t>
                      </m:r>
                      <m:sSup>
                        <m:sSupPr>
                          <m:ctrlPr>
                            <a:rPr lang="en-US" sz="15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5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13</m:t>
                          </m:r>
                        </m:sup>
                      </m:sSup>
                      <m:sSup>
                        <m:sSupPr>
                          <m:ctrlPr>
                            <a:rPr lang="en-US" sz="15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</m:e>
                        <m:sup>
                          <m:r>
                            <a:rPr lang="en-US" sz="15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15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15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⨀</m:t>
                          </m:r>
                        </m:sub>
                      </m:sSub>
                    </m:oMath>
                  </m:oMathPara>
                </a14:m>
                <a:endParaRPr lang="is-IS" sz="1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s-IS" sz="15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15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=1.28±0.04</m:t>
                      </m:r>
                    </m:oMath>
                  </m:oMathPara>
                </a14:m>
                <a:endParaRPr lang="en-US" sz="1500" dirty="0"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charset="0"/>
                        </a:rPr>
                        <m:t>𝑀</m:t>
                      </m:r>
                      <m:r>
                        <a:rPr lang="en-US" sz="1500" i="1">
                          <a:latin typeface="Cambria Math" charset="0"/>
                        </a:rPr>
                        <m:t>200</m:t>
                      </m:r>
                      <m:d>
                        <m:dPr>
                          <m:ctrlPr>
                            <a:rPr lang="en-US" sz="15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latin typeface="Cambria Math" charset="0"/>
                            </a:rPr>
                            <m:t>𝑁</m:t>
                          </m:r>
                          <m:r>
                            <a:rPr lang="en-US" sz="1500" i="1">
                              <a:latin typeface="Cambria Math" charset="0"/>
                            </a:rPr>
                            <m:t>200</m:t>
                          </m:r>
                        </m:e>
                      </m:d>
                      <m:r>
                        <a:rPr lang="en-US" sz="1500" i="1">
                          <a:latin typeface="Cambria Math" charset="0"/>
                        </a:rPr>
                        <m:t>=</m:t>
                      </m:r>
                      <m:r>
                        <a:rPr lang="en-US" sz="1500" i="1">
                          <a:latin typeface="Cambria Math" charset="0"/>
                        </a:rPr>
                        <m:t>𝑀</m:t>
                      </m:r>
                      <m:r>
                        <a:rPr lang="en-US" sz="1500" i="1">
                          <a:latin typeface="Cambria Math" charset="0"/>
                        </a:rPr>
                        <m:t>200|20∗</m:t>
                      </m:r>
                      <m:sSup>
                        <m:sSupPr>
                          <m:ctrlPr>
                            <a:rPr lang="en-US" sz="15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5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15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i="1">
                                      <a:latin typeface="Cambria Math" charset="0"/>
                                    </a:rPr>
                                    <m:t>𝑁</m:t>
                                  </m:r>
                                  <m:r>
                                    <a:rPr lang="en-US" sz="1500" i="1">
                                      <a:latin typeface="Cambria Math" charset="0"/>
                                    </a:rPr>
                                    <m:t>200</m:t>
                                  </m:r>
                                </m:num>
                                <m:den>
                                  <m:r>
                                    <a:rPr lang="en-US" sz="1500" i="1">
                                      <a:latin typeface="Cambria Math" charset="0"/>
                                    </a:rPr>
                                    <m:t>20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5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is-IS" sz="1500" dirty="0"/>
              </a:p>
              <a:p>
                <a:pPr marL="0" indent="0">
                  <a:buNone/>
                </a:pPr>
                <a:endParaRPr lang="en-US" sz="150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charset="0"/>
                        </a:rPr>
                        <m:t>𝑂𝑢𝑡𝑝𝑢𝑡</m:t>
                      </m:r>
                      <m:r>
                        <a:rPr lang="en-US" sz="1500" i="1">
                          <a:latin typeface="Cambria Math" charset="0"/>
                        </a:rPr>
                        <m:t>:</m:t>
                      </m:r>
                      <m:r>
                        <a:rPr lang="en-US" sz="1500" b="0" i="1" smtClean="0">
                          <a:latin typeface="Cambria Math" charset="0"/>
                        </a:rPr>
                        <m:t>𝑔𝑎𝑙𝑎𝑥𝑦</m:t>
                      </m:r>
                      <m:r>
                        <a:rPr lang="en-US" sz="15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500" i="1">
                          <a:latin typeface="Cambria Math" charset="0"/>
                        </a:rPr>
                        <m:t>𝑐𝑙𝑢𝑠𝑡𝑒𝑟</m:t>
                      </m:r>
                      <m:r>
                        <a:rPr lang="en-US" sz="1500" i="1">
                          <a:latin typeface="Cambria Math" charset="0"/>
                        </a:rPr>
                        <m:t> </m:t>
                      </m:r>
                      <m:r>
                        <a:rPr lang="en-US" sz="1500" i="1">
                          <a:latin typeface="Cambria Math" charset="0"/>
                        </a:rPr>
                        <m:t>𝑚𝑎𝑠𝑠</m:t>
                      </m:r>
                    </m:oMath>
                  </m:oMathPara>
                </a14:m>
                <a:endParaRPr lang="is-IS" sz="1500" dirty="0"/>
              </a:p>
              <a:p>
                <a:pPr marL="0" indent="0">
                  <a:buNone/>
                </a:pPr>
                <a:endParaRPr lang="en-US" sz="1700" dirty="0"/>
              </a:p>
              <a:p>
                <a:pPr>
                  <a:buFont typeface="Wingdings" charset="2"/>
                  <a:buChar char="Ø"/>
                </a:pP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14400"/>
                <a:ext cx="8229600" cy="5283015"/>
              </a:xfrm>
              <a:blipFill rotWithShape="0">
                <a:blip r:embed="rId2"/>
                <a:stretch>
                  <a:fillRect l="-444" t="-1038" b="-6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82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573"/>
            <a:ext cx="8229600" cy="551145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/>
              <a:t>Galaxy Cluster Stellar Mass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9556"/>
                <a:ext cx="8229600" cy="5136607"/>
              </a:xfrm>
            </p:spPr>
            <p:txBody>
              <a:bodyPr>
                <a:normAutofit/>
              </a:bodyPr>
              <a:lstStyle/>
              <a:p>
                <a:pPr marL="342900" lvl="1" indent="-342900">
                  <a:buFont typeface="Wingdings" charset="2"/>
                  <a:buChar char="Ø"/>
                </a:pPr>
                <a:r>
                  <a:rPr lang="en-US" sz="1800" dirty="0" smtClean="0"/>
                  <a:t>Method 2: </a:t>
                </a:r>
                <a:r>
                  <a:rPr lang="en-US" sz="1800" dirty="0"/>
                  <a:t>Using total luminosity (X-Ray</a:t>
                </a:r>
                <a:r>
                  <a:rPr lang="en-US" sz="1800" dirty="0" smtClean="0"/>
                  <a:t>)</a:t>
                </a:r>
              </a:p>
              <a:p>
                <a:pPr marL="342900" lvl="1" indent="-342900">
                  <a:buFont typeface="Arial" charset="0"/>
                  <a:buChar char="•"/>
                </a:pPr>
                <a:r>
                  <a:rPr lang="en-US" sz="1800" dirty="0" smtClean="0"/>
                  <a:t>X-Ray observation: no cluster richness valid</a:t>
                </a:r>
              </a:p>
              <a:p>
                <a:pPr marL="342900" lvl="1" indent="-342900">
                  <a:buFont typeface="Arial" charset="0"/>
                  <a:buChar char="•"/>
                </a:pPr>
                <a:r>
                  <a:rPr lang="en-US" sz="1800" dirty="0" smtClean="0"/>
                  <a:t>Mass estimation from </a:t>
                </a:r>
                <a:r>
                  <a:rPr lang="en-US" sz="1800" dirty="0"/>
                  <a:t>L500 (the </a:t>
                </a:r>
                <a:r>
                  <a:rPr lang="en-US" sz="1800" dirty="0" smtClean="0"/>
                  <a:t>approximate </a:t>
                </a:r>
                <a:r>
                  <a:rPr lang="en-US" sz="1800" dirty="0"/>
                  <a:t>total luminosity) using the L-M relation given in Arnaud et al. (2010) </a:t>
                </a:r>
                <a:endParaRPr lang="en-US" sz="1800" dirty="0" smtClean="0"/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𝐼𝑛𝑝𝑢𝑡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𝑡𝑜𝑡𝑎𝑙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𝑙𝑢𝑚𝑖𝑛𝑜𝑠𝑖𝑡𝑦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(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500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pPr marL="0" lvl="1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h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latin typeface="Cambria Math" charset="0"/>
                            </a:rPr>
                            <m:t>−7/3</m:t>
                          </m:r>
                        </m:sup>
                      </m:sSup>
                      <m:f>
                        <m:fPr>
                          <m:ctrlPr>
                            <a:rPr lang="bg-BG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500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44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bg-BG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charset="0"/>
                            </a:rPr>
                            <m:t>𝑒𝑟𝑔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charset="0"/>
                            </a:rPr>
                            <m:t>𝑠</m:t>
                          </m:r>
                        </m:den>
                      </m:f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𝐶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18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500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  <m:r>
                                    <a:rPr lang="en-US" sz="1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14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⨀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sz="1800" dirty="0" smtClean="0"/>
              </a:p>
              <a:p>
                <a:pPr marL="0" indent="0" algn="ctr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𝐶</m:t>
                              </m:r>
                            </m:e>
                          </m:d>
                        </m:e>
                      </m:func>
                      <m:r>
                        <a:rPr lang="en-US" sz="1800" b="0" i="1" smtClean="0">
                          <a:latin typeface="Cambria Math" charset="0"/>
                        </a:rPr>
                        <m:t>=0.274</m:t>
                      </m:r>
                    </m:oMath>
                  </m:oMathPara>
                </a14:m>
                <a:endParaRPr lang="en-US" sz="1800" b="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=1.64</m:t>
                    </m:r>
                  </m:oMath>
                </a14:m>
                <a:r>
                  <a:rPr lang="en-US" sz="1800" dirty="0" smtClean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𝑂𝑢𝑡𝑝𝑢𝑡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𝑐𝑙𝑢𝑠𝑡𝑒𝑟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𝑚𝑎𝑠𝑠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(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500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800" dirty="0" smtClean="0"/>
              </a:p>
              <a:p>
                <a:pPr marL="342900" lvl="1" indent="-342900">
                  <a:buFont typeface="Wingdings" charset="2"/>
                  <a:buChar char="Ø"/>
                </a:pPr>
                <a:r>
                  <a:rPr lang="en-US" sz="1800" dirty="0" smtClean="0"/>
                  <a:t>Method 3: </a:t>
                </a:r>
                <a:r>
                  <a:rPr lang="en-US" sz="1800" dirty="0"/>
                  <a:t>Using </a:t>
                </a:r>
                <a:r>
                  <a:rPr lang="en-US" sz="1800" dirty="0" err="1"/>
                  <a:t>Sunyaev</a:t>
                </a:r>
                <a:r>
                  <a:rPr lang="en-US" sz="1800" dirty="0"/>
                  <a:t>–</a:t>
                </a:r>
                <a:r>
                  <a:rPr lang="en-US" sz="1800" dirty="0" err="1"/>
                  <a:t>Zel'dovich</a:t>
                </a:r>
                <a:r>
                  <a:rPr lang="en-US" sz="1800" dirty="0"/>
                  <a:t> Effect </a:t>
                </a:r>
                <a:r>
                  <a:rPr lang="en-US" sz="1800" dirty="0" smtClean="0"/>
                  <a:t>(gravitational lensing)</a:t>
                </a:r>
              </a:p>
              <a:p>
                <a:pPr marL="342900" lvl="1" indent="-342900">
                  <a:buFont typeface="Arial" charset="0"/>
                  <a:buChar char="•"/>
                </a:pPr>
                <a:r>
                  <a:rPr lang="en-US" sz="1800" dirty="0" smtClean="0"/>
                  <a:t>Planck </a:t>
                </a:r>
                <a:r>
                  <a:rPr lang="en-US" sz="1800" dirty="0"/>
                  <a:t>catalog </a:t>
                </a:r>
                <a:r>
                  <a:rPr lang="en-US" sz="1800" dirty="0" smtClean="0"/>
                  <a:t>(439) : cluster mass provided by using gravitational </a:t>
                </a:r>
                <a:r>
                  <a:rPr lang="en-US" sz="1800" dirty="0"/>
                  <a:t>lensing </a:t>
                </a:r>
                <a:r>
                  <a:rPr lang="en-US" sz="1800" dirty="0" smtClean="0"/>
                  <a:t>(</a:t>
                </a:r>
                <a:r>
                  <a:rPr lang="en-US" sz="1800" dirty="0"/>
                  <a:t>von der Linden et al. </a:t>
                </a:r>
                <a:r>
                  <a:rPr lang="en-US" sz="1800" dirty="0" smtClean="0"/>
                  <a:t>2014b; Hoekstra </a:t>
                </a:r>
                <a:r>
                  <a:rPr lang="en-US" sz="1800" dirty="0"/>
                  <a:t>et al. </a:t>
                </a:r>
                <a:r>
                  <a:rPr lang="en-US" sz="1800" dirty="0" smtClean="0"/>
                  <a:t>2015)</a:t>
                </a:r>
                <a:endParaRPr lang="en-US" sz="1800" dirty="0"/>
              </a:p>
              <a:p>
                <a:pPr marL="342900" lvl="1" indent="-342900">
                  <a:buFont typeface="Arial" charset="0"/>
                  <a:buChar char="•"/>
                </a:pP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9556"/>
                <a:ext cx="8229600" cy="5136607"/>
              </a:xfrm>
              <a:blipFill rotWithShape="0">
                <a:blip r:embed="rId2"/>
                <a:stretch>
                  <a:fillRect l="-444" t="-593" r="-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3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852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 smtClean="0"/>
              <a:t>Mass-distance distribution plot of 5 catalogs in </a:t>
            </a:r>
            <a:r>
              <a:rPr lang="en-US" sz="2400" dirty="0" err="1" smtClean="0"/>
              <a:t>Skymap</a:t>
            </a:r>
            <a:r>
              <a:rPr lang="en-US" sz="2400" dirty="0" smtClean="0"/>
              <a:t> Viewer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15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2" y="1028677"/>
            <a:ext cx="7103564" cy="5327673"/>
          </a:xfrm>
        </p:spPr>
      </p:pic>
    </p:spTree>
    <p:extLst>
      <p:ext uri="{BB962C8B-B14F-4D97-AF65-F5344CB8AC3E}">
        <p14:creationId xmlns:p14="http://schemas.microsoft.com/office/powerpoint/2010/main" val="1409571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90"/>
            <a:ext cx="8229600" cy="639762"/>
          </a:xfrm>
        </p:spPr>
        <p:txBody>
          <a:bodyPr>
            <a:norm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en-US" sz="2400" dirty="0" smtClean="0"/>
              <a:t>Metallicity Estimation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77238"/>
                <a:ext cx="8229600" cy="504892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800" dirty="0" smtClean="0"/>
                  <a:t>For all GLADE-2MASS galaxies, metallicities are estimated together with stellar mass using the </a:t>
                </a:r>
                <a:r>
                  <a:rPr lang="en-US" sz="1800" dirty="0" err="1"/>
                  <a:t>BayeSED</a:t>
                </a:r>
                <a:r>
                  <a:rPr lang="en-US" sz="1800" dirty="0"/>
                  <a:t>. </a:t>
                </a:r>
                <a:endParaRPr lang="en-US" sz="1800" dirty="0" smtClean="0"/>
              </a:p>
              <a:p>
                <a:r>
                  <a:rPr lang="en-US" sz="1800" dirty="0" smtClean="0"/>
                  <a:t>Metallicities </a:t>
                </a:r>
                <a:r>
                  <a:rPr lang="en-US" sz="1800" dirty="0"/>
                  <a:t>of </a:t>
                </a:r>
                <a:r>
                  <a:rPr lang="en-US" sz="1800" dirty="0" err="1"/>
                  <a:t>WISExSCOS</a:t>
                </a:r>
                <a:r>
                  <a:rPr lang="en-US" sz="1800" dirty="0"/>
                  <a:t> galaxies, on the other hand, are derived from stellar mass using the </a:t>
                </a:r>
                <a:r>
                  <a:rPr lang="en-US" sz="1800" u="sng" dirty="0"/>
                  <a:t>empirical mass-metallicity </a:t>
                </a:r>
                <a:r>
                  <a:rPr lang="en-US" sz="1800" u="sng" dirty="0" smtClean="0"/>
                  <a:t>relation</a:t>
                </a:r>
                <a:r>
                  <a:rPr lang="en-US" sz="1800" dirty="0" smtClean="0"/>
                  <a:t>:</a:t>
                </a:r>
              </a:p>
              <a:p>
                <a:pPr marL="0" indent="0">
                  <a:buNone/>
                </a:pPr>
                <a:endParaRPr lang="en-US" sz="2000" i="1" dirty="0" smtClean="0"/>
              </a:p>
              <a:p>
                <a:pPr marL="0" indent="0">
                  <a:buNone/>
                </a:pPr>
                <a:r>
                  <a:rPr lang="en-US" sz="2000" i="1" dirty="0" smtClean="0"/>
                  <a:t>Assumption</a:t>
                </a:r>
                <a:r>
                  <a:rPr lang="en-US" sz="2000" i="1" dirty="0"/>
                  <a:t>: metallicity of a galaxy is uniform and equals to the mean metallicity of the star forming gas in the galaxy.</a:t>
                </a:r>
                <a:endParaRPr lang="en-US" sz="2000" i="1" dirty="0" smtClean="0"/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𝐼𝑛𝑝𝑢𝑡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𝑔𝑎𝑙𝑎𝑥𝑦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𝑚𝑎𝑠𝑠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𝑔𝑎𝑙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charset="0"/>
                        </a:rPr>
                        <m:t>,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𝑟𝑒𝑑𝑠h𝑖𝑓𝑡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(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18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𝑔𝑎𝑠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𝑆𝑢𝑛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800" b="0" i="1" smtClean="0">
                          <a:latin typeface="Cambria Math" charset="0"/>
                        </a:rPr>
                        <m:t>=0.35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𝑔𝑎𝑙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1800" b="0" i="1" smtClean="0">
                              <a:latin typeface="Cambria Math" charset="0"/>
                            </a:rPr>
                            <m:t>−10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</a:rPr>
                        <m:t>+0.93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charset="0"/>
                            </a:rPr>
                            <m:t>−0.43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𝑧</m:t>
                          </m:r>
                        </m:sup>
                      </m:sSup>
                      <m:r>
                        <a:rPr lang="en-US" sz="1800" b="0" i="1" smtClean="0">
                          <a:latin typeface="Cambria Math" charset="0"/>
                        </a:rPr>
                        <m:t>−1.05</m:t>
                      </m:r>
                    </m:oMath>
                  </m:oMathPara>
                </a14:m>
                <a:endParaRPr lang="en-US" sz="1800" dirty="0" smtClean="0"/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𝑂𝑢𝑡𝑝𝑢𝑡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𝑔𝑎𝑙𝑎𝑥𝑦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𝑚𝑒𝑡𝑎𝑙𝑙𝑖𝑐𝑖𝑡𝑦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(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𝑔𝑎𝑠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800" dirty="0" smtClean="0"/>
              </a:p>
              <a:p>
                <a:pPr marL="0" indent="0">
                  <a:buNone/>
                </a:pPr>
                <a:endParaRPr lang="en-US" sz="1800" dirty="0" smtClean="0"/>
              </a:p>
              <a:p>
                <a:pPr marL="0" indent="0">
                  <a:buNone/>
                </a:pPr>
                <a:r>
                  <a:rPr lang="en-US" sz="1600" dirty="0" smtClean="0"/>
                  <a:t>The </a:t>
                </a:r>
                <a:r>
                  <a:rPr lang="en-US" sz="1600" dirty="0"/>
                  <a:t>mass-metallicity relation comes from high-resolution cosmological simulation suite </a:t>
                </a:r>
                <a:r>
                  <a:rPr lang="en-US" sz="1600" i="1" dirty="0" smtClean="0"/>
                  <a:t>FIRE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, and it agrees with both gas and stellar metallicity measurements observed at low redshifts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</a:rPr>
                          <m:t>4</m:t>
                        </m:r>
                      </m:sup>
                    </m:sSup>
                    <m:r>
                      <a:rPr lang="hr-HR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𝑔𝑎𝑙</m:t>
                        </m:r>
                      </m:sub>
                    </m:sSub>
                    <m:r>
                      <a:rPr lang="hr-HR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sSup>
                      <m:sSupPr>
                        <m:ctrlPr>
                          <a:rPr lang="hr-HR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11</m:t>
                        </m:r>
                      </m:sup>
                    </m:sSup>
                    <m:sSub>
                      <m:sSubPr>
                        <m:ctrlP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,</m:t>
                    </m:r>
                  </m:oMath>
                </a14:m>
                <a:r>
                  <a:rPr lang="en-US" sz="1600" dirty="0" smtClean="0"/>
                  <a:t>as </a:t>
                </a:r>
                <a:r>
                  <a:rPr lang="en-US" sz="1600" dirty="0"/>
                  <a:t>well as the data at higher </a:t>
                </a:r>
                <a:r>
                  <a:rPr lang="en-US" sz="1600" dirty="0" smtClean="0"/>
                  <a:t>redshifts.</a:t>
                </a:r>
                <a:endParaRPr lang="en-US" sz="1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77238"/>
                <a:ext cx="8229600" cy="5048925"/>
              </a:xfrm>
              <a:blipFill rotWithShape="0">
                <a:blip r:embed="rId2"/>
                <a:stretch>
                  <a:fillRect l="-667" t="-966" b="-4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07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2813"/>
          </a:xfrm>
        </p:spPr>
        <p:txBody>
          <a:bodyPr>
            <a:norm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en-US" sz="2800" dirty="0" smtClean="0"/>
              <a:t>Future Work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sz="2400" dirty="0"/>
              <a:t>More catalogs (</a:t>
            </a:r>
            <a:r>
              <a:rPr lang="en-US" sz="2400" dirty="0" err="1"/>
              <a:t>PanSTAR</a:t>
            </a:r>
            <a:r>
              <a:rPr lang="en-US" sz="2400" dirty="0"/>
              <a:t>, etc.)</a:t>
            </a:r>
          </a:p>
          <a:p>
            <a:r>
              <a:rPr lang="en-US" sz="2400" dirty="0" smtClean="0"/>
              <a:t>Improve the accuracy in stellar mass estimation</a:t>
            </a:r>
          </a:p>
          <a:p>
            <a:r>
              <a:rPr lang="en-US" sz="2400" dirty="0" smtClean="0"/>
              <a:t>Add metallicity and SFR to each galaxy </a:t>
            </a:r>
          </a:p>
          <a:p>
            <a:r>
              <a:rPr lang="en-US" sz="2400" dirty="0"/>
              <a:t>B</a:t>
            </a:r>
            <a:r>
              <a:rPr lang="en-US" sz="2400" dirty="0" smtClean="0"/>
              <a:t>etter localization from GW network (HLVIK) will make </a:t>
            </a:r>
            <a:r>
              <a:rPr lang="en-US" sz="2400" dirty="0" err="1" smtClean="0"/>
              <a:t>Skymap</a:t>
            </a:r>
            <a:r>
              <a:rPr lang="en-US" sz="2400" dirty="0" smtClean="0"/>
              <a:t> </a:t>
            </a:r>
            <a:r>
              <a:rPr lang="en-US" sz="2400" dirty="0"/>
              <a:t>Viewer </a:t>
            </a:r>
            <a:r>
              <a:rPr lang="en-US" sz="2400" dirty="0" smtClean="0"/>
              <a:t>more helpful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3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392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2290"/>
            <a:ext cx="8229600" cy="502387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Mass and distance estimations for 7 catalogs </a:t>
            </a:r>
          </a:p>
          <a:p>
            <a:r>
              <a:rPr lang="en-US" sz="2800" dirty="0" smtClean="0"/>
              <a:t>Observation priority is constructed by stellar mass * </a:t>
            </a:r>
            <a:r>
              <a:rPr lang="en-US" sz="2800" dirty="0" err="1" smtClean="0"/>
              <a:t>skymap</a:t>
            </a:r>
            <a:endParaRPr lang="en-US" sz="2800" dirty="0" smtClean="0"/>
          </a:p>
          <a:p>
            <a:r>
              <a:rPr lang="en-US" sz="2800" dirty="0" smtClean="0"/>
              <a:t>Testing different stellar mass estimation by cross-matching with S82-MGC (SDSS)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78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Dr. Roy Williams</a:t>
            </a:r>
          </a:p>
          <a:p>
            <a:pPr marL="0" indent="0" algn="ctr">
              <a:buNone/>
            </a:pPr>
            <a:r>
              <a:rPr lang="en-US" dirty="0" smtClean="0"/>
              <a:t>Dr. </a:t>
            </a:r>
            <a:r>
              <a:rPr lang="en-US" dirty="0"/>
              <a:t>George </a:t>
            </a:r>
            <a:r>
              <a:rPr lang="en-US" dirty="0" err="1"/>
              <a:t>Djorgovski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00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8618"/>
            <a:ext cx="8229600" cy="5587545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sz="2400" dirty="0" err="1"/>
              <a:t>Skymap</a:t>
            </a:r>
            <a:r>
              <a:rPr lang="en-US" sz="2400" dirty="0"/>
              <a:t> </a:t>
            </a:r>
            <a:r>
              <a:rPr lang="en-US" sz="2400" dirty="0" smtClean="0"/>
              <a:t>Viewer </a:t>
            </a:r>
            <a:endParaRPr lang="en-US" sz="2400" dirty="0"/>
          </a:p>
          <a:p>
            <a:pPr>
              <a:buFont typeface="Wingdings" charset="2"/>
              <a:buChar char="v"/>
            </a:pPr>
            <a:r>
              <a:rPr lang="en-US" sz="2400" dirty="0"/>
              <a:t>Galaxy Stellar Mass Estimation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Method 1: B Mag (blue light)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Method 2: W1-W2 method </a:t>
            </a:r>
            <a:r>
              <a:rPr lang="en-US" sz="2000" dirty="0" smtClean="0"/>
              <a:t>(MIR)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Method </a:t>
            </a:r>
            <a:r>
              <a:rPr lang="en-US" sz="2000" dirty="0"/>
              <a:t>3: Evolutionary Population Synthesis and SED fitting (red light)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Comparison between catalogs</a:t>
            </a:r>
            <a:endParaRPr lang="en-US" sz="2000" dirty="0"/>
          </a:p>
          <a:p>
            <a:pPr>
              <a:buFont typeface="Wingdings" charset="2"/>
              <a:buChar char="v"/>
            </a:pPr>
            <a:r>
              <a:rPr lang="en-US" sz="2400" dirty="0" smtClean="0"/>
              <a:t>Galaxy Cluster Stellar Mass Estimation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Method 1: Using cluster richness (optical)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Method 2: Using total luminosity (X-Ray)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Method 3: </a:t>
            </a:r>
            <a:r>
              <a:rPr lang="en-US" sz="2000" dirty="0" smtClean="0"/>
              <a:t>Using </a:t>
            </a:r>
            <a:r>
              <a:rPr lang="en-US" sz="2000" dirty="0" err="1" smtClean="0"/>
              <a:t>Sunyaev</a:t>
            </a:r>
            <a:r>
              <a:rPr lang="en-US" sz="2000" dirty="0" smtClean="0"/>
              <a:t>–</a:t>
            </a:r>
            <a:r>
              <a:rPr lang="en-US" sz="2000" dirty="0" err="1" smtClean="0"/>
              <a:t>Zel'dovich</a:t>
            </a:r>
            <a:r>
              <a:rPr lang="en-US" sz="2000" dirty="0" smtClean="0"/>
              <a:t> Effect (G lensing)</a:t>
            </a:r>
          </a:p>
          <a:p>
            <a:pPr>
              <a:buFont typeface="Wingdings" charset="2"/>
              <a:buChar char="v"/>
            </a:pPr>
            <a:r>
              <a:rPr lang="en-US" sz="2400" dirty="0"/>
              <a:t>Metallicity Estimation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Metallicity from SED fitting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Method 1: mass-metallicity relation (MZR) </a:t>
            </a:r>
          </a:p>
          <a:p>
            <a:pPr>
              <a:buFont typeface="Wingdings" charset="2"/>
              <a:buChar char="v"/>
            </a:pPr>
            <a:r>
              <a:rPr lang="en-US" sz="2400" dirty="0" smtClean="0"/>
              <a:t>Future Work </a:t>
            </a:r>
          </a:p>
          <a:p>
            <a:pPr>
              <a:buFont typeface="Wingdings" charset="2"/>
              <a:buChar char="v"/>
            </a:pPr>
            <a:r>
              <a:rPr lang="en-US" sz="2400" dirty="0" smtClean="0"/>
              <a:t>Summary</a:t>
            </a:r>
          </a:p>
          <a:p>
            <a:pPr>
              <a:buFont typeface="Wingdings" charset="2"/>
              <a:buChar char="v"/>
            </a:pPr>
            <a:endParaRPr lang="en-US" sz="2400" dirty="0"/>
          </a:p>
          <a:p>
            <a:pPr>
              <a:buFont typeface="Wingdings" charset="2"/>
              <a:buChar char="v"/>
            </a:pPr>
            <a:endParaRPr lang="en-US" sz="2400" dirty="0" smtClean="0"/>
          </a:p>
          <a:p>
            <a:pPr lvl="1">
              <a:buFont typeface="Arial" charset="0"/>
              <a:buChar char="•"/>
            </a:pPr>
            <a:endParaRPr lang="en-US" sz="2400" dirty="0"/>
          </a:p>
          <a:p>
            <a:pPr>
              <a:buFont typeface="Wingdings" charset="2"/>
              <a:buChar char="v"/>
            </a:pPr>
            <a:endParaRPr lang="en-US" sz="2400" dirty="0" smtClean="0"/>
          </a:p>
          <a:p>
            <a:pPr>
              <a:buFont typeface="Wingdings" charset="2"/>
              <a:buChar char="v"/>
            </a:pPr>
            <a:endParaRPr lang="en-US" sz="2400" dirty="0"/>
          </a:p>
          <a:p>
            <a:pPr>
              <a:buFont typeface="Wingdings" charset="2"/>
              <a:buChar char="v"/>
            </a:pPr>
            <a:endParaRPr lang="en-US" sz="2400" dirty="0" smtClean="0"/>
          </a:p>
          <a:p>
            <a:pPr>
              <a:buFont typeface="Wingdings" charset="2"/>
              <a:buChar char="v"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6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82"/>
            <a:ext cx="8229600" cy="688932"/>
          </a:xfrm>
        </p:spPr>
        <p:txBody>
          <a:bodyPr>
            <a:norm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en-US" sz="2400" dirty="0" smtClean="0"/>
              <a:t>References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6614"/>
            <a:ext cx="8229600" cy="5349549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2500" dirty="0" smtClean="0"/>
              <a:t>[2] Harold </a:t>
            </a:r>
            <a:r>
              <a:rPr lang="en-US" sz="2500" dirty="0"/>
              <a:t>G. Jr.; </a:t>
            </a:r>
            <a:r>
              <a:rPr lang="en-US" sz="2500" dirty="0" err="1"/>
              <a:t>Olowin</a:t>
            </a:r>
            <a:r>
              <a:rPr lang="en-US" sz="2500" dirty="0"/>
              <a:t> Ronald P. </a:t>
            </a:r>
            <a:r>
              <a:rPr lang="en-US" sz="2500" dirty="0" err="1"/>
              <a:t>Abell</a:t>
            </a:r>
            <a:r>
              <a:rPr lang="en-US" sz="2500" dirty="0"/>
              <a:t> George O.; </a:t>
            </a:r>
            <a:r>
              <a:rPr lang="en-US" sz="2500" dirty="0" err="1"/>
              <a:t>Cor</a:t>
            </a:r>
            <a:r>
              <a:rPr lang="en-US" sz="2500" dirty="0"/>
              <a:t>- win. “A catalog of rich clusters of galaxies”. In: Astro- physical Journal 70 (1989), pp. 1–138.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[3] Bundy Kevin et al. “The Stripe 82 Massive Galaxy Project. I. Catalog Construction”. In: The </a:t>
            </a:r>
            <a:r>
              <a:rPr lang="en-US" sz="2500" dirty="0" err="1"/>
              <a:t>Astrophys</a:t>
            </a:r>
            <a:r>
              <a:rPr lang="en-US" sz="2500" dirty="0"/>
              <a:t>- </a:t>
            </a:r>
            <a:r>
              <a:rPr lang="en-US" sz="2500" dirty="0" err="1"/>
              <a:t>ical</a:t>
            </a:r>
            <a:r>
              <a:rPr lang="en-US" sz="2500" dirty="0"/>
              <a:t> Journal Supplement Series 221.Issue 1 (2015). </a:t>
            </a:r>
            <a:r>
              <a:rPr lang="en-US" sz="2500" dirty="0" err="1"/>
              <a:t>doi</a:t>
            </a:r>
            <a:r>
              <a:rPr lang="en-US" sz="2500" dirty="0"/>
              <a:t>: 10.1088/0067-0049/221/1/15.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[4] Bundy Kevin et al. “The UKIRT Infrared Deep Sky Survey (UKIDSS)”. In: MNRAS 379.Issue 4 (2007), pp. 1599–1617. </a:t>
            </a:r>
            <a:r>
              <a:rPr lang="en-US" sz="2500" dirty="0" err="1"/>
              <a:t>doi</a:t>
            </a:r>
            <a:r>
              <a:rPr lang="en-US" sz="2500" dirty="0"/>
              <a:t>: 10.1111/j.1365-2966.2007.12040.x.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[5] </a:t>
            </a:r>
            <a:r>
              <a:rPr lang="en-US" sz="2500" dirty="0" err="1"/>
              <a:t>Maciej</a:t>
            </a:r>
            <a:r>
              <a:rPr lang="en-US" sz="2500" dirty="0"/>
              <a:t> </a:t>
            </a:r>
            <a:r>
              <a:rPr lang="en-US" sz="2500" dirty="0" err="1"/>
              <a:t>Bilicki</a:t>
            </a:r>
            <a:r>
              <a:rPr lang="en-US" sz="2500" dirty="0"/>
              <a:t> et al. “TWO MICRON ALL SKY SUR- VEY PHOTOMETRIC REDSHIFT CATALOG: A COMPREHENSIVE THREE-DIMENSIONAL CEN- SUS OF THE WHOLE SKY”. In: The Astrophysical Journal Supplement Series 210.1 (2013).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[6] Planck Collaboration: P.A.R. Ade et al. “Planck 2015 results. XXIV. Cosmology from </a:t>
            </a:r>
            <a:r>
              <a:rPr lang="en-US" sz="2500" dirty="0" err="1"/>
              <a:t>Sunyaev-Zeldovich</a:t>
            </a:r>
            <a:r>
              <a:rPr lang="en-US" sz="2500" dirty="0"/>
              <a:t> </a:t>
            </a:r>
            <a:r>
              <a:rPr lang="en-US" sz="2500" dirty="0" err="1"/>
              <a:t>clus</a:t>
            </a:r>
            <a:r>
              <a:rPr lang="en-US" sz="2500" dirty="0"/>
              <a:t>- </a:t>
            </a:r>
            <a:r>
              <a:rPr lang="en-US" sz="2500" dirty="0" err="1"/>
              <a:t>ter</a:t>
            </a:r>
            <a:r>
              <a:rPr lang="en-US" sz="2500" dirty="0"/>
              <a:t> counts”. In: Astronomy Astrophysics szcosmo2014 (2014).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[7] Xiao-Qing Wen et al. “The stellar masses of galaxies from the 3.4 m band of the WISE All-Sky Survey”. In: MNRAS (2013). </a:t>
            </a:r>
            <a:r>
              <a:rPr lang="en-US" sz="2500" dirty="0" err="1"/>
              <a:t>doi</a:t>
            </a:r>
            <a:r>
              <a:rPr lang="en-US" sz="2500" dirty="0"/>
              <a:t>: 10.1093/</a:t>
            </a:r>
            <a:r>
              <a:rPr lang="en-US" sz="2500" dirty="0" err="1"/>
              <a:t>mnras</a:t>
            </a:r>
            <a:r>
              <a:rPr lang="en-US" sz="2500" dirty="0"/>
              <a:t>/stt939.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[8] </a:t>
            </a:r>
            <a:r>
              <a:rPr lang="en-US" sz="2500" dirty="0" err="1"/>
              <a:t>Maciej</a:t>
            </a:r>
            <a:r>
              <a:rPr lang="en-US" sz="2500" dirty="0"/>
              <a:t> et al. </a:t>
            </a:r>
            <a:r>
              <a:rPr lang="en-US" sz="2500" dirty="0" err="1"/>
              <a:t>Bilicki</a:t>
            </a:r>
            <a:r>
              <a:rPr lang="en-US" sz="2500" dirty="0"/>
              <a:t>. “WISE </a:t>
            </a:r>
            <a:r>
              <a:rPr lang="en-US" sz="2500" dirty="0" err="1"/>
              <a:t>SuperCOSMOS</a:t>
            </a:r>
            <a:r>
              <a:rPr lang="en-US" sz="2500" dirty="0"/>
              <a:t> Photo- metric Redshift Catalog: 20 Million Galaxies over 3/pi </a:t>
            </a:r>
            <a:r>
              <a:rPr lang="en-US" sz="2500" dirty="0" err="1"/>
              <a:t>Steradians</a:t>
            </a:r>
            <a:r>
              <a:rPr lang="en-US" sz="2500" dirty="0"/>
              <a:t>”. In: The Astrophysical Journal Supplement Series 225.1 (2016). </a:t>
            </a:r>
            <a:r>
              <a:rPr lang="en-US" sz="2500" dirty="0" err="1"/>
              <a:t>doi</a:t>
            </a:r>
            <a:r>
              <a:rPr lang="en-US" sz="2500" dirty="0"/>
              <a:t>: 10.3847/0067-0049/225/1/5.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[9] </a:t>
            </a:r>
            <a:r>
              <a:rPr lang="en-US" sz="2500" dirty="0" err="1"/>
              <a:t>Ilias</a:t>
            </a:r>
            <a:r>
              <a:rPr lang="en-US" sz="2500" dirty="0"/>
              <a:t>; </a:t>
            </a:r>
            <a:r>
              <a:rPr lang="en-US" sz="2500" dirty="0" err="1"/>
              <a:t>Mun</a:t>
            </a:r>
            <a:r>
              <a:rPr lang="en-US" sz="2500" dirty="0"/>
              <a:t> ̃</a:t>
            </a:r>
            <a:r>
              <a:rPr lang="en-US" sz="2500" dirty="0" err="1"/>
              <a:t>oz</a:t>
            </a:r>
            <a:r>
              <a:rPr lang="en-US" sz="2500" dirty="0"/>
              <a:t> Julian B.; Ali-Ha ̈</a:t>
            </a:r>
            <a:r>
              <a:rPr lang="en-US" sz="2500" dirty="0" err="1"/>
              <a:t>ımoud</a:t>
            </a:r>
            <a:r>
              <a:rPr lang="en-US" sz="2500" dirty="0"/>
              <a:t> </a:t>
            </a:r>
            <a:r>
              <a:rPr lang="en-US" sz="2500" dirty="0" err="1"/>
              <a:t>Yacine</a:t>
            </a:r>
            <a:r>
              <a:rPr lang="en-US" sz="2500" dirty="0"/>
              <a:t>; </a:t>
            </a:r>
            <a:r>
              <a:rPr lang="en-US" sz="2500" dirty="0" err="1"/>
              <a:t>Kamionkowski</a:t>
            </a:r>
            <a:r>
              <a:rPr lang="en-US" sz="2500" dirty="0"/>
              <a:t> Marc; </a:t>
            </a:r>
            <a:r>
              <a:rPr lang="en-US" sz="2500" dirty="0" err="1"/>
              <a:t>Kovetz</a:t>
            </a:r>
            <a:r>
              <a:rPr lang="en-US" sz="2500" dirty="0"/>
              <a:t> Ely D.; </a:t>
            </a:r>
            <a:r>
              <a:rPr lang="en-US" sz="2500" dirty="0" err="1"/>
              <a:t>Raccanelli</a:t>
            </a:r>
            <a:r>
              <a:rPr lang="en-US" sz="2500" dirty="0"/>
              <a:t> </a:t>
            </a:r>
            <a:r>
              <a:rPr lang="en-US" sz="2500" dirty="0" err="1"/>
              <a:t>Alvise</a:t>
            </a:r>
            <a:r>
              <a:rPr lang="en-US" sz="2500" dirty="0"/>
              <a:t>; </a:t>
            </a:r>
            <a:r>
              <a:rPr lang="en-US" sz="2500" dirty="0" err="1"/>
              <a:t>Riess</a:t>
            </a:r>
            <a:r>
              <a:rPr lang="en-US" sz="2500" dirty="0"/>
              <a:t> Adam G. Bird Simeon; Cholis. “Did LIGO detect dark matter?” In: </a:t>
            </a:r>
            <a:r>
              <a:rPr lang="en-US" sz="2500" dirty="0" err="1"/>
              <a:t>eprint</a:t>
            </a:r>
            <a:r>
              <a:rPr lang="en-US" sz="2500" dirty="0"/>
              <a:t> </a:t>
            </a:r>
            <a:r>
              <a:rPr lang="en-US" sz="2500" dirty="0" err="1"/>
              <a:t>arXiv</a:t>
            </a:r>
            <a:r>
              <a:rPr lang="en-US" sz="2500" dirty="0"/>
              <a:t> 1603.00464 (2016).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[10] Thomas </a:t>
            </a:r>
            <a:r>
              <a:rPr lang="en-US" sz="2500" dirty="0" err="1"/>
              <a:t>Boch</a:t>
            </a:r>
            <a:r>
              <a:rPr lang="en-US" sz="2500" dirty="0"/>
              <a:t>. </a:t>
            </a:r>
            <a:r>
              <a:rPr lang="en-US" sz="2500" dirty="0" err="1"/>
              <a:t>Aladin</a:t>
            </a:r>
            <a:r>
              <a:rPr lang="en-US" sz="2500" dirty="0"/>
              <a:t> Lite. 2014. </a:t>
            </a:r>
            <a:r>
              <a:rPr lang="en-US" sz="2500" dirty="0" err="1"/>
              <a:t>url</a:t>
            </a:r>
            <a:r>
              <a:rPr lang="en-US" sz="2500" dirty="0"/>
              <a:t>: http://</a:t>
            </a:r>
            <a:r>
              <a:rPr lang="en-US" sz="2500" dirty="0" err="1"/>
              <a:t>aladin.u</a:t>
            </a:r>
            <a:r>
              <a:rPr lang="en-US" sz="2500" dirty="0"/>
              <a:t>- </a:t>
            </a:r>
            <a:r>
              <a:rPr lang="en-US" sz="2500" dirty="0" err="1"/>
              <a:t>strasbg.fr</a:t>
            </a:r>
            <a:r>
              <a:rPr lang="en-US" sz="2500" dirty="0"/>
              <a:t>/</a:t>
            </a:r>
            <a:r>
              <a:rPr lang="en-US" sz="2500" dirty="0" err="1"/>
              <a:t>AladinLite</a:t>
            </a:r>
            <a:r>
              <a:rPr lang="en-US" sz="2500" dirty="0"/>
              <a:t>/ (visited on 10/2014).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[11] S. </a:t>
            </a:r>
            <a:r>
              <a:rPr lang="en-US" sz="2500" dirty="0" err="1"/>
              <a:t>Bruzual</a:t>
            </a:r>
            <a:r>
              <a:rPr lang="en-US" sz="2500" dirty="0"/>
              <a:t> G.; </a:t>
            </a:r>
            <a:r>
              <a:rPr lang="en-US" sz="2500" dirty="0" err="1"/>
              <a:t>Charlot</a:t>
            </a:r>
            <a:r>
              <a:rPr lang="en-US" sz="2500" dirty="0"/>
              <a:t>. “Stellar population synthesis at the resolution of 2003”. In: MNRAS 344.4 (2003), pp. 1000–1028. </a:t>
            </a:r>
            <a:r>
              <a:rPr lang="en-US" sz="2500" dirty="0" err="1"/>
              <a:t>doi</a:t>
            </a:r>
            <a:r>
              <a:rPr lang="en-US" sz="2500" dirty="0"/>
              <a:t>: 10.1046/j.1365-8711.2003.06897.x.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[12] Daniela et al. </a:t>
            </a:r>
            <a:r>
              <a:rPr lang="en-US" sz="2500" dirty="0" err="1"/>
              <a:t>Calzetti</a:t>
            </a:r>
            <a:r>
              <a:rPr lang="en-US" sz="2500" dirty="0"/>
              <a:t>. “The Dust Content and </a:t>
            </a:r>
            <a:r>
              <a:rPr lang="en-US" sz="2500" dirty="0" err="1"/>
              <a:t>Opac</a:t>
            </a:r>
            <a:r>
              <a:rPr lang="en-US" sz="2500" dirty="0"/>
              <a:t>- </a:t>
            </a:r>
            <a:r>
              <a:rPr lang="en-US" sz="2500" dirty="0" err="1"/>
              <a:t>ity</a:t>
            </a:r>
            <a:r>
              <a:rPr lang="en-US" sz="2500" dirty="0"/>
              <a:t> of Actively Star-forming Galaxies”. In: The As- </a:t>
            </a:r>
            <a:r>
              <a:rPr lang="en-US" sz="2500" dirty="0" err="1"/>
              <a:t>trophysical</a:t>
            </a:r>
            <a:r>
              <a:rPr lang="en-US" sz="2500" dirty="0"/>
              <a:t> Journal 533.2 (2000), pp. 682–695. </a:t>
            </a:r>
            <a:r>
              <a:rPr lang="en-US" sz="2500" dirty="0" err="1"/>
              <a:t>doi</a:t>
            </a:r>
            <a:r>
              <a:rPr lang="en-US" sz="2500" dirty="0"/>
              <a:t>: 10.1086/308692.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[13] Gilles </a:t>
            </a:r>
            <a:r>
              <a:rPr lang="en-US" sz="2500" dirty="0" err="1"/>
              <a:t>Chabrier</a:t>
            </a:r>
            <a:r>
              <a:rPr lang="en-US" sz="2500" dirty="0"/>
              <a:t>. “Galactic Stellar and </a:t>
            </a:r>
            <a:r>
              <a:rPr lang="en-US" sz="2500" dirty="0" err="1"/>
              <a:t>Substellar</a:t>
            </a:r>
            <a:r>
              <a:rPr lang="en-US" sz="2500" dirty="0"/>
              <a:t> Initial Mass Function”. In: The Publications of the </a:t>
            </a:r>
            <a:r>
              <a:rPr lang="en-US" sz="2500" dirty="0" err="1"/>
              <a:t>Astronom</a:t>
            </a:r>
            <a:r>
              <a:rPr lang="en-US" sz="2500" dirty="0"/>
              <a:t>- </a:t>
            </a:r>
            <a:r>
              <a:rPr lang="en-US" sz="2500" dirty="0" err="1"/>
              <a:t>ical</a:t>
            </a:r>
            <a:r>
              <a:rPr lang="en-US" sz="2500" dirty="0"/>
              <a:t> Society of the Pacific 115.809 (2003), pp. 763–795. </a:t>
            </a:r>
            <a:r>
              <a:rPr lang="en-US" sz="2500" dirty="0" err="1"/>
              <a:t>doi</a:t>
            </a:r>
            <a:r>
              <a:rPr lang="en-US" sz="2500" dirty="0"/>
              <a:t>: 10.1086/376392.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[14] M. E et al. </a:t>
            </a:r>
            <a:r>
              <a:rPr lang="en-US" sz="2500" dirty="0" err="1"/>
              <a:t>Cluver</a:t>
            </a:r>
            <a:r>
              <a:rPr lang="en-US" sz="2500" dirty="0"/>
              <a:t>. “Galaxy and Mass Assembly (GAMA): Mid-infrared Properties and Empirical </a:t>
            </a:r>
            <a:r>
              <a:rPr lang="en-US" sz="2500" dirty="0" err="1"/>
              <a:t>Rela</a:t>
            </a:r>
            <a:r>
              <a:rPr lang="en-US" sz="2500" dirty="0"/>
              <a:t>- </a:t>
            </a:r>
            <a:r>
              <a:rPr lang="en-US" sz="2500" dirty="0" err="1"/>
              <a:t>tions</a:t>
            </a:r>
            <a:r>
              <a:rPr lang="en-US" sz="2500" dirty="0"/>
              <a:t> from WISE”. In: The Astrophysical Journal 782.2 (2014). </a:t>
            </a:r>
            <a:r>
              <a:rPr lang="en-US" sz="2500" dirty="0" err="1"/>
              <a:t>doi</a:t>
            </a:r>
            <a:r>
              <a:rPr lang="en-US" sz="2500" dirty="0"/>
              <a:t>: 10.1088/0004-637X/782/2/90.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[15] </a:t>
            </a:r>
            <a:r>
              <a:rPr lang="en-US" sz="2500" dirty="0" err="1"/>
              <a:t>Ofer</a:t>
            </a:r>
            <a:r>
              <a:rPr lang="en-US" sz="2500" dirty="0"/>
              <a:t> </a:t>
            </a:r>
            <a:r>
              <a:rPr lang="en-US" sz="2500" dirty="0" err="1"/>
              <a:t>Collister</a:t>
            </a:r>
            <a:r>
              <a:rPr lang="en-US" sz="2500" dirty="0"/>
              <a:t> Adrian A.; </a:t>
            </a:r>
            <a:r>
              <a:rPr lang="en-US" sz="2500" dirty="0" err="1"/>
              <a:t>Lahav</a:t>
            </a:r>
            <a:r>
              <a:rPr lang="en-US" sz="2500" dirty="0"/>
              <a:t>. “</a:t>
            </a:r>
            <a:r>
              <a:rPr lang="en-US" sz="2500" dirty="0" err="1"/>
              <a:t>ANNz</a:t>
            </a:r>
            <a:r>
              <a:rPr lang="en-US" sz="2500" dirty="0"/>
              <a:t>: </a:t>
            </a:r>
            <a:r>
              <a:rPr lang="en-US" sz="2500" dirty="0" err="1"/>
              <a:t>Estimat</a:t>
            </a:r>
            <a:r>
              <a:rPr lang="en-US" sz="2500" dirty="0"/>
              <a:t>- </a:t>
            </a:r>
            <a:r>
              <a:rPr lang="en-US" sz="2500" dirty="0" err="1"/>
              <a:t>ing</a:t>
            </a:r>
            <a:r>
              <a:rPr lang="en-US" sz="2500" dirty="0"/>
              <a:t> Photometric Redshifts Using Artificial Neural Net- works”. In: ().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[16] James E.; White Martin Conroy Charlie; Gunn. “The Propagation of Uncertainties in Stellar Population </a:t>
            </a:r>
            <a:r>
              <a:rPr lang="en-US" sz="2500" dirty="0" err="1"/>
              <a:t>Syn</a:t>
            </a:r>
            <a:r>
              <a:rPr lang="en-US" sz="2500" dirty="0"/>
              <a:t>- thesis Modeling. I. The Relevance of Uncertain Aspects of Stellar Evolution and the Initial Mass Function to the Derived Physical Properties of Galaxies”. In: The Astrophysical Journal 699.Issue I (2009), pp. 486–506. </a:t>
            </a:r>
            <a:r>
              <a:rPr lang="en-US" sz="2500" dirty="0" err="1"/>
              <a:t>doi</a:t>
            </a:r>
            <a:r>
              <a:rPr lang="en-US" sz="2500" dirty="0"/>
              <a:t>: 10.1088/0004-637X/699/1/486.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[17] James E.; White Martin Conroy Charlie; Gunn. “The Propagation of Uncertainties in Stellar Population Synthesis Modeling. II. The Challenge of Comparing Galaxy Evolution Models to Observations”. In: The As- </a:t>
            </a:r>
            <a:r>
              <a:rPr lang="en-US" sz="2500" dirty="0" err="1"/>
              <a:t>trophysical</a:t>
            </a:r>
            <a:r>
              <a:rPr lang="en-US" sz="2500" dirty="0"/>
              <a:t> Journal 708.Issue I (2010), pp. 58–70. </a:t>
            </a:r>
            <a:r>
              <a:rPr lang="en-US" sz="2500" dirty="0" err="1"/>
              <a:t>doi</a:t>
            </a:r>
            <a:r>
              <a:rPr lang="en-US" sz="2500" dirty="0"/>
              <a:t>: 10.1088/0004-637X/708/1/58. </a:t>
            </a:r>
            <a:endParaRPr lang="en-US" sz="2500" dirty="0"/>
          </a:p>
          <a:p>
            <a:pPr marL="0" indent="0">
              <a:buNone/>
            </a:pPr>
            <a:r>
              <a:rPr lang="en-US" sz="2500" dirty="0"/>
              <a:t>[18] S. P. et al. Driver. “Galaxy and Mass Assembly (GAMA): survey diagnostics and core data release”. In: Monthly Notices of the Royal Astronomical </a:t>
            </a:r>
            <a:r>
              <a:rPr lang="en-US" sz="2500" dirty="0" err="1"/>
              <a:t>Soci</a:t>
            </a:r>
            <a:r>
              <a:rPr lang="en-US" sz="2500" dirty="0"/>
              <a:t>- </a:t>
            </a:r>
            <a:r>
              <a:rPr lang="en-US" sz="2500" dirty="0" err="1"/>
              <a:t>ety</a:t>
            </a:r>
            <a:r>
              <a:rPr lang="en-US" sz="2500" dirty="0"/>
              <a:t> 413.2 (2011), pp. 971–995. </a:t>
            </a:r>
            <a:r>
              <a:rPr lang="en-US" sz="2500" dirty="0" err="1"/>
              <a:t>doi</a:t>
            </a:r>
            <a:r>
              <a:rPr lang="en-US" sz="2500" dirty="0"/>
              <a:t>: 10.1111/j.1365- 2966.2010.18188.x. </a:t>
            </a:r>
            <a:endParaRPr lang="en-US" sz="2500" dirty="0" smtClean="0"/>
          </a:p>
          <a:p>
            <a:pPr marL="0" indent="0">
              <a:buNone/>
            </a:pPr>
            <a:r>
              <a:rPr lang="en-US" sz="2500" dirty="0"/>
              <a:t>19]  Dawn K. et al. </a:t>
            </a:r>
            <a:r>
              <a:rPr lang="en-US" sz="2500" dirty="0" err="1"/>
              <a:t>Erb</a:t>
            </a:r>
            <a:r>
              <a:rPr lang="en-US" sz="2500" dirty="0"/>
              <a:t>. “H Observations of a Large Sample of Galaxies at z 2: Implications for Star Formation in High-Redshift Galaxies”. In: The Astrophysical Journal 647.1 (2006), pp. 128–139. </a:t>
            </a:r>
            <a:r>
              <a:rPr lang="en-US" sz="2500" dirty="0" err="1"/>
              <a:t>doi</a:t>
            </a:r>
            <a:r>
              <a:rPr lang="en-US" sz="2500" dirty="0"/>
              <a:t>: 10.1086/505341. </a:t>
            </a:r>
          </a:p>
          <a:p>
            <a:pPr marL="0" indent="0">
              <a:buNone/>
            </a:pPr>
            <a:r>
              <a:rPr lang="en-US" sz="2500" dirty="0"/>
              <a:t>[20]  </a:t>
            </a:r>
            <a:r>
              <a:rPr lang="en-US" sz="2500" dirty="0" err="1"/>
              <a:t>E.S.Phinney</a:t>
            </a:r>
            <a:r>
              <a:rPr lang="en-US" sz="2500" dirty="0"/>
              <a:t>. “The rate of neutron star binary mergers in the universe - Minimal predictions for gravity wave detectors”. In: Astrophysical Journal Letters 380.ISSN 0004-637X (1991), pp. 17–21. </a:t>
            </a:r>
            <a:r>
              <a:rPr lang="en-US" sz="2500" dirty="0" err="1"/>
              <a:t>doi</a:t>
            </a:r>
            <a:r>
              <a:rPr lang="en-US" sz="2500" dirty="0"/>
              <a:t>: 10.1086/186163. </a:t>
            </a:r>
          </a:p>
          <a:p>
            <a:pPr marL="0" indent="0">
              <a:buNone/>
            </a:pPr>
            <a:r>
              <a:rPr lang="en-US" sz="2500" dirty="0"/>
              <a:t>[21]  G. </a:t>
            </a:r>
            <a:r>
              <a:rPr lang="en-US" sz="2500" dirty="0" err="1"/>
              <a:t>Galgo</a:t>
            </a:r>
            <a:r>
              <a:rPr lang="en-US" sz="2500" dirty="0"/>
              <a:t> </a:t>
            </a:r>
            <a:r>
              <a:rPr lang="en-US" sz="2500" dirty="0" err="1"/>
              <a:t>czi</a:t>
            </a:r>
            <a:r>
              <a:rPr lang="en-US" sz="2500" dirty="0"/>
              <a:t>-P. </a:t>
            </a:r>
            <a:r>
              <a:rPr lang="en-US" sz="2500" dirty="0" err="1"/>
              <a:t>Raffai</a:t>
            </a:r>
            <a:r>
              <a:rPr lang="en-US" sz="2500" dirty="0"/>
              <a:t> R. S. de Souza G. D </a:t>
            </a:r>
            <a:r>
              <a:rPr lang="en-US" sz="2500" dirty="0" err="1"/>
              <a:t>alya</a:t>
            </a:r>
            <a:r>
              <a:rPr lang="en-US" sz="2500" dirty="0"/>
              <a:t> Z. Frei. </a:t>
            </a:r>
          </a:p>
          <a:p>
            <a:pPr marL="0" indent="0">
              <a:buNone/>
            </a:pPr>
            <a:r>
              <a:rPr lang="en-US" sz="2500" dirty="0"/>
              <a:t>[32] </a:t>
            </a:r>
            <a:r>
              <a:rPr lang="en-US" sz="2500" dirty="0" err="1"/>
              <a:t>Xiangcheng</a:t>
            </a:r>
            <a:r>
              <a:rPr lang="en-US" sz="2500" dirty="0"/>
              <a:t> et al. Ma. “The origin and evolution of the galaxy mass-metallicity relation”. In: MNRAS 456.2 (2016), pp. 2140–2156. </a:t>
            </a:r>
            <a:r>
              <a:rPr lang="en-US" sz="2500" dirty="0" err="1"/>
              <a:t>doi</a:t>
            </a:r>
            <a:r>
              <a:rPr lang="en-US" sz="2500" dirty="0"/>
              <a:t>: 10.1093/</a:t>
            </a:r>
            <a:r>
              <a:rPr lang="en-US" sz="2500" dirty="0" err="1"/>
              <a:t>mnras</a:t>
            </a:r>
            <a:r>
              <a:rPr lang="en-US" sz="2500" dirty="0"/>
              <a:t>/stv2659. </a:t>
            </a:r>
          </a:p>
          <a:p>
            <a:pPr marL="0" indent="0">
              <a:buNone/>
            </a:pPr>
            <a:r>
              <a:rPr lang="en-US" sz="2500" dirty="0"/>
              <a:t>[33] F. et al. </a:t>
            </a:r>
            <a:r>
              <a:rPr lang="en-US" sz="2500" dirty="0" err="1"/>
              <a:t>Mannucci</a:t>
            </a:r>
            <a:r>
              <a:rPr lang="en-US" sz="2500" dirty="0"/>
              <a:t>. “LSD: Lyman-break galaxies Stellar populations and Dynamics - I. Mass, metallicity and gas at z 3.1”. In: MNRAS 398.4 (2009), pp. 1915–1931. </a:t>
            </a:r>
            <a:r>
              <a:rPr lang="en-US" sz="2500" dirty="0" err="1"/>
              <a:t>doi</a:t>
            </a:r>
            <a:r>
              <a:rPr lang="en-US" sz="2500" dirty="0"/>
              <a:t>: 10.1111/j.1365-2966.2009.15185.x. </a:t>
            </a:r>
          </a:p>
          <a:p>
            <a:pPr marL="0" indent="0">
              <a:buNone/>
            </a:pPr>
            <a:r>
              <a:rPr lang="en-US" sz="2500" dirty="0"/>
              <a:t>[34] Paul; </a:t>
            </a:r>
            <a:r>
              <a:rPr lang="en-US" sz="2500" dirty="0" err="1"/>
              <a:t>Cantiello</a:t>
            </a:r>
            <a:r>
              <a:rPr lang="en-US" sz="2500" dirty="0"/>
              <a:t> Matteo; </a:t>
            </a:r>
            <a:r>
              <a:rPr lang="en-US" sz="2500" dirty="0" err="1"/>
              <a:t>MacFadyen</a:t>
            </a:r>
            <a:r>
              <a:rPr lang="en-US" sz="2500" dirty="0"/>
              <a:t> Andrew I. </a:t>
            </a:r>
            <a:r>
              <a:rPr lang="en-US" sz="2500" dirty="0" err="1"/>
              <a:t>Perna</a:t>
            </a:r>
            <a:r>
              <a:rPr lang="en-US" sz="2500" dirty="0"/>
              <a:t> Rosalba; </a:t>
            </a:r>
            <a:r>
              <a:rPr lang="en-US" sz="2500" dirty="0" err="1"/>
              <a:t>Duffell</a:t>
            </a:r>
            <a:r>
              <a:rPr lang="en-US" sz="2500" dirty="0"/>
              <a:t>. “The Fate of Fallback Matter around Newly Born Compact Objects”. In: </a:t>
            </a:r>
            <a:r>
              <a:rPr lang="en-US" sz="2500" dirty="0" err="1"/>
              <a:t>ApJ</a:t>
            </a:r>
            <a:r>
              <a:rPr lang="en-US" sz="2500" dirty="0"/>
              <a:t> 781.2 (2014). </a:t>
            </a:r>
            <a:r>
              <a:rPr lang="en-US" sz="2500" dirty="0" err="1"/>
              <a:t>doi</a:t>
            </a:r>
            <a:r>
              <a:rPr lang="en-US" sz="2500" dirty="0"/>
              <a:t>: 10.1088/0004-637X/781/2/119. </a:t>
            </a:r>
          </a:p>
          <a:p>
            <a:pPr marL="0" indent="0">
              <a:buNone/>
            </a:pPr>
            <a:r>
              <a:rPr lang="en-US" sz="2500" dirty="0"/>
              <a:t>[35] M.; Pratt G. W.; </a:t>
            </a:r>
            <a:r>
              <a:rPr lang="en-US" sz="2500" dirty="0" err="1"/>
              <a:t>Pointecouteau</a:t>
            </a:r>
            <a:r>
              <a:rPr lang="en-US" sz="2500" dirty="0"/>
              <a:t> E.; </a:t>
            </a:r>
            <a:r>
              <a:rPr lang="en-US" sz="2500" dirty="0" err="1"/>
              <a:t>Melin</a:t>
            </a:r>
            <a:r>
              <a:rPr lang="en-US" sz="2500" dirty="0"/>
              <a:t> J.-B. </a:t>
            </a:r>
            <a:r>
              <a:rPr lang="en-US" sz="2500" dirty="0" err="1"/>
              <a:t>Pif</a:t>
            </a:r>
            <a:r>
              <a:rPr lang="en-US" sz="2500" dirty="0"/>
              <a:t>- </a:t>
            </a:r>
            <a:r>
              <a:rPr lang="en-US" sz="2500" dirty="0" err="1"/>
              <a:t>faretti</a:t>
            </a:r>
            <a:r>
              <a:rPr lang="en-US" sz="2500" dirty="0"/>
              <a:t> R.; Arnaud. “The MCXC: a meta-catalogue of x-ray detected clusters of galaxies”. In: Astronomy As- </a:t>
            </a:r>
            <a:r>
              <a:rPr lang="en-US" sz="2500" dirty="0" err="1"/>
              <a:t>trophysics</a:t>
            </a:r>
            <a:r>
              <a:rPr lang="en-US" sz="2500" dirty="0"/>
              <a:t> 534.A109 (2011). </a:t>
            </a:r>
          </a:p>
          <a:p>
            <a:pPr marL="0" indent="0">
              <a:buNone/>
            </a:pPr>
            <a:r>
              <a:rPr lang="en-US" sz="2500" dirty="0"/>
              <a:t>[36] Meagan; </a:t>
            </a:r>
            <a:r>
              <a:rPr lang="en-US" sz="2500" dirty="0" err="1"/>
              <a:t>Pattabiraman</a:t>
            </a:r>
            <a:r>
              <a:rPr lang="en-US" sz="2500" dirty="0"/>
              <a:t> </a:t>
            </a:r>
            <a:r>
              <a:rPr lang="en-US" sz="2500" dirty="0" err="1"/>
              <a:t>Bharath</a:t>
            </a:r>
            <a:r>
              <a:rPr lang="en-US" sz="2500" dirty="0"/>
              <a:t>; Chatterjee </a:t>
            </a:r>
            <a:r>
              <a:rPr lang="en-US" sz="2500" dirty="0" err="1"/>
              <a:t>Sourav</a:t>
            </a:r>
            <a:r>
              <a:rPr lang="en-US" sz="2500" dirty="0"/>
              <a:t>; </a:t>
            </a:r>
            <a:r>
              <a:rPr lang="en-US" sz="2500" dirty="0" err="1"/>
              <a:t>Haster</a:t>
            </a:r>
            <a:r>
              <a:rPr lang="en-US" sz="2500" dirty="0"/>
              <a:t> Carl-Johan; </a:t>
            </a:r>
            <a:r>
              <a:rPr lang="en-US" sz="2500" dirty="0" err="1"/>
              <a:t>Rasio</a:t>
            </a:r>
            <a:r>
              <a:rPr lang="en-US" sz="2500" dirty="0"/>
              <a:t> Frederic A. Rodriguez Carl L.; </a:t>
            </a:r>
            <a:r>
              <a:rPr lang="en-US" sz="2500" dirty="0" err="1"/>
              <a:t>Morscher</a:t>
            </a:r>
            <a:r>
              <a:rPr lang="en-US" sz="2500" dirty="0"/>
              <a:t>. “Binary Black Hole Mergers from Globular Clusters: Implications for Advanced LIGO”. In: </a:t>
            </a:r>
            <a:r>
              <a:rPr lang="en-US" sz="2500" dirty="0" err="1"/>
              <a:t>Physi</a:t>
            </a:r>
            <a:r>
              <a:rPr lang="en-US" sz="2500" dirty="0"/>
              <a:t>- </a:t>
            </a:r>
            <a:r>
              <a:rPr lang="en-US" sz="2500" dirty="0" err="1"/>
              <a:t>cal</a:t>
            </a:r>
            <a:r>
              <a:rPr lang="en-US" sz="2500" dirty="0"/>
              <a:t> Review Letters 115.5 (2015). </a:t>
            </a:r>
          </a:p>
          <a:p>
            <a:pPr marL="0" indent="0">
              <a:buNone/>
            </a:pPr>
            <a:r>
              <a:rPr lang="en-US" sz="2500" dirty="0"/>
              <a:t>[37] </a:t>
            </a:r>
            <a:r>
              <a:rPr lang="en-US" sz="2500" dirty="0" err="1"/>
              <a:t>Kunyang</a:t>
            </a:r>
            <a:r>
              <a:rPr lang="en-US" sz="2500" dirty="0"/>
              <a:t> Li. Roy Williams Thomas </a:t>
            </a:r>
          </a:p>
          <a:p>
            <a:pPr marL="0" indent="0">
              <a:buNone/>
            </a:pPr>
            <a:r>
              <a:rPr lang="en-US" sz="2500" dirty="0"/>
              <a:t>An Extended List of Galaxies for Gravitational-Wave Searches in the Advanced Detector Era. 2016. </a:t>
            </a:r>
            <a:r>
              <a:rPr lang="en-US" sz="2500" dirty="0" err="1"/>
              <a:t>url</a:t>
            </a:r>
            <a:r>
              <a:rPr lang="en-US" sz="2500" dirty="0"/>
              <a:t>: http://</a:t>
            </a:r>
            <a:r>
              <a:rPr lang="en-US" sz="2500" dirty="0" err="1"/>
              <a:t>aquarius.elte.hu</a:t>
            </a:r>
            <a:r>
              <a:rPr lang="en-US" sz="2500" dirty="0"/>
              <a:t>/glade/GLADE ̇Documentation ̇1.3.pdf </a:t>
            </a:r>
          </a:p>
          <a:p>
            <a:pPr marL="0" indent="0">
              <a:buNone/>
            </a:pPr>
            <a:r>
              <a:rPr lang="en-US" sz="2500" dirty="0"/>
              <a:t>(visited on 01/2016). </a:t>
            </a:r>
          </a:p>
          <a:p>
            <a:endParaRPr lang="en-US" sz="2500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34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13" y="136853"/>
            <a:ext cx="8229600" cy="577132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4192"/>
            <a:ext cx="8229600" cy="531197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1300" dirty="0" smtClean="0"/>
              <a:t>[19</a:t>
            </a:r>
            <a:r>
              <a:rPr lang="en-US" sz="1300" dirty="0"/>
              <a:t>]  Dawn K. et al. </a:t>
            </a:r>
            <a:r>
              <a:rPr lang="en-US" sz="1300" dirty="0" err="1"/>
              <a:t>Erb</a:t>
            </a:r>
            <a:r>
              <a:rPr lang="en-US" sz="1300" dirty="0"/>
              <a:t>. “H Observations of a Large Sample of Galaxies at z 2: Implications for Star Formation in High-Redshift Galaxies”. In: The Astrophysical Journal 647.1 (2006), pp. 128–139. </a:t>
            </a:r>
            <a:r>
              <a:rPr lang="en-US" sz="1300" dirty="0" err="1"/>
              <a:t>doi</a:t>
            </a:r>
            <a:r>
              <a:rPr lang="en-US" sz="1300" dirty="0"/>
              <a:t>: 10.1086/505341.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[20]  </a:t>
            </a:r>
            <a:r>
              <a:rPr lang="en-US" sz="1300" dirty="0" err="1"/>
              <a:t>E.S.Phinney</a:t>
            </a:r>
            <a:r>
              <a:rPr lang="en-US" sz="1300" dirty="0"/>
              <a:t>. “The rate of neutron star binary mergers in the universe - Minimal predictions for gravity wave detectors”. In: Astrophysical Journal Letters 380.ISSN 0004-637X (1991), pp. 17–21. </a:t>
            </a:r>
            <a:r>
              <a:rPr lang="en-US" sz="1300" dirty="0" err="1"/>
              <a:t>doi</a:t>
            </a:r>
            <a:r>
              <a:rPr lang="en-US" sz="1300" dirty="0"/>
              <a:t>: 10.1086/186163.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[21]  G. </a:t>
            </a:r>
            <a:r>
              <a:rPr lang="en-US" sz="1300" dirty="0" err="1"/>
              <a:t>Galgo</a:t>
            </a:r>
            <a:r>
              <a:rPr lang="en-US" sz="1300" dirty="0"/>
              <a:t> </a:t>
            </a:r>
            <a:r>
              <a:rPr lang="en-US" sz="1300" dirty="0" err="1"/>
              <a:t>czi</a:t>
            </a:r>
            <a:r>
              <a:rPr lang="en-US" sz="1300" dirty="0"/>
              <a:t>-P. </a:t>
            </a:r>
            <a:r>
              <a:rPr lang="en-US" sz="1300" dirty="0" err="1"/>
              <a:t>Raffai</a:t>
            </a:r>
            <a:r>
              <a:rPr lang="en-US" sz="1300" dirty="0"/>
              <a:t> R. S. de Souza G. D </a:t>
            </a:r>
            <a:r>
              <a:rPr lang="en-US" sz="1300" dirty="0" err="1"/>
              <a:t>alya</a:t>
            </a:r>
            <a:r>
              <a:rPr lang="en-US" sz="1300" dirty="0"/>
              <a:t> Z. Frei.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[32] </a:t>
            </a:r>
            <a:r>
              <a:rPr lang="en-US" sz="1300" dirty="0" err="1"/>
              <a:t>Xiangcheng</a:t>
            </a:r>
            <a:r>
              <a:rPr lang="en-US" sz="1300" dirty="0"/>
              <a:t> et al. Ma. “The origin and evolution of the galaxy mass-metallicity relation”. In: MNRAS 456.2 (2016), pp. 2140–2156. </a:t>
            </a:r>
            <a:r>
              <a:rPr lang="en-US" sz="1300" dirty="0" err="1"/>
              <a:t>doi</a:t>
            </a:r>
            <a:r>
              <a:rPr lang="en-US" sz="1300" dirty="0"/>
              <a:t>: 10.1093/</a:t>
            </a:r>
            <a:r>
              <a:rPr lang="en-US" sz="1300" dirty="0" err="1"/>
              <a:t>mnras</a:t>
            </a:r>
            <a:r>
              <a:rPr lang="en-US" sz="1300" dirty="0"/>
              <a:t>/stv2659.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[33] F. et al. </a:t>
            </a:r>
            <a:r>
              <a:rPr lang="en-US" sz="1300" dirty="0" err="1"/>
              <a:t>Mannucci</a:t>
            </a:r>
            <a:r>
              <a:rPr lang="en-US" sz="1300" dirty="0"/>
              <a:t>. “LSD: Lyman-break galaxies Stellar populations and Dynamics - I. Mass, metallicity and gas at z 3.1”. In: MNRAS 398.4 (2009), pp. 1915–1931. </a:t>
            </a:r>
            <a:r>
              <a:rPr lang="en-US" sz="1300" dirty="0" err="1"/>
              <a:t>doi</a:t>
            </a:r>
            <a:r>
              <a:rPr lang="en-US" sz="1300" dirty="0"/>
              <a:t>: 10.1111/j.1365-2966.2009.15185.x.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[34] Paul; </a:t>
            </a:r>
            <a:r>
              <a:rPr lang="en-US" sz="1300" dirty="0" err="1"/>
              <a:t>Cantiello</a:t>
            </a:r>
            <a:r>
              <a:rPr lang="en-US" sz="1300" dirty="0"/>
              <a:t> Matteo; </a:t>
            </a:r>
            <a:r>
              <a:rPr lang="en-US" sz="1300" dirty="0" err="1"/>
              <a:t>MacFadyen</a:t>
            </a:r>
            <a:r>
              <a:rPr lang="en-US" sz="1300" dirty="0"/>
              <a:t> Andrew I. </a:t>
            </a:r>
            <a:r>
              <a:rPr lang="en-US" sz="1300" dirty="0" err="1"/>
              <a:t>Perna</a:t>
            </a:r>
            <a:r>
              <a:rPr lang="en-US" sz="1300" dirty="0"/>
              <a:t> Rosalba; </a:t>
            </a:r>
            <a:r>
              <a:rPr lang="en-US" sz="1300" dirty="0" err="1"/>
              <a:t>Duffell</a:t>
            </a:r>
            <a:r>
              <a:rPr lang="en-US" sz="1300" dirty="0"/>
              <a:t>. “The Fate of Fallback Matter around Newly Born Compact Objects”. In: </a:t>
            </a:r>
            <a:r>
              <a:rPr lang="en-US" sz="1300" dirty="0" err="1"/>
              <a:t>ApJ</a:t>
            </a:r>
            <a:r>
              <a:rPr lang="en-US" sz="1300" dirty="0"/>
              <a:t> 781.2 (2014). </a:t>
            </a:r>
            <a:r>
              <a:rPr lang="en-US" sz="1300" dirty="0" err="1"/>
              <a:t>doi</a:t>
            </a:r>
            <a:r>
              <a:rPr lang="en-US" sz="1300" dirty="0"/>
              <a:t>: 10.1088/0004-637X/781/2/119.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[35] M.; Pratt G. W.; </a:t>
            </a:r>
            <a:r>
              <a:rPr lang="en-US" sz="1300" dirty="0" err="1"/>
              <a:t>Pointecouteau</a:t>
            </a:r>
            <a:r>
              <a:rPr lang="en-US" sz="1300" dirty="0"/>
              <a:t> E.; </a:t>
            </a:r>
            <a:r>
              <a:rPr lang="en-US" sz="1300" dirty="0" err="1"/>
              <a:t>Melin</a:t>
            </a:r>
            <a:r>
              <a:rPr lang="en-US" sz="1300" dirty="0"/>
              <a:t> J.-B. </a:t>
            </a:r>
            <a:r>
              <a:rPr lang="en-US" sz="1300" dirty="0" err="1"/>
              <a:t>Pif</a:t>
            </a:r>
            <a:r>
              <a:rPr lang="en-US" sz="1300" dirty="0"/>
              <a:t>- </a:t>
            </a:r>
            <a:r>
              <a:rPr lang="en-US" sz="1300" dirty="0" err="1"/>
              <a:t>faretti</a:t>
            </a:r>
            <a:r>
              <a:rPr lang="en-US" sz="1300" dirty="0"/>
              <a:t> R.; Arnaud. “The MCXC: a meta-catalogue of x-ray detected clusters of galaxies”. In: Astronomy As- </a:t>
            </a:r>
            <a:r>
              <a:rPr lang="en-US" sz="1300" dirty="0" err="1"/>
              <a:t>trophysics</a:t>
            </a:r>
            <a:r>
              <a:rPr lang="en-US" sz="1300" dirty="0"/>
              <a:t> 534.A109 (2011).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[36] Meagan; </a:t>
            </a:r>
            <a:r>
              <a:rPr lang="en-US" sz="1300" dirty="0" err="1"/>
              <a:t>Pattabiraman</a:t>
            </a:r>
            <a:r>
              <a:rPr lang="en-US" sz="1300" dirty="0"/>
              <a:t> </a:t>
            </a:r>
            <a:r>
              <a:rPr lang="en-US" sz="1300" dirty="0" err="1"/>
              <a:t>Bharath</a:t>
            </a:r>
            <a:r>
              <a:rPr lang="en-US" sz="1300" dirty="0"/>
              <a:t>; Chatterjee </a:t>
            </a:r>
            <a:r>
              <a:rPr lang="en-US" sz="1300" dirty="0" err="1"/>
              <a:t>Sourav</a:t>
            </a:r>
            <a:r>
              <a:rPr lang="en-US" sz="1300" dirty="0"/>
              <a:t>; </a:t>
            </a:r>
            <a:r>
              <a:rPr lang="en-US" sz="1300" dirty="0" err="1"/>
              <a:t>Haster</a:t>
            </a:r>
            <a:r>
              <a:rPr lang="en-US" sz="1300" dirty="0"/>
              <a:t> Carl-Johan; </a:t>
            </a:r>
            <a:r>
              <a:rPr lang="en-US" sz="1300" dirty="0" err="1"/>
              <a:t>Rasio</a:t>
            </a:r>
            <a:r>
              <a:rPr lang="en-US" sz="1300" dirty="0"/>
              <a:t> Frederic A. Rodriguez Carl L.; </a:t>
            </a:r>
            <a:r>
              <a:rPr lang="en-US" sz="1300" dirty="0" err="1"/>
              <a:t>Morscher</a:t>
            </a:r>
            <a:r>
              <a:rPr lang="en-US" sz="1300" dirty="0"/>
              <a:t>. “Binary Black Hole Mergers from Globular Clusters: Implications for Advanced LIGO”. In: </a:t>
            </a:r>
            <a:r>
              <a:rPr lang="en-US" sz="1300" dirty="0" err="1"/>
              <a:t>Physi</a:t>
            </a:r>
            <a:r>
              <a:rPr lang="en-US" sz="1300" dirty="0"/>
              <a:t>- </a:t>
            </a:r>
            <a:r>
              <a:rPr lang="en-US" sz="1300" dirty="0" err="1"/>
              <a:t>cal</a:t>
            </a:r>
            <a:r>
              <a:rPr lang="en-US" sz="1300" dirty="0"/>
              <a:t> Review Letters 115.5 (2015).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[37] </a:t>
            </a:r>
            <a:r>
              <a:rPr lang="en-US" sz="1300" dirty="0" err="1"/>
              <a:t>Kunyang</a:t>
            </a:r>
            <a:r>
              <a:rPr lang="en-US" sz="1300" dirty="0"/>
              <a:t> Li. Roy Williams Thomas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An Extended List of Galaxies for Gravitational-Wave Searches in the Advanced Detector Era. 2016. </a:t>
            </a:r>
            <a:r>
              <a:rPr lang="en-US" sz="1300" dirty="0" err="1"/>
              <a:t>url</a:t>
            </a:r>
            <a:r>
              <a:rPr lang="en-US" sz="1300" dirty="0"/>
              <a:t>: http://</a:t>
            </a:r>
            <a:r>
              <a:rPr lang="en-US" sz="1300" dirty="0" err="1"/>
              <a:t>aquarius.elte.hu</a:t>
            </a:r>
            <a:r>
              <a:rPr lang="en-US" sz="1300" dirty="0"/>
              <a:t>/glade/GLADE ̇Documentation ̇1.3.pdf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(visited on 01/2016).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[22]  P. A. A.; de </a:t>
            </a:r>
            <a:r>
              <a:rPr lang="en-US" sz="1300" dirty="0" err="1"/>
              <a:t>Carvalho</a:t>
            </a:r>
            <a:r>
              <a:rPr lang="en-US" sz="1300" dirty="0"/>
              <a:t> R. R.; Kohl-Moreira J. L.; </a:t>
            </a:r>
            <a:r>
              <a:rPr lang="en-US" sz="1300" dirty="0" err="1"/>
              <a:t>Capelato</a:t>
            </a:r>
            <a:r>
              <a:rPr lang="en-US" sz="1300" dirty="0"/>
              <a:t> H. V.; </a:t>
            </a:r>
            <a:r>
              <a:rPr lang="en-US" sz="1300" dirty="0" err="1"/>
              <a:t>Djorgovski</a:t>
            </a:r>
            <a:r>
              <a:rPr lang="en-US" sz="1300" dirty="0"/>
              <a:t> S. G. Gal R. R.; Lopes. “The Northern Sky Optical Cluster Survey. III. A </a:t>
            </a:r>
            <a:r>
              <a:rPr lang="en-US" sz="1300" dirty="0" err="1"/>
              <a:t>Clus</a:t>
            </a:r>
            <a:r>
              <a:rPr lang="en-US" sz="1300" dirty="0"/>
              <a:t>- </a:t>
            </a:r>
            <a:r>
              <a:rPr lang="en-US" sz="1300" dirty="0" err="1"/>
              <a:t>ter</a:t>
            </a:r>
            <a:r>
              <a:rPr lang="en-US" sz="1300" dirty="0"/>
              <a:t> Catalog Covering PI </a:t>
            </a:r>
            <a:r>
              <a:rPr lang="en-US" sz="1300" dirty="0" err="1"/>
              <a:t>Steradians</a:t>
            </a:r>
            <a:r>
              <a:rPr lang="en-US" sz="1300" dirty="0"/>
              <a:t>”. In: The </a:t>
            </a:r>
            <a:r>
              <a:rPr lang="en-US" sz="1300" dirty="0" err="1"/>
              <a:t>Astronom</a:t>
            </a:r>
            <a:r>
              <a:rPr lang="en-US" sz="1300" dirty="0"/>
              <a:t>- </a:t>
            </a:r>
            <a:r>
              <a:rPr lang="en-US" sz="1300" dirty="0" err="1"/>
              <a:t>ical</a:t>
            </a:r>
            <a:r>
              <a:rPr lang="en-US" sz="1300" dirty="0"/>
              <a:t> Journal 137.2 (2009), pp. 2981–2999.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[23]  A. C.; Irwin M. J.; </a:t>
            </a:r>
            <a:r>
              <a:rPr lang="en-US" sz="1300" dirty="0" err="1"/>
              <a:t>MacGillivray</a:t>
            </a:r>
            <a:r>
              <a:rPr lang="en-US" sz="1300" dirty="0"/>
              <a:t> H. T. </a:t>
            </a:r>
            <a:r>
              <a:rPr lang="en-US" sz="1300" dirty="0" err="1"/>
              <a:t>Hambly</a:t>
            </a:r>
            <a:r>
              <a:rPr lang="en-US" sz="1300" dirty="0"/>
              <a:t> N. C.; </a:t>
            </a:r>
            <a:r>
              <a:rPr lang="en-US" sz="1300" dirty="0" err="1"/>
              <a:t>Davenhall</a:t>
            </a:r>
            <a:r>
              <a:rPr lang="en-US" sz="1300" dirty="0"/>
              <a:t>. “The </a:t>
            </a:r>
            <a:r>
              <a:rPr lang="en-US" sz="1300" dirty="0" err="1"/>
              <a:t>SuperCOSMOS</a:t>
            </a:r>
            <a:r>
              <a:rPr lang="en-US" sz="1300" dirty="0"/>
              <a:t> Sky Survey - III. Astrometry”. In: Monthly Notices of the Royal As- </a:t>
            </a:r>
            <a:r>
              <a:rPr lang="en-US" sz="1300" dirty="0" err="1"/>
              <a:t>tronomical</a:t>
            </a:r>
            <a:r>
              <a:rPr lang="en-US" sz="1300" dirty="0"/>
              <a:t> Society 326.4 (2001), pp. 1315–1327. </a:t>
            </a:r>
            <a:r>
              <a:rPr lang="en-US" sz="1300" dirty="0" err="1"/>
              <a:t>doi</a:t>
            </a:r>
            <a:r>
              <a:rPr lang="en-US" sz="1300" dirty="0"/>
              <a:t>: 10.1111/j.1365-2966.2001.04662.x.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[24]  A. M. et al. Hopkins. “Galaxy And Mass </a:t>
            </a:r>
            <a:r>
              <a:rPr lang="en-US" sz="1300" dirty="0" err="1"/>
              <a:t>Assem</a:t>
            </a:r>
            <a:r>
              <a:rPr lang="en-US" sz="1300" dirty="0"/>
              <a:t>- </a:t>
            </a:r>
            <a:r>
              <a:rPr lang="en-US" sz="1300" dirty="0" err="1"/>
              <a:t>bly</a:t>
            </a:r>
            <a:r>
              <a:rPr lang="en-US" sz="1300" dirty="0"/>
              <a:t> (GAMA): spectroscopic analysis”. In: Monthly No- </a:t>
            </a:r>
            <a:r>
              <a:rPr lang="en-US" sz="1300" dirty="0" err="1"/>
              <a:t>tices</a:t>
            </a:r>
            <a:r>
              <a:rPr lang="en-US" sz="1300" dirty="0"/>
              <a:t> of the Royal Astronomical Society 430.3 (2013), pp. 2047–2066. </a:t>
            </a:r>
            <a:r>
              <a:rPr lang="en-US" sz="1300" dirty="0" err="1"/>
              <a:t>doi</a:t>
            </a:r>
            <a:r>
              <a:rPr lang="en-US" sz="1300" dirty="0"/>
              <a:t>: 10.1093/</a:t>
            </a:r>
            <a:r>
              <a:rPr lang="en-US" sz="1300" dirty="0" err="1"/>
              <a:t>mnras</a:t>
            </a:r>
            <a:r>
              <a:rPr lang="en-US" sz="1300" dirty="0"/>
              <a:t>/stt030.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[25]  Philip F. et al. Hopkins. “Galaxies on FIRE (Feedback In Realistic Environments): stellar feedback explains cosmologically inefficient star formation”. In: MNRAS 445.1 (2014), pp. 581–603. </a:t>
            </a:r>
            <a:r>
              <a:rPr lang="en-US" sz="1300" dirty="0" err="1"/>
              <a:t>doi</a:t>
            </a:r>
            <a:r>
              <a:rPr lang="en-US" sz="1300" dirty="0"/>
              <a:t>: 10.1093/</a:t>
            </a:r>
            <a:r>
              <a:rPr lang="en-US" sz="1300" dirty="0" err="1"/>
              <a:t>mnras</a:t>
            </a:r>
            <a:r>
              <a:rPr lang="en-US" sz="1300" dirty="0"/>
              <a:t>/stu1738.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[26]  Erin S.; Wechsler Risa H.; </a:t>
            </a:r>
            <a:r>
              <a:rPr lang="en-US" sz="1300" dirty="0" err="1"/>
              <a:t>Rozo</a:t>
            </a:r>
            <a:r>
              <a:rPr lang="en-US" sz="1300" dirty="0"/>
              <a:t> Eduardo; Koester- Benjamin P.; </a:t>
            </a:r>
            <a:r>
              <a:rPr lang="en-US" sz="1300" dirty="0" err="1"/>
              <a:t>Frieman</a:t>
            </a:r>
            <a:r>
              <a:rPr lang="en-US" sz="1300" dirty="0"/>
              <a:t> Joshua A.; McKay Timothy A.; </a:t>
            </a:r>
            <a:r>
              <a:rPr lang="en-US" sz="1300" dirty="0" err="1"/>
              <a:t>Evrard</a:t>
            </a:r>
            <a:r>
              <a:rPr lang="en-US" sz="1300" dirty="0"/>
              <a:t> August E.; Becker Matthew R.; </a:t>
            </a:r>
            <a:r>
              <a:rPr lang="en-US" sz="1300" dirty="0" err="1"/>
              <a:t>Annis</a:t>
            </a:r>
            <a:r>
              <a:rPr lang="en-US" sz="1300" dirty="0"/>
              <a:t> James Johnston David E.; Sheldon. “Cross-correlation Weak Lensing of SDSS galaxy Clusters II: Cluster Density Profiles and the Mass–Richness Relation”. In: </a:t>
            </a:r>
            <a:r>
              <a:rPr lang="en-US" sz="1300" dirty="0" err="1"/>
              <a:t>eprint</a:t>
            </a:r>
            <a:r>
              <a:rPr lang="en-US" sz="1300" dirty="0"/>
              <a:t> </a:t>
            </a:r>
            <a:r>
              <a:rPr lang="en-US" sz="1300" dirty="0" err="1"/>
              <a:t>arXiv</a:t>
            </a:r>
            <a:r>
              <a:rPr lang="en-US" sz="1300" dirty="0"/>
              <a:t> 0709.1159 (2007).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[27]  T. A.; </a:t>
            </a:r>
            <a:r>
              <a:rPr lang="en-US" sz="1300" dirty="0" err="1"/>
              <a:t>Annis</a:t>
            </a:r>
            <a:r>
              <a:rPr lang="en-US" sz="1300" dirty="0"/>
              <a:t> J.; Wechsler R. H.; </a:t>
            </a:r>
            <a:r>
              <a:rPr lang="en-US" sz="1300" dirty="0" err="1"/>
              <a:t>Evrard</a:t>
            </a:r>
            <a:r>
              <a:rPr lang="en-US" sz="1300" dirty="0"/>
              <a:t>-A.; </a:t>
            </a:r>
            <a:r>
              <a:rPr lang="en-US" sz="1300" dirty="0" err="1"/>
              <a:t>Bleem</a:t>
            </a:r>
            <a:r>
              <a:rPr lang="en-US" sz="1300" dirty="0"/>
              <a:t> L.; Becker M.; Johnston D.; Sheldon E.; Nichol R.; Miller C.; Scranton R.; </a:t>
            </a:r>
            <a:r>
              <a:rPr lang="en-US" sz="1300" dirty="0" err="1"/>
              <a:t>Bahcall</a:t>
            </a:r>
            <a:r>
              <a:rPr lang="en-US" sz="1300" dirty="0"/>
              <a:t> N.; </a:t>
            </a:r>
            <a:r>
              <a:rPr lang="en-US" sz="1300" dirty="0" err="1"/>
              <a:t>Barentine</a:t>
            </a:r>
            <a:r>
              <a:rPr lang="en-US" sz="1300" dirty="0"/>
              <a:t> J.; </a:t>
            </a:r>
            <a:r>
              <a:rPr lang="en-US" sz="1300" dirty="0" err="1"/>
              <a:t>Brewington</a:t>
            </a:r>
            <a:r>
              <a:rPr lang="en-US" sz="1300" dirty="0"/>
              <a:t> H.; </a:t>
            </a:r>
            <a:r>
              <a:rPr lang="en-US" sz="1300" dirty="0" err="1"/>
              <a:t>Brinkmann</a:t>
            </a:r>
            <a:r>
              <a:rPr lang="en-US" sz="1300" dirty="0"/>
              <a:t> J.; </a:t>
            </a:r>
            <a:r>
              <a:rPr lang="en-US" sz="1300" dirty="0" err="1"/>
              <a:t>Harvanek</a:t>
            </a:r>
            <a:r>
              <a:rPr lang="en-US" sz="1300" dirty="0"/>
              <a:t> M.; </a:t>
            </a:r>
            <a:r>
              <a:rPr lang="en-US" sz="1300" dirty="0" err="1"/>
              <a:t>Kleinman</a:t>
            </a:r>
            <a:r>
              <a:rPr lang="en-US" sz="1300" dirty="0"/>
              <a:t> S.; </a:t>
            </a:r>
            <a:r>
              <a:rPr lang="en-US" sz="1300" dirty="0" err="1"/>
              <a:t>Krzesin</a:t>
            </a:r>
            <a:r>
              <a:rPr lang="en-US" sz="1300" dirty="0"/>
              <a:t>- ski J.; Long D.; Nitta A.; Schneider D. P.; </a:t>
            </a:r>
            <a:r>
              <a:rPr lang="en-US" sz="1300" dirty="0" err="1"/>
              <a:t>Sneddin</a:t>
            </a:r>
            <a:r>
              <a:rPr lang="en-US" sz="1300" dirty="0"/>
              <a:t> S.; </a:t>
            </a:r>
            <a:r>
              <a:rPr lang="en-US" sz="1300" dirty="0" err="1"/>
              <a:t>Voges</a:t>
            </a:r>
            <a:r>
              <a:rPr lang="en-US" sz="1300" dirty="0"/>
              <a:t> W.; York D. Koester B. P.; McKay. “A </a:t>
            </a:r>
            <a:r>
              <a:rPr lang="en-US" sz="1300" dirty="0" err="1"/>
              <a:t>MaxBCG</a:t>
            </a:r>
            <a:r>
              <a:rPr lang="en-US" sz="1300" dirty="0"/>
              <a:t> Catalog of 13,823 Galaxy Clusters from the Sloan Dig- </a:t>
            </a:r>
            <a:r>
              <a:rPr lang="en-US" sz="1300" dirty="0" err="1"/>
              <a:t>ital</a:t>
            </a:r>
            <a:r>
              <a:rPr lang="en-US" sz="1300" dirty="0"/>
              <a:t> Sky Survey”. In: The Astrophysical Journal 660.1 (2007), pp. 239–255.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[28]  Peter </a:t>
            </a:r>
            <a:r>
              <a:rPr lang="en-US" sz="1300" dirty="0" err="1"/>
              <a:t>Meszaros</a:t>
            </a:r>
            <a:r>
              <a:rPr lang="en-US" sz="1300" dirty="0"/>
              <a:t> Ian Shoemaker Nicholas </a:t>
            </a:r>
            <a:r>
              <a:rPr lang="en-US" sz="1300" dirty="0" err="1"/>
              <a:t>Senno</a:t>
            </a:r>
            <a:r>
              <a:rPr lang="en-US" sz="1300" dirty="0"/>
              <a:t> </a:t>
            </a:r>
            <a:r>
              <a:rPr lang="en-US" sz="1300" dirty="0" err="1"/>
              <a:t>Kohta</a:t>
            </a:r>
            <a:r>
              <a:rPr lang="en-US" sz="1300" dirty="0"/>
              <a:t> </a:t>
            </a:r>
            <a:r>
              <a:rPr lang="en-US" sz="1300" dirty="0" err="1"/>
              <a:t>Murase</a:t>
            </a:r>
            <a:r>
              <a:rPr lang="en-US" sz="1300" dirty="0"/>
              <a:t> Kazumi Kashiyama. “Ultrafast Outflows from Black Hole Mergers with a Mini-Disk”. In: </a:t>
            </a:r>
            <a:r>
              <a:rPr lang="en-US" sz="1300" dirty="0" err="1"/>
              <a:t>ApJ</a:t>
            </a:r>
            <a:r>
              <a:rPr lang="en-US" sz="1300" dirty="0"/>
              <a:t> Letter 822.1 (2016). </a:t>
            </a:r>
            <a:r>
              <a:rPr lang="en-US" sz="1300" dirty="0" err="1"/>
              <a:t>doi</a:t>
            </a:r>
            <a:r>
              <a:rPr lang="en-US" sz="1300" dirty="0"/>
              <a:t>: 10.3847/2041-8205/822/1/L9.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[29]  </a:t>
            </a:r>
            <a:r>
              <a:rPr lang="en-US" sz="1300" dirty="0" err="1"/>
              <a:t>Shea</a:t>
            </a:r>
            <a:r>
              <a:rPr lang="en-US" sz="1300" dirty="0"/>
              <a:t>; Clausen Drew; Hopkins Philip Lamberts Astrid; Garrison-Kimmel. “When and where did GW150914 form?” In: </a:t>
            </a:r>
            <a:r>
              <a:rPr lang="en-US" sz="1300" dirty="0" err="1"/>
              <a:t>eprint</a:t>
            </a:r>
            <a:r>
              <a:rPr lang="en-US" sz="1300" dirty="0"/>
              <a:t> arXiv:1605.08783 (2016). </a:t>
            </a:r>
            <a:r>
              <a:rPr lang="en-US" sz="1300" dirty="0" err="1"/>
              <a:t>doi</a:t>
            </a:r>
            <a:r>
              <a:rPr lang="en-US" sz="1300" dirty="0"/>
              <a:t>: 2016arXiv160508783L.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[30]  Henry et al. Lee. “On Extending the Mass-Metallicity Relation of Galaxies by 2.5 Decades in Stellar Mass”. In: The Astrophysical Journal 647.2 (2006), pp. 970– 983. </a:t>
            </a:r>
            <a:r>
              <a:rPr lang="en-US" sz="1300" dirty="0" err="1"/>
              <a:t>doi</a:t>
            </a:r>
            <a:r>
              <a:rPr lang="en-US" sz="1300" dirty="0"/>
              <a:t>: 10.1086/505573.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[31]  J et al. </a:t>
            </a:r>
            <a:r>
              <a:rPr lang="en-US" sz="1300" dirty="0" err="1"/>
              <a:t>Liske</a:t>
            </a:r>
            <a:r>
              <a:rPr lang="en-US" sz="1300" dirty="0"/>
              <a:t>. “Galaxy And Mass Assembly (GAMA): end of survey report and data release 2”. In: Monthly Notices of the Royal Astronomical Society, 452.2 (2015), pp. 2087–2126. </a:t>
            </a:r>
            <a:r>
              <a:rPr lang="en-US" sz="1300" dirty="0" err="1"/>
              <a:t>doi</a:t>
            </a:r>
            <a:r>
              <a:rPr lang="en-US" sz="1300" dirty="0"/>
              <a:t>: 10.1093/</a:t>
            </a:r>
            <a:r>
              <a:rPr lang="en-US" sz="1300" dirty="0" err="1"/>
              <a:t>mnras</a:t>
            </a:r>
            <a:r>
              <a:rPr lang="en-US" sz="1300" dirty="0"/>
              <a:t>/stv1436.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 err="1"/>
              <a:t>Boch</a:t>
            </a:r>
            <a:r>
              <a:rPr lang="en-US" sz="1300" dirty="0"/>
              <a:t>. </a:t>
            </a:r>
            <a:r>
              <a:rPr lang="en-US" sz="1300" dirty="0" err="1"/>
              <a:t>Skymap</a:t>
            </a:r>
            <a:r>
              <a:rPr lang="en-US" sz="1300" dirty="0"/>
              <a:t> Viewer. https://</a:t>
            </a:r>
            <a:r>
              <a:rPr lang="en-US" sz="1300" dirty="0" err="1"/>
              <a:t>losc.ligo.org</a:t>
            </a:r>
            <a:r>
              <a:rPr lang="en-US" sz="1300" dirty="0"/>
              <a:t>/s/</a:t>
            </a:r>
            <a:r>
              <a:rPr lang="en-US" sz="1300" dirty="0" err="1"/>
              <a:t>skymapViewer</a:t>
            </a:r>
            <a:r>
              <a:rPr lang="en-US" sz="1300" dirty="0"/>
              <a:t> 08/2016).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2016.</a:t>
            </a:r>
            <a:br>
              <a:rPr lang="en-US" sz="1300" dirty="0"/>
            </a:br>
            <a:r>
              <a:rPr lang="en-US" sz="1300" dirty="0"/>
              <a:t>(visited on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[38] Takayuki </a:t>
            </a:r>
            <a:r>
              <a:rPr lang="en-US" sz="1300" dirty="0" err="1"/>
              <a:t>Seto</a:t>
            </a:r>
            <a:r>
              <a:rPr lang="en-US" sz="1300" dirty="0"/>
              <a:t> Naoki; Muto. “Resonant trapping of stars by merging massive black hole binaries”. In: MNRAS 451.4 (2011). </a:t>
            </a:r>
            <a:r>
              <a:rPr lang="en-US" sz="1300" dirty="0" err="1"/>
              <a:t>doi</a:t>
            </a:r>
            <a:r>
              <a:rPr lang="en-US" sz="1300" dirty="0"/>
              <a:t>: 10.1111/j.1365-2966.2011.18988.x.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[39] M. F et al. </a:t>
            </a:r>
            <a:r>
              <a:rPr lang="en-US" sz="1300" dirty="0" err="1"/>
              <a:t>Skrutskie</a:t>
            </a:r>
            <a:r>
              <a:rPr lang="en-US" sz="1300" dirty="0"/>
              <a:t>. “The Two Micron All Sky Survey (2MASS)”. In: The Astronomical Journal 131.Issue 2 (2006), pp. 1163–1183. </a:t>
            </a:r>
            <a:r>
              <a:rPr lang="en-US" sz="1300" dirty="0" err="1"/>
              <a:t>doi</a:t>
            </a:r>
            <a:r>
              <a:rPr lang="en-US" sz="1300" dirty="0"/>
              <a:t>: 10.1086/498708.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[40] Christy A. et al. </a:t>
            </a:r>
            <a:r>
              <a:rPr lang="en-US" sz="1300" dirty="0" err="1"/>
              <a:t>Tremonti</a:t>
            </a:r>
            <a:r>
              <a:rPr lang="en-US" sz="1300" dirty="0"/>
              <a:t>. “The Origin of the Mass- Metallicity Relation: Insights from 53,000 Star-forming Galaxies in the Sloan Digital Sky Survey”. In: The Astrophysical Journal 613.2 (2004), pp. 898–913. </a:t>
            </a:r>
            <a:r>
              <a:rPr lang="en-US" sz="1300" dirty="0" err="1"/>
              <a:t>doi</a:t>
            </a:r>
            <a:r>
              <a:rPr lang="en-US" sz="1300" dirty="0"/>
              <a:t>: 10.1086/423264.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[41] E. J.; Dhillon V. S. White Darren J.; </a:t>
            </a:r>
            <a:r>
              <a:rPr lang="en-US" sz="1300" dirty="0" err="1"/>
              <a:t>Daw</a:t>
            </a:r>
            <a:r>
              <a:rPr lang="en-US" sz="1300" dirty="0"/>
              <a:t>. “A list of galaxies for gravitational wave searches”. In: Classical and Quantum Gravity 28.8 (2011). </a:t>
            </a:r>
            <a:r>
              <a:rPr lang="en-US" sz="1300" dirty="0" err="1"/>
              <a:t>doi</a:t>
            </a:r>
            <a:r>
              <a:rPr lang="en-US" sz="1300" dirty="0"/>
              <a:t>: 10.1088/0264- 9381/28/8/085016.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[42] Edward L et al. Wright. “The Wide-field Infrared Sur- vey Explorer (WISE): Mission Description and Initial On-orbit Performance”. In: The Astronomical Jour- </a:t>
            </a:r>
            <a:r>
              <a:rPr lang="en-US" sz="1300" dirty="0" err="1"/>
              <a:t>nal</a:t>
            </a:r>
            <a:r>
              <a:rPr lang="en-US" sz="1300" dirty="0"/>
              <a:t> 140.6 (2010), pp. 1868–1881. </a:t>
            </a:r>
            <a:r>
              <a:rPr lang="en-US" sz="1300" dirty="0" err="1"/>
              <a:t>doi</a:t>
            </a:r>
            <a:r>
              <a:rPr lang="en-US" sz="1300" dirty="0"/>
              <a:t>: 10.1088/0004- 6256/140/6/1868.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[43] Donald G et al. York. “The Sloan Digital Sky Sur- vey: Technical Summary”. In: The Astrophysical Jour- </a:t>
            </a:r>
            <a:r>
              <a:rPr lang="en-US" sz="1300" dirty="0" err="1"/>
              <a:t>nal</a:t>
            </a:r>
            <a:r>
              <a:rPr lang="en-US" sz="1300" dirty="0"/>
              <a:t> Supplement Series 120.3 (2000), pp. 1579–1587. </a:t>
            </a:r>
            <a:r>
              <a:rPr lang="en-US" sz="1300" dirty="0" err="1"/>
              <a:t>doi</a:t>
            </a:r>
            <a:r>
              <a:rPr lang="en-US" sz="1300" dirty="0"/>
              <a:t>: 10.1086/301513.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[44] </a:t>
            </a:r>
            <a:r>
              <a:rPr lang="en-US" sz="1300" dirty="0" err="1"/>
              <a:t>Zhanwen</a:t>
            </a:r>
            <a:r>
              <a:rPr lang="en-US" sz="1300" dirty="0"/>
              <a:t> Han </a:t>
            </a:r>
            <a:r>
              <a:rPr lang="en-US" sz="1300" dirty="0" err="1"/>
              <a:t>Yunkun</a:t>
            </a:r>
            <a:r>
              <a:rPr lang="en-US" sz="1300" dirty="0"/>
              <a:t> Han. “</a:t>
            </a:r>
            <a:r>
              <a:rPr lang="en-US" sz="1300" dirty="0" err="1"/>
              <a:t>BayeSED</a:t>
            </a:r>
            <a:r>
              <a:rPr lang="en-US" sz="1300" dirty="0"/>
              <a:t>: A General </a:t>
            </a:r>
            <a:r>
              <a:rPr lang="en-US" sz="1300" dirty="0" err="1"/>
              <a:t>Ap</a:t>
            </a:r>
            <a:r>
              <a:rPr lang="en-US" sz="1300" dirty="0"/>
              <a:t>- </a:t>
            </a:r>
            <a:r>
              <a:rPr lang="en-US" sz="1300" dirty="0" err="1"/>
              <a:t>proach</a:t>
            </a:r>
            <a:r>
              <a:rPr lang="en-US" sz="1300" dirty="0"/>
              <a:t> to Fitting the Spectral Energy Distribution of Galaxies”. In: </a:t>
            </a:r>
            <a:r>
              <a:rPr lang="en-US" sz="1300" dirty="0" err="1"/>
              <a:t>ApJS</a:t>
            </a:r>
            <a:r>
              <a:rPr lang="en-US" sz="1300" dirty="0"/>
              <a:t> 215.2 (2014). </a:t>
            </a:r>
            <a:r>
              <a:rPr lang="en-US" sz="1300" dirty="0" err="1"/>
              <a:t>doi</a:t>
            </a:r>
            <a:r>
              <a:rPr lang="en-US" sz="1300" dirty="0"/>
              <a:t>: 10.1088/0067- 0049/215/1/2. 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[45] </a:t>
            </a:r>
            <a:r>
              <a:rPr lang="en-US" sz="1300" dirty="0" err="1"/>
              <a:t>Nobuhiro</a:t>
            </a:r>
            <a:r>
              <a:rPr lang="en-US" sz="1300" dirty="0"/>
              <a:t>; </a:t>
            </a:r>
            <a:r>
              <a:rPr lang="en-US" sz="1300" dirty="0" err="1"/>
              <a:t>Finoguenov</a:t>
            </a:r>
            <a:r>
              <a:rPr lang="en-US" sz="1300" dirty="0"/>
              <a:t> Alexis; Smith Graham P.; </a:t>
            </a:r>
            <a:r>
              <a:rPr lang="en-US" sz="1300" dirty="0" err="1"/>
              <a:t>Piffaretti</a:t>
            </a:r>
            <a:r>
              <a:rPr lang="en-US" sz="1300" dirty="0"/>
              <a:t>-Rocco; </a:t>
            </a:r>
            <a:r>
              <a:rPr lang="en-US" sz="1300" dirty="0" err="1"/>
              <a:t>Valdarnini</a:t>
            </a:r>
            <a:r>
              <a:rPr lang="en-US" sz="1300" dirty="0"/>
              <a:t> Riccardo; Babul </a:t>
            </a:r>
            <a:r>
              <a:rPr lang="en-US" sz="1300" dirty="0" err="1"/>
              <a:t>Arif</a:t>
            </a:r>
            <a:r>
              <a:rPr lang="en-US" sz="1300" dirty="0"/>
              <a:t>; </a:t>
            </a:r>
            <a:r>
              <a:rPr lang="en-US" sz="1300" dirty="0" err="1"/>
              <a:t>Evrard</a:t>
            </a:r>
            <a:r>
              <a:rPr lang="en-US" sz="1300" dirty="0"/>
              <a:t> August E.; </a:t>
            </a:r>
            <a:r>
              <a:rPr lang="en-US" sz="1300" dirty="0" err="1"/>
              <a:t>Mazzotta</a:t>
            </a:r>
            <a:r>
              <a:rPr lang="en-US" sz="1300" dirty="0"/>
              <a:t> Pasquale; Sanderson Alas- </a:t>
            </a:r>
            <a:r>
              <a:rPr lang="en-US" sz="1300" dirty="0" err="1"/>
              <a:t>tair</a:t>
            </a:r>
            <a:r>
              <a:rPr lang="en-US" sz="1300" dirty="0"/>
              <a:t> J. R.; </a:t>
            </a:r>
            <a:r>
              <a:rPr lang="en-US" sz="1300" dirty="0" err="1"/>
              <a:t>Marrone</a:t>
            </a:r>
            <a:r>
              <a:rPr lang="en-US" sz="1300" dirty="0"/>
              <a:t> Daniel P. Zhang Yu-Ying; Ok- </a:t>
            </a:r>
            <a:r>
              <a:rPr lang="en-US" sz="1300" dirty="0" err="1"/>
              <a:t>abe</a:t>
            </a:r>
            <a:r>
              <a:rPr lang="en-US" sz="1300" dirty="0"/>
              <a:t>. “</a:t>
            </a:r>
            <a:r>
              <a:rPr lang="en-US" sz="1300" dirty="0" err="1"/>
              <a:t>LoCuSS</a:t>
            </a:r>
            <a:r>
              <a:rPr lang="en-US" sz="1300" dirty="0"/>
              <a:t>: A Comparison of Cluster Mass Measure- </a:t>
            </a:r>
            <a:r>
              <a:rPr lang="en-US" sz="1300" dirty="0" err="1"/>
              <a:t>ments</a:t>
            </a:r>
            <a:r>
              <a:rPr lang="en-US" sz="1300" dirty="0"/>
              <a:t> from XMM-Newton and Subaru—Testing Devi- </a:t>
            </a:r>
            <a:r>
              <a:rPr lang="en-US" sz="1300" dirty="0" err="1"/>
              <a:t>ation</a:t>
            </a:r>
            <a:r>
              <a:rPr lang="en-US" sz="1300" dirty="0"/>
              <a:t> from Hydrostatic Equilibrium and Non-thermal Pressure Support”. In: The Astrophysical Journal 711.2 (2010), pp. 1033–1043. </a:t>
            </a:r>
            <a:endParaRPr lang="en-US" sz="13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80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misphere2MASSSunMo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27" y="1021544"/>
            <a:ext cx="5099773" cy="5064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9692" y="616599"/>
            <a:ext cx="115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FOV=180d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4569" y="801265"/>
            <a:ext cx="3250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HLV </a:t>
            </a:r>
            <a:r>
              <a:rPr lang="en-US" dirty="0" err="1" smtClean="0"/>
              <a:t>skymap</a:t>
            </a:r>
            <a:r>
              <a:rPr lang="en-US" dirty="0" smtClean="0"/>
              <a:t> from First2Years </a:t>
            </a:r>
          </a:p>
          <a:p>
            <a:endParaRPr lang="en-US" dirty="0" smtClean="0"/>
          </a:p>
          <a:p>
            <a:r>
              <a:rPr lang="en-US" dirty="0" smtClean="0"/>
              <a:t>contours are </a:t>
            </a:r>
            <a:r>
              <a:rPr lang="en-US" dirty="0" err="1" smtClean="0"/>
              <a:t>deciles</a:t>
            </a:r>
            <a:r>
              <a:rPr lang="en-US" dirty="0" smtClean="0"/>
              <a:t> of probability</a:t>
            </a:r>
          </a:p>
          <a:p>
            <a:endParaRPr lang="en-US" dirty="0" smtClean="0"/>
          </a:p>
          <a:p>
            <a:r>
              <a:rPr lang="en-US" dirty="0" smtClean="0"/>
              <a:t>many backgrounds, here shown 2MASS galaxy density*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4569" y="3607977"/>
            <a:ext cx="2634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 density of 2MASS galaxies 85 to 128 </a:t>
            </a:r>
            <a:r>
              <a:rPr lang="en-US" sz="1100" dirty="0" err="1" smtClean="0"/>
              <a:t>Mpc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Antolini+Heyl</a:t>
            </a:r>
            <a:r>
              <a:rPr lang="en-US" sz="1100" dirty="0" smtClean="0"/>
              <a:t> 1602:07710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281095" y="5198429"/>
            <a:ext cx="37631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Skymap</a:t>
            </a:r>
            <a:r>
              <a:rPr lang="en-US" dirty="0" smtClean="0"/>
              <a:t> Viewer coming soon to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losc.ligo.org</a:t>
            </a:r>
            <a:r>
              <a:rPr lang="en-US" dirty="0" smtClean="0"/>
              <a:t>/s/</a:t>
            </a:r>
            <a:r>
              <a:rPr lang="en-US" dirty="0" err="1" smtClean="0"/>
              <a:t>skymapViewer</a:t>
            </a:r>
            <a:r>
              <a:rPr lang="en-US" dirty="0" smtClean="0"/>
              <a:t>/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R.Williams</a:t>
            </a:r>
            <a:r>
              <a:rPr lang="en-US" dirty="0" smtClean="0"/>
              <a:t>, </a:t>
            </a:r>
            <a:r>
              <a:rPr lang="en-US" dirty="0" err="1" smtClean="0"/>
              <a:t>T.Boch</a:t>
            </a:r>
            <a:r>
              <a:rPr lang="en-US" dirty="0" smtClean="0"/>
              <a:t>, </a:t>
            </a:r>
            <a:r>
              <a:rPr lang="en-US" dirty="0" err="1" smtClean="0"/>
              <a:t>K.Li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5781" y="250521"/>
            <a:ext cx="4572000" cy="366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Extra </a:t>
            </a:r>
            <a:r>
              <a:rPr lang="en-US" dirty="0" err="1" smtClean="0"/>
              <a:t>Slids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44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502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 err="1"/>
              <a:t>Skymap</a:t>
            </a:r>
            <a:r>
              <a:rPr lang="en-US" sz="2400" dirty="0"/>
              <a:t> Viewer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140"/>
            <a:ext cx="8229600" cy="5337023"/>
          </a:xfrm>
        </p:spPr>
        <p:txBody>
          <a:bodyPr>
            <a:normAutofit/>
          </a:bodyPr>
          <a:lstStyle/>
          <a:p>
            <a:r>
              <a:rPr lang="en-US" sz="1800" dirty="0" err="1">
                <a:ea typeface="Calibri Light" charset="0"/>
                <a:cs typeface="Calibri Light" charset="0"/>
              </a:rPr>
              <a:t>AladinLite</a:t>
            </a:r>
            <a:r>
              <a:rPr lang="en-US" sz="1800" dirty="0">
                <a:ea typeface="Calibri Light" charset="0"/>
                <a:cs typeface="Calibri Light" charset="0"/>
              </a:rPr>
              <a:t> enables drill-down from whole-sky to arc-second resolution, including image surveys from radio to gamma-ray wavelengths. </a:t>
            </a:r>
          </a:p>
          <a:p>
            <a:r>
              <a:rPr lang="en-US" sz="1800" dirty="0">
                <a:ea typeface="Calibri Light" charset="0"/>
                <a:cs typeface="Calibri Light" charset="0"/>
              </a:rPr>
              <a:t>Visualize arbitrary astronomical catalogs in terms of observation priority ,  which combines knowledge from the gravitational wave detection (the sky map), with known astrophysical objects (i.e. galaxies and galaxy clusters</a:t>
            </a:r>
            <a:r>
              <a:rPr lang="en-US" sz="1800" dirty="0" smtClean="0">
                <a:ea typeface="Calibri Light" charset="0"/>
                <a:cs typeface="Calibri Light" charset="0"/>
              </a:rPr>
              <a:t>).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92" y="4399461"/>
            <a:ext cx="1791519" cy="17966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3836" y="6196084"/>
            <a:ext cx="1031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IRAS </a:t>
            </a:r>
            <a:r>
              <a:rPr lang="en-US" sz="1200" dirty="0" smtClean="0"/>
              <a:t>(IR)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6" y="2341280"/>
            <a:ext cx="1805396" cy="17976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1391" y="4122462"/>
            <a:ext cx="1876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Fermi (Gama-Ray)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17" y="2318717"/>
            <a:ext cx="5758283" cy="41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24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7028"/>
          </a:xfrm>
        </p:spPr>
        <p:txBody>
          <a:bodyPr>
            <a:normAutofit/>
          </a:bodyPr>
          <a:lstStyle/>
          <a:p>
            <a:pPr marL="571500" marR="0" lvl="0" indent="-5715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2400" dirty="0" smtClean="0"/>
              <a:t>Galaxy Stellar Mass Estimation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01874"/>
                <a:ext cx="8229600" cy="5224289"/>
              </a:xfrm>
            </p:spPr>
            <p:txBody>
              <a:bodyPr>
                <a:normAutofit lnSpcReduction="10000"/>
              </a:bodyPr>
              <a:lstStyle/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lang="en-US" sz="1800" b="1" dirty="0" smtClean="0">
                  <a:latin typeface="Calibri Light" charset="0"/>
                  <a:ea typeface="Calibri Light" charset="0"/>
                  <a:cs typeface="Calibri Light" charset="0"/>
                </a:endParaRPr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lang="en-US" sz="2100" b="1" dirty="0" smtClean="0">
                    <a:latin typeface="Calibri Light" charset="0"/>
                    <a:ea typeface="Calibri Light" charset="0"/>
                    <a:cs typeface="Calibri Light" charset="0"/>
                  </a:rPr>
                  <a:t>Method 1: Using B band photometry data to estimate galaxy stellar mass: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lang="en-US" sz="1800" b="1" dirty="0" smtClean="0">
                  <a:latin typeface="Calibri Light" charset="0"/>
                  <a:ea typeface="Calibri Light" charset="0"/>
                  <a:cs typeface="Calibri Light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900" b="1" dirty="0" smtClean="0">
                    <a:latin typeface="Calibri Light" charset="0"/>
                    <a:ea typeface="Calibri Light" charset="0"/>
                    <a:cs typeface="Calibri Light" charset="0"/>
                  </a:rPr>
                  <a:t>Assumption: all stars in galaxies have the same mass-to-light ratio of the Sun</a:t>
                </a:r>
              </a:p>
              <a:p>
                <a:pPr marL="0" indent="0">
                  <a:buNone/>
                </a:pPr>
                <a:r>
                  <a:rPr lang="en-US" sz="1800" b="0" i="1" dirty="0" smtClean="0">
                    <a:latin typeface="Cambria Math" charset="0"/>
                  </a:rPr>
                  <a:t>Input: apparent B band magnitude, redshift (z)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𝐵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𝐵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=5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</m:d>
                        </m:e>
                      </m:func>
                      <m:r>
                        <a:rPr lang="en-US" sz="1800" b="0" i="1" smtClean="0">
                          <a:latin typeface="Cambria Math" charset="0"/>
                        </a:rPr>
                        <m:t>−5 </m:t>
                      </m:r>
                    </m:oMath>
                  </m:oMathPara>
                </a14:m>
                <a:endParaRPr lang="en-US" sz="18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𝐵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𝐵</m:t>
                              </m:r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⨀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bg-BG" sz="1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0.4(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𝐵</m:t>
                                  </m:r>
                                  <m:r>
                                    <a:rPr lang="en-US" sz="18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⨀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 b="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𝑔</m:t>
                        </m:r>
                      </m:sub>
                    </m:sSub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≅</m:t>
                    </m:r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∗</m:t>
                    </m:r>
                    <m:f>
                      <m:fPr>
                        <m:ctrlPr>
                          <a:rPr lang="bg-BG" sz="1800" b="0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⨀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charset="0"/>
                              </a:rPr>
                              <m:t>𝐵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⨀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b="0" dirty="0" smtClean="0"/>
                  <a:t> </a:t>
                </a:r>
              </a:p>
              <a:p>
                <a:pPr marL="0" indent="0" algn="ctr">
                  <a:buNone/>
                </a:pPr>
                <a:endParaRPr lang="en-US" sz="1800" b="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𝐵</m:t>
                        </m:r>
                        <m: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1800" b="0" dirty="0" smtClean="0"/>
                  <a:t>=5.48 mag (absolute magnitude of the Sun in B band)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𝐵</m:t>
                        </m:r>
                        <m: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1800" b="0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dirty="0" smtClean="0"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b="0" i="1" dirty="0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1800" b="0" i="1" dirty="0" smtClean="0">
                                <a:latin typeface="Cambria Math" charset="0"/>
                              </a:rPr>
                              <m:t>3</m:t>
                            </m:r>
                            <m:r>
                              <a:rPr lang="en-US" sz="18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r>
                              <a:rPr lang="en-US" sz="1800" b="0" i="1" dirty="0" smtClean="0">
                                <a:latin typeface="Cambria Math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800" b="0" i="1" dirty="0" smtClean="0">
                                <a:latin typeface="Cambria Math" charset="0"/>
                              </a:rPr>
                              <m:t>33</m:t>
                            </m:r>
                          </m:sup>
                        </m:sSup>
                        <m:r>
                          <a:rPr lang="en-US" sz="1800" b="0" i="1" dirty="0" smtClean="0">
                            <a:latin typeface="Cambria Math" charset="0"/>
                          </a:rPr>
                          <m:t>𝑒𝑟𝑔</m:t>
                        </m:r>
                      </m:num>
                      <m:den>
                        <m:r>
                          <a:rPr lang="en-US" sz="1800" b="0" i="1" dirty="0" smtClean="0">
                            <a:latin typeface="Cambria Math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1800" b="0" dirty="0" smtClean="0"/>
                  <a:t>  (B band luminosity of the Sun)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1800" b="0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latin typeface="Cambria Math" charset="0"/>
                          </a:rPr>
                          <m:t>1.989</m:t>
                        </m:r>
                        <m:r>
                          <a:rPr lang="en-US" sz="18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×10</m:t>
                        </m:r>
                      </m:e>
                      <m:sup>
                        <m:r>
                          <a:rPr lang="en-US" sz="1800" b="0" i="1" dirty="0" smtClean="0">
                            <a:latin typeface="Cambria Math" charset="0"/>
                          </a:rPr>
                          <m:t>30</m:t>
                        </m:r>
                      </m:sup>
                    </m:sSup>
                    <m:r>
                      <a:rPr lang="en-US" sz="1800" b="0" i="1" dirty="0" smtClean="0">
                        <a:latin typeface="Cambria Math" charset="0"/>
                      </a:rPr>
                      <m:t>𝑘𝑔</m:t>
                    </m:r>
                  </m:oMath>
                </a14:m>
                <a:r>
                  <a:rPr lang="en-US" sz="1800" b="0" dirty="0" smtClean="0"/>
                  <a:t> (mass of the Sun)</a:t>
                </a:r>
              </a:p>
              <a:p>
                <a:endParaRPr lang="en-US" sz="1800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𝑂𝑢𝑡𝑝𝑢𝑡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𝑔𝑎𝑙𝑎𝑥𝑦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𝑠𝑡𝑒𝑙𝑙𝑎𝑟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𝑚𝑎𝑠𝑠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  <a:ea typeface="Calibri Light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  <a:ea typeface="Calibri Light" charset="0"/>
                              <a:cs typeface="Calibri Light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Calibri Light" charset="0"/>
                              <a:cs typeface="Calibri Light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sz="1800" b="0" dirty="0" smtClean="0"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01874"/>
                <a:ext cx="8229600" cy="5224289"/>
              </a:xfrm>
              <a:blipFill rotWithShape="0">
                <a:blip r:embed="rId2"/>
                <a:stretch>
                  <a:fillRect l="-741" b="-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DB605-A4CE-154E-91D9-41C4A9B1C8D7}" type="datetime1">
              <a:rPr lang="en-US" smtClean="0"/>
              <a:t>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44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4710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/>
              <a:t>Galaxy Stellar Mass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77030"/>
                <a:ext cx="8229600" cy="5149133"/>
              </a:xfrm>
            </p:spPr>
            <p:txBody>
              <a:bodyPr>
                <a:normAutofit/>
              </a:bodyPr>
              <a:lstStyle/>
              <a:p>
                <a:pPr>
                  <a:buFont typeface="Wingdings" charset="2"/>
                  <a:buChar char="Ø"/>
                </a:pPr>
                <a:r>
                  <a:rPr lang="en-US" sz="1800" dirty="0" smtClean="0"/>
                  <a:t>Method 3: Using W1-W2 band photometry data</a:t>
                </a:r>
              </a:p>
              <a:p>
                <a:pPr marL="0" indent="0">
                  <a:buNone/>
                </a:pPr>
                <a:endParaRPr lang="en-US" sz="1800" dirty="0" smtClean="0"/>
              </a:p>
              <a:p>
                <a:pPr marL="0" indent="0">
                  <a:buNone/>
                </a:pPr>
                <a:r>
                  <a:rPr lang="en-US" sz="1800" dirty="0" smtClean="0"/>
                  <a:t>The W1 band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3.4 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 </m:t>
                    </m:r>
                  </m:oMath>
                </a14:m>
                <a:r>
                  <a:rPr lang="en-US" sz="1800" dirty="0" smtClean="0"/>
                  <a:t>of WISE survey is dominated by the light from old stars and can be used as an effective measure of stellar mass (Jarrett et al. 2013).</a:t>
                </a:r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𝐼𝑛𝑝𝑢𝑡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𝑊</m:t>
                      </m:r>
                      <m:r>
                        <a:rPr lang="en-US" sz="1800" b="0" i="1" smtClean="0">
                          <a:latin typeface="Cambria Math" charset="0"/>
                        </a:rPr>
                        <m:t>1, 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𝑊</m:t>
                      </m:r>
                      <m:r>
                        <a:rPr lang="en-US" sz="1800" b="0" i="1" smtClean="0">
                          <a:latin typeface="Cambria Math" charset="0"/>
                        </a:rPr>
                        <m:t>2, 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𝑟𝑒𝑑𝑠h𝑖𝑓𝑡</m:t>
                      </m:r>
                    </m:oMath>
                  </m:oMathPara>
                </a14:m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𝑠𝑡𝑒𝑙𝑙𝑎𝑟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𝑊</m:t>
                                      </m:r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800" b="0" i="1" smtClean="0">
                          <a:latin typeface="Cambria Math" charset="0"/>
                        </a:rPr>
                        <m:t>=−1.96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charset="0"/>
                        </a:rPr>
                        <m:t>−0.03</m:t>
                      </m:r>
                    </m:oMath>
                  </m:oMathPara>
                </a14:m>
                <a:endParaRPr lang="en-US" sz="18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𝑊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⨀</m:t>
                              </m:r>
                            </m:sub>
                          </m:sSub>
                        </m:e>
                      </m:d>
                      <m:r>
                        <a:rPr lang="en-US" sz="1800" b="0" i="0" smtClean="0">
                          <a:latin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charset="0"/>
                            </a:rPr>
                            <m:t>−0.4(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𝑀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𝑆𝑢𝑛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r>
                        <a:rPr lang="en-US" sz="1800" b="0" i="0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800" dirty="0" smtClean="0"/>
              </a:p>
              <a:p>
                <a:pPr marL="0" indent="0">
                  <a:buNone/>
                </a:pPr>
                <a:r>
                  <a:rPr lang="en-US" sz="1800" dirty="0" smtClean="0"/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𝑆𝑢𝑛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=3.24</m:t>
                    </m:r>
                  </m:oMath>
                </a14:m>
                <a:endParaRPr lang="en-US" sz="1800" b="0" dirty="0" smtClean="0"/>
              </a:p>
              <a:p>
                <a:pPr marL="0" indent="0">
                  <a:buNone/>
                </a:pPr>
                <a:r>
                  <a:rPr lang="en-US" sz="1800" b="0" dirty="0" smtClean="0"/>
                  <a:t>-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𝑀</m:t>
                    </m:r>
                    <m:r>
                      <a:rPr lang="en-US" sz="1800" b="0" i="1" smtClean="0">
                        <a:latin typeface="Cambria Math" charset="0"/>
                      </a:rPr>
                      <m:t>:</m:t>
                    </m:r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𝑊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𝑏𝑎𝑛𝑑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𝑎𝑏𝑠𝑜𝑙𝑢𝑡𝑒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𝑚𝑎𝑔𝑛𝑖𝑡𝑢𝑑𝑒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1800" b="0" dirty="0" smtClean="0"/>
              </a:p>
              <a:p>
                <a:pPr marL="0" indent="0">
                  <a:buNone/>
                </a:pPr>
                <a:r>
                  <a:rPr lang="en-US" sz="1800" dirty="0" smtClean="0"/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𝑊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𝑊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:</m:t>
                    </m:r>
                    <m:r>
                      <a:rPr lang="en-US" sz="1800" b="0" i="1" smtClean="0">
                        <a:latin typeface="Cambria Math" charset="0"/>
                      </a:rPr>
                      <m:t>𝑟𝑒𝑠𝑡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𝑓𝑟𝑎𝑚𝑒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𝑐𝑜𝑙𝑜𝑟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1800" dirty="0" smtClean="0"/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𝑂𝑢𝑡𝑝𝑢𝑡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𝑔𝑎𝑙𝑎𝑥𝑦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𝑠𝑡𝑒𝑙𝑙𝑎𝑟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𝑚𝑎𝑠𝑠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</a:rPr>
                            <m:t>𝑠𝑡𝑒𝑙𝑙𝑎𝑟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77030"/>
                <a:ext cx="8229600" cy="5149133"/>
              </a:xfrm>
              <a:blipFill rotWithShape="0">
                <a:blip r:embed="rId2"/>
                <a:stretch>
                  <a:fillRect l="-593" t="-592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71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852"/>
            <a:ext cx="8229600" cy="827652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/>
              <a:t>Galaxy Stellar Mass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64504"/>
                <a:ext cx="8229600" cy="5161659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 smtClean="0"/>
                  <a:t>GLADE-2MASS catalog (</a:t>
                </a:r>
                <a:r>
                  <a:rPr lang="fi-FI" sz="1800" dirty="0" smtClean="0"/>
                  <a:t>548,876 </a:t>
                </a:r>
                <a:r>
                  <a:rPr lang="fi-FI" sz="1800" dirty="0" err="1" smtClean="0"/>
                  <a:t>galaxys</a:t>
                </a:r>
                <a:r>
                  <a:rPr lang="fi-FI" sz="1800" dirty="0" smtClean="0"/>
                  <a:t>)</a:t>
                </a:r>
                <a:r>
                  <a:rPr lang="en-US" sz="1800" dirty="0" smtClean="0"/>
                  <a:t>: B, J, H, K band magnitude and redshift</a:t>
                </a:r>
              </a:p>
              <a:p>
                <a:r>
                  <a:rPr lang="en-US" sz="1800" dirty="0" smtClean="0"/>
                  <a:t>Evolutionary population synthesis model library: </a:t>
                </a:r>
                <a:r>
                  <a:rPr lang="en-US" sz="1800" dirty="0" err="1" smtClean="0"/>
                  <a:t>Bruzual</a:t>
                </a:r>
                <a:r>
                  <a:rPr lang="en-US" sz="1800" dirty="0" smtClean="0"/>
                  <a:t> </a:t>
                </a:r>
                <a:r>
                  <a:rPr lang="en-US" sz="1800" dirty="0" err="1"/>
                  <a:t>Charlot</a:t>
                </a:r>
                <a:r>
                  <a:rPr lang="en-US" sz="1800" dirty="0"/>
                  <a:t> (</a:t>
                </a:r>
                <a:r>
                  <a:rPr lang="en-US" sz="1800" dirty="0" smtClean="0"/>
                  <a:t>2003) (BC2003)</a:t>
                </a:r>
              </a:p>
              <a:p>
                <a:r>
                  <a:rPr lang="en-US" sz="1800" dirty="0" smtClean="0"/>
                  <a:t>IMF (Initial Mass Function) adopted: </a:t>
                </a:r>
                <a:r>
                  <a:rPr lang="en-US" sz="1800" dirty="0" err="1" smtClean="0"/>
                  <a:t>Chabrier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(2003) </a:t>
                </a:r>
                <a:endParaRPr lang="en-US" sz="1800" dirty="0" smtClean="0"/>
              </a:p>
              <a:p>
                <a:r>
                  <a:rPr lang="en-US" sz="1800" dirty="0" smtClean="0"/>
                  <a:t>SFHs (Star Formation History) of galaxies: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𝑆𝐹𝑅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∝ </m:t>
                    </m:r>
                    <m:sSup>
                      <m:sSupPr>
                        <m:ctrlPr>
                          <a:rPr lang="el-GR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l-GR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l-GR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l-GR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1800" b="0" dirty="0" smtClean="0"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sz="1400" dirty="0" smtClean="0">
                    <a:ea typeface="Cambria Math" charset="0"/>
                    <a:cs typeface="Cambria Math" charset="0"/>
                  </a:rPr>
                  <a:t>t : </a:t>
                </a:r>
                <a:r>
                  <a:rPr lang="en-US" sz="1400" dirty="0"/>
                  <a:t>the time since the start of star formation </a:t>
                </a:r>
                <a:endParaRPr lang="en-US" sz="14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𝜏</m:t>
                    </m:r>
                  </m:oMath>
                </a14:m>
                <a:r>
                  <a:rPr lang="en-US" sz="1400" b="0" dirty="0" smtClean="0">
                    <a:ea typeface="Cambria Math" charset="0"/>
                    <a:cs typeface="Cambria Math" charset="0"/>
                  </a:rPr>
                  <a:t> : </a:t>
                </a:r>
                <a:r>
                  <a:rPr lang="en-US" sz="1400" dirty="0" smtClean="0"/>
                  <a:t>the </a:t>
                </a:r>
                <a:r>
                  <a:rPr lang="en-US" sz="1400" dirty="0"/>
                  <a:t>e-folding star formation timescale</a:t>
                </a:r>
                <a:endParaRPr lang="en-US" sz="1400" b="0" dirty="0" smtClean="0">
                  <a:ea typeface="Cambria Math" charset="0"/>
                  <a:cs typeface="Cambria Math" charset="0"/>
                </a:endParaRPr>
              </a:p>
              <a:p>
                <a:r>
                  <a:rPr lang="en-US" sz="1800" dirty="0" smtClean="0"/>
                  <a:t>Dust attenuation: </a:t>
                </a:r>
              </a:p>
              <a:p>
                <a:pPr lvl="1"/>
                <a:r>
                  <a:rPr lang="en-US" sz="1400" dirty="0" smtClean="0"/>
                  <a:t>A uniform dust screen</a:t>
                </a:r>
              </a:p>
              <a:p>
                <a:pPr lvl="1"/>
                <a:r>
                  <a:rPr lang="en-US" sz="1400" dirty="0" smtClean="0"/>
                  <a:t>Dust extinction law adopted: </a:t>
                </a:r>
                <a:r>
                  <a:rPr lang="en-US" sz="1400" dirty="0" err="1"/>
                  <a:t>Calzetti</a:t>
                </a:r>
                <a:r>
                  <a:rPr lang="en-US" sz="1400" dirty="0"/>
                  <a:t> et al. (2000) </a:t>
                </a:r>
                <a:endParaRPr lang="en-US" sz="1400" dirty="0" smtClean="0"/>
              </a:p>
              <a:p>
                <a:r>
                  <a:rPr lang="en-US" sz="1800" dirty="0"/>
                  <a:t>BC2003 parameter grid: 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1400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𝜏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𝑦𝑟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 ∈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6.5, 11</m:t>
                        </m:r>
                      </m:e>
                    </m:d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𝑠𝑡𝑒𝑝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𝑠𝑖𝑧𝑒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=0.1 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𝑦𝑟</m:t>
                    </m:r>
                  </m:oMath>
                </a14:m>
                <a:r>
                  <a:rPr lang="en-US" sz="140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1400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charset="0"/>
                                  </a:rPr>
                                  <m:t>𝑦𝑟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charset="0"/>
                      </a:rPr>
                      <m:t> 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7.0, 10.1</m:t>
                        </m:r>
                      </m:e>
                    </m:d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𝑠𝑡𝑒𝑝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𝑠𝑖𝑧𝑒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=0.05 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𝑦𝑟</m:t>
                    </m:r>
                  </m:oMath>
                </a14:m>
                <a:endParaRPr lang="en-US" sz="1400" dirty="0"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1400" i="1">
                        <a:latin typeface="Cambria Math" charset="0"/>
                      </a:rPr>
                      <m:t>𝐴𝑣</m:t>
                    </m:r>
                    <m:r>
                      <a:rPr lang="en-US" sz="1400" i="1">
                        <a:latin typeface="Cambria Math" charset="0"/>
                      </a:rPr>
                      <m:t> ∈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0, 4</m:t>
                        </m:r>
                      </m:e>
                    </m:d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𝑠𝑡𝑒𝑝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𝑠𝑖𝑧𝑒</m:t>
                    </m:r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=0.2</m:t>
                    </m:r>
                  </m:oMath>
                </a14:m>
                <a:endParaRPr lang="en-US" sz="1400" dirty="0"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sz="1400" dirty="0"/>
                  <a:t>Metallicity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0.004, 0.008, 0.02, 0.05</m:t>
                        </m:r>
                      </m:e>
                    </m:d>
                  </m:oMath>
                </a14:m>
                <a:endParaRPr lang="en-US" sz="1800" dirty="0" smtClean="0"/>
              </a:p>
              <a:p>
                <a:pPr marL="342900" lvl="1" indent="-342900">
                  <a:buFont typeface="Arial"/>
                  <a:buChar char="•"/>
                </a:pPr>
                <a:r>
                  <a:rPr lang="en-US" sz="1800" dirty="0"/>
                  <a:t>243,434 model SEDs in the library</a:t>
                </a:r>
                <a:r>
                  <a:rPr lang="en-US" sz="1400" dirty="0"/>
                  <a:t>, </a:t>
                </a:r>
                <a:r>
                  <a:rPr lang="en-US" sz="1800" dirty="0"/>
                  <a:t>which we used to compare with observed galaxy </a:t>
                </a:r>
                <a:r>
                  <a:rPr lang="en-US" sz="1800" dirty="0" smtClean="0"/>
                  <a:t>SEDs</a:t>
                </a:r>
                <a:r>
                  <a:rPr lang="en-US" sz="1400" dirty="0"/>
                  <a:t> </a:t>
                </a:r>
                <a:r>
                  <a:rPr lang="en-US" sz="1800" dirty="0" smtClean="0"/>
                  <a:t>in GLADE-2MASS. </a:t>
                </a:r>
              </a:p>
              <a:p>
                <a:pPr marL="342900" lvl="1" indent="-342900">
                  <a:buFont typeface="Arial"/>
                  <a:buChar char="•"/>
                </a:pPr>
                <a:endParaRPr lang="en-US" sz="1800" dirty="0"/>
              </a:p>
              <a:p>
                <a:endParaRPr lang="en-US" sz="1800" dirty="0"/>
              </a:p>
              <a:p>
                <a:endParaRPr lang="en-US" sz="1800" dirty="0" smtClean="0"/>
              </a:p>
              <a:p>
                <a:endParaRPr lang="en-US" sz="1800" dirty="0"/>
              </a:p>
              <a:p>
                <a:endParaRPr lang="en-US" sz="1800" dirty="0" smtClean="0"/>
              </a:p>
              <a:p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64504"/>
                <a:ext cx="8229600" cy="5161659"/>
              </a:xfrm>
              <a:blipFill rotWithShape="0">
                <a:blip r:embed="rId2"/>
                <a:stretch>
                  <a:fillRect l="-444" t="-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99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326"/>
            <a:ext cx="8229600" cy="765022"/>
          </a:xfrm>
        </p:spPr>
        <p:txBody>
          <a:bodyPr>
            <a:norm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en-US" sz="2400" dirty="0"/>
              <a:t>Stellar mass comparison between galaxy catalogs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2082"/>
            <a:ext cx="8229600" cy="512408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1800" dirty="0"/>
              <a:t>Comparison between </a:t>
            </a:r>
            <a:r>
              <a:rPr lang="en-US" sz="1800" dirty="0" smtClean="0"/>
              <a:t>GLADE (B mag method) and </a:t>
            </a:r>
            <a:r>
              <a:rPr lang="en-US" sz="1800" dirty="0"/>
              <a:t>S82-MGC</a:t>
            </a:r>
          </a:p>
          <a:p>
            <a:r>
              <a:rPr lang="en-US" sz="1800" dirty="0"/>
              <a:t>Cross-matching </a:t>
            </a:r>
            <a:r>
              <a:rPr lang="en-US" sz="1800" dirty="0" smtClean="0"/>
              <a:t>GLADE </a:t>
            </a:r>
            <a:r>
              <a:rPr lang="en-US" sz="1800" dirty="0"/>
              <a:t>and S82-MGC using best search </a:t>
            </a:r>
            <a:r>
              <a:rPr lang="en-US" sz="1800" dirty="0" smtClean="0"/>
              <a:t>radius (~0.01 </a:t>
            </a:r>
            <a:r>
              <a:rPr lang="en-US" sz="1800" dirty="0" err="1" smtClean="0"/>
              <a:t>deg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/>
              <a:t>Compare stellar mass of the same group of galaxies </a:t>
            </a:r>
            <a:r>
              <a:rPr lang="en-US" sz="1800" dirty="0" smtClean="0"/>
              <a:t>(14,878) estimated </a:t>
            </a:r>
            <a:r>
              <a:rPr lang="en-US" sz="1800" dirty="0"/>
              <a:t>by </a:t>
            </a:r>
            <a:r>
              <a:rPr lang="en-US" sz="1800" dirty="0" smtClean="0"/>
              <a:t>applying B mag method and SED fitting method to data from two catalog.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1" y="2790172"/>
            <a:ext cx="3645073" cy="2733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73" y="2279117"/>
            <a:ext cx="5489545" cy="411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5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185"/>
            <a:ext cx="8229600" cy="664814"/>
          </a:xfrm>
        </p:spPr>
        <p:txBody>
          <a:bodyPr>
            <a:norm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en-US" sz="2400" dirty="0"/>
              <a:t>Stellar mass comparison between galaxy catalogs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186"/>
            <a:ext cx="8229600" cy="507397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1800" dirty="0" smtClean="0"/>
              <a:t>Comparison between GLADE-2MASS (SED fitting method) and S82-MGC</a:t>
            </a:r>
          </a:p>
          <a:p>
            <a:r>
              <a:rPr lang="en-US" sz="1800" dirty="0" smtClean="0"/>
              <a:t>Cross-matching GLADE-2MASS and S82-MGC using best search radius ( 0.0005 </a:t>
            </a:r>
            <a:r>
              <a:rPr lang="en-US" sz="1800" dirty="0" err="1" smtClean="0"/>
              <a:t>deg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Compare stellar mass of the same group of galaxies both estimated by using SED fitting but using different data from two catalogs.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" y="2887766"/>
            <a:ext cx="4079310" cy="3059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34" y="2505788"/>
            <a:ext cx="5097917" cy="382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1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976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/>
              <a:t>Stellar mass comparison between galaxy catalogs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6926"/>
            <a:ext cx="8229600" cy="519923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1800" dirty="0"/>
              <a:t>Comparison between </a:t>
            </a:r>
            <a:r>
              <a:rPr lang="en-US" sz="1800" dirty="0" err="1" smtClean="0"/>
              <a:t>WISExSCOS</a:t>
            </a:r>
            <a:r>
              <a:rPr lang="en-US" sz="1800" dirty="0" smtClean="0"/>
              <a:t> (W1-W2 method) and </a:t>
            </a:r>
            <a:r>
              <a:rPr lang="en-US" sz="1800" dirty="0"/>
              <a:t>S82-MGC</a:t>
            </a:r>
          </a:p>
          <a:p>
            <a:r>
              <a:rPr lang="en-US" sz="1800" dirty="0"/>
              <a:t>Cross-matching </a:t>
            </a:r>
            <a:r>
              <a:rPr lang="en-US" sz="1800" dirty="0" err="1"/>
              <a:t>WISExSCOS</a:t>
            </a:r>
            <a:r>
              <a:rPr lang="en-US" sz="1800" dirty="0"/>
              <a:t> </a:t>
            </a:r>
            <a:r>
              <a:rPr lang="en-US" sz="1800" dirty="0" smtClean="0"/>
              <a:t>and </a:t>
            </a:r>
            <a:r>
              <a:rPr lang="en-US" sz="1800" dirty="0"/>
              <a:t>S82-MGC using best search </a:t>
            </a:r>
            <a:r>
              <a:rPr lang="en-US" sz="1800" dirty="0" smtClean="0"/>
              <a:t>radius (~0.01 </a:t>
            </a:r>
            <a:r>
              <a:rPr lang="en-US" sz="1800" dirty="0" err="1" smtClean="0"/>
              <a:t>deg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/>
              <a:t>Compare stellar mass of the same group of </a:t>
            </a:r>
            <a:r>
              <a:rPr lang="en-US" sz="1800" dirty="0" smtClean="0"/>
              <a:t>galaxies (74,403) estimated by using W1-W2 method and SED fitting method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7" y="2630466"/>
            <a:ext cx="3707704" cy="2780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14" y="2220237"/>
            <a:ext cx="5455085" cy="40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62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4710"/>
          </a:xfrm>
        </p:spPr>
        <p:txBody>
          <a:bodyPr>
            <a:norm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en-US" sz="2400" dirty="0" err="1" smtClean="0"/>
              <a:t>Skymap</a:t>
            </a:r>
            <a:r>
              <a:rPr lang="en-US" sz="2400" dirty="0" smtClean="0"/>
              <a:t> Viewer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9348"/>
            <a:ext cx="8229600" cy="5236815"/>
          </a:xfrm>
        </p:spPr>
        <p:txBody>
          <a:bodyPr>
            <a:normAutofit/>
          </a:bodyPr>
          <a:lstStyle/>
          <a:p>
            <a:r>
              <a:rPr lang="en-US" sz="1800" dirty="0" err="1">
                <a:ea typeface="Calibri Light" charset="0"/>
                <a:cs typeface="Calibri Light" charset="0"/>
              </a:rPr>
              <a:t>Skymap</a:t>
            </a:r>
            <a:r>
              <a:rPr lang="en-US" sz="1800" dirty="0">
                <a:ea typeface="Calibri Light" charset="0"/>
                <a:cs typeface="Calibri Light" charset="0"/>
              </a:rPr>
              <a:t> Viewer </a:t>
            </a:r>
            <a:r>
              <a:rPr lang="en-US" sz="1800" dirty="0" smtClean="0">
                <a:ea typeface="Calibri Light" charset="0"/>
                <a:cs typeface="Calibri Light" charset="0"/>
              </a:rPr>
              <a:t>is </a:t>
            </a:r>
            <a:r>
              <a:rPr lang="en-US" sz="1800" dirty="0">
                <a:ea typeface="Calibri Light" charset="0"/>
                <a:cs typeface="Calibri Light" charset="0"/>
              </a:rPr>
              <a:t>an interactive, web-based tool to display a </a:t>
            </a:r>
            <a:r>
              <a:rPr lang="en-US" sz="1800" dirty="0" smtClean="0">
                <a:ea typeface="Calibri Light" charset="0"/>
                <a:cs typeface="Calibri Light" charset="0"/>
              </a:rPr>
              <a:t>sky map </a:t>
            </a:r>
            <a:r>
              <a:rPr lang="en-US" sz="1800" dirty="0">
                <a:ea typeface="Calibri Light" charset="0"/>
                <a:cs typeface="Calibri Light" charset="0"/>
              </a:rPr>
              <a:t>along with a host of relevant information for follow-up observers</a:t>
            </a:r>
            <a:r>
              <a:rPr lang="en-US" sz="1800" dirty="0" smtClean="0">
                <a:ea typeface="Calibri Light" charset="0"/>
                <a:cs typeface="Calibri Light" charset="0"/>
              </a:rPr>
              <a:t>.</a:t>
            </a:r>
          </a:p>
          <a:p>
            <a:r>
              <a:rPr lang="en-US" sz="1800" dirty="0" smtClean="0">
                <a:ea typeface="Calibri Light" charset="0"/>
                <a:cs typeface="Calibri Light" charset="0"/>
              </a:rPr>
              <a:t>The sky map </a:t>
            </a:r>
            <a:r>
              <a:rPr lang="en-US" sz="1800" dirty="0">
                <a:ea typeface="Calibri Light" charset="0"/>
                <a:cs typeface="Calibri Light" charset="0"/>
              </a:rPr>
              <a:t>is shown as a contour plot, each color-coded line enclosing a given </a:t>
            </a:r>
            <a:r>
              <a:rPr lang="en-US" sz="1800" dirty="0" smtClean="0">
                <a:ea typeface="Calibri Light" charset="0"/>
                <a:cs typeface="Calibri Light" charset="0"/>
              </a:rPr>
              <a:t>percentage </a:t>
            </a:r>
            <a:r>
              <a:rPr lang="en-US" sz="1800" dirty="0">
                <a:ea typeface="Calibri Light" charset="0"/>
                <a:cs typeface="Calibri Light" charset="0"/>
              </a:rPr>
              <a:t>of the total probability</a:t>
            </a:r>
            <a:r>
              <a:rPr lang="en-US" sz="1800" dirty="0" smtClean="0">
                <a:ea typeface="Calibri Light" charset="0"/>
                <a:cs typeface="Calibri Light" charset="0"/>
              </a:rPr>
              <a:t>.</a:t>
            </a:r>
          </a:p>
          <a:p>
            <a:endParaRPr lang="en-US" sz="1800" dirty="0" smtClean="0">
              <a:ea typeface="Calibri Light" charset="0"/>
              <a:cs typeface="Calibri Light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6" y="2309065"/>
            <a:ext cx="4048736" cy="4047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1811" y="6343099"/>
            <a:ext cx="1139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GW150914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09" y="2552975"/>
            <a:ext cx="3137074" cy="35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87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/>
              <a:t>Galaxy </a:t>
            </a:r>
            <a:r>
              <a:rPr lang="en-US" sz="2400" dirty="0" smtClean="0"/>
              <a:t>Cluster Stellar </a:t>
            </a:r>
            <a:r>
              <a:rPr lang="en-US" sz="2400" dirty="0"/>
              <a:t>Mass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02082"/>
                <a:ext cx="8229600" cy="5124081"/>
              </a:xfrm>
            </p:spPr>
            <p:txBody>
              <a:bodyPr>
                <a:normAutofit/>
              </a:bodyPr>
              <a:lstStyle/>
              <a:p>
                <a:pPr>
                  <a:buFont typeface="Wingdings" charset="2"/>
                  <a:buChar char="Ø"/>
                </a:pPr>
                <a:r>
                  <a:rPr lang="en-US" sz="1800" dirty="0" smtClean="0"/>
                  <a:t>Method 1: Using galaxy richness of a cluster(Optical)</a:t>
                </a:r>
              </a:p>
              <a:p>
                <a:r>
                  <a:rPr lang="en-US" sz="1800" dirty="0" smtClean="0"/>
                  <a:t>Estimate galaxy cluster  mass using the stacked </a:t>
                </a:r>
                <a:r>
                  <a:rPr lang="en-US" sz="1800" dirty="0"/>
                  <a:t>velocity dispersion- richness relation derived </a:t>
                </a:r>
                <a:r>
                  <a:rPr lang="en-US" sz="1800" dirty="0" smtClean="0"/>
                  <a:t>from </a:t>
                </a:r>
                <a:r>
                  <a:rPr lang="en-US" sz="1800" dirty="0" err="1" smtClean="0"/>
                  <a:t>MacBCG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catalog </a:t>
                </a:r>
                <a:r>
                  <a:rPr lang="en-US" sz="1800" dirty="0" smtClean="0"/>
                  <a:t>data (Koester </a:t>
                </a:r>
                <a:r>
                  <a:rPr lang="en-US" sz="1800" dirty="0"/>
                  <a:t>et </a:t>
                </a:r>
                <a:r>
                  <a:rPr lang="en-US" sz="1800" dirty="0" smtClean="0"/>
                  <a:t>al. 2007</a:t>
                </a:r>
                <a:r>
                  <a:rPr lang="en-US" sz="1800" dirty="0"/>
                  <a:t>)</a:t>
                </a:r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𝐼𝑛𝑝𝑢𝑡</m:t>
                    </m:r>
                    <m:r>
                      <a:rPr lang="en-US" sz="1800" b="0" i="1" smtClean="0">
                        <a:latin typeface="Cambria Math" charset="0"/>
                      </a:rPr>
                      <m:t>:</m:t>
                    </m:r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200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en-US" sz="1800" dirty="0" smtClean="0"/>
                  <a:t> </a:t>
                </a:r>
              </a:p>
              <a:p>
                <a:pPr marL="0" indent="0">
                  <a:buNone/>
                </a:pPr>
                <a:endParaRPr lang="en-US" sz="1800" dirty="0" smtClean="0"/>
              </a:p>
              <a:p>
                <a:pPr marL="0" indent="0">
                  <a:buNone/>
                </a:pPr>
                <a:r>
                  <a:rPr lang="en-US" sz="1800" dirty="0" smtClean="0"/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200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:</m:t>
                    </m:r>
                    <m:r>
                      <a:rPr lang="en-US" sz="1800" b="0" i="1" smtClean="0">
                        <a:latin typeface="Cambria Math" charset="0"/>
                      </a:rPr>
                      <m:t>𝑡h𝑒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𝑟𝑎𝑑𝑖𝑢𝑠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𝑖𝑛𝑠𝑖𝑑𝑒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𝑤h𝑖𝑐h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𝑡h𝑒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𝑎𝑣𝑒𝑟𝑎𝑔𝑒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𝑑𝑒𝑛𝑠𝑖𝑡𝑦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𝑖𝑠</m:t>
                    </m:r>
                    <m:r>
                      <a:rPr lang="en-US" sz="1800" b="0" i="1" smtClean="0">
                        <a:latin typeface="Cambria Math" charset="0"/>
                      </a:rPr>
                      <m:t> 200∗</m:t>
                    </m:r>
                    <m:r>
                      <a:rPr lang="en-US" sz="1800" b="0" i="1" smtClean="0">
                        <a:latin typeface="Cambria Math" charset="0"/>
                      </a:rPr>
                      <m:t>𝑐𝑟𝑖𝑡𝑖𝑐𝑎𝑙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𝑑𝑒𝑛𝑠𝑖𝑡𝑦</m:t>
                    </m:r>
                    <m:r>
                      <a:rPr lang="en-US" sz="1800" b="0" i="1" smtClean="0">
                        <a:latin typeface="Cambria Math" charset="0"/>
                      </a:rPr>
                      <m:t>(</m:t>
                    </m:r>
                    <m:r>
                      <a:rPr lang="en-US" sz="1800" b="0" i="1" smtClean="0">
                        <a:latin typeface="Cambria Math" charset="0"/>
                      </a:rPr>
                      <m:t>𝑧</m:t>
                    </m:r>
                    <m:r>
                      <a:rPr lang="en-US" sz="18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1800" dirty="0" smtClean="0"/>
              </a:p>
              <a:p>
                <a:pPr marL="0" indent="0">
                  <a:buNone/>
                </a:pPr>
                <a:r>
                  <a:rPr lang="en-US" sz="1800" dirty="0" smtClean="0"/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200 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:</m:t>
                    </m:r>
                    <m:r>
                      <a:rPr lang="en-US" sz="1800" b="0" i="1" smtClean="0">
                        <a:latin typeface="Cambria Math" charset="0"/>
                      </a:rPr>
                      <m:t>𝑡h𝑒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𝑛𝑢𝑚𝑏𝑒𝑟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𝑜𝑓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𝑔𝑎𝑙𝑎𝑥𝑖𝑒𝑠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𝑒𝑛𝑐𝑙𝑜𝑠𝑒𝑑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𝑏𝑦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𝑡h𝑒</m:t>
                    </m:r>
                    <m:sSub>
                      <m:sSubPr>
                        <m:ctrlPr>
                          <a:rPr lang="en-US" sz="1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200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𝑐𝑖𝑟𝑐𝑙𝑒</m:t>
                    </m:r>
                  </m:oMath>
                </a14:m>
                <a:endParaRPr lang="en-US" sz="1800" b="0" dirty="0" smtClean="0"/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charset="0"/>
                            </a:rPr>
                            <m:t>ln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charset="0"/>
                                    </a:rPr>
                                    <m:t>200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5.52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±0.04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0.31±0.01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18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ln</m:t>
                      </m:r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⁡(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200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18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200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18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charset="0"/>
                          </a:rPr>
                          <m:t>5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charset="0"/>
                              </a:rPr>
                              <m:t>200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charset="0"/>
                          </a:rPr>
                          <m:t>∗</m:t>
                        </m:r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200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800" b="0" i="1" smtClean="0">
                            <a:latin typeface="Cambria Math" charset="0"/>
                          </a:rPr>
                          <m:t>𝐺</m:t>
                        </m:r>
                      </m:den>
                    </m:f>
                  </m:oMath>
                </a14:m>
                <a:r>
                  <a:rPr lang="en-US" sz="1800" b="0" dirty="0" smtClean="0"/>
                  <a:t> (Virial theorem) </a:t>
                </a:r>
              </a:p>
              <a:p>
                <a:pPr marL="0" indent="0">
                  <a:buNone/>
                </a:pPr>
                <a:endParaRPr lang="en-US" sz="1800" b="0" dirty="0" smtClean="0"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r>
                  <a:rPr lang="en-US" sz="1800" b="0" dirty="0" smtClean="0">
                    <a:ea typeface="Cambria Math" charset="0"/>
                    <a:cs typeface="Cambria Math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d>
                      <m:dPr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200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: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𝑡h𝑒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𝑠𝑡𝑎𝑐𝑘𝑒𝑑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𝑣𝑒𝑙𝑜𝑐𝑖𝑡𝑦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𝑑𝑖𝑠𝑝𝑒𝑟𝑠𝑖𝑜𝑛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𝑎𝑡</m:t>
                    </m:r>
                    <m:sSub>
                      <m:sSubPr>
                        <m:ctrlPr>
                          <a:rPr lang="en-US" sz="1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18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200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 (</m:t>
                    </m:r>
                    <m:r>
                      <a:rPr lang="en-US" sz="1800" b="0" i="1" smtClean="0">
                        <a:latin typeface="Cambria Math" charset="0"/>
                      </a:rPr>
                      <m:t>𝑑𝑦𝑛𝑎𝑚𝑖𝑐𝑎𝑙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𝑐𝑙𝑢𝑠𝑡𝑒𝑟</m:t>
                    </m:r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  <m:r>
                      <a:rPr lang="en-US" sz="1800" b="0" i="1" smtClean="0">
                        <a:latin typeface="Cambria Math" charset="0"/>
                      </a:rPr>
                      <m:t>𝑟𝑎𝑑𝑖𝑢𝑠</m:t>
                    </m:r>
                    <m:r>
                      <a:rPr lang="en-US" sz="18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1800" b="0" dirty="0" smtClean="0"/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𝑂𝑢𝑡𝑝𝑢𝑡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𝑔𝑎𝑙𝑎𝑥𝑦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𝑐𝑙𝑢𝑠𝑡𝑒𝑟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𝑚𝑎𝑠𝑠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02082"/>
                <a:ext cx="8229600" cy="5124081"/>
              </a:xfrm>
              <a:blipFill rotWithShape="0">
                <a:blip r:embed="rId2"/>
                <a:stretch>
                  <a:fillRect l="-593" t="-595" b="-6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03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90"/>
            <a:ext cx="8229600" cy="639762"/>
          </a:xfrm>
        </p:spPr>
        <p:txBody>
          <a:bodyPr>
            <a:normAutofit/>
          </a:bodyPr>
          <a:lstStyle/>
          <a:p>
            <a:pPr marL="342900" indent="-342900" algn="l">
              <a:buFont typeface="Wingdings" charset="2"/>
              <a:buChar char="v"/>
            </a:pPr>
            <a:r>
              <a:rPr lang="en-US" sz="2400" dirty="0" smtClean="0"/>
              <a:t>Metallicity Estimation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77238"/>
                <a:ext cx="8229600" cy="504892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800" dirty="0" smtClean="0"/>
                  <a:t>For all GLADE-2MASS galaxies, metallicities are estimated together with stellar mass using the </a:t>
                </a:r>
                <a:r>
                  <a:rPr lang="en-US" sz="1800" dirty="0" err="1"/>
                  <a:t>BayeSED</a:t>
                </a:r>
                <a:r>
                  <a:rPr lang="en-US" sz="1800" dirty="0"/>
                  <a:t>. </a:t>
                </a:r>
                <a:endParaRPr lang="en-US" sz="1800" dirty="0" smtClean="0"/>
              </a:p>
              <a:p>
                <a:r>
                  <a:rPr lang="en-US" sz="1800" dirty="0" smtClean="0"/>
                  <a:t>Metallicities </a:t>
                </a:r>
                <a:r>
                  <a:rPr lang="en-US" sz="1800" dirty="0"/>
                  <a:t>of </a:t>
                </a:r>
                <a:r>
                  <a:rPr lang="en-US" sz="1800" dirty="0" err="1"/>
                  <a:t>WISExSCOS</a:t>
                </a:r>
                <a:r>
                  <a:rPr lang="en-US" sz="1800" dirty="0"/>
                  <a:t> galaxies, on the other hand, are derived from stellar mass using the empirical mass-metallicity </a:t>
                </a:r>
                <a:r>
                  <a:rPr lang="en-US" sz="1800" dirty="0" smtClean="0"/>
                  <a:t>relation:</a:t>
                </a:r>
              </a:p>
              <a:p>
                <a:pPr marL="0" indent="0">
                  <a:buNone/>
                </a:pPr>
                <a:endParaRPr lang="en-US" sz="2000" i="1" dirty="0" smtClean="0"/>
              </a:p>
              <a:p>
                <a:pPr marL="0" indent="0">
                  <a:buNone/>
                </a:pPr>
                <a:r>
                  <a:rPr lang="en-US" sz="2000" i="1" dirty="0" smtClean="0"/>
                  <a:t>Assumption</a:t>
                </a:r>
                <a:r>
                  <a:rPr lang="en-US" sz="2000" i="1" dirty="0"/>
                  <a:t>: metallicity of a galaxy is uniform and equals to the mean metallicity of the star forming gas in the galaxy.</a:t>
                </a:r>
                <a:endParaRPr lang="en-US" sz="2000" i="1" dirty="0" smtClean="0"/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𝐼𝑛𝑝𝑢𝑡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𝑔𝑎𝑙𝑎𝑥𝑦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𝑚𝑎𝑠𝑠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𝑔𝑎𝑙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charset="0"/>
                        </a:rPr>
                        <m:t>,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𝑟𝑒𝑑𝑠h𝑖𝑓𝑡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(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18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𝑔𝑎𝑠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𝑆𝑢𝑛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800" b="0" i="1" smtClean="0">
                          <a:latin typeface="Cambria Math" charset="0"/>
                        </a:rPr>
                        <m:t>=0.35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𝑔𝑎𝑙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1800" b="0" i="1" smtClean="0">
                              <a:latin typeface="Cambria Math" charset="0"/>
                            </a:rPr>
                            <m:t>−10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</a:rPr>
                        <m:t>+0.93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charset="0"/>
                            </a:rPr>
                            <m:t>−0.43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𝑧</m:t>
                          </m:r>
                        </m:sup>
                      </m:sSup>
                      <m:r>
                        <a:rPr lang="en-US" sz="1800" b="0" i="1" smtClean="0">
                          <a:latin typeface="Cambria Math" charset="0"/>
                        </a:rPr>
                        <m:t>−1.05</m:t>
                      </m:r>
                    </m:oMath>
                  </m:oMathPara>
                </a14:m>
                <a:endParaRPr lang="en-US" sz="1800" dirty="0" smtClean="0"/>
              </a:p>
              <a:p>
                <a:pPr marL="0" indent="0">
                  <a:buNone/>
                </a:pPr>
                <a:endParaRPr lang="en-US" sz="18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𝑂𝑢𝑡𝑝𝑢𝑡</m:t>
                      </m:r>
                      <m:r>
                        <a:rPr lang="en-US" sz="1800" b="0" i="1" smtClean="0">
                          <a:latin typeface="Cambria Math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𝑔𝑎𝑙𝑎𝑥𝑦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𝑚𝑒𝑡𝑎𝑙𝑙𝑖𝑐𝑖𝑡𝑦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(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𝑔𝑎𝑠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800" dirty="0" smtClean="0"/>
              </a:p>
              <a:p>
                <a:pPr marL="0" indent="0">
                  <a:buNone/>
                </a:pPr>
                <a:endParaRPr lang="en-US" sz="1800" dirty="0" smtClean="0"/>
              </a:p>
              <a:p>
                <a:pPr marL="0" indent="0">
                  <a:buNone/>
                </a:pPr>
                <a:r>
                  <a:rPr lang="en-US" sz="1600" dirty="0" smtClean="0"/>
                  <a:t>The </a:t>
                </a:r>
                <a:r>
                  <a:rPr lang="en-US" sz="1600" dirty="0"/>
                  <a:t>mass-metallicity relation comes from high-resolution cosmological simulation suite </a:t>
                </a:r>
                <a:r>
                  <a:rPr lang="en-US" sz="1600" i="1" dirty="0" smtClean="0"/>
                  <a:t>FIRE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, and it agrees with both gas and stellar metallicity measurements observed at low redshifts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</a:rPr>
                          <m:t>4</m:t>
                        </m:r>
                      </m:sup>
                    </m:sSup>
                    <m:r>
                      <a:rPr lang="hr-HR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𝑔𝑎𝑙</m:t>
                        </m:r>
                      </m:sub>
                    </m:sSub>
                    <m:r>
                      <a:rPr lang="hr-HR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sSup>
                      <m:sSupPr>
                        <m:ctrlPr>
                          <a:rPr lang="hr-HR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11</m:t>
                        </m:r>
                      </m:sup>
                    </m:sSup>
                    <m:sSub>
                      <m:sSubPr>
                        <m:ctrlP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6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,</m:t>
                    </m:r>
                  </m:oMath>
                </a14:m>
                <a:r>
                  <a:rPr lang="en-US" sz="1600" dirty="0" smtClean="0"/>
                  <a:t>as </a:t>
                </a:r>
                <a:r>
                  <a:rPr lang="en-US" sz="1600" dirty="0"/>
                  <a:t>well as the data at higher </a:t>
                </a:r>
                <a:r>
                  <a:rPr lang="en-US" sz="1600" dirty="0" smtClean="0"/>
                  <a:t>redshifts.</a:t>
                </a:r>
                <a:endParaRPr lang="en-US" sz="1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77238"/>
                <a:ext cx="8229600" cy="5048925"/>
              </a:xfrm>
              <a:blipFill rotWithShape="0">
                <a:blip r:embed="rId2"/>
                <a:stretch>
                  <a:fillRect l="-667" t="-966" b="-4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17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32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72795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0587" y="234056"/>
            <a:ext cx="104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FOV</a:t>
            </a:r>
            <a:r>
              <a:rPr lang="en-US" dirty="0" smtClean="0"/>
              <a:t>=15d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0265" y="801265"/>
            <a:ext cx="2521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catalogs checked: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GWGC (OPT)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2MASS-GLADE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WISExSCOS</a:t>
            </a:r>
            <a:r>
              <a:rPr lang="en-US" dirty="0" smtClean="0"/>
              <a:t> </a:t>
            </a:r>
            <a:r>
              <a:rPr lang="en-US" dirty="0" smtClean="0"/>
              <a:t>galaxies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Planck (SZ)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RASS-SDSS (X-Ray)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RASS-</a:t>
            </a:r>
            <a:r>
              <a:rPr lang="en-US" dirty="0" err="1" smtClean="0"/>
              <a:t>Abell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MCXC galaxy </a:t>
            </a:r>
            <a:r>
              <a:rPr lang="en-US" dirty="0" smtClean="0"/>
              <a:t>clusters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dirty="0" smtClean="0"/>
              <a:t>area of each square is prop. to </a:t>
            </a:r>
            <a:br>
              <a:rPr lang="en-US" dirty="0" smtClean="0"/>
            </a:br>
            <a:r>
              <a:rPr lang="en-US" b="1" u="sng" dirty="0" smtClean="0"/>
              <a:t>MASS</a:t>
            </a:r>
            <a:r>
              <a:rPr lang="en-US" b="1" dirty="0" smtClean="0"/>
              <a:t> * 3D </a:t>
            </a:r>
            <a:r>
              <a:rPr lang="en-US" b="1" dirty="0" err="1" smtClean="0"/>
              <a:t>prob</a:t>
            </a:r>
            <a:r>
              <a:rPr lang="en-US" b="1" dirty="0" smtClean="0"/>
              <a:t> </a:t>
            </a:r>
            <a:r>
              <a:rPr lang="en-US" b="1" dirty="0" smtClean="0"/>
              <a:t>density</a:t>
            </a:r>
          </a:p>
          <a:p>
            <a:endParaRPr lang="en-US" dirty="0"/>
          </a:p>
          <a:p>
            <a:r>
              <a:rPr lang="en-US" dirty="0" smtClean="0"/>
              <a:t>double-click in square for pink info and centering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0265" y="5477654"/>
            <a:ext cx="37631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Skymap</a:t>
            </a:r>
            <a:r>
              <a:rPr lang="en-US" dirty="0" smtClean="0"/>
              <a:t> Viewer coming soon to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losc.ligo.org</a:t>
            </a:r>
            <a:r>
              <a:rPr lang="en-US" dirty="0" smtClean="0"/>
              <a:t>/s/</a:t>
            </a:r>
            <a:r>
              <a:rPr lang="en-US" dirty="0" err="1" smtClean="0"/>
              <a:t>skymapViewer</a:t>
            </a:r>
            <a:r>
              <a:rPr lang="en-US" dirty="0" smtClean="0"/>
              <a:t>/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R.Williams</a:t>
            </a:r>
            <a:r>
              <a:rPr lang="en-US" dirty="0" smtClean="0"/>
              <a:t>, </a:t>
            </a:r>
            <a:r>
              <a:rPr lang="en-US" dirty="0" err="1" smtClean="0"/>
              <a:t>T.Boch</a:t>
            </a:r>
            <a:r>
              <a:rPr lang="en-US" dirty="0" smtClean="0"/>
              <a:t>, </a:t>
            </a:r>
            <a:r>
              <a:rPr lang="en-US" dirty="0" err="1" smtClean="0"/>
              <a:t>K.Li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0265" y="187890"/>
            <a:ext cx="6308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b="1" dirty="0" err="1" smtClean="0">
                <a:latin typeface="Calibri Light" charset="0"/>
                <a:ea typeface="Calibri Light" charset="0"/>
                <a:cs typeface="Calibri Light" charset="0"/>
              </a:rPr>
              <a:t>Skymap</a:t>
            </a:r>
            <a:r>
              <a:rPr lang="en-US" sz="2400" b="1" dirty="0" smtClean="0">
                <a:latin typeface="Calibri Light" charset="0"/>
                <a:ea typeface="Calibri Light" charset="0"/>
                <a:cs typeface="Calibri Light" charset="0"/>
              </a:rPr>
              <a:t> Viewer</a:t>
            </a:r>
            <a:endParaRPr lang="en-US" sz="2400" b="1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0A31-1206-6142-A687-D8E89969D3A7}" type="datetime1">
              <a:rPr lang="en-US" smtClean="0"/>
              <a:t>8/11/16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881" y="758692"/>
            <a:ext cx="6464119" cy="473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9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0" y="309910"/>
            <a:ext cx="109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FOV</a:t>
            </a:r>
            <a:r>
              <a:rPr lang="en-US" dirty="0" smtClean="0"/>
              <a:t>=0.5d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4569" y="985931"/>
            <a:ext cx="2177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keep zooming</a:t>
            </a:r>
          </a:p>
          <a:p>
            <a:endParaRPr lang="en-US" dirty="0"/>
          </a:p>
          <a:p>
            <a:r>
              <a:rPr lang="en-US" dirty="0" smtClean="0"/>
              <a:t>here is prime observational target </a:t>
            </a:r>
            <a:r>
              <a:rPr lang="en-US" dirty="0" err="1" smtClean="0"/>
              <a:t>Abell</a:t>
            </a:r>
            <a:r>
              <a:rPr lang="en-US" dirty="0" smtClean="0"/>
              <a:t> 2063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043" y="5433020"/>
            <a:ext cx="37631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Skymap</a:t>
            </a:r>
            <a:r>
              <a:rPr lang="en-US" dirty="0" smtClean="0"/>
              <a:t> Viewer coming soon to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losc.ligo.org</a:t>
            </a:r>
            <a:r>
              <a:rPr lang="en-US" dirty="0" smtClean="0"/>
              <a:t>/s/</a:t>
            </a:r>
            <a:r>
              <a:rPr lang="en-US" dirty="0" err="1" smtClean="0"/>
              <a:t>skymapViewer</a:t>
            </a:r>
            <a:r>
              <a:rPr lang="en-US" dirty="0" smtClean="0"/>
              <a:t>/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R.Williams</a:t>
            </a:r>
            <a:r>
              <a:rPr lang="en-US" dirty="0" smtClean="0"/>
              <a:t>, </a:t>
            </a:r>
            <a:r>
              <a:rPr lang="en-US" dirty="0" err="1" smtClean="0"/>
              <a:t>T.Boch</a:t>
            </a:r>
            <a:r>
              <a:rPr lang="en-US" dirty="0" smtClean="0"/>
              <a:t>, </a:t>
            </a:r>
            <a:r>
              <a:rPr lang="en-US" dirty="0" err="1" smtClean="0"/>
              <a:t>K.Li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F234B-7AD6-614C-9D76-3BA131CE7635}" type="datetime1">
              <a:rPr lang="en-US" smtClean="0"/>
              <a:t>8/10/16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774304"/>
            <a:ext cx="6528525" cy="42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7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4710"/>
          </a:xfrm>
        </p:spPr>
        <p:txBody>
          <a:bodyPr>
            <a:normAutofit/>
          </a:bodyPr>
          <a:lstStyle/>
          <a:p>
            <a:pPr marL="571500" indent="-571500" algn="l">
              <a:buFont typeface="Wingdings" charset="2"/>
              <a:buChar char="v"/>
            </a:pPr>
            <a:r>
              <a:rPr lang="en-US" sz="2400" dirty="0" smtClean="0"/>
              <a:t>Mass as Priors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3255" y="889349"/>
                <a:ext cx="4944650" cy="54670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 smtClean="0"/>
                  <a:t>Probability = </a:t>
                </a:r>
                <a:r>
                  <a:rPr lang="en-US" sz="2400" b="1" u="sng" dirty="0" smtClean="0"/>
                  <a:t>MASS</a:t>
                </a:r>
                <a:r>
                  <a:rPr lang="en-US" sz="2400" b="1" dirty="0" smtClean="0"/>
                  <a:t> </a:t>
                </a:r>
                <a:r>
                  <a:rPr lang="en-US" sz="2400" b="1" dirty="0"/>
                  <a:t>* 3D </a:t>
                </a:r>
                <a:r>
                  <a:rPr lang="en-US" sz="2400" b="1" dirty="0" err="1"/>
                  <a:t>prob</a:t>
                </a:r>
                <a:r>
                  <a:rPr lang="en-US" sz="2400" b="1" dirty="0"/>
                  <a:t> </a:t>
                </a:r>
                <a:r>
                  <a:rPr lang="en-US" sz="2400" b="1" dirty="0" smtClean="0"/>
                  <a:t>density (GW signal) </a:t>
                </a:r>
                <a:endParaRPr lang="en-US" sz="24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/>
                  <a:t>Number of GCs (Dynamical interaction)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</m:oMath>
                </a14:m>
                <a:r>
                  <a:rPr lang="en-US" sz="2400" dirty="0" smtClean="0"/>
                  <a:t> galaxy stellar mass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DM (Primordial BHs)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</m:oMath>
                </a14:m>
                <a:r>
                  <a:rPr lang="en-US" sz="2400" dirty="0"/>
                  <a:t> galaxy stellar </a:t>
                </a:r>
                <a:r>
                  <a:rPr lang="en-US" sz="2400" dirty="0" smtClean="0"/>
                  <a:t>mass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b="1" u="sng" dirty="0" smtClean="0"/>
                  <a:t>Low Metallicity </a:t>
                </a:r>
                <a:r>
                  <a:rPr lang="en-US" sz="2400" b="1" dirty="0" smtClean="0"/>
                  <a:t>(only required by massive BBHs)</a:t>
                </a:r>
              </a:p>
              <a:p>
                <a:r>
                  <a:rPr lang="en-US" sz="2400" dirty="0" smtClean="0"/>
                  <a:t>Pop </a:t>
                </a:r>
                <a:r>
                  <a:rPr lang="en-US" sz="2400" dirty="0"/>
                  <a:t>III </a:t>
                </a:r>
                <a:r>
                  <a:rPr lang="en-US" sz="2400" dirty="0" smtClean="0"/>
                  <a:t>stars </a:t>
                </a:r>
              </a:p>
              <a:p>
                <a:r>
                  <a:rPr lang="en-US" sz="2400" dirty="0" smtClean="0"/>
                  <a:t>BBHs in hierarchal three-body system</a:t>
                </a:r>
              </a:p>
              <a:p>
                <a:r>
                  <a:rPr lang="en-US" sz="2400" dirty="0" smtClean="0"/>
                  <a:t>Rotational mixing 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255" y="889349"/>
                <a:ext cx="4944650" cy="5467002"/>
              </a:xfrm>
              <a:blipFill rotWithShape="0">
                <a:blip r:embed="rId2"/>
                <a:stretch>
                  <a:fillRect l="-1973" t="-892" r="-3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05" y="889348"/>
            <a:ext cx="3701295" cy="51730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1353" y="1804966"/>
            <a:ext cx="4171167" cy="713984"/>
          </a:xfrm>
          <a:prstGeom prst="rect">
            <a:avLst/>
          </a:prstGeom>
          <a:solidFill>
            <a:schemeClr val="accent2">
              <a:lumMod val="40000"/>
              <a:lumOff val="60000"/>
              <a:alpha val="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1353" y="2582295"/>
            <a:ext cx="4649419" cy="63361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0578" y="4203668"/>
            <a:ext cx="1666844" cy="388307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29" y="5121928"/>
            <a:ext cx="2177094" cy="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7028"/>
          </a:xfrm>
        </p:spPr>
        <p:txBody>
          <a:bodyPr>
            <a:normAutofit/>
          </a:bodyPr>
          <a:lstStyle/>
          <a:p>
            <a:pPr marL="571500" marR="0" lvl="0" indent="-5715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2400" dirty="0" smtClean="0"/>
              <a:t>Galaxy Stellar Mass Estimation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01874"/>
                <a:ext cx="8229600" cy="5224289"/>
              </a:xfrm>
            </p:spPr>
            <p:txBody>
              <a:bodyPr>
                <a:normAutofit lnSpcReduction="10000"/>
              </a:bodyPr>
              <a:lstStyle/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lang="en-US" sz="1800" b="1" dirty="0" smtClean="0">
                  <a:latin typeface="Calibri Light" charset="0"/>
                  <a:ea typeface="Calibri Light" charset="0"/>
                  <a:cs typeface="Calibri Light" charset="0"/>
                </a:endParaRPr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lang="en-US" sz="2000" b="1" dirty="0" smtClean="0">
                    <a:latin typeface="Calibri Light" charset="0"/>
                    <a:ea typeface="Calibri Light" charset="0"/>
                    <a:cs typeface="Calibri Light" charset="0"/>
                  </a:rPr>
                  <a:t>Method 1: Using B band photometry data to estimate galaxy stellar mass: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lang="en-US" sz="1800" b="1" dirty="0" smtClean="0">
                  <a:latin typeface="Calibri Light" charset="0"/>
                  <a:ea typeface="Calibri Light" charset="0"/>
                  <a:cs typeface="Calibri Light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900" b="1" dirty="0" smtClean="0">
                    <a:latin typeface="Calibri Light" charset="0"/>
                    <a:ea typeface="Calibri Light" charset="0"/>
                    <a:cs typeface="Calibri Light" charset="0"/>
                  </a:rPr>
                  <a:t>Assumption: all stars in galaxies have the same mass-to-light ratio of the Sun</a:t>
                </a:r>
              </a:p>
              <a:p>
                <a:pPr marL="0" indent="0">
                  <a:buNone/>
                </a:pPr>
                <a:r>
                  <a:rPr lang="en-US" sz="1800" b="0" i="1" dirty="0" smtClean="0">
                    <a:latin typeface="Cambria Math" charset="0"/>
                  </a:rPr>
                  <a:t>Input: apparent B band magnitude, redshift (z)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𝑔</m:t>
                        </m:r>
                      </m:sub>
                    </m:sSub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≅</m:t>
                    </m:r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∗</m:t>
                    </m:r>
                    <m:f>
                      <m:fPr>
                        <m:ctrlPr>
                          <a:rPr lang="bg-BG" sz="1800" b="0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⨀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charset="0"/>
                              </a:rPr>
                              <m:t>𝐵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⨀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b="0" dirty="0" smtClean="0"/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𝑂𝑢𝑡𝑝𝑢𝑡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: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𝑔𝑎𝑙𝑎𝑥𝑦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𝑠𝑡𝑒𝑙𝑙𝑎𝑟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𝑚𝑎𝑠𝑠</m:t>
                      </m:r>
                      <m:r>
                        <a:rPr lang="en-US" sz="1800" b="0" i="1" smtClean="0">
                          <a:latin typeface="Cambria Math" charset="0"/>
                          <a:ea typeface="Calibri Light" charset="0"/>
                          <a:cs typeface="Calibri Light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  <a:ea typeface="Calibri Light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  <a:ea typeface="Calibri Light" charset="0"/>
                              <a:cs typeface="Calibri Light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Calibri Light" charset="0"/>
                              <a:cs typeface="Calibri Light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sz="1800" b="0" dirty="0" smtClean="0">
                  <a:latin typeface="Calibri Light" charset="0"/>
                  <a:ea typeface="Calibri Light" charset="0"/>
                  <a:cs typeface="Calibri Light" charset="0"/>
                </a:endParaRPr>
              </a:p>
              <a:p>
                <a:pPr defTabSz="914400">
                  <a:spcBef>
                    <a:spcPts val="0"/>
                  </a:spcBef>
                  <a:buFont typeface="Wingdings" charset="2"/>
                  <a:buChar char="Ø"/>
                </a:pPr>
                <a:endParaRPr lang="en-US" sz="2000" dirty="0" smtClean="0"/>
              </a:p>
              <a:p>
                <a:pPr defTabSz="914400">
                  <a:spcBef>
                    <a:spcPts val="0"/>
                  </a:spcBef>
                  <a:buFont typeface="Wingdings" charset="2"/>
                  <a:buChar char="Ø"/>
                </a:pPr>
                <a:r>
                  <a:rPr lang="en-US" sz="2000" dirty="0" smtClean="0"/>
                  <a:t>Method 2: Using </a:t>
                </a:r>
                <a:r>
                  <a:rPr lang="en-US" sz="2000" dirty="0"/>
                  <a:t>W1-W2 band photometry </a:t>
                </a:r>
                <a:r>
                  <a:rPr lang="en-US" sz="2000" dirty="0" smtClean="0"/>
                  <a:t>data:</a:t>
                </a:r>
              </a:p>
              <a:p>
                <a:pPr marL="0" indent="0">
                  <a:buNone/>
                </a:pPr>
                <a:endParaRPr lang="en-US" sz="1800" dirty="0" smtClean="0"/>
              </a:p>
              <a:p>
                <a:pPr marL="0" indent="0">
                  <a:buNone/>
                </a:pPr>
                <a:r>
                  <a:rPr lang="en-US" sz="1800" dirty="0" smtClean="0"/>
                  <a:t>The </a:t>
                </a:r>
                <a:r>
                  <a:rPr lang="en-US" sz="1800" dirty="0"/>
                  <a:t>W1 band 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3.4 </m:t>
                    </m:r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) </m:t>
                    </m:r>
                  </m:oMath>
                </a14:m>
                <a:r>
                  <a:rPr lang="en-US" sz="1800" dirty="0"/>
                  <a:t>of WISE survey is dominated by the light from old stars and can be used as an effective measure of stellar mass (Jarrett et al. 2013).</a:t>
                </a:r>
              </a:p>
              <a:p>
                <a:pPr marL="0" indent="0">
                  <a:buNone/>
                </a:pPr>
                <a:endParaRPr lang="en-US" sz="180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charset="0"/>
                        </a:rPr>
                        <m:t>𝐼𝑛𝑝𝑢𝑡</m:t>
                      </m:r>
                      <m:r>
                        <a:rPr lang="en-US" sz="1800" i="1">
                          <a:latin typeface="Cambria Math" charset="0"/>
                        </a:rPr>
                        <m:t>:</m:t>
                      </m:r>
                      <m:r>
                        <a:rPr lang="en-US" sz="1800" i="1">
                          <a:latin typeface="Cambria Math" charset="0"/>
                        </a:rPr>
                        <m:t>𝑊</m:t>
                      </m:r>
                      <m:r>
                        <a:rPr lang="en-US" sz="1800" i="1">
                          <a:latin typeface="Cambria Math" charset="0"/>
                        </a:rPr>
                        <m:t>1, </m:t>
                      </m:r>
                      <m:r>
                        <a:rPr lang="en-US" sz="1800" i="1">
                          <a:latin typeface="Cambria Math" charset="0"/>
                        </a:rPr>
                        <m:t>𝑊</m:t>
                      </m:r>
                      <m:r>
                        <a:rPr lang="en-US" sz="1800" i="1">
                          <a:latin typeface="Cambria Math" charset="0"/>
                        </a:rPr>
                        <m:t>2, </m:t>
                      </m:r>
                      <m:r>
                        <a:rPr lang="en-US" sz="1800" i="1">
                          <a:latin typeface="Cambria Math" charset="0"/>
                        </a:rPr>
                        <m:t>𝑟𝑒𝑑𝑠h𝑖𝑓𝑡</m:t>
                      </m:r>
                    </m:oMath>
                  </m:oMathPara>
                </a14:m>
                <a:endParaRPr lang="en-US" sz="180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charset="0"/>
                                        </a:rPr>
                                        <m:t>𝑠𝑡𝑒𝑙𝑙𝑎𝑟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charset="0"/>
                                        </a:rPr>
                                        <m:t>𝑊</m:t>
                                      </m:r>
                                      <m:r>
                                        <a:rPr lang="en-US" sz="1800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800" i="1">
                          <a:latin typeface="Cambria Math" charset="0"/>
                        </a:rPr>
                        <m:t>=−1.96</m:t>
                      </m:r>
                      <m:d>
                        <m:dPr>
                          <m:ctrlPr>
                            <a:rPr lang="en-US" sz="1800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800" i="1">
                          <a:latin typeface="Cambria Math" charset="0"/>
                        </a:rPr>
                        <m:t>−0.03</m:t>
                      </m:r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charset="0"/>
                        </a:rPr>
                        <m:t>𝑂𝑢𝑡𝑝𝑢𝑡</m:t>
                      </m:r>
                      <m:r>
                        <a:rPr lang="en-US" sz="1800" i="1">
                          <a:latin typeface="Cambria Math" charset="0"/>
                        </a:rPr>
                        <m:t>:</m:t>
                      </m:r>
                      <m:r>
                        <a:rPr lang="en-US" sz="1800" i="1">
                          <a:latin typeface="Cambria Math" charset="0"/>
                        </a:rPr>
                        <m:t>𝑔𝑎𝑙𝑎𝑥𝑦</m:t>
                      </m:r>
                      <m:r>
                        <a:rPr lang="en-US" sz="1800" i="1">
                          <a:latin typeface="Cambria Math" charset="0"/>
                        </a:rPr>
                        <m:t> </m:t>
                      </m:r>
                      <m:r>
                        <a:rPr lang="en-US" sz="1800" i="1">
                          <a:latin typeface="Cambria Math" charset="0"/>
                        </a:rPr>
                        <m:t>𝑠𝑡𝑒𝑙𝑙𝑎𝑟</m:t>
                      </m:r>
                      <m:r>
                        <a:rPr lang="en-US" sz="1800" i="1">
                          <a:latin typeface="Cambria Math" charset="0"/>
                        </a:rPr>
                        <m:t> </m:t>
                      </m:r>
                      <m:r>
                        <a:rPr lang="en-US" sz="1800" i="1">
                          <a:latin typeface="Cambria Math" charset="0"/>
                        </a:rPr>
                        <m:t>𝑚𝑎𝑠𝑠</m:t>
                      </m:r>
                      <m:r>
                        <a:rPr lang="en-US" sz="1800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</a:rPr>
                            <m:t>𝑠𝑡𝑒𝑙𝑙𝑎𝑟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0" indent="0" defTabSz="914400">
                  <a:spcBef>
                    <a:spcPts val="0"/>
                  </a:spcBef>
                  <a:buNone/>
                </a:pPr>
                <a:endParaRPr lang="en-US" sz="2000" dirty="0" smtClean="0"/>
              </a:p>
              <a:p>
                <a:pPr marL="0" indent="0" defTabSz="914400">
                  <a:spcBef>
                    <a:spcPts val="0"/>
                  </a:spcBef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01874"/>
                <a:ext cx="8229600" cy="5224289"/>
              </a:xfrm>
              <a:blipFill rotWithShape="0">
                <a:blip r:embed="rId2"/>
                <a:stretch>
                  <a:fillRect l="-667" r="-1111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DB605-A4CE-154E-91D9-41C4A9B1C8D7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5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4296"/>
            <a:ext cx="8229600" cy="5261867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Method 3: Evolutionary </a:t>
            </a:r>
            <a:r>
              <a:rPr lang="en-US" sz="2000" dirty="0"/>
              <a:t>Population Synthesis and SED fitting </a:t>
            </a:r>
            <a:r>
              <a:rPr lang="en-US" sz="2000" dirty="0" smtClean="0"/>
              <a:t>(</a:t>
            </a:r>
            <a:r>
              <a:rPr lang="en-US" sz="2000" dirty="0" err="1" smtClean="0"/>
              <a:t>BayeSED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r>
              <a:rPr lang="en-US" sz="1800" u="sng" dirty="0" err="1" smtClean="0"/>
              <a:t>BayeSED</a:t>
            </a:r>
            <a:r>
              <a:rPr lang="en-US" sz="1800" dirty="0" smtClean="0"/>
              <a:t> code algorithm flow chart: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r>
              <a:rPr lang="en-US" sz="1800" dirty="0" smtClean="0"/>
              <a:t>Input B JHK photometry data (broad band SEDs), redshift </a:t>
            </a:r>
          </a:p>
          <a:p>
            <a:r>
              <a:rPr lang="en-US" sz="1800" dirty="0" smtClean="0"/>
              <a:t>Output include galaxy stellar mass, metallicity, etc.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8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658"/>
          </a:xfrm>
        </p:spPr>
        <p:txBody>
          <a:bodyPr>
            <a:normAutofit/>
          </a:bodyPr>
          <a:lstStyle/>
          <a:p>
            <a:pPr marL="571500" marR="0" lvl="0" indent="-5715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2400" dirty="0" smtClean="0"/>
              <a:t>Galaxy Stellar Mass Estimation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r="5342"/>
          <a:stretch/>
        </p:blipFill>
        <p:spPr>
          <a:xfrm>
            <a:off x="964069" y="1548363"/>
            <a:ext cx="6787207" cy="3893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90990" y="4972834"/>
            <a:ext cx="2054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Han &amp; Han 2014</a:t>
            </a:r>
            <a:endParaRPr lang="en-US" sz="1200"/>
          </a:p>
        </p:txBody>
      </p:sp>
      <p:sp>
        <p:nvSpPr>
          <p:cNvPr id="12" name="TextBox 11"/>
          <p:cNvSpPr txBox="1"/>
          <p:nvPr/>
        </p:nvSpPr>
        <p:spPr>
          <a:xfrm>
            <a:off x="7751276" y="3129566"/>
            <a:ext cx="1223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Bruzual</a:t>
            </a:r>
            <a:r>
              <a:rPr lang="en-US" sz="1000" dirty="0"/>
              <a:t> </a:t>
            </a:r>
            <a:r>
              <a:rPr lang="en-US" sz="1000" dirty="0" err="1"/>
              <a:t>Charlot</a:t>
            </a:r>
            <a:r>
              <a:rPr lang="en-US" sz="1000" dirty="0"/>
              <a:t> (2003) (BC2003)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2309" y="2202287"/>
            <a:ext cx="1083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Calzetti</a:t>
            </a:r>
            <a:r>
              <a:rPr lang="en-US" sz="1000" dirty="0" smtClean="0"/>
              <a:t> (2000) dust screen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74254" y="2129047"/>
            <a:ext cx="682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B JHK</a:t>
            </a:r>
            <a:endParaRPr lang="en-US" sz="1600"/>
          </a:p>
        </p:txBody>
      </p:sp>
      <p:sp>
        <p:nvSpPr>
          <p:cNvPr id="15" name="TextBox 14"/>
          <p:cNvSpPr txBox="1"/>
          <p:nvPr/>
        </p:nvSpPr>
        <p:spPr>
          <a:xfrm>
            <a:off x="369345" y="3217744"/>
            <a:ext cx="682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B JHK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13240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marL="342900" lvl="1" indent="-342900" algn="l" defTabSz="457200" rtl="0">
              <a:spcBef>
                <a:spcPct val="0"/>
              </a:spcBef>
              <a:buFont typeface="Wingdings" charset="2"/>
              <a:buChar char="v"/>
            </a:pPr>
            <a:r>
              <a:rPr lang="en-US" sz="2400" dirty="0" smtClean="0"/>
              <a:t>Stellar mass c</a:t>
            </a:r>
            <a:r>
              <a:rPr lang="en-US" sz="2400" dirty="0" smtClean="0"/>
              <a:t>omparison between galaxy catalogs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02082"/>
                <a:ext cx="8229600" cy="5124081"/>
              </a:xfrm>
            </p:spPr>
            <p:txBody>
              <a:bodyPr>
                <a:normAutofit/>
              </a:bodyPr>
              <a:lstStyle/>
              <a:p>
                <a:pPr>
                  <a:buFont typeface="Wingdings" charset="2"/>
                  <a:buChar char="Ø"/>
                </a:pPr>
                <a:r>
                  <a:rPr lang="en-US" sz="2000" dirty="0" smtClean="0"/>
                  <a:t>Stripe 82-Massive Galaxy Catalog (S82-MGC)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1800" dirty="0" smtClean="0"/>
                  <a:t>S82-MGC </a:t>
                </a:r>
                <a:r>
                  <a:rPr lang="en-US" sz="1800" dirty="0"/>
                  <a:t>is a part of the SDSS </a:t>
                </a:r>
                <a:r>
                  <a:rPr lang="en-US" sz="1800" dirty="0" smtClean="0"/>
                  <a:t>that </a:t>
                </a:r>
                <a:r>
                  <a:rPr lang="en-US" sz="1800" dirty="0"/>
                  <a:t>was covered many </a:t>
                </a:r>
                <a:r>
                  <a:rPr lang="en-US" sz="1800" dirty="0" smtClean="0"/>
                  <a:t>times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1800" dirty="0" smtClean="0"/>
                  <a:t>2 </a:t>
                </a:r>
                <a:r>
                  <a:rPr lang="en-US" sz="1800" dirty="0"/>
                  <a:t>magnitudes deeper than the SDSS </a:t>
                </a:r>
                <a:r>
                  <a:rPr lang="en-US" sz="1800" dirty="0" smtClean="0"/>
                  <a:t>survey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1800" dirty="0" smtClean="0"/>
                  <a:t>Relatively precise </a:t>
                </a:r>
                <a:r>
                  <a:rPr lang="en-US" sz="1800" dirty="0"/>
                  <a:t>stellar mass estimated by Bayesian SED fitting between Y JHK photometry from the UKIDSS Large Area Survey (LAS) </a:t>
                </a:r>
                <a:r>
                  <a:rPr lang="en-US" sz="1800" dirty="0" smtClean="0"/>
                  <a:t>and </a:t>
                </a:r>
                <a:r>
                  <a:rPr lang="en-US" sz="1800" dirty="0"/>
                  <a:t>FSPS models (FSPS: Flexible Stellar Population Synthesis Conroy et al. </a:t>
                </a:r>
                <a:r>
                  <a:rPr lang="en-US" sz="1800" dirty="0" smtClean="0"/>
                  <a:t>2010)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1800" dirty="0" smtClean="0"/>
                  <a:t>Covers </a:t>
                </a:r>
                <a:r>
                  <a:rPr lang="en-US" sz="1800" dirty="0"/>
                  <a:t>only a small </a:t>
                </a:r>
                <a:r>
                  <a:rPr lang="en-US" sz="1800" dirty="0" smtClean="0"/>
                  <a:t>area:  ~250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𝑑𝑒𝑔𝑟𝑒𝑒</m:t>
                        </m:r>
                      </m:e>
                      <m:sup>
                        <m:r>
                          <a:rPr lang="en-US" sz="18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 smtClean="0"/>
                  <a:t>, 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1800" dirty="0"/>
                  <a:t>C</a:t>
                </a:r>
                <a:r>
                  <a:rPr lang="en-US" sz="1800" dirty="0" smtClean="0"/>
                  <a:t>an </a:t>
                </a:r>
                <a:r>
                  <a:rPr lang="en-US" sz="1800" dirty="0"/>
                  <a:t>be used to compare mass </a:t>
                </a:r>
                <a:r>
                  <a:rPr lang="en-US" sz="1800" dirty="0" smtClean="0"/>
                  <a:t>estimated by different methods</a:t>
                </a:r>
              </a:p>
              <a:p>
                <a:pPr lvl="1">
                  <a:buFont typeface="Arial" charset="0"/>
                  <a:buChar char="•"/>
                </a:pPr>
                <a:endParaRPr lang="en-US" sz="18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02082"/>
                <a:ext cx="8229600" cy="5124081"/>
              </a:xfrm>
              <a:blipFill rotWithShape="0">
                <a:blip r:embed="rId2"/>
                <a:stretch>
                  <a:fillRect l="-667" t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C618-EE12-D344-9CA3-070D5BA7F92A}" type="datetime1">
              <a:rPr lang="en-US" smtClean="0"/>
              <a:t>8/11/16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SURF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FBA5-AF8B-D540-84BD-372B7DCAB606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3967163"/>
            <a:ext cx="48641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7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8491</TotalTime>
  <Words>2265</Words>
  <Application>Microsoft Macintosh PowerPoint</Application>
  <PresentationFormat>On-screen Show (4:3)</PresentationFormat>
  <Paragraphs>437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Calibri</vt:lpstr>
      <vt:lpstr>Calibri Light</vt:lpstr>
      <vt:lpstr>Cambria Math</vt:lpstr>
      <vt:lpstr>Wingdings</vt:lpstr>
      <vt:lpstr>Arial</vt:lpstr>
      <vt:lpstr>Office Theme</vt:lpstr>
      <vt:lpstr>Astronomical Catalogs for Locating Gravitational-wave Events</vt:lpstr>
      <vt:lpstr>PowerPoint Presentation</vt:lpstr>
      <vt:lpstr>Skymap Viewer</vt:lpstr>
      <vt:lpstr>PowerPoint Presentation</vt:lpstr>
      <vt:lpstr>PowerPoint Presentation</vt:lpstr>
      <vt:lpstr>Mass as Priors</vt:lpstr>
      <vt:lpstr>Galaxy Stellar Mass Estimation</vt:lpstr>
      <vt:lpstr>Galaxy Stellar Mass Estimation</vt:lpstr>
      <vt:lpstr>Stellar mass comparison between galaxy catalogs </vt:lpstr>
      <vt:lpstr>Stellar mass comparison between galaxy catalogs</vt:lpstr>
      <vt:lpstr>Stellar mass comparison between galaxy catalogs</vt:lpstr>
      <vt:lpstr>Stellar mass comparison between galaxy catalogs</vt:lpstr>
      <vt:lpstr>Galaxy Cluster Stellar Mass Estimation</vt:lpstr>
      <vt:lpstr>Galaxy Cluster Stellar Mass Estimation</vt:lpstr>
      <vt:lpstr>Mass-distance distribution plot of 5 catalogs in Skymap Viewer</vt:lpstr>
      <vt:lpstr>Metallicity Estimation</vt:lpstr>
      <vt:lpstr>Future Work</vt:lpstr>
      <vt:lpstr>Summary</vt:lpstr>
      <vt:lpstr>Thank you!</vt:lpstr>
      <vt:lpstr>References</vt:lpstr>
      <vt:lpstr>References</vt:lpstr>
      <vt:lpstr>PowerPoint Presentation</vt:lpstr>
      <vt:lpstr>Skymap Viewer</vt:lpstr>
      <vt:lpstr>Galaxy Stellar Mass Estimation</vt:lpstr>
      <vt:lpstr>Galaxy Stellar Mass Estimation</vt:lpstr>
      <vt:lpstr>Galaxy Stellar Mass Estimation</vt:lpstr>
      <vt:lpstr>Stellar mass comparison between galaxy catalogs</vt:lpstr>
      <vt:lpstr>Stellar mass comparison between galaxy catalogs</vt:lpstr>
      <vt:lpstr>Stellar mass comparison between galaxy catalogs</vt:lpstr>
      <vt:lpstr>Galaxy Cluster Stellar Mass Estimation</vt:lpstr>
      <vt:lpstr>Metallicity Estimation</vt:lpstr>
      <vt:lpstr>PowerPoint Presentation</vt:lpstr>
    </vt:vector>
  </TitlesOfParts>
  <Company>Caltech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 Williams</dc:creator>
  <cp:lastModifiedBy>Kunyang Li</cp:lastModifiedBy>
  <cp:revision>71</cp:revision>
  <cp:lastPrinted>2016-08-16T20:55:13Z</cp:lastPrinted>
  <dcterms:created xsi:type="dcterms:W3CDTF">2016-08-10T21:20:55Z</dcterms:created>
  <dcterms:modified xsi:type="dcterms:W3CDTF">2016-08-16T20:55:47Z</dcterms:modified>
</cp:coreProperties>
</file>