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</p:sldMasterIdLst>
  <p:sldIdLst>
    <p:sldId id="256" r:id="rId2"/>
    <p:sldId id="379" r:id="rId3"/>
    <p:sldId id="284" r:id="rId4"/>
    <p:sldId id="281" r:id="rId5"/>
    <p:sldId id="298" r:id="rId6"/>
    <p:sldId id="292" r:id="rId7"/>
    <p:sldId id="293" r:id="rId8"/>
    <p:sldId id="294" r:id="rId9"/>
    <p:sldId id="295" r:id="rId10"/>
    <p:sldId id="296" r:id="rId11"/>
    <p:sldId id="297" r:id="rId12"/>
    <p:sldId id="371" r:id="rId13"/>
    <p:sldId id="286" r:id="rId14"/>
    <p:sldId id="287" r:id="rId15"/>
    <p:sldId id="285" r:id="rId16"/>
    <p:sldId id="288" r:id="rId17"/>
    <p:sldId id="283" r:id="rId18"/>
    <p:sldId id="299" r:id="rId19"/>
    <p:sldId id="282" r:id="rId20"/>
    <p:sldId id="361" r:id="rId21"/>
    <p:sldId id="291" r:id="rId22"/>
    <p:sldId id="372" r:id="rId23"/>
    <p:sldId id="302" r:id="rId24"/>
    <p:sldId id="303" r:id="rId25"/>
    <p:sldId id="304" r:id="rId26"/>
    <p:sldId id="305" r:id="rId27"/>
    <p:sldId id="307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82" r:id="rId49"/>
    <p:sldId id="383" r:id="rId50"/>
    <p:sldId id="384" r:id="rId51"/>
    <p:sldId id="385" r:id="rId52"/>
    <p:sldId id="386" r:id="rId53"/>
    <p:sldId id="357" r:id="rId54"/>
    <p:sldId id="358" r:id="rId55"/>
    <p:sldId id="359" r:id="rId56"/>
    <p:sldId id="360" r:id="rId57"/>
    <p:sldId id="336" r:id="rId58"/>
    <p:sldId id="369" r:id="rId59"/>
    <p:sldId id="366" r:id="rId60"/>
    <p:sldId id="367" r:id="rId61"/>
    <p:sldId id="368" r:id="rId62"/>
    <p:sldId id="370" r:id="rId63"/>
    <p:sldId id="373" r:id="rId64"/>
    <p:sldId id="374" r:id="rId65"/>
    <p:sldId id="375" r:id="rId66"/>
    <p:sldId id="376" r:id="rId67"/>
    <p:sldId id="377" r:id="rId68"/>
    <p:sldId id="380" r:id="rId69"/>
    <p:sldId id="378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D1D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>
        <p:scale>
          <a:sx n="100" d="100"/>
          <a:sy n="100" d="100"/>
        </p:scale>
        <p:origin x="882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25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3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207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0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5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7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2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0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D0952F5-5D43-4C32-9929-B9265BE457A5}" type="datetimeFigureOut">
              <a:rPr lang="en-US" smtClean="0"/>
              <a:t>11/21/2015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3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keitfrom.com/material-properties/Hardened-440C-Stainless-Stee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10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Relationship Id="rId9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ina.com/download_a_file/fasteners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ttybolts.com/nutty-bolts/?page_id=146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www.boltdepot.com/fastener-information/materials-and-grades/bolt-grade-chart.aspx" TargetMode="External"/><Relationship Id="rId4" Type="http://schemas.openxmlformats.org/officeDocument/2006/relationships/hyperlink" Target="http://www.mcmaster.com/#socket-head-cap-screws/=z2xdjy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tafastener.com/17-4%20ph.html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://www.mcmaster.com/#=z2x9xd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5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623780"/>
            <a:ext cx="9418320" cy="4041648"/>
          </a:xfrm>
        </p:spPr>
        <p:txBody>
          <a:bodyPr/>
          <a:lstStyle/>
          <a:p>
            <a:r>
              <a:rPr lang="en-US" dirty="0" smtClean="0"/>
              <a:t>VOPO Suspension Final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914805"/>
          </a:xfrm>
        </p:spPr>
        <p:txBody>
          <a:bodyPr>
            <a:normAutofit/>
          </a:bodyPr>
          <a:lstStyle/>
          <a:p>
            <a:r>
              <a:rPr lang="en-US" dirty="0" smtClean="0"/>
              <a:t>LIGO MIT Lab</a:t>
            </a:r>
          </a:p>
          <a:p>
            <a:endParaRPr lang="en-US" dirty="0" smtClean="0"/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 smtClean="0"/>
              <a:t>Matichard</a:t>
            </a:r>
            <a:r>
              <a:rPr lang="en-US" dirty="0" smtClean="0"/>
              <a:t>, Fabrice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Fernandez Galiana, Alvaro</a:t>
            </a:r>
          </a:p>
        </p:txBody>
      </p:sp>
    </p:spTree>
    <p:extLst>
      <p:ext uri="{BB962C8B-B14F-4D97-AF65-F5344CB8AC3E}">
        <p14:creationId xmlns:p14="http://schemas.microsoft.com/office/powerpoint/2010/main" val="37071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Optical Layout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Solid Works Optical Layout</a:t>
            </a:r>
            <a:endParaRPr lang="en-US" sz="2400" dirty="0"/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319314" y="2574702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Faraday Rotator:</a:t>
            </a:r>
          </a:p>
          <a:p>
            <a:pPr lvl="1"/>
            <a:r>
              <a:rPr lang="en-US" sz="2200" dirty="0" smtClean="0"/>
              <a:t>Mass: </a:t>
            </a:r>
          </a:p>
          <a:p>
            <a:pPr lvl="2"/>
            <a:r>
              <a:rPr lang="en-US" sz="2000" dirty="0" smtClean="0"/>
              <a:t>Base: 170.43 g</a:t>
            </a:r>
          </a:p>
          <a:p>
            <a:pPr lvl="2"/>
            <a:r>
              <a:rPr lang="en-US" sz="2000" dirty="0" smtClean="0"/>
              <a:t>Rotator: </a:t>
            </a:r>
            <a:r>
              <a:rPr lang="en-US" sz="2000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/>
              <a:t> g</a:t>
            </a:r>
          </a:p>
          <a:p>
            <a:pPr lvl="1"/>
            <a:r>
              <a:rPr lang="en-US" sz="2200" dirty="0" smtClean="0"/>
              <a:t>Quantity: 1 / 1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455990" y="2186788"/>
            <a:ext cx="2916571" cy="4003524"/>
            <a:chOff x="2912534" y="-2247550"/>
            <a:chExt cx="6316134" cy="97659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213" t="15757" r="30526" b="6589"/>
            <a:stretch/>
          </p:blipFill>
          <p:spPr>
            <a:xfrm>
              <a:off x="2912534" y="203200"/>
              <a:ext cx="6316134" cy="7315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2768" t="45290" r="7151" b="21936"/>
            <a:stretch/>
          </p:blipFill>
          <p:spPr>
            <a:xfrm>
              <a:off x="2991394" y="-2247550"/>
              <a:ext cx="5909687" cy="600424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18184" y="5071930"/>
            <a:ext cx="4415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 </a:t>
            </a:r>
            <a:r>
              <a:rPr lang="en-US" sz="1600" dirty="0" smtClean="0"/>
              <a:t>At this point the </a:t>
            </a:r>
          </a:p>
          <a:p>
            <a:r>
              <a:rPr lang="en-US" sz="1600" dirty="0" smtClean="0"/>
              <a:t>Faraday Rotator has been </a:t>
            </a:r>
          </a:p>
          <a:p>
            <a:r>
              <a:rPr lang="en-US" sz="1600" dirty="0" smtClean="0"/>
              <a:t>modeled as just its base and </a:t>
            </a:r>
          </a:p>
          <a:p>
            <a:r>
              <a:rPr lang="en-US" sz="1600" dirty="0" smtClean="0"/>
              <a:t>with a rough design that will</a:t>
            </a:r>
          </a:p>
          <a:p>
            <a:r>
              <a:rPr lang="en-US" sz="1600" dirty="0" smtClean="0"/>
              <a:t>be improved once the Faraday </a:t>
            </a:r>
          </a:p>
          <a:p>
            <a:r>
              <a:rPr lang="en-US" sz="1600" dirty="0" smtClean="0"/>
              <a:t>rotator model will be obtained.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711410" y="6416934"/>
            <a:ext cx="231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 (6061-T6 Al)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22165" y="1961833"/>
            <a:ext cx="171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EOT Faraday Rotator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027" t="14839" r="18764" b="22522"/>
          <a:stretch/>
        </p:blipFill>
        <p:spPr>
          <a:xfrm>
            <a:off x="6717744" y="2284998"/>
            <a:ext cx="4343924" cy="4009099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7" idx="1"/>
          </p:cNvCxnSpPr>
          <p:nvPr/>
        </p:nvCxnSpPr>
        <p:spPr>
          <a:xfrm flipH="1">
            <a:off x="5822229" y="2284999"/>
            <a:ext cx="999936" cy="495179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1"/>
          </p:cNvCxnSpPr>
          <p:nvPr/>
        </p:nvCxnSpPr>
        <p:spPr>
          <a:xfrm flipH="1" flipV="1">
            <a:off x="5701456" y="5665651"/>
            <a:ext cx="1009954" cy="935949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68449" t="54790" r="29608" b="38829"/>
          <a:stretch/>
        </p:blipFill>
        <p:spPr>
          <a:xfrm>
            <a:off x="2124070" y="4188550"/>
            <a:ext cx="746740" cy="76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Optical Layout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Solid Works Optical Layout</a:t>
            </a:r>
            <a:endParaRPr lang="en-US" sz="2400" dirty="0"/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7424784" y="2519149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VOPO Cavity:</a:t>
            </a:r>
          </a:p>
          <a:p>
            <a:pPr lvl="1"/>
            <a:r>
              <a:rPr lang="en-US" sz="2200" dirty="0" smtClean="0"/>
              <a:t>Mass:</a:t>
            </a:r>
            <a:r>
              <a:rPr lang="en-US" sz="2000" dirty="0" smtClean="0"/>
              <a:t>: 1463 g</a:t>
            </a:r>
          </a:p>
          <a:p>
            <a:pPr lvl="1"/>
            <a:r>
              <a:rPr lang="en-US" sz="2200" dirty="0" smtClean="0"/>
              <a:t>Quantity: 1 / 1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172" t="14678" r="12601" b="3892"/>
          <a:stretch/>
        </p:blipFill>
        <p:spPr>
          <a:xfrm>
            <a:off x="1106230" y="2251968"/>
            <a:ext cx="6896707" cy="44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48249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O3 (Filter Cavity + In Vacuum RFPD)</a:t>
            </a:r>
          </a:p>
          <a:p>
            <a:pPr lvl="1"/>
            <a:r>
              <a:rPr lang="en-US" sz="2200" dirty="0" smtClean="0"/>
              <a:t>Option 1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098" t="7129" r="17299" b="2399"/>
          <a:stretch/>
        </p:blipFill>
        <p:spPr>
          <a:xfrm>
            <a:off x="688281" y="2403929"/>
            <a:ext cx="4364981" cy="425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26" t="7626" r="11198" b="6507"/>
          <a:stretch/>
        </p:blipFill>
        <p:spPr>
          <a:xfrm>
            <a:off x="5861538" y="1967503"/>
            <a:ext cx="5556739" cy="48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129377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O3 (Filter Cavity + In Vacuum RFPD)</a:t>
            </a:r>
          </a:p>
          <a:p>
            <a:pPr lvl="1"/>
            <a:r>
              <a:rPr lang="en-US" sz="2200" dirty="0" smtClean="0"/>
              <a:t>Option 1</a:t>
            </a:r>
          </a:p>
          <a:p>
            <a:pPr lvl="2"/>
            <a:r>
              <a:rPr lang="en-US" sz="2000" dirty="0" smtClean="0"/>
              <a:t>Problems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361"/>
          <a:stretch/>
        </p:blipFill>
        <p:spPr>
          <a:xfrm>
            <a:off x="481239" y="3132306"/>
            <a:ext cx="4922671" cy="351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55" t="6958" r="13946" b="16750"/>
          <a:stretch/>
        </p:blipFill>
        <p:spPr>
          <a:xfrm>
            <a:off x="5756836" y="3208625"/>
            <a:ext cx="5339090" cy="343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4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129377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O3 (Filter Cavity + In Vacuum RFPD)</a:t>
            </a:r>
          </a:p>
          <a:p>
            <a:pPr lvl="1"/>
            <a:r>
              <a:rPr lang="en-US" sz="2200" dirty="0" smtClean="0"/>
              <a:t>Option 1</a:t>
            </a:r>
          </a:p>
          <a:p>
            <a:pPr lvl="2"/>
            <a:r>
              <a:rPr lang="en-US" sz="2000" dirty="0" smtClean="0"/>
              <a:t>Problems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452" t="3212" r="21579" b="1764"/>
          <a:stretch/>
        </p:blipFill>
        <p:spPr>
          <a:xfrm>
            <a:off x="4600201" y="2318008"/>
            <a:ext cx="5101389" cy="453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48249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O3 (Filter Cavity + In Vacuum RFPD)</a:t>
            </a:r>
          </a:p>
          <a:p>
            <a:pPr lvl="1"/>
            <a:r>
              <a:rPr lang="en-US" sz="2200" dirty="0" smtClean="0"/>
              <a:t>Option 2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69" t="3722" r="22482" b="4829"/>
          <a:stretch/>
        </p:blipFill>
        <p:spPr>
          <a:xfrm>
            <a:off x="5911971" y="1887834"/>
            <a:ext cx="5368150" cy="4970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77" t="3382" r="20575" b="913"/>
          <a:stretch/>
        </p:blipFill>
        <p:spPr>
          <a:xfrm>
            <a:off x="1106230" y="2465136"/>
            <a:ext cx="4510111" cy="439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117069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O3 (Filter Cavity + In Vacuum RFPD)</a:t>
            </a:r>
          </a:p>
          <a:p>
            <a:pPr lvl="1"/>
            <a:r>
              <a:rPr lang="en-US" sz="2200" dirty="0" smtClean="0"/>
              <a:t>Option 2</a:t>
            </a:r>
          </a:p>
          <a:p>
            <a:pPr lvl="2"/>
            <a:r>
              <a:rPr lang="en-US" sz="2000" dirty="0" smtClean="0"/>
              <a:t>Problems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0023" y="2743201"/>
            <a:ext cx="6539241" cy="3856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1363" t="7640" r="890" b="18793"/>
          <a:stretch/>
        </p:blipFill>
        <p:spPr>
          <a:xfrm>
            <a:off x="319314" y="3537192"/>
            <a:ext cx="4076223" cy="30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48249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O2 </a:t>
            </a:r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24" t="11887" r="29002" b="7890"/>
          <a:stretch/>
        </p:blipFill>
        <p:spPr>
          <a:xfrm>
            <a:off x="981635" y="1964547"/>
            <a:ext cx="4773705" cy="4799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781" t="6462" r="17588" b="11601"/>
          <a:stretch/>
        </p:blipFill>
        <p:spPr>
          <a:xfrm>
            <a:off x="5997388" y="1303267"/>
            <a:ext cx="5279853" cy="54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41739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CONCLUSIONS</a:t>
            </a:r>
          </a:p>
          <a:p>
            <a:pPr lvl="1"/>
            <a:r>
              <a:rPr lang="en-US" sz="2200" dirty="0" smtClean="0"/>
              <a:t>Injection Bench is large enough</a:t>
            </a:r>
          </a:p>
          <a:p>
            <a:pPr lvl="1"/>
            <a:endParaRPr lang="en-US" sz="2200" dirty="0"/>
          </a:p>
          <a:p>
            <a:r>
              <a:rPr lang="en-US" sz="2400" dirty="0" smtClean="0"/>
              <a:t>QUESTIONS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76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Injection Bench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89" t="15330" r="22672" b="18357"/>
          <a:stretch/>
        </p:blipFill>
        <p:spPr>
          <a:xfrm>
            <a:off x="6822899" y="3592944"/>
            <a:ext cx="4494942" cy="3265056"/>
          </a:xfrm>
          <a:prstGeom prst="rect">
            <a:avLst/>
          </a:prstGeom>
        </p:spPr>
      </p:pic>
      <p:sp>
        <p:nvSpPr>
          <p:cNvPr id="9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63195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Stiffener first design (dummy)</a:t>
            </a:r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sp>
        <p:nvSpPr>
          <p:cNvPr id="10" name="Marcador de contenido 4"/>
          <p:cNvSpPr txBox="1">
            <a:spLocks/>
          </p:cNvSpPr>
          <p:nvPr/>
        </p:nvSpPr>
        <p:spPr>
          <a:xfrm>
            <a:off x="319314" y="5970151"/>
            <a:ext cx="2776812" cy="631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Mass: 15.982 kg</a:t>
            </a:r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32" t="10835" r="24329" b="4784"/>
          <a:stretch/>
        </p:blipFill>
        <p:spPr>
          <a:xfrm>
            <a:off x="1852340" y="2492792"/>
            <a:ext cx="4970559" cy="3756377"/>
          </a:xfrm>
          <a:prstGeom prst="rect">
            <a:avLst/>
          </a:prstGeom>
        </p:spPr>
      </p:pic>
      <p:sp>
        <p:nvSpPr>
          <p:cNvPr id="12" name="Marcador de contenido 4"/>
          <p:cNvSpPr txBox="1">
            <a:spLocks/>
          </p:cNvSpPr>
          <p:nvPr/>
        </p:nvSpPr>
        <p:spPr>
          <a:xfrm>
            <a:off x="319314" y="3658650"/>
            <a:ext cx="2776812" cy="631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 = 267.77 Hz</a:t>
            </a:r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76" t="18549" r="54419" b="12545"/>
          <a:stretch/>
        </p:blipFill>
        <p:spPr>
          <a:xfrm>
            <a:off x="7163066" y="661477"/>
            <a:ext cx="4154775" cy="28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5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464" y="2537755"/>
            <a:ext cx="6440281" cy="4207026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5732890" y="2775005"/>
            <a:ext cx="3434964" cy="3490623"/>
          </a:xfrm>
          <a:custGeom>
            <a:avLst/>
            <a:gdLst>
              <a:gd name="connsiteX0" fmla="*/ 3434964 w 3434964"/>
              <a:gd name="connsiteY0" fmla="*/ 3466769 h 3490623"/>
              <a:gd name="connsiteX1" fmla="*/ 1057524 w 3434964"/>
              <a:gd name="connsiteY1" fmla="*/ 3490623 h 3490623"/>
              <a:gd name="connsiteX2" fmla="*/ 0 w 3434964"/>
              <a:gd name="connsiteY2" fmla="*/ 1677725 h 3490623"/>
              <a:gd name="connsiteX3" fmla="*/ 7952 w 3434964"/>
              <a:gd name="connsiteY3" fmla="*/ 437322 h 3490623"/>
              <a:gd name="connsiteX4" fmla="*/ 373712 w 3434964"/>
              <a:gd name="connsiteY4" fmla="*/ 23854 h 3490623"/>
              <a:gd name="connsiteX5" fmla="*/ 1216550 w 3434964"/>
              <a:gd name="connsiteY5" fmla="*/ 0 h 3490623"/>
              <a:gd name="connsiteX6" fmla="*/ 3419061 w 3434964"/>
              <a:gd name="connsiteY6" fmla="*/ 1256306 h 3490623"/>
              <a:gd name="connsiteX7" fmla="*/ 3434964 w 3434964"/>
              <a:gd name="connsiteY7" fmla="*/ 3466769 h 34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4964" h="3490623">
                <a:moveTo>
                  <a:pt x="3434964" y="3466769"/>
                </a:moveTo>
                <a:lnTo>
                  <a:pt x="1057524" y="3490623"/>
                </a:lnTo>
                <a:lnTo>
                  <a:pt x="0" y="1677725"/>
                </a:lnTo>
                <a:cubicBezTo>
                  <a:pt x="2651" y="1264257"/>
                  <a:pt x="5301" y="850790"/>
                  <a:pt x="7952" y="437322"/>
                </a:cubicBezTo>
                <a:lnTo>
                  <a:pt x="373712" y="23854"/>
                </a:lnTo>
                <a:lnTo>
                  <a:pt x="1216550" y="0"/>
                </a:lnTo>
                <a:lnTo>
                  <a:pt x="3419061" y="1256306"/>
                </a:lnTo>
                <a:lnTo>
                  <a:pt x="3434964" y="3466769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VOPO Suspension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Design based on HAM 6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473634" y="2643271"/>
            <a:ext cx="3884010" cy="3952711"/>
            <a:chOff x="5465492" y="3350360"/>
            <a:chExt cx="3884010" cy="3952711"/>
          </a:xfrm>
        </p:grpSpPr>
        <p:sp>
          <p:nvSpPr>
            <p:cNvPr id="6" name="Oval 5"/>
            <p:cNvSpPr/>
            <p:nvPr/>
          </p:nvSpPr>
          <p:spPr>
            <a:xfrm rot="19750329">
              <a:off x="5843244" y="4731886"/>
              <a:ext cx="306033" cy="25711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6200000">
              <a:off x="7878849" y="5815404"/>
              <a:ext cx="306033" cy="263527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9043469" y="4543323"/>
              <a:ext cx="306033" cy="260800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16200000">
              <a:off x="6446326" y="2369526"/>
              <a:ext cx="306033" cy="226770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41379" y="3505475"/>
              <a:ext cx="1213694" cy="1552407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8430567" y="4033476"/>
            <a:ext cx="690304" cy="18130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16465" y="2824206"/>
            <a:ext cx="813148" cy="1069022"/>
          </a:xfrm>
          <a:prstGeom prst="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71011" y="5777820"/>
            <a:ext cx="3071859" cy="70788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Maximizing Bench Surface: </a:t>
            </a:r>
            <a:r>
              <a:rPr lang="en-US" sz="2000" b="1" dirty="0"/>
              <a:t> </a:t>
            </a:r>
            <a:r>
              <a:rPr lang="en-US" sz="2000" b="1" dirty="0" smtClean="0"/>
              <a:t>3.64 ft</a:t>
            </a:r>
            <a:r>
              <a:rPr lang="en-US" sz="2000" b="1" baseline="30000" dirty="0" smtClean="0"/>
              <a:t>2</a:t>
            </a:r>
            <a:endParaRPr lang="en-US" sz="2000" b="1" dirty="0"/>
          </a:p>
        </p:txBody>
      </p:sp>
      <p:sp>
        <p:nvSpPr>
          <p:cNvPr id="23" name="Oval 22"/>
          <p:cNvSpPr/>
          <p:nvPr/>
        </p:nvSpPr>
        <p:spPr>
          <a:xfrm rot="16200000">
            <a:off x="4740387" y="3644531"/>
            <a:ext cx="1766280" cy="25225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2726836">
            <a:off x="7027065" y="3200975"/>
            <a:ext cx="2299164" cy="3154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8340" y="153536"/>
            <a:ext cx="3892573" cy="2542771"/>
          </a:xfrm>
          <a:prstGeom prst="rect">
            <a:avLst/>
          </a:prstGeom>
        </p:spPr>
      </p:pic>
      <p:sp>
        <p:nvSpPr>
          <p:cNvPr id="26" name="Marcador de contenido 4"/>
          <p:cNvSpPr txBox="1">
            <a:spLocks/>
          </p:cNvSpPr>
          <p:nvPr/>
        </p:nvSpPr>
        <p:spPr>
          <a:xfrm>
            <a:off x="463683" y="2887516"/>
            <a:ext cx="4133125" cy="2631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Holes availability (Dog Clamps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400" dirty="0">
                <a:solidFill>
                  <a:srgbClr val="00B050"/>
                </a:solidFill>
              </a:rPr>
              <a:t>“Shooting” Area (for the outcome beam</a:t>
            </a:r>
            <a:r>
              <a:rPr lang="en-US" sz="2400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In Vacuum RFPD </a:t>
            </a:r>
            <a:r>
              <a:rPr lang="en-US" sz="2400" dirty="0" smtClean="0">
                <a:solidFill>
                  <a:srgbClr val="0070C0"/>
                </a:solidFill>
              </a:rPr>
              <a:t>Area</a:t>
            </a:r>
          </a:p>
          <a:p>
            <a:r>
              <a:rPr lang="en-US" sz="2400" dirty="0">
                <a:solidFill>
                  <a:srgbClr val="7030A0"/>
                </a:solidFill>
              </a:rPr>
              <a:t>Space for Tip Tilt</a:t>
            </a:r>
          </a:p>
          <a:p>
            <a:pPr marL="0" indent="0"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Injection Bench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63195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Stiffener first design (dummy II)</a:t>
            </a:r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sp>
        <p:nvSpPr>
          <p:cNvPr id="10" name="Marcador de contenido 4"/>
          <p:cNvSpPr txBox="1">
            <a:spLocks/>
          </p:cNvSpPr>
          <p:nvPr/>
        </p:nvSpPr>
        <p:spPr>
          <a:xfrm>
            <a:off x="319314" y="5970151"/>
            <a:ext cx="2776812" cy="631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Mass: 15.977 kg</a:t>
            </a:r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sp>
        <p:nvSpPr>
          <p:cNvPr id="12" name="Marcador de contenido 4"/>
          <p:cNvSpPr txBox="1">
            <a:spLocks/>
          </p:cNvSpPr>
          <p:nvPr/>
        </p:nvSpPr>
        <p:spPr>
          <a:xfrm>
            <a:off x="319314" y="3658650"/>
            <a:ext cx="2776812" cy="631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 = 276.29 Hz</a:t>
            </a:r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46" t="15368" r="27791" b="13979"/>
          <a:stretch/>
        </p:blipFill>
        <p:spPr>
          <a:xfrm>
            <a:off x="2410959" y="2648080"/>
            <a:ext cx="4752107" cy="3709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29" t="22890" r="29695" b="10549"/>
          <a:stretch/>
        </p:blipFill>
        <p:spPr>
          <a:xfrm>
            <a:off x="6749878" y="1868918"/>
            <a:ext cx="4204634" cy="3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Injection Bench: Mass Budget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4"/>
          <p:cNvSpPr>
            <a:spLocks noGrp="1"/>
          </p:cNvSpPr>
          <p:nvPr>
            <p:ph idx="1"/>
          </p:nvPr>
        </p:nvSpPr>
        <p:spPr>
          <a:xfrm>
            <a:off x="753145" y="1842215"/>
            <a:ext cx="5823959" cy="43945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O3 (Filter Cavity + RFPD)</a:t>
            </a:r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3392" y="5820723"/>
            <a:ext cx="3888339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NOTE II:</a:t>
            </a:r>
            <a:r>
              <a:rPr lang="en-US" sz="1400" dirty="0" smtClean="0"/>
              <a:t> In this calculation the Faraday Rotator is not considered, just its base, and the model for polarizers and fiber in is set as the one of a mirror mount 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44802" y="4973341"/>
            <a:ext cx="3902491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NOTE I:</a:t>
            </a:r>
            <a:r>
              <a:rPr lang="en-US" sz="1400" dirty="0" smtClean="0"/>
              <a:t> The weight of the Injection Bench has been set at 18kg but it may vary after the frequency FEA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353392" y="2503629"/>
            <a:ext cx="4280030" cy="2264303"/>
            <a:chOff x="353392" y="2503629"/>
            <a:chExt cx="4280030" cy="2264303"/>
          </a:xfrm>
        </p:grpSpPr>
        <p:sp>
          <p:nvSpPr>
            <p:cNvPr id="12" name="Marcador de contenido 4"/>
            <p:cNvSpPr txBox="1">
              <a:spLocks/>
            </p:cNvSpPr>
            <p:nvPr/>
          </p:nvSpPr>
          <p:spPr>
            <a:xfrm>
              <a:off x="353392" y="2503629"/>
              <a:ext cx="4280030" cy="14068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/>
                <a:t>Optics: 12 kg (2.1kg contingency)</a:t>
              </a:r>
            </a:p>
            <a:p>
              <a:r>
                <a:rPr lang="en-US" sz="2400" dirty="0" smtClean="0"/>
                <a:t>Bench: 18 kg</a:t>
              </a:r>
            </a:p>
            <a:p>
              <a:r>
                <a:rPr lang="en-US" sz="2400" dirty="0" smtClean="0"/>
                <a:t>Balancing Mass: 6kg</a:t>
              </a:r>
              <a:endParaRPr lang="en-US" sz="2400" dirty="0"/>
            </a:p>
          </p:txBody>
        </p:sp>
        <p:sp>
          <p:nvSpPr>
            <p:cNvPr id="16" name="Marcador de contenido 4"/>
            <p:cNvSpPr txBox="1">
              <a:spLocks/>
            </p:cNvSpPr>
            <p:nvPr/>
          </p:nvSpPr>
          <p:spPr>
            <a:xfrm>
              <a:off x="564925" y="4421276"/>
              <a:ext cx="3475269" cy="346656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 smtClean="0"/>
                <a:t>SUSPENDED MASS: 36 kg</a:t>
              </a:r>
              <a:endParaRPr lang="en-US" sz="2200" dirty="0" smtClean="0"/>
            </a:p>
            <a:p>
              <a:pPr lvl="1"/>
              <a:endParaRPr lang="en-US" sz="2200" dirty="0" smtClean="0"/>
            </a:p>
            <a:p>
              <a:endParaRPr lang="en-US" sz="2400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42611" y="4371033"/>
              <a:ext cx="3506875" cy="351790"/>
            </a:xfrm>
            <a:prstGeom prst="roundRect">
              <a:avLst/>
            </a:prstGeom>
            <a:noFill/>
            <a:ln w="38100">
              <a:solidFill>
                <a:srgbClr val="4D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2131666" y="3748181"/>
              <a:ext cx="361741" cy="47195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513" y="1842215"/>
            <a:ext cx="5865387" cy="492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Injection Bench: Mass Budget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4"/>
          <p:cNvSpPr>
            <a:spLocks noGrp="1"/>
          </p:cNvSpPr>
          <p:nvPr>
            <p:ph idx="1"/>
          </p:nvPr>
        </p:nvSpPr>
        <p:spPr>
          <a:xfrm>
            <a:off x="1106230" y="1838530"/>
            <a:ext cx="5823959" cy="43945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O2</a:t>
            </a:r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3392" y="5820723"/>
            <a:ext cx="3888339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NOTE II:</a:t>
            </a:r>
            <a:r>
              <a:rPr lang="en-US" sz="1400" dirty="0" smtClean="0"/>
              <a:t> In this calculation the Faraday Rotator is not considered, just its base, and the model for polarizers and fiber in is set as the one of a mirror mount </a:t>
            </a:r>
            <a:endParaRPr lang="en-US" sz="1400" dirty="0"/>
          </a:p>
        </p:txBody>
      </p:sp>
      <p:sp>
        <p:nvSpPr>
          <p:cNvPr id="12" name="Marcador de contenido 4"/>
          <p:cNvSpPr txBox="1">
            <a:spLocks/>
          </p:cNvSpPr>
          <p:nvPr/>
        </p:nvSpPr>
        <p:spPr>
          <a:xfrm>
            <a:off x="353392" y="2503629"/>
            <a:ext cx="4280030" cy="1406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Optics: 8 kg (1.2kg contingency)</a:t>
            </a:r>
          </a:p>
          <a:p>
            <a:r>
              <a:rPr lang="en-US" sz="2400" dirty="0" smtClean="0"/>
              <a:t>Bench: 18 kg</a:t>
            </a:r>
          </a:p>
          <a:p>
            <a:r>
              <a:rPr lang="en-US" sz="2400" dirty="0" smtClean="0"/>
              <a:t>Balancing Mass: 10kg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44802" y="4973341"/>
            <a:ext cx="3902491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NOTE I:</a:t>
            </a:r>
            <a:r>
              <a:rPr lang="en-US" sz="1400" dirty="0" smtClean="0"/>
              <a:t> The weight of the Injection Bench has been set at 18kg but it may vary after the frequency FEA</a:t>
            </a:r>
            <a:endParaRPr lang="en-US" sz="1400" dirty="0"/>
          </a:p>
        </p:txBody>
      </p:sp>
      <p:sp>
        <p:nvSpPr>
          <p:cNvPr id="16" name="Marcador de contenido 4"/>
          <p:cNvSpPr txBox="1">
            <a:spLocks/>
          </p:cNvSpPr>
          <p:nvPr/>
        </p:nvSpPr>
        <p:spPr>
          <a:xfrm>
            <a:off x="564925" y="4421276"/>
            <a:ext cx="3475269" cy="346656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SUSPENDED MASS: 36 kg</a:t>
            </a:r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542611" y="4371033"/>
            <a:ext cx="3506875" cy="351790"/>
          </a:xfrm>
          <a:prstGeom prst="roundRect">
            <a:avLst/>
          </a:prstGeom>
          <a:noFill/>
          <a:ln w="38100">
            <a:solidFill>
              <a:srgbClr val="4D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2131666" y="3748181"/>
            <a:ext cx="361741" cy="4719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284" y="1752047"/>
            <a:ext cx="6689745" cy="51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Injection Bench Assembly FEA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Optical components for FEA</a:t>
            </a:r>
            <a:endParaRPr lang="en-US" sz="2400" dirty="0"/>
          </a:p>
        </p:txBody>
      </p:sp>
      <p:sp>
        <p:nvSpPr>
          <p:cNvPr id="23" name="Marcador de contenido 4"/>
          <p:cNvSpPr txBox="1">
            <a:spLocks/>
          </p:cNvSpPr>
          <p:nvPr/>
        </p:nvSpPr>
        <p:spPr>
          <a:xfrm>
            <a:off x="293946" y="3274129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Mirror:</a:t>
            </a:r>
          </a:p>
          <a:p>
            <a:pPr lvl="1"/>
            <a:r>
              <a:rPr lang="en-US" sz="2200" dirty="0" smtClean="0"/>
              <a:t>Mass: </a:t>
            </a:r>
            <a:r>
              <a:rPr lang="en-US" sz="2200" dirty="0"/>
              <a:t>205.87 g</a:t>
            </a:r>
            <a:endParaRPr lang="en-US" sz="2200" dirty="0" smtClean="0"/>
          </a:p>
          <a:p>
            <a:pPr lvl="1"/>
            <a:r>
              <a:rPr lang="en-US" sz="2200" dirty="0" smtClean="0"/>
              <a:t>Mass FEA: 203 g</a:t>
            </a:r>
          </a:p>
          <a:p>
            <a:pPr lvl="1"/>
            <a:r>
              <a:rPr lang="en-US" sz="2200" dirty="0" smtClean="0"/>
              <a:t>Quantity: 11 / 18</a:t>
            </a:r>
            <a:endParaRPr lang="en-US" sz="2000" dirty="0"/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5436681" y="3127427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Lens:</a:t>
            </a:r>
          </a:p>
          <a:p>
            <a:pPr lvl="1"/>
            <a:r>
              <a:rPr lang="en-US" sz="2200" dirty="0" smtClean="0"/>
              <a:t>Mass: 121.375 g</a:t>
            </a:r>
          </a:p>
          <a:p>
            <a:pPr lvl="1"/>
            <a:r>
              <a:rPr lang="en-US" sz="2200" dirty="0" smtClean="0"/>
              <a:t>Mass FEA: 120 g</a:t>
            </a:r>
          </a:p>
          <a:p>
            <a:pPr lvl="1"/>
            <a:r>
              <a:rPr lang="en-US" sz="2200" dirty="0" smtClean="0"/>
              <a:t>Quantity: 7 / 10</a:t>
            </a:r>
            <a:endParaRPr lang="en-US" sz="2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77153" t="42699" r="21106" b="51685"/>
          <a:stretch/>
        </p:blipFill>
        <p:spPr>
          <a:xfrm>
            <a:off x="491033" y="5304329"/>
            <a:ext cx="1230393" cy="12405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75489" t="70989" r="22786" b="23490"/>
          <a:stretch/>
        </p:blipFill>
        <p:spPr>
          <a:xfrm>
            <a:off x="6533294" y="5304329"/>
            <a:ext cx="1240568" cy="1240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826" t="17987" r="46159" b="20049"/>
          <a:stretch/>
        </p:blipFill>
        <p:spPr>
          <a:xfrm>
            <a:off x="3469263" y="2371942"/>
            <a:ext cx="1647061" cy="4264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24" t="11472" r="38062" b="9677"/>
          <a:stretch/>
        </p:blipFill>
        <p:spPr>
          <a:xfrm>
            <a:off x="8702839" y="2280842"/>
            <a:ext cx="2171576" cy="42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Injection Bench Assembly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Optical components for FEA</a:t>
            </a:r>
          </a:p>
        </p:txBody>
      </p:sp>
      <p:sp>
        <p:nvSpPr>
          <p:cNvPr id="23" name="Marcador de contenido 4"/>
          <p:cNvSpPr txBox="1">
            <a:spLocks/>
          </p:cNvSpPr>
          <p:nvPr/>
        </p:nvSpPr>
        <p:spPr>
          <a:xfrm>
            <a:off x="136433" y="3690481"/>
            <a:ext cx="3433485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Beam Dump:</a:t>
            </a:r>
          </a:p>
          <a:p>
            <a:pPr lvl="1"/>
            <a:r>
              <a:rPr lang="en-US" sz="2200" dirty="0" smtClean="0"/>
              <a:t>Mass: </a:t>
            </a:r>
            <a:r>
              <a:rPr lang="en-US" sz="2200" dirty="0"/>
              <a:t>164.61 </a:t>
            </a:r>
            <a:r>
              <a:rPr lang="en-US" sz="2200" dirty="0" smtClean="0"/>
              <a:t>g</a:t>
            </a:r>
          </a:p>
          <a:p>
            <a:pPr lvl="1"/>
            <a:r>
              <a:rPr lang="en-US" sz="2200" dirty="0" smtClean="0"/>
              <a:t>Mass to FEA: 163 g</a:t>
            </a:r>
          </a:p>
          <a:p>
            <a:pPr lvl="1"/>
            <a:r>
              <a:rPr lang="en-US" sz="2200" dirty="0" smtClean="0"/>
              <a:t>Quantity: 2 / 5</a:t>
            </a:r>
            <a:endParaRPr lang="en-US" sz="2000" dirty="0"/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5594764" y="3439324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QPD:</a:t>
            </a:r>
          </a:p>
          <a:p>
            <a:pPr lvl="1"/>
            <a:r>
              <a:rPr lang="en-US" sz="2200" dirty="0" smtClean="0"/>
              <a:t>Mass: 142.98 g</a:t>
            </a:r>
          </a:p>
          <a:p>
            <a:pPr lvl="1"/>
            <a:r>
              <a:rPr lang="en-US" sz="2200" dirty="0" smtClean="0"/>
              <a:t>Mass FEA: 143 g</a:t>
            </a:r>
          </a:p>
          <a:p>
            <a:pPr lvl="1"/>
            <a:r>
              <a:rPr lang="en-US" sz="2200" dirty="0" smtClean="0"/>
              <a:t>Quantity: 2 / 3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1360" t="83026" r="26943" b="11544"/>
          <a:stretch/>
        </p:blipFill>
        <p:spPr>
          <a:xfrm>
            <a:off x="908925" y="5393459"/>
            <a:ext cx="1127761" cy="11277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0771" t="27792" r="27456" b="66533"/>
          <a:stretch/>
        </p:blipFill>
        <p:spPr>
          <a:xfrm>
            <a:off x="6337369" y="5393454"/>
            <a:ext cx="1127761" cy="1127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245" t="6286" r="36426" b="10874"/>
          <a:stretch/>
        </p:blipFill>
        <p:spPr>
          <a:xfrm>
            <a:off x="8348447" y="1691322"/>
            <a:ext cx="2771281" cy="491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31" t="11339" r="33312" b="16458"/>
          <a:stretch/>
        </p:blipFill>
        <p:spPr>
          <a:xfrm>
            <a:off x="3144394" y="2371942"/>
            <a:ext cx="2534049" cy="32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Injection Bench Assembly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Optical components for FEA</a:t>
            </a:r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5645556" y="2519149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Wave Plate:</a:t>
            </a:r>
          </a:p>
          <a:p>
            <a:pPr lvl="1"/>
            <a:r>
              <a:rPr lang="en-US" sz="2200" dirty="0"/>
              <a:t>Mass: 300 </a:t>
            </a:r>
            <a:r>
              <a:rPr lang="en-US" sz="2200" dirty="0" smtClean="0"/>
              <a:t>g</a:t>
            </a:r>
          </a:p>
          <a:p>
            <a:pPr lvl="1"/>
            <a:r>
              <a:rPr lang="en-US" sz="2200" dirty="0" smtClean="0"/>
              <a:t>Mass FEA: 297 g</a:t>
            </a:r>
            <a:endParaRPr lang="en-US" sz="2200" dirty="0"/>
          </a:p>
          <a:p>
            <a:pPr lvl="1"/>
            <a:r>
              <a:rPr lang="en-US" sz="2200" dirty="0" smtClean="0"/>
              <a:t>Quantity: 1 / 2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0833" t="75952" r="27489" b="18587"/>
          <a:stretch/>
        </p:blipFill>
        <p:spPr>
          <a:xfrm>
            <a:off x="1455620" y="5244152"/>
            <a:ext cx="1079463" cy="1097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8552" t="61141" r="29730" b="33343"/>
          <a:stretch/>
        </p:blipFill>
        <p:spPr>
          <a:xfrm>
            <a:off x="6749143" y="4363702"/>
            <a:ext cx="1082381" cy="1085773"/>
          </a:xfrm>
          <a:prstGeom prst="rect">
            <a:avLst/>
          </a:prstGeom>
        </p:spPr>
      </p:pic>
      <p:sp>
        <p:nvSpPr>
          <p:cNvPr id="16" name="Marcador de contenido 4"/>
          <p:cNvSpPr txBox="1">
            <a:spLocks/>
          </p:cNvSpPr>
          <p:nvPr/>
        </p:nvSpPr>
        <p:spPr>
          <a:xfrm>
            <a:off x="296824" y="3001123"/>
            <a:ext cx="2931406" cy="1613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Polarizer:</a:t>
            </a:r>
          </a:p>
          <a:p>
            <a:pPr lvl="1"/>
            <a:r>
              <a:rPr lang="en-US" sz="2200" dirty="0" smtClean="0"/>
              <a:t>Mass: </a:t>
            </a:r>
            <a:r>
              <a:rPr lang="en-US" sz="2200" dirty="0"/>
              <a:t>206.71 g</a:t>
            </a:r>
            <a:endParaRPr lang="en-US" sz="2200" dirty="0" smtClean="0"/>
          </a:p>
          <a:p>
            <a:pPr lvl="1"/>
            <a:r>
              <a:rPr lang="en-US" sz="2200" dirty="0" smtClean="0"/>
              <a:t>Mass FEA: 203 g</a:t>
            </a:r>
          </a:p>
          <a:p>
            <a:pPr lvl="1"/>
            <a:r>
              <a:rPr lang="en-US" sz="2200" dirty="0" smtClean="0"/>
              <a:t>Quantity: 2+2 / 2+2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45" t="5622" r="37594" b="7549"/>
          <a:stretch/>
        </p:blipFill>
        <p:spPr>
          <a:xfrm>
            <a:off x="8393543" y="2445545"/>
            <a:ext cx="2887468" cy="4116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573" t="11738" r="47789" b="21378"/>
          <a:stretch/>
        </p:blipFill>
        <p:spPr>
          <a:xfrm>
            <a:off x="3151784" y="2445545"/>
            <a:ext cx="1931754" cy="429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Injection Bench Assembly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Optical components for FEA</a:t>
            </a:r>
          </a:p>
        </p:txBody>
      </p:sp>
      <p:sp>
        <p:nvSpPr>
          <p:cNvPr id="23" name="Marcador de contenido 4"/>
          <p:cNvSpPr txBox="1">
            <a:spLocks/>
          </p:cNvSpPr>
          <p:nvPr/>
        </p:nvSpPr>
        <p:spPr>
          <a:xfrm>
            <a:off x="0" y="2790640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Fiber In:</a:t>
            </a:r>
          </a:p>
          <a:p>
            <a:pPr lvl="1"/>
            <a:r>
              <a:rPr lang="en-US" sz="2200" dirty="0" smtClean="0"/>
              <a:t>Mass: 252.01 g</a:t>
            </a:r>
          </a:p>
          <a:p>
            <a:pPr lvl="1"/>
            <a:r>
              <a:rPr lang="en-US" sz="2200" dirty="0" smtClean="0"/>
              <a:t>Mass FEA: 191 g</a:t>
            </a:r>
          </a:p>
          <a:p>
            <a:pPr lvl="1"/>
            <a:r>
              <a:rPr lang="en-US" sz="2200" dirty="0" smtClean="0"/>
              <a:t>Quantity: 2 / 2</a:t>
            </a:r>
            <a:endParaRPr lang="en-US" sz="2000" dirty="0"/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5714825" y="2599043"/>
            <a:ext cx="2944838" cy="16138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RFPD in </a:t>
            </a:r>
            <a:r>
              <a:rPr lang="en-US" sz="2400" dirty="0" smtClean="0"/>
              <a:t>Vacuum</a:t>
            </a:r>
          </a:p>
          <a:p>
            <a:pPr lvl="1"/>
            <a:r>
              <a:rPr lang="en-US" sz="2200" dirty="0" smtClean="0"/>
              <a:t>Mass: </a:t>
            </a:r>
            <a:r>
              <a:rPr lang="en-US" sz="2400" dirty="0" smtClean="0"/>
              <a:t>270.41 g</a:t>
            </a:r>
          </a:p>
          <a:p>
            <a:pPr lvl="1"/>
            <a:r>
              <a:rPr lang="en-US" sz="2400" dirty="0" smtClean="0"/>
              <a:t>Mass: 279 g</a:t>
            </a:r>
            <a:endParaRPr lang="en-US" sz="2200" dirty="0" smtClean="0"/>
          </a:p>
          <a:p>
            <a:pPr lvl="1"/>
            <a:r>
              <a:rPr lang="en-US" sz="2200" dirty="0" smtClean="0"/>
              <a:t>Quantity: 0 / 2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66512" t="38889" r="30760" b="55427"/>
          <a:stretch/>
        </p:blipFill>
        <p:spPr>
          <a:xfrm>
            <a:off x="791173" y="4255055"/>
            <a:ext cx="1620457" cy="10551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768" t="60456" r="15986" b="32979"/>
          <a:stretch/>
        </p:blipFill>
        <p:spPr>
          <a:xfrm>
            <a:off x="6218962" y="4893511"/>
            <a:ext cx="1725340" cy="833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33" t="14531" r="43045" b="18585"/>
          <a:stretch/>
        </p:blipFill>
        <p:spPr>
          <a:xfrm>
            <a:off x="8409046" y="1387125"/>
            <a:ext cx="2983122" cy="5557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47" t="10940" r="35414" b="6220"/>
          <a:stretch/>
        </p:blipFill>
        <p:spPr>
          <a:xfrm>
            <a:off x="3053977" y="2404146"/>
            <a:ext cx="2359198" cy="436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Injection Bench Assembly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Optical components for FEA</a:t>
            </a:r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5496758" y="2570671"/>
            <a:ext cx="2854960" cy="2427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VOPO Cavity:</a:t>
            </a:r>
          </a:p>
          <a:p>
            <a:pPr lvl="1"/>
            <a:r>
              <a:rPr lang="en-US" sz="2200" dirty="0" smtClean="0"/>
              <a:t>Mass: </a:t>
            </a:r>
            <a:r>
              <a:rPr lang="en-US" sz="2000" dirty="0" smtClean="0"/>
              <a:t>1463 g</a:t>
            </a:r>
          </a:p>
          <a:p>
            <a:pPr lvl="1"/>
            <a:r>
              <a:rPr lang="en-US" sz="2200" dirty="0"/>
              <a:t>Mass: </a:t>
            </a:r>
            <a:r>
              <a:rPr lang="en-US" sz="2000" dirty="0" smtClean="0"/>
              <a:t>1460 g</a:t>
            </a:r>
          </a:p>
          <a:p>
            <a:pPr lvl="1"/>
            <a:r>
              <a:rPr lang="en-US" sz="2200" dirty="0" smtClean="0"/>
              <a:t>Quantity: 1 / 1</a:t>
            </a:r>
            <a:endParaRPr lang="en-US" sz="2000" dirty="0"/>
          </a:p>
        </p:txBody>
      </p:sp>
      <p:sp>
        <p:nvSpPr>
          <p:cNvPr id="8" name="Marcador de contenido 4"/>
          <p:cNvSpPr txBox="1">
            <a:spLocks/>
          </p:cNvSpPr>
          <p:nvPr/>
        </p:nvSpPr>
        <p:spPr>
          <a:xfrm>
            <a:off x="206579" y="2519148"/>
            <a:ext cx="3112818" cy="1890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Faraday Rotator:</a:t>
            </a:r>
          </a:p>
          <a:p>
            <a:pPr lvl="1"/>
            <a:r>
              <a:rPr lang="en-US" sz="2200" dirty="0" smtClean="0"/>
              <a:t>Mass: </a:t>
            </a:r>
          </a:p>
          <a:p>
            <a:pPr lvl="2"/>
            <a:r>
              <a:rPr lang="en-US" sz="2000" dirty="0" smtClean="0"/>
              <a:t>Base: 170.43 g</a:t>
            </a:r>
          </a:p>
          <a:p>
            <a:pPr lvl="2"/>
            <a:r>
              <a:rPr lang="en-US" sz="2000" dirty="0" smtClean="0"/>
              <a:t>Base FEA: 170 g</a:t>
            </a:r>
          </a:p>
          <a:p>
            <a:pPr lvl="2"/>
            <a:r>
              <a:rPr lang="en-US" sz="2000" dirty="0" smtClean="0"/>
              <a:t>Rotator: </a:t>
            </a:r>
            <a:r>
              <a:rPr lang="en-US" sz="2000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/>
              <a:t> g</a:t>
            </a:r>
          </a:p>
          <a:p>
            <a:pPr lvl="1"/>
            <a:r>
              <a:rPr lang="en-US" sz="2200" dirty="0" smtClean="0"/>
              <a:t>Quantity: 1 / 1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213" t="15757" r="30526" b="6589"/>
          <a:stretch/>
        </p:blipFill>
        <p:spPr>
          <a:xfrm>
            <a:off x="2460412" y="3784278"/>
            <a:ext cx="2916571" cy="2998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01" t="23306" r="23346" b="18187"/>
          <a:stretch/>
        </p:blipFill>
        <p:spPr>
          <a:xfrm>
            <a:off x="6158689" y="3239024"/>
            <a:ext cx="5110619" cy="35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Injection Bench Assembly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Injection Bench Assembly </a:t>
            </a:r>
            <a:r>
              <a:rPr lang="en-US" sz="2400" dirty="0" smtClean="0"/>
              <a:t>for </a:t>
            </a:r>
            <a:r>
              <a:rPr lang="en-US" sz="2400" dirty="0"/>
              <a:t>FEA</a:t>
            </a:r>
          </a:p>
        </p:txBody>
      </p:sp>
      <p:sp>
        <p:nvSpPr>
          <p:cNvPr id="10" name="Marcador de contenido 4"/>
          <p:cNvSpPr txBox="1">
            <a:spLocks/>
          </p:cNvSpPr>
          <p:nvPr/>
        </p:nvSpPr>
        <p:spPr>
          <a:xfrm>
            <a:off x="6820528" y="2728444"/>
            <a:ext cx="3814648" cy="53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Global Contact: Bonded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64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Injection Bench Assembly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Injection Bench Assembly </a:t>
            </a:r>
            <a:r>
              <a:rPr lang="en-US" sz="2400" dirty="0" smtClean="0"/>
              <a:t>for FEA (no MASSES)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arcador de contenido 4"/>
              <p:cNvSpPr txBox="1">
                <a:spLocks/>
              </p:cNvSpPr>
              <p:nvPr/>
            </p:nvSpPr>
            <p:spPr>
              <a:xfrm>
                <a:off x="4129351" y="2703164"/>
                <a:ext cx="3814648" cy="5334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𝐶𝑂𝑀𝑃𝐴𝑇𝐼𝐵𝐿𝐸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238.09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Marcador de contenid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351" y="2703164"/>
                <a:ext cx="3814648" cy="533413"/>
              </a:xfrm>
              <a:prstGeom prst="rect">
                <a:avLst/>
              </a:prstGeom>
              <a:blipFill rotWithShape="0">
                <a:blip r:embed="rId2"/>
                <a:stretch>
                  <a:fillRect l="-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814" t="14460" r="23446"/>
          <a:stretch/>
        </p:blipFill>
        <p:spPr>
          <a:xfrm>
            <a:off x="172644" y="2328641"/>
            <a:ext cx="4954971" cy="4529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Marcador de contenido 4"/>
              <p:cNvSpPr txBox="1">
                <a:spLocks/>
              </p:cNvSpPr>
              <p:nvPr/>
            </p:nvSpPr>
            <p:spPr>
              <a:xfrm>
                <a:off x="7619763" y="2666268"/>
                <a:ext cx="3941257" cy="5334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𝐼𝑁𝐶𝑂𝑀𝑃𝐴𝑇𝐼𝐵𝐿𝐸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23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76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Marcador de contenid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763" y="2666268"/>
                <a:ext cx="3941257" cy="533413"/>
              </a:xfrm>
              <a:prstGeom prst="rect">
                <a:avLst/>
              </a:prstGeom>
              <a:blipFill rotWithShape="0">
                <a:blip r:embed="rId4"/>
                <a:stretch>
                  <a:fillRect l="-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10" t="20725" r="61514" b="13183"/>
          <a:stretch/>
        </p:blipFill>
        <p:spPr>
          <a:xfrm>
            <a:off x="8144417" y="3072225"/>
            <a:ext cx="3216185" cy="2817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99" t="11133" r="25015" b="8704"/>
          <a:stretch/>
        </p:blipFill>
        <p:spPr>
          <a:xfrm>
            <a:off x="4912715" y="3067486"/>
            <a:ext cx="3031284" cy="2667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78782" y="6099338"/>
            <a:ext cx="6481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No significant difference has been observed between compatible and incompatible meshing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3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4625" t="10476" r="27414" b="9626"/>
          <a:stretch/>
        </p:blipFill>
        <p:spPr>
          <a:xfrm>
            <a:off x="4453123" y="2086836"/>
            <a:ext cx="4666508" cy="4708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VOPO Suspension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Blade with 3-axial symmetry</a:t>
            </a:r>
          </a:p>
        </p:txBody>
      </p:sp>
      <p:sp>
        <p:nvSpPr>
          <p:cNvPr id="26" name="Marcador de contenido 4"/>
          <p:cNvSpPr txBox="1">
            <a:spLocks/>
          </p:cNvSpPr>
          <p:nvPr/>
        </p:nvSpPr>
        <p:spPr>
          <a:xfrm>
            <a:off x="308806" y="2871688"/>
            <a:ext cx="4133125" cy="263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Blades clamps form equilateral triangle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Triangle center close to “Geometric Center” (</a:t>
            </a:r>
            <a:r>
              <a:rPr lang="en-US" sz="2400" dirty="0" smtClean="0">
                <a:solidFill>
                  <a:srgbClr val="00B050"/>
                </a:solidFill>
              </a:rPr>
              <a:t>easy </a:t>
            </a:r>
            <a:r>
              <a:rPr lang="en-US" sz="2400" dirty="0">
                <a:solidFill>
                  <a:srgbClr val="00B050"/>
                </a:solidFill>
              </a:rPr>
              <a:t>to balance)</a:t>
            </a:r>
          </a:p>
          <a:p>
            <a:r>
              <a:rPr lang="en-US" sz="2400" dirty="0">
                <a:solidFill>
                  <a:srgbClr val="0070C0"/>
                </a:solidFill>
              </a:rPr>
              <a:t>Stops separated </a:t>
            </a:r>
            <a:r>
              <a:rPr lang="en-US" sz="2400" dirty="0" smtClean="0">
                <a:solidFill>
                  <a:srgbClr val="0070C0"/>
                </a:solidFill>
              </a:rPr>
              <a:t>enough</a:t>
            </a:r>
            <a:endParaRPr lang="en-US" sz="2400" dirty="0">
              <a:solidFill>
                <a:srgbClr val="00B05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3486864">
            <a:off x="4596429" y="5051196"/>
            <a:ext cx="1614959" cy="710198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350312" y="6011695"/>
            <a:ext cx="1769319" cy="830360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669486">
            <a:off x="6094336" y="2585917"/>
            <a:ext cx="1527767" cy="776816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97031" y="4677667"/>
            <a:ext cx="162735" cy="16537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28" t="18592" r="18143" b="5973"/>
          <a:stretch/>
        </p:blipFill>
        <p:spPr>
          <a:xfrm>
            <a:off x="7299259" y="100348"/>
            <a:ext cx="3898126" cy="3476361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 rot="2485088">
            <a:off x="5358293" y="3134409"/>
            <a:ext cx="3003752" cy="2617317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9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BLADE DESIGN: Material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7110" y="1920071"/>
            <a:ext cx="10789115" cy="4351337"/>
          </a:xfrm>
        </p:spPr>
        <p:txBody>
          <a:bodyPr/>
          <a:lstStyle/>
          <a:p>
            <a:r>
              <a:rPr lang="en-US" dirty="0" smtClean="0"/>
              <a:t>Material: 440C SSTL (E = 210 </a:t>
            </a:r>
            <a:r>
              <a:rPr lang="en-US" dirty="0" err="1" smtClean="0"/>
              <a:t>GPa</a:t>
            </a:r>
            <a:r>
              <a:rPr lang="en-US" dirty="0" smtClean="0"/>
              <a:t>, </a:t>
            </a:r>
            <a:r>
              <a:rPr lang="el-GR" sz="2400" dirty="0" smtClean="0"/>
              <a:t></a:t>
            </a:r>
            <a:r>
              <a:rPr lang="en-US" sz="900" dirty="0"/>
              <a:t>Y</a:t>
            </a:r>
            <a:r>
              <a:rPr lang="en-US" dirty="0" smtClean="0"/>
              <a:t> = 1800 MPa, UTS = 1970 MPa, </a:t>
            </a:r>
            <a:r>
              <a:rPr lang="el-GR" dirty="0" smtClean="0"/>
              <a:t>ρ</a:t>
            </a:r>
            <a:r>
              <a:rPr lang="en-US" dirty="0" smtClean="0"/>
              <a:t> = 7800 kg/m</a:t>
            </a:r>
            <a:r>
              <a:rPr lang="en-US" baseline="30000" dirty="0" smtClean="0"/>
              <a:t>3</a:t>
            </a:r>
            <a:r>
              <a:rPr lang="en-US" dirty="0" smtClean="0"/>
              <a:t>, </a:t>
            </a:r>
            <a:r>
              <a:rPr lang="el-GR" dirty="0" smtClean="0"/>
              <a:t>ν</a:t>
            </a:r>
            <a:r>
              <a:rPr lang="en-US" dirty="0" smtClean="0"/>
              <a:t> = 0.285)</a:t>
            </a:r>
          </a:p>
          <a:p>
            <a:r>
              <a:rPr lang="en-US" dirty="0" smtClean="0"/>
              <a:t>Total Suspended Mass: m = 36 kg </a:t>
            </a:r>
          </a:p>
          <a:p>
            <a:r>
              <a:rPr lang="en-US" dirty="0" smtClean="0"/>
              <a:t>Charge per blade: P = 117.72N (12 kg)</a:t>
            </a:r>
          </a:p>
          <a:p>
            <a:endParaRPr lang="en-US" dirty="0"/>
          </a:p>
          <a:p>
            <a:r>
              <a:rPr lang="en-US" dirty="0" smtClean="0"/>
              <a:t>Constraints:</a:t>
            </a:r>
          </a:p>
          <a:p>
            <a:r>
              <a:rPr lang="en-US" dirty="0" smtClean="0"/>
              <a:t>Factor of Safety: ≥ 33.3% (</a:t>
            </a:r>
            <a:r>
              <a:rPr lang="en-US" dirty="0" err="1" smtClean="0"/>
              <a:t>FoS</a:t>
            </a:r>
            <a:r>
              <a:rPr lang="en-US" dirty="0" smtClean="0"/>
              <a:t> </a:t>
            </a:r>
            <a:r>
              <a:rPr lang="en-US" dirty="0"/>
              <a:t>≥ </a:t>
            </a:r>
            <a:r>
              <a:rPr lang="en-US" dirty="0" smtClean="0"/>
              <a:t>3)</a:t>
            </a:r>
          </a:p>
          <a:p>
            <a:r>
              <a:rPr lang="en-US" dirty="0" smtClean="0"/>
              <a:t>Desired frequency: f ≈ 1.5 Hz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193938" y="2686313"/>
            <a:ext cx="4981151" cy="3647168"/>
            <a:chOff x="5819775" y="2800480"/>
            <a:chExt cx="5310254" cy="3842346"/>
          </a:xfrm>
        </p:grpSpPr>
        <p:grpSp>
          <p:nvGrpSpPr>
            <p:cNvPr id="6" name="Group 5"/>
            <p:cNvGrpSpPr/>
            <p:nvPr/>
          </p:nvGrpSpPr>
          <p:grpSpPr>
            <a:xfrm>
              <a:off x="5819775" y="2800480"/>
              <a:ext cx="5310254" cy="3842346"/>
              <a:chOff x="5787134" y="2800480"/>
              <a:chExt cx="5310254" cy="384234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38928" t="64001" r="27619" b="5142"/>
              <a:stretch/>
            </p:blipFill>
            <p:spPr>
              <a:xfrm>
                <a:off x="5787134" y="3581400"/>
                <a:ext cx="5310254" cy="306142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875" t="13500" r="27083" b="75667"/>
              <a:stretch/>
            </p:blipFill>
            <p:spPr>
              <a:xfrm>
                <a:off x="5787134" y="2800480"/>
                <a:ext cx="5310254" cy="780920"/>
              </a:xfrm>
              <a:prstGeom prst="rect">
                <a:avLst/>
              </a:prstGeom>
            </p:spPr>
          </p:pic>
        </p:grpSp>
        <p:sp>
          <p:nvSpPr>
            <p:cNvPr id="8" name="Rounded Rectangle 7"/>
            <p:cNvSpPr/>
            <p:nvPr/>
          </p:nvSpPr>
          <p:spPr>
            <a:xfrm>
              <a:off x="5819775" y="4810125"/>
              <a:ext cx="5310254" cy="4667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5216057" y="2297762"/>
            <a:ext cx="1073468" cy="165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89525" y="6404169"/>
            <a:ext cx="5006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/>
              </a:rPr>
              <a:t>http://www.pennstainless.com/stainless-grades/400-series-stainless/440c-stainless-steel/</a:t>
            </a:r>
            <a:endParaRPr lang="en-US" sz="900" dirty="0" smtClean="0">
              <a:hlinkClick r:id=""/>
            </a:endParaRPr>
          </a:p>
          <a:p>
            <a:r>
              <a:rPr lang="en-US" sz="900" dirty="0" smtClean="0">
                <a:hlinkClick r:id=""/>
              </a:rPr>
              <a:t>http</a:t>
            </a:r>
            <a:r>
              <a:rPr lang="en-US" sz="900" dirty="0">
                <a:hlinkClick r:id="rId3"/>
              </a:rPr>
              <a:t>://</a:t>
            </a:r>
            <a:r>
              <a:rPr lang="en-US" sz="900" dirty="0" smtClean="0">
                <a:hlinkClick r:id="rId3"/>
              </a:rPr>
              <a:t>www.makeitfrom.com/material-properties/Hardened-440C-Stainless-Steel</a:t>
            </a:r>
            <a:endParaRPr lang="en-US" sz="900" dirty="0" smtClean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0940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 DESIGN: Dimensions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261872" y="2128058"/>
                <a:ext cx="8595360" cy="4351337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Design Parameters:</a:t>
                </a:r>
              </a:p>
              <a:p>
                <a:pPr lvl="1"/>
                <a:r>
                  <a:rPr lang="en-US" dirty="0" smtClean="0"/>
                  <a:t>Blade Width: a</a:t>
                </a:r>
              </a:p>
              <a:p>
                <a:pPr lvl="1"/>
                <a:r>
                  <a:rPr lang="en-US" dirty="0" smtClean="0"/>
                  <a:t>Blade Length: l</a:t>
                </a:r>
              </a:p>
              <a:p>
                <a:pPr lvl="1"/>
                <a:r>
                  <a:rPr lang="en-US" dirty="0" smtClean="0"/>
                  <a:t>Blade thickness: h</a:t>
                </a:r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Equations (for triangular blades):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﷮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𝐸𝑎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=1.5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𝑃𝑙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2128058"/>
                <a:ext cx="8595360" cy="4351337"/>
              </a:xfrm>
              <a:blipFill rotWithShape="0">
                <a:blip r:embed="rId2"/>
                <a:stretch>
                  <a:fillRect l="-142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/>
          <p:cNvSpPr/>
          <p:nvPr/>
        </p:nvSpPr>
        <p:spPr>
          <a:xfrm>
            <a:off x="3840480" y="2430339"/>
            <a:ext cx="349135" cy="8811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3840480" y="4494919"/>
            <a:ext cx="349135" cy="8811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1997" y="2686247"/>
            <a:ext cx="179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Parameters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1777" y="4750827"/>
            <a:ext cx="179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Equations</a:t>
            </a:r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>
            <a:off x="6499721" y="2870913"/>
            <a:ext cx="429767" cy="20834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671816" y="3596765"/>
            <a:ext cx="2227811" cy="631768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 DOF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584947" y="5120159"/>
            <a:ext cx="2401547" cy="631768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 = 280 mm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8567926" y="4322618"/>
            <a:ext cx="399011" cy="631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18197" y="6047680"/>
            <a:ext cx="475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choice of this length has been made after checking the optical layout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077" y="2453929"/>
            <a:ext cx="5760142" cy="44622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 DESIGN: Dimensions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872" y="2128058"/>
            <a:ext cx="8595360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Theoretical Results (</a:t>
            </a:r>
            <a:r>
              <a:rPr lang="en-US" dirty="0" err="1" smtClean="0"/>
              <a:t>BladeDesign.m</a:t>
            </a:r>
            <a:r>
              <a:rPr lang="en-US" dirty="0" smtClean="0"/>
              <a:t>) for m </a:t>
            </a:r>
            <a:r>
              <a:rPr lang="en-US" dirty="0"/>
              <a:t>= </a:t>
            </a:r>
            <a:r>
              <a:rPr lang="en-US" dirty="0" smtClean="0"/>
              <a:t>36kg</a:t>
            </a:r>
            <a:r>
              <a:rPr lang="en-US" dirty="0"/>
              <a:t>, f = 1.5Hz </a:t>
            </a:r>
            <a:r>
              <a:rPr lang="en-US" dirty="0" smtClean="0"/>
              <a:t>and </a:t>
            </a:r>
            <a:r>
              <a:rPr lang="en-US" dirty="0" err="1" smtClean="0"/>
              <a:t>FoS</a:t>
            </a:r>
            <a:r>
              <a:rPr lang="en-US" dirty="0" smtClean="0"/>
              <a:t> = 3:</a:t>
            </a:r>
          </a:p>
          <a:p>
            <a:r>
              <a:rPr lang="en-US" dirty="0" smtClean="0"/>
              <a:t>l = 280 mm</a:t>
            </a:r>
          </a:p>
          <a:p>
            <a:r>
              <a:rPr lang="en-US" dirty="0" smtClean="0"/>
              <a:t>b = 80.12 mm</a:t>
            </a:r>
          </a:p>
          <a:p>
            <a:r>
              <a:rPr lang="en-US" dirty="0" smtClean="0"/>
              <a:t>h = </a:t>
            </a:r>
            <a:r>
              <a:rPr lang="en-US" dirty="0"/>
              <a:t>2.0282 </a:t>
            </a:r>
            <a:r>
              <a:rPr lang="en-US" dirty="0" smtClean="0"/>
              <a:t>mm</a:t>
            </a:r>
          </a:p>
          <a:p>
            <a:r>
              <a:rPr lang="en-US" dirty="0" err="1" smtClean="0"/>
              <a:t>Kzz</a:t>
            </a:r>
            <a:r>
              <a:rPr lang="en-US" dirty="0" smtClean="0"/>
              <a:t> = 1065.9 N/m</a:t>
            </a:r>
          </a:p>
          <a:p>
            <a:r>
              <a:rPr lang="en-US" dirty="0" smtClean="0"/>
              <a:t>Tip deflection = 110.4 mm</a:t>
            </a:r>
          </a:p>
          <a:p>
            <a:pPr lvl="1"/>
            <a:endParaRPr lang="en-US" b="0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6384898" y="5139189"/>
            <a:ext cx="4460680" cy="1653860"/>
            <a:chOff x="7218452" y="5041771"/>
            <a:chExt cx="4265266" cy="1563545"/>
          </a:xfrm>
        </p:grpSpPr>
        <p:cxnSp>
          <p:nvCxnSpPr>
            <p:cNvPr id="11" name="Straight Connector 10"/>
            <p:cNvCxnSpPr>
              <a:endCxn id="17" idx="4"/>
            </p:cNvCxnSpPr>
            <p:nvPr/>
          </p:nvCxnSpPr>
          <p:spPr>
            <a:xfrm flipH="1" flipV="1">
              <a:off x="9344026" y="5149038"/>
              <a:ext cx="1" cy="1456278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9344026" y="5081395"/>
              <a:ext cx="2139692" cy="6136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218452" y="5109540"/>
              <a:ext cx="2099095" cy="22010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291068" y="5041771"/>
              <a:ext cx="105917" cy="10726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9291068" y="5072323"/>
              <a:ext cx="105917" cy="10726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9314" y="5618057"/>
            <a:ext cx="5620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</a:t>
            </a:r>
            <a:r>
              <a:rPr lang="en-US" dirty="0" smtClean="0"/>
              <a:t>: 80mm is less than what was previously used for the blade design (85 mm) so it fits widely in the designed bench. 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534603" y="3381751"/>
            <a:ext cx="1437197" cy="749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83965" y="2436563"/>
            <a:ext cx="3474044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3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948" y="2620752"/>
            <a:ext cx="5305951" cy="3964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 DESIGN: Dimensions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872" y="2128058"/>
            <a:ext cx="8595360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Theoretical Results (</a:t>
            </a:r>
            <a:r>
              <a:rPr lang="en-US" dirty="0" err="1" smtClean="0"/>
              <a:t>BladeDesign.m</a:t>
            </a:r>
            <a:r>
              <a:rPr lang="en-US" dirty="0" smtClean="0"/>
              <a:t>) for m = 36kg, f = 1.6 Hz</a:t>
            </a:r>
          </a:p>
          <a:p>
            <a:r>
              <a:rPr lang="en-US" dirty="0" smtClean="0"/>
              <a:t>l = 280 mm</a:t>
            </a:r>
          </a:p>
          <a:p>
            <a:r>
              <a:rPr lang="en-US" dirty="0" smtClean="0"/>
              <a:t>b = 85 mm</a:t>
            </a:r>
          </a:p>
          <a:p>
            <a:r>
              <a:rPr lang="en-US" dirty="0" smtClean="0"/>
              <a:t>h = </a:t>
            </a:r>
            <a:r>
              <a:rPr lang="en-US" dirty="0"/>
              <a:t> 2.0761 </a:t>
            </a:r>
            <a:r>
              <a:rPr lang="en-US" dirty="0" smtClean="0"/>
              <a:t>mm</a:t>
            </a:r>
          </a:p>
          <a:p>
            <a:r>
              <a:rPr lang="en-US" dirty="0" err="1" smtClean="0"/>
              <a:t>FoS</a:t>
            </a:r>
            <a:r>
              <a:rPr lang="en-US" dirty="0"/>
              <a:t> = </a:t>
            </a:r>
            <a:r>
              <a:rPr lang="en-US" dirty="0" smtClean="0"/>
              <a:t>3.3346 (30%)</a:t>
            </a:r>
          </a:p>
          <a:p>
            <a:r>
              <a:rPr lang="en-US" dirty="0" err="1" smtClean="0"/>
              <a:t>Kzz</a:t>
            </a:r>
            <a:r>
              <a:rPr lang="en-US" dirty="0" smtClean="0"/>
              <a:t> = 1212.8 N/m</a:t>
            </a:r>
          </a:p>
          <a:p>
            <a:pPr lvl="1"/>
            <a:endParaRPr lang="en-US" b="0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6508674" y="4275009"/>
            <a:ext cx="4129803" cy="1847882"/>
            <a:chOff x="6405441" y="4430754"/>
            <a:chExt cx="3948884" cy="1746974"/>
          </a:xfrm>
        </p:grpSpPr>
        <p:cxnSp>
          <p:nvCxnSpPr>
            <p:cNvPr id="11" name="Straight Connector 10"/>
            <p:cNvCxnSpPr>
              <a:endCxn id="17" idx="4"/>
            </p:cNvCxnSpPr>
            <p:nvPr/>
          </p:nvCxnSpPr>
          <p:spPr>
            <a:xfrm flipV="1">
              <a:off x="9344027" y="4538021"/>
              <a:ext cx="0" cy="1639707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9316100" y="4499247"/>
              <a:ext cx="1038225" cy="0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8" idx="6"/>
            </p:cNvCxnSpPr>
            <p:nvPr/>
          </p:nvCxnSpPr>
          <p:spPr>
            <a:xfrm>
              <a:off x="6405441" y="5126768"/>
              <a:ext cx="2991545" cy="46345"/>
            </a:xfrm>
            <a:prstGeom prst="line">
              <a:avLst/>
            </a:prstGeom>
            <a:ln w="63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291068" y="4430754"/>
              <a:ext cx="105917" cy="10726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9291068" y="5119479"/>
              <a:ext cx="105917" cy="10726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 flipV="1">
            <a:off x="5883965" y="2425148"/>
            <a:ext cx="2166731" cy="11415"/>
          </a:xfrm>
          <a:prstGeom prst="line">
            <a:avLst/>
          </a:prstGeom>
          <a:ln w="38100">
            <a:solidFill>
              <a:srgbClr val="92D050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51676" y="3864006"/>
            <a:ext cx="1679765" cy="6526"/>
          </a:xfrm>
          <a:prstGeom prst="line">
            <a:avLst/>
          </a:prstGeom>
          <a:ln w="38100">
            <a:solidFill>
              <a:srgbClr val="92D050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9314" y="5240530"/>
            <a:ext cx="56203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In order to increase the </a:t>
            </a:r>
            <a:r>
              <a:rPr lang="en-US" dirty="0" err="1" smtClean="0"/>
              <a:t>FoS</a:t>
            </a:r>
            <a:r>
              <a:rPr lang="en-US" dirty="0" smtClean="0"/>
              <a:t> and knowing that 280 mm length and 85 mm wide blade fits in the design, the desired frequency has been raised to 1.6 Hz.</a:t>
            </a:r>
          </a:p>
          <a:p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51675" y="4347458"/>
            <a:ext cx="2131137" cy="0"/>
          </a:xfrm>
          <a:prstGeom prst="line">
            <a:avLst/>
          </a:prstGeom>
          <a:ln w="38100">
            <a:solidFill>
              <a:srgbClr val="92D050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23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 DESIGN: Dimensions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872" y="2128058"/>
            <a:ext cx="8595360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FINAL DIMENSIONS:</a:t>
            </a:r>
            <a:endParaRPr lang="en-US" b="0" dirty="0" smtClean="0"/>
          </a:p>
        </p:txBody>
      </p:sp>
      <p:grpSp>
        <p:nvGrpSpPr>
          <p:cNvPr id="36" name="Group 35"/>
          <p:cNvGrpSpPr/>
          <p:nvPr/>
        </p:nvGrpSpPr>
        <p:grpSpPr>
          <a:xfrm>
            <a:off x="1350989" y="2344861"/>
            <a:ext cx="13338446" cy="6630992"/>
            <a:chOff x="735995" y="2450058"/>
            <a:chExt cx="13338446" cy="6630992"/>
          </a:xfrm>
        </p:grpSpPr>
        <p:grpSp>
          <p:nvGrpSpPr>
            <p:cNvPr id="10" name="Group 9"/>
            <p:cNvGrpSpPr/>
            <p:nvPr/>
          </p:nvGrpSpPr>
          <p:grpSpPr>
            <a:xfrm>
              <a:off x="735995" y="2844488"/>
              <a:ext cx="8670521" cy="4351337"/>
              <a:chOff x="901366" y="2630479"/>
              <a:chExt cx="8670521" cy="4351337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901366" y="2630479"/>
                <a:ext cx="2127024" cy="1270312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Content Placeholder 3"/>
              <p:cNvSpPr txBox="1">
                <a:spLocks/>
              </p:cNvSpPr>
              <p:nvPr/>
            </p:nvSpPr>
            <p:spPr>
              <a:xfrm>
                <a:off x="976527" y="2630479"/>
                <a:ext cx="8595360" cy="43513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l = 280 mm</a:t>
                </a:r>
              </a:p>
              <a:p>
                <a:r>
                  <a:rPr lang="en-US" dirty="0" smtClean="0"/>
                  <a:t>b = 85 mm</a:t>
                </a:r>
              </a:p>
              <a:p>
                <a:r>
                  <a:rPr lang="en-US" dirty="0" smtClean="0"/>
                  <a:t>h = 2.1 mm</a:t>
                </a:r>
              </a:p>
              <a:p>
                <a:pPr lvl="1"/>
                <a:endParaRPr lang="en-US" dirty="0" smtClean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863019" y="2450058"/>
              <a:ext cx="11211422" cy="6630992"/>
              <a:chOff x="2863019" y="2450058"/>
              <a:chExt cx="11211422" cy="6630992"/>
            </a:xfrm>
          </p:grpSpPr>
          <p:sp>
            <p:nvSpPr>
              <p:cNvPr id="19" name="Content Placeholder 3"/>
              <p:cNvSpPr txBox="1">
                <a:spLocks/>
              </p:cNvSpPr>
              <p:nvPr/>
            </p:nvSpPr>
            <p:spPr>
              <a:xfrm>
                <a:off x="8044257" y="2450058"/>
                <a:ext cx="2263457" cy="13424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f = 1.5252 Hz</a:t>
                </a:r>
              </a:p>
              <a:p>
                <a:r>
                  <a:rPr lang="en-US" dirty="0" err="1" smtClean="0"/>
                  <a:t>Kzz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n-US" dirty="0" smtClean="0"/>
                  <a:t>1255.1 N/m</a:t>
                </a:r>
              </a:p>
              <a:p>
                <a:r>
                  <a:rPr lang="en-US" dirty="0" err="1" smtClean="0"/>
                  <a:t>FoS</a:t>
                </a:r>
                <a:r>
                  <a:rPr lang="en-US" dirty="0" smtClean="0"/>
                  <a:t> = 3</a:t>
                </a:r>
              </a:p>
              <a:p>
                <a:pPr lvl="1"/>
                <a:endParaRPr lang="en-US" dirty="0" smtClean="0"/>
              </a:p>
            </p:txBody>
          </p:sp>
          <p:sp>
            <p:nvSpPr>
              <p:cNvPr id="24" name="Content Placeholder 3"/>
              <p:cNvSpPr txBox="1">
                <a:spLocks/>
              </p:cNvSpPr>
              <p:nvPr/>
            </p:nvSpPr>
            <p:spPr>
              <a:xfrm>
                <a:off x="8044257" y="4245445"/>
                <a:ext cx="2263457" cy="13424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f </a:t>
                </a:r>
                <a:r>
                  <a:rPr lang="en-US" dirty="0"/>
                  <a:t>= </a:t>
                </a:r>
                <a:r>
                  <a:rPr lang="en-US" dirty="0" smtClean="0"/>
                  <a:t>1.6277 Hz</a:t>
                </a:r>
              </a:p>
              <a:p>
                <a:r>
                  <a:rPr lang="en-US" dirty="0" err="1" smtClean="0"/>
                  <a:t>Kzz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n-US" dirty="0" smtClean="0"/>
                  <a:t>1255.1 N/m</a:t>
                </a:r>
              </a:p>
              <a:p>
                <a:r>
                  <a:rPr lang="en-US" dirty="0" err="1" smtClean="0"/>
                  <a:t>FoS</a:t>
                </a:r>
                <a:r>
                  <a:rPr lang="en-US" dirty="0" smtClean="0"/>
                  <a:t> </a:t>
                </a:r>
                <a:r>
                  <a:rPr lang="en-US" dirty="0"/>
                  <a:t>= 3.5473</a:t>
                </a:r>
                <a:endParaRPr lang="en-US" dirty="0" smtClean="0"/>
              </a:p>
            </p:txBody>
          </p:sp>
          <p:cxnSp>
            <p:nvCxnSpPr>
              <p:cNvPr id="25" name="Straight Arrow Connector 24"/>
              <p:cNvCxnSpPr>
                <a:stCxn id="16" idx="3"/>
                <a:endCxn id="19" idx="1"/>
              </p:cNvCxnSpPr>
              <p:nvPr/>
            </p:nvCxnSpPr>
            <p:spPr>
              <a:xfrm flipV="1">
                <a:off x="2863019" y="3121267"/>
                <a:ext cx="5181238" cy="35837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16" idx="3"/>
                <a:endCxn id="24" idx="1"/>
              </p:cNvCxnSpPr>
              <p:nvPr/>
            </p:nvCxnSpPr>
            <p:spPr>
              <a:xfrm>
                <a:off x="2863019" y="3479644"/>
                <a:ext cx="5181238" cy="143701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/>
              <p:cNvGrpSpPr/>
              <p:nvPr/>
            </p:nvGrpSpPr>
            <p:grpSpPr>
              <a:xfrm>
                <a:off x="5309681" y="2769972"/>
                <a:ext cx="8681313" cy="4351337"/>
                <a:chOff x="2350852" y="2555963"/>
                <a:chExt cx="8681313" cy="4351337"/>
              </a:xfrm>
            </p:grpSpPr>
            <p:sp>
              <p:nvSpPr>
                <p:cNvPr id="30" name="Rounded Rectangle 29"/>
                <p:cNvSpPr/>
                <p:nvPr/>
              </p:nvSpPr>
              <p:spPr>
                <a:xfrm>
                  <a:off x="2350852" y="2571109"/>
                  <a:ext cx="1597021" cy="352385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Content Placeholder 3"/>
                <p:cNvSpPr txBox="1">
                  <a:spLocks/>
                </p:cNvSpPr>
                <p:nvPr/>
              </p:nvSpPr>
              <p:spPr>
                <a:xfrm>
                  <a:off x="2436805" y="2555963"/>
                  <a:ext cx="8595360" cy="435133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182880" indent="-182880" algn="l" defTabSz="914400" rtl="0" eaLnBrk="1" latinLnBrk="0" hangingPunct="1">
                    <a:lnSpc>
                      <a:spcPct val="95000"/>
                    </a:lnSpc>
                    <a:spcBef>
                      <a:spcPts val="1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80000"/>
                    <a:buFont typeface="Arial" pitchFamily="34" charset="0"/>
                    <a:buChar char="•"/>
                    <a:defRPr sz="1800" kern="1200" spc="1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 smtClean="0"/>
                    <a:t>m = 41kg</a:t>
                  </a:r>
                </a:p>
                <a:p>
                  <a:pPr lvl="1"/>
                  <a:endParaRPr lang="en-US" dirty="0" smtClean="0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5395634" y="4729713"/>
                <a:ext cx="8678807" cy="4351337"/>
                <a:chOff x="2490463" y="2619730"/>
                <a:chExt cx="8678807" cy="4351337"/>
              </a:xfrm>
            </p:grpSpPr>
            <p:sp>
              <p:nvSpPr>
                <p:cNvPr id="33" name="Rounded Rectangle 32"/>
                <p:cNvSpPr/>
                <p:nvPr/>
              </p:nvSpPr>
              <p:spPr>
                <a:xfrm>
                  <a:off x="2490463" y="2636308"/>
                  <a:ext cx="1597021" cy="352385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Content Placeholder 3"/>
                <p:cNvSpPr txBox="1">
                  <a:spLocks/>
                </p:cNvSpPr>
                <p:nvPr/>
              </p:nvSpPr>
              <p:spPr>
                <a:xfrm>
                  <a:off x="2573910" y="2619730"/>
                  <a:ext cx="8595360" cy="435133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182880" indent="-182880" algn="l" defTabSz="914400" rtl="0" eaLnBrk="1" latinLnBrk="0" hangingPunct="1">
                    <a:lnSpc>
                      <a:spcPct val="95000"/>
                    </a:lnSpc>
                    <a:spcBef>
                      <a:spcPts val="1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80000"/>
                    <a:buFont typeface="Arial" pitchFamily="34" charset="0"/>
                    <a:buChar char="•"/>
                    <a:defRPr sz="1800" kern="1200" spc="1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 smtClean="0"/>
                    <a:t>m = 36kg</a:t>
                  </a:r>
                </a:p>
                <a:p>
                  <a:pPr lvl="1"/>
                  <a:endParaRPr lang="en-US" dirty="0" smtClean="0"/>
                </a:p>
              </p:txBody>
            </p:sp>
          </p:grpSp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6" t="33373" r="13002" b="19172"/>
          <a:stretch/>
        </p:blipFill>
        <p:spPr>
          <a:xfrm>
            <a:off x="47230" y="4569260"/>
            <a:ext cx="5920422" cy="21294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42813" y="5593141"/>
            <a:ext cx="5029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u="sng" dirty="0" smtClean="0"/>
              <a:t>NOTE:</a:t>
            </a:r>
            <a:r>
              <a:rPr lang="en-US" dirty="0" smtClean="0"/>
              <a:t> The expected performances are those shown for 36 kg (that already include some contingency). However, the suspended mass could be raised up to 41 kg </a:t>
            </a:r>
            <a:r>
              <a:rPr lang="en-US" dirty="0"/>
              <a:t>keeping </a:t>
            </a:r>
            <a:r>
              <a:rPr lang="en-US" dirty="0" err="1"/>
              <a:t>FoS</a:t>
            </a:r>
            <a:r>
              <a:rPr lang="en-US" dirty="0"/>
              <a:t> </a:t>
            </a:r>
            <a:r>
              <a:rPr lang="en-US" dirty="0" smtClean="0"/>
              <a:t> ≥ 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BLADE DESIGN: FEA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0696" y="2016739"/>
            <a:ext cx="8595360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First Analysis using SW Simulation</a:t>
            </a:r>
          </a:p>
          <a:p>
            <a:r>
              <a:rPr lang="en-US" dirty="0" smtClean="0"/>
              <a:t>Second Analysis using ANSYS</a:t>
            </a:r>
          </a:p>
          <a:p>
            <a:r>
              <a:rPr lang="en-US" dirty="0" smtClean="0"/>
              <a:t>m = 36 kg</a:t>
            </a:r>
          </a:p>
          <a:p>
            <a:r>
              <a:rPr lang="en-US" dirty="0" smtClean="0"/>
              <a:t>Force: Normal to Surface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b="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589" y="2084873"/>
            <a:ext cx="4633923" cy="386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9" t="14462" r="22252" b="9964"/>
          <a:stretch/>
        </p:blipFill>
        <p:spPr>
          <a:xfrm>
            <a:off x="491066" y="3149600"/>
            <a:ext cx="4876801" cy="35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7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 DESIGN: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872" y="2128058"/>
            <a:ext cx="8595360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Deformation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b="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846904" y="6397509"/>
            <a:ext cx="242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 SIMULATION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98038" y="6397509"/>
            <a:ext cx="10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ANSYS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7494" y="2749858"/>
            <a:ext cx="5175816" cy="3075758"/>
            <a:chOff x="187494" y="2749858"/>
            <a:chExt cx="5175816" cy="3075758"/>
          </a:xfrm>
        </p:grpSpPr>
        <p:pic>
          <p:nvPicPr>
            <p:cNvPr id="12" name="Picture 11"/>
            <p:cNvPicPr/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1" t="47361" r="16904" b="10113"/>
            <a:stretch/>
          </p:blipFill>
          <p:spPr>
            <a:xfrm rot="20316152" flipH="1">
              <a:off x="618868" y="3853469"/>
              <a:ext cx="4744442" cy="1972147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" t="9835" r="91524" b="55359"/>
            <a:stretch/>
          </p:blipFill>
          <p:spPr>
            <a:xfrm>
              <a:off x="187494" y="2749858"/>
              <a:ext cx="1353272" cy="242984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402797" y="2271010"/>
            <a:ext cx="5659443" cy="3956447"/>
            <a:chOff x="5402797" y="2271010"/>
            <a:chExt cx="5659443" cy="39564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21758" t="36721" r="21815" b="13251"/>
            <a:stretch/>
          </p:blipFill>
          <p:spPr>
            <a:xfrm>
              <a:off x="6217920" y="2649434"/>
              <a:ext cx="4844320" cy="357802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862" t="24986" r="79615" b="38986"/>
            <a:stretch/>
          </p:blipFill>
          <p:spPr>
            <a:xfrm>
              <a:off x="5402797" y="2271010"/>
              <a:ext cx="1410789" cy="2286000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841923" y="5547373"/>
            <a:ext cx="3705141" cy="631768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Difference= 0.09%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216" y="2276914"/>
            <a:ext cx="5159701" cy="3560068"/>
            <a:chOff x="-37441" y="2244254"/>
            <a:chExt cx="5159701" cy="3560068"/>
          </a:xfrm>
        </p:grpSpPr>
        <p:pic>
          <p:nvPicPr>
            <p:cNvPr id="8" name="Picture 7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" t="10758" r="84280" b="49851"/>
            <a:stretch/>
          </p:blipFill>
          <p:spPr>
            <a:xfrm>
              <a:off x="-37441" y="2244254"/>
              <a:ext cx="1682474" cy="2435195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21" t="54128" r="17343" b="14040"/>
            <a:stretch/>
          </p:blipFill>
          <p:spPr>
            <a:xfrm rot="20327029" flipH="1">
              <a:off x="270872" y="3990768"/>
              <a:ext cx="4851388" cy="181355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 DESIGN: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46904" y="6397509"/>
            <a:ext cx="242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 SIMULATION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98038" y="6397509"/>
            <a:ext cx="10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ANSYS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872" y="2128058"/>
            <a:ext cx="8595360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Stress (</a:t>
            </a:r>
            <a:r>
              <a:rPr lang="en-US" dirty="0"/>
              <a:t>v</a:t>
            </a:r>
            <a:r>
              <a:rPr lang="en-US" dirty="0" smtClean="0"/>
              <a:t>on Misses)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b="0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5165917" y="1885249"/>
            <a:ext cx="5788595" cy="4370963"/>
            <a:chOff x="5165917" y="1885249"/>
            <a:chExt cx="5788595" cy="43709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2443" t="37339" r="25588" b="13869"/>
            <a:stretch/>
          </p:blipFill>
          <p:spPr>
            <a:xfrm>
              <a:off x="6074229" y="2438962"/>
              <a:ext cx="4880283" cy="38172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2205" t="24986" r="78414" b="38986"/>
            <a:stretch/>
          </p:blipFill>
          <p:spPr>
            <a:xfrm>
              <a:off x="5165917" y="1885249"/>
              <a:ext cx="1476103" cy="2286000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556528" y="5610631"/>
            <a:ext cx="3712648" cy="631768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Difference= 0.40%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 DESIGN: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872" y="2128058"/>
            <a:ext cx="8595360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Strain (Equivalent)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b="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846904" y="6397509"/>
            <a:ext cx="242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 SIMULATION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98038" y="6397509"/>
            <a:ext cx="10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ANSYS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2677" y="2464903"/>
            <a:ext cx="4628985" cy="3369642"/>
            <a:chOff x="92677" y="2464903"/>
            <a:chExt cx="4628985" cy="3369642"/>
          </a:xfrm>
        </p:grpSpPr>
        <p:pic>
          <p:nvPicPr>
            <p:cNvPr id="8" name="Picture 7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63" t="25281" r="60976" b="38113"/>
            <a:stretch/>
          </p:blipFill>
          <p:spPr>
            <a:xfrm>
              <a:off x="319314" y="2464903"/>
              <a:ext cx="746161" cy="1963974"/>
            </a:xfrm>
            <a:prstGeom prst="rect">
              <a:avLst/>
            </a:prstGeom>
          </p:spPr>
        </p:pic>
        <p:pic>
          <p:nvPicPr>
            <p:cNvPr id="9" name="Picture 8"/>
            <p:cNvPicPr/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89" t="55322" r="17691" b="15035"/>
            <a:stretch/>
          </p:blipFill>
          <p:spPr>
            <a:xfrm rot="20573837" flipH="1">
              <a:off x="92677" y="4214986"/>
              <a:ext cx="4628985" cy="161955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219891" y="1893156"/>
            <a:ext cx="5580018" cy="4504353"/>
            <a:chOff x="5114108" y="1818790"/>
            <a:chExt cx="5580018" cy="45043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22443" t="37133" r="25931" b="13457"/>
            <a:stretch/>
          </p:blipFill>
          <p:spPr>
            <a:xfrm>
              <a:off x="5865223" y="2472855"/>
              <a:ext cx="4828903" cy="385028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205" t="24780" r="78071" b="38986"/>
            <a:stretch/>
          </p:blipFill>
          <p:spPr>
            <a:xfrm>
              <a:off x="5114108" y="1818790"/>
              <a:ext cx="1502229" cy="2299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9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21" y="4058381"/>
            <a:ext cx="5196590" cy="1883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 DESIGN: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872" y="2128058"/>
            <a:ext cx="8595360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Conclusions: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b="0" dirty="0" smtClean="0"/>
          </a:p>
        </p:txBody>
      </p:sp>
      <p:cxnSp>
        <p:nvCxnSpPr>
          <p:cNvPr id="9" name="Straight Arrow Connector 8"/>
          <p:cNvCxnSpPr>
            <a:stCxn id="12" idx="1"/>
          </p:cNvCxnSpPr>
          <p:nvPr/>
        </p:nvCxnSpPr>
        <p:spPr>
          <a:xfrm flipH="1" flipV="1">
            <a:off x="3759087" y="5822009"/>
            <a:ext cx="1538076" cy="7283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97163" y="6227143"/>
            <a:ext cx="5252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FoS</a:t>
            </a:r>
            <a:r>
              <a:rPr lang="en-US" dirty="0" smtClean="0"/>
              <a:t> significantly lower than calculated (</a:t>
            </a:r>
            <a:r>
              <a:rPr lang="en-US" dirty="0" err="1" smtClean="0"/>
              <a:t>FoS</a:t>
            </a:r>
            <a:r>
              <a:rPr lang="en-US" dirty="0" smtClean="0"/>
              <a:t> = 3.55) [-7.32%]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5" idx="1"/>
          </p:cNvCxnSpPr>
          <p:nvPr/>
        </p:nvCxnSpPr>
        <p:spPr>
          <a:xfrm flipH="1">
            <a:off x="5234378" y="4655723"/>
            <a:ext cx="802212" cy="18501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36590" y="4466420"/>
            <a:ext cx="4277532" cy="37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 and ANSYS show similar results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8" idx="1"/>
          </p:cNvCxnSpPr>
          <p:nvPr/>
        </p:nvCxnSpPr>
        <p:spPr>
          <a:xfrm flipH="1" flipV="1">
            <a:off x="5202687" y="5492307"/>
            <a:ext cx="659785" cy="1335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62472" y="5436534"/>
            <a:ext cx="4277532" cy="37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different Strain Definition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5" idx="1"/>
          </p:cNvCxnSpPr>
          <p:nvPr/>
        </p:nvCxnSpPr>
        <p:spPr>
          <a:xfrm flipH="1">
            <a:off x="5234378" y="4655723"/>
            <a:ext cx="802212" cy="59204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14440" y="3173029"/>
            <a:ext cx="553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Calculated Tip Deflection Angle: 33.16°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988" t="33538" r="60897" b="33846"/>
          <a:stretch/>
        </p:blipFill>
        <p:spPr>
          <a:xfrm>
            <a:off x="3435077" y="1589377"/>
            <a:ext cx="7364713" cy="276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0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VOPO Suspension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48249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Conclusions:</a:t>
            </a:r>
          </a:p>
          <a:p>
            <a:pPr lvl="1"/>
            <a:endParaRPr lang="en-US" sz="2200" dirty="0" smtClean="0"/>
          </a:p>
          <a:p>
            <a:endParaRPr lang="en-US" sz="24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200" dirty="0"/>
              <a:t>Is it enough space for the Tip Tilt?</a:t>
            </a:r>
          </a:p>
          <a:p>
            <a:pPr lvl="1"/>
            <a:r>
              <a:rPr lang="en-US" sz="2200" dirty="0"/>
              <a:t>Do we need a Tip Tilt?</a:t>
            </a:r>
          </a:p>
          <a:p>
            <a:pPr lvl="1"/>
            <a:r>
              <a:rPr lang="en-US" sz="2200" dirty="0"/>
              <a:t>Is it enough shooting space</a:t>
            </a:r>
            <a:r>
              <a:rPr lang="en-US" sz="2200" dirty="0" smtClean="0"/>
              <a:t>?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88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FLEXURE DESIGN: Properties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9314" y="1805771"/>
            <a:ext cx="10789115" cy="1486069"/>
          </a:xfrm>
        </p:spPr>
        <p:txBody>
          <a:bodyPr/>
          <a:lstStyle/>
          <a:p>
            <a:r>
              <a:rPr lang="en-US" dirty="0" smtClean="0"/>
              <a:t>Material: Music Wire Steel </a:t>
            </a:r>
            <a:r>
              <a:rPr lang="en-US" dirty="0"/>
              <a:t>(E = </a:t>
            </a:r>
            <a:r>
              <a:rPr lang="en-US" dirty="0" smtClean="0"/>
              <a:t>154-201 </a:t>
            </a:r>
            <a:r>
              <a:rPr lang="en-US" dirty="0" err="1"/>
              <a:t>GPa</a:t>
            </a:r>
            <a:r>
              <a:rPr lang="en-US" dirty="0"/>
              <a:t>, </a:t>
            </a:r>
            <a:r>
              <a:rPr lang="el-GR" sz="2400" dirty="0"/>
              <a:t></a:t>
            </a:r>
            <a:r>
              <a:rPr lang="en-US" sz="900" dirty="0"/>
              <a:t>Y</a:t>
            </a:r>
            <a:r>
              <a:rPr lang="en-US" dirty="0"/>
              <a:t> = </a:t>
            </a:r>
            <a:r>
              <a:rPr lang="en-US" dirty="0" smtClean="0"/>
              <a:t>1600-2000 </a:t>
            </a:r>
            <a:r>
              <a:rPr lang="en-US" dirty="0" err="1" smtClean="0"/>
              <a:t>Mpa</a:t>
            </a:r>
            <a:r>
              <a:rPr lang="en-US" dirty="0" smtClean="0"/>
              <a:t>) </a:t>
            </a:r>
          </a:p>
          <a:p>
            <a:r>
              <a:rPr lang="en-US" dirty="0" smtClean="0"/>
              <a:t>Total Suspended Mass: m = 36 kg </a:t>
            </a:r>
          </a:p>
          <a:p>
            <a:r>
              <a:rPr lang="en-US" dirty="0" smtClean="0"/>
              <a:t>Charge per wire: P = 117.12 N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12" name="Group 211"/>
          <p:cNvGrpSpPr/>
          <p:nvPr/>
        </p:nvGrpSpPr>
        <p:grpSpPr>
          <a:xfrm>
            <a:off x="6281531" y="2346958"/>
            <a:ext cx="4035174" cy="2399560"/>
            <a:chOff x="5753090" y="2423580"/>
            <a:chExt cx="5496614" cy="3619447"/>
          </a:xfrm>
        </p:grpSpPr>
        <p:sp>
          <p:nvSpPr>
            <p:cNvPr id="215" name="TextBox 214"/>
            <p:cNvSpPr txBox="1"/>
            <p:nvPr/>
          </p:nvSpPr>
          <p:spPr>
            <a:xfrm>
              <a:off x="6247170" y="5625207"/>
              <a:ext cx="4508453" cy="41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Minimum Tensile Strengths (E1100187)</a:t>
              </a:r>
              <a:endParaRPr lang="en-US" sz="1200" dirty="0"/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3090" y="2423580"/>
              <a:ext cx="5496614" cy="3201627"/>
            </a:xfrm>
            <a:prstGeom prst="rect">
              <a:avLst/>
            </a:prstGeom>
          </p:spPr>
        </p:pic>
      </p:grpSp>
      <p:sp>
        <p:nvSpPr>
          <p:cNvPr id="218" name="TextBox 217"/>
          <p:cNvSpPr txBox="1"/>
          <p:nvPr/>
        </p:nvSpPr>
        <p:spPr>
          <a:xfrm>
            <a:off x="116153" y="5086270"/>
            <a:ext cx="111954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NOTE:</a:t>
            </a:r>
            <a:r>
              <a:rPr lang="en-US" sz="1400" dirty="0" smtClean="0"/>
              <a:t> T1500539 shows a 84.6% average relation between </a:t>
            </a:r>
            <a:r>
              <a:rPr lang="el-GR" sz="2000" dirty="0" smtClean="0"/>
              <a:t></a:t>
            </a:r>
            <a:r>
              <a:rPr lang="en-US" sz="800" dirty="0"/>
              <a:t>Y </a:t>
            </a:r>
            <a:r>
              <a:rPr lang="en-US" sz="800" dirty="0" smtClean="0"/>
              <a:t> </a:t>
            </a:r>
            <a:r>
              <a:rPr lang="en-US" sz="1400" dirty="0" smtClean="0"/>
              <a:t>and UTS. Therefore, in further calculations </a:t>
            </a:r>
            <a:r>
              <a:rPr lang="el-GR" sz="2000" dirty="0"/>
              <a:t></a:t>
            </a:r>
            <a:r>
              <a:rPr lang="en-US" sz="800" dirty="0"/>
              <a:t>Y</a:t>
            </a:r>
            <a:r>
              <a:rPr lang="en-US" sz="700" dirty="0"/>
              <a:t> </a:t>
            </a:r>
            <a:r>
              <a:rPr lang="en-US" sz="1400" dirty="0"/>
              <a:t> </a:t>
            </a:r>
            <a:r>
              <a:rPr lang="en-US" sz="1400" dirty="0" smtClean="0"/>
              <a:t>is calculated as 80% of the Minimum Tensile Strength</a:t>
            </a:r>
            <a:endParaRPr lang="en-US" sz="1400" dirty="0"/>
          </a:p>
        </p:txBody>
      </p:sp>
      <p:sp>
        <p:nvSpPr>
          <p:cNvPr id="220" name="TextBox 219"/>
          <p:cNvSpPr txBox="1"/>
          <p:nvPr/>
        </p:nvSpPr>
        <p:spPr>
          <a:xfrm>
            <a:off x="2699039" y="4746517"/>
            <a:ext cx="956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T1500539</a:t>
            </a:r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3"/>
          <a:srcRect l="8958" t="31200" r="58042" b="34800"/>
          <a:stretch/>
        </p:blipFill>
        <p:spPr>
          <a:xfrm>
            <a:off x="1001309" y="3345212"/>
            <a:ext cx="4352288" cy="1401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71" y="5751623"/>
            <a:ext cx="8640754" cy="9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FLEXURE DESIGN: Music Wire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9314" y="1805771"/>
            <a:ext cx="10789115" cy="1486069"/>
          </a:xfrm>
        </p:spPr>
        <p:txBody>
          <a:bodyPr/>
          <a:lstStyle/>
          <a:p>
            <a:r>
              <a:rPr lang="en-US" dirty="0" smtClean="0"/>
              <a:t>Material: Music Wire Steel </a:t>
            </a:r>
            <a:r>
              <a:rPr lang="en-US" dirty="0"/>
              <a:t>(E = </a:t>
            </a:r>
            <a:r>
              <a:rPr lang="en-US" dirty="0" smtClean="0"/>
              <a:t>201 </a:t>
            </a:r>
            <a:r>
              <a:rPr lang="en-US" dirty="0" err="1"/>
              <a:t>GPa</a:t>
            </a:r>
            <a:r>
              <a:rPr lang="en-US" dirty="0"/>
              <a:t>, </a:t>
            </a:r>
            <a:r>
              <a:rPr lang="el-GR" sz="2400" dirty="0"/>
              <a:t></a:t>
            </a:r>
            <a:r>
              <a:rPr lang="en-US" sz="900" dirty="0"/>
              <a:t>Y</a:t>
            </a:r>
            <a:r>
              <a:rPr lang="en-US" dirty="0"/>
              <a:t> = </a:t>
            </a:r>
            <a:r>
              <a:rPr lang="en-US" dirty="0" smtClean="0"/>
              <a:t>1710 </a:t>
            </a:r>
            <a:r>
              <a:rPr lang="en-US" dirty="0" err="1" smtClean="0"/>
              <a:t>Mpa</a:t>
            </a:r>
            <a:r>
              <a:rPr lang="en-US" dirty="0" smtClean="0"/>
              <a:t>) </a:t>
            </a:r>
          </a:p>
          <a:p>
            <a:r>
              <a:rPr lang="en-US" dirty="0" smtClean="0"/>
              <a:t>Total Suspended Mass: m = 36 kg </a:t>
            </a:r>
          </a:p>
          <a:p>
            <a:r>
              <a:rPr lang="en-US" dirty="0" smtClean="0"/>
              <a:t>Charge per wire: P = 117.72 N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322171" y="1813927"/>
            <a:ext cx="3632341" cy="958456"/>
            <a:chOff x="756778" y="3641806"/>
            <a:chExt cx="3632341" cy="377126"/>
          </a:xfrm>
        </p:grpSpPr>
        <p:sp>
          <p:nvSpPr>
            <p:cNvPr id="14" name="Content Placeholder 3"/>
            <p:cNvSpPr txBox="1">
              <a:spLocks/>
            </p:cNvSpPr>
            <p:nvPr/>
          </p:nvSpPr>
          <p:spPr>
            <a:xfrm>
              <a:off x="828763" y="3641806"/>
              <a:ext cx="3560356" cy="3771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Desired frequency: f &lt; 1.5 Hz</a:t>
              </a:r>
            </a:p>
            <a:p>
              <a:r>
                <a:rPr lang="en-US" dirty="0" err="1" smtClean="0"/>
                <a:t>FoS</a:t>
              </a:r>
              <a:r>
                <a:rPr lang="en-US" dirty="0" smtClean="0"/>
                <a:t> </a:t>
              </a:r>
              <a:r>
                <a:rPr lang="en-US" dirty="0"/>
                <a:t>≥ 33.3% (</a:t>
              </a:r>
              <a:r>
                <a:rPr lang="en-US" dirty="0" err="1"/>
                <a:t>FoS</a:t>
              </a:r>
              <a:r>
                <a:rPr lang="en-US" dirty="0"/>
                <a:t> ≥ 3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56778" y="3641806"/>
              <a:ext cx="3560356" cy="338179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20845" y="3182312"/>
            <a:ext cx="1738997" cy="932292"/>
            <a:chOff x="828763" y="3629802"/>
            <a:chExt cx="1721709" cy="342446"/>
          </a:xfrm>
        </p:grpSpPr>
        <p:sp>
          <p:nvSpPr>
            <p:cNvPr id="18" name="Content Placeholder 3"/>
            <p:cNvSpPr txBox="1">
              <a:spLocks/>
            </p:cNvSpPr>
            <p:nvPr/>
          </p:nvSpPr>
          <p:spPr>
            <a:xfrm>
              <a:off x="828763" y="3641806"/>
              <a:ext cx="1721709" cy="3304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Lf = 130mm</a:t>
              </a:r>
            </a:p>
            <a:p>
              <a:r>
                <a:rPr lang="en-US" dirty="0" smtClean="0"/>
                <a:t>d = 0.41 mm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35122" y="3629802"/>
              <a:ext cx="1649695" cy="342445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Down Arrow 5"/>
          <p:cNvSpPr/>
          <p:nvPr/>
        </p:nvSpPr>
        <p:spPr>
          <a:xfrm>
            <a:off x="2794400" y="4196726"/>
            <a:ext cx="391886" cy="4049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886918" y="4683803"/>
            <a:ext cx="2302265" cy="1201279"/>
            <a:chOff x="828763" y="3624819"/>
            <a:chExt cx="1860057" cy="947551"/>
          </a:xfrm>
        </p:grpSpPr>
        <p:sp>
          <p:nvSpPr>
            <p:cNvPr id="22" name="Content Placeholder 3"/>
            <p:cNvSpPr txBox="1">
              <a:spLocks/>
            </p:cNvSpPr>
            <p:nvPr/>
          </p:nvSpPr>
          <p:spPr>
            <a:xfrm>
              <a:off x="828763" y="3641803"/>
              <a:ext cx="1860057" cy="93056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f = 1.3992 Hz</a:t>
              </a:r>
            </a:p>
            <a:p>
              <a:r>
                <a:rPr lang="en-US" dirty="0" err="1" smtClean="0"/>
                <a:t>Kxx</a:t>
              </a:r>
              <a:r>
                <a:rPr lang="en-US" dirty="0" smtClean="0"/>
                <a:t> = 927.5 N/m</a:t>
              </a:r>
            </a:p>
            <a:p>
              <a:r>
                <a:rPr lang="en-US" dirty="0" err="1" smtClean="0"/>
                <a:t>FoS</a:t>
              </a:r>
              <a:r>
                <a:rPr lang="en-US" dirty="0" smtClean="0"/>
                <a:t> = 1.5508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828763" y="3624819"/>
              <a:ext cx="1791437" cy="947551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1017" y="5934670"/>
            <a:ext cx="5146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NOTE:</a:t>
            </a:r>
            <a:r>
              <a:rPr lang="en-US" dirty="0" smtClean="0"/>
              <a:t> Diameter of 0.41mm enables to re-use the Faraday Isolator clamps but </a:t>
            </a:r>
            <a:r>
              <a:rPr lang="en-US" dirty="0" err="1" smtClean="0"/>
              <a:t>FoS</a:t>
            </a:r>
            <a:r>
              <a:rPr lang="en-US" dirty="0" smtClean="0"/>
              <a:t> = 1.55 is too low for our purposes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882" y="2780539"/>
            <a:ext cx="5242578" cy="39307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98952" y="3233911"/>
            <a:ext cx="1816895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Calculated using </a:t>
            </a:r>
          </a:p>
          <a:p>
            <a:r>
              <a:rPr lang="en-US" sz="1100" dirty="0" smtClean="0"/>
              <a:t>d = 0.41 mm as reference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186286" y="4260701"/>
            <a:ext cx="142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FlexureDesign.m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57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FLEXURE DESIGN: Music Wire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9314" y="1805771"/>
            <a:ext cx="10789115" cy="1486069"/>
          </a:xfrm>
        </p:spPr>
        <p:txBody>
          <a:bodyPr/>
          <a:lstStyle/>
          <a:p>
            <a:r>
              <a:rPr lang="en-US" dirty="0" smtClean="0"/>
              <a:t>Material: Music Wire Steel </a:t>
            </a:r>
            <a:r>
              <a:rPr lang="en-US" dirty="0"/>
              <a:t>(E = </a:t>
            </a:r>
            <a:r>
              <a:rPr lang="en-US" dirty="0" smtClean="0"/>
              <a:t>201 </a:t>
            </a:r>
            <a:r>
              <a:rPr lang="en-US" dirty="0" err="1"/>
              <a:t>GPa</a:t>
            </a:r>
            <a:r>
              <a:rPr lang="en-US" dirty="0"/>
              <a:t>, </a:t>
            </a:r>
            <a:r>
              <a:rPr lang="el-GR" sz="2400" dirty="0"/>
              <a:t></a:t>
            </a:r>
            <a:r>
              <a:rPr lang="en-US" sz="900" dirty="0"/>
              <a:t>Y</a:t>
            </a:r>
            <a:r>
              <a:rPr lang="en-US" dirty="0"/>
              <a:t> = </a:t>
            </a:r>
            <a:r>
              <a:rPr lang="en-US" dirty="0" smtClean="0"/>
              <a:t>1600 </a:t>
            </a:r>
            <a:r>
              <a:rPr lang="en-US" dirty="0" err="1" smtClean="0"/>
              <a:t>Mpa</a:t>
            </a:r>
            <a:r>
              <a:rPr lang="en-US" dirty="0" smtClean="0"/>
              <a:t>) </a:t>
            </a:r>
          </a:p>
          <a:p>
            <a:r>
              <a:rPr lang="en-US" dirty="0" smtClean="0"/>
              <a:t>Total Suspended Mass: m = 36 kg </a:t>
            </a:r>
          </a:p>
          <a:p>
            <a:r>
              <a:rPr lang="en-US" dirty="0" smtClean="0"/>
              <a:t>Charge per wire: P = 117.72 N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322171" y="1813927"/>
            <a:ext cx="3632341" cy="958456"/>
            <a:chOff x="756778" y="3641806"/>
            <a:chExt cx="3632341" cy="377126"/>
          </a:xfrm>
        </p:grpSpPr>
        <p:sp>
          <p:nvSpPr>
            <p:cNvPr id="14" name="Content Placeholder 3"/>
            <p:cNvSpPr txBox="1">
              <a:spLocks/>
            </p:cNvSpPr>
            <p:nvPr/>
          </p:nvSpPr>
          <p:spPr>
            <a:xfrm>
              <a:off x="828763" y="3641806"/>
              <a:ext cx="3560356" cy="3771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Desired frequency: f &lt; 1.5 Hz</a:t>
              </a:r>
            </a:p>
            <a:p>
              <a:r>
                <a:rPr lang="en-US" dirty="0" err="1" smtClean="0"/>
                <a:t>FoS</a:t>
              </a:r>
              <a:r>
                <a:rPr lang="en-US" dirty="0" smtClean="0"/>
                <a:t> </a:t>
              </a:r>
              <a:r>
                <a:rPr lang="en-US" dirty="0"/>
                <a:t>≥ 33.3% (</a:t>
              </a:r>
              <a:r>
                <a:rPr lang="en-US" dirty="0" err="1"/>
                <a:t>FoS</a:t>
              </a:r>
              <a:r>
                <a:rPr lang="en-US" dirty="0"/>
                <a:t> ≥ 3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56778" y="3641806"/>
              <a:ext cx="3560356" cy="338179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20845" y="3182312"/>
            <a:ext cx="1738997" cy="932292"/>
            <a:chOff x="828763" y="3629802"/>
            <a:chExt cx="1721709" cy="342446"/>
          </a:xfrm>
        </p:grpSpPr>
        <p:sp>
          <p:nvSpPr>
            <p:cNvPr id="18" name="Content Placeholder 3"/>
            <p:cNvSpPr txBox="1">
              <a:spLocks/>
            </p:cNvSpPr>
            <p:nvPr/>
          </p:nvSpPr>
          <p:spPr>
            <a:xfrm>
              <a:off x="828763" y="3641806"/>
              <a:ext cx="1721709" cy="3304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Lf = 130mm</a:t>
              </a:r>
            </a:p>
            <a:p>
              <a:r>
                <a:rPr lang="en-US" dirty="0" smtClean="0"/>
                <a:t>d = 0.61 mm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35122" y="3629802"/>
              <a:ext cx="1649695" cy="342445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Down Arrow 5"/>
          <p:cNvSpPr/>
          <p:nvPr/>
        </p:nvSpPr>
        <p:spPr>
          <a:xfrm>
            <a:off x="2794400" y="4196726"/>
            <a:ext cx="391886" cy="4049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886918" y="4683803"/>
            <a:ext cx="2302265" cy="1201279"/>
            <a:chOff x="828763" y="3624819"/>
            <a:chExt cx="1860057" cy="947551"/>
          </a:xfrm>
        </p:grpSpPr>
        <p:sp>
          <p:nvSpPr>
            <p:cNvPr id="22" name="Content Placeholder 3"/>
            <p:cNvSpPr txBox="1">
              <a:spLocks/>
            </p:cNvSpPr>
            <p:nvPr/>
          </p:nvSpPr>
          <p:spPr>
            <a:xfrm>
              <a:off x="828763" y="3641803"/>
              <a:ext cx="1860057" cy="93056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f = 1.4203 Hz</a:t>
              </a:r>
            </a:p>
            <a:p>
              <a:r>
                <a:rPr lang="en-US" dirty="0" err="1" smtClean="0"/>
                <a:t>Kxx</a:t>
              </a:r>
              <a:r>
                <a:rPr lang="en-US" dirty="0" smtClean="0"/>
                <a:t> = 955.62 N/m</a:t>
              </a:r>
            </a:p>
            <a:p>
              <a:r>
                <a:rPr lang="en-US" dirty="0" err="1" smtClean="0"/>
                <a:t>FoS</a:t>
              </a:r>
              <a:r>
                <a:rPr lang="en-US" dirty="0" smtClean="0"/>
                <a:t> = 2.9148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828763" y="3624819"/>
              <a:ext cx="1791437" cy="947551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1016" y="5934670"/>
            <a:ext cx="58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NOTE:</a:t>
            </a:r>
            <a:r>
              <a:rPr lang="en-US" dirty="0" smtClean="0"/>
              <a:t> Diameter of 0.61mm raise </a:t>
            </a:r>
            <a:r>
              <a:rPr lang="en-US" dirty="0" err="1" smtClean="0"/>
              <a:t>FoS</a:t>
            </a:r>
            <a:r>
              <a:rPr lang="en-US" dirty="0" smtClean="0"/>
              <a:t> up to almost 3, which is considered enough as the minimal guaranteed tensile strength has been considered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421" y="2673400"/>
            <a:ext cx="5457263" cy="40917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13723" y="3125888"/>
            <a:ext cx="1816895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Calculated using </a:t>
            </a:r>
          </a:p>
          <a:p>
            <a:r>
              <a:rPr lang="en-US" sz="1100" dirty="0" smtClean="0"/>
              <a:t>d = 0.61 mm as reference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 rot="18979687">
            <a:off x="276004" y="4637834"/>
            <a:ext cx="1573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FF0000"/>
                </a:solidFill>
              </a:rPr>
              <a:t>NOTE:</a:t>
            </a:r>
            <a:r>
              <a:rPr lang="en-US" sz="1400" dirty="0" smtClean="0">
                <a:solidFill>
                  <a:srgbClr val="FF0000"/>
                </a:solidFill>
              </a:rPr>
              <a:t> Wire clamps will have to be redefined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86286" y="4260701"/>
            <a:ext cx="142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FlexureDesign.m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36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FLEXURE DESIGN: Theory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4610" y="1923911"/>
            <a:ext cx="5010937" cy="46879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Frequency calculation using pendulum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333904" y="2429936"/>
                <a:ext cx="1600118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904" y="2429936"/>
                <a:ext cx="1600118" cy="47436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603952" y="3067367"/>
                <a:ext cx="832920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952" y="3067367"/>
                <a:ext cx="832920" cy="4743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436246" y="3811400"/>
                <a:ext cx="1168332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246" y="3811400"/>
                <a:ext cx="1168332" cy="563680"/>
              </a:xfrm>
              <a:prstGeom prst="rect">
                <a:avLst/>
              </a:prstGeom>
              <a:blipFill rotWithShape="0">
                <a:blip r:embed="rId5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261872" y="5524969"/>
                <a:ext cx="195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𝑃𝐸𝑁𝐷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1.4203 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872" y="5524969"/>
                <a:ext cx="195810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3427" r="-2181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6491468" y="3166047"/>
            <a:ext cx="4560822" cy="2907332"/>
            <a:chOff x="6531099" y="2335158"/>
            <a:chExt cx="4560822" cy="29073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10450" t="15839" r="13734" b="14272"/>
            <a:stretch/>
          </p:blipFill>
          <p:spPr>
            <a:xfrm>
              <a:off x="6531099" y="2563013"/>
              <a:ext cx="4185251" cy="2679477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0013459" y="4558815"/>
              <a:ext cx="941053" cy="499271"/>
              <a:chOff x="8652498" y="3876456"/>
              <a:chExt cx="941053" cy="499271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9114943" y="4160283"/>
                <a:ext cx="4786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2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5" name="Curved Right Arrow 34"/>
              <p:cNvSpPr/>
              <p:nvPr/>
            </p:nvSpPr>
            <p:spPr>
              <a:xfrm>
                <a:off x="8930965" y="3876456"/>
                <a:ext cx="183978" cy="485391"/>
              </a:xfrm>
              <a:prstGeom prst="curv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652498" y="4021783"/>
                <a:ext cx="3767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 smtClean="0"/>
                  <a:t></a:t>
                </a:r>
                <a:endParaRPr lang="en-US" sz="1200" baseline="-25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788774" y="2335158"/>
                  <a:ext cx="1913152" cy="276999"/>
                </a:xfrm>
                <a:prstGeom prst="rect">
                  <a:avLst/>
                </a:prstGeom>
                <a:noFill/>
                <a:ln w="9525">
                  <a:solidFill>
                    <a:srgbClr val="00B05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/>
                    <a:t>123.1869 mm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8774" y="2335158"/>
                  <a:ext cx="1913152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114" t="-25000" r="-6646" b="-45833"/>
                  </a:stretch>
                </a:blipFill>
                <a:ln w="9525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>
            <a:xfrm>
              <a:off x="10716350" y="2775568"/>
              <a:ext cx="0" cy="2067074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15208" y="3816241"/>
              <a:ext cx="3767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accent2"/>
                  </a:solidFill>
                </a:rPr>
                <a:t>lz</a:t>
              </a:r>
              <a:endParaRPr lang="en-US" sz="1200" baseline="-25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8" name="Down Arrow 17"/>
          <p:cNvSpPr/>
          <p:nvPr/>
        </p:nvSpPr>
        <p:spPr>
          <a:xfrm>
            <a:off x="1938020" y="4810905"/>
            <a:ext cx="391886" cy="4049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479" t="46000" r="75833" b="18333"/>
          <a:stretch/>
        </p:blipFill>
        <p:spPr>
          <a:xfrm>
            <a:off x="2906985" y="2667116"/>
            <a:ext cx="3649682" cy="276961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97829" y="5437802"/>
            <a:ext cx="2111902" cy="451173"/>
          </a:xfrm>
          <a:prstGeom prst="roundRect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CLAMP DESIGN: </a:t>
            </a:r>
            <a:r>
              <a:rPr lang="en-US" sz="4000" dirty="0" smtClean="0"/>
              <a:t>Material &amp; Preload</a:t>
            </a:r>
            <a:endParaRPr lang="en-US" sz="40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"/>
          <p:cNvSpPr>
            <a:spLocks noGrp="1"/>
          </p:cNvSpPr>
          <p:nvPr>
            <p:ph idx="1"/>
          </p:nvPr>
        </p:nvSpPr>
        <p:spPr>
          <a:xfrm>
            <a:off x="319314" y="1896362"/>
            <a:ext cx="5375310" cy="386720"/>
          </a:xfrm>
        </p:spPr>
        <p:txBody>
          <a:bodyPr/>
          <a:lstStyle/>
          <a:p>
            <a:r>
              <a:rPr lang="en-US" dirty="0" smtClean="0"/>
              <a:t>SCREW MATERIAL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186" t="39384" r="26218" b="19385"/>
          <a:stretch/>
        </p:blipFill>
        <p:spPr>
          <a:xfrm>
            <a:off x="326798" y="3570103"/>
            <a:ext cx="5008266" cy="2711545"/>
          </a:xfrm>
          <a:prstGeom prst="rect">
            <a:avLst/>
          </a:prstGeom>
        </p:spPr>
      </p:pic>
      <p:sp>
        <p:nvSpPr>
          <p:cNvPr id="36" name="Content Placeholder 3"/>
          <p:cNvSpPr txBox="1">
            <a:spLocks/>
          </p:cNvSpPr>
          <p:nvPr/>
        </p:nvSpPr>
        <p:spPr>
          <a:xfrm>
            <a:off x="800727" y="2567196"/>
            <a:ext cx="2552799" cy="375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316 SSTL + HELICOILS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38" name="Content Placeholder 3"/>
          <p:cNvSpPr txBox="1">
            <a:spLocks/>
          </p:cNvSpPr>
          <p:nvPr/>
        </p:nvSpPr>
        <p:spPr>
          <a:xfrm>
            <a:off x="479715" y="6351600"/>
            <a:ext cx="4779527" cy="329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www.ssina.com/download_a_file/fasteners.pdf</a:t>
            </a:r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071" t="67538" r="51121" b="17385"/>
          <a:stretch/>
        </p:blipFill>
        <p:spPr>
          <a:xfrm>
            <a:off x="4070275" y="1761274"/>
            <a:ext cx="2708032" cy="1723292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800727" y="2476457"/>
            <a:ext cx="2485150" cy="396301"/>
          </a:xfrm>
          <a:prstGeom prst="roundRect">
            <a:avLst/>
          </a:prstGeom>
          <a:noFill/>
          <a:ln w="38100">
            <a:solidFill>
              <a:srgbClr val="92D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326798" y="4529574"/>
            <a:ext cx="5008266" cy="453346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4059365" y="2997382"/>
            <a:ext cx="2708032" cy="23346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>
            <a:off x="6793652" y="1773928"/>
            <a:ext cx="375557" cy="4929482"/>
          </a:xfrm>
          <a:prstGeom prst="rightBrace">
            <a:avLst>
              <a:gd name="adj1" fmla="val 8333"/>
              <a:gd name="adj2" fmla="val 17232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3"/>
          <p:cNvSpPr txBox="1">
            <a:spLocks/>
          </p:cNvSpPr>
          <p:nvPr/>
        </p:nvSpPr>
        <p:spPr>
          <a:xfrm>
            <a:off x="7499307" y="2089196"/>
            <a:ext cx="3102018" cy="917360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/>
              <a:t></a:t>
            </a:r>
            <a:r>
              <a:rPr lang="en-US" sz="900" dirty="0"/>
              <a:t>Y</a:t>
            </a:r>
            <a:r>
              <a:rPr lang="en-US" dirty="0"/>
              <a:t> </a:t>
            </a:r>
            <a:r>
              <a:rPr lang="en-US" dirty="0" smtClean="0"/>
              <a:t>= 344.74 </a:t>
            </a:r>
            <a:r>
              <a:rPr lang="en-US" dirty="0" err="1" smtClean="0"/>
              <a:t>Mpa</a:t>
            </a:r>
            <a:r>
              <a:rPr lang="en-US" dirty="0" smtClean="0"/>
              <a:t> (50 </a:t>
            </a:r>
            <a:r>
              <a:rPr lang="en-US" dirty="0" err="1" smtClean="0"/>
              <a:t>ksi</a:t>
            </a:r>
            <a:r>
              <a:rPr lang="en-US" dirty="0" smtClean="0"/>
              <a:t>)</a:t>
            </a:r>
          </a:p>
          <a:p>
            <a:r>
              <a:rPr lang="el-GR" dirty="0" smtClean="0"/>
              <a:t>μ</a:t>
            </a:r>
            <a:r>
              <a:rPr lang="en-US" dirty="0" smtClean="0"/>
              <a:t> = 0.5</a:t>
            </a:r>
            <a:endParaRPr lang="en-US" dirty="0"/>
          </a:p>
        </p:txBody>
      </p:sp>
      <p:sp>
        <p:nvSpPr>
          <p:cNvPr id="46" name="Down Arrow 45"/>
          <p:cNvSpPr/>
          <p:nvPr/>
        </p:nvSpPr>
        <p:spPr>
          <a:xfrm>
            <a:off x="8854373" y="3230846"/>
            <a:ext cx="391886" cy="6894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3"/>
          <p:cNvSpPr txBox="1">
            <a:spLocks/>
          </p:cNvSpPr>
          <p:nvPr/>
        </p:nvSpPr>
        <p:spPr>
          <a:xfrm>
            <a:off x="7304919" y="4108751"/>
            <a:ext cx="3492230" cy="840825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Tension </a:t>
            </a:r>
            <a:r>
              <a:rPr lang="en-US" dirty="0"/>
              <a:t>= </a:t>
            </a:r>
            <a:r>
              <a:rPr lang="en-US" dirty="0" smtClean="0"/>
              <a:t>2290.7 N</a:t>
            </a:r>
          </a:p>
          <a:p>
            <a:r>
              <a:rPr lang="en-US" dirty="0"/>
              <a:t>T = 8.8702 Nm (</a:t>
            </a:r>
            <a:r>
              <a:rPr lang="en-US" dirty="0" smtClean="0"/>
              <a:t>78.51 in-</a:t>
            </a:r>
            <a:r>
              <a:rPr lang="en-US" dirty="0" err="1" smtClean="0"/>
              <a:t>lb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8" name="Content Placeholder 3"/>
          <p:cNvSpPr txBox="1">
            <a:spLocks/>
          </p:cNvSpPr>
          <p:nvPr/>
        </p:nvSpPr>
        <p:spPr>
          <a:xfrm>
            <a:off x="9206825" y="3262387"/>
            <a:ext cx="2100155" cy="248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 smtClean="0"/>
              <a:t>clampDesign.m</a:t>
            </a:r>
            <a:r>
              <a:rPr lang="en-US" dirty="0" smtClean="0"/>
              <a:t>  </a:t>
            </a:r>
            <a:r>
              <a:rPr lang="en-US" dirty="0" err="1" smtClean="0"/>
              <a:t>FoS</a:t>
            </a:r>
            <a:r>
              <a:rPr lang="en-US" dirty="0" smtClean="0"/>
              <a:t> = 3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416450" y="5287634"/>
            <a:ext cx="3711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Note:</a:t>
            </a:r>
            <a:r>
              <a:rPr lang="en-US" sz="1200" b="1" dirty="0" smtClean="0"/>
              <a:t> </a:t>
            </a:r>
            <a:r>
              <a:rPr lang="en-US" sz="1200" dirty="0" smtClean="0"/>
              <a:t>No Socket Head Screw for this material neither Silver Plated option (McMaster &amp; </a:t>
            </a:r>
            <a:r>
              <a:rPr lang="en-US" sz="1200" dirty="0" err="1" smtClean="0"/>
              <a:t>Holo-Krome</a:t>
            </a:r>
            <a:r>
              <a:rPr lang="en-US" sz="1200" dirty="0" smtClean="0"/>
              <a:t>)</a:t>
            </a:r>
          </a:p>
          <a:p>
            <a:endParaRPr lang="en-US" sz="1200" dirty="0" smtClean="0"/>
          </a:p>
          <a:p>
            <a:r>
              <a:rPr lang="en-US" sz="1200" b="1" u="sng" dirty="0" smtClean="0"/>
              <a:t>Note II: </a:t>
            </a:r>
            <a:r>
              <a:rPr lang="en-US" sz="1200" dirty="0" smtClean="0"/>
              <a:t>Torque similar to the recommended </a:t>
            </a:r>
            <a:r>
              <a:rPr lang="en-US" sz="1200" dirty="0"/>
              <a:t>for </a:t>
            </a:r>
            <a:r>
              <a:rPr lang="en-US" sz="1200" dirty="0" smtClean="0"/>
              <a:t>Generic Screws in T1100066 (75 in-</a:t>
            </a:r>
            <a:r>
              <a:rPr lang="en-US" sz="1200" dirty="0" err="1" smtClean="0"/>
              <a:t>lb</a:t>
            </a:r>
            <a:r>
              <a:rPr lang="en-US" sz="1200" dirty="0" smtClean="0"/>
              <a:t>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66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CLAMP DESIGN: </a:t>
            </a:r>
            <a:r>
              <a:rPr lang="en-US" sz="4000" dirty="0"/>
              <a:t>Material &amp; Preload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"/>
          <p:cNvSpPr>
            <a:spLocks noGrp="1"/>
          </p:cNvSpPr>
          <p:nvPr>
            <p:ph idx="1"/>
          </p:nvPr>
        </p:nvSpPr>
        <p:spPr>
          <a:xfrm>
            <a:off x="319314" y="1896362"/>
            <a:ext cx="5375310" cy="386720"/>
          </a:xfrm>
        </p:spPr>
        <p:txBody>
          <a:bodyPr/>
          <a:lstStyle/>
          <a:p>
            <a:r>
              <a:rPr lang="en-US" dirty="0" smtClean="0"/>
              <a:t>SCREW MATERIAL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071" t="67538" r="51121" b="17385"/>
          <a:stretch/>
        </p:blipFill>
        <p:spPr>
          <a:xfrm>
            <a:off x="4412736" y="1843433"/>
            <a:ext cx="2708032" cy="17232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38136" y="2435193"/>
            <a:ext cx="3572775" cy="446171"/>
            <a:chOff x="1038136" y="2435193"/>
            <a:chExt cx="3572775" cy="446171"/>
          </a:xfrm>
        </p:grpSpPr>
        <p:sp>
          <p:nvSpPr>
            <p:cNvPr id="36" name="Content Placeholder 3"/>
            <p:cNvSpPr txBox="1">
              <a:spLocks/>
            </p:cNvSpPr>
            <p:nvPr/>
          </p:nvSpPr>
          <p:spPr>
            <a:xfrm>
              <a:off x="1038136" y="2442004"/>
              <a:ext cx="3572775" cy="439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18-8 SSTL + HELICOILS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038136" y="2435193"/>
              <a:ext cx="3150864" cy="396301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412736" y="3090459"/>
            <a:ext cx="2708032" cy="23346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79715" y="5976229"/>
            <a:ext cx="7107859" cy="856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3"/>
              </a:rPr>
              <a:t>http://www.nuttybolts.com/nutty-bolts/?</a:t>
            </a:r>
            <a:r>
              <a:rPr lang="en-US" dirty="0" smtClean="0">
                <a:hlinkClick r:id="rId3"/>
              </a:rPr>
              <a:t>page_id=146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http://www.mcmaster.com/#socket-head-cap-screws/=</a:t>
            </a:r>
            <a:r>
              <a:rPr lang="en-US" dirty="0" smtClean="0">
                <a:hlinkClick r:id="rId4"/>
              </a:rPr>
              <a:t>z2xdjy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www.boltdepot.com/fastener-information/materials-and-grades/bolt-grade-chart.aspx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9" name="Right Brace 18"/>
          <p:cNvSpPr/>
          <p:nvPr/>
        </p:nvSpPr>
        <p:spPr>
          <a:xfrm>
            <a:off x="7040893" y="1751374"/>
            <a:ext cx="375557" cy="4929482"/>
          </a:xfrm>
          <a:prstGeom prst="rightBrace">
            <a:avLst>
              <a:gd name="adj1" fmla="val 8333"/>
              <a:gd name="adj2" fmla="val 17232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7587574" y="2079422"/>
            <a:ext cx="3102018" cy="917360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/>
              <a:t></a:t>
            </a:r>
            <a:r>
              <a:rPr lang="en-US" sz="900" dirty="0"/>
              <a:t>Y</a:t>
            </a:r>
            <a:r>
              <a:rPr lang="en-US" dirty="0"/>
              <a:t> = </a:t>
            </a:r>
            <a:r>
              <a:rPr lang="en-US" dirty="0" smtClean="0"/>
              <a:t>448.16 </a:t>
            </a:r>
            <a:r>
              <a:rPr lang="en-US" dirty="0" err="1" smtClean="0"/>
              <a:t>Mpa</a:t>
            </a:r>
            <a:r>
              <a:rPr lang="en-US" dirty="0" smtClean="0"/>
              <a:t> (65 </a:t>
            </a:r>
            <a:r>
              <a:rPr lang="en-US" dirty="0" err="1" smtClean="0"/>
              <a:t>ksi</a:t>
            </a:r>
            <a:r>
              <a:rPr lang="en-US" dirty="0" smtClean="0"/>
              <a:t>)</a:t>
            </a:r>
          </a:p>
          <a:p>
            <a:r>
              <a:rPr lang="el-GR" dirty="0" smtClean="0"/>
              <a:t>μ</a:t>
            </a:r>
            <a:r>
              <a:rPr lang="en-US" dirty="0" smtClean="0"/>
              <a:t> = 0.5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4167" t="22909" r="25727" b="28851"/>
          <a:stretch/>
        </p:blipFill>
        <p:spPr>
          <a:xfrm>
            <a:off x="503113" y="3090459"/>
            <a:ext cx="3685887" cy="2770859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503113" y="5354655"/>
            <a:ext cx="3685887" cy="506663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8942640" y="3222024"/>
            <a:ext cx="391886" cy="6894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7392468" y="4100826"/>
            <a:ext cx="3492230" cy="840825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Tension </a:t>
            </a:r>
            <a:r>
              <a:rPr lang="en-US" dirty="0"/>
              <a:t>= </a:t>
            </a:r>
            <a:r>
              <a:rPr lang="en-US" dirty="0" smtClean="0"/>
              <a:t>3066.9 N</a:t>
            </a:r>
          </a:p>
          <a:p>
            <a:r>
              <a:rPr lang="en-US" dirty="0"/>
              <a:t>T = </a:t>
            </a:r>
            <a:r>
              <a:rPr lang="en-US" dirty="0" smtClean="0"/>
              <a:t>11.8757 Nm (105.11 in-</a:t>
            </a:r>
            <a:r>
              <a:rPr lang="en-US" dirty="0" err="1" smtClean="0"/>
              <a:t>lb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Content Placeholder 3"/>
          <p:cNvSpPr txBox="1">
            <a:spLocks/>
          </p:cNvSpPr>
          <p:nvPr/>
        </p:nvSpPr>
        <p:spPr>
          <a:xfrm>
            <a:off x="9265191" y="3305459"/>
            <a:ext cx="2100155" cy="248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 smtClean="0"/>
              <a:t>clampDesign.m</a:t>
            </a:r>
            <a:r>
              <a:rPr lang="en-US" dirty="0" smtClean="0"/>
              <a:t>  </a:t>
            </a:r>
            <a:r>
              <a:rPr lang="en-US" dirty="0" err="1" smtClean="0"/>
              <a:t>FoS</a:t>
            </a:r>
            <a:r>
              <a:rPr lang="en-US" dirty="0" smtClean="0"/>
              <a:t> = 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416450" y="5593841"/>
            <a:ext cx="3711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Note I: </a:t>
            </a:r>
            <a:r>
              <a:rPr lang="en-US" sz="1200" dirty="0" smtClean="0"/>
              <a:t>Torque similar to the recommended </a:t>
            </a:r>
            <a:r>
              <a:rPr lang="en-US" sz="1200" dirty="0"/>
              <a:t>for </a:t>
            </a:r>
            <a:r>
              <a:rPr lang="en-US" sz="1200" dirty="0" smtClean="0"/>
              <a:t>18-8 </a:t>
            </a:r>
            <a:r>
              <a:rPr lang="en-US" sz="1200" dirty="0" err="1" smtClean="0"/>
              <a:t>Holo-Krome</a:t>
            </a:r>
            <a:r>
              <a:rPr lang="en-US" sz="1200" dirty="0" smtClean="0"/>
              <a:t> in T1100066 (100 in-</a:t>
            </a:r>
            <a:r>
              <a:rPr lang="en-US" sz="1200" dirty="0" err="1" smtClean="0"/>
              <a:t>lb</a:t>
            </a:r>
            <a:r>
              <a:rPr lang="en-US" sz="1200" dirty="0" smtClean="0"/>
              <a:t>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204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CLAMP DESIGN</a:t>
            </a:r>
            <a:r>
              <a:rPr lang="en-US" dirty="0"/>
              <a:t>: </a:t>
            </a:r>
            <a:r>
              <a:rPr lang="en-US" sz="4000" dirty="0"/>
              <a:t>Material &amp; Preload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"/>
          <p:cNvSpPr>
            <a:spLocks noGrp="1"/>
          </p:cNvSpPr>
          <p:nvPr>
            <p:ph idx="1"/>
          </p:nvPr>
        </p:nvSpPr>
        <p:spPr>
          <a:xfrm>
            <a:off x="319314" y="1896362"/>
            <a:ext cx="5375310" cy="386720"/>
          </a:xfrm>
        </p:spPr>
        <p:txBody>
          <a:bodyPr/>
          <a:lstStyle/>
          <a:p>
            <a:r>
              <a:rPr lang="en-US" dirty="0" smtClean="0"/>
              <a:t>SCREW MATERIAL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936" t="53539" r="25930" b="15538"/>
          <a:stretch/>
        </p:blipFill>
        <p:spPr>
          <a:xfrm>
            <a:off x="319314" y="3771765"/>
            <a:ext cx="4765431" cy="2353444"/>
          </a:xfrm>
          <a:prstGeom prst="rect">
            <a:avLst/>
          </a:prstGeom>
        </p:spPr>
      </p:pic>
      <p:sp>
        <p:nvSpPr>
          <p:cNvPr id="37" name="Content Placeholder 3"/>
          <p:cNvSpPr txBox="1">
            <a:spLocks/>
          </p:cNvSpPr>
          <p:nvPr/>
        </p:nvSpPr>
        <p:spPr>
          <a:xfrm>
            <a:off x="800727" y="2592953"/>
            <a:ext cx="3395890" cy="439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17-4 PH SSTL + HELICOILS</a:t>
            </a:r>
            <a:endParaRPr lang="en-US" dirty="0"/>
          </a:p>
        </p:txBody>
      </p:sp>
      <p:sp>
        <p:nvSpPr>
          <p:cNvPr id="39" name="Content Placeholder 3"/>
          <p:cNvSpPr txBox="1">
            <a:spLocks/>
          </p:cNvSpPr>
          <p:nvPr/>
        </p:nvSpPr>
        <p:spPr>
          <a:xfrm>
            <a:off x="484749" y="6125209"/>
            <a:ext cx="5113973" cy="644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www.deltafastener.com/17-4%20ph.html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http://www.mcmaster.com/#=</a:t>
            </a:r>
            <a:r>
              <a:rPr lang="en-US" dirty="0" smtClean="0">
                <a:hlinkClick r:id="rId4"/>
              </a:rPr>
              <a:t>z2x9xd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4071" t="67538" r="51121" b="17385"/>
          <a:stretch/>
        </p:blipFill>
        <p:spPr>
          <a:xfrm>
            <a:off x="4412736" y="1843433"/>
            <a:ext cx="2708032" cy="1723292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800727" y="2590179"/>
            <a:ext cx="3395890" cy="396301"/>
          </a:xfrm>
          <a:prstGeom prst="roundRect">
            <a:avLst/>
          </a:prstGeom>
          <a:noFill/>
          <a:ln w="38100">
            <a:solidFill>
              <a:srgbClr val="92D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319314" y="5287634"/>
            <a:ext cx="4765431" cy="23346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412736" y="3090459"/>
            <a:ext cx="2708032" cy="23346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>
            <a:off x="7040893" y="1751374"/>
            <a:ext cx="375557" cy="4929482"/>
          </a:xfrm>
          <a:prstGeom prst="rightBrace">
            <a:avLst>
              <a:gd name="adj1" fmla="val 8333"/>
              <a:gd name="adj2" fmla="val 17232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7525906" y="2102781"/>
            <a:ext cx="3358791" cy="917360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/>
              <a:t></a:t>
            </a:r>
            <a:r>
              <a:rPr lang="en-US" sz="900" dirty="0"/>
              <a:t>Y</a:t>
            </a:r>
            <a:r>
              <a:rPr lang="en-US" dirty="0"/>
              <a:t> </a:t>
            </a:r>
            <a:r>
              <a:rPr lang="en-US" dirty="0" smtClean="0"/>
              <a:t>= 861.84 </a:t>
            </a:r>
            <a:r>
              <a:rPr lang="en-US" dirty="0" err="1" smtClean="0"/>
              <a:t>Mpa</a:t>
            </a:r>
            <a:r>
              <a:rPr lang="en-US" dirty="0" smtClean="0"/>
              <a:t> (125 </a:t>
            </a:r>
            <a:r>
              <a:rPr lang="en-US" dirty="0" err="1" smtClean="0"/>
              <a:t>ksi</a:t>
            </a:r>
            <a:r>
              <a:rPr lang="en-US" dirty="0" smtClean="0"/>
              <a:t>)</a:t>
            </a:r>
          </a:p>
          <a:p>
            <a:r>
              <a:rPr lang="el-GR" dirty="0" smtClean="0"/>
              <a:t>μ</a:t>
            </a:r>
            <a:r>
              <a:rPr lang="en-US" dirty="0" smtClean="0"/>
              <a:t> = 0.5 (conservative)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9009358" y="3196924"/>
            <a:ext cx="391886" cy="6894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7493275" y="4090796"/>
            <a:ext cx="3492230" cy="840825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Tension </a:t>
            </a:r>
            <a:r>
              <a:rPr lang="en-US" dirty="0"/>
              <a:t>= </a:t>
            </a:r>
            <a:r>
              <a:rPr lang="en-US" dirty="0" smtClean="0"/>
              <a:t>5897.8 N</a:t>
            </a:r>
          </a:p>
          <a:p>
            <a:r>
              <a:rPr lang="en-US" dirty="0"/>
              <a:t>T = 22.8376 Nm (</a:t>
            </a:r>
            <a:r>
              <a:rPr lang="en-US" dirty="0" smtClean="0"/>
              <a:t>202.13 in-</a:t>
            </a:r>
            <a:r>
              <a:rPr lang="en-US" dirty="0" err="1" smtClean="0"/>
              <a:t>lb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9284647" y="3307495"/>
            <a:ext cx="2100155" cy="248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 smtClean="0"/>
              <a:t>clampDesign.m</a:t>
            </a:r>
            <a:r>
              <a:rPr lang="en-US" dirty="0" smtClean="0"/>
              <a:t>  </a:t>
            </a:r>
            <a:r>
              <a:rPr lang="en-US" dirty="0" err="1" smtClean="0"/>
              <a:t>FoS</a:t>
            </a:r>
            <a:r>
              <a:rPr lang="en-US" dirty="0" smtClean="0"/>
              <a:t> = 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16450" y="5287634"/>
            <a:ext cx="3711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Note:</a:t>
            </a:r>
            <a:r>
              <a:rPr lang="en-US" sz="1200" b="1" dirty="0" smtClean="0"/>
              <a:t> </a:t>
            </a:r>
            <a:r>
              <a:rPr lang="en-US" sz="1200" dirty="0" smtClean="0"/>
              <a:t>No Socket Head Screw for this material neither Silver Plated option (McMaster &amp; </a:t>
            </a:r>
            <a:r>
              <a:rPr lang="en-US" sz="1200" dirty="0" err="1" smtClean="0"/>
              <a:t>Holo-Krome</a:t>
            </a:r>
            <a:r>
              <a:rPr lang="en-US" sz="1200" dirty="0" smtClean="0"/>
              <a:t>)</a:t>
            </a:r>
          </a:p>
          <a:p>
            <a:endParaRPr lang="en-US" sz="1200" dirty="0" smtClean="0"/>
          </a:p>
          <a:p>
            <a:r>
              <a:rPr lang="en-US" sz="1200" b="1" u="sng" dirty="0" smtClean="0"/>
              <a:t>Note II: </a:t>
            </a:r>
            <a:r>
              <a:rPr lang="en-US" sz="1200" dirty="0" smtClean="0"/>
              <a:t>Torque similar to the recommended </a:t>
            </a:r>
            <a:r>
              <a:rPr lang="en-US" sz="1200" dirty="0"/>
              <a:t>for Carbon Steel 1960 Series in </a:t>
            </a:r>
            <a:r>
              <a:rPr lang="en-US" sz="1200" dirty="0" smtClean="0"/>
              <a:t>T1100066 (200 in-</a:t>
            </a:r>
            <a:r>
              <a:rPr lang="en-US" sz="1200" dirty="0" err="1" smtClean="0"/>
              <a:t>lb</a:t>
            </a:r>
            <a:r>
              <a:rPr lang="en-US" sz="1200" dirty="0" smtClean="0"/>
              <a:t>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221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CLAMP DESIGN: Number of Screws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94847" y="4162637"/>
                <a:ext cx="1785802" cy="2069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1.299038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0.649519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𝑀𝐴𝑋</m:t>
                              </m:r>
                            </m:sub>
                          </m:sSub>
                        </m:sub>
                      </m:sSub>
                      <m:r>
                        <a:rPr lang="en-US" sz="1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𝑌𝐼𝐸𝐿𝐷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𝐹𝑜𝑆</m:t>
                          </m:r>
                        </m:den>
                      </m:f>
                      <m:sSub>
                        <m:sSub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847" y="4162637"/>
                <a:ext cx="1785802" cy="20692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-619110" y="2237102"/>
            <a:ext cx="5813716" cy="2777490"/>
            <a:chOff x="-119092" y="2677105"/>
            <a:chExt cx="5942330" cy="2922775"/>
          </a:xfrm>
        </p:grpSpPr>
        <p:pic>
          <p:nvPicPr>
            <p:cNvPr id="32" name="Picture 31"/>
            <p:cNvPicPr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2641" b="6617"/>
            <a:stretch/>
          </p:blipFill>
          <p:spPr bwMode="auto">
            <a:xfrm>
              <a:off x="-119092" y="2776670"/>
              <a:ext cx="5942330" cy="28232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84221" y="2677105"/>
              <a:ext cx="4824928" cy="2428240"/>
              <a:chOff x="-268192" y="0"/>
              <a:chExt cx="4825345" cy="242877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-268192" y="60291"/>
                <a:ext cx="4638218" cy="2356485"/>
                <a:chOff x="-409782" y="0"/>
                <a:chExt cx="4638553" cy="2357002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95098" y="0"/>
                  <a:ext cx="4133673" cy="2357002"/>
                  <a:chOff x="0" y="0"/>
                  <a:chExt cx="4133673" cy="2357002"/>
                </a:xfrm>
              </p:grpSpPr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124358" y="0"/>
                    <a:ext cx="4009315" cy="1913364"/>
                    <a:chOff x="0" y="0"/>
                    <a:chExt cx="4009315" cy="1913364"/>
                  </a:xfrm>
                </p:grpSpPr>
                <p:sp>
                  <p:nvSpPr>
                    <p:cNvPr id="29" name="Down Arrow 28"/>
                    <p:cNvSpPr/>
                    <p:nvPr/>
                  </p:nvSpPr>
                  <p:spPr>
                    <a:xfrm>
                      <a:off x="3884957" y="0"/>
                      <a:ext cx="124358" cy="248717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" name="Rectangle 29"/>
                    <p:cNvSpPr/>
                    <p:nvPr/>
                  </p:nvSpPr>
                  <p:spPr>
                    <a:xfrm rot="2880000">
                      <a:off x="-131088" y="1733702"/>
                      <a:ext cx="310750" cy="48574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" name="Rectangle 30"/>
                    <p:cNvSpPr/>
                    <p:nvPr/>
                  </p:nvSpPr>
                  <p:spPr>
                    <a:xfrm rot="2880000">
                      <a:off x="51792" y="1565452"/>
                      <a:ext cx="310750" cy="48574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" name="Down Arrow 24"/>
                  <p:cNvSpPr/>
                  <p:nvPr/>
                </p:nvSpPr>
                <p:spPr>
                  <a:xfrm rot="19080000">
                    <a:off x="351130" y="1755648"/>
                    <a:ext cx="116103" cy="601354"/>
                  </a:xfrm>
                  <a:prstGeom prst="downArrow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>
                    <a:off x="329184" y="1587398"/>
                    <a:ext cx="80421" cy="804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27" name="Straight Arrow Connector 26"/>
                  <p:cNvCxnSpPr/>
                  <p:nvPr/>
                </p:nvCxnSpPr>
                <p:spPr>
                  <a:xfrm flipV="1">
                    <a:off x="380390" y="1602029"/>
                    <a:ext cx="3723437" cy="24159"/>
                  </a:xfrm>
                  <a:prstGeom prst="straightConnector1">
                    <a:avLst/>
                  </a:prstGeom>
                  <a:ln w="9525"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V="1">
                    <a:off x="0" y="1433779"/>
                    <a:ext cx="175565" cy="160935"/>
                  </a:xfrm>
                  <a:prstGeom prst="straightConnector1">
                    <a:avLst/>
                  </a:prstGeom>
                  <a:ln w="9525"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 Box 17"/>
                    <p:cNvSpPr txBox="1"/>
                    <p:nvPr/>
                  </p:nvSpPr>
                  <p:spPr>
                    <a:xfrm>
                      <a:off x="-409782" y="1135257"/>
                      <a:ext cx="1179767" cy="24871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100" b="0" i="1" dirty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100" i="1" dirty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100" i="1" dirty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𝑏𝑏</m:t>
                                </m:r>
                              </m:sub>
                            </m:sSub>
                            <m:r>
                              <a:rPr lang="en-US" sz="1100" b="0" i="1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=12.2 </m:t>
                            </m:r>
                            <m:r>
                              <a:rPr lang="en-US" sz="1100" b="0" i="1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𝑚𝑚</m:t>
                            </m:r>
                          </m:oMath>
                        </m:oMathPara>
                      </a14:m>
                      <a:endParaRPr lang="en-US" sz="1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 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409782" y="1135257"/>
                      <a:ext cx="1179767" cy="248717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b="-5128"/>
                      </a:stretch>
                    </a:blipFill>
                    <a:ln w="6350"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 Box 18"/>
                    <p:cNvSpPr txBox="1"/>
                    <p:nvPr/>
                  </p:nvSpPr>
                  <p:spPr>
                    <a:xfrm>
                      <a:off x="1754049" y="1345997"/>
                      <a:ext cx="1151364" cy="24871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100" b="0" i="1" dirty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100" i="1" dirty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100" i="1" dirty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𝑏𝑒</m:t>
                                </m:r>
                              </m:sub>
                            </m:sSub>
                            <m:r>
                              <a:rPr lang="en-US" sz="1100" b="0" i="1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=255 </m:t>
                            </m:r>
                            <m:r>
                              <a:rPr lang="en-US" sz="1100" b="0" i="1" dirty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𝑚𝑚</m:t>
                            </m:r>
                          </m:oMath>
                        </m:oMathPara>
                      </a14:m>
                      <a:endParaRPr lang="en-US" sz="1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Text 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54049" y="1345997"/>
                      <a:ext cx="1151364" cy="248717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b="-5128"/>
                      </a:stretch>
                    </a:blipFill>
                    <a:ln w="6350"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7" name="Text Box 20"/>
              <p:cNvSpPr txBox="1"/>
              <p:nvPr/>
            </p:nvSpPr>
            <p:spPr>
              <a:xfrm>
                <a:off x="4315768" y="0"/>
                <a:ext cx="241385" cy="24866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</a:t>
                </a:r>
              </a:p>
            </p:txBody>
          </p:sp>
          <p:sp>
            <p:nvSpPr>
              <p:cNvPr id="18" name="Text Box 21"/>
              <p:cNvSpPr txBox="1"/>
              <p:nvPr/>
            </p:nvSpPr>
            <p:spPr>
              <a:xfrm>
                <a:off x="401935" y="2180493"/>
                <a:ext cx="402756" cy="2482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Pb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Content Placeholder 3"/>
          <p:cNvSpPr>
            <a:spLocks noGrp="1"/>
          </p:cNvSpPr>
          <p:nvPr>
            <p:ph idx="1"/>
          </p:nvPr>
        </p:nvSpPr>
        <p:spPr>
          <a:xfrm>
            <a:off x="319314" y="1896362"/>
            <a:ext cx="5375310" cy="386720"/>
          </a:xfrm>
        </p:spPr>
        <p:txBody>
          <a:bodyPr/>
          <a:lstStyle/>
          <a:p>
            <a:r>
              <a:rPr lang="en-US" dirty="0" smtClean="0"/>
              <a:t>Preliminary calculation using </a:t>
            </a:r>
            <a:r>
              <a:rPr lang="en-US" dirty="0" err="1" smtClean="0"/>
              <a:t>ClampDesign.m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5" name="Content Placeholder 3"/>
          <p:cNvSpPr txBox="1">
            <a:spLocks/>
          </p:cNvSpPr>
          <p:nvPr/>
        </p:nvSpPr>
        <p:spPr>
          <a:xfrm>
            <a:off x="5962607" y="2199222"/>
            <a:ext cx="5233929" cy="129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316 SSTL + </a:t>
            </a:r>
            <a:r>
              <a:rPr lang="en-US" dirty="0" smtClean="0"/>
              <a:t>HELICOILS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/>
              <a:t>Bolts </a:t>
            </a:r>
            <a:r>
              <a:rPr lang="en-US" dirty="0"/>
              <a:t>needed: min </a:t>
            </a:r>
            <a:r>
              <a:rPr lang="en-US" dirty="0" smtClean="0"/>
              <a:t>2 </a:t>
            </a:r>
            <a:r>
              <a:rPr lang="en-US" dirty="0"/>
              <a:t>screw per row for </a:t>
            </a:r>
            <a:r>
              <a:rPr lang="en-US" dirty="0" err="1"/>
              <a:t>FoS</a:t>
            </a:r>
            <a:r>
              <a:rPr lang="en-US" dirty="0"/>
              <a:t> &gt; 3</a:t>
            </a:r>
          </a:p>
          <a:p>
            <a:pPr lvl="1"/>
            <a:r>
              <a:rPr lang="en-US" dirty="0" err="1" smtClean="0"/>
              <a:t>FoS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5.5859 </a:t>
            </a:r>
            <a:r>
              <a:rPr lang="en-US" dirty="0"/>
              <a:t>(with </a:t>
            </a:r>
            <a:r>
              <a:rPr lang="en-US" dirty="0" smtClean="0"/>
              <a:t>2 </a:t>
            </a:r>
            <a:r>
              <a:rPr lang="en-US" dirty="0"/>
              <a:t>screw per row)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3"/>
              <p:cNvSpPr txBox="1">
                <a:spLocks/>
              </p:cNvSpPr>
              <p:nvPr/>
            </p:nvSpPr>
            <p:spPr>
              <a:xfrm>
                <a:off x="1327440" y="6312275"/>
                <a:ext cx="1920616" cy="384511"/>
              </a:xfrm>
              <a:prstGeom prst="rect">
                <a:avLst/>
              </a:prstGeom>
              <a:ln w="3175">
                <a:solidFill>
                  <a:srgbClr val="00B050"/>
                </a:solidFill>
              </a:ln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 2460.5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7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440" y="6312275"/>
                <a:ext cx="1920616" cy="384511"/>
              </a:xfrm>
              <a:prstGeom prst="rect">
                <a:avLst/>
              </a:prstGeom>
              <a:blipFill rotWithShape="0">
                <a:blip r:embed="rId6"/>
                <a:stretch>
                  <a:fillRect l="-316"/>
                </a:stretch>
              </a:blipFill>
              <a:ln w="31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38" r="23916" b="3505"/>
          <a:stretch/>
        </p:blipFill>
        <p:spPr>
          <a:xfrm>
            <a:off x="3666175" y="4296891"/>
            <a:ext cx="2168762" cy="2524561"/>
          </a:xfrm>
          <a:prstGeom prst="rect">
            <a:avLst/>
          </a:prstGeom>
        </p:spPr>
      </p:pic>
      <p:sp>
        <p:nvSpPr>
          <p:cNvPr id="39" name="Content Placeholder 3"/>
          <p:cNvSpPr txBox="1">
            <a:spLocks/>
          </p:cNvSpPr>
          <p:nvPr/>
        </p:nvSpPr>
        <p:spPr>
          <a:xfrm>
            <a:off x="5962606" y="3516819"/>
            <a:ext cx="5233929" cy="129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18-8 SSTL + </a:t>
            </a:r>
            <a:r>
              <a:rPr lang="en-US" dirty="0" smtClean="0"/>
              <a:t>HELICOILS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/>
              <a:t>Bolts </a:t>
            </a:r>
            <a:r>
              <a:rPr lang="en-US" dirty="0"/>
              <a:t>needed: min 1 screw per row for </a:t>
            </a:r>
            <a:r>
              <a:rPr lang="en-US" dirty="0" err="1"/>
              <a:t>FoS</a:t>
            </a:r>
            <a:r>
              <a:rPr lang="en-US" dirty="0"/>
              <a:t> &gt; 3</a:t>
            </a:r>
          </a:p>
          <a:p>
            <a:pPr lvl="1"/>
            <a:r>
              <a:rPr lang="en-US" dirty="0" err="1" smtClean="0"/>
              <a:t>FoS</a:t>
            </a:r>
            <a:r>
              <a:rPr lang="en-US" dirty="0" smtClean="0"/>
              <a:t> </a:t>
            </a:r>
            <a:r>
              <a:rPr lang="en-US" dirty="0"/>
              <a:t>= 3.7393 (with 1 screw per row)</a:t>
            </a:r>
          </a:p>
        </p:txBody>
      </p:sp>
      <p:sp>
        <p:nvSpPr>
          <p:cNvPr id="40" name="Content Placeholder 3"/>
          <p:cNvSpPr txBox="1">
            <a:spLocks/>
          </p:cNvSpPr>
          <p:nvPr/>
        </p:nvSpPr>
        <p:spPr>
          <a:xfrm>
            <a:off x="5962606" y="4670537"/>
            <a:ext cx="4991906" cy="129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17-4 PH SSTL + </a:t>
            </a:r>
            <a:r>
              <a:rPr lang="en-US" dirty="0" smtClean="0"/>
              <a:t>HELICOILS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/>
              <a:t>Bolts </a:t>
            </a:r>
            <a:r>
              <a:rPr lang="en-US" dirty="0"/>
              <a:t>needed: min </a:t>
            </a:r>
            <a:r>
              <a:rPr lang="en-US" dirty="0" smtClean="0"/>
              <a:t>1 screw per row </a:t>
            </a:r>
            <a:r>
              <a:rPr lang="en-US" dirty="0"/>
              <a:t>for FoS &gt; 3</a:t>
            </a:r>
          </a:p>
          <a:p>
            <a:pPr lvl="1"/>
            <a:r>
              <a:rPr lang="en-US" dirty="0" err="1" smtClean="0"/>
              <a:t>FoS</a:t>
            </a:r>
            <a:r>
              <a:rPr lang="en-US" dirty="0" smtClean="0"/>
              <a:t> </a:t>
            </a:r>
            <a:r>
              <a:rPr lang="en-US" dirty="0"/>
              <a:t>= 7.1909 </a:t>
            </a:r>
            <a:r>
              <a:rPr lang="en-US" dirty="0" smtClean="0"/>
              <a:t>(with </a:t>
            </a:r>
            <a:r>
              <a:rPr lang="en-US" dirty="0"/>
              <a:t>1 screw per </a:t>
            </a:r>
            <a:r>
              <a:rPr lang="en-US" dirty="0" smtClean="0"/>
              <a:t>row)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083617" y="5896776"/>
            <a:ext cx="4991906" cy="830997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The final number of screws per row and the material election will be driven by the contact calculation between the blade and the platform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407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Pr</a:t>
            </a:r>
            <a:r>
              <a:rPr lang="en-US" sz="2200" b="0" dirty="0" smtClean="0"/>
              <a:t>eliminary Mass Balancing</a:t>
            </a:r>
          </a:p>
          <a:p>
            <a:pPr lvl="1"/>
            <a:r>
              <a:rPr lang="en-US" sz="2000" dirty="0" smtClean="0"/>
              <a:t>First Bench Design (≈17kg)</a:t>
            </a:r>
          </a:p>
          <a:p>
            <a:pPr lvl="1"/>
            <a:endParaRPr lang="en-US" sz="2000" b="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816796" y="4561569"/>
            <a:ext cx="4991906" cy="584775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The remaining 1kg has been reserved for the Bench Optimization and final </a:t>
            </a:r>
            <a:r>
              <a:rPr lang="en-US" sz="1600" dirty="0" err="1" smtClean="0"/>
              <a:t>CoG</a:t>
            </a:r>
            <a:r>
              <a:rPr lang="en-US" sz="1600" dirty="0" smtClean="0"/>
              <a:t> adjustment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86" t="5898" r="17338" b="4948"/>
          <a:stretch/>
        </p:blipFill>
        <p:spPr>
          <a:xfrm>
            <a:off x="6033054" y="2189916"/>
            <a:ext cx="5208104" cy="4527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02" t="49022" r="81768" b="45398"/>
          <a:stretch/>
        </p:blipFill>
        <p:spPr>
          <a:xfrm>
            <a:off x="2004545" y="3131071"/>
            <a:ext cx="2610889" cy="9243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9225" y="5495160"/>
            <a:ext cx="5087047" cy="830997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 II:</a:t>
            </a:r>
            <a:r>
              <a:rPr lang="en-US" sz="1600" dirty="0" smtClean="0"/>
              <a:t> This model is the one that has been used for the injection bench optimization and will be </a:t>
            </a:r>
            <a:r>
              <a:rPr lang="en-US" sz="1600" dirty="0" err="1" smtClean="0"/>
              <a:t>tunned</a:t>
            </a:r>
            <a:r>
              <a:rPr lang="en-US" sz="1600" dirty="0" smtClean="0"/>
              <a:t> according to the results of this optimization.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573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Injection Bench Assembly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Injection Bench Assembly </a:t>
            </a:r>
            <a:r>
              <a:rPr lang="en-US" sz="2400" dirty="0" smtClean="0"/>
              <a:t>for FEA with Masses</a:t>
            </a:r>
            <a:endParaRPr lang="en-US" sz="2400" dirty="0"/>
          </a:p>
        </p:txBody>
      </p:sp>
      <p:sp>
        <p:nvSpPr>
          <p:cNvPr id="10" name="Marcador de contenido 4"/>
          <p:cNvSpPr txBox="1">
            <a:spLocks/>
          </p:cNvSpPr>
          <p:nvPr/>
        </p:nvSpPr>
        <p:spPr>
          <a:xfrm>
            <a:off x="6749143" y="2563076"/>
            <a:ext cx="3814648" cy="892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Global Contact: Bonded</a:t>
            </a:r>
          </a:p>
          <a:p>
            <a:r>
              <a:rPr lang="en-US" sz="2400" dirty="0" smtClean="0"/>
              <a:t>Mesh: Compatible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28" t="14481" r="20588" b="14041"/>
          <a:stretch/>
        </p:blipFill>
        <p:spPr>
          <a:xfrm>
            <a:off x="0" y="2160811"/>
            <a:ext cx="5066555" cy="4297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444" t="33426" r="78360" b="52840"/>
          <a:stretch/>
        </p:blipFill>
        <p:spPr>
          <a:xfrm>
            <a:off x="6585789" y="3455361"/>
            <a:ext cx="2588337" cy="1503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555" y="5289165"/>
            <a:ext cx="6143185" cy="150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61872" y="1828801"/>
            <a:ext cx="8595360" cy="8587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 different layouts:</a:t>
            </a:r>
            <a:endParaRPr lang="en-US" sz="2200" dirty="0" smtClean="0"/>
          </a:p>
          <a:p>
            <a:pPr marL="274320" lvl="1" indent="0">
              <a:buNone/>
            </a:pPr>
            <a:r>
              <a:rPr lang="en-US" sz="2200" dirty="0" smtClean="0"/>
              <a:t> </a:t>
            </a:r>
          </a:p>
        </p:txBody>
      </p:sp>
      <p:sp>
        <p:nvSpPr>
          <p:cNvPr id="6" name="Marcador de contenido 4"/>
          <p:cNvSpPr txBox="1">
            <a:spLocks/>
          </p:cNvSpPr>
          <p:nvPr/>
        </p:nvSpPr>
        <p:spPr>
          <a:xfrm>
            <a:off x="5919200" y="2226011"/>
            <a:ext cx="5496397" cy="783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 smtClean="0"/>
          </a:p>
          <a:p>
            <a:pPr lvl="1"/>
            <a:r>
              <a:rPr lang="en-US" sz="2200" dirty="0" smtClean="0"/>
              <a:t>O3 Squeezer model with filter cavity + RFPD in Vacuum</a:t>
            </a:r>
          </a:p>
          <a:p>
            <a:pPr marL="274320" lvl="1" indent="0">
              <a:buNone/>
            </a:pPr>
            <a:r>
              <a:rPr lang="en-US" sz="2200" dirty="0" smtClean="0"/>
              <a:t> </a:t>
            </a:r>
          </a:p>
        </p:txBody>
      </p:sp>
      <p:sp>
        <p:nvSpPr>
          <p:cNvPr id="8" name="Marcador de contenido 4"/>
          <p:cNvSpPr txBox="1">
            <a:spLocks/>
          </p:cNvSpPr>
          <p:nvPr/>
        </p:nvSpPr>
        <p:spPr>
          <a:xfrm>
            <a:off x="568524" y="2494054"/>
            <a:ext cx="5931408" cy="515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 dirty="0" smtClean="0"/>
              <a:t>O2 Squeezer model (</a:t>
            </a:r>
            <a:r>
              <a:rPr lang="en-US" sz="2200" i="1" dirty="0" smtClean="0"/>
              <a:t>early</a:t>
            </a:r>
            <a:r>
              <a:rPr lang="en-US" sz="2200" dirty="0" smtClean="0"/>
              <a:t> squeezing)</a:t>
            </a:r>
          </a:p>
          <a:p>
            <a:pPr marL="274320" lvl="1" indent="0">
              <a:buFont typeface="Wingdings 2" pitchFamily="18" charset="2"/>
              <a:buNone/>
            </a:pPr>
            <a:r>
              <a:rPr lang="en-US" sz="2200" dirty="0" smtClean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287" t="7148" r="13275" b="1574"/>
          <a:stretch/>
        </p:blipFill>
        <p:spPr>
          <a:xfrm>
            <a:off x="6935821" y="2649775"/>
            <a:ext cx="3394953" cy="4131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3293" t="7402" r="13378" b="2107"/>
          <a:stretch/>
        </p:blipFill>
        <p:spPr>
          <a:xfrm>
            <a:off x="1591733" y="2836332"/>
            <a:ext cx="3142637" cy="380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8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Injection Bench Assembly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Injection Bench Assembly </a:t>
            </a:r>
            <a:r>
              <a:rPr lang="en-US" sz="2400" dirty="0" smtClean="0"/>
              <a:t>for FEA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arcador de contenido 4"/>
              <p:cNvSpPr txBox="1">
                <a:spLocks/>
              </p:cNvSpPr>
              <p:nvPr/>
            </p:nvSpPr>
            <p:spPr>
              <a:xfrm>
                <a:off x="4146264" y="5213094"/>
                <a:ext cx="3901090" cy="5334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𝐶𝑂𝑀𝑃𝐴𝑇𝐼𝐵𝐿𝐸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2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00.58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Marcador de contenid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264" y="5213094"/>
                <a:ext cx="3901090" cy="533413"/>
              </a:xfrm>
              <a:prstGeom prst="rect">
                <a:avLst/>
              </a:prstGeom>
              <a:blipFill rotWithShape="0">
                <a:blip r:embed="rId2"/>
                <a:stretch>
                  <a:fillRect l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35908" y="6144840"/>
            <a:ext cx="588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remaining 940g will be used to position the </a:t>
            </a:r>
            <a:r>
              <a:rPr lang="en-US" dirty="0" err="1" smtClean="0"/>
              <a:t>CoG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Marcador de contenido 4"/>
              <p:cNvSpPr txBox="1">
                <a:spLocks/>
              </p:cNvSpPr>
              <p:nvPr/>
            </p:nvSpPr>
            <p:spPr>
              <a:xfrm>
                <a:off x="4189485" y="5613154"/>
                <a:ext cx="3814648" cy="5334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𝐵𝑒𝑛𝑐h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𝑀𝑎𝑠𝑠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17. 06 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Marcador de contenid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485" y="5613154"/>
                <a:ext cx="3814648" cy="533413"/>
              </a:xfrm>
              <a:prstGeom prst="rect">
                <a:avLst/>
              </a:prstGeom>
              <a:blipFill rotWithShape="0">
                <a:blip r:embed="rId3"/>
                <a:stretch>
                  <a:fillRect l="-1118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12" t="21356" r="29633" b="15485"/>
          <a:stretch/>
        </p:blipFill>
        <p:spPr>
          <a:xfrm>
            <a:off x="77821" y="2208205"/>
            <a:ext cx="4853704" cy="4370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8" t="21143" r="59226" b="16952"/>
          <a:stretch/>
        </p:blipFill>
        <p:spPr>
          <a:xfrm>
            <a:off x="7062935" y="1691322"/>
            <a:ext cx="4056947" cy="40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Injection Bench Assembly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Injection Bench Assembly </a:t>
            </a:r>
            <a:r>
              <a:rPr lang="en-US" sz="2400" dirty="0" smtClean="0"/>
              <a:t>for FEA (ANSYS)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arcador de contenido 4"/>
              <p:cNvSpPr txBox="1">
                <a:spLocks/>
              </p:cNvSpPr>
              <p:nvPr/>
            </p:nvSpPr>
            <p:spPr>
              <a:xfrm>
                <a:off x="7169454" y="5611427"/>
                <a:ext cx="3901090" cy="5334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𝐴𝑁𝑆𝑌𝑆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2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00.58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Marcador de contenid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454" y="5611427"/>
                <a:ext cx="3901090" cy="533413"/>
              </a:xfrm>
              <a:prstGeom prst="rect">
                <a:avLst/>
              </a:prstGeom>
              <a:blipFill rotWithShape="0">
                <a:blip r:embed="rId2"/>
                <a:stretch>
                  <a:fillRect l="-1094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973078" y="6144840"/>
            <a:ext cx="4293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areas with high Strain should be reinforced using the 940g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970" t="18303" r="60833" b="36363"/>
          <a:stretch/>
        </p:blipFill>
        <p:spPr>
          <a:xfrm>
            <a:off x="9036998" y="365760"/>
            <a:ext cx="2229922" cy="1836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Marcador de contenido 4"/>
              <p:cNvSpPr txBox="1">
                <a:spLocks/>
              </p:cNvSpPr>
              <p:nvPr/>
            </p:nvSpPr>
            <p:spPr>
              <a:xfrm>
                <a:off x="1748346" y="6324587"/>
                <a:ext cx="3060396" cy="5334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𝐸𝑞𝑢𝑖𝑣𝑎𝑙𝑒𝑛𝑡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𝑆𝑡𝑟𝑎𝑖𝑛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Marcador de contenid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346" y="6324587"/>
                <a:ext cx="3060396" cy="533413"/>
              </a:xfrm>
              <a:prstGeom prst="rect">
                <a:avLst/>
              </a:prstGeom>
              <a:blipFill rotWithShape="0">
                <a:blip r:embed="rId4"/>
                <a:stretch>
                  <a:fillRect l="-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3414" t="21549" r="61667" b="36387"/>
          <a:stretch/>
        </p:blipFill>
        <p:spPr>
          <a:xfrm>
            <a:off x="6882129" y="2339340"/>
            <a:ext cx="3738677" cy="329407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7014" y="2314323"/>
            <a:ext cx="6042336" cy="3946585"/>
            <a:chOff x="187014" y="2314323"/>
            <a:chExt cx="6042336" cy="39465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25606" t="15879" r="62879" b="35151"/>
            <a:stretch/>
          </p:blipFill>
          <p:spPr>
            <a:xfrm>
              <a:off x="187014" y="2324564"/>
              <a:ext cx="2962002" cy="393634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4887" t="15515" r="63598" b="35273"/>
            <a:stretch/>
          </p:blipFill>
          <p:spPr>
            <a:xfrm>
              <a:off x="3278544" y="2314323"/>
              <a:ext cx="2950806" cy="3940878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931923" y="2665379"/>
              <a:ext cx="389407" cy="3438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419335" y="5142690"/>
              <a:ext cx="389407" cy="3438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9690200">
              <a:off x="5042188" y="4919412"/>
              <a:ext cx="977642" cy="7488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599888" y="3228098"/>
              <a:ext cx="629462" cy="4975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39968" y="3228098"/>
              <a:ext cx="629462" cy="4975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2314809">
              <a:off x="380608" y="4852338"/>
              <a:ext cx="977642" cy="74885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476672" y="4201488"/>
              <a:ext cx="600753" cy="51642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43867" y="4201487"/>
              <a:ext cx="600753" cy="51642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314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Injection Bench Assembly FEA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Injection Bench Assembly </a:t>
            </a:r>
            <a:r>
              <a:rPr lang="en-US" sz="2400" dirty="0" smtClean="0"/>
              <a:t>for FEA (no MASSES)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1445" y="5657671"/>
            <a:ext cx="3826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remaining 940g will be used to position the </a:t>
            </a:r>
            <a:r>
              <a:rPr lang="en-US" dirty="0" err="1" smtClean="0"/>
              <a:t>CoG</a:t>
            </a:r>
            <a:r>
              <a:rPr lang="en-US" dirty="0" smtClean="0"/>
              <a:t> and to improve the high strain areas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55" t="20649" r="54775" b="14054"/>
          <a:stretch/>
        </p:blipFill>
        <p:spPr>
          <a:xfrm>
            <a:off x="4464907" y="2253440"/>
            <a:ext cx="3445796" cy="4604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11" t="41464" r="80769" b="44076"/>
          <a:stretch/>
        </p:blipFill>
        <p:spPr>
          <a:xfrm>
            <a:off x="841213" y="2896736"/>
            <a:ext cx="2766596" cy="1977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24" t="11797" r="34473" b="9995"/>
          <a:stretch/>
        </p:blipFill>
        <p:spPr>
          <a:xfrm>
            <a:off x="7896612" y="2285742"/>
            <a:ext cx="3372768" cy="453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053" t="4586" r="876" b="1813"/>
          <a:stretch/>
        </p:blipFill>
        <p:spPr>
          <a:xfrm>
            <a:off x="6685122" y="1002432"/>
            <a:ext cx="4269390" cy="5563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Opti</a:t>
            </a:r>
            <a:r>
              <a:rPr lang="en-US" sz="2400" dirty="0" smtClean="0"/>
              <a:t>cs O3</a:t>
            </a:r>
            <a:endParaRPr lang="en-US" sz="2400" b="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406548" y="4620408"/>
            <a:ext cx="1403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Desired Center of Mass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959469" y="2081782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Optics </a:t>
            </a:r>
            <a:r>
              <a:rPr lang="en-US" dirty="0" err="1" smtClean="0"/>
              <a:t>CoM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6" idx="3"/>
          </p:cNvCxnSpPr>
          <p:nvPr/>
        </p:nvCxnSpPr>
        <p:spPr>
          <a:xfrm flipV="1">
            <a:off x="6809835" y="4282969"/>
            <a:ext cx="1602645" cy="79910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8511703" y="2404948"/>
            <a:ext cx="1447766" cy="16071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9314" y="5571105"/>
            <a:ext cx="4991906" cy="830997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The Center of Mass of the optics is already close to the desired </a:t>
            </a:r>
            <a:r>
              <a:rPr lang="en-US" sz="1600" dirty="0" err="1" smtClean="0"/>
              <a:t>CoM</a:t>
            </a:r>
            <a:r>
              <a:rPr lang="en-US" sz="1600" dirty="0" smtClean="0"/>
              <a:t> (the barycenter of the clamps attachment points)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695" t="39306" r="70501" b="47041"/>
          <a:stretch/>
        </p:blipFill>
        <p:spPr>
          <a:xfrm>
            <a:off x="708678" y="2813539"/>
            <a:ext cx="3391081" cy="187904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56158" y="3947682"/>
            <a:ext cx="2227719" cy="744898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2957" y="1809352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Pr</a:t>
            </a:r>
            <a:r>
              <a:rPr lang="en-US" sz="2200" b="0" dirty="0" smtClean="0"/>
              <a:t>eliminary Mass Balancing</a:t>
            </a:r>
          </a:p>
          <a:p>
            <a:pPr lvl="1"/>
            <a:r>
              <a:rPr lang="en-US" sz="2000" dirty="0" smtClean="0"/>
              <a:t>First Bench Design (≈17kg)</a:t>
            </a:r>
          </a:p>
          <a:p>
            <a:pPr lvl="1"/>
            <a:r>
              <a:rPr lang="en-US" sz="2000" dirty="0" smtClean="0"/>
              <a:t>Lateral Masses </a:t>
            </a:r>
          </a:p>
          <a:p>
            <a:pPr lvl="1"/>
            <a:endParaRPr lang="en-US" sz="2000" b="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363298" y="5934407"/>
            <a:ext cx="6029235" cy="830997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The remaining 3.44kg (940g in the injection bench and the rest as balancing masses on the bench) should be placed near the dashed area in order to balance the assembly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945" t="9300" r="76" b="3478"/>
          <a:stretch/>
        </p:blipFill>
        <p:spPr>
          <a:xfrm>
            <a:off x="6574381" y="615060"/>
            <a:ext cx="4615201" cy="6150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26" y="4062021"/>
            <a:ext cx="6080307" cy="1776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9690200">
            <a:off x="8843072" y="4837479"/>
            <a:ext cx="2256058" cy="144138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766" t="35350" r="77208" b="50629"/>
          <a:stretch/>
        </p:blipFill>
        <p:spPr>
          <a:xfrm>
            <a:off x="3936306" y="2533770"/>
            <a:ext cx="2638075" cy="14803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936306" y="3367504"/>
            <a:ext cx="1689242" cy="598731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3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824" t="35987" r="90095" b="52535"/>
          <a:stretch/>
        </p:blipFill>
        <p:spPr>
          <a:xfrm>
            <a:off x="877563" y="2592090"/>
            <a:ext cx="2794915" cy="1972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Optics + Balancing Mass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7237" y="4087097"/>
            <a:ext cx="1403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Desired Center of Mass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959469" y="2081782"/>
            <a:ext cx="140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</a:t>
            </a:r>
            <a:r>
              <a:rPr lang="en-US" dirty="0" err="1" smtClean="0"/>
              <a:t>CoM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6" idx="3"/>
          </p:cNvCxnSpPr>
          <p:nvPr/>
        </p:nvCxnSpPr>
        <p:spPr>
          <a:xfrm flipV="1">
            <a:off x="6400524" y="3727175"/>
            <a:ext cx="1829076" cy="8215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229600" y="2266448"/>
            <a:ext cx="1729869" cy="14607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805520" y="3727175"/>
            <a:ext cx="2381299" cy="7905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9683" y="5407920"/>
            <a:ext cx="4991906" cy="1077218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The balancing masses are more distributed in the left part of the assembly. That could be solved by “naturally” placing the </a:t>
            </a:r>
            <a:r>
              <a:rPr lang="en-US" sz="1600" dirty="0" err="1" smtClean="0"/>
              <a:t>CoG</a:t>
            </a:r>
            <a:r>
              <a:rPr lang="en-US" sz="1600" dirty="0" smtClean="0"/>
              <a:t> of the Injection Bench opposed to the Optics one.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503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08" t="16387" r="60053" b="7742"/>
          <a:stretch/>
        </p:blipFill>
        <p:spPr>
          <a:xfrm>
            <a:off x="3968769" y="1797450"/>
            <a:ext cx="3700742" cy="5060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8868" y="2011248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FEA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73" t="18031" r="23372" b="10012"/>
          <a:stretch/>
        </p:blipFill>
        <p:spPr>
          <a:xfrm>
            <a:off x="6842664" y="142875"/>
            <a:ext cx="4486862" cy="3943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813" t="35937" r="89895" b="52800"/>
          <a:stretch/>
        </p:blipFill>
        <p:spPr>
          <a:xfrm>
            <a:off x="471714" y="3009219"/>
            <a:ext cx="3122041" cy="20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With balancing masses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06548" y="590321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35" t="14230" r="14482" b="15475"/>
          <a:stretch/>
        </p:blipFill>
        <p:spPr>
          <a:xfrm>
            <a:off x="4716153" y="1172105"/>
            <a:ext cx="5951095" cy="5685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090" t="30182" r="74860" b="34847"/>
          <a:stretch/>
        </p:blipFill>
        <p:spPr>
          <a:xfrm>
            <a:off x="170221" y="2540519"/>
            <a:ext cx="4405230" cy="41770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63406" y="126335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Geometric Center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170221" y="3786239"/>
            <a:ext cx="1274096" cy="5997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035534" y="1909690"/>
            <a:ext cx="1543033" cy="19707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636190" y="3953435"/>
            <a:ext cx="1399344" cy="20309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2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29" t="35357" r="77763" b="50649"/>
          <a:stretch/>
        </p:blipFill>
        <p:spPr>
          <a:xfrm>
            <a:off x="738161" y="2613575"/>
            <a:ext cx="3533769" cy="200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820" t="11464" r="21186" b="9717"/>
          <a:stretch/>
        </p:blipFill>
        <p:spPr>
          <a:xfrm>
            <a:off x="6656040" y="1028541"/>
            <a:ext cx="4005072" cy="5384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Opti</a:t>
            </a:r>
            <a:r>
              <a:rPr lang="en-US" sz="2400" dirty="0" smtClean="0"/>
              <a:t>cs</a:t>
            </a:r>
            <a:endParaRPr lang="en-US" sz="2400" b="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406548" y="4620408"/>
            <a:ext cx="1403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Desired Center of Mass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959469" y="2081782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Optics </a:t>
            </a:r>
            <a:r>
              <a:rPr lang="en-US" dirty="0" err="1" smtClean="0"/>
              <a:t>CoM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6" idx="3"/>
          </p:cNvCxnSpPr>
          <p:nvPr/>
        </p:nvCxnSpPr>
        <p:spPr>
          <a:xfrm flipV="1">
            <a:off x="6809835" y="4155541"/>
            <a:ext cx="1555567" cy="9265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8465906" y="2404948"/>
            <a:ext cx="1493563" cy="155060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38162" y="3724614"/>
            <a:ext cx="2358124" cy="89579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9683" y="5407920"/>
            <a:ext cx="4991906" cy="830997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The Center of Mass of the optics is already close to the desired </a:t>
            </a:r>
            <a:r>
              <a:rPr lang="en-US" sz="1600" dirty="0" err="1" smtClean="0"/>
              <a:t>CoM</a:t>
            </a:r>
            <a:r>
              <a:rPr lang="en-US" sz="1600" dirty="0" smtClean="0"/>
              <a:t> (the barycenter of the clamps attachment points)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90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Pr</a:t>
            </a:r>
            <a:r>
              <a:rPr lang="en-US" sz="2200" b="0" dirty="0" smtClean="0"/>
              <a:t>eliminary Mass Balancing</a:t>
            </a:r>
          </a:p>
          <a:p>
            <a:pPr lvl="1"/>
            <a:r>
              <a:rPr lang="en-US" sz="2000" dirty="0" smtClean="0"/>
              <a:t>First Bench Design (≈16kg)</a:t>
            </a:r>
          </a:p>
          <a:p>
            <a:pPr lvl="1"/>
            <a:endParaRPr lang="en-US" sz="2000" b="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801759" y="5574174"/>
            <a:ext cx="5177622" cy="830997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The weight of the suspension (basically the Injection Bench) is approximate and will be defined after the optimization to increase the frequency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8" y="3232463"/>
            <a:ext cx="6080307" cy="17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971" t="14139" r="18994" b="8746"/>
          <a:stretch/>
        </p:blipFill>
        <p:spPr>
          <a:xfrm>
            <a:off x="6337865" y="2075853"/>
            <a:ext cx="4894450" cy="43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9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Solid Works Optical </a:t>
            </a:r>
            <a:r>
              <a:rPr lang="en-US" sz="2400" dirty="0" smtClean="0"/>
              <a:t>Layout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91" t="18066" r="34313" b="16454"/>
          <a:stretch/>
        </p:blipFill>
        <p:spPr>
          <a:xfrm>
            <a:off x="2299063" y="2371942"/>
            <a:ext cx="3378046" cy="4250926"/>
          </a:xfrm>
          <a:prstGeom prst="rect">
            <a:avLst/>
          </a:prstGeom>
        </p:spPr>
      </p:pic>
      <p:sp>
        <p:nvSpPr>
          <p:cNvPr id="23" name="Marcador de contenido 4"/>
          <p:cNvSpPr txBox="1">
            <a:spLocks/>
          </p:cNvSpPr>
          <p:nvPr/>
        </p:nvSpPr>
        <p:spPr>
          <a:xfrm>
            <a:off x="136434" y="3261603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Mirror:</a:t>
            </a:r>
          </a:p>
          <a:p>
            <a:pPr lvl="1"/>
            <a:r>
              <a:rPr lang="en-US" sz="2200" dirty="0" smtClean="0"/>
              <a:t>Mass: 205.87 g</a:t>
            </a:r>
          </a:p>
          <a:p>
            <a:pPr lvl="1"/>
            <a:r>
              <a:rPr lang="en-US" sz="2200" dirty="0" smtClean="0"/>
              <a:t>Quantity: 11 / 18</a:t>
            </a:r>
            <a:endParaRPr lang="en-US" sz="2000" dirty="0"/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5903683" y="3196867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Lens:</a:t>
            </a:r>
          </a:p>
          <a:p>
            <a:pPr lvl="1"/>
            <a:r>
              <a:rPr lang="en-US" sz="2200" dirty="0" smtClean="0"/>
              <a:t>Mass: 121.375 g</a:t>
            </a:r>
          </a:p>
          <a:p>
            <a:pPr lvl="1"/>
            <a:r>
              <a:rPr lang="en-US" sz="2200" dirty="0" smtClean="0"/>
              <a:t>Quantity: 7 / 9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86" t="16650" r="32917" b="12629"/>
          <a:stretch/>
        </p:blipFill>
        <p:spPr>
          <a:xfrm>
            <a:off x="7839738" y="2201265"/>
            <a:ext cx="3433201" cy="46567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77153" t="42699" r="21106" b="51685"/>
          <a:stretch/>
        </p:blipFill>
        <p:spPr>
          <a:xfrm>
            <a:off x="491033" y="5304329"/>
            <a:ext cx="1230393" cy="12405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75489" t="70989" r="22786" b="23490"/>
          <a:stretch/>
        </p:blipFill>
        <p:spPr>
          <a:xfrm>
            <a:off x="6533294" y="5304329"/>
            <a:ext cx="1240568" cy="12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02" t="41095" r="77091" b="45398"/>
          <a:stretch/>
        </p:blipFill>
        <p:spPr>
          <a:xfrm>
            <a:off x="319315" y="2638021"/>
            <a:ext cx="2795752" cy="1601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235" t="9353" r="6806" b="3287"/>
          <a:stretch/>
        </p:blipFill>
        <p:spPr>
          <a:xfrm>
            <a:off x="6350678" y="338175"/>
            <a:ext cx="4800600" cy="6440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Optics + Balancing Mass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6453" y="2728236"/>
            <a:ext cx="1403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Desired Center of Mass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959469" y="2081782"/>
            <a:ext cx="140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</a:t>
            </a:r>
            <a:r>
              <a:rPr lang="en-US" dirty="0" err="1" smtClean="0"/>
              <a:t>CoM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6" idx="3"/>
          </p:cNvCxnSpPr>
          <p:nvPr/>
        </p:nvCxnSpPr>
        <p:spPr>
          <a:xfrm>
            <a:off x="6169740" y="3189901"/>
            <a:ext cx="2150395" cy="5372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320135" y="2266448"/>
            <a:ext cx="1639335" cy="14607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2141" y="5880007"/>
            <a:ext cx="6118537" cy="830997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The balancing masses are basically placed in the lateral of the Injection Bench (5.4 kg). However, 2.6 kg are placed on the Bench as contingency for the optics weight</a:t>
            </a:r>
            <a:endParaRPr lang="en-US" dirty="0" smtClean="0"/>
          </a:p>
        </p:txBody>
      </p:sp>
      <p:sp>
        <p:nvSpPr>
          <p:cNvPr id="22" name="Rounded Rectangle 21"/>
          <p:cNvSpPr/>
          <p:nvPr/>
        </p:nvSpPr>
        <p:spPr>
          <a:xfrm>
            <a:off x="251376" y="3548495"/>
            <a:ext cx="2117752" cy="69126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07" y="4505954"/>
            <a:ext cx="5734093" cy="11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38" t="8664" r="8923" b="9405"/>
          <a:stretch/>
        </p:blipFill>
        <p:spPr>
          <a:xfrm>
            <a:off x="3741844" y="1887575"/>
            <a:ext cx="3559538" cy="4830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8868" y="2011248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FEA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95" t="19194" r="27795" b="17301"/>
          <a:stretch/>
        </p:blipFill>
        <p:spPr>
          <a:xfrm>
            <a:off x="6749143" y="169507"/>
            <a:ext cx="4541003" cy="3877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488" t="40746" r="79618" b="45435"/>
          <a:stretch/>
        </p:blipFill>
        <p:spPr>
          <a:xfrm>
            <a:off x="451828" y="2662459"/>
            <a:ext cx="2961585" cy="17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8868" y="2011248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FEA</a:t>
            </a:r>
          </a:p>
          <a:p>
            <a:pPr lvl="1"/>
            <a:r>
              <a:rPr lang="en-US" sz="2200" dirty="0" smtClean="0"/>
              <a:t>First Frequency Study </a:t>
            </a:r>
            <a:endParaRPr lang="en-US" sz="2200" b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04" t="17706" r="22503" b="12705"/>
          <a:stretch/>
        </p:blipFill>
        <p:spPr>
          <a:xfrm>
            <a:off x="5150225" y="2011248"/>
            <a:ext cx="6024282" cy="4612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Marcador de contenido 4"/>
              <p:cNvSpPr txBox="1">
                <a:spLocks/>
              </p:cNvSpPr>
              <p:nvPr/>
            </p:nvSpPr>
            <p:spPr>
              <a:xfrm>
                <a:off x="938731" y="3391683"/>
                <a:ext cx="3814648" cy="5334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𝐶𝑂𝑀𝑃𝐴𝑇𝐼𝐵𝐿𝐸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2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05.19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Marcador de contenid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31" y="3391683"/>
                <a:ext cx="3814648" cy="533413"/>
              </a:xfrm>
              <a:prstGeom prst="rect">
                <a:avLst/>
              </a:prstGeom>
              <a:blipFill rotWithShape="0">
                <a:blip r:embed="rId3"/>
                <a:stretch>
                  <a:fillRect l="-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66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106" t="41973" r="75977" b="44437"/>
          <a:stretch/>
        </p:blipFill>
        <p:spPr>
          <a:xfrm>
            <a:off x="794263" y="2615007"/>
            <a:ext cx="3299035" cy="193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574" t="7179" r="21030" b="8149"/>
          <a:stretch/>
        </p:blipFill>
        <p:spPr>
          <a:xfrm>
            <a:off x="6646585" y="175205"/>
            <a:ext cx="3437633" cy="6629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Opti</a:t>
            </a:r>
            <a:r>
              <a:rPr lang="en-US" sz="2400" dirty="0" smtClean="0"/>
              <a:t>cs</a:t>
            </a:r>
            <a:endParaRPr lang="en-US" sz="2400" b="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406548" y="4620408"/>
            <a:ext cx="1403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Desired Center of Mass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309480" y="2290409"/>
            <a:ext cx="140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Optics </a:t>
            </a:r>
            <a:r>
              <a:rPr lang="en-US" dirty="0" err="1" smtClean="0"/>
              <a:t>CoM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6" idx="3"/>
          </p:cNvCxnSpPr>
          <p:nvPr/>
        </p:nvCxnSpPr>
        <p:spPr>
          <a:xfrm flipV="1">
            <a:off x="6809835" y="4620408"/>
            <a:ext cx="1996540" cy="4616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8299938" y="2613575"/>
            <a:ext cx="2009542" cy="14379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38162" y="3724614"/>
            <a:ext cx="2358124" cy="89579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9683" y="5407920"/>
            <a:ext cx="4991906" cy="830997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The Center of Mass of the optics far from the desired but there is a lot of available space to locate the balancing masses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600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Pr</a:t>
            </a:r>
            <a:r>
              <a:rPr lang="en-US" sz="2200" b="0" dirty="0" smtClean="0"/>
              <a:t>eliminary Mass Balancing</a:t>
            </a:r>
          </a:p>
          <a:p>
            <a:pPr lvl="1"/>
            <a:r>
              <a:rPr lang="en-US" sz="2000" dirty="0" smtClean="0"/>
              <a:t>First Bench Design (≈18kg)</a:t>
            </a:r>
          </a:p>
          <a:p>
            <a:pPr lvl="1"/>
            <a:endParaRPr lang="en-US" sz="2000" b="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801759" y="5574174"/>
            <a:ext cx="5177622" cy="830997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The weight of the suspension (basically the Injection Bench) is approximate and will be defined after the optimization to increase the frequency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4" y="3107693"/>
            <a:ext cx="6080307" cy="17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105" t="6515" r="17677" b="5336"/>
          <a:stretch/>
        </p:blipFill>
        <p:spPr>
          <a:xfrm>
            <a:off x="6301531" y="2486596"/>
            <a:ext cx="4995890" cy="43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108" t="42122" r="75730" b="44272"/>
          <a:stretch/>
        </p:blipFill>
        <p:spPr>
          <a:xfrm>
            <a:off x="341832" y="2612411"/>
            <a:ext cx="2817418" cy="1627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7511" t="9568" r="8730" b="10240"/>
          <a:stretch/>
        </p:blipFill>
        <p:spPr>
          <a:xfrm>
            <a:off x="6705242" y="695351"/>
            <a:ext cx="4315002" cy="6162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3909" y="2028761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Optics + Balancing Mass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6453" y="2728236"/>
            <a:ext cx="1403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Desired Center of Mass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959469" y="2081782"/>
            <a:ext cx="140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</a:t>
            </a:r>
            <a:r>
              <a:rPr lang="en-US" dirty="0" err="1" smtClean="0"/>
              <a:t>CoM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6" idx="3"/>
          </p:cNvCxnSpPr>
          <p:nvPr/>
        </p:nvCxnSpPr>
        <p:spPr>
          <a:xfrm>
            <a:off x="6169740" y="3189901"/>
            <a:ext cx="2284943" cy="8951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454683" y="2266448"/>
            <a:ext cx="1504788" cy="18186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2141" y="5880007"/>
            <a:ext cx="6118537" cy="830997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</a:t>
            </a:r>
            <a:r>
              <a:rPr lang="en-US" sz="1600" dirty="0" smtClean="0"/>
              <a:t> In this case there is more balancing mass placed on the bench than in the laterals as it has to compensate the lack of optics</a:t>
            </a:r>
            <a:endParaRPr lang="en-US" dirty="0" smtClean="0"/>
          </a:p>
        </p:txBody>
      </p:sp>
      <p:sp>
        <p:nvSpPr>
          <p:cNvPr id="22" name="Rounded Rectangle 21"/>
          <p:cNvSpPr/>
          <p:nvPr/>
        </p:nvSpPr>
        <p:spPr>
          <a:xfrm>
            <a:off x="319314" y="3548495"/>
            <a:ext cx="2049814" cy="69126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2" y="4467668"/>
            <a:ext cx="6080307" cy="124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7403" t="1918" r="7383" b="685"/>
          <a:stretch/>
        </p:blipFill>
        <p:spPr>
          <a:xfrm>
            <a:off x="4468876" y="1683657"/>
            <a:ext cx="3812583" cy="5118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8868" y="2011248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FEA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39" t="39100" r="80895" b="47080"/>
          <a:stretch/>
        </p:blipFill>
        <p:spPr>
          <a:xfrm>
            <a:off x="604435" y="2619214"/>
            <a:ext cx="3451138" cy="1999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34" t="17219" r="21121" b="7102"/>
          <a:stretch/>
        </p:blipFill>
        <p:spPr>
          <a:xfrm>
            <a:off x="7253576" y="298730"/>
            <a:ext cx="3961127" cy="34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8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Mass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8868" y="2011248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FEA</a:t>
            </a:r>
          </a:p>
          <a:p>
            <a:pPr lvl="1"/>
            <a:r>
              <a:rPr lang="en-US" sz="2200" dirty="0" smtClean="0"/>
              <a:t>First Frequency Study </a:t>
            </a:r>
            <a:endParaRPr lang="en-US" sz="2200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Marcador de contenido 4"/>
              <p:cNvSpPr txBox="1">
                <a:spLocks/>
              </p:cNvSpPr>
              <p:nvPr/>
            </p:nvSpPr>
            <p:spPr>
              <a:xfrm>
                <a:off x="938730" y="3391683"/>
                <a:ext cx="3949463" cy="5906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𝐶𝑂𝑀𝑃𝐴𝑇𝐼𝐵𝐿𝐸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2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11.84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Marcador de contenid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30" y="3391683"/>
                <a:ext cx="3949463" cy="590657"/>
              </a:xfrm>
              <a:prstGeom prst="rect">
                <a:avLst/>
              </a:prstGeom>
              <a:blipFill rotWithShape="0">
                <a:blip r:embed="rId2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50" t="14222" r="28606" b="3764"/>
          <a:stretch/>
        </p:blipFill>
        <p:spPr>
          <a:xfrm>
            <a:off x="5142647" y="1262125"/>
            <a:ext cx="5811865" cy="54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3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8868" y="2011248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FEA</a:t>
            </a:r>
          </a:p>
          <a:p>
            <a:pPr lvl="1"/>
            <a:r>
              <a:rPr lang="en-US" sz="2200" dirty="0" smtClean="0"/>
              <a:t>Bench Optimization for O3</a:t>
            </a:r>
            <a:endParaRPr lang="en-US" sz="2200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Marcador de contenido 4"/>
              <p:cNvSpPr txBox="1">
                <a:spLocks/>
              </p:cNvSpPr>
              <p:nvPr/>
            </p:nvSpPr>
            <p:spPr>
              <a:xfrm>
                <a:off x="319314" y="3112415"/>
                <a:ext cx="3949463" cy="9391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𝐶𝑂𝑀𝑃𝐴𝑇𝐼𝐵𝐿𝐸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2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09.28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endParaRPr lang="en-US" sz="2400" i="1" dirty="0" smtClean="0">
                  <a:latin typeface="Cambria Math" panose="02040503050406030204" pitchFamily="18" charset="0"/>
                </a:endParaRPr>
              </a:p>
              <a:p>
                <a:r>
                  <a:rPr lang="en-US" sz="2400" dirty="0" smtClean="0"/>
                  <a:t>Bench Mass =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17.296 kg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Marcador de contenid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14" y="3112415"/>
                <a:ext cx="3949463" cy="939157"/>
              </a:xfrm>
              <a:prstGeom prst="rect">
                <a:avLst/>
              </a:prstGeom>
              <a:blipFill rotWithShape="0">
                <a:blip r:embed="rId2"/>
                <a:stretch>
                  <a:fillRect l="-926" b="-1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045" t="20308" r="62436" b="8000"/>
          <a:stretch/>
        </p:blipFill>
        <p:spPr>
          <a:xfrm>
            <a:off x="6381096" y="1186270"/>
            <a:ext cx="4941464" cy="5671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11" t="20717" r="27821" b="10627"/>
          <a:stretch/>
        </p:blipFill>
        <p:spPr>
          <a:xfrm>
            <a:off x="3068087" y="3616120"/>
            <a:ext cx="3439243" cy="318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0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Fixer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8868" y="2011248"/>
            <a:ext cx="8595360" cy="4351337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Screw #10-24 </a:t>
            </a:r>
            <a:r>
              <a:rPr lang="en-US" sz="2200" dirty="0" smtClean="0"/>
              <a:t>Static Calculation</a:t>
            </a:r>
          </a:p>
          <a:p>
            <a:pPr lvl="1"/>
            <a:endParaRPr lang="en-US" sz="2200" b="0" dirty="0"/>
          </a:p>
          <a:p>
            <a:pPr lvl="1"/>
            <a:r>
              <a:rPr lang="en-US" sz="2200" dirty="0" smtClean="0"/>
              <a:t>Load = P = 117.72N</a:t>
            </a:r>
          </a:p>
          <a:p>
            <a:pPr lvl="1"/>
            <a:endParaRPr lang="en-US" sz="2200" b="0" dirty="0"/>
          </a:p>
          <a:p>
            <a:pPr lvl="1"/>
            <a:endParaRPr lang="en-US" sz="2200" dirty="0" smtClean="0"/>
          </a:p>
          <a:p>
            <a:pPr lvl="1"/>
            <a:r>
              <a:rPr lang="en-US" sz="2200" b="0" dirty="0" err="1" smtClean="0"/>
              <a:t>FoS</a:t>
            </a:r>
            <a:r>
              <a:rPr lang="en-US" sz="2200" dirty="0"/>
              <a:t> = 32.1622</a:t>
            </a:r>
            <a:endParaRPr lang="en-US" sz="2200" b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543" y="1953254"/>
            <a:ext cx="4252494" cy="2572304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406277" y="3239406"/>
            <a:ext cx="399011" cy="631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69" t="13397" r="29129" b="12588"/>
          <a:stretch/>
        </p:blipFill>
        <p:spPr>
          <a:xfrm>
            <a:off x="4523448" y="4001746"/>
            <a:ext cx="3156857" cy="26807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3"/>
              <p:cNvSpPr txBox="1">
                <a:spLocks/>
              </p:cNvSpPr>
              <p:nvPr/>
            </p:nvSpPr>
            <p:spPr>
              <a:xfrm>
                <a:off x="309584" y="5211555"/>
                <a:ext cx="4213864" cy="12090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Maximum Play</a:t>
                </a:r>
              </a:p>
              <a:p>
                <a:pPr lvl="1"/>
                <a:r>
                  <a:rPr lang="en-US" sz="2200" dirty="0" smtClean="0"/>
                  <a:t>Vertical: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0.5 −2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0.19</m:t>
                        </m:r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 dirty="0">
                        <a:latin typeface="Cambria Math" panose="02040503050406030204" pitchFamily="18" charset="0"/>
                      </a:rPr>
                      <m:t>=0.31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(7.874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 smtClean="0"/>
              </a:p>
              <a:p>
                <a:pPr lvl="1"/>
                <a:r>
                  <a:rPr lang="en-US" sz="2200" dirty="0" smtClean="0"/>
                  <a:t>Horizontal: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0.5 −2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0.19</m:t>
                        </m:r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 dirty="0">
                        <a:latin typeface="Cambria Math" panose="02040503050406030204" pitchFamily="18" charset="0"/>
                      </a:rPr>
                      <m:t>=0.31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(7.874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 smtClean="0"/>
              </a:p>
              <a:p>
                <a:pPr lvl="1"/>
                <a:r>
                  <a:rPr lang="en-US" sz="2200" dirty="0" smtClean="0"/>
                  <a:t>Lateral: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32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−2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0.19</m:t>
                        </m:r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 dirty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13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(3.302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10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84" y="5211555"/>
                <a:ext cx="4213864" cy="1209024"/>
              </a:xfrm>
              <a:prstGeom prst="rect">
                <a:avLst/>
              </a:prstGeom>
              <a:blipFill rotWithShape="0">
                <a:blip r:embed="rId4"/>
                <a:stretch>
                  <a:fillRect t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8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Optical Layout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Solid Works Optical </a:t>
            </a:r>
            <a:r>
              <a:rPr lang="en-US" sz="2400" dirty="0" smtClean="0"/>
              <a:t>Layout</a:t>
            </a:r>
            <a:endParaRPr lang="en-US" sz="2400" dirty="0"/>
          </a:p>
        </p:txBody>
      </p:sp>
      <p:sp>
        <p:nvSpPr>
          <p:cNvPr id="23" name="Marcador de contenido 4"/>
          <p:cNvSpPr txBox="1">
            <a:spLocks/>
          </p:cNvSpPr>
          <p:nvPr/>
        </p:nvSpPr>
        <p:spPr>
          <a:xfrm>
            <a:off x="136434" y="3690481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Beam Dump:</a:t>
            </a:r>
          </a:p>
          <a:p>
            <a:pPr lvl="1"/>
            <a:r>
              <a:rPr lang="en-US" sz="2200" dirty="0" smtClean="0"/>
              <a:t>Mass: 164.61 g</a:t>
            </a:r>
          </a:p>
          <a:p>
            <a:pPr lvl="1"/>
            <a:r>
              <a:rPr lang="en-US" sz="2200" dirty="0" smtClean="0"/>
              <a:t>Quantity: 2 / 5</a:t>
            </a:r>
            <a:endParaRPr lang="en-US" sz="2000" dirty="0"/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5770128" y="3476902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QPD:</a:t>
            </a:r>
          </a:p>
          <a:p>
            <a:pPr lvl="1"/>
            <a:r>
              <a:rPr lang="en-US" sz="2200" dirty="0" smtClean="0"/>
              <a:t>Mass: 142.98 g</a:t>
            </a:r>
          </a:p>
          <a:p>
            <a:pPr lvl="1"/>
            <a:r>
              <a:rPr lang="en-US" sz="2200" dirty="0" smtClean="0"/>
              <a:t>Quantity: 2 / 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41" t="13878" r="33787" b="8468"/>
          <a:stretch/>
        </p:blipFill>
        <p:spPr>
          <a:xfrm>
            <a:off x="2612571" y="2217419"/>
            <a:ext cx="2651760" cy="4640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49" t="11658" r="29053" b="2229"/>
          <a:stretch/>
        </p:blipFill>
        <p:spPr>
          <a:xfrm>
            <a:off x="7561107" y="2011680"/>
            <a:ext cx="3706928" cy="4846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71360" t="83026" r="26943" b="11544"/>
          <a:stretch/>
        </p:blipFill>
        <p:spPr>
          <a:xfrm>
            <a:off x="908925" y="5393459"/>
            <a:ext cx="1127761" cy="11277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70771" t="27792" r="27456" b="66533"/>
          <a:stretch/>
        </p:blipFill>
        <p:spPr>
          <a:xfrm>
            <a:off x="6337369" y="5393454"/>
            <a:ext cx="1127761" cy="11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Optical Layout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/>
              <a:t>Solid Works Optical </a:t>
            </a:r>
            <a:r>
              <a:rPr lang="en-US" sz="2400" dirty="0" smtClean="0"/>
              <a:t>Layout</a:t>
            </a:r>
            <a:endParaRPr lang="en-US" sz="2400" dirty="0"/>
          </a:p>
        </p:txBody>
      </p:sp>
      <p:sp>
        <p:nvSpPr>
          <p:cNvPr id="23" name="Marcador de contenido 4"/>
          <p:cNvSpPr txBox="1">
            <a:spLocks/>
          </p:cNvSpPr>
          <p:nvPr/>
        </p:nvSpPr>
        <p:spPr>
          <a:xfrm>
            <a:off x="54222" y="3009219"/>
            <a:ext cx="3206868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Polarizers:</a:t>
            </a:r>
          </a:p>
          <a:p>
            <a:pPr lvl="1"/>
            <a:r>
              <a:rPr lang="en-US" sz="2200" dirty="0" smtClean="0"/>
              <a:t>Mass: 206.71 g</a:t>
            </a:r>
          </a:p>
          <a:p>
            <a:pPr lvl="1"/>
            <a:r>
              <a:rPr lang="en-US" sz="2200" dirty="0" smtClean="0"/>
              <a:t>Quantity: 2+2 / 2+2</a:t>
            </a:r>
            <a:endParaRPr lang="en-US" sz="2000" dirty="0"/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5645556" y="2519149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Wave Plate:</a:t>
            </a:r>
          </a:p>
          <a:p>
            <a:pPr lvl="1"/>
            <a:r>
              <a:rPr lang="en-US" sz="2200" dirty="0" smtClean="0"/>
              <a:t>Mass: 299.69 g</a:t>
            </a:r>
          </a:p>
          <a:p>
            <a:pPr lvl="1"/>
            <a:r>
              <a:rPr lang="en-US" sz="2200" dirty="0" smtClean="0"/>
              <a:t>Quantity: 1 / 2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91" t="18066" r="34313" b="16454"/>
          <a:stretch/>
        </p:blipFill>
        <p:spPr>
          <a:xfrm>
            <a:off x="2703877" y="2371942"/>
            <a:ext cx="3378046" cy="4250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34561"/>
            <a:ext cx="3396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 </a:t>
            </a:r>
            <a:r>
              <a:rPr lang="en-US" sz="1600" dirty="0" smtClean="0"/>
              <a:t>At this point the polarizers have been modeled as mirrors. A more realistic model has to be done to the two kinds of polarizers that will be used.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60" t="8608" r="28929" b="8608"/>
          <a:stretch/>
        </p:blipFill>
        <p:spPr>
          <a:xfrm>
            <a:off x="8064148" y="1672045"/>
            <a:ext cx="3274883" cy="5185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70833" t="75952" r="27489" b="18587"/>
          <a:stretch/>
        </p:blipFill>
        <p:spPr>
          <a:xfrm>
            <a:off x="1419934" y="4357687"/>
            <a:ext cx="1079463" cy="1097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8552" t="61141" r="29730" b="33343"/>
          <a:stretch/>
        </p:blipFill>
        <p:spPr>
          <a:xfrm>
            <a:off x="6749143" y="4363702"/>
            <a:ext cx="1082381" cy="10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/>
              <a:t>Optical Layout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106230" y="1838529"/>
            <a:ext cx="8595360" cy="5334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Solid Works Optical Layout</a:t>
            </a:r>
            <a:endParaRPr lang="en-US" sz="2400" dirty="0"/>
          </a:p>
        </p:txBody>
      </p:sp>
      <p:sp>
        <p:nvSpPr>
          <p:cNvPr id="23" name="Marcador de contenido 4"/>
          <p:cNvSpPr txBox="1">
            <a:spLocks/>
          </p:cNvSpPr>
          <p:nvPr/>
        </p:nvSpPr>
        <p:spPr>
          <a:xfrm>
            <a:off x="0" y="2790640"/>
            <a:ext cx="2854960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Fibers In:</a:t>
            </a:r>
          </a:p>
          <a:p>
            <a:pPr lvl="1"/>
            <a:r>
              <a:rPr lang="en-US" sz="2200" dirty="0" smtClean="0"/>
              <a:t>Mass: 252.01 g</a:t>
            </a:r>
          </a:p>
          <a:p>
            <a:pPr lvl="1"/>
            <a:r>
              <a:rPr lang="en-US" sz="2200" dirty="0" smtClean="0"/>
              <a:t>Quantity: 2 / 2</a:t>
            </a:r>
            <a:endParaRPr lang="en-US" sz="2000" dirty="0"/>
          </a:p>
        </p:txBody>
      </p:sp>
      <p:sp>
        <p:nvSpPr>
          <p:cNvPr id="25" name="Marcador de contenido 4"/>
          <p:cNvSpPr txBox="1">
            <a:spLocks/>
          </p:cNvSpPr>
          <p:nvPr/>
        </p:nvSpPr>
        <p:spPr>
          <a:xfrm>
            <a:off x="5714825" y="2599043"/>
            <a:ext cx="2944838" cy="16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RFPD in </a:t>
            </a:r>
            <a:r>
              <a:rPr lang="en-US" sz="2400" dirty="0" smtClean="0"/>
              <a:t>Vacuum</a:t>
            </a:r>
          </a:p>
          <a:p>
            <a:pPr lvl="1"/>
            <a:r>
              <a:rPr lang="en-US" sz="2200" dirty="0" smtClean="0"/>
              <a:t>Mass: </a:t>
            </a:r>
            <a:r>
              <a:rPr lang="en-US" sz="2400" dirty="0" smtClean="0"/>
              <a:t>270.41 g</a:t>
            </a:r>
            <a:endParaRPr lang="en-US" sz="2200" dirty="0" smtClean="0"/>
          </a:p>
          <a:p>
            <a:pPr lvl="1"/>
            <a:r>
              <a:rPr lang="en-US" sz="2200" dirty="0" smtClean="0"/>
              <a:t>Quantity: 0 / 2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03807"/>
            <a:ext cx="4415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 </a:t>
            </a:r>
            <a:r>
              <a:rPr lang="en-US" sz="1600" dirty="0" smtClean="0"/>
              <a:t>At this point the 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iber In have been modeled </a:t>
            </a:r>
          </a:p>
          <a:p>
            <a:r>
              <a:rPr lang="en-US" sz="1600" dirty="0" smtClean="0"/>
              <a:t>as mirrors with </a:t>
            </a:r>
            <a:r>
              <a:rPr lang="en-US" sz="1600" dirty="0" err="1" smtClean="0"/>
              <a:t>pico</a:t>
            </a:r>
            <a:r>
              <a:rPr lang="en-US" sz="1600" dirty="0" smtClean="0"/>
              <a:t> motors. A </a:t>
            </a:r>
          </a:p>
          <a:p>
            <a:r>
              <a:rPr lang="en-US" sz="1600" dirty="0" smtClean="0"/>
              <a:t>more realistic model has to be done to </a:t>
            </a:r>
          </a:p>
          <a:p>
            <a:r>
              <a:rPr lang="en-US" sz="1600" dirty="0" smtClean="0"/>
              <a:t>the two kinds of polarizers that will be used.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87" t="18453" r="35349" b="16235"/>
          <a:stretch/>
        </p:blipFill>
        <p:spPr>
          <a:xfrm>
            <a:off x="2315070" y="2225671"/>
            <a:ext cx="3821119" cy="45106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66512" t="38889" r="30760" b="55427"/>
          <a:stretch/>
        </p:blipFill>
        <p:spPr>
          <a:xfrm>
            <a:off x="791173" y="4255055"/>
            <a:ext cx="1620457" cy="10551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599" t="11393" r="35790" b="11541"/>
          <a:stretch/>
        </p:blipFill>
        <p:spPr>
          <a:xfrm>
            <a:off x="8059441" y="658639"/>
            <a:ext cx="3424849" cy="58078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768" t="60456" r="15986" b="32979"/>
          <a:stretch/>
        </p:blipFill>
        <p:spPr>
          <a:xfrm>
            <a:off x="6218962" y="4893511"/>
            <a:ext cx="1725340" cy="833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08386" y="5891592"/>
            <a:ext cx="4415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NOTE: </a:t>
            </a:r>
            <a:r>
              <a:rPr lang="en-US" sz="1600" dirty="0" smtClean="0"/>
              <a:t>At this point the </a:t>
            </a:r>
          </a:p>
          <a:p>
            <a:r>
              <a:rPr lang="en-US" sz="1600" dirty="0" smtClean="0"/>
              <a:t>model used is for a 4” beam </a:t>
            </a:r>
          </a:p>
          <a:p>
            <a:r>
              <a:rPr lang="en-US" sz="1600" dirty="0" smtClean="0"/>
              <a:t>height while the real one will be at 2.5”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03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39766</TotalTime>
  <Words>2673</Words>
  <Application>Microsoft Office PowerPoint</Application>
  <PresentationFormat>Widescreen</PresentationFormat>
  <Paragraphs>504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Calibri</vt:lpstr>
      <vt:lpstr>Cambria Math</vt:lpstr>
      <vt:lpstr>Century Schoolbook</vt:lpstr>
      <vt:lpstr>Times New Roman</vt:lpstr>
      <vt:lpstr>Wingdings 2</vt:lpstr>
      <vt:lpstr>View</vt:lpstr>
      <vt:lpstr>VOPO Suspension Final Design</vt:lpstr>
      <vt:lpstr>VOPO Suspension</vt:lpstr>
      <vt:lpstr>VOPO Suspension</vt:lpstr>
      <vt:lpstr>VOPO Suspension</vt:lpstr>
      <vt:lpstr>Optical Layout</vt:lpstr>
      <vt:lpstr>Optical Layout</vt:lpstr>
      <vt:lpstr>Optical Layout</vt:lpstr>
      <vt:lpstr>Optical Layout</vt:lpstr>
      <vt:lpstr>Optical Layout</vt:lpstr>
      <vt:lpstr>Optical Layout</vt:lpstr>
      <vt:lpstr>Optical Layout</vt:lpstr>
      <vt:lpstr>Optical Layout</vt:lpstr>
      <vt:lpstr>Optical Layout</vt:lpstr>
      <vt:lpstr>Optical Layout</vt:lpstr>
      <vt:lpstr>Optical Layout</vt:lpstr>
      <vt:lpstr>Optical Layout</vt:lpstr>
      <vt:lpstr>Optical Layout</vt:lpstr>
      <vt:lpstr>Optical Layout</vt:lpstr>
      <vt:lpstr>Injection Bench</vt:lpstr>
      <vt:lpstr>Injection Bench</vt:lpstr>
      <vt:lpstr>Injection Bench: Mass Budget</vt:lpstr>
      <vt:lpstr>Injection Bench: Mass Budget</vt:lpstr>
      <vt:lpstr>Injection Bench Assembly FEA</vt:lpstr>
      <vt:lpstr>Injection Bench Assembly FEA</vt:lpstr>
      <vt:lpstr>Injection Bench Assembly FEA</vt:lpstr>
      <vt:lpstr>Injection Bench Assembly FEA</vt:lpstr>
      <vt:lpstr>Injection Bench Assembly FEA</vt:lpstr>
      <vt:lpstr>Injection Bench Assembly FEA</vt:lpstr>
      <vt:lpstr>Injection Bench Assembly FEA</vt:lpstr>
      <vt:lpstr>BLADE DESIGN: Material</vt:lpstr>
      <vt:lpstr>BLADE DESIGN: Dimensions</vt:lpstr>
      <vt:lpstr>BLADE DESIGN: Dimensions</vt:lpstr>
      <vt:lpstr>BLADE DESIGN: Dimensions</vt:lpstr>
      <vt:lpstr>BLADE DESIGN: Dimensions</vt:lpstr>
      <vt:lpstr>BLADE DESIGN: FEA</vt:lpstr>
      <vt:lpstr>BLADE DESIGN: FEA</vt:lpstr>
      <vt:lpstr>BLADE DESIGN: FEA</vt:lpstr>
      <vt:lpstr>BLADE DESIGN: FEA</vt:lpstr>
      <vt:lpstr>BLADE DESIGN: FEA</vt:lpstr>
      <vt:lpstr>FLEXURE DESIGN: Properties</vt:lpstr>
      <vt:lpstr>FLEXURE DESIGN: Music Wire</vt:lpstr>
      <vt:lpstr>FLEXURE DESIGN: Music Wire</vt:lpstr>
      <vt:lpstr>FLEXURE DESIGN: Theory</vt:lpstr>
      <vt:lpstr>CLAMP DESIGN: Material &amp; Preload</vt:lpstr>
      <vt:lpstr>CLAMP DESIGN: Material &amp; Preload</vt:lpstr>
      <vt:lpstr>CLAMP DESIGN: Material &amp; Preload</vt:lpstr>
      <vt:lpstr>CLAMP DESIGN: Number of Screws</vt:lpstr>
      <vt:lpstr>Balancing Mass</vt:lpstr>
      <vt:lpstr>Injection Bench Assembly FEA</vt:lpstr>
      <vt:lpstr>Injection Bench Assembly FEA</vt:lpstr>
      <vt:lpstr>Injection Bench Assembly FEA</vt:lpstr>
      <vt:lpstr>Injection Bench Assembly FEA</vt:lpstr>
      <vt:lpstr>Center of Mass</vt:lpstr>
      <vt:lpstr>Balancing Mass</vt:lpstr>
      <vt:lpstr>Balancing Mass</vt:lpstr>
      <vt:lpstr>Center of Mass</vt:lpstr>
      <vt:lpstr>Center of Mass</vt:lpstr>
      <vt:lpstr>Center of Mass</vt:lpstr>
      <vt:lpstr>Balancing Mass</vt:lpstr>
      <vt:lpstr>Balancing Mass</vt:lpstr>
      <vt:lpstr>Center of Mass</vt:lpstr>
      <vt:lpstr>Center of Mass</vt:lpstr>
      <vt:lpstr>Center of Mass</vt:lpstr>
      <vt:lpstr>Balancing Mass</vt:lpstr>
      <vt:lpstr>Balancing Mass</vt:lpstr>
      <vt:lpstr>Center of Mass</vt:lpstr>
      <vt:lpstr>Center of Mass</vt:lpstr>
      <vt:lpstr>Optimization</vt:lpstr>
      <vt:lpstr>Fixer</vt:lpstr>
    </vt:vector>
  </TitlesOfParts>
  <Company>Massachusetts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VOPO Suspension Preliminary Design</dc:title>
  <dc:creator>Alvaro Fernandez Galiana</dc:creator>
  <cp:lastModifiedBy>Alvaro FG</cp:lastModifiedBy>
  <cp:revision>269</cp:revision>
  <dcterms:created xsi:type="dcterms:W3CDTF">2015-08-07T14:11:22Z</dcterms:created>
  <dcterms:modified xsi:type="dcterms:W3CDTF">2015-11-23T02:43:33Z</dcterms:modified>
</cp:coreProperties>
</file>