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4" r:id="rId1"/>
  </p:sldMasterIdLst>
  <p:notesMasterIdLst>
    <p:notesMasterId r:id="rId48"/>
  </p:notesMasterIdLst>
  <p:handoutMasterIdLst>
    <p:handoutMasterId r:id="rId49"/>
  </p:handoutMasterIdLst>
  <p:sldIdLst>
    <p:sldId id="256" r:id="rId2"/>
    <p:sldId id="261" r:id="rId3"/>
    <p:sldId id="259" r:id="rId4"/>
    <p:sldId id="257" r:id="rId5"/>
    <p:sldId id="258" r:id="rId6"/>
    <p:sldId id="309" r:id="rId7"/>
    <p:sldId id="262" r:id="rId8"/>
    <p:sldId id="265" r:id="rId9"/>
    <p:sldId id="314" r:id="rId10"/>
    <p:sldId id="289" r:id="rId11"/>
    <p:sldId id="315" r:id="rId12"/>
    <p:sldId id="267" r:id="rId13"/>
    <p:sldId id="316" r:id="rId14"/>
    <p:sldId id="269" r:id="rId15"/>
    <p:sldId id="317" r:id="rId16"/>
    <p:sldId id="318" r:id="rId17"/>
    <p:sldId id="271" r:id="rId18"/>
    <p:sldId id="319" r:id="rId19"/>
    <p:sldId id="274" r:id="rId20"/>
    <p:sldId id="321" r:id="rId21"/>
    <p:sldId id="312" r:id="rId22"/>
    <p:sldId id="277" r:id="rId23"/>
    <p:sldId id="276" r:id="rId24"/>
    <p:sldId id="278" r:id="rId25"/>
    <p:sldId id="279" r:id="rId26"/>
    <p:sldId id="280" r:id="rId27"/>
    <p:sldId id="281" r:id="rId28"/>
    <p:sldId id="291" r:id="rId29"/>
    <p:sldId id="292" r:id="rId30"/>
    <p:sldId id="293" r:id="rId31"/>
    <p:sldId id="313" r:id="rId32"/>
    <p:sldId id="298" r:id="rId33"/>
    <p:sldId id="308" r:id="rId34"/>
    <p:sldId id="299" r:id="rId35"/>
    <p:sldId id="294" r:id="rId36"/>
    <p:sldId id="296" r:id="rId37"/>
    <p:sldId id="300" r:id="rId38"/>
    <p:sldId id="301" r:id="rId39"/>
    <p:sldId id="302" r:id="rId40"/>
    <p:sldId id="303" r:id="rId41"/>
    <p:sldId id="304" r:id="rId42"/>
    <p:sldId id="305" r:id="rId43"/>
    <p:sldId id="306" r:id="rId44"/>
    <p:sldId id="307" r:id="rId45"/>
    <p:sldId id="272" r:id="rId46"/>
    <p:sldId id="26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6" autoAdjust="0"/>
    <p:restoredTop sz="94681" autoAdjust="0"/>
  </p:normalViewPr>
  <p:slideViewPr>
    <p:cSldViewPr snapToGrid="0">
      <p:cViewPr varScale="1">
        <p:scale>
          <a:sx n="70" d="100"/>
          <a:sy n="70" d="100"/>
        </p:scale>
        <p:origin x="54" y="363"/>
      </p:cViewPr>
      <p:guideLst/>
    </p:cSldViewPr>
  </p:slideViewPr>
  <p:outlineViewPr>
    <p:cViewPr>
      <p:scale>
        <a:sx n="33" d="100"/>
        <a:sy n="33" d="100"/>
      </p:scale>
      <p:origin x="0" y="-1167"/>
    </p:cViewPr>
  </p:outlineViewPr>
  <p:notesTextViewPr>
    <p:cViewPr>
      <p:scale>
        <a:sx n="1" d="1"/>
        <a:sy n="1" d="1"/>
      </p:scale>
      <p:origin x="0" y="0"/>
    </p:cViewPr>
  </p:notesTextViewPr>
  <p:sorterViewPr>
    <p:cViewPr>
      <p:scale>
        <a:sx n="66" d="100"/>
        <a:sy n="66" d="100"/>
      </p:scale>
      <p:origin x="0" y="-4368"/>
    </p:cViewPr>
  </p:sorterViewPr>
  <p:notesViewPr>
    <p:cSldViewPr snapToGrid="0">
      <p:cViewPr varScale="1">
        <p:scale>
          <a:sx n="68" d="100"/>
          <a:sy n="68" d="100"/>
        </p:scale>
        <p:origin x="2433"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0CDB5D-29BF-436D-9285-B63A40EAF22B}" type="datetimeFigureOut">
              <a:rPr lang="en-US" smtClean="0"/>
              <a:t>3/14/2016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BBF53-E02C-4832-AFBC-C6DF612B0E72}" type="slidenum">
              <a:rPr lang="en-US" smtClean="0"/>
              <a:t>‹#›</a:t>
            </a:fld>
            <a:endParaRPr lang="en-US"/>
          </a:p>
        </p:txBody>
      </p:sp>
    </p:spTree>
    <p:extLst>
      <p:ext uri="{BB962C8B-B14F-4D97-AF65-F5344CB8AC3E}">
        <p14:creationId xmlns:p14="http://schemas.microsoft.com/office/powerpoint/2010/main" val="94946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EFE78-07B5-476C-B3E2-79E14E27C10C}" type="datetimeFigureOut">
              <a:rPr lang="en-US" smtClean="0"/>
              <a:t>3/14/2016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74361-0B55-4156-8716-D45E95C09741}" type="slidenum">
              <a:rPr lang="en-US" smtClean="0"/>
              <a:t>‹#›</a:t>
            </a:fld>
            <a:endParaRPr lang="en-US"/>
          </a:p>
        </p:txBody>
      </p:sp>
    </p:spTree>
    <p:extLst>
      <p:ext uri="{BB962C8B-B14F-4D97-AF65-F5344CB8AC3E}">
        <p14:creationId xmlns:p14="http://schemas.microsoft.com/office/powerpoint/2010/main" val="18495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74361-0B55-4156-8716-D45E95C09741}" type="slidenum">
              <a:rPr lang="en-US" smtClean="0"/>
              <a:t>1</a:t>
            </a:fld>
            <a:endParaRPr lang="en-US"/>
          </a:p>
        </p:txBody>
      </p:sp>
    </p:spTree>
    <p:extLst>
      <p:ext uri="{BB962C8B-B14F-4D97-AF65-F5344CB8AC3E}">
        <p14:creationId xmlns:p14="http://schemas.microsoft.com/office/powerpoint/2010/main" val="178956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p:spPr>
        <p:txBody>
          <a:bodyPr/>
          <a:lstStyle/>
          <a:p>
            <a:fld id="{AD332836-497C-4FB0-A973-9F9DFE9D3336}" type="slidenum">
              <a:rPr lang="en-US" smtClean="0"/>
              <a:pPr/>
              <a:t>24</a:t>
            </a:fld>
            <a:endParaRPr lang="en-US" dirty="0" smtClean="0"/>
          </a:p>
        </p:txBody>
      </p:sp>
      <p:sp>
        <p:nvSpPr>
          <p:cNvPr id="38915" name="Rectangle 1"/>
          <p:cNvSpPr>
            <a:spLocks noGrp="1" noRot="1" noChangeAspect="1" noChangeArrowheads="1" noTextEdit="1"/>
          </p:cNvSpPr>
          <p:nvPr>
            <p:ph type="sldImg"/>
          </p:nvPr>
        </p:nvSpPr>
        <p:spPr>
          <a:xfrm>
            <a:off x="382588" y="685800"/>
            <a:ext cx="6094412" cy="3429000"/>
          </a:xfrm>
          <a:solidFill>
            <a:srgbClr val="FFFFFF"/>
          </a:solidFill>
          <a:ln/>
        </p:spPr>
      </p:sp>
      <p:sp>
        <p:nvSpPr>
          <p:cNvPr id="3891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54927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74361-0B55-4156-8716-D45E95C09741}" type="slidenum">
              <a:rPr lang="en-US" smtClean="0"/>
              <a:t>35</a:t>
            </a:fld>
            <a:endParaRPr lang="en-US"/>
          </a:p>
        </p:txBody>
      </p:sp>
    </p:spTree>
    <p:extLst>
      <p:ext uri="{BB962C8B-B14F-4D97-AF65-F5344CB8AC3E}">
        <p14:creationId xmlns:p14="http://schemas.microsoft.com/office/powerpoint/2010/main" val="3789169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fld id="{B7AD9D56-1C42-4CFC-A3F3-DC1A25EAA612}" type="slidenum">
              <a:rPr lang="en-US" smtClean="0"/>
              <a:pPr/>
              <a:t>39</a:t>
            </a:fld>
            <a:endParaRPr lang="en-US" smtClean="0"/>
          </a:p>
        </p:txBody>
      </p:sp>
      <p:sp>
        <p:nvSpPr>
          <p:cNvPr id="44035" name="Rectangle 1"/>
          <p:cNvSpPr>
            <a:spLocks noGrp="1" noRot="1" noChangeAspect="1" noChangeArrowheads="1" noTextEdit="1"/>
          </p:cNvSpPr>
          <p:nvPr>
            <p:ph type="sldImg"/>
          </p:nvPr>
        </p:nvSpPr>
        <p:spPr>
          <a:xfrm>
            <a:off x="382588" y="685800"/>
            <a:ext cx="6094412" cy="3429000"/>
          </a:xfrm>
          <a:solidFill>
            <a:srgbClr val="FFFFFF"/>
          </a:solidFill>
          <a:ln/>
        </p:spPr>
      </p:sp>
      <p:sp>
        <p:nvSpPr>
          <p:cNvPr id="44036"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45588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74361-0B55-4156-8716-D45E95C09741}" type="slidenum">
              <a:rPr lang="en-US" smtClean="0"/>
              <a:t>40</a:t>
            </a:fld>
            <a:endParaRPr lang="en-US"/>
          </a:p>
        </p:txBody>
      </p:sp>
    </p:spTree>
    <p:extLst>
      <p:ext uri="{BB962C8B-B14F-4D97-AF65-F5344CB8AC3E}">
        <p14:creationId xmlns:p14="http://schemas.microsoft.com/office/powerpoint/2010/main" val="151530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74361-0B55-4156-8716-D45E95C09741}" type="slidenum">
              <a:rPr lang="en-US" smtClean="0"/>
              <a:t>45</a:t>
            </a:fld>
            <a:endParaRPr lang="en-US"/>
          </a:p>
        </p:txBody>
      </p:sp>
    </p:spTree>
    <p:extLst>
      <p:ext uri="{BB962C8B-B14F-4D97-AF65-F5344CB8AC3E}">
        <p14:creationId xmlns:p14="http://schemas.microsoft.com/office/powerpoint/2010/main" val="302232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10^-18m/</a:t>
            </a:r>
            <a:r>
              <a:rPr lang="en-US" dirty="0" err="1" smtClean="0"/>
              <a:t>rtHz</a:t>
            </a:r>
            <a:endParaRPr lang="en-US" dirty="0"/>
          </a:p>
        </p:txBody>
      </p:sp>
      <p:sp>
        <p:nvSpPr>
          <p:cNvPr id="4" name="Slide Number Placeholder 3"/>
          <p:cNvSpPr>
            <a:spLocks noGrp="1"/>
          </p:cNvSpPr>
          <p:nvPr>
            <p:ph type="sldNum" sz="quarter" idx="10"/>
          </p:nvPr>
        </p:nvSpPr>
        <p:spPr/>
        <p:txBody>
          <a:bodyPr/>
          <a:lstStyle/>
          <a:p>
            <a:fld id="{D33D3E38-F282-421D-A837-DFAFB24803A2}" type="slidenum">
              <a:rPr lang="en-US" smtClean="0"/>
              <a:pPr/>
              <a:t>2</a:t>
            </a:fld>
            <a:endParaRPr lang="en-US"/>
          </a:p>
        </p:txBody>
      </p:sp>
    </p:spTree>
    <p:extLst>
      <p:ext uri="{BB962C8B-B14F-4D97-AF65-F5344CB8AC3E}">
        <p14:creationId xmlns:p14="http://schemas.microsoft.com/office/powerpoint/2010/main" val="329668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10^-18m/</a:t>
            </a:r>
            <a:r>
              <a:rPr lang="en-US" dirty="0" err="1" smtClean="0"/>
              <a:t>rtHz</a:t>
            </a:r>
            <a:endParaRPr lang="en-US" dirty="0"/>
          </a:p>
        </p:txBody>
      </p:sp>
      <p:sp>
        <p:nvSpPr>
          <p:cNvPr id="4" name="Slide Number Placeholder 3"/>
          <p:cNvSpPr>
            <a:spLocks noGrp="1"/>
          </p:cNvSpPr>
          <p:nvPr>
            <p:ph type="sldNum" sz="quarter" idx="10"/>
          </p:nvPr>
        </p:nvSpPr>
        <p:spPr/>
        <p:txBody>
          <a:bodyPr/>
          <a:lstStyle/>
          <a:p>
            <a:fld id="{D33D3E38-F282-421D-A837-DFAFB24803A2}" type="slidenum">
              <a:rPr lang="en-US" smtClean="0"/>
              <a:pPr/>
              <a:t>6</a:t>
            </a:fld>
            <a:endParaRPr lang="en-US"/>
          </a:p>
        </p:txBody>
      </p:sp>
    </p:spTree>
    <p:extLst>
      <p:ext uri="{BB962C8B-B14F-4D97-AF65-F5344CB8AC3E}">
        <p14:creationId xmlns:p14="http://schemas.microsoft.com/office/powerpoint/2010/main" val="288699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75C9E2-BB60-41F3-9BCB-34F8EF36D61E}" type="slidenum">
              <a:rPr lang="en-US" smtClean="0"/>
              <a:pPr/>
              <a:t>12</a:t>
            </a:fld>
            <a:endParaRPr lang="en-US"/>
          </a:p>
        </p:txBody>
      </p:sp>
    </p:spTree>
    <p:extLst>
      <p:ext uri="{BB962C8B-B14F-4D97-AF65-F5344CB8AC3E}">
        <p14:creationId xmlns:p14="http://schemas.microsoft.com/office/powerpoint/2010/main" val="210733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A460FD9F-1D0D-455F-9A24-2A932B04AD5B}" type="slidenum">
              <a:rPr lang="en-GB"/>
              <a:pPr/>
              <a:t>14</a:t>
            </a:fld>
            <a:endParaRPr lang="en-GB"/>
          </a:p>
        </p:txBody>
      </p:sp>
      <p:sp>
        <p:nvSpPr>
          <p:cNvPr id="4097" name="Text Box 1"/>
          <p:cNvSpPr txBox="1">
            <a:spLocks noChangeArrowheads="1"/>
          </p:cNvSpPr>
          <p:nvPr/>
        </p:nvSpPr>
        <p:spPr bwMode="auto">
          <a:xfrm>
            <a:off x="1290919" y="728880"/>
            <a:ext cx="4733364" cy="3600450"/>
          </a:xfrm>
          <a:prstGeom prst="rect">
            <a:avLst/>
          </a:prstGeom>
          <a:solidFill>
            <a:srgbClr val="FFFFFF"/>
          </a:solidFill>
          <a:ln w="9360">
            <a:solidFill>
              <a:srgbClr val="000000"/>
            </a:solidFill>
            <a:miter lim="800000"/>
            <a:headEnd/>
            <a:tailEnd/>
          </a:ln>
          <a:effectLst/>
        </p:spPr>
        <p:txBody>
          <a:bodyPr wrap="none" lIns="86744" tIns="43372" rIns="86744" bIns="43372" anchor="ctr"/>
          <a:lstStyle/>
          <a:p>
            <a:endParaRPr lang="en-US"/>
          </a:p>
        </p:txBody>
      </p:sp>
      <p:sp>
        <p:nvSpPr>
          <p:cNvPr id="4098" name="Rectangle 2"/>
          <p:cNvSpPr txBox="1">
            <a:spLocks noGrp="1" noChangeArrowheads="1"/>
          </p:cNvSpPr>
          <p:nvPr>
            <p:ph type="body"/>
          </p:nvPr>
        </p:nvSpPr>
        <p:spPr bwMode="auto">
          <a:xfrm>
            <a:off x="732117" y="4559662"/>
            <a:ext cx="5846483" cy="4314175"/>
          </a:xfrm>
          <a:prstGeom prst="rect">
            <a:avLst/>
          </a:prstGeom>
          <a:noFill/>
          <a:ln>
            <a:round/>
            <a:headEnd/>
            <a:tailEnd/>
          </a:ln>
        </p:spPr>
        <p:txBody>
          <a:bodyPr wrap="none" anchor="ctr"/>
          <a:lstStyle/>
          <a:p>
            <a:r>
              <a:rPr lang="en-US" dirty="0" smtClean="0"/>
              <a:t>As</a:t>
            </a:r>
            <a:r>
              <a:rPr lang="en-US" baseline="0" dirty="0" smtClean="0"/>
              <a:t> with any mechanical system, the dissipation of energy in the suspensions introduces interaction with the environment and therefore fluctuations of the force on the suspensions.  The final stage of the Advanced LIGO suspensions are fused silica, which is bonded to the test mass to form one continuous piece of glass.  This makes the suspensions into very high quality factor oscillators, and is also a potentially fragile system.  These are test masses that weigh as much as a small person, held by glass fibers that I can’t see easily with my face a few inches away.  </a:t>
            </a:r>
            <a:endParaRPr lang="en-US" dirty="0"/>
          </a:p>
        </p:txBody>
      </p:sp>
    </p:spTree>
    <p:extLst>
      <p:ext uri="{BB962C8B-B14F-4D97-AF65-F5344CB8AC3E}">
        <p14:creationId xmlns:p14="http://schemas.microsoft.com/office/powerpoint/2010/main" val="31601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DB5EC-9663-4781-A2B3-9C05F577FB28}" type="slidenum">
              <a:rPr lang="en-US" smtClean="0"/>
              <a:pPr/>
              <a:t>19</a:t>
            </a:fld>
            <a:endParaRPr lang="en-US"/>
          </a:p>
        </p:txBody>
      </p:sp>
    </p:spTree>
    <p:extLst>
      <p:ext uri="{BB962C8B-B14F-4D97-AF65-F5344CB8AC3E}">
        <p14:creationId xmlns:p14="http://schemas.microsoft.com/office/powerpoint/2010/main" val="61183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74361-0B55-4156-8716-D45E95C09741}" type="slidenum">
              <a:rPr lang="en-US" smtClean="0"/>
              <a:t>20</a:t>
            </a:fld>
            <a:endParaRPr lang="en-US"/>
          </a:p>
        </p:txBody>
      </p:sp>
    </p:spTree>
    <p:extLst>
      <p:ext uri="{BB962C8B-B14F-4D97-AF65-F5344CB8AC3E}">
        <p14:creationId xmlns:p14="http://schemas.microsoft.com/office/powerpoint/2010/main" val="371500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74361-0B55-4156-8716-D45E95C09741}" type="slidenum">
              <a:rPr lang="en-US" smtClean="0"/>
              <a:t>21</a:t>
            </a:fld>
            <a:endParaRPr lang="en-US"/>
          </a:p>
        </p:txBody>
      </p:sp>
    </p:spTree>
    <p:extLst>
      <p:ext uri="{BB962C8B-B14F-4D97-AF65-F5344CB8AC3E}">
        <p14:creationId xmlns:p14="http://schemas.microsoft.com/office/powerpoint/2010/main" val="259797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p:spPr>
        <p:txBody>
          <a:bodyPr/>
          <a:lstStyle/>
          <a:p>
            <a:fld id="{AD332836-497C-4FB0-A973-9F9DFE9D3336}" type="slidenum">
              <a:rPr lang="en-US" smtClean="0"/>
              <a:pPr/>
              <a:t>22</a:t>
            </a:fld>
            <a:endParaRPr lang="en-US" dirty="0" smtClean="0"/>
          </a:p>
        </p:txBody>
      </p:sp>
      <p:sp>
        <p:nvSpPr>
          <p:cNvPr id="38915" name="Rectangle 1"/>
          <p:cNvSpPr>
            <a:spLocks noGrp="1" noRot="1" noChangeAspect="1" noChangeArrowheads="1" noTextEdit="1"/>
          </p:cNvSpPr>
          <p:nvPr>
            <p:ph type="sldImg"/>
          </p:nvPr>
        </p:nvSpPr>
        <p:spPr>
          <a:xfrm>
            <a:off x="382588" y="685800"/>
            <a:ext cx="6094412" cy="3429000"/>
          </a:xfrm>
          <a:solidFill>
            <a:srgbClr val="FFFFFF"/>
          </a:solidFill>
          <a:ln/>
        </p:spPr>
      </p:sp>
      <p:sp>
        <p:nvSpPr>
          <p:cNvPr id="3891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271376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7DEED-69C5-4DBB-AC36-C5EE6B1B7C16}" type="datetime1">
              <a:rPr lang="en-US" smtClean="0"/>
              <a:t>3/14/2016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821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E706B-5A81-43A2-A487-ECF4F3E52221}" type="datetime1">
              <a:rPr lang="en-US" smtClean="0"/>
              <a:t>3/14/2016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374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CC618-1CB0-4CD6-9B2A-6CBBA257E733}" type="datetime1">
              <a:rPr lang="en-US" smtClean="0"/>
              <a:t>3/14/2016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662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0"/>
            <a:ext cx="10961280" cy="1137719"/>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08641" y="6247377"/>
            <a:ext cx="2830080" cy="465169"/>
          </a:xfrm>
        </p:spPr>
        <p:txBody>
          <a:bodyPr/>
          <a:lstStyle>
            <a:lvl1pPr>
              <a:defRPr/>
            </a:lvl1pPr>
          </a:lstStyle>
          <a:p>
            <a:fld id="{60DBE81B-B57D-48CA-B979-CC89246A22C4}" type="datetime1">
              <a:rPr lang="en-US" smtClean="0"/>
              <a:pPr/>
              <a:t>3/14/2016</a:t>
            </a:fld>
            <a:endParaRPr lang="en-GB"/>
          </a:p>
        </p:txBody>
      </p:sp>
      <p:sp>
        <p:nvSpPr>
          <p:cNvPr id="4" name="Footer Placeholder 3"/>
          <p:cNvSpPr>
            <a:spLocks noGrp="1"/>
          </p:cNvSpPr>
          <p:nvPr>
            <p:ph type="ftr" idx="11"/>
          </p:nvPr>
        </p:nvSpPr>
        <p:spPr>
          <a:xfrm>
            <a:off x="4170240" y="6247377"/>
            <a:ext cx="3855360" cy="465169"/>
          </a:xfrm>
        </p:spPr>
        <p:txBody>
          <a:bodyPr/>
          <a:lstStyle>
            <a:lvl1pPr>
              <a:defRPr/>
            </a:lvl1pPr>
          </a:lstStyle>
          <a:p>
            <a:r>
              <a:rPr lang="en-US" smtClean="0"/>
              <a:t>Sheila Dwyer for the LSC G1400194</a:t>
            </a:r>
            <a:endParaRPr lang="en-GB"/>
          </a:p>
        </p:txBody>
      </p:sp>
      <p:sp>
        <p:nvSpPr>
          <p:cNvPr id="5" name="Slide Number Placeholder 4"/>
          <p:cNvSpPr>
            <a:spLocks noGrp="1"/>
          </p:cNvSpPr>
          <p:nvPr>
            <p:ph type="sldNum" idx="12"/>
          </p:nvPr>
        </p:nvSpPr>
        <p:spPr>
          <a:xfrm>
            <a:off x="8739840" y="6247377"/>
            <a:ext cx="2830080" cy="465169"/>
          </a:xfrm>
        </p:spPr>
        <p:txBody>
          <a:bodyPr/>
          <a:lstStyle>
            <a:lvl1pPr>
              <a:defRPr/>
            </a:lvl1pPr>
          </a:lstStyle>
          <a:p>
            <a:fld id="{E0AFDF3C-75CC-4FB9-B946-A35F74CCE4D3}" type="slidenum">
              <a:rPr lang="en-GB"/>
              <a:pPr/>
              <a:t>‹#›</a:t>
            </a:fld>
            <a:endParaRPr lang="en-GB"/>
          </a:p>
        </p:txBody>
      </p:sp>
    </p:spTree>
    <p:extLst>
      <p:ext uri="{BB962C8B-B14F-4D97-AF65-F5344CB8AC3E}">
        <p14:creationId xmlns:p14="http://schemas.microsoft.com/office/powerpoint/2010/main" val="394641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7D15E0-D9F8-4FA8-95D8-93BD4CF77A19}" type="datetime1">
              <a:rPr lang="en-US" smtClean="0"/>
              <a:t>3/14/2016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239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8F0F43-9264-45A7-81D9-B3D1B970064D}" type="datetime1">
              <a:rPr lang="en-US" smtClean="0"/>
              <a:t>3/14/2016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474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C51B9-964E-4986-B357-E068EEBDF383}" type="datetime1">
              <a:rPr lang="en-US" smtClean="0"/>
              <a:t>3/14/2016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318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65688-5170-4129-97E6-16CB2819FCF9}" type="datetime1">
              <a:rPr lang="en-US" smtClean="0"/>
              <a:t>3/14/2016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362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964C24-9523-4E29-A91F-78339B19F952}" type="datetime1">
              <a:rPr lang="en-US" smtClean="0"/>
              <a:t>3/14/2016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995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9B428-1F87-4B1B-BCE9-B5573E5EA205}" type="datetime1">
              <a:rPr lang="en-US" smtClean="0"/>
              <a:t>3/14/2016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78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8161F-D82C-47C5-9EB2-E17210DFE50D}" type="datetime1">
              <a:rPr lang="en-US" smtClean="0"/>
              <a:t>3/14/2016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6675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6CCD6-2AE3-4BB7-B884-A10B259EF24B}" type="datetime1">
              <a:rPr lang="en-US" smtClean="0"/>
              <a:t>3/14/2016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281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57CA1-8695-4926-AC48-30F2EB0654B3}" type="datetime1">
              <a:rPr lang="en-US" smtClean="0"/>
              <a:t>3/14/2016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91364610"/>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2.xml"/><Relationship Id="rId7" Type="http://schemas.openxmlformats.org/officeDocument/2006/relationships/image" Target="../media/image5.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gif"/><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7.emf"/><Relationship Id="rId5" Type="http://schemas.openxmlformats.org/officeDocument/2006/relationships/oleObject" Target="../embeddings/oleObject5.bin"/><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5507172" y="2541247"/>
            <a:ext cx="6357881" cy="3783260"/>
          </a:xfrm>
          <a:prstGeom prst="rect">
            <a:avLst/>
          </a:prstGeom>
          <a:ln>
            <a:noFill/>
          </a:ln>
          <a:effectLst>
            <a:softEdge rad="112500"/>
          </a:effectLst>
        </p:spPr>
      </p:pic>
      <p:sp>
        <p:nvSpPr>
          <p:cNvPr id="2" name="Title 1"/>
          <p:cNvSpPr>
            <a:spLocks noGrp="1"/>
          </p:cNvSpPr>
          <p:nvPr>
            <p:ph type="ctrTitle"/>
          </p:nvPr>
        </p:nvSpPr>
        <p:spPr>
          <a:xfrm>
            <a:off x="914400" y="519987"/>
            <a:ext cx="10363200" cy="1965161"/>
          </a:xfrm>
        </p:spPr>
        <p:txBody>
          <a:bodyPr>
            <a:normAutofit fontScale="90000"/>
          </a:bodyPr>
          <a:lstStyle/>
          <a:p>
            <a:r>
              <a:rPr lang="en-US" dirty="0" smtClean="0"/>
              <a:t>Listening to the universe:</a:t>
            </a:r>
            <a:br>
              <a:rPr lang="en-US" dirty="0" smtClean="0"/>
            </a:br>
            <a:r>
              <a:rPr lang="en-US" dirty="0" smtClean="0"/>
              <a:t>detecting gravitational waves with laser interferometry</a:t>
            </a:r>
            <a:endParaRPr lang="en-US" dirty="0"/>
          </a:p>
        </p:txBody>
      </p:sp>
      <p:sp>
        <p:nvSpPr>
          <p:cNvPr id="3" name="Subtitle 2"/>
          <p:cNvSpPr>
            <a:spLocks noGrp="1"/>
          </p:cNvSpPr>
          <p:nvPr>
            <p:ph type="subTitle" idx="1"/>
          </p:nvPr>
        </p:nvSpPr>
        <p:spPr>
          <a:xfrm>
            <a:off x="402609" y="5049672"/>
            <a:ext cx="5302155" cy="1599062"/>
          </a:xfrm>
        </p:spPr>
        <p:txBody>
          <a:bodyPr>
            <a:normAutofit/>
          </a:bodyPr>
          <a:lstStyle/>
          <a:p>
            <a:r>
              <a:rPr lang="en-US" dirty="0" smtClean="0"/>
              <a:t>Sheila Dwyer for the </a:t>
            </a:r>
          </a:p>
          <a:p>
            <a:r>
              <a:rPr lang="en-US" dirty="0" smtClean="0"/>
              <a:t>LIGO Scientific Collaboration</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a:t>
            </a:fld>
            <a:endParaRPr lang="en-US" dirty="0"/>
          </a:p>
        </p:txBody>
      </p:sp>
      <p:sp>
        <p:nvSpPr>
          <p:cNvPr id="8" name="TextBox 7"/>
          <p:cNvSpPr txBox="1"/>
          <p:nvPr/>
        </p:nvSpPr>
        <p:spPr>
          <a:xfrm>
            <a:off x="5839818" y="6356351"/>
            <a:ext cx="1750351" cy="369332"/>
          </a:xfrm>
          <a:prstGeom prst="rect">
            <a:avLst/>
          </a:prstGeom>
          <a:noFill/>
        </p:spPr>
        <p:txBody>
          <a:bodyPr wrap="none" rtlCol="0">
            <a:spAutoFit/>
          </a:bodyPr>
          <a:lstStyle/>
          <a:p>
            <a:r>
              <a:rPr lang="en-US" dirty="0" smtClean="0"/>
              <a:t>Photo G Moreno</a:t>
            </a:r>
            <a:endParaRPr lang="en-US" dirty="0"/>
          </a:p>
        </p:txBody>
      </p:sp>
    </p:spTree>
    <p:extLst>
      <p:ext uri="{BB962C8B-B14F-4D97-AF65-F5344CB8AC3E}">
        <p14:creationId xmlns:p14="http://schemas.microsoft.com/office/powerpoint/2010/main" val="4188175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629968" cy="3023934"/>
          </a:xfrm>
        </p:spPr>
        <p:txBody>
          <a:bodyPr>
            <a:normAutofit/>
          </a:bodyPr>
          <a:lstStyle/>
          <a:p>
            <a:r>
              <a:rPr lang="en-US" sz="3600" dirty="0" smtClean="0"/>
              <a:t>Current displacement sensitivity:</a:t>
            </a:r>
            <a:br>
              <a:rPr lang="en-US" sz="3600" dirty="0" smtClean="0"/>
            </a:br>
            <a:r>
              <a:rPr lang="en-US" sz="3600" dirty="0" smtClean="0"/>
              <a:t>Limited by many types of technical noise</a:t>
            </a:r>
            <a:endParaRPr lang="en-US" sz="3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3763041261"/>
              </p:ext>
            </p:extLst>
          </p:nvPr>
        </p:nvGraphicFramePr>
        <p:xfrm>
          <a:off x="5487027" y="194838"/>
          <a:ext cx="6344075" cy="6344075"/>
        </p:xfrm>
        <a:graphic>
          <a:graphicData uri="http://schemas.openxmlformats.org/presentationml/2006/ole">
            <mc:AlternateContent xmlns:mc="http://schemas.openxmlformats.org/markup-compatibility/2006">
              <mc:Choice xmlns:v="urn:schemas-microsoft-com:vml" Requires="v">
                <p:oleObj spid="_x0000_s4166" name="Acrobat Document" r:id="rId3" imgW="2743200" imgH="2743200" progId="Acrobat.Document.11">
                  <p:embed/>
                </p:oleObj>
              </mc:Choice>
              <mc:Fallback>
                <p:oleObj name="Acrobat Document" r:id="rId3" imgW="2743200" imgH="2743200" progId="Acrobat.Document.11">
                  <p:embed/>
                  <p:pic>
                    <p:nvPicPr>
                      <p:cNvPr id="0" name=""/>
                      <p:cNvPicPr/>
                      <p:nvPr/>
                    </p:nvPicPr>
                    <p:blipFill>
                      <a:blip r:embed="rId4"/>
                      <a:stretch>
                        <a:fillRect/>
                      </a:stretch>
                    </p:blipFill>
                    <p:spPr>
                      <a:xfrm>
                        <a:off x="5487027" y="194838"/>
                        <a:ext cx="6344075" cy="6344075"/>
                      </a:xfrm>
                      <a:prstGeom prst="rect">
                        <a:avLst/>
                      </a:prstGeom>
                    </p:spPr>
                  </p:pic>
                </p:oleObj>
              </mc:Fallback>
            </mc:AlternateContent>
          </a:graphicData>
        </a:graphic>
      </p:graphicFrame>
      <p:sp>
        <p:nvSpPr>
          <p:cNvPr id="7" name="TextBox 6"/>
          <p:cNvSpPr txBox="1"/>
          <p:nvPr/>
        </p:nvSpPr>
        <p:spPr>
          <a:xfrm>
            <a:off x="1122008" y="6116045"/>
            <a:ext cx="4241289" cy="369332"/>
          </a:xfrm>
          <a:prstGeom prst="rect">
            <a:avLst/>
          </a:prstGeom>
          <a:noFill/>
        </p:spPr>
        <p:txBody>
          <a:bodyPr wrap="none" rtlCol="0">
            <a:spAutoFit/>
          </a:bodyPr>
          <a:lstStyle/>
          <a:p>
            <a:r>
              <a:rPr lang="en-US" dirty="0" smtClean="0"/>
              <a:t>Noise budget courtesy of Evan Hall, Caltech</a:t>
            </a:r>
            <a:endParaRPr lang="en-US" dirty="0"/>
          </a:p>
        </p:txBody>
      </p:sp>
    </p:spTree>
    <p:extLst>
      <p:ext uri="{BB962C8B-B14F-4D97-AF65-F5344CB8AC3E}">
        <p14:creationId xmlns:p14="http://schemas.microsoft.com/office/powerpoint/2010/main" val="26663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fundamental noises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4" name="Slide Number Placeholder 3"/>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069333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Isolating test masses from the environment</a:t>
            </a:r>
            <a:endParaRPr lang="en-US" dirty="0"/>
          </a:p>
        </p:txBody>
      </p:sp>
      <p:sp>
        <p:nvSpPr>
          <p:cNvPr id="3" name="Slide Number Placeholder 2"/>
          <p:cNvSpPr>
            <a:spLocks noGrp="1"/>
          </p:cNvSpPr>
          <p:nvPr>
            <p:ph type="sldNum" idx="12"/>
          </p:nvPr>
        </p:nvSpPr>
        <p:spPr/>
        <p:txBody>
          <a:bodyPr/>
          <a:lstStyle/>
          <a:p>
            <a:fld id="{E0AFDF3C-75CC-4FB9-B946-A35F74CCE4D3}" type="slidenum">
              <a:rPr lang="en-GB" smtClean="0"/>
              <a:pPr/>
              <a:t>12</a:t>
            </a:fld>
            <a:endParaRPr lang="en-GB"/>
          </a:p>
        </p:txBody>
      </p:sp>
      <p:sp>
        <p:nvSpPr>
          <p:cNvPr id="4" name="Title 1"/>
          <p:cNvSpPr txBox="1">
            <a:spLocks/>
          </p:cNvSpPr>
          <p:nvPr/>
        </p:nvSpPr>
        <p:spPr>
          <a:xfrm>
            <a:off x="2743200" y="274638"/>
            <a:ext cx="7467600" cy="1143000"/>
          </a:xfrm>
          <a:prstGeom prst="rect">
            <a:avLst/>
          </a:prstGeom>
        </p:spPr>
        <p:txBody>
          <a:bodyPr vert="horz" lIns="91440" tIns="45720" rIns="91440" bIns="45720" rtlCol="0" anchor="ctr">
            <a:normAutofit/>
          </a:bodyPr>
          <a:lstStyle/>
          <a:p>
            <a:pPr algn="ctr" defTabSz="914400">
              <a:spcBef>
                <a:spcPct val="0"/>
              </a:spcBef>
              <a:defRPr/>
            </a:pPr>
            <a:endParaRPr lang="en-US" sz="4400" dirty="0">
              <a:latin typeface="+mj-lt"/>
              <a:ea typeface="+mj-ea"/>
              <a:cs typeface="+mj-cs"/>
            </a:endParaRPr>
          </a:p>
        </p:txBody>
      </p:sp>
      <p:pic>
        <p:nvPicPr>
          <p:cNvPr id="5" name="Picture 4" descr="Sei2SusDemo_XSec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566" y="2654321"/>
            <a:ext cx="5531415" cy="4203679"/>
          </a:xfrm>
          <a:prstGeom prst="rect">
            <a:avLst/>
          </a:prstGeom>
        </p:spPr>
      </p:pic>
      <p:pic>
        <p:nvPicPr>
          <p:cNvPr id="6" name="Picture 2" descr="C:\Users\Sheila2\Downloads\RS18312_IMG_3260-lpr.JPG"/>
          <p:cNvPicPr>
            <a:picLocks noChangeAspect="1" noChangeArrowheads="1"/>
          </p:cNvPicPr>
          <p:nvPr/>
        </p:nvPicPr>
        <p:blipFill>
          <a:blip r:embed="rId4" cstate="print"/>
          <a:srcRect l="30000" t="6252" r="35833"/>
          <a:stretch>
            <a:fillRect/>
          </a:stretch>
        </p:blipFill>
        <p:spPr bwMode="auto">
          <a:xfrm>
            <a:off x="124178" y="2622560"/>
            <a:ext cx="2333358" cy="4267200"/>
          </a:xfrm>
          <a:prstGeom prst="rect">
            <a:avLst/>
          </a:prstGeom>
          <a:noFill/>
          <a:effectLst>
            <a:softEdge rad="127000"/>
          </a:effectLst>
        </p:spPr>
      </p:pic>
      <p:sp>
        <p:nvSpPr>
          <p:cNvPr id="8" name="TextBox 7"/>
          <p:cNvSpPr txBox="1"/>
          <p:nvPr/>
        </p:nvSpPr>
        <p:spPr>
          <a:xfrm>
            <a:off x="5410200" y="1447801"/>
            <a:ext cx="5257800" cy="1200329"/>
          </a:xfrm>
          <a:prstGeom prst="rect">
            <a:avLst/>
          </a:prstGeom>
          <a:noFill/>
        </p:spPr>
        <p:txBody>
          <a:bodyPr wrap="square" rtlCol="0">
            <a:spAutoFit/>
          </a:bodyPr>
          <a:lstStyle/>
          <a:p>
            <a:r>
              <a:rPr lang="en-US" dirty="0"/>
              <a:t>Ground Motion at 10 Hz ~ 10</a:t>
            </a:r>
            <a:r>
              <a:rPr lang="en-US" baseline="30000" dirty="0"/>
              <a:t>-9 </a:t>
            </a:r>
            <a:r>
              <a:rPr lang="en-US" dirty="0"/>
              <a:t>[m/</a:t>
            </a:r>
            <a:r>
              <a:rPr lang="en-US" dirty="0" err="1"/>
              <a:t>rtHz</a:t>
            </a:r>
            <a:r>
              <a:rPr lang="en-US" dirty="0"/>
              <a:t>]</a:t>
            </a:r>
          </a:p>
          <a:p>
            <a:r>
              <a:rPr lang="en-US" dirty="0" smtClean="0"/>
              <a:t>Test </a:t>
            </a:r>
            <a:r>
              <a:rPr lang="en-US" dirty="0"/>
              <a:t>mass motion should be &lt; 10</a:t>
            </a:r>
            <a:r>
              <a:rPr lang="en-US" baseline="30000" dirty="0"/>
              <a:t>-19</a:t>
            </a:r>
            <a:r>
              <a:rPr lang="en-US" dirty="0"/>
              <a:t> [m/</a:t>
            </a:r>
            <a:r>
              <a:rPr lang="en-US" dirty="0" err="1"/>
              <a:t>rtHz</a:t>
            </a:r>
            <a:r>
              <a:rPr lang="en-US" dirty="0"/>
              <a:t>] at 10 Hz</a:t>
            </a:r>
          </a:p>
          <a:p>
            <a:r>
              <a:rPr lang="en-US" dirty="0" smtClean="0"/>
              <a:t>10 </a:t>
            </a:r>
            <a:r>
              <a:rPr lang="en-US" dirty="0"/>
              <a:t>orders of magnitude of isolation needed for test masses!</a:t>
            </a:r>
            <a:endParaRPr lang="en-US" dirty="0"/>
          </a:p>
        </p:txBody>
      </p:sp>
      <p:sp>
        <p:nvSpPr>
          <p:cNvPr id="11" name="TextBox 31"/>
          <p:cNvSpPr txBox="1">
            <a:spLocks noChangeArrowheads="1"/>
          </p:cNvSpPr>
          <p:nvPr/>
        </p:nvSpPr>
        <p:spPr bwMode="auto">
          <a:xfrm>
            <a:off x="6743469" y="4991695"/>
            <a:ext cx="28834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3366FF"/>
                </a:solidFill>
              </a:rPr>
              <a:t>1</a:t>
            </a:r>
          </a:p>
        </p:txBody>
      </p:sp>
      <p:sp>
        <p:nvSpPr>
          <p:cNvPr id="12" name="Right Arrow 11"/>
          <p:cNvSpPr/>
          <p:nvPr/>
        </p:nvSpPr>
        <p:spPr bwMode="auto">
          <a:xfrm rot="370088" flipH="1">
            <a:off x="6326206" y="5060607"/>
            <a:ext cx="439738" cy="334962"/>
          </a:xfrm>
          <a:prstGeom prst="rightArrow">
            <a:avLst/>
          </a:prstGeom>
          <a:solidFill>
            <a:schemeClr val="bg1">
              <a:alpha val="48000"/>
            </a:schemeClr>
          </a:solidFill>
          <a:ln w="12700" cap="flat" cmpd="sng" algn="ctr">
            <a:solidFill>
              <a:srgbClr val="3366FF"/>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pic>
        <p:nvPicPr>
          <p:cNvPr id="13" name="Picture 12" descr="BSC-ISI_PublicityPhoto.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767" y="1334731"/>
            <a:ext cx="3886200" cy="2954416"/>
          </a:xfrm>
          <a:prstGeom prst="rect">
            <a:avLst/>
          </a:prstGeom>
          <a:ln>
            <a:solidFill>
              <a:schemeClr val="tx1">
                <a:lumMod val="95000"/>
                <a:lumOff val="5000"/>
              </a:schemeClr>
            </a:solidFill>
          </a:ln>
          <a:effectLst>
            <a:softEdge rad="127000"/>
          </a:effectLst>
        </p:spPr>
      </p:pic>
      <p:grpSp>
        <p:nvGrpSpPr>
          <p:cNvPr id="10" name="Group 9"/>
          <p:cNvGrpSpPr/>
          <p:nvPr/>
        </p:nvGrpSpPr>
        <p:grpSpPr>
          <a:xfrm>
            <a:off x="5945842" y="2971800"/>
            <a:ext cx="4722159" cy="884712"/>
            <a:chOff x="5945842" y="2971800"/>
            <a:chExt cx="4722159" cy="884712"/>
          </a:xfrm>
        </p:grpSpPr>
        <p:sp>
          <p:nvSpPr>
            <p:cNvPr id="14" name="Right Arrow 13"/>
            <p:cNvSpPr/>
            <p:nvPr/>
          </p:nvSpPr>
          <p:spPr bwMode="auto">
            <a:xfrm rot="10083172">
              <a:off x="9724706" y="3197762"/>
              <a:ext cx="614363" cy="268287"/>
            </a:xfrm>
            <a:prstGeom prst="rightArrow">
              <a:avLst/>
            </a:prstGeom>
            <a:solidFill>
              <a:schemeClr val="bg1">
                <a:alpha val="48000"/>
              </a:schemeClr>
            </a:solidFill>
            <a:ln w="12700" cap="flat" cmpd="sng" algn="ctr">
              <a:solidFill>
                <a:srgbClr val="12FF00"/>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16" name="TextBox 15"/>
            <p:cNvSpPr txBox="1">
              <a:spLocks noChangeArrowheads="1"/>
            </p:cNvSpPr>
            <p:nvPr/>
          </p:nvSpPr>
          <p:spPr bwMode="auto">
            <a:xfrm>
              <a:off x="5945842" y="3264987"/>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chemeClr val="accent5">
                      <a:lumMod val="75000"/>
                    </a:schemeClr>
                  </a:solidFill>
                </a:rPr>
                <a:t>3</a:t>
              </a:r>
              <a:endParaRPr lang="en-US" sz="2800" dirty="0">
                <a:solidFill>
                  <a:schemeClr val="accent5">
                    <a:lumMod val="75000"/>
                  </a:schemeClr>
                </a:solidFill>
              </a:endParaRPr>
            </a:p>
          </p:txBody>
        </p:sp>
        <p:sp>
          <p:nvSpPr>
            <p:cNvPr id="17" name="Right Arrow 16"/>
            <p:cNvSpPr/>
            <p:nvPr/>
          </p:nvSpPr>
          <p:spPr bwMode="auto">
            <a:xfrm rot="933744">
              <a:off x="6310056" y="3615243"/>
              <a:ext cx="1008874" cy="241269"/>
            </a:xfrm>
            <a:prstGeom prst="rightArrow">
              <a:avLst/>
            </a:prstGeom>
            <a:solidFill>
              <a:schemeClr val="bg1">
                <a:alpha val="48000"/>
              </a:schemeClr>
            </a:solidFill>
            <a:ln w="12700" cap="flat" cmpd="sng" algn="ctr">
              <a:solidFill>
                <a:schemeClr val="accent5">
                  <a:lumMod val="75000"/>
                </a:schemeClr>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22" name="TextBox 21"/>
            <p:cNvSpPr txBox="1">
              <a:spLocks noChangeArrowheads="1"/>
            </p:cNvSpPr>
            <p:nvPr/>
          </p:nvSpPr>
          <p:spPr bwMode="auto">
            <a:xfrm>
              <a:off x="10315576" y="297180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92D050"/>
                  </a:solidFill>
                </a:rPr>
                <a:t>2</a:t>
              </a:r>
              <a:endParaRPr lang="en-US" sz="2800" dirty="0">
                <a:solidFill>
                  <a:srgbClr val="92D050"/>
                </a:solidFill>
              </a:endParaRPr>
            </a:p>
          </p:txBody>
        </p:sp>
      </p:grpSp>
      <p:pic>
        <p:nvPicPr>
          <p:cNvPr id="18" name="Picture 17" descr="aLIGO_ITM.jpg"/>
          <p:cNvPicPr>
            <a:picLocks noChangeAspect="1"/>
          </p:cNvPicPr>
          <p:nvPr/>
        </p:nvPicPr>
        <p:blipFill rotWithShape="1">
          <a:blip r:embed="rId6" cstate="print">
            <a:extLst>
              <a:ext uri="{28A0092B-C50C-407E-A947-70E740481C1C}">
                <a14:useLocalDpi xmlns:a14="http://schemas.microsoft.com/office/drawing/2010/main" val="0"/>
              </a:ext>
            </a:extLst>
          </a:blip>
          <a:srcRect l="32366" t="14488" r="21726" b="9808"/>
          <a:stretch/>
        </p:blipFill>
        <p:spPr>
          <a:xfrm>
            <a:off x="2634838" y="4218818"/>
            <a:ext cx="2519853" cy="2764991"/>
          </a:xfrm>
          <a:prstGeom prst="rect">
            <a:avLst/>
          </a:prstGeom>
          <a:ln>
            <a:noFill/>
          </a:ln>
          <a:effectLst>
            <a:outerShdw blurRad="190500" algn="tl" rotWithShape="0">
              <a:srgbClr val="000000">
                <a:alpha val="70000"/>
              </a:srgbClr>
            </a:outerShdw>
            <a:softEdge rad="127000"/>
          </a:effectLst>
        </p:spPr>
      </p:pic>
      <p:sp>
        <p:nvSpPr>
          <p:cNvPr id="19" name="TextBox 18"/>
          <p:cNvSpPr txBox="1">
            <a:spLocks noChangeArrowheads="1"/>
          </p:cNvSpPr>
          <p:nvPr/>
        </p:nvSpPr>
        <p:spPr bwMode="auto">
          <a:xfrm>
            <a:off x="7177088" y="436376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chemeClr val="bg1"/>
                </a:solidFill>
              </a:rPr>
              <a:t>4</a:t>
            </a:r>
            <a:endParaRPr lang="en-US" sz="2800" dirty="0">
              <a:solidFill>
                <a:schemeClr val="bg1"/>
              </a:solidFill>
            </a:endParaRPr>
          </a:p>
        </p:txBody>
      </p:sp>
      <p:sp>
        <p:nvSpPr>
          <p:cNvPr id="20" name="TextBox 19"/>
          <p:cNvSpPr txBox="1">
            <a:spLocks noChangeArrowheads="1"/>
          </p:cNvSpPr>
          <p:nvPr/>
        </p:nvSpPr>
        <p:spPr bwMode="auto">
          <a:xfrm>
            <a:off x="7086601" y="481078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5</a:t>
            </a:r>
            <a:endParaRPr lang="en-US" sz="2800" dirty="0"/>
          </a:p>
        </p:txBody>
      </p:sp>
      <p:sp>
        <p:nvSpPr>
          <p:cNvPr id="21" name="TextBox 20"/>
          <p:cNvSpPr txBox="1">
            <a:spLocks noChangeArrowheads="1"/>
          </p:cNvSpPr>
          <p:nvPr/>
        </p:nvSpPr>
        <p:spPr bwMode="auto">
          <a:xfrm>
            <a:off x="7267576" y="525780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6</a:t>
            </a:r>
            <a:endParaRPr lang="en-US" sz="2800" dirty="0"/>
          </a:p>
        </p:txBody>
      </p:sp>
      <p:sp>
        <p:nvSpPr>
          <p:cNvPr id="23" name="TextBox 22"/>
          <p:cNvSpPr txBox="1">
            <a:spLocks noChangeArrowheads="1"/>
          </p:cNvSpPr>
          <p:nvPr/>
        </p:nvSpPr>
        <p:spPr bwMode="auto">
          <a:xfrm>
            <a:off x="7267576" y="609600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7</a:t>
            </a:r>
            <a:endParaRPr lang="en-US" sz="2800" dirty="0"/>
          </a:p>
        </p:txBody>
      </p:sp>
      <p:sp>
        <p:nvSpPr>
          <p:cNvPr id="24" name="TextBox 23"/>
          <p:cNvSpPr txBox="1">
            <a:spLocks noChangeArrowheads="1"/>
          </p:cNvSpPr>
          <p:nvPr/>
        </p:nvSpPr>
        <p:spPr bwMode="auto">
          <a:xfrm>
            <a:off x="7156589" y="481078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chemeClr val="bg1"/>
                </a:solidFill>
              </a:rPr>
              <a:t>5</a:t>
            </a:r>
            <a:endParaRPr lang="en-US" sz="2800" dirty="0">
              <a:solidFill>
                <a:schemeClr val="bg1"/>
              </a:solidFill>
            </a:endParaRPr>
          </a:p>
        </p:txBody>
      </p:sp>
      <p:sp>
        <p:nvSpPr>
          <p:cNvPr id="25" name="TextBox 24"/>
          <p:cNvSpPr txBox="1">
            <a:spLocks noChangeArrowheads="1"/>
          </p:cNvSpPr>
          <p:nvPr/>
        </p:nvSpPr>
        <p:spPr bwMode="auto">
          <a:xfrm>
            <a:off x="7177088" y="5282940"/>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chemeClr val="bg1"/>
                </a:solidFill>
              </a:rPr>
              <a:t>6</a:t>
            </a:r>
            <a:endParaRPr lang="en-US" sz="2800" dirty="0">
              <a:solidFill>
                <a:schemeClr val="bg1"/>
              </a:solidFill>
            </a:endParaRPr>
          </a:p>
        </p:txBody>
      </p:sp>
      <p:sp>
        <p:nvSpPr>
          <p:cNvPr id="26" name="TextBox 25"/>
          <p:cNvSpPr txBox="1">
            <a:spLocks noChangeArrowheads="1"/>
          </p:cNvSpPr>
          <p:nvPr/>
        </p:nvSpPr>
        <p:spPr bwMode="auto">
          <a:xfrm>
            <a:off x="7177088" y="6134644"/>
            <a:ext cx="352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chemeClr val="bg1"/>
                </a:solidFill>
              </a:rPr>
              <a:t>7</a:t>
            </a:r>
            <a:endParaRPr lang="en-US" sz="2800" dirty="0">
              <a:solidFill>
                <a:schemeClr val="bg1"/>
              </a:solidFill>
            </a:endParaRPr>
          </a:p>
        </p:txBody>
      </p:sp>
    </p:spTree>
    <p:extLst>
      <p:ext uri="{BB962C8B-B14F-4D97-AF65-F5344CB8AC3E}">
        <p14:creationId xmlns:p14="http://schemas.microsoft.com/office/powerpoint/2010/main" val="206557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9"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fundamental noises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1521004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p:cNvSpPr>
            <a:spLocks noGrp="1"/>
          </p:cNvSpPr>
          <p:nvPr>
            <p:ph type="title"/>
          </p:nvPr>
        </p:nvSpPr>
        <p:spPr>
          <a:xfrm>
            <a:off x="2743200" y="274638"/>
            <a:ext cx="7467600" cy="1143000"/>
          </a:xfrm>
        </p:spPr>
        <p:txBody>
          <a:bodyPr>
            <a:normAutofit/>
          </a:bodyPr>
          <a:lstStyle/>
          <a:p>
            <a:r>
              <a:rPr lang="en-US" dirty="0" smtClean="0"/>
              <a:t>Suspension thermal </a:t>
            </a:r>
            <a:r>
              <a:rPr lang="en-US" dirty="0" smtClean="0"/>
              <a:t>noise</a:t>
            </a:r>
            <a:endParaRPr lang="en-US" dirty="0"/>
          </a:p>
        </p:txBody>
      </p:sp>
      <p:sp>
        <p:nvSpPr>
          <p:cNvPr id="6" name="TextBox 5"/>
          <p:cNvSpPr txBox="1"/>
          <p:nvPr/>
        </p:nvSpPr>
        <p:spPr>
          <a:xfrm>
            <a:off x="766101" y="1181464"/>
            <a:ext cx="11261343"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Equipartition </a:t>
            </a:r>
            <a:r>
              <a:rPr lang="en-US" sz="2800" dirty="0" smtClean="0"/>
              <a:t>theorem sets total thermal energy in a oscillator (kx</a:t>
            </a:r>
            <a:r>
              <a:rPr lang="en-US" sz="2800" baseline="30000" dirty="0" smtClean="0"/>
              <a:t>2</a:t>
            </a:r>
            <a:r>
              <a:rPr lang="en-US" sz="2800" dirty="0" smtClean="0"/>
              <a:t>= </a:t>
            </a:r>
            <a:r>
              <a:rPr lang="en-US" sz="2800" dirty="0" err="1" smtClean="0"/>
              <a:t>k</a:t>
            </a:r>
            <a:r>
              <a:rPr lang="en-US" sz="2800" baseline="-25000" dirty="0" err="1" smtClean="0"/>
              <a:t>B</a:t>
            </a:r>
            <a:r>
              <a:rPr lang="en-US" sz="2800" dirty="0" err="1" smtClean="0"/>
              <a:t>T</a:t>
            </a:r>
            <a:r>
              <a:rPr lang="en-US" sz="2800" dirty="0" smtClean="0"/>
              <a:t>/2)</a:t>
            </a:r>
          </a:p>
          <a:p>
            <a:pPr marL="457200" indent="-457200">
              <a:buFont typeface="Arial" panose="020B0604020202020204" pitchFamily="34" charset="0"/>
              <a:buChar char="•"/>
            </a:pPr>
            <a:r>
              <a:rPr lang="en-US" sz="2800" dirty="0" smtClean="0"/>
              <a:t>Away from the resonance frequency, level of noise is set by quality factor of the oscillator </a:t>
            </a:r>
          </a:p>
          <a:p>
            <a:pPr marL="457200" indent="-457200">
              <a:buFont typeface="Arial" panose="020B0604020202020204" pitchFamily="34" charset="0"/>
              <a:buChar char="•"/>
            </a:pPr>
            <a:r>
              <a:rPr lang="en-US" sz="2800" dirty="0" smtClean="0"/>
              <a:t>Reducing mechanical dissipation reduces thermal fluctuations</a:t>
            </a: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39482" t="16492" r="33087" b="5609"/>
          <a:stretch>
            <a:fillRect/>
          </a:stretch>
        </p:blipFill>
        <p:spPr bwMode="auto">
          <a:xfrm>
            <a:off x="484094" y="3455895"/>
            <a:ext cx="1860818" cy="320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srcRect l="15500" t="7111" r="15000" b="10222"/>
          <a:stretch>
            <a:fillRect/>
          </a:stretch>
        </p:blipFill>
        <p:spPr bwMode="auto">
          <a:xfrm>
            <a:off x="2699274" y="3698715"/>
            <a:ext cx="4038600" cy="27020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Line Callout 1 8"/>
          <p:cNvSpPr/>
          <p:nvPr/>
        </p:nvSpPr>
        <p:spPr>
          <a:xfrm>
            <a:off x="1616337" y="6096000"/>
            <a:ext cx="381000" cy="304800"/>
          </a:xfrm>
          <a:prstGeom prst="borderCallout1">
            <a:avLst>
              <a:gd name="adj1" fmla="val 68750"/>
              <a:gd name="adj2" fmla="val 108334"/>
              <a:gd name="adj3" fmla="val -12500"/>
              <a:gd name="adj4" fmla="val 395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idx="12"/>
          </p:nvPr>
        </p:nvSpPr>
        <p:spPr/>
        <p:txBody>
          <a:bodyPr/>
          <a:lstStyle/>
          <a:p>
            <a:fld id="{E0AFDF3C-75CC-4FB9-B946-A35F74CCE4D3}" type="slidenum">
              <a:rPr lang="en-GB" smtClean="0"/>
              <a:pPr/>
              <a:t>14</a:t>
            </a:fld>
            <a:endParaRPr lang="en-GB"/>
          </a:p>
        </p:txBody>
      </p:sp>
      <p:pic>
        <p:nvPicPr>
          <p:cNvPr id="11" name="Picture 2" descr="C:\Users\Sheila2\Downloads\RS28308_DSC_8182-lpr.jpg"/>
          <p:cNvPicPr>
            <a:picLocks noChangeAspect="1" noChangeArrowheads="1"/>
          </p:cNvPicPr>
          <p:nvPr/>
        </p:nvPicPr>
        <p:blipFill>
          <a:blip r:embed="rId5" cstate="print"/>
          <a:srcRect t="22647"/>
          <a:stretch>
            <a:fillRect/>
          </a:stretch>
        </p:blipFill>
        <p:spPr bwMode="auto">
          <a:xfrm>
            <a:off x="6927028" y="3429000"/>
            <a:ext cx="5180798" cy="2667000"/>
          </a:xfrm>
          <a:prstGeom prst="rect">
            <a:avLst/>
          </a:prstGeom>
          <a:noFill/>
          <a:effectLst>
            <a:softEdge rad="127000"/>
          </a:effectLst>
        </p:spPr>
      </p:pic>
      <p:sp>
        <p:nvSpPr>
          <p:cNvPr id="13" name="TextBox 12"/>
          <p:cNvSpPr txBox="1">
            <a:spLocks noChangeArrowheads="1"/>
          </p:cNvSpPr>
          <p:nvPr/>
        </p:nvSpPr>
        <p:spPr bwMode="auto">
          <a:xfrm>
            <a:off x="7216543" y="5212904"/>
            <a:ext cx="3524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chemeClr val="bg1"/>
                </a:solidFill>
              </a:rPr>
              <a:t>4</a:t>
            </a:r>
          </a:p>
        </p:txBody>
      </p:sp>
      <p:sp>
        <p:nvSpPr>
          <p:cNvPr id="14" name="TextBox 13"/>
          <p:cNvSpPr txBox="1">
            <a:spLocks noChangeArrowheads="1"/>
          </p:cNvSpPr>
          <p:nvPr/>
        </p:nvSpPr>
        <p:spPr bwMode="auto">
          <a:xfrm>
            <a:off x="7368943" y="5365304"/>
            <a:ext cx="3524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chemeClr val="bg1"/>
                </a:solidFill>
              </a:rPr>
              <a:t>4</a:t>
            </a:r>
          </a:p>
        </p:txBody>
      </p:sp>
      <p:sp>
        <p:nvSpPr>
          <p:cNvPr id="2" name="TextBox 1"/>
          <p:cNvSpPr txBox="1"/>
          <p:nvPr/>
        </p:nvSpPr>
        <p:spPr>
          <a:xfrm>
            <a:off x="7092236" y="6151323"/>
            <a:ext cx="1785425" cy="369332"/>
          </a:xfrm>
          <a:prstGeom prst="rect">
            <a:avLst/>
          </a:prstGeom>
          <a:noFill/>
        </p:spPr>
        <p:txBody>
          <a:bodyPr wrap="none" rtlCol="0">
            <a:spAutoFit/>
          </a:bodyPr>
          <a:lstStyle/>
          <a:p>
            <a:r>
              <a:rPr lang="en-US" dirty="0" smtClean="0"/>
              <a:t>Photos: LIGO Lab</a:t>
            </a:r>
            <a:endParaRPr lang="en-US" dirty="0"/>
          </a:p>
        </p:txBody>
      </p:sp>
    </p:spTree>
    <p:extLst>
      <p:ext uri="{BB962C8B-B14F-4D97-AF65-F5344CB8AC3E}">
        <p14:creationId xmlns:p14="http://schemas.microsoft.com/office/powerpoint/2010/main" val="262764664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fundamental noises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3374225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fundamental noises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594628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Coating thermal noise</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grpSp>
        <p:nvGrpSpPr>
          <p:cNvPr id="26" name="Group 25"/>
          <p:cNvGrpSpPr/>
          <p:nvPr/>
        </p:nvGrpSpPr>
        <p:grpSpPr>
          <a:xfrm>
            <a:off x="600251" y="1961456"/>
            <a:ext cx="2744133" cy="4027847"/>
            <a:chOff x="353419" y="3011162"/>
            <a:chExt cx="2744133" cy="2189137"/>
          </a:xfrm>
        </p:grpSpPr>
        <p:sp>
          <p:nvSpPr>
            <p:cNvPr id="13" name="Rectangle 12"/>
            <p:cNvSpPr/>
            <p:nvPr/>
          </p:nvSpPr>
          <p:spPr>
            <a:xfrm>
              <a:off x="353419" y="3011162"/>
              <a:ext cx="2030754" cy="21891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384173" y="3011162"/>
              <a:ext cx="169539" cy="2189137"/>
              <a:chOff x="2384173" y="3011162"/>
              <a:chExt cx="169539" cy="2189137"/>
            </a:xfrm>
          </p:grpSpPr>
          <p:sp>
            <p:nvSpPr>
              <p:cNvPr id="14" name="Rectangle 13"/>
              <p:cNvSpPr/>
              <p:nvPr/>
            </p:nvSpPr>
            <p:spPr>
              <a:xfrm>
                <a:off x="2384173" y="3011162"/>
                <a:ext cx="74173" cy="21891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79539" y="3011162"/>
                <a:ext cx="74173" cy="218913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565090" y="3011162"/>
              <a:ext cx="169539" cy="2189137"/>
              <a:chOff x="2384173" y="3011162"/>
              <a:chExt cx="169539" cy="2189137"/>
            </a:xfrm>
          </p:grpSpPr>
          <p:sp>
            <p:nvSpPr>
              <p:cNvPr id="18" name="Rectangle 17"/>
              <p:cNvSpPr/>
              <p:nvPr/>
            </p:nvSpPr>
            <p:spPr>
              <a:xfrm>
                <a:off x="2384173" y="3011162"/>
                <a:ext cx="74173" cy="21891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479539" y="3011162"/>
                <a:ext cx="74173" cy="218913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735410" y="3011162"/>
              <a:ext cx="169539" cy="2189137"/>
              <a:chOff x="2384173" y="3011162"/>
              <a:chExt cx="169539" cy="2189137"/>
            </a:xfrm>
          </p:grpSpPr>
          <p:sp>
            <p:nvSpPr>
              <p:cNvPr id="21" name="Rectangle 20"/>
              <p:cNvSpPr/>
              <p:nvPr/>
            </p:nvSpPr>
            <p:spPr>
              <a:xfrm>
                <a:off x="2384173" y="3011162"/>
                <a:ext cx="74173" cy="21891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479539" y="3011162"/>
                <a:ext cx="74173" cy="218913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2928013" y="3011162"/>
              <a:ext cx="169539" cy="2189137"/>
              <a:chOff x="2384173" y="3011162"/>
              <a:chExt cx="169539" cy="2189137"/>
            </a:xfrm>
          </p:grpSpPr>
          <p:sp>
            <p:nvSpPr>
              <p:cNvPr id="24" name="Rectangle 23"/>
              <p:cNvSpPr/>
              <p:nvPr/>
            </p:nvSpPr>
            <p:spPr>
              <a:xfrm>
                <a:off x="2384173" y="3011162"/>
                <a:ext cx="74173" cy="21891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479539" y="3011162"/>
                <a:ext cx="74173" cy="218913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4952025" y="3240271"/>
            <a:ext cx="7281266" cy="3559765"/>
            <a:chOff x="1753654" y="3452212"/>
            <a:chExt cx="7281266" cy="3559765"/>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566" y="3452212"/>
              <a:ext cx="4746354" cy="3559765"/>
            </a:xfrm>
            <a:prstGeom prst="rect">
              <a:avLst/>
            </a:prstGeom>
            <a:ln>
              <a:noFill/>
            </a:ln>
            <a:effectLst>
              <a:softEdge rad="112500"/>
            </a:effectLst>
          </p:spPr>
        </p:pic>
        <p:sp>
          <p:nvSpPr>
            <p:cNvPr id="30" name="TextBox 29"/>
            <p:cNvSpPr txBox="1"/>
            <p:nvPr/>
          </p:nvSpPr>
          <p:spPr>
            <a:xfrm>
              <a:off x="1753654" y="6505598"/>
              <a:ext cx="2589748" cy="369332"/>
            </a:xfrm>
            <a:prstGeom prst="rect">
              <a:avLst/>
            </a:prstGeom>
            <a:noFill/>
          </p:spPr>
          <p:txBody>
            <a:bodyPr wrap="none" rtlCol="0">
              <a:spAutoFit/>
            </a:bodyPr>
            <a:lstStyle/>
            <a:p>
              <a:r>
                <a:rPr lang="en-US" dirty="0" smtClean="0"/>
                <a:t>Photo: M </a:t>
              </a:r>
              <a:r>
                <a:rPr lang="en-US" dirty="0" err="1" smtClean="0"/>
                <a:t>Heitze</a:t>
              </a:r>
              <a:r>
                <a:rPr lang="en-US" dirty="0" smtClean="0"/>
                <a:t> LIGO Lab</a:t>
              </a:r>
              <a:endParaRPr lang="en-US" dirty="0"/>
            </a:p>
          </p:txBody>
        </p:sp>
      </p:grpSp>
      <p:sp>
        <p:nvSpPr>
          <p:cNvPr id="7" name="Content Placeholder 6"/>
          <p:cNvSpPr>
            <a:spLocks noGrp="1"/>
          </p:cNvSpPr>
          <p:nvPr>
            <p:ph sz="half" idx="2"/>
          </p:nvPr>
        </p:nvSpPr>
        <p:spPr>
          <a:xfrm>
            <a:off x="3572205" y="1762886"/>
            <a:ext cx="7613767" cy="2708138"/>
          </a:xfrm>
        </p:spPr>
        <p:txBody>
          <a:bodyPr>
            <a:normAutofit/>
          </a:bodyPr>
          <a:lstStyle/>
          <a:p>
            <a:r>
              <a:rPr lang="en-US" dirty="0" smtClean="0"/>
              <a:t>Dielectric coatings used in mirror coatings have high mechanical losses compared to substrate </a:t>
            </a:r>
          </a:p>
          <a:p>
            <a:r>
              <a:rPr lang="en-US" dirty="0" smtClean="0"/>
              <a:t>Brownian motion changes thickness of the coating</a:t>
            </a:r>
            <a:endParaRPr lang="en-US" dirty="0"/>
          </a:p>
        </p:txBody>
      </p:sp>
    </p:spTree>
    <p:extLst>
      <p:ext uri="{BB962C8B-B14F-4D97-AF65-F5344CB8AC3E}">
        <p14:creationId xmlns:p14="http://schemas.microsoft.com/office/powerpoint/2010/main" val="509451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fundamental noises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4" name="Slide Number Placeholder 3"/>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3710077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915" y="277110"/>
            <a:ext cx="9459085" cy="1143000"/>
          </a:xfrm>
        </p:spPr>
        <p:txBody>
          <a:bodyPr>
            <a:normAutofit fontScale="90000"/>
          </a:bodyPr>
          <a:lstStyle/>
          <a:p>
            <a:r>
              <a:rPr lang="en-US" dirty="0" smtClean="0"/>
              <a:t>Interferometer configuration is chosen to mitigate quantum noise</a:t>
            </a:r>
            <a:endParaRPr lang="en-US" dirty="0"/>
          </a:p>
        </p:txBody>
      </p:sp>
      <p:sp>
        <p:nvSpPr>
          <p:cNvPr id="100" name="Rectangle 33"/>
          <p:cNvSpPr>
            <a:spLocks noChangeArrowheads="1"/>
          </p:cNvSpPr>
          <p:nvPr/>
        </p:nvSpPr>
        <p:spPr bwMode="auto">
          <a:xfrm>
            <a:off x="8536940" y="4160138"/>
            <a:ext cx="272318" cy="854958"/>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101" name="Rectangle 34"/>
          <p:cNvSpPr>
            <a:spLocks noChangeArrowheads="1"/>
          </p:cNvSpPr>
          <p:nvPr/>
        </p:nvSpPr>
        <p:spPr bwMode="auto">
          <a:xfrm rot="16200000">
            <a:off x="5786599" y="1413819"/>
            <a:ext cx="232621" cy="1000860"/>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84" name="Rectangle 2"/>
          <p:cNvSpPr>
            <a:spLocks noChangeArrowheads="1"/>
          </p:cNvSpPr>
          <p:nvPr/>
        </p:nvSpPr>
        <p:spPr bwMode="auto">
          <a:xfrm rot="2748482">
            <a:off x="5652787" y="3835890"/>
            <a:ext cx="212985" cy="1511901"/>
          </a:xfrm>
          <a:prstGeom prst="rect">
            <a:avLst/>
          </a:prstGeom>
          <a:gradFill rotWithShape="1">
            <a:gsLst>
              <a:gs pos="0">
                <a:srgbClr val="5E7676"/>
              </a:gs>
              <a:gs pos="5000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85" name="Line 4"/>
          <p:cNvSpPr>
            <a:spLocks noChangeShapeType="1"/>
          </p:cNvSpPr>
          <p:nvPr/>
        </p:nvSpPr>
        <p:spPr bwMode="auto">
          <a:xfrm>
            <a:off x="3660141" y="4541139"/>
            <a:ext cx="4876810" cy="0"/>
          </a:xfrm>
          <a:prstGeom prst="line">
            <a:avLst/>
          </a:prstGeom>
          <a:noFill/>
          <a:ln w="57150">
            <a:solidFill>
              <a:srgbClr val="FF0000"/>
            </a:solidFill>
            <a:round/>
            <a:headEnd/>
            <a:tailEnd type="none" w="med" len="med"/>
          </a:ln>
        </p:spPr>
        <p:txBody>
          <a:bodyPr>
            <a:prstTxWarp prst="textNoShape">
              <a:avLst/>
            </a:prstTxWarp>
          </a:bodyPr>
          <a:lstStyle/>
          <a:p>
            <a:endParaRPr lang="en-US"/>
          </a:p>
        </p:txBody>
      </p:sp>
      <p:sp>
        <p:nvSpPr>
          <p:cNvPr id="87" name="Rectangle 25"/>
          <p:cNvSpPr>
            <a:spLocks noChangeArrowheads="1"/>
          </p:cNvSpPr>
          <p:nvPr/>
        </p:nvSpPr>
        <p:spPr bwMode="auto">
          <a:xfrm>
            <a:off x="2440940" y="4312539"/>
            <a:ext cx="1260802" cy="501495"/>
          </a:xfrm>
          <a:prstGeom prst="rect">
            <a:avLst/>
          </a:prstGeom>
          <a:gradFill rotWithShape="1">
            <a:gsLst>
              <a:gs pos="0">
                <a:srgbClr val="CCFFFF"/>
              </a:gs>
              <a:gs pos="100000">
                <a:srgbClr val="5E7676"/>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pPr algn="ctr"/>
            <a:r>
              <a:rPr lang="en-US" dirty="0" smtClean="0">
                <a:solidFill>
                  <a:schemeClr val="bg1"/>
                </a:solidFill>
              </a:rPr>
              <a:t>Laser</a:t>
            </a:r>
            <a:endParaRPr lang="en-US" dirty="0">
              <a:solidFill>
                <a:schemeClr val="bg1"/>
              </a:solidFill>
            </a:endParaRPr>
          </a:p>
        </p:txBody>
      </p:sp>
      <p:sp>
        <p:nvSpPr>
          <p:cNvPr id="88" name="Chord 87"/>
          <p:cNvSpPr/>
          <p:nvPr/>
        </p:nvSpPr>
        <p:spPr bwMode="auto">
          <a:xfrm rot="16636931">
            <a:off x="5413733" y="6042765"/>
            <a:ext cx="860350" cy="770118"/>
          </a:xfrm>
          <a:prstGeom prst="chord">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buClr>
                <a:srgbClr val="000000"/>
              </a:buClr>
              <a:buSzPct val="100000"/>
            </a:pPr>
            <a:endParaRPr lang="en-US" sz="2400">
              <a:solidFill>
                <a:schemeClr val="bg1"/>
              </a:solidFill>
              <a:latin typeface="Times New Roman" pitchFamily="16" charset="0"/>
              <a:cs typeface="Arial Unicode MS" charset="0"/>
            </a:endParaRPr>
          </a:p>
        </p:txBody>
      </p:sp>
      <p:sp>
        <p:nvSpPr>
          <p:cNvPr id="89" name="Line 5"/>
          <p:cNvSpPr>
            <a:spLocks noChangeShapeType="1"/>
          </p:cNvSpPr>
          <p:nvPr/>
        </p:nvSpPr>
        <p:spPr bwMode="auto">
          <a:xfrm flipH="1" flipV="1">
            <a:off x="5863146" y="2021202"/>
            <a:ext cx="6799" cy="2530610"/>
          </a:xfrm>
          <a:prstGeom prst="line">
            <a:avLst/>
          </a:prstGeom>
          <a:noFill/>
          <a:ln w="57150">
            <a:solidFill>
              <a:srgbClr val="FF0000"/>
            </a:solidFill>
            <a:round/>
            <a:headEnd/>
            <a:tailEnd type="none" w="med" len="med"/>
          </a:ln>
        </p:spPr>
        <p:txBody>
          <a:bodyPr>
            <a:prstTxWarp prst="textNoShape">
              <a:avLst/>
            </a:prstTxWarp>
          </a:bodyPr>
          <a:lstStyle/>
          <a:p>
            <a:endParaRPr lang="en-US"/>
          </a:p>
        </p:txBody>
      </p:sp>
      <p:sp>
        <p:nvSpPr>
          <p:cNvPr id="95" name="Line 4"/>
          <p:cNvSpPr>
            <a:spLocks noChangeShapeType="1"/>
          </p:cNvSpPr>
          <p:nvPr/>
        </p:nvSpPr>
        <p:spPr bwMode="auto">
          <a:xfrm rot="5400000">
            <a:off x="5031598" y="2859402"/>
            <a:ext cx="1676399" cy="0"/>
          </a:xfrm>
          <a:prstGeom prst="line">
            <a:avLst/>
          </a:prstGeom>
          <a:noFill/>
          <a:ln w="203200">
            <a:solidFill>
              <a:srgbClr val="FF0000"/>
            </a:solidFill>
            <a:round/>
            <a:headEnd/>
            <a:tailEnd type="none" w="med" len="med"/>
          </a:ln>
        </p:spPr>
        <p:txBody>
          <a:bodyPr>
            <a:prstTxWarp prst="textNoShape">
              <a:avLst/>
            </a:prstTxWarp>
          </a:bodyPr>
          <a:lstStyle/>
          <a:p>
            <a:endParaRPr lang="en-US"/>
          </a:p>
        </p:txBody>
      </p:sp>
      <p:sp>
        <p:nvSpPr>
          <p:cNvPr id="96" name="Line 4"/>
          <p:cNvSpPr>
            <a:spLocks noChangeShapeType="1"/>
          </p:cNvSpPr>
          <p:nvPr/>
        </p:nvSpPr>
        <p:spPr bwMode="auto">
          <a:xfrm rot="10800000">
            <a:off x="6705595" y="4554652"/>
            <a:ext cx="1828803" cy="0"/>
          </a:xfrm>
          <a:prstGeom prst="line">
            <a:avLst/>
          </a:prstGeom>
          <a:noFill/>
          <a:ln w="203200">
            <a:solidFill>
              <a:srgbClr val="FF0000"/>
            </a:solidFill>
            <a:round/>
            <a:headEnd/>
            <a:tailEnd type="none" w="med" len="med"/>
          </a:ln>
        </p:spPr>
        <p:txBody>
          <a:bodyPr>
            <a:prstTxWarp prst="textNoShape">
              <a:avLst/>
            </a:prstTxWarp>
          </a:bodyPr>
          <a:lstStyle/>
          <a:p>
            <a:endParaRPr lang="en-US"/>
          </a:p>
        </p:txBody>
      </p:sp>
      <p:sp>
        <p:nvSpPr>
          <p:cNvPr id="97" name="Rectangle 33"/>
          <p:cNvSpPr>
            <a:spLocks noChangeArrowheads="1"/>
          </p:cNvSpPr>
          <p:nvPr/>
        </p:nvSpPr>
        <p:spPr bwMode="auto">
          <a:xfrm>
            <a:off x="4193543" y="4160139"/>
            <a:ext cx="272319" cy="854958"/>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98" name="Line 4"/>
          <p:cNvSpPr>
            <a:spLocks noChangeShapeType="1"/>
          </p:cNvSpPr>
          <p:nvPr/>
        </p:nvSpPr>
        <p:spPr bwMode="auto">
          <a:xfrm>
            <a:off x="4465862" y="4561720"/>
            <a:ext cx="2133604" cy="0"/>
          </a:xfrm>
          <a:prstGeom prst="line">
            <a:avLst/>
          </a:prstGeom>
          <a:noFill/>
          <a:ln w="101600">
            <a:solidFill>
              <a:srgbClr val="FF0000"/>
            </a:solidFill>
            <a:round/>
            <a:headEnd/>
            <a:tailEnd type="none" w="med" len="med"/>
          </a:ln>
        </p:spPr>
        <p:txBody>
          <a:bodyPr>
            <a:prstTxWarp prst="textNoShape">
              <a:avLst/>
            </a:prstTxWarp>
          </a:bodyPr>
          <a:lstStyle/>
          <a:p>
            <a:endParaRPr lang="en-US"/>
          </a:p>
        </p:txBody>
      </p:sp>
      <p:sp>
        <p:nvSpPr>
          <p:cNvPr id="99" name="Line 4"/>
          <p:cNvSpPr>
            <a:spLocks noChangeShapeType="1"/>
          </p:cNvSpPr>
          <p:nvPr/>
        </p:nvSpPr>
        <p:spPr bwMode="auto">
          <a:xfrm rot="16200000">
            <a:off x="5444046" y="4160138"/>
            <a:ext cx="838200" cy="0"/>
          </a:xfrm>
          <a:prstGeom prst="line">
            <a:avLst/>
          </a:prstGeom>
          <a:noFill/>
          <a:ln w="101600">
            <a:solidFill>
              <a:srgbClr val="FF0000"/>
            </a:solidFill>
            <a:round/>
            <a:headEnd/>
            <a:tailEnd type="none" w="med" len="med"/>
          </a:ln>
        </p:spPr>
        <p:txBody>
          <a:bodyPr>
            <a:prstTxWarp prst="textNoShape">
              <a:avLst/>
            </a:prstTxWarp>
          </a:bodyPr>
          <a:lstStyle/>
          <a:p>
            <a:endParaRPr lang="en-US"/>
          </a:p>
        </p:txBody>
      </p:sp>
      <p:sp>
        <p:nvSpPr>
          <p:cNvPr id="93" name="Rectangle 33"/>
          <p:cNvSpPr>
            <a:spLocks noChangeArrowheads="1"/>
          </p:cNvSpPr>
          <p:nvPr/>
        </p:nvSpPr>
        <p:spPr bwMode="auto">
          <a:xfrm>
            <a:off x="6479548" y="4160140"/>
            <a:ext cx="272319" cy="854958"/>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94" name="Rectangle 34"/>
          <p:cNvSpPr>
            <a:spLocks noChangeArrowheads="1"/>
          </p:cNvSpPr>
          <p:nvPr/>
        </p:nvSpPr>
        <p:spPr bwMode="auto">
          <a:xfrm rot="16200000">
            <a:off x="5786607" y="3318820"/>
            <a:ext cx="232621" cy="1000861"/>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80" name="Rectangle 34"/>
          <p:cNvSpPr>
            <a:spLocks noChangeArrowheads="1"/>
          </p:cNvSpPr>
          <p:nvPr/>
        </p:nvSpPr>
        <p:spPr bwMode="auto">
          <a:xfrm rot="16200000">
            <a:off x="5718119" y="5102280"/>
            <a:ext cx="232621" cy="1000860"/>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81" name="Line 6"/>
          <p:cNvSpPr>
            <a:spLocks noChangeShapeType="1"/>
          </p:cNvSpPr>
          <p:nvPr/>
        </p:nvSpPr>
        <p:spPr bwMode="auto">
          <a:xfrm flipH="1">
            <a:off x="5867399" y="4632215"/>
            <a:ext cx="2397" cy="1616185"/>
          </a:xfrm>
          <a:prstGeom prst="line">
            <a:avLst/>
          </a:prstGeom>
          <a:noFill/>
          <a:ln w="9525">
            <a:solidFill>
              <a:srgbClr val="FF0000"/>
            </a:solidFill>
            <a:round/>
            <a:headEnd/>
            <a:tailEnd type="none" w="med" len="med"/>
          </a:ln>
        </p:spPr>
        <p:txBody>
          <a:bodyPr>
            <a:prstTxWarp prst="textNoShape">
              <a:avLst/>
            </a:prstTxWarp>
          </a:bodyPr>
          <a:lstStyle/>
          <a:p>
            <a:endParaRPr lang="en-US" sz="2800" dirty="0"/>
          </a:p>
        </p:txBody>
      </p:sp>
      <p:sp>
        <p:nvSpPr>
          <p:cNvPr id="82" name="TextBox 81"/>
          <p:cNvSpPr txBox="1"/>
          <p:nvPr/>
        </p:nvSpPr>
        <p:spPr>
          <a:xfrm>
            <a:off x="6553200" y="5486400"/>
            <a:ext cx="3352800" cy="1015663"/>
          </a:xfrm>
          <a:prstGeom prst="rect">
            <a:avLst/>
          </a:prstGeom>
          <a:noFill/>
        </p:spPr>
        <p:txBody>
          <a:bodyPr wrap="square" rtlCol="0">
            <a:spAutoFit/>
          </a:bodyPr>
          <a:lstStyle/>
          <a:p>
            <a:r>
              <a:rPr lang="en-US" sz="2000" dirty="0" smtClean="0"/>
              <a:t>Signal </a:t>
            </a:r>
            <a:r>
              <a:rPr lang="en-US" sz="2000" dirty="0"/>
              <a:t>extraction </a:t>
            </a:r>
            <a:r>
              <a:rPr lang="en-US" sz="2000" dirty="0" smtClean="0"/>
              <a:t>cavity</a:t>
            </a:r>
          </a:p>
          <a:p>
            <a:r>
              <a:rPr lang="en-US" sz="2000" dirty="0"/>
              <a:t>e</a:t>
            </a:r>
            <a:r>
              <a:rPr lang="en-US" sz="2000" dirty="0" smtClean="0"/>
              <a:t>fficiently extracts signal sidebands </a:t>
            </a:r>
            <a:endParaRPr lang="en-US" sz="2000" dirty="0"/>
          </a:p>
        </p:txBody>
      </p:sp>
      <p:sp>
        <p:nvSpPr>
          <p:cNvPr id="125" name="TextBox 124"/>
          <p:cNvSpPr txBox="1"/>
          <p:nvPr/>
        </p:nvSpPr>
        <p:spPr>
          <a:xfrm>
            <a:off x="1676400" y="5410201"/>
            <a:ext cx="3352800" cy="1323439"/>
          </a:xfrm>
          <a:prstGeom prst="rect">
            <a:avLst/>
          </a:prstGeom>
          <a:noFill/>
        </p:spPr>
        <p:txBody>
          <a:bodyPr wrap="square" rtlCol="0">
            <a:spAutoFit/>
          </a:bodyPr>
          <a:lstStyle/>
          <a:p>
            <a:r>
              <a:rPr lang="en-US" sz="2000" dirty="0"/>
              <a:t>P</a:t>
            </a:r>
            <a:r>
              <a:rPr lang="en-US" sz="2000" dirty="0" smtClean="0"/>
              <a:t>ower </a:t>
            </a:r>
            <a:r>
              <a:rPr lang="en-US" sz="2000" dirty="0"/>
              <a:t>recycling increases effective laser </a:t>
            </a:r>
            <a:r>
              <a:rPr lang="en-US" sz="2000" dirty="0" smtClean="0"/>
              <a:t>power:</a:t>
            </a:r>
            <a:r>
              <a:rPr lang="en-US" sz="2000" dirty="0" smtClean="0"/>
              <a:t> currently using 100kW of circulating power</a:t>
            </a:r>
            <a:endParaRPr lang="en-US" sz="2000" dirty="0"/>
          </a:p>
        </p:txBody>
      </p:sp>
      <p:sp>
        <p:nvSpPr>
          <p:cNvPr id="77" name="TextBox 76"/>
          <p:cNvSpPr txBox="1"/>
          <p:nvPr/>
        </p:nvSpPr>
        <p:spPr>
          <a:xfrm>
            <a:off x="8991600" y="4059060"/>
            <a:ext cx="3352800" cy="707886"/>
          </a:xfrm>
          <a:prstGeom prst="rect">
            <a:avLst/>
          </a:prstGeom>
          <a:noFill/>
        </p:spPr>
        <p:txBody>
          <a:bodyPr wrap="square" rtlCol="0">
            <a:spAutoFit/>
          </a:bodyPr>
          <a:lstStyle/>
          <a:p>
            <a:r>
              <a:rPr lang="en-US" sz="2000" dirty="0" smtClean="0"/>
              <a:t>40 kg test masses reduce radiation pressure</a:t>
            </a:r>
            <a:r>
              <a:rPr lang="en-US" sz="2000" dirty="0" smtClean="0"/>
              <a:t> noise</a:t>
            </a:r>
            <a:endParaRPr lang="en-US" sz="2000" dirty="0"/>
          </a:p>
        </p:txBody>
      </p:sp>
      <p:sp>
        <p:nvSpPr>
          <p:cNvPr id="5" name="TextBox 4"/>
          <p:cNvSpPr txBox="1"/>
          <p:nvPr/>
        </p:nvSpPr>
        <p:spPr>
          <a:xfrm>
            <a:off x="6957208" y="1896828"/>
            <a:ext cx="3239605" cy="646331"/>
          </a:xfrm>
          <a:prstGeom prst="rect">
            <a:avLst/>
          </a:prstGeom>
          <a:noFill/>
        </p:spPr>
        <p:txBody>
          <a:bodyPr wrap="none" rtlCol="0">
            <a:spAutoFit/>
          </a:bodyPr>
          <a:lstStyle/>
          <a:p>
            <a:r>
              <a:rPr lang="en-US" dirty="0" err="1" smtClean="0"/>
              <a:t>Fabry</a:t>
            </a:r>
            <a:r>
              <a:rPr lang="en-US" dirty="0" smtClean="0"/>
              <a:t> Perot arm cavities amplify </a:t>
            </a:r>
          </a:p>
          <a:p>
            <a:r>
              <a:rPr lang="en-US" dirty="0" smtClean="0"/>
              <a:t>signal relative to shot noise</a:t>
            </a:r>
            <a:endParaRPr lang="en-US" dirty="0"/>
          </a:p>
        </p:txBody>
      </p:sp>
    </p:spTree>
    <p:extLst>
      <p:ext uri="{BB962C8B-B14F-4D97-AF65-F5344CB8AC3E}">
        <p14:creationId xmlns:p14="http://schemas.microsoft.com/office/powerpoint/2010/main" val="22834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99" grpId="0" animBg="1"/>
      <p:bldP spid="93" grpId="0" animBg="1"/>
      <p:bldP spid="94" grpId="0" animBg="1"/>
      <p:bldP spid="80" grpId="0" animBg="1"/>
      <p:bldP spid="82" grpId="0"/>
      <p:bldP spid="125" grpId="0"/>
      <p:bldP spid="7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vitationalWave_PlusPolarization.gif"/>
          <p:cNvPicPr>
            <a:picLocks noChangeAspect="1"/>
          </p:cNvPicPr>
          <p:nvPr/>
        </p:nvPicPr>
        <p:blipFill>
          <a:blip r:embed="rId5" cstate="print"/>
          <a:stretch>
            <a:fillRect/>
          </a:stretch>
        </p:blipFill>
        <p:spPr>
          <a:xfrm>
            <a:off x="3581400" y="1600200"/>
            <a:ext cx="4953000" cy="4648200"/>
          </a:xfrm>
          <a:prstGeom prst="rect">
            <a:avLst/>
          </a:prstGeom>
        </p:spPr>
      </p:pic>
      <p:sp>
        <p:nvSpPr>
          <p:cNvPr id="2" name="Title 1"/>
          <p:cNvSpPr>
            <a:spLocks noGrp="1"/>
          </p:cNvSpPr>
          <p:nvPr>
            <p:ph type="title"/>
          </p:nvPr>
        </p:nvSpPr>
        <p:spPr/>
        <p:txBody>
          <a:bodyPr>
            <a:normAutofit/>
          </a:bodyPr>
          <a:lstStyle/>
          <a:p>
            <a:r>
              <a:rPr lang="en-US" dirty="0" smtClean="0"/>
              <a:t>Direct detection of gravitational waves</a:t>
            </a:r>
            <a:endParaRPr lang="en-US" dirty="0"/>
          </a:p>
        </p:txBody>
      </p:sp>
      <p:pic>
        <p:nvPicPr>
          <p:cNvPr id="137219" name="Picture 3"/>
          <p:cNvPicPr>
            <a:picLocks noGrp="1" noChangeAspect="1" noChangeArrowheads="1"/>
          </p:cNvPicPr>
          <p:nvPr>
            <p:ph idx="1"/>
          </p:nvPr>
        </p:nvPicPr>
        <p:blipFill>
          <a:blip r:embed="rId6" cstate="print"/>
          <a:srcRect l="38635" t="8418" r="15907" b="14135"/>
          <a:stretch>
            <a:fillRect/>
          </a:stretch>
        </p:blipFill>
        <p:spPr bwMode="auto">
          <a:xfrm>
            <a:off x="3604591" y="1562100"/>
            <a:ext cx="4929809" cy="4724400"/>
          </a:xfrm>
          <a:prstGeom prst="rect">
            <a:avLst/>
          </a:prstGeom>
          <a:noFill/>
          <a:ln w="9525">
            <a:noFill/>
            <a:miter lim="800000"/>
            <a:headEnd/>
            <a:tailEnd/>
          </a:ln>
        </p:spPr>
      </p:pic>
      <p:sp>
        <p:nvSpPr>
          <p:cNvPr id="7" name="TextBox 6"/>
          <p:cNvSpPr txBox="1"/>
          <p:nvPr/>
        </p:nvSpPr>
        <p:spPr>
          <a:xfrm>
            <a:off x="5257801" y="5486400"/>
            <a:ext cx="184731" cy="369332"/>
          </a:xfrm>
          <a:prstGeom prst="rect">
            <a:avLst/>
          </a:prstGeom>
          <a:noFill/>
        </p:spPr>
        <p:txBody>
          <a:bodyPr wrap="none" rtlCol="0">
            <a:spAutoFit/>
          </a:bodyPr>
          <a:lstStyle/>
          <a:p>
            <a:endParaRPr lang="en-US" dirty="0"/>
          </a:p>
        </p:txBody>
      </p:sp>
      <p:sp>
        <p:nvSpPr>
          <p:cNvPr id="28" name="TextBox 27"/>
          <p:cNvSpPr txBox="1"/>
          <p:nvPr/>
        </p:nvSpPr>
        <p:spPr>
          <a:xfrm>
            <a:off x="7010401" y="6324601"/>
            <a:ext cx="1502655" cy="276999"/>
          </a:xfrm>
          <a:prstGeom prst="rect">
            <a:avLst/>
          </a:prstGeom>
          <a:noFill/>
        </p:spPr>
        <p:txBody>
          <a:bodyPr wrap="none" rtlCol="0">
            <a:spAutoFit/>
          </a:bodyPr>
          <a:lstStyle/>
          <a:p>
            <a:r>
              <a:rPr lang="en-US" sz="1200" dirty="0"/>
              <a:t>Wikimedia commons</a:t>
            </a:r>
          </a:p>
        </p:txBody>
      </p:sp>
      <p:sp>
        <p:nvSpPr>
          <p:cNvPr id="18" name="TextBox 17"/>
          <p:cNvSpPr txBox="1"/>
          <p:nvPr/>
        </p:nvSpPr>
        <p:spPr>
          <a:xfrm>
            <a:off x="8839201" y="3124200"/>
            <a:ext cx="184731" cy="369332"/>
          </a:xfrm>
          <a:prstGeom prst="rect">
            <a:avLst/>
          </a:prstGeom>
          <a:noFill/>
        </p:spPr>
        <p:txBody>
          <a:bodyPr wrap="none" rtlCol="0">
            <a:spAutoFit/>
          </a:bodyPr>
          <a:lstStyle/>
          <a:p>
            <a:endParaRPr lang="en-US" dirty="0"/>
          </a:p>
        </p:txBody>
      </p:sp>
      <p:pic>
        <p:nvPicPr>
          <p:cNvPr id="17411" name="Picture 3"/>
          <p:cNvPicPr>
            <a:picLocks noChangeAspect="1" noChangeArrowheads="1"/>
          </p:cNvPicPr>
          <p:nvPr/>
        </p:nvPicPr>
        <p:blipFill>
          <a:blip r:embed="rId7" cstate="print">
            <a:lum bright="70000" contrast="-70000"/>
          </a:blip>
          <a:srcRect/>
          <a:stretch>
            <a:fillRect/>
          </a:stretch>
        </p:blipFill>
        <p:spPr bwMode="auto">
          <a:xfrm>
            <a:off x="13030200" y="2514601"/>
            <a:ext cx="1876425" cy="634285"/>
          </a:xfrm>
          <a:prstGeom prst="rect">
            <a:avLst/>
          </a:prstGeom>
          <a:noFill/>
          <a:ln w="9525">
            <a:noFill/>
            <a:miter lim="800000"/>
            <a:headEnd/>
            <a:tailEnd/>
          </a:ln>
          <a:effectLst/>
        </p:spPr>
      </p:pic>
      <p:graphicFrame>
        <p:nvGraphicFramePr>
          <p:cNvPr id="20" name="Object 19"/>
          <p:cNvGraphicFramePr>
            <a:graphicFrameLocks noChangeAspect="1"/>
          </p:cNvGraphicFramePr>
          <p:nvPr/>
        </p:nvGraphicFramePr>
        <p:xfrm>
          <a:off x="13411200" y="3657600"/>
          <a:ext cx="2057401" cy="658368"/>
        </p:xfrm>
        <a:graphic>
          <a:graphicData uri="http://schemas.openxmlformats.org/presentationml/2006/ole">
            <mc:AlternateContent xmlns:mc="http://schemas.openxmlformats.org/markup-compatibility/2006">
              <mc:Choice xmlns:v="urn:schemas-microsoft-com:vml" Requires="v">
                <p:oleObj spid="_x0000_s1130" name="Equation" r:id="rId8" imgW="774360" imgH="304560" progId="Equation.3">
                  <p:embed/>
                </p:oleObj>
              </mc:Choice>
              <mc:Fallback>
                <p:oleObj name="Equation" r:id="rId8" imgW="774360" imgH="3045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11200" y="3657600"/>
                        <a:ext cx="2057401" cy="658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5" name="TextBox 4"/>
              <p:cNvSpPr txBox="1"/>
              <p:nvPr/>
            </p:nvSpPr>
            <p:spPr>
              <a:xfrm>
                <a:off x="8716862" y="4123352"/>
                <a:ext cx="2035173" cy="3583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 </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rPr>
                            <m:t>𝐿</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−22</m:t>
                          </m:r>
                        </m:sup>
                      </m:sSup>
                    </m:oMath>
                  </m:oMathPara>
                </a14:m>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8716862" y="4123352"/>
                <a:ext cx="2035173" cy="358303"/>
              </a:xfrm>
              <a:prstGeom prst="rect">
                <a:avLst/>
              </a:prstGeom>
              <a:blipFill rotWithShape="0">
                <a:blip r:embed="rId10"/>
                <a:stretch>
                  <a:fillRect l="-2395" t="-162712" r="-599" b="-2491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p:cNvSpPr txBox="1"/>
              <p:nvPr/>
            </p:nvSpPr>
            <p:spPr>
              <a:xfrm>
                <a:off x="8716862" y="4123353"/>
                <a:ext cx="1150380" cy="3583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 </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rPr>
                            <m:t>𝐿</m:t>
                          </m:r>
                        </m:den>
                      </m:f>
                    </m:oMath>
                  </m:oMathPara>
                </a14:m>
                <a:endParaRPr lang="en-US" dirty="0"/>
              </a:p>
            </p:txBody>
          </p:sp>
        </mc:Choice>
        <mc:Fallback>
          <p:sp>
            <p:nvSpPr>
              <p:cNvPr id="24" name="TextBox 23"/>
              <p:cNvSpPr txBox="1">
                <a:spLocks noRot="1" noChangeAspect="1" noMove="1" noResize="1" noEditPoints="1" noAdjustHandles="1" noChangeArrowheads="1" noChangeShapeType="1" noTextEdit="1"/>
              </p:cNvSpPr>
              <p:nvPr/>
            </p:nvSpPr>
            <p:spPr>
              <a:xfrm>
                <a:off x="8716862" y="4123353"/>
                <a:ext cx="1150380" cy="358303"/>
              </a:xfrm>
              <a:prstGeom prst="rect">
                <a:avLst/>
              </a:prstGeom>
              <a:blipFill rotWithShape="0">
                <a:blip r:embed="rId11"/>
                <a:stretch>
                  <a:fillRect l="-4762" t="-162712" r="-64550" b="-2491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p:cNvSpPr txBox="1"/>
              <p:nvPr/>
            </p:nvSpPr>
            <p:spPr>
              <a:xfrm>
                <a:off x="8716862" y="4123353"/>
                <a:ext cx="1579984" cy="3583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 </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rPr>
                            <m:t>𝐿</m:t>
                          </m:r>
                        </m:den>
                      </m:f>
                      <m:r>
                        <a:rPr lang="en-US" b="0" i="1" smtClean="0">
                          <a:latin typeface="Cambria Math" panose="02040503050406030204" pitchFamily="18" charset="0"/>
                        </a:rPr>
                        <m:t>=2</m:t>
                      </m:r>
                    </m:oMath>
                  </m:oMathPara>
                </a14:m>
                <a:endParaRPr lang="en-US" dirty="0"/>
              </a:p>
            </p:txBody>
          </p:sp>
        </mc:Choice>
        <mc:Fallback>
          <p:sp>
            <p:nvSpPr>
              <p:cNvPr id="26" name="TextBox 25"/>
              <p:cNvSpPr txBox="1">
                <a:spLocks noRot="1" noChangeAspect="1" noMove="1" noResize="1" noEditPoints="1" noAdjustHandles="1" noChangeArrowheads="1" noChangeShapeType="1" noTextEdit="1"/>
              </p:cNvSpPr>
              <p:nvPr/>
            </p:nvSpPr>
            <p:spPr>
              <a:xfrm>
                <a:off x="8716862" y="4123353"/>
                <a:ext cx="1579984" cy="358303"/>
              </a:xfrm>
              <a:prstGeom prst="rect">
                <a:avLst/>
              </a:prstGeom>
              <a:blipFill rotWithShape="0">
                <a:blip r:embed="rId12"/>
                <a:stretch>
                  <a:fillRect l="-3089" t="-162712" r="-20077" b="-249153"/>
                </a:stretch>
              </a:blipFill>
            </p:spPr>
            <p:txBody>
              <a:bodyPr/>
              <a:lstStyle/>
              <a:p>
                <a:r>
                  <a:rPr lang="en-US">
                    <a:noFill/>
                  </a:rPr>
                  <a:t> </a:t>
                </a:r>
              </a:p>
            </p:txBody>
          </p:sp>
        </mc:Fallback>
      </mc:AlternateContent>
    </p:spTree>
    <p:custDataLst>
      <p:tags r:id="rId2"/>
    </p:custDataLst>
    <p:extLst>
      <p:ext uri="{BB962C8B-B14F-4D97-AF65-F5344CB8AC3E}">
        <p14:creationId xmlns:p14="http://schemas.microsoft.com/office/powerpoint/2010/main" val="8705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72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21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4" grpId="1"/>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 month: Increasing power to 50 Watts</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3" name="TextBox 2"/>
          <p:cNvSpPr txBox="1"/>
          <p:nvPr/>
        </p:nvSpPr>
        <p:spPr>
          <a:xfrm>
            <a:off x="9846860" y="3732663"/>
            <a:ext cx="2164119" cy="923330"/>
          </a:xfrm>
          <a:prstGeom prst="rect">
            <a:avLst/>
          </a:prstGeom>
          <a:noFill/>
        </p:spPr>
        <p:txBody>
          <a:bodyPr wrap="none" rtlCol="0">
            <a:spAutoFit/>
          </a:bodyPr>
          <a:lstStyle/>
          <a:p>
            <a:r>
              <a:rPr lang="en-US" dirty="0" smtClean="0"/>
              <a:t>Increasing circulating</a:t>
            </a:r>
          </a:p>
          <a:p>
            <a:r>
              <a:rPr lang="en-US" dirty="0" smtClean="0"/>
              <a:t> power from 100 kW </a:t>
            </a:r>
          </a:p>
          <a:p>
            <a:r>
              <a:rPr lang="en-US" dirty="0" smtClean="0"/>
              <a:t>to 250 kW</a:t>
            </a:r>
            <a:endParaRPr lang="en-US" dirty="0"/>
          </a:p>
        </p:txBody>
      </p:sp>
    </p:spTree>
    <p:extLst>
      <p:ext uri="{BB962C8B-B14F-4D97-AF65-F5344CB8AC3E}">
        <p14:creationId xmlns:p14="http://schemas.microsoft.com/office/powerpoint/2010/main" val="628931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 month: Increasing power to 50 Watts</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438472" y="500881"/>
            <a:ext cx="5315055" cy="6976011"/>
          </a:xfrm>
        </p:spPr>
      </p:pic>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38471" y="500880"/>
            <a:ext cx="5315055" cy="6976012"/>
          </a:xfrm>
          <a:prstGeom prst="rect">
            <a:avLst/>
          </a:prstGeom>
        </p:spPr>
      </p:pic>
      <p:sp>
        <p:nvSpPr>
          <p:cNvPr id="3" name="TextBox 2"/>
          <p:cNvSpPr txBox="1"/>
          <p:nvPr/>
        </p:nvSpPr>
        <p:spPr>
          <a:xfrm>
            <a:off x="9846860" y="3732663"/>
            <a:ext cx="2164119" cy="923330"/>
          </a:xfrm>
          <a:prstGeom prst="rect">
            <a:avLst/>
          </a:prstGeom>
          <a:noFill/>
        </p:spPr>
        <p:txBody>
          <a:bodyPr wrap="none" rtlCol="0">
            <a:spAutoFit/>
          </a:bodyPr>
          <a:lstStyle/>
          <a:p>
            <a:r>
              <a:rPr lang="en-US" dirty="0" smtClean="0"/>
              <a:t>Increasing circulating</a:t>
            </a:r>
          </a:p>
          <a:p>
            <a:r>
              <a:rPr lang="en-US" dirty="0" smtClean="0"/>
              <a:t> power from 100 kW </a:t>
            </a:r>
          </a:p>
          <a:p>
            <a:r>
              <a:rPr lang="en-US" dirty="0" smtClean="0"/>
              <a:t>to 250 kW</a:t>
            </a:r>
            <a:endParaRPr lang="en-US" dirty="0"/>
          </a:p>
        </p:txBody>
      </p:sp>
    </p:spTree>
    <p:extLst>
      <p:ext uri="{BB962C8B-B14F-4D97-AF65-F5344CB8AC3E}">
        <p14:creationId xmlns:p14="http://schemas.microsoft.com/office/powerpoint/2010/main" val="1647465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8077200" y="6248400"/>
            <a:ext cx="1905000" cy="457200"/>
          </a:xfrm>
          <a:prstGeom prst="rect">
            <a:avLst/>
          </a:prstGeom>
          <a:noFill/>
          <a:ln w="9525">
            <a:noFill/>
            <a:round/>
            <a:headEnd/>
            <a:tailEnd/>
          </a:ln>
        </p:spPr>
        <p:txBody>
          <a:bodyPr wrap="none" lIns="92160" tIns="46080" rIns="92160" bIns="46080" anchor="ct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7FB6E60-5ABB-49D2-A3A5-1C55072CBAE1}" type="slidenum">
              <a:rPr lang="en-US" sz="1400">
                <a:solidFill>
                  <a:srgbClr val="FFFFFF"/>
                </a:solidFill>
                <a:latin typeface="Arial"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en-US" sz="1400" dirty="0">
              <a:solidFill>
                <a:srgbClr val="FFFFFF"/>
              </a:solidFill>
              <a:latin typeface="Arial" charset="0"/>
            </a:endParaRPr>
          </a:p>
        </p:txBody>
      </p:sp>
      <p:sp>
        <p:nvSpPr>
          <p:cNvPr id="14339" name="Text Box 2"/>
          <p:cNvSpPr txBox="1">
            <a:spLocks noChangeArrowheads="1"/>
          </p:cNvSpPr>
          <p:nvPr/>
        </p:nvSpPr>
        <p:spPr bwMode="auto">
          <a:xfrm>
            <a:off x="1215928" y="811495"/>
            <a:ext cx="9476382" cy="838200"/>
          </a:xfrm>
          <a:prstGeom prst="rect">
            <a:avLst/>
          </a:prstGeom>
          <a:noFill/>
          <a:ln w="9525">
            <a:noFill/>
            <a:round/>
            <a:headEnd/>
            <a:tailEnd/>
          </a:ln>
        </p:spPr>
        <p:txBody>
          <a:bodyPr lIns="92160" tIns="46080" rIns="92160" bIns="46080" anchor="b"/>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smtClean="0">
                <a:solidFill>
                  <a:srgbClr val="FFFFFF"/>
                </a:solidFill>
                <a:latin typeface="+mj-lt"/>
              </a:rPr>
              <a:t>An alternative explanation for quantum noise: vacuum fluctuations</a:t>
            </a:r>
            <a:endParaRPr lang="en-US" sz="4400" dirty="0">
              <a:solidFill>
                <a:srgbClr val="FFFFFF"/>
              </a:solidFill>
              <a:latin typeface="+mj-lt"/>
            </a:endParaRPr>
          </a:p>
        </p:txBody>
      </p:sp>
      <p:sp>
        <p:nvSpPr>
          <p:cNvPr id="14340" name="Line 3"/>
          <p:cNvSpPr>
            <a:spLocks noChangeShapeType="1"/>
          </p:cNvSpPr>
          <p:nvPr/>
        </p:nvSpPr>
        <p:spPr bwMode="auto">
          <a:xfrm>
            <a:off x="2286000" y="4953000"/>
            <a:ext cx="3048000" cy="1588"/>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14341" name="Text Box 4"/>
          <p:cNvSpPr txBox="1">
            <a:spLocks noChangeArrowheads="1"/>
          </p:cNvSpPr>
          <p:nvPr/>
        </p:nvSpPr>
        <p:spPr bwMode="auto">
          <a:xfrm>
            <a:off x="4879975" y="44196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1</a:t>
            </a:r>
            <a:endParaRPr lang="en-US" sz="2400" dirty="0">
              <a:solidFill>
                <a:srgbClr val="FFFF00"/>
              </a:solidFill>
            </a:endParaRPr>
          </a:p>
        </p:txBody>
      </p:sp>
      <p:sp>
        <p:nvSpPr>
          <p:cNvPr id="14342" name="Text Box 5"/>
          <p:cNvSpPr txBox="1">
            <a:spLocks noChangeArrowheads="1"/>
          </p:cNvSpPr>
          <p:nvPr/>
        </p:nvSpPr>
        <p:spPr bwMode="auto">
          <a:xfrm>
            <a:off x="3127375" y="16764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2</a:t>
            </a:r>
            <a:endParaRPr lang="en-US" sz="2400" dirty="0">
              <a:solidFill>
                <a:srgbClr val="FFFF00"/>
              </a:solidFill>
            </a:endParaRPr>
          </a:p>
        </p:txBody>
      </p:sp>
      <p:sp>
        <p:nvSpPr>
          <p:cNvPr id="14343" name="Line 6"/>
          <p:cNvSpPr>
            <a:spLocks noChangeShapeType="1"/>
          </p:cNvSpPr>
          <p:nvPr/>
        </p:nvSpPr>
        <p:spPr bwMode="auto">
          <a:xfrm>
            <a:off x="3276600" y="2133600"/>
            <a:ext cx="1588" cy="3048000"/>
          </a:xfrm>
          <a:prstGeom prst="line">
            <a:avLst/>
          </a:prstGeom>
          <a:noFill/>
          <a:ln w="12600">
            <a:solidFill>
              <a:srgbClr val="FFFF00"/>
            </a:solidFill>
            <a:miter lim="800000"/>
            <a:headEnd/>
            <a:tailEnd/>
          </a:ln>
        </p:spPr>
        <p:txBody>
          <a:bodyPr/>
          <a:lstStyle/>
          <a:p>
            <a:endParaRPr lang="en-US" dirty="0">
              <a:solidFill>
                <a:srgbClr val="FFFF00"/>
              </a:solidFill>
            </a:endParaRPr>
          </a:p>
        </p:txBody>
      </p:sp>
      <p:cxnSp>
        <p:nvCxnSpPr>
          <p:cNvPr id="24" name="Straight Arrow Connector 23"/>
          <p:cNvCxnSpPr/>
          <p:nvPr/>
        </p:nvCxnSpPr>
        <p:spPr bwMode="auto">
          <a:xfrm flipV="1">
            <a:off x="3276600" y="2971800"/>
            <a:ext cx="762000" cy="1981200"/>
          </a:xfrm>
          <a:prstGeom prst="straightConnector1">
            <a:avLst/>
          </a:prstGeom>
          <a:solidFill>
            <a:srgbClr val="00B8FF"/>
          </a:solidFill>
          <a:ln w="50800" cap="flat" cmpd="sng" algn="ctr">
            <a:solidFill>
              <a:schemeClr val="bg1"/>
            </a:solidFill>
            <a:prstDash val="solid"/>
            <a:round/>
            <a:headEnd type="none" w="med" len="med"/>
            <a:tailEnd type="arrow"/>
          </a:ln>
          <a:effectLst/>
        </p:spPr>
      </p:cxnSp>
      <p:sp>
        <p:nvSpPr>
          <p:cNvPr id="11" name="TextBox 10"/>
          <p:cNvSpPr txBox="1"/>
          <p:nvPr/>
        </p:nvSpPr>
        <p:spPr>
          <a:xfrm>
            <a:off x="3505200" y="4495801"/>
            <a:ext cx="348172" cy="461665"/>
          </a:xfrm>
          <a:prstGeom prst="rect">
            <a:avLst/>
          </a:prstGeom>
          <a:noFill/>
        </p:spPr>
        <p:txBody>
          <a:bodyPr wrap="none" rtlCol="0">
            <a:spAutoFit/>
          </a:bodyPr>
          <a:lstStyle/>
          <a:p>
            <a:r>
              <a:rPr lang="el-GR" sz="2400" dirty="0"/>
              <a:t>θ</a:t>
            </a:r>
            <a:endParaRPr lang="en-US" sz="2400" dirty="0"/>
          </a:p>
        </p:txBody>
      </p:sp>
      <p:sp>
        <p:nvSpPr>
          <p:cNvPr id="12" name="Pie 11"/>
          <p:cNvSpPr/>
          <p:nvPr/>
        </p:nvSpPr>
        <p:spPr>
          <a:xfrm rot="4115536">
            <a:off x="2981969" y="4621495"/>
            <a:ext cx="685800" cy="609600"/>
          </a:xfrm>
          <a:prstGeom prst="pie">
            <a:avLst>
              <a:gd name="adj1" fmla="val 13561790"/>
              <a:gd name="adj2" fmla="val 174797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3429000" y="3352801"/>
            <a:ext cx="362600" cy="461665"/>
          </a:xfrm>
          <a:prstGeom prst="rect">
            <a:avLst/>
          </a:prstGeom>
          <a:noFill/>
        </p:spPr>
        <p:txBody>
          <a:bodyPr wrap="none" rtlCol="0">
            <a:spAutoFit/>
          </a:bodyPr>
          <a:lstStyle/>
          <a:p>
            <a:r>
              <a:rPr lang="en-US" sz="2400" dirty="0"/>
              <a:t>A</a:t>
            </a:r>
            <a:endParaRPr lang="en-US" sz="2400" dirty="0"/>
          </a:p>
        </p:txBody>
      </p:sp>
      <p:sp>
        <p:nvSpPr>
          <p:cNvPr id="14" name="Oval 13"/>
          <p:cNvSpPr/>
          <p:nvPr/>
        </p:nvSpPr>
        <p:spPr>
          <a:xfrm>
            <a:off x="4038600" y="28956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7" name="Picture 1"/>
          <p:cNvPicPr>
            <a:picLocks noChangeAspect="1" noChangeArrowheads="1"/>
          </p:cNvPicPr>
          <p:nvPr/>
        </p:nvPicPr>
        <p:blipFill>
          <a:blip r:embed="rId4" cstate="print"/>
          <a:srcRect l="55473" t="15429" r="23270" b="58409"/>
          <a:stretch>
            <a:fillRect/>
          </a:stretch>
        </p:blipFill>
        <p:spPr bwMode="auto">
          <a:xfrm>
            <a:off x="3657600" y="2362200"/>
            <a:ext cx="990600" cy="914400"/>
          </a:xfrm>
          <a:prstGeom prst="ellipse">
            <a:avLst/>
          </a:prstGeom>
          <a:ln>
            <a:noFill/>
          </a:ln>
          <a:effectLst>
            <a:softEdge rad="112500"/>
          </a:effectLst>
        </p:spPr>
      </p:pic>
      <p:cxnSp>
        <p:nvCxnSpPr>
          <p:cNvPr id="20" name="AutoShape 13"/>
          <p:cNvCxnSpPr>
            <a:cxnSpLocks noChangeShapeType="1"/>
          </p:cNvCxnSpPr>
          <p:nvPr/>
        </p:nvCxnSpPr>
        <p:spPr bwMode="auto">
          <a:xfrm flipV="1">
            <a:off x="3886200" y="3200400"/>
            <a:ext cx="533400" cy="3176"/>
          </a:xfrm>
          <a:prstGeom prst="straightConnector1">
            <a:avLst/>
          </a:prstGeom>
          <a:noFill/>
          <a:ln w="12600">
            <a:solidFill>
              <a:srgbClr val="FFFF00"/>
            </a:solidFill>
            <a:miter lim="800000"/>
            <a:headEnd type="triangle" w="med" len="med"/>
            <a:tailEnd type="triangle" w="med" len="med"/>
          </a:ln>
        </p:spPr>
      </p:cxnSp>
      <p:cxnSp>
        <p:nvCxnSpPr>
          <p:cNvPr id="21" name="AutoShape 14"/>
          <p:cNvCxnSpPr>
            <a:cxnSpLocks noChangeShapeType="1"/>
          </p:cNvCxnSpPr>
          <p:nvPr/>
        </p:nvCxnSpPr>
        <p:spPr bwMode="auto">
          <a:xfrm flipV="1">
            <a:off x="4572002" y="2590801"/>
            <a:ext cx="1" cy="531813"/>
          </a:xfrm>
          <a:prstGeom prst="straightConnector1">
            <a:avLst/>
          </a:prstGeom>
          <a:noFill/>
          <a:ln w="12600">
            <a:solidFill>
              <a:srgbClr val="FFFF00"/>
            </a:solidFill>
            <a:miter lim="800000"/>
            <a:headEnd type="triangle" w="med" len="med"/>
            <a:tailEnd type="triangle" w="med" len="med"/>
          </a:ln>
        </p:spPr>
      </p:cxnSp>
      <p:sp>
        <p:nvSpPr>
          <p:cNvPr id="23" name="Text Box 15"/>
          <p:cNvSpPr txBox="1">
            <a:spLocks noChangeArrowheads="1"/>
          </p:cNvSpPr>
          <p:nvPr/>
        </p:nvSpPr>
        <p:spPr bwMode="auto">
          <a:xfrm>
            <a:off x="4648200" y="2590800"/>
            <a:ext cx="619378"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2</a:t>
            </a:r>
            <a:endParaRPr lang="en-US" sz="2400" dirty="0">
              <a:solidFill>
                <a:srgbClr val="FFFF00"/>
              </a:solidFill>
            </a:endParaRPr>
          </a:p>
        </p:txBody>
      </p:sp>
      <p:sp>
        <p:nvSpPr>
          <p:cNvPr id="25" name="Text Box 16"/>
          <p:cNvSpPr txBox="1">
            <a:spLocks noChangeArrowheads="1"/>
          </p:cNvSpPr>
          <p:nvPr/>
        </p:nvSpPr>
        <p:spPr bwMode="auto">
          <a:xfrm>
            <a:off x="3962400" y="3276600"/>
            <a:ext cx="619378"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1</a:t>
            </a:r>
            <a:endParaRPr lang="en-US" sz="2400" dirty="0">
              <a:solidFill>
                <a:srgbClr val="FFFF00"/>
              </a:solidFill>
            </a:endParaRPr>
          </a:p>
        </p:txBody>
      </p:sp>
      <p:sp>
        <p:nvSpPr>
          <p:cNvPr id="34" name="Text Box 17"/>
          <p:cNvSpPr txBox="1">
            <a:spLocks noChangeArrowheads="1"/>
          </p:cNvSpPr>
          <p:nvPr/>
        </p:nvSpPr>
        <p:spPr bwMode="auto">
          <a:xfrm>
            <a:off x="2819401" y="5943601"/>
            <a:ext cx="1727053" cy="525401"/>
          </a:xfrm>
          <a:prstGeom prst="rect">
            <a:avLst/>
          </a:prstGeom>
          <a:noFill/>
          <a:ln w="9360">
            <a:solidFill>
              <a:srgbClr val="FFFFFF"/>
            </a:solid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FFFFFF"/>
                </a:solidFill>
              </a:rPr>
              <a:t>∆X</a:t>
            </a:r>
            <a:r>
              <a:rPr lang="en-US" sz="2800" baseline="-25000" dirty="0">
                <a:solidFill>
                  <a:srgbClr val="FFFFFF"/>
                </a:solidFill>
              </a:rPr>
              <a:t>1</a:t>
            </a:r>
            <a:r>
              <a:rPr lang="en-US" sz="2800" dirty="0">
                <a:solidFill>
                  <a:srgbClr val="FFFFFF"/>
                </a:solidFill>
              </a:rPr>
              <a:t> ∆</a:t>
            </a:r>
            <a:r>
              <a:rPr lang="en-US" sz="2800" dirty="0">
                <a:solidFill>
                  <a:srgbClr val="FFFFFF"/>
                </a:solidFill>
              </a:rPr>
              <a:t>X</a:t>
            </a:r>
            <a:r>
              <a:rPr lang="en-US" sz="2800" baseline="-25000" dirty="0">
                <a:solidFill>
                  <a:srgbClr val="FFFFFF"/>
                </a:solidFill>
              </a:rPr>
              <a:t>2</a:t>
            </a:r>
            <a:r>
              <a:rPr lang="en-US" sz="2800" dirty="0">
                <a:solidFill>
                  <a:srgbClr val="FFFFFF"/>
                </a:solidFill>
              </a:rPr>
              <a:t> ≥1</a:t>
            </a:r>
            <a:endParaRPr lang="en-US" sz="2800" dirty="0">
              <a:solidFill>
                <a:srgbClr val="FFFFFF"/>
              </a:solidFill>
            </a:endParaRPr>
          </a:p>
        </p:txBody>
      </p:sp>
      <p:sp>
        <p:nvSpPr>
          <p:cNvPr id="35" name="Rectangle 18"/>
          <p:cNvSpPr>
            <a:spLocks noChangeArrowheads="1"/>
          </p:cNvSpPr>
          <p:nvPr/>
        </p:nvSpPr>
        <p:spPr bwMode="auto">
          <a:xfrm>
            <a:off x="2286000" y="5486401"/>
            <a:ext cx="3581400" cy="460375"/>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FF"/>
                </a:solidFill>
              </a:rPr>
              <a:t>The uncertainty principle</a:t>
            </a:r>
          </a:p>
        </p:txBody>
      </p:sp>
      <p:sp>
        <p:nvSpPr>
          <p:cNvPr id="27" name="Line 3"/>
          <p:cNvSpPr>
            <a:spLocks noChangeShapeType="1"/>
          </p:cNvSpPr>
          <p:nvPr/>
        </p:nvSpPr>
        <p:spPr bwMode="auto">
          <a:xfrm>
            <a:off x="7010400" y="5029200"/>
            <a:ext cx="3048000" cy="1588"/>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28" name="Text Box 4"/>
          <p:cNvSpPr txBox="1">
            <a:spLocks noChangeArrowheads="1"/>
          </p:cNvSpPr>
          <p:nvPr/>
        </p:nvSpPr>
        <p:spPr bwMode="auto">
          <a:xfrm>
            <a:off x="9604375" y="44958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1</a:t>
            </a:r>
            <a:endParaRPr lang="en-US" sz="2400" dirty="0">
              <a:solidFill>
                <a:srgbClr val="FFFF00"/>
              </a:solidFill>
            </a:endParaRPr>
          </a:p>
        </p:txBody>
      </p:sp>
      <p:sp>
        <p:nvSpPr>
          <p:cNvPr id="29" name="Text Box 5"/>
          <p:cNvSpPr txBox="1">
            <a:spLocks noChangeArrowheads="1"/>
          </p:cNvSpPr>
          <p:nvPr/>
        </p:nvSpPr>
        <p:spPr bwMode="auto">
          <a:xfrm>
            <a:off x="7851775" y="17526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2</a:t>
            </a:r>
            <a:endParaRPr lang="en-US" sz="2400" dirty="0">
              <a:solidFill>
                <a:srgbClr val="FFFF00"/>
              </a:solidFill>
            </a:endParaRPr>
          </a:p>
        </p:txBody>
      </p:sp>
      <p:sp>
        <p:nvSpPr>
          <p:cNvPr id="30" name="Line 6"/>
          <p:cNvSpPr>
            <a:spLocks noChangeShapeType="1"/>
          </p:cNvSpPr>
          <p:nvPr/>
        </p:nvSpPr>
        <p:spPr bwMode="auto">
          <a:xfrm>
            <a:off x="8001000" y="2209800"/>
            <a:ext cx="1588" cy="3048000"/>
          </a:xfrm>
          <a:prstGeom prst="line">
            <a:avLst/>
          </a:prstGeom>
          <a:noFill/>
          <a:ln w="12600">
            <a:solidFill>
              <a:srgbClr val="FFFF00"/>
            </a:solidFill>
            <a:miter lim="800000"/>
            <a:headEnd/>
            <a:tailEnd/>
          </a:ln>
        </p:spPr>
        <p:txBody>
          <a:bodyPr/>
          <a:lstStyle/>
          <a:p>
            <a:endParaRPr lang="en-US" dirty="0">
              <a:solidFill>
                <a:srgbClr val="FFFF00"/>
              </a:solidFill>
            </a:endParaRPr>
          </a:p>
        </p:txBody>
      </p:sp>
      <p:pic>
        <p:nvPicPr>
          <p:cNvPr id="32" name="Picture 1"/>
          <p:cNvPicPr>
            <a:picLocks noChangeAspect="1" noChangeArrowheads="1"/>
          </p:cNvPicPr>
          <p:nvPr/>
        </p:nvPicPr>
        <p:blipFill>
          <a:blip r:embed="rId4" cstate="print"/>
          <a:srcRect l="55473" t="15429" r="23270" b="58409"/>
          <a:stretch>
            <a:fillRect/>
          </a:stretch>
        </p:blipFill>
        <p:spPr bwMode="auto">
          <a:xfrm>
            <a:off x="7543800" y="4572000"/>
            <a:ext cx="990600" cy="914400"/>
          </a:xfrm>
          <a:prstGeom prst="ellipse">
            <a:avLst/>
          </a:prstGeom>
          <a:ln>
            <a:noFill/>
          </a:ln>
          <a:effectLst>
            <a:softEdge rad="112500"/>
          </a:effectLst>
        </p:spPr>
      </p:pic>
      <p:sp>
        <p:nvSpPr>
          <p:cNvPr id="33" name="Rectangle 18"/>
          <p:cNvSpPr>
            <a:spLocks noChangeArrowheads="1"/>
          </p:cNvSpPr>
          <p:nvPr/>
        </p:nvSpPr>
        <p:spPr bwMode="auto">
          <a:xfrm>
            <a:off x="6553200" y="5638801"/>
            <a:ext cx="3581400" cy="460375"/>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FF"/>
                </a:solidFill>
              </a:rPr>
              <a:t>Vacuum fluctuations</a:t>
            </a:r>
            <a:endParaRPr lang="en-US" sz="2400" dirty="0">
              <a:solidFill>
                <a:srgbClr val="FFFFFF"/>
              </a:solidFill>
            </a:endParaRPr>
          </a:p>
        </p:txBody>
      </p:sp>
    </p:spTree>
    <p:custDataLst>
      <p:tags r:id="rId1"/>
    </p:custDataLst>
    <p:extLst>
      <p:ext uri="{BB962C8B-B14F-4D97-AF65-F5344CB8AC3E}">
        <p14:creationId xmlns:p14="http://schemas.microsoft.com/office/powerpoint/2010/main" val="352507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55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3" grpId="0"/>
      <p:bldP spid="25" grpId="0"/>
      <p:bldP spid="34" grpId="0" animBg="1"/>
      <p:bldP spid="35" grpId="0"/>
      <p:bldP spid="27" grpId="0" animBg="1"/>
      <p:bldP spid="28" grpId="0"/>
      <p:bldP spid="29" grpId="0"/>
      <p:bldP spid="30"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p:cNvSpPr>
            <a:spLocks noGrp="1"/>
          </p:cNvSpPr>
          <p:nvPr>
            <p:ph idx="1"/>
          </p:nvPr>
        </p:nvSpPr>
        <p:spPr>
          <a:xfrm>
            <a:off x="1981200" y="5943601"/>
            <a:ext cx="8229600" cy="715963"/>
          </a:xfrm>
        </p:spPr>
        <p:txBody>
          <a:bodyPr/>
          <a:lstStyle/>
          <a:p>
            <a:pPr>
              <a:buNone/>
            </a:pPr>
            <a:r>
              <a:rPr lang="en-US" dirty="0" smtClean="0"/>
              <a:t>Alternative solution: Squeezing</a:t>
            </a:r>
          </a:p>
        </p:txBody>
      </p:sp>
      <p:sp>
        <p:nvSpPr>
          <p:cNvPr id="6" name="TextBox 5"/>
          <p:cNvSpPr txBox="1"/>
          <p:nvPr/>
        </p:nvSpPr>
        <p:spPr>
          <a:xfrm>
            <a:off x="8763000" y="4876800"/>
            <a:ext cx="348596" cy="369332"/>
          </a:xfrm>
          <a:prstGeom prst="rect">
            <a:avLst/>
          </a:prstGeom>
          <a:noFill/>
        </p:spPr>
        <p:txBody>
          <a:bodyPr wrap="square" rtlCol="0">
            <a:spAutoFit/>
          </a:bodyPr>
          <a:lstStyle/>
          <a:p>
            <a:endParaRPr lang="en-US" dirty="0"/>
          </a:p>
        </p:txBody>
      </p:sp>
      <p:cxnSp>
        <p:nvCxnSpPr>
          <p:cNvPr id="26" name="Elbow Connector 36"/>
          <p:cNvCxnSpPr/>
          <p:nvPr/>
        </p:nvCxnSpPr>
        <p:spPr>
          <a:xfrm rot="16200000" flipV="1">
            <a:off x="6140860" y="4081405"/>
            <a:ext cx="683744" cy="445736"/>
          </a:xfrm>
          <a:prstGeom prst="bentConnector3">
            <a:avLst>
              <a:gd name="adj1" fmla="val 50000"/>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733800" y="1752601"/>
            <a:ext cx="4350268" cy="3916351"/>
            <a:chOff x="4495800" y="1905000"/>
            <a:chExt cx="4350268" cy="3916351"/>
          </a:xfrm>
        </p:grpSpPr>
        <p:sp>
          <p:nvSpPr>
            <p:cNvPr id="8" name="Rectangle 33"/>
            <p:cNvSpPr>
              <a:spLocks noChangeArrowheads="1"/>
            </p:cNvSpPr>
            <p:nvPr/>
          </p:nvSpPr>
          <p:spPr bwMode="auto">
            <a:xfrm>
              <a:off x="8534400" y="3581400"/>
              <a:ext cx="311668" cy="832630"/>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grpSp>
          <p:nvGrpSpPr>
            <p:cNvPr id="10" name="Group 18"/>
            <p:cNvGrpSpPr/>
            <p:nvPr/>
          </p:nvGrpSpPr>
          <p:grpSpPr>
            <a:xfrm>
              <a:off x="4495800" y="2438400"/>
              <a:ext cx="4103337" cy="2895600"/>
              <a:chOff x="5178917" y="2913802"/>
              <a:chExt cx="2174477" cy="2032772"/>
            </a:xfrm>
          </p:grpSpPr>
          <p:sp>
            <p:nvSpPr>
              <p:cNvPr id="11" name="Rectangle 2"/>
              <p:cNvSpPr>
                <a:spLocks noChangeArrowheads="1"/>
              </p:cNvSpPr>
              <p:nvPr/>
            </p:nvSpPr>
            <p:spPr bwMode="auto">
              <a:xfrm rot="2748482">
                <a:off x="6335786" y="3600438"/>
                <a:ext cx="150796" cy="623302"/>
              </a:xfrm>
              <a:prstGeom prst="rect">
                <a:avLst/>
              </a:prstGeom>
              <a:gradFill rotWithShape="1">
                <a:gsLst>
                  <a:gs pos="0">
                    <a:srgbClr val="5E7676"/>
                  </a:gs>
                  <a:gs pos="5000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12" name="Line 4"/>
              <p:cNvSpPr>
                <a:spLocks noChangeShapeType="1"/>
              </p:cNvSpPr>
              <p:nvPr/>
            </p:nvSpPr>
            <p:spPr bwMode="auto">
              <a:xfrm flipV="1">
                <a:off x="5663484" y="3998191"/>
                <a:ext cx="1689910" cy="0"/>
              </a:xfrm>
              <a:prstGeom prst="line">
                <a:avLst/>
              </a:prstGeom>
              <a:noFill/>
              <a:ln w="57150">
                <a:solidFill>
                  <a:srgbClr val="FF0000"/>
                </a:solidFill>
                <a:round/>
                <a:headEnd/>
                <a:tailEnd type="none" w="med" len="med"/>
              </a:ln>
            </p:spPr>
            <p:txBody>
              <a:bodyPr>
                <a:prstTxWarp prst="textNoShape">
                  <a:avLst/>
                </a:prstTxWarp>
              </a:bodyPr>
              <a:lstStyle/>
              <a:p>
                <a:endParaRPr lang="en-US"/>
              </a:p>
            </p:txBody>
          </p:sp>
          <p:sp>
            <p:nvSpPr>
              <p:cNvPr id="13" name="Line 5"/>
              <p:cNvSpPr>
                <a:spLocks noChangeShapeType="1"/>
              </p:cNvSpPr>
              <p:nvPr/>
            </p:nvSpPr>
            <p:spPr bwMode="auto">
              <a:xfrm flipV="1">
                <a:off x="6411635" y="2913802"/>
                <a:ext cx="19081" cy="1082304"/>
              </a:xfrm>
              <a:prstGeom prst="line">
                <a:avLst/>
              </a:prstGeom>
              <a:noFill/>
              <a:ln w="57150">
                <a:solidFill>
                  <a:srgbClr val="FF0000"/>
                </a:solidFill>
                <a:round/>
                <a:headEnd/>
                <a:tailEnd type="none" w="med" len="med"/>
              </a:ln>
            </p:spPr>
            <p:txBody>
              <a:bodyPr>
                <a:prstTxWarp prst="textNoShape">
                  <a:avLst/>
                </a:prstTxWarp>
              </a:bodyPr>
              <a:lstStyle/>
              <a:p>
                <a:endParaRPr lang="en-US"/>
              </a:p>
            </p:txBody>
          </p:sp>
          <p:sp>
            <p:nvSpPr>
              <p:cNvPr id="14" name="Line 6"/>
              <p:cNvSpPr>
                <a:spLocks noChangeShapeType="1"/>
              </p:cNvSpPr>
              <p:nvPr/>
            </p:nvSpPr>
            <p:spPr bwMode="auto">
              <a:xfrm flipH="1">
                <a:off x="6430715" y="3996106"/>
                <a:ext cx="0" cy="950468"/>
              </a:xfrm>
              <a:prstGeom prst="line">
                <a:avLst/>
              </a:prstGeom>
              <a:noFill/>
              <a:ln w="31750">
                <a:solidFill>
                  <a:srgbClr val="FF0000"/>
                </a:solidFill>
                <a:round/>
                <a:headEnd/>
                <a:tailEnd type="triangle" w="med" len="med"/>
              </a:ln>
            </p:spPr>
            <p:txBody>
              <a:bodyPr>
                <a:prstTxWarp prst="textNoShape">
                  <a:avLst/>
                </a:prstTxWarp>
              </a:bodyPr>
              <a:lstStyle/>
              <a:p>
                <a:endParaRPr lang="en-US"/>
              </a:p>
            </p:txBody>
          </p:sp>
          <p:sp>
            <p:nvSpPr>
              <p:cNvPr id="15" name="Rectangle 25"/>
              <p:cNvSpPr>
                <a:spLocks noChangeArrowheads="1"/>
              </p:cNvSpPr>
              <p:nvPr/>
            </p:nvSpPr>
            <p:spPr bwMode="auto">
              <a:xfrm>
                <a:off x="5178917" y="3823200"/>
                <a:ext cx="764680" cy="342866"/>
              </a:xfrm>
              <a:prstGeom prst="rect">
                <a:avLst/>
              </a:prstGeom>
              <a:gradFill rotWithShape="1">
                <a:gsLst>
                  <a:gs pos="0">
                    <a:srgbClr val="CCFFFF"/>
                  </a:gs>
                  <a:gs pos="100000">
                    <a:srgbClr val="5E7676"/>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pPr algn="ctr"/>
                <a:r>
                  <a:rPr lang="en-US" dirty="0">
                    <a:solidFill>
                      <a:schemeClr val="bg1"/>
                    </a:solidFill>
                  </a:rPr>
                  <a:t>Laser</a:t>
                </a:r>
              </a:p>
            </p:txBody>
          </p:sp>
        </p:grpSp>
        <p:sp>
          <p:nvSpPr>
            <p:cNvPr id="16" name="Chord 15"/>
            <p:cNvSpPr/>
            <p:nvPr/>
          </p:nvSpPr>
          <p:spPr>
            <a:xfrm rot="16200000">
              <a:off x="6398004" y="4955797"/>
              <a:ext cx="868350" cy="862757"/>
            </a:xfrm>
            <a:prstGeom prst="chord">
              <a:avLst>
                <a:gd name="adj1" fmla="val 5443980"/>
                <a:gd name="adj2" fmla="val 16200000"/>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3"/>
            <p:cNvSpPr>
              <a:spLocks noChangeArrowheads="1"/>
            </p:cNvSpPr>
            <p:nvPr/>
          </p:nvSpPr>
          <p:spPr bwMode="auto">
            <a:xfrm>
              <a:off x="6705600" y="1905000"/>
              <a:ext cx="311668" cy="832630"/>
            </a:xfrm>
            <a:prstGeom prst="rect">
              <a:avLst/>
            </a:prstGeom>
            <a:gradFill rotWithShape="1">
              <a:gsLst>
                <a:gs pos="0">
                  <a:srgbClr val="CCFFFF"/>
                </a:gs>
                <a:gs pos="100000">
                  <a:srgbClr val="5E7676"/>
                </a:gs>
              </a:gsLst>
              <a:lin ang="0" scaled="1"/>
            </a:gradFill>
            <a:ln w="9525">
              <a:solidFill>
                <a:schemeClr val="tx1"/>
              </a:solidFill>
              <a:miter lim="800000"/>
              <a:headEnd/>
              <a:tailEnd/>
            </a:ln>
            <a:scene3d>
              <a:camera prst="orthographicFront">
                <a:rot lat="0" lon="0" rev="5400000"/>
              </a:camera>
              <a:lightRig rig="threePt" dir="t"/>
            </a:scene3d>
          </p:spPr>
          <p:txBody>
            <a:bodyPr wrap="none" anchor="ctr">
              <a:prstTxWarp prst="textNoShape">
                <a:avLst/>
              </a:prstTxWarp>
            </a:bodyPr>
            <a:lstStyle/>
            <a:p>
              <a:endParaRPr lang="en-US"/>
            </a:p>
          </p:txBody>
        </p:sp>
      </p:grpSp>
      <p:pic>
        <p:nvPicPr>
          <p:cNvPr id="27" name="Picture 1"/>
          <p:cNvPicPr>
            <a:picLocks noChangeAspect="1" noChangeArrowheads="1"/>
          </p:cNvPicPr>
          <p:nvPr/>
        </p:nvPicPr>
        <p:blipFill>
          <a:blip r:embed="rId2" cstate="print"/>
          <a:srcRect l="55473" t="15429" r="23270" b="58409"/>
          <a:stretch>
            <a:fillRect/>
          </a:stretch>
        </p:blipFill>
        <p:spPr bwMode="auto">
          <a:xfrm>
            <a:off x="6553200" y="4569945"/>
            <a:ext cx="838200" cy="773724"/>
          </a:xfrm>
          <a:prstGeom prst="ellipse">
            <a:avLst/>
          </a:prstGeom>
          <a:ln>
            <a:noFill/>
          </a:ln>
          <a:effectLst>
            <a:softEdge rad="112500"/>
          </a:effectLst>
        </p:spPr>
      </p:pic>
      <p:sp>
        <p:nvSpPr>
          <p:cNvPr id="21" name="Text Box 2"/>
          <p:cNvSpPr txBox="1">
            <a:spLocks noGrp="1" noChangeArrowheads="1"/>
          </p:cNvSpPr>
          <p:nvPr>
            <p:ph type="title"/>
          </p:nvPr>
        </p:nvSpPr>
        <p:spPr bwMode="auto">
          <a:prstGeom prst="rect">
            <a:avLst/>
          </a:prstGeom>
          <a:noFill/>
          <a:ln w="9525">
            <a:noFill/>
            <a:round/>
            <a:headEnd/>
            <a:tailEnd/>
          </a:ln>
        </p:spPr>
        <p:txBody>
          <a:bodyPr lIns="92160" tIns="46080" rIns="92160" bIns="46080" anchor="b">
            <a:normAutofit fontScale="90000"/>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smtClean="0">
                <a:solidFill>
                  <a:srgbClr val="FFFFFF"/>
                </a:solidFill>
                <a:latin typeface="+mj-lt"/>
              </a:rPr>
              <a:t>An alternative explanation for quantum noise: vacuum fluctuations</a:t>
            </a:r>
            <a:endParaRPr lang="en-US" sz="4400" dirty="0">
              <a:solidFill>
                <a:srgbClr val="FFFFFF"/>
              </a:solidFill>
              <a:latin typeface="+mj-lt"/>
            </a:endParaRPr>
          </a:p>
        </p:txBody>
      </p:sp>
    </p:spTree>
    <p:extLst>
      <p:ext uri="{BB962C8B-B14F-4D97-AF65-F5344CB8AC3E}">
        <p14:creationId xmlns:p14="http://schemas.microsoft.com/office/powerpoint/2010/main" val="291319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8077200" y="6248400"/>
            <a:ext cx="1905000" cy="457200"/>
          </a:xfrm>
          <a:prstGeom prst="rect">
            <a:avLst/>
          </a:prstGeom>
          <a:noFill/>
          <a:ln w="9525">
            <a:noFill/>
            <a:round/>
            <a:headEnd/>
            <a:tailEnd/>
          </a:ln>
        </p:spPr>
        <p:txBody>
          <a:bodyPr wrap="none" lIns="92160" tIns="46080" rIns="92160" bIns="46080" anchor="ct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7FB6E60-5ABB-49D2-A3A5-1C55072CBAE1}" type="slidenum">
              <a:rPr lang="en-US" sz="1400">
                <a:solidFill>
                  <a:srgbClr val="FFFFFF"/>
                </a:solidFill>
                <a:latin typeface="Arial" charset="0"/>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en-US" sz="1400" dirty="0">
              <a:solidFill>
                <a:srgbClr val="FFFFFF"/>
              </a:solidFill>
              <a:latin typeface="Arial" charset="0"/>
            </a:endParaRPr>
          </a:p>
        </p:txBody>
      </p:sp>
      <p:sp>
        <p:nvSpPr>
          <p:cNvPr id="14339" name="Text Box 2"/>
          <p:cNvSpPr txBox="1">
            <a:spLocks noChangeArrowheads="1"/>
          </p:cNvSpPr>
          <p:nvPr/>
        </p:nvSpPr>
        <p:spPr bwMode="auto">
          <a:xfrm>
            <a:off x="2057400" y="685800"/>
            <a:ext cx="8305800" cy="838200"/>
          </a:xfrm>
          <a:prstGeom prst="rect">
            <a:avLst/>
          </a:prstGeom>
          <a:noFill/>
          <a:ln w="9525">
            <a:noFill/>
            <a:round/>
            <a:headEnd/>
            <a:tailEnd/>
          </a:ln>
        </p:spPr>
        <p:txBody>
          <a:bodyPr lIns="92160" tIns="46080" rIns="92160" bIns="46080" anchor="b"/>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solidFill>
                  <a:srgbClr val="FFFFFF"/>
                </a:solidFill>
                <a:latin typeface="+mj-lt"/>
              </a:rPr>
              <a:t>Squeezed light and squeezed vacuum</a:t>
            </a:r>
            <a:endParaRPr lang="en-US" sz="4400" dirty="0">
              <a:solidFill>
                <a:srgbClr val="FFFFFF"/>
              </a:solidFill>
              <a:latin typeface="+mj-lt"/>
            </a:endParaRPr>
          </a:p>
        </p:txBody>
      </p:sp>
      <p:sp>
        <p:nvSpPr>
          <p:cNvPr id="14340" name="Line 3"/>
          <p:cNvSpPr>
            <a:spLocks noChangeShapeType="1"/>
          </p:cNvSpPr>
          <p:nvPr/>
        </p:nvSpPr>
        <p:spPr bwMode="auto">
          <a:xfrm>
            <a:off x="2286000" y="4953000"/>
            <a:ext cx="3048000" cy="1588"/>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14341" name="Text Box 4"/>
          <p:cNvSpPr txBox="1">
            <a:spLocks noChangeArrowheads="1"/>
          </p:cNvSpPr>
          <p:nvPr/>
        </p:nvSpPr>
        <p:spPr bwMode="auto">
          <a:xfrm>
            <a:off x="4879975" y="44196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1</a:t>
            </a:r>
            <a:endParaRPr lang="en-US" sz="2400" dirty="0">
              <a:solidFill>
                <a:srgbClr val="FFFF00"/>
              </a:solidFill>
            </a:endParaRPr>
          </a:p>
        </p:txBody>
      </p:sp>
      <p:sp>
        <p:nvSpPr>
          <p:cNvPr id="14342" name="Text Box 5"/>
          <p:cNvSpPr txBox="1">
            <a:spLocks noChangeArrowheads="1"/>
          </p:cNvSpPr>
          <p:nvPr/>
        </p:nvSpPr>
        <p:spPr bwMode="auto">
          <a:xfrm>
            <a:off x="3127375" y="16764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2</a:t>
            </a:r>
            <a:endParaRPr lang="en-US" sz="2400" dirty="0">
              <a:solidFill>
                <a:srgbClr val="FFFF00"/>
              </a:solidFill>
            </a:endParaRPr>
          </a:p>
        </p:txBody>
      </p:sp>
      <p:sp>
        <p:nvSpPr>
          <p:cNvPr id="14343" name="Line 6"/>
          <p:cNvSpPr>
            <a:spLocks noChangeShapeType="1"/>
          </p:cNvSpPr>
          <p:nvPr/>
        </p:nvSpPr>
        <p:spPr bwMode="auto">
          <a:xfrm>
            <a:off x="3276600" y="2133600"/>
            <a:ext cx="1588" cy="30480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14" name="Oval 13"/>
          <p:cNvSpPr/>
          <p:nvPr/>
        </p:nvSpPr>
        <p:spPr>
          <a:xfrm>
            <a:off x="4038600" y="28956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7" name="Picture 1"/>
          <p:cNvPicPr>
            <a:picLocks noChangeAspect="1" noChangeArrowheads="1"/>
          </p:cNvPicPr>
          <p:nvPr/>
        </p:nvPicPr>
        <p:blipFill>
          <a:blip r:embed="rId3" cstate="print"/>
          <a:srcRect l="55473" t="15429" r="23270" b="58409"/>
          <a:stretch>
            <a:fillRect/>
          </a:stretch>
        </p:blipFill>
        <p:spPr bwMode="auto">
          <a:xfrm rot="1195595">
            <a:off x="3639256" y="2370952"/>
            <a:ext cx="738041" cy="1363491"/>
          </a:xfrm>
          <a:prstGeom prst="ellipse">
            <a:avLst/>
          </a:prstGeom>
          <a:ln>
            <a:noFill/>
          </a:ln>
          <a:effectLst>
            <a:softEdge rad="112500"/>
          </a:effectLst>
        </p:spPr>
      </p:pic>
      <p:sp>
        <p:nvSpPr>
          <p:cNvPr id="34" name="Text Box 17"/>
          <p:cNvSpPr txBox="1">
            <a:spLocks noChangeArrowheads="1"/>
          </p:cNvSpPr>
          <p:nvPr/>
        </p:nvSpPr>
        <p:spPr bwMode="auto">
          <a:xfrm>
            <a:off x="2819401" y="5943601"/>
            <a:ext cx="1727053" cy="525401"/>
          </a:xfrm>
          <a:prstGeom prst="rect">
            <a:avLst/>
          </a:prstGeom>
          <a:noFill/>
          <a:ln w="9360">
            <a:solidFill>
              <a:srgbClr val="FFFFFF"/>
            </a:solid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FFFFFF"/>
                </a:solidFill>
              </a:rPr>
              <a:t>∆X</a:t>
            </a:r>
            <a:r>
              <a:rPr lang="en-US" sz="2800" baseline="-25000" dirty="0">
                <a:solidFill>
                  <a:srgbClr val="FFFFFF"/>
                </a:solidFill>
              </a:rPr>
              <a:t>1</a:t>
            </a:r>
            <a:r>
              <a:rPr lang="en-US" sz="2800" dirty="0">
                <a:solidFill>
                  <a:srgbClr val="FFFFFF"/>
                </a:solidFill>
              </a:rPr>
              <a:t> ∆</a:t>
            </a:r>
            <a:r>
              <a:rPr lang="en-US" sz="2800" dirty="0">
                <a:solidFill>
                  <a:srgbClr val="FFFFFF"/>
                </a:solidFill>
              </a:rPr>
              <a:t>X</a:t>
            </a:r>
            <a:r>
              <a:rPr lang="en-US" sz="2800" baseline="-25000" dirty="0">
                <a:solidFill>
                  <a:srgbClr val="FFFFFF"/>
                </a:solidFill>
              </a:rPr>
              <a:t>2</a:t>
            </a:r>
            <a:r>
              <a:rPr lang="en-US" sz="2800" dirty="0">
                <a:solidFill>
                  <a:srgbClr val="FFFFFF"/>
                </a:solidFill>
              </a:rPr>
              <a:t> ≥1</a:t>
            </a:r>
            <a:endParaRPr lang="en-US" sz="2800" dirty="0">
              <a:solidFill>
                <a:srgbClr val="FFFFFF"/>
              </a:solidFill>
            </a:endParaRPr>
          </a:p>
        </p:txBody>
      </p:sp>
      <p:sp>
        <p:nvSpPr>
          <p:cNvPr id="35" name="Rectangle 18"/>
          <p:cNvSpPr>
            <a:spLocks noChangeArrowheads="1"/>
          </p:cNvSpPr>
          <p:nvPr/>
        </p:nvSpPr>
        <p:spPr bwMode="auto">
          <a:xfrm>
            <a:off x="2286000" y="5486401"/>
            <a:ext cx="3581400" cy="460375"/>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FF"/>
                </a:solidFill>
              </a:rPr>
              <a:t>The uncertainty principle</a:t>
            </a:r>
          </a:p>
        </p:txBody>
      </p:sp>
      <p:sp>
        <p:nvSpPr>
          <p:cNvPr id="27" name="Line 3"/>
          <p:cNvSpPr>
            <a:spLocks noChangeShapeType="1"/>
          </p:cNvSpPr>
          <p:nvPr/>
        </p:nvSpPr>
        <p:spPr bwMode="auto">
          <a:xfrm>
            <a:off x="7010400" y="5029200"/>
            <a:ext cx="3048000" cy="1588"/>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28" name="Text Box 4"/>
          <p:cNvSpPr txBox="1">
            <a:spLocks noChangeArrowheads="1"/>
          </p:cNvSpPr>
          <p:nvPr/>
        </p:nvSpPr>
        <p:spPr bwMode="auto">
          <a:xfrm>
            <a:off x="9604375" y="44958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1</a:t>
            </a:r>
            <a:endParaRPr lang="en-US" sz="2400" dirty="0">
              <a:solidFill>
                <a:srgbClr val="FFFF00"/>
              </a:solidFill>
            </a:endParaRPr>
          </a:p>
        </p:txBody>
      </p:sp>
      <p:sp>
        <p:nvSpPr>
          <p:cNvPr id="29" name="Text Box 5"/>
          <p:cNvSpPr txBox="1">
            <a:spLocks noChangeArrowheads="1"/>
          </p:cNvSpPr>
          <p:nvPr/>
        </p:nvSpPr>
        <p:spPr bwMode="auto">
          <a:xfrm>
            <a:off x="7851775" y="1752600"/>
            <a:ext cx="446254" cy="463846"/>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00"/>
                </a:solidFill>
              </a:rPr>
              <a:t>X</a:t>
            </a:r>
            <a:r>
              <a:rPr lang="en-US" sz="2400" baseline="-25000" dirty="0">
                <a:solidFill>
                  <a:srgbClr val="FFFF00"/>
                </a:solidFill>
              </a:rPr>
              <a:t>2</a:t>
            </a:r>
            <a:endParaRPr lang="en-US" sz="2400" dirty="0">
              <a:solidFill>
                <a:srgbClr val="FFFF00"/>
              </a:solidFill>
            </a:endParaRPr>
          </a:p>
        </p:txBody>
      </p:sp>
      <p:sp>
        <p:nvSpPr>
          <p:cNvPr id="30" name="Line 6"/>
          <p:cNvSpPr>
            <a:spLocks noChangeShapeType="1"/>
          </p:cNvSpPr>
          <p:nvPr/>
        </p:nvSpPr>
        <p:spPr bwMode="auto">
          <a:xfrm>
            <a:off x="8001000" y="2209800"/>
            <a:ext cx="1588" cy="30480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33" name="Rectangle 18"/>
          <p:cNvSpPr>
            <a:spLocks noChangeArrowheads="1"/>
          </p:cNvSpPr>
          <p:nvPr/>
        </p:nvSpPr>
        <p:spPr bwMode="auto">
          <a:xfrm>
            <a:off x="6553200" y="5638801"/>
            <a:ext cx="3581400" cy="460375"/>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FFFFFF"/>
                </a:solidFill>
              </a:rPr>
              <a:t>Squeezed vacuum</a:t>
            </a:r>
            <a:endParaRPr lang="en-US" sz="2400" dirty="0">
              <a:solidFill>
                <a:srgbClr val="FFFFFF"/>
              </a:solidFill>
            </a:endParaRPr>
          </a:p>
        </p:txBody>
      </p:sp>
      <p:pic>
        <p:nvPicPr>
          <p:cNvPr id="40" name="Picture 1"/>
          <p:cNvPicPr>
            <a:picLocks noChangeAspect="1" noChangeArrowheads="1"/>
          </p:cNvPicPr>
          <p:nvPr/>
        </p:nvPicPr>
        <p:blipFill>
          <a:blip r:embed="rId3" cstate="print"/>
          <a:srcRect l="55473" t="15429" r="23270" b="58409"/>
          <a:stretch>
            <a:fillRect/>
          </a:stretch>
        </p:blipFill>
        <p:spPr bwMode="auto">
          <a:xfrm rot="1195595">
            <a:off x="7677857" y="4352152"/>
            <a:ext cx="738041" cy="1363491"/>
          </a:xfrm>
          <a:prstGeom prst="ellipse">
            <a:avLst/>
          </a:prstGeom>
          <a:ln>
            <a:noFill/>
          </a:ln>
          <a:effectLst>
            <a:softEdge rad="112500"/>
          </a:effectLst>
        </p:spPr>
      </p:pic>
    </p:spTree>
    <p:extLst>
      <p:ext uri="{BB962C8B-B14F-4D97-AF65-F5344CB8AC3E}">
        <p14:creationId xmlns:p14="http://schemas.microsoft.com/office/powerpoint/2010/main" val="222305397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57400" y="379413"/>
            <a:ext cx="8305800" cy="838200"/>
          </a:xfrm>
          <a:prstGeom prst="rect">
            <a:avLst/>
          </a:prstGeom>
          <a:noFill/>
          <a:ln w="9525">
            <a:noFill/>
            <a:round/>
            <a:headEnd/>
            <a:tailEnd/>
          </a:ln>
        </p:spPr>
        <p:txBody>
          <a:bodyPr lIns="92160" tIns="46080" rIns="92160" bIns="46080" anchor="b"/>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solidFill>
                  <a:srgbClr val="FFFFFF"/>
                </a:solidFill>
                <a:latin typeface="+mj-lt"/>
              </a:rPr>
              <a:t>Squeezing in an interferometer</a:t>
            </a:r>
            <a:endParaRPr lang="en-US" sz="4400" dirty="0">
              <a:solidFill>
                <a:srgbClr val="FFFFFF"/>
              </a:solidFill>
              <a:latin typeface="+mj-lt"/>
            </a:endParaRPr>
          </a:p>
        </p:txBody>
      </p:sp>
      <p:sp>
        <p:nvSpPr>
          <p:cNvPr id="3" name="TextBox 2"/>
          <p:cNvSpPr txBox="1"/>
          <p:nvPr/>
        </p:nvSpPr>
        <p:spPr>
          <a:xfrm>
            <a:off x="6160737" y="4646146"/>
            <a:ext cx="348596" cy="369332"/>
          </a:xfrm>
          <a:prstGeom prst="rect">
            <a:avLst/>
          </a:prstGeom>
          <a:noFill/>
        </p:spPr>
        <p:txBody>
          <a:bodyPr wrap="square" rtlCol="0">
            <a:spAutoFit/>
          </a:bodyPr>
          <a:lstStyle/>
          <a:p>
            <a:endParaRPr lang="en-US" dirty="0"/>
          </a:p>
        </p:txBody>
      </p:sp>
      <p:grpSp>
        <p:nvGrpSpPr>
          <p:cNvPr id="4" name="Group 17"/>
          <p:cNvGrpSpPr/>
          <p:nvPr/>
        </p:nvGrpSpPr>
        <p:grpSpPr>
          <a:xfrm>
            <a:off x="5181602" y="1600200"/>
            <a:ext cx="3740666" cy="2583176"/>
            <a:chOff x="6149492" y="2451641"/>
            <a:chExt cx="1982287" cy="1813444"/>
          </a:xfrm>
        </p:grpSpPr>
        <p:sp>
          <p:nvSpPr>
            <p:cNvPr id="5" name="Rectangle 33"/>
            <p:cNvSpPr>
              <a:spLocks noChangeArrowheads="1"/>
            </p:cNvSpPr>
            <p:nvPr/>
          </p:nvSpPr>
          <p:spPr bwMode="auto">
            <a:xfrm>
              <a:off x="7966617" y="3680561"/>
              <a:ext cx="165162" cy="584524"/>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6" name="Rectangle 34"/>
            <p:cNvSpPr>
              <a:spLocks noChangeArrowheads="1"/>
            </p:cNvSpPr>
            <p:nvPr/>
          </p:nvSpPr>
          <p:spPr bwMode="auto">
            <a:xfrm rot="16200000">
              <a:off x="6373485" y="2227648"/>
              <a:ext cx="159040" cy="607025"/>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grpSp>
      <p:grpSp>
        <p:nvGrpSpPr>
          <p:cNvPr id="7" name="Group 18"/>
          <p:cNvGrpSpPr/>
          <p:nvPr/>
        </p:nvGrpSpPr>
        <p:grpSpPr>
          <a:xfrm>
            <a:off x="2895601" y="1806078"/>
            <a:ext cx="5714999" cy="4213722"/>
            <a:chOff x="4896253" y="2646332"/>
            <a:chExt cx="3028543" cy="2958121"/>
          </a:xfrm>
        </p:grpSpPr>
        <p:sp>
          <p:nvSpPr>
            <p:cNvPr id="8" name="Rectangle 2"/>
            <p:cNvSpPr>
              <a:spLocks noChangeArrowheads="1"/>
            </p:cNvSpPr>
            <p:nvPr/>
          </p:nvSpPr>
          <p:spPr bwMode="auto">
            <a:xfrm rot="2748482">
              <a:off x="6335786" y="3600438"/>
              <a:ext cx="150796" cy="623302"/>
            </a:xfrm>
            <a:prstGeom prst="rect">
              <a:avLst/>
            </a:prstGeom>
            <a:gradFill rotWithShape="1">
              <a:gsLst>
                <a:gs pos="0">
                  <a:srgbClr val="5E7676"/>
                </a:gs>
                <a:gs pos="5000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9" name="Line 4"/>
            <p:cNvSpPr>
              <a:spLocks noChangeShapeType="1"/>
            </p:cNvSpPr>
            <p:nvPr/>
          </p:nvSpPr>
          <p:spPr bwMode="auto">
            <a:xfrm flipV="1">
              <a:off x="5663484" y="3996106"/>
              <a:ext cx="2261312" cy="2085"/>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10" name="Line 5"/>
            <p:cNvSpPr>
              <a:spLocks noChangeShapeType="1"/>
            </p:cNvSpPr>
            <p:nvPr/>
          </p:nvSpPr>
          <p:spPr bwMode="auto">
            <a:xfrm flipV="1">
              <a:off x="6411635" y="2646332"/>
              <a:ext cx="0" cy="1349774"/>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11" name="Line 6"/>
            <p:cNvSpPr>
              <a:spLocks noChangeShapeType="1"/>
            </p:cNvSpPr>
            <p:nvPr/>
          </p:nvSpPr>
          <p:spPr bwMode="auto">
            <a:xfrm flipH="1">
              <a:off x="6394398" y="3996106"/>
              <a:ext cx="36317" cy="1608347"/>
            </a:xfrm>
            <a:prstGeom prst="line">
              <a:avLst/>
            </a:prstGeom>
            <a:noFill/>
            <a:ln w="31750">
              <a:solidFill>
                <a:srgbClr val="FF0000"/>
              </a:solidFill>
              <a:round/>
              <a:headEnd/>
              <a:tailEnd type="triangle" w="med" len="med"/>
            </a:ln>
          </p:spPr>
          <p:txBody>
            <a:bodyPr>
              <a:prstTxWarp prst="textNoShape">
                <a:avLst/>
              </a:prstTxWarp>
            </a:bodyPr>
            <a:lstStyle/>
            <a:p>
              <a:endParaRPr lang="en-US"/>
            </a:p>
          </p:txBody>
        </p:sp>
        <p:sp>
          <p:nvSpPr>
            <p:cNvPr id="12" name="Rectangle 25"/>
            <p:cNvSpPr>
              <a:spLocks noChangeArrowheads="1"/>
            </p:cNvSpPr>
            <p:nvPr/>
          </p:nvSpPr>
          <p:spPr bwMode="auto">
            <a:xfrm>
              <a:off x="4896253" y="3822608"/>
              <a:ext cx="764680" cy="342866"/>
            </a:xfrm>
            <a:prstGeom prst="rect">
              <a:avLst/>
            </a:prstGeom>
            <a:gradFill rotWithShape="1">
              <a:gsLst>
                <a:gs pos="0">
                  <a:srgbClr val="CCFFFF"/>
                </a:gs>
                <a:gs pos="100000">
                  <a:srgbClr val="5E7676"/>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pPr algn="ctr"/>
              <a:r>
                <a:rPr lang="en-US" dirty="0">
                  <a:solidFill>
                    <a:schemeClr val="bg1"/>
                  </a:solidFill>
                </a:rPr>
                <a:t>Laser</a:t>
              </a:r>
            </a:p>
          </p:txBody>
        </p:sp>
      </p:grpSp>
      <p:sp>
        <p:nvSpPr>
          <p:cNvPr id="13" name="Chord 12"/>
          <p:cNvSpPr/>
          <p:nvPr/>
        </p:nvSpPr>
        <p:spPr>
          <a:xfrm rot="-5400000">
            <a:off x="5255004" y="5641597"/>
            <a:ext cx="868350" cy="862757"/>
          </a:xfrm>
          <a:prstGeom prst="chord">
            <a:avLst>
              <a:gd name="adj1" fmla="val 5443980"/>
              <a:gd name="adj2" fmla="val 16200000"/>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Elbow Connector 36"/>
          <p:cNvCxnSpPr>
            <a:stCxn id="3" idx="2"/>
          </p:cNvCxnSpPr>
          <p:nvPr/>
        </p:nvCxnSpPr>
        <p:spPr>
          <a:xfrm rot="5400000" flipH="1">
            <a:off x="5536580" y="4217023"/>
            <a:ext cx="1129276" cy="467634"/>
          </a:xfrm>
          <a:prstGeom prst="bentConnector3">
            <a:avLst>
              <a:gd name="adj1" fmla="val 3146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1"/>
          <p:cNvPicPr>
            <a:picLocks noChangeAspect="1" noChangeArrowheads="1"/>
          </p:cNvPicPr>
          <p:nvPr/>
        </p:nvPicPr>
        <p:blipFill>
          <a:blip r:embed="rId2" cstate="print"/>
          <a:srcRect l="55473" t="15429" r="23270" b="58409"/>
          <a:stretch>
            <a:fillRect/>
          </a:stretch>
        </p:blipFill>
        <p:spPr bwMode="auto">
          <a:xfrm>
            <a:off x="6096000" y="4953000"/>
            <a:ext cx="990600" cy="914400"/>
          </a:xfrm>
          <a:prstGeom prst="ellipse">
            <a:avLst/>
          </a:prstGeom>
          <a:ln>
            <a:noFill/>
          </a:ln>
          <a:effectLst>
            <a:softEdge rad="112500"/>
          </a:effectLst>
        </p:spPr>
      </p:pic>
      <p:pic>
        <p:nvPicPr>
          <p:cNvPr id="26" name="Picture 1"/>
          <p:cNvPicPr>
            <a:picLocks noChangeAspect="1" noChangeArrowheads="1"/>
          </p:cNvPicPr>
          <p:nvPr/>
        </p:nvPicPr>
        <p:blipFill>
          <a:blip r:embed="rId2" cstate="print"/>
          <a:srcRect l="55473" t="15429" r="23270" b="58409"/>
          <a:stretch>
            <a:fillRect/>
          </a:stretch>
        </p:blipFill>
        <p:spPr bwMode="auto">
          <a:xfrm rot="1195595">
            <a:off x="6230057" y="4733153"/>
            <a:ext cx="738041" cy="1363491"/>
          </a:xfrm>
          <a:prstGeom prst="ellipse">
            <a:avLst/>
          </a:prstGeom>
          <a:ln>
            <a:noFill/>
          </a:ln>
          <a:effectLst>
            <a:softEdge rad="112500"/>
          </a:effectLst>
        </p:spPr>
      </p:pic>
    </p:spTree>
    <p:extLst>
      <p:ext uri="{BB962C8B-B14F-4D97-AF65-F5344CB8AC3E}">
        <p14:creationId xmlns:p14="http://schemas.microsoft.com/office/powerpoint/2010/main" val="268470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Squeezing in Enhanced LIGO</a:t>
            </a:r>
            <a:endParaRPr lang="en-US" dirty="0"/>
          </a:p>
        </p:txBody>
      </p:sp>
      <p:graphicFrame>
        <p:nvGraphicFramePr>
          <p:cNvPr id="25601" name="Object 1"/>
          <p:cNvGraphicFramePr>
            <a:graphicFrameLocks noChangeAspect="1"/>
          </p:cNvGraphicFramePr>
          <p:nvPr/>
        </p:nvGraphicFramePr>
        <p:xfrm>
          <a:off x="2890838" y="1295401"/>
          <a:ext cx="6481762" cy="5230895"/>
        </p:xfrm>
        <a:graphic>
          <a:graphicData uri="http://schemas.openxmlformats.org/presentationml/2006/ole">
            <mc:AlternateContent xmlns:mc="http://schemas.openxmlformats.org/markup-compatibility/2006">
              <mc:Choice xmlns:v="urn:schemas-microsoft-com:vml" Requires="v">
                <p:oleObj spid="_x0000_s2188" name="Acrobat Document" r:id="rId3" imgW="4886257" imgH="3943350" progId="AcroExch.Document.7">
                  <p:embed/>
                </p:oleObj>
              </mc:Choice>
              <mc:Fallback>
                <p:oleObj name="Acrobat Document" r:id="rId3" imgW="4886257" imgH="394335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38" y="1295401"/>
                        <a:ext cx="6481762" cy="523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8077201" y="4495800"/>
            <a:ext cx="782587" cy="400110"/>
          </a:xfrm>
          <a:prstGeom prst="rect">
            <a:avLst/>
          </a:prstGeom>
          <a:solidFill>
            <a:schemeClr val="bg1"/>
          </a:solidFill>
        </p:spPr>
        <p:txBody>
          <a:bodyPr wrap="none" rtlCol="0">
            <a:spAutoFit/>
          </a:bodyPr>
          <a:lstStyle/>
          <a:p>
            <a:r>
              <a:rPr lang="en-US" sz="2000" dirty="0"/>
              <a:t>2.1dB</a:t>
            </a:r>
          </a:p>
        </p:txBody>
      </p:sp>
      <p:graphicFrame>
        <p:nvGraphicFramePr>
          <p:cNvPr id="25603" name="Object 3"/>
          <p:cNvGraphicFramePr>
            <a:graphicFrameLocks noChangeAspect="1"/>
          </p:cNvGraphicFramePr>
          <p:nvPr/>
        </p:nvGraphicFramePr>
        <p:xfrm>
          <a:off x="2895600" y="1295400"/>
          <a:ext cx="6477000" cy="5181600"/>
        </p:xfrm>
        <a:graphic>
          <a:graphicData uri="http://schemas.openxmlformats.org/presentationml/2006/ole">
            <mc:AlternateContent xmlns:mc="http://schemas.openxmlformats.org/markup-compatibility/2006">
              <mc:Choice xmlns:v="urn:schemas-microsoft-com:vml" Requires="v">
                <p:oleObj spid="_x0000_s2189" name="Acrobat Document" r:id="rId5" imgW="5143500" imgH="3857625" progId="AcroExch.Document.7">
                  <p:embed/>
                </p:oleObj>
              </mc:Choice>
              <mc:Fallback>
                <p:oleObj name="Acrobat Document" r:id="rId5" imgW="5143500" imgH="3857625"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295400"/>
                        <a:ext cx="6477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p:cNvSpPr txBox="1"/>
          <p:nvPr/>
        </p:nvSpPr>
        <p:spPr>
          <a:xfrm>
            <a:off x="6686462" y="5257800"/>
            <a:ext cx="4881593" cy="400110"/>
          </a:xfrm>
          <a:prstGeom prst="rect">
            <a:avLst/>
          </a:prstGeom>
          <a:solidFill>
            <a:schemeClr val="bg1"/>
          </a:solidFill>
        </p:spPr>
        <p:txBody>
          <a:bodyPr wrap="none" rtlCol="0">
            <a:spAutoFit/>
          </a:bodyPr>
          <a:lstStyle/>
          <a:p>
            <a:r>
              <a:rPr lang="en-US" sz="2000" dirty="0"/>
              <a:t>19% improvement in SNR </a:t>
            </a:r>
            <a:r>
              <a:rPr lang="en-US" sz="2000" dirty="0" smtClean="0"/>
              <a:t>at high frequencies</a:t>
            </a:r>
            <a:endParaRPr lang="en-US" sz="2000" dirty="0"/>
          </a:p>
        </p:txBody>
      </p:sp>
      <p:sp>
        <p:nvSpPr>
          <p:cNvPr id="7" name="TextBox 6"/>
          <p:cNvSpPr txBox="1"/>
          <p:nvPr/>
        </p:nvSpPr>
        <p:spPr>
          <a:xfrm>
            <a:off x="1524000" y="6519446"/>
            <a:ext cx="6019800" cy="338554"/>
          </a:xfrm>
          <a:prstGeom prst="rect">
            <a:avLst/>
          </a:prstGeom>
          <a:noFill/>
        </p:spPr>
        <p:txBody>
          <a:bodyPr wrap="square" rtlCol="0">
            <a:spAutoFit/>
          </a:bodyPr>
          <a:lstStyle/>
          <a:p>
            <a:r>
              <a:rPr lang="en-US" sz="1600" dirty="0"/>
              <a:t>LIGO Scientific Collaboration, Nature Photonics </a:t>
            </a:r>
            <a:r>
              <a:rPr lang="en-US" sz="1600" b="1" dirty="0"/>
              <a:t>7</a:t>
            </a:r>
            <a:r>
              <a:rPr lang="en-US" sz="1600" dirty="0"/>
              <a:t> 613-619 (2013)</a:t>
            </a:r>
            <a:endParaRPr lang="en-US" sz="1600" dirty="0"/>
          </a:p>
        </p:txBody>
      </p:sp>
    </p:spTree>
    <p:extLst>
      <p:ext uri="{BB962C8B-B14F-4D97-AF65-F5344CB8AC3E}">
        <p14:creationId xmlns:p14="http://schemas.microsoft.com/office/powerpoint/2010/main" val="18280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560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No additional noise introduced</a:t>
            </a:r>
            <a:endParaRPr lang="en-US" dirty="0"/>
          </a:p>
        </p:txBody>
      </p:sp>
      <p:pic>
        <p:nvPicPr>
          <p:cNvPr id="1026" name="Picture 2"/>
          <p:cNvPicPr>
            <a:picLocks noChangeAspect="1" noChangeArrowheads="1"/>
          </p:cNvPicPr>
          <p:nvPr/>
        </p:nvPicPr>
        <p:blipFill>
          <a:blip r:embed="rId2" cstate="print"/>
          <a:srcRect l="25500" t="20445" r="25000" b="9333"/>
          <a:stretch>
            <a:fillRect/>
          </a:stretch>
        </p:blipFill>
        <p:spPr bwMode="auto">
          <a:xfrm>
            <a:off x="1828800" y="1219201"/>
            <a:ext cx="6705600" cy="5350933"/>
          </a:xfrm>
          <a:prstGeom prst="rect">
            <a:avLst/>
          </a:prstGeom>
          <a:noFill/>
          <a:ln w="9525">
            <a:noFill/>
            <a:miter lim="800000"/>
            <a:headEnd/>
            <a:tailEnd/>
          </a:ln>
        </p:spPr>
      </p:pic>
      <p:sp>
        <p:nvSpPr>
          <p:cNvPr id="8" name="Oval 7"/>
          <p:cNvSpPr/>
          <p:nvPr/>
        </p:nvSpPr>
        <p:spPr>
          <a:xfrm>
            <a:off x="3505200" y="4648200"/>
            <a:ext cx="17526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3" cstate="print"/>
          <a:srcRect l="29692" t="21674" r="26040" b="15613"/>
          <a:stretch>
            <a:fillRect/>
          </a:stretch>
        </p:blipFill>
        <p:spPr bwMode="auto">
          <a:xfrm>
            <a:off x="5715000" y="1295400"/>
            <a:ext cx="4876800" cy="3886200"/>
          </a:xfrm>
          <a:prstGeom prst="rect">
            <a:avLst/>
          </a:prstGeom>
          <a:noFill/>
          <a:ln w="9525">
            <a:solidFill>
              <a:srgbClr val="FF0000"/>
            </a:solidFill>
            <a:miter lim="800000"/>
            <a:headEnd/>
            <a:tailEnd/>
          </a:ln>
        </p:spPr>
      </p:pic>
      <p:cxnSp>
        <p:nvCxnSpPr>
          <p:cNvPr id="11" name="Straight Connector 10"/>
          <p:cNvCxnSpPr/>
          <p:nvPr/>
        </p:nvCxnSpPr>
        <p:spPr>
          <a:xfrm flipV="1">
            <a:off x="3810000" y="1295400"/>
            <a:ext cx="1905000" cy="35052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5"/>
          </p:cNvCxnSpPr>
          <p:nvPr/>
        </p:nvCxnSpPr>
        <p:spPr>
          <a:xfrm flipV="1">
            <a:off x="5001138" y="5181600"/>
            <a:ext cx="5514463" cy="63733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715000" y="1295400"/>
            <a:ext cx="4876800" cy="3886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848236" y="5562601"/>
            <a:ext cx="3819764" cy="1015663"/>
          </a:xfrm>
          <a:prstGeom prst="rect">
            <a:avLst/>
          </a:prstGeom>
          <a:solidFill>
            <a:schemeClr val="bg1"/>
          </a:solidFill>
        </p:spPr>
        <p:txBody>
          <a:bodyPr wrap="none" rtlCol="0">
            <a:spAutoFit/>
          </a:bodyPr>
          <a:lstStyle/>
          <a:p>
            <a:r>
              <a:rPr lang="en-US" sz="2000" dirty="0"/>
              <a:t>1Mpc  range added to neutron star</a:t>
            </a:r>
          </a:p>
          <a:p>
            <a:r>
              <a:rPr lang="en-US" sz="2000" dirty="0"/>
              <a:t> binary inspiral range, </a:t>
            </a:r>
          </a:p>
          <a:p>
            <a:r>
              <a:rPr lang="en-US" sz="2000" dirty="0"/>
              <a:t>24% increase in detection rate</a:t>
            </a:r>
            <a:endParaRPr lang="en-US" sz="2000" dirty="0"/>
          </a:p>
        </p:txBody>
      </p:sp>
    </p:spTree>
    <p:extLst>
      <p:ext uri="{BB962C8B-B14F-4D97-AF65-F5344CB8AC3E}">
        <p14:creationId xmlns:p14="http://schemas.microsoft.com/office/powerpoint/2010/main" val="37298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8" grpId="1"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sqzALIGO.png"/>
          <p:cNvPicPr>
            <a:picLocks noChangeAspect="1"/>
          </p:cNvPicPr>
          <p:nvPr/>
        </p:nvPicPr>
        <p:blipFill>
          <a:blip r:embed="rId2" cstate="print"/>
          <a:stretch>
            <a:fillRect/>
          </a:stretch>
        </p:blipFill>
        <p:spPr>
          <a:xfrm>
            <a:off x="2209800" y="1676400"/>
            <a:ext cx="6121940" cy="4876800"/>
          </a:xfrm>
          <a:prstGeom prst="rect">
            <a:avLst/>
          </a:prstGeom>
        </p:spPr>
      </p:pic>
      <p:sp>
        <p:nvSpPr>
          <p:cNvPr id="3" name="Rectangle 2"/>
          <p:cNvSpPr txBox="1">
            <a:spLocks noChangeArrowheads="1"/>
          </p:cNvSpPr>
          <p:nvPr/>
        </p:nvSpPr>
        <p:spPr>
          <a:xfrm>
            <a:off x="1524000" y="304801"/>
            <a:ext cx="8991600" cy="944563"/>
          </a:xfrm>
          <a:prstGeom prst="rect">
            <a:avLst/>
          </a:prstGeom>
        </p:spPr>
        <p:txBody>
          <a:bodyPr/>
          <a:lstStyle/>
          <a:p>
            <a:pPr algn="ctr" fontAlgn="base">
              <a:spcBef>
                <a:spcPct val="0"/>
              </a:spcBef>
              <a:spcAft>
                <a:spcPct val="0"/>
              </a:spcAft>
              <a:buClr>
                <a:srgbClr val="000000"/>
              </a:buClr>
              <a:buSzPct val="100000"/>
              <a:defRPr/>
            </a:pPr>
            <a:r>
              <a:rPr lang="en-US" sz="4400" kern="0" dirty="0">
                <a:solidFill>
                  <a:srgbClr val="FFFFFF"/>
                </a:solidFill>
                <a:latin typeface="+mj-lt"/>
                <a:ea typeface="+mj-ea"/>
                <a:cs typeface="+mj-cs"/>
              </a:rPr>
              <a:t>Squeezing with a radiation pressure noise limited interferometer</a:t>
            </a:r>
            <a:endParaRPr lang="en-US" sz="4400" kern="0" dirty="0">
              <a:solidFill>
                <a:srgbClr val="FFFFFF"/>
              </a:solidFill>
              <a:latin typeface="+mj-lt"/>
              <a:ea typeface="+mj-ea"/>
              <a:cs typeface="+mj-cs"/>
            </a:endParaRPr>
          </a:p>
        </p:txBody>
      </p:sp>
    </p:spTree>
    <p:extLst>
      <p:ext uri="{BB962C8B-B14F-4D97-AF65-F5344CB8AC3E}">
        <p14:creationId xmlns:p14="http://schemas.microsoft.com/office/powerpoint/2010/main" val="20407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67000" y="304801"/>
            <a:ext cx="7010400" cy="944563"/>
          </a:xfrm>
          <a:prstGeom prst="rect">
            <a:avLst/>
          </a:prstGeom>
        </p:spPr>
        <p:txBody>
          <a:bodyPr/>
          <a:lstStyle/>
          <a:p>
            <a:pPr algn="ctr" fontAlgn="base">
              <a:spcBef>
                <a:spcPct val="0"/>
              </a:spcBef>
              <a:spcAft>
                <a:spcPct val="0"/>
              </a:spcAft>
              <a:buClr>
                <a:srgbClr val="000000"/>
              </a:buClr>
              <a:buSzPct val="100000"/>
              <a:defRPr/>
            </a:pPr>
            <a:r>
              <a:rPr lang="en-US" sz="4400" kern="0" dirty="0">
                <a:solidFill>
                  <a:srgbClr val="FFFFFF"/>
                </a:solidFill>
                <a:latin typeface="+mj-lt"/>
                <a:ea typeface="+mj-ea"/>
                <a:cs typeface="+mj-cs"/>
              </a:rPr>
              <a:t>Frequency Dependent Squeezing</a:t>
            </a:r>
            <a:endParaRPr lang="en-US" sz="4400" kern="0" dirty="0">
              <a:solidFill>
                <a:srgbClr val="FFFFFF"/>
              </a:solidFill>
              <a:latin typeface="+mj-lt"/>
              <a:ea typeface="+mj-ea"/>
              <a:cs typeface="+mj-cs"/>
            </a:endParaRPr>
          </a:p>
        </p:txBody>
      </p:sp>
      <p:pic>
        <p:nvPicPr>
          <p:cNvPr id="33794" name="Picture 2"/>
          <p:cNvPicPr>
            <a:picLocks noChangeAspect="1" noChangeArrowheads="1"/>
          </p:cNvPicPr>
          <p:nvPr/>
        </p:nvPicPr>
        <p:blipFill>
          <a:blip r:embed="rId2" cstate="print"/>
          <a:srcRect l="19500" t="30222" r="54000" b="25333"/>
          <a:stretch>
            <a:fillRect/>
          </a:stretch>
        </p:blipFill>
        <p:spPr bwMode="auto">
          <a:xfrm>
            <a:off x="3810000" y="1828800"/>
            <a:ext cx="4572000" cy="4313208"/>
          </a:xfrm>
          <a:prstGeom prst="rect">
            <a:avLst/>
          </a:prstGeom>
          <a:noFill/>
          <a:ln w="9525">
            <a:noFill/>
            <a:miter lim="800000"/>
            <a:headEnd/>
            <a:tailEnd/>
          </a:ln>
        </p:spPr>
      </p:pic>
      <p:sp>
        <p:nvSpPr>
          <p:cNvPr id="5" name="TextBox 4"/>
          <p:cNvSpPr txBox="1"/>
          <p:nvPr/>
        </p:nvSpPr>
        <p:spPr>
          <a:xfrm>
            <a:off x="1524000" y="6412468"/>
            <a:ext cx="4267200" cy="369332"/>
          </a:xfrm>
          <a:prstGeom prst="rect">
            <a:avLst/>
          </a:prstGeom>
          <a:noFill/>
        </p:spPr>
        <p:txBody>
          <a:bodyPr wrap="square" rtlCol="0">
            <a:spAutoFit/>
          </a:bodyPr>
          <a:lstStyle/>
          <a:p>
            <a:r>
              <a:rPr lang="en-US" dirty="0"/>
              <a:t>Evans et al, PRD </a:t>
            </a:r>
            <a:r>
              <a:rPr lang="en-US" b="1" dirty="0"/>
              <a:t>88 </a:t>
            </a:r>
            <a:r>
              <a:rPr lang="en-US" dirty="0"/>
              <a:t>022002  (2013)</a:t>
            </a:r>
          </a:p>
        </p:txBody>
      </p:sp>
    </p:spTree>
    <p:extLst>
      <p:ext uri="{BB962C8B-B14F-4D97-AF65-F5344CB8AC3E}">
        <p14:creationId xmlns:p14="http://schemas.microsoft.com/office/powerpoint/2010/main" val="2807580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3771331" cy="1143000"/>
          </a:xfrm>
        </p:spPr>
        <p:txBody>
          <a:bodyPr>
            <a:normAutofit fontScale="90000"/>
          </a:bodyPr>
          <a:lstStyle/>
          <a:p>
            <a:r>
              <a:rPr lang="en-US" dirty="0"/>
              <a:t>We got one!</a:t>
            </a:r>
            <a:br>
              <a:rPr lang="en-US" dirty="0"/>
            </a:br>
            <a:endParaRPr lang="en-US" dirty="0"/>
          </a:p>
        </p:txBody>
      </p:sp>
      <p:sp>
        <p:nvSpPr>
          <p:cNvPr id="3" name="Content Placeholder 2"/>
          <p:cNvSpPr>
            <a:spLocks noGrp="1"/>
          </p:cNvSpPr>
          <p:nvPr>
            <p:ph idx="1"/>
          </p:nvPr>
        </p:nvSpPr>
        <p:spPr>
          <a:xfrm>
            <a:off x="609600" y="1600201"/>
            <a:ext cx="3822155" cy="4525963"/>
          </a:xfrm>
        </p:spPr>
        <p:txBody>
          <a:bodyPr/>
          <a:lstStyle/>
          <a:p>
            <a:pPr marL="0" indent="0">
              <a:buNone/>
            </a:pPr>
            <a:r>
              <a:rPr lang="en-US" dirty="0" smtClean="0"/>
              <a:t>September 14</a:t>
            </a:r>
            <a:r>
              <a:rPr lang="en-US" baseline="30000" dirty="0" smtClean="0"/>
              <a:t>th</a:t>
            </a:r>
            <a:r>
              <a:rPr lang="en-US" dirty="0" smtClean="0"/>
              <a:t> at 2:50 am</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pic>
        <p:nvPicPr>
          <p:cNvPr id="5" name="Picture 4" descr="Fig1_Split_v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158" y="373502"/>
            <a:ext cx="7374199" cy="5867755"/>
          </a:xfrm>
          <a:prstGeom prst="rect">
            <a:avLst/>
          </a:prstGeom>
        </p:spPr>
      </p:pic>
      <p:sp>
        <p:nvSpPr>
          <p:cNvPr id="7" name="TextBox 6"/>
          <p:cNvSpPr txBox="1"/>
          <p:nvPr/>
        </p:nvSpPr>
        <p:spPr>
          <a:xfrm>
            <a:off x="0" y="6084982"/>
            <a:ext cx="5078954" cy="646331"/>
          </a:xfrm>
          <a:prstGeom prst="rect">
            <a:avLst/>
          </a:prstGeom>
          <a:noFill/>
        </p:spPr>
        <p:txBody>
          <a:bodyPr wrap="none" rtlCol="0">
            <a:spAutoFit/>
          </a:bodyPr>
          <a:lstStyle/>
          <a:p>
            <a:r>
              <a:rPr lang="en-US" dirty="0" smtClean="0"/>
              <a:t>LIGO scientific collaboration, PRL </a:t>
            </a:r>
            <a:r>
              <a:rPr lang="en-US" b="1" dirty="0" smtClean="0"/>
              <a:t>116 </a:t>
            </a:r>
            <a:r>
              <a:rPr lang="en-US" dirty="0" smtClean="0"/>
              <a:t>061102 </a:t>
            </a:r>
          </a:p>
          <a:p>
            <a:r>
              <a:rPr lang="en-US" dirty="0" smtClean="0"/>
              <a:t>http</a:t>
            </a:r>
            <a:r>
              <a:rPr lang="en-US" dirty="0"/>
              <a:t>://dx.doi.org/10.1103/PhysRevLett.116.061102</a:t>
            </a:r>
          </a:p>
        </p:txBody>
      </p:sp>
    </p:spTree>
    <p:extLst>
      <p:ext uri="{BB962C8B-B14F-4D97-AF65-F5344CB8AC3E}">
        <p14:creationId xmlns:p14="http://schemas.microsoft.com/office/powerpoint/2010/main" val="1207306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30000" t="26667" r="30500" b="16444"/>
          <a:stretch>
            <a:fillRect/>
          </a:stretch>
        </p:blipFill>
        <p:spPr bwMode="auto">
          <a:xfrm>
            <a:off x="2819400" y="1752600"/>
            <a:ext cx="6019800" cy="4876800"/>
          </a:xfrm>
          <a:prstGeom prst="rect">
            <a:avLst/>
          </a:prstGeom>
          <a:noFill/>
          <a:ln w="9525">
            <a:noFill/>
            <a:miter lim="800000"/>
            <a:headEnd/>
            <a:tailEnd/>
          </a:ln>
        </p:spPr>
      </p:pic>
      <p:sp>
        <p:nvSpPr>
          <p:cNvPr id="5" name="Rectangle 2"/>
          <p:cNvSpPr txBox="1">
            <a:spLocks noChangeArrowheads="1"/>
          </p:cNvSpPr>
          <p:nvPr/>
        </p:nvSpPr>
        <p:spPr>
          <a:xfrm>
            <a:off x="2667000" y="304801"/>
            <a:ext cx="7010400" cy="944563"/>
          </a:xfrm>
          <a:prstGeom prst="rect">
            <a:avLst/>
          </a:prstGeom>
        </p:spPr>
        <p:txBody>
          <a:bodyPr/>
          <a:lstStyle/>
          <a:p>
            <a:pPr algn="ctr" fontAlgn="base">
              <a:spcBef>
                <a:spcPct val="0"/>
              </a:spcBef>
              <a:spcAft>
                <a:spcPct val="0"/>
              </a:spcAft>
              <a:buClr>
                <a:srgbClr val="000000"/>
              </a:buClr>
              <a:buSzPct val="100000"/>
              <a:defRPr/>
            </a:pPr>
            <a:r>
              <a:rPr lang="en-US" sz="4400" kern="0" dirty="0">
                <a:solidFill>
                  <a:srgbClr val="FFFFFF"/>
                </a:solidFill>
                <a:latin typeface="+mj-lt"/>
                <a:ea typeface="+mj-ea"/>
                <a:cs typeface="+mj-cs"/>
              </a:rPr>
              <a:t>Frequency Dependent Squeezing</a:t>
            </a:r>
            <a:endParaRPr lang="en-US" sz="4400" kern="0" dirty="0">
              <a:solidFill>
                <a:srgbClr val="FFFFFF"/>
              </a:solidFill>
              <a:latin typeface="+mj-lt"/>
              <a:ea typeface="+mj-ea"/>
              <a:cs typeface="+mj-cs"/>
            </a:endParaRPr>
          </a:p>
        </p:txBody>
      </p:sp>
      <p:sp>
        <p:nvSpPr>
          <p:cNvPr id="4" name="TextBox 3"/>
          <p:cNvSpPr txBox="1"/>
          <p:nvPr/>
        </p:nvSpPr>
        <p:spPr>
          <a:xfrm>
            <a:off x="8101786" y="6096001"/>
            <a:ext cx="2566215" cy="646331"/>
          </a:xfrm>
          <a:prstGeom prst="rect">
            <a:avLst/>
          </a:prstGeom>
          <a:solidFill>
            <a:schemeClr val="bg1"/>
          </a:solidFill>
        </p:spPr>
        <p:txBody>
          <a:bodyPr wrap="none" rtlCol="0">
            <a:spAutoFit/>
          </a:bodyPr>
          <a:lstStyle/>
          <a:p>
            <a:r>
              <a:rPr lang="en-US" dirty="0"/>
              <a:t>10 meter Filter Cavity</a:t>
            </a:r>
          </a:p>
          <a:p>
            <a:r>
              <a:rPr lang="en-US" dirty="0"/>
              <a:t>60 </a:t>
            </a:r>
            <a:r>
              <a:rPr lang="en-US" dirty="0" err="1"/>
              <a:t>ppm</a:t>
            </a:r>
            <a:r>
              <a:rPr lang="en-US" dirty="0"/>
              <a:t> round trip losses</a:t>
            </a:r>
            <a:endParaRPr lang="en-US" dirty="0"/>
          </a:p>
        </p:txBody>
      </p:sp>
    </p:spTree>
    <p:extLst>
      <p:ext uri="{BB962C8B-B14F-4D97-AF65-F5344CB8AC3E}">
        <p14:creationId xmlns:p14="http://schemas.microsoft.com/office/powerpoint/2010/main" val="2590539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Strain sensitivity should evolve over the next 5-10 years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pic>
        <p:nvPicPr>
          <p:cNvPr id="7" name="Picture 6"/>
          <p:cNvPicPr>
            <a:picLocks noChangeAspect="1"/>
          </p:cNvPicPr>
          <p:nvPr/>
        </p:nvPicPr>
        <p:blipFill rotWithShape="1">
          <a:blip r:embed="rId2"/>
          <a:srcRect l="18265" t="37100" r="50318" b="27000"/>
          <a:stretch/>
        </p:blipFill>
        <p:spPr>
          <a:xfrm>
            <a:off x="2166430" y="1527254"/>
            <a:ext cx="7758161" cy="4986659"/>
          </a:xfrm>
          <a:prstGeom prst="rect">
            <a:avLst/>
          </a:prstGeom>
        </p:spPr>
      </p:pic>
      <p:sp>
        <p:nvSpPr>
          <p:cNvPr id="10" name="TextBox 9"/>
          <p:cNvSpPr txBox="1"/>
          <p:nvPr/>
        </p:nvSpPr>
        <p:spPr>
          <a:xfrm>
            <a:off x="5291395" y="2068096"/>
            <a:ext cx="1879041" cy="369332"/>
          </a:xfrm>
          <a:prstGeom prst="rect">
            <a:avLst/>
          </a:prstGeom>
          <a:solidFill>
            <a:schemeClr val="bg1"/>
          </a:solidFill>
        </p:spPr>
        <p:txBody>
          <a:bodyPr wrap="none" rtlCol="0">
            <a:spAutoFit/>
          </a:bodyPr>
          <a:lstStyle/>
          <a:p>
            <a:r>
              <a:rPr lang="en-US" dirty="0">
                <a:solidFill>
                  <a:srgbClr val="92D050"/>
                </a:solidFill>
              </a:rPr>
              <a:t>Initial </a:t>
            </a:r>
            <a:r>
              <a:rPr lang="en-US" dirty="0" smtClean="0">
                <a:solidFill>
                  <a:srgbClr val="92D050"/>
                </a:solidFill>
              </a:rPr>
              <a:t>LIGO (2010)</a:t>
            </a:r>
            <a:endParaRPr lang="en-US" dirty="0">
              <a:solidFill>
                <a:srgbClr val="92D050"/>
              </a:solidFill>
            </a:endParaRPr>
          </a:p>
        </p:txBody>
      </p:sp>
      <p:sp>
        <p:nvSpPr>
          <p:cNvPr id="12" name="TextBox 11"/>
          <p:cNvSpPr txBox="1"/>
          <p:nvPr/>
        </p:nvSpPr>
        <p:spPr>
          <a:xfrm>
            <a:off x="2359400" y="2152257"/>
            <a:ext cx="2276392" cy="369332"/>
          </a:xfrm>
          <a:prstGeom prst="rect">
            <a:avLst/>
          </a:prstGeom>
          <a:solidFill>
            <a:schemeClr val="bg1"/>
          </a:solidFill>
        </p:spPr>
        <p:txBody>
          <a:bodyPr wrap="none" rtlCol="0">
            <a:spAutoFit/>
          </a:bodyPr>
          <a:lstStyle/>
          <a:p>
            <a:r>
              <a:rPr lang="en-US" dirty="0" smtClean="0">
                <a:solidFill>
                  <a:srgbClr val="FF0000"/>
                </a:solidFill>
              </a:rPr>
              <a:t>Advanced LIGO (2015)</a:t>
            </a:r>
            <a:endParaRPr lang="en-US" dirty="0">
              <a:solidFill>
                <a:srgbClr val="FF0000"/>
              </a:solidFill>
            </a:endParaRPr>
          </a:p>
        </p:txBody>
      </p:sp>
      <p:sp>
        <p:nvSpPr>
          <p:cNvPr id="14" name="TextBox 13"/>
          <p:cNvSpPr txBox="1"/>
          <p:nvPr/>
        </p:nvSpPr>
        <p:spPr>
          <a:xfrm>
            <a:off x="8257508" y="3935514"/>
            <a:ext cx="2032801" cy="646331"/>
          </a:xfrm>
          <a:prstGeom prst="rect">
            <a:avLst/>
          </a:prstGeom>
          <a:solidFill>
            <a:schemeClr val="bg1">
              <a:lumMod val="50000"/>
              <a:lumOff val="50000"/>
            </a:schemeClr>
          </a:solidFill>
        </p:spPr>
        <p:txBody>
          <a:bodyPr wrap="none" rtlCol="0">
            <a:spAutoFit/>
          </a:bodyPr>
          <a:lstStyle/>
          <a:p>
            <a:r>
              <a:rPr lang="en-US" dirty="0" smtClean="0">
                <a:solidFill>
                  <a:srgbClr val="0033CC"/>
                </a:solidFill>
              </a:rPr>
              <a:t>Advanced LIGO </a:t>
            </a:r>
          </a:p>
          <a:p>
            <a:r>
              <a:rPr lang="en-US" dirty="0" smtClean="0">
                <a:solidFill>
                  <a:srgbClr val="0033CC"/>
                </a:solidFill>
              </a:rPr>
              <a:t>fundamental noises</a:t>
            </a:r>
            <a:endParaRPr lang="en-US" dirty="0">
              <a:solidFill>
                <a:srgbClr val="0033CC"/>
              </a:solidFill>
            </a:endParaRPr>
          </a:p>
        </p:txBody>
      </p:sp>
      <p:sp>
        <p:nvSpPr>
          <p:cNvPr id="15" name="TextBox 14"/>
          <p:cNvSpPr txBox="1"/>
          <p:nvPr/>
        </p:nvSpPr>
        <p:spPr>
          <a:xfrm>
            <a:off x="2719419" y="4581845"/>
            <a:ext cx="2168542" cy="923330"/>
          </a:xfrm>
          <a:prstGeom prst="rect">
            <a:avLst/>
          </a:prstGeom>
          <a:solidFill>
            <a:schemeClr val="bg1"/>
          </a:solidFill>
        </p:spPr>
        <p:txBody>
          <a:bodyPr wrap="none" rtlCol="0">
            <a:spAutoFit/>
          </a:bodyPr>
          <a:lstStyle/>
          <a:p>
            <a:r>
              <a:rPr lang="en-US" dirty="0" smtClean="0">
                <a:solidFill>
                  <a:srgbClr val="00B0F0"/>
                </a:solidFill>
              </a:rPr>
              <a:t>Advanced LIGO with </a:t>
            </a:r>
          </a:p>
          <a:p>
            <a:r>
              <a:rPr lang="en-US" dirty="0" smtClean="0">
                <a:solidFill>
                  <a:srgbClr val="00B0F0"/>
                </a:solidFill>
              </a:rPr>
              <a:t>near term upgrades</a:t>
            </a:r>
          </a:p>
          <a:p>
            <a:r>
              <a:rPr lang="en-US" dirty="0" smtClean="0">
                <a:solidFill>
                  <a:srgbClr val="00B0F0"/>
                </a:solidFill>
              </a:rPr>
              <a:t>(including squeezing)</a:t>
            </a:r>
          </a:p>
        </p:txBody>
      </p:sp>
      <p:sp>
        <p:nvSpPr>
          <p:cNvPr id="16" name="TextBox 15"/>
          <p:cNvSpPr txBox="1"/>
          <p:nvPr/>
        </p:nvSpPr>
        <p:spPr>
          <a:xfrm>
            <a:off x="113238" y="6463826"/>
            <a:ext cx="3814506" cy="369332"/>
          </a:xfrm>
          <a:prstGeom prst="rect">
            <a:avLst/>
          </a:prstGeom>
          <a:noFill/>
        </p:spPr>
        <p:txBody>
          <a:bodyPr wrap="none" rtlCol="0">
            <a:spAutoFit/>
          </a:bodyPr>
          <a:lstStyle/>
          <a:p>
            <a:r>
              <a:rPr lang="en-US" dirty="0"/>
              <a:t>http://arxiv.org/pdf/1602.03838v1.pdf</a:t>
            </a:r>
          </a:p>
        </p:txBody>
      </p:sp>
    </p:spTree>
    <p:extLst>
      <p:ext uri="{BB962C8B-B14F-4D97-AF65-F5344CB8AC3E}">
        <p14:creationId xmlns:p14="http://schemas.microsoft.com/office/powerpoint/2010/main" val="28639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a:t>
            </a:r>
            <a:r>
              <a:rPr lang="en-US" dirty="0" smtClean="0"/>
              <a:t>xtending our reach to cosmological distances</a:t>
            </a:r>
            <a:endParaRPr lang="en-US" dirty="0"/>
          </a:p>
        </p:txBody>
      </p:sp>
      <p:sp>
        <p:nvSpPr>
          <p:cNvPr id="7" name="Content Placeholder 6"/>
          <p:cNvSpPr>
            <a:spLocks noGrp="1"/>
          </p:cNvSpPr>
          <p:nvPr>
            <p:ph sz="half" idx="1"/>
          </p:nvPr>
        </p:nvSpPr>
        <p:spPr/>
        <p:txBody>
          <a:bodyPr/>
          <a:lstStyle/>
          <a:p>
            <a:endParaRPr lang="en-US"/>
          </a:p>
        </p:txBody>
      </p:sp>
      <p:pic>
        <p:nvPicPr>
          <p:cNvPr id="15" name="Content Placeholder 14"/>
          <p:cNvPicPr>
            <a:picLocks noGrp="1" noChangeAspect="1"/>
          </p:cNvPicPr>
          <p:nvPr>
            <p:ph sz="half" idx="2"/>
          </p:nvPr>
        </p:nvPicPr>
        <p:blipFill rotWithShape="1">
          <a:blip r:embed="rId2"/>
          <a:srcRect l="49541" t="31435" r="21625" b="28946"/>
          <a:stretch/>
        </p:blipFill>
        <p:spPr>
          <a:xfrm>
            <a:off x="6308776" y="1546504"/>
            <a:ext cx="5348471" cy="4127627"/>
          </a:xfrm>
          <a:prstGeom prst="rect">
            <a:avLst/>
          </a:prstGeom>
        </p:spPr>
      </p:pic>
      <p:sp>
        <p:nvSpPr>
          <p:cNvPr id="2" name="Slide Number Placeholder 1"/>
          <p:cNvSpPr>
            <a:spLocks noGrp="1"/>
          </p:cNvSpPr>
          <p:nvPr>
            <p:ph type="sldNum" sz="quarter" idx="12"/>
          </p:nvPr>
        </p:nvSpPr>
        <p:spPr/>
        <p:txBody>
          <a:bodyPr/>
          <a:lstStyle/>
          <a:p>
            <a:fld id="{6D22F896-40B5-4ADD-8801-0D06FADFA095}" type="slidenum">
              <a:rPr lang="en-US" smtClean="0"/>
              <a:t>32</a:t>
            </a:fld>
            <a:endParaRPr lang="en-US" dirty="0"/>
          </a:p>
        </p:txBody>
      </p:sp>
      <p:pic>
        <p:nvPicPr>
          <p:cNvPr id="5" name="Picture 4"/>
          <p:cNvPicPr>
            <a:picLocks noChangeAspect="1"/>
          </p:cNvPicPr>
          <p:nvPr/>
        </p:nvPicPr>
        <p:blipFill rotWithShape="1">
          <a:blip r:embed="rId3"/>
          <a:srcRect l="23924" t="35180" r="51828" b="27227"/>
          <a:stretch/>
        </p:blipFill>
        <p:spPr>
          <a:xfrm>
            <a:off x="420446" y="1598795"/>
            <a:ext cx="5699176" cy="4970298"/>
          </a:xfrm>
          <a:prstGeom prst="rect">
            <a:avLst/>
          </a:prstGeom>
        </p:spPr>
      </p:pic>
      <p:sp>
        <p:nvSpPr>
          <p:cNvPr id="16" name="TextBox 15"/>
          <p:cNvSpPr txBox="1"/>
          <p:nvPr/>
        </p:nvSpPr>
        <p:spPr>
          <a:xfrm>
            <a:off x="6692500" y="5802998"/>
            <a:ext cx="4663777" cy="646331"/>
          </a:xfrm>
          <a:prstGeom prst="rect">
            <a:avLst/>
          </a:prstGeom>
          <a:noFill/>
        </p:spPr>
        <p:txBody>
          <a:bodyPr wrap="none" rtlCol="0">
            <a:spAutoFit/>
          </a:bodyPr>
          <a:lstStyle/>
          <a:p>
            <a:r>
              <a:rPr lang="en-US" dirty="0" smtClean="0"/>
              <a:t>Dwyer et al </a:t>
            </a:r>
          </a:p>
          <a:p>
            <a:r>
              <a:rPr lang="en-US" dirty="0" smtClean="0"/>
              <a:t>http</a:t>
            </a:r>
            <a:r>
              <a:rPr lang="en-US" dirty="0"/>
              <a:t>://dx.doi.org/10.1103/PhysRevD.91.082001</a:t>
            </a:r>
            <a:endParaRPr lang="en-US" dirty="0"/>
          </a:p>
        </p:txBody>
      </p:sp>
    </p:spTree>
    <p:extLst>
      <p:ext uri="{BB962C8B-B14F-4D97-AF65-F5344CB8AC3E}">
        <p14:creationId xmlns:p14="http://schemas.microsoft.com/office/powerpoint/2010/main" val="1159226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your attention!</a:t>
            </a:r>
            <a:endParaRPr lang="en-US" dirty="0"/>
          </a:p>
        </p:txBody>
      </p:sp>
      <p:sp>
        <p:nvSpPr>
          <p:cNvPr id="3" name="Content Placeholder 2"/>
          <p:cNvSpPr>
            <a:spLocks noGrp="1"/>
          </p:cNvSpPr>
          <p:nvPr>
            <p:ph sz="half" idx="1"/>
          </p:nvPr>
        </p:nvSpPr>
        <p:spPr>
          <a:xfrm>
            <a:off x="284229" y="1617031"/>
            <a:ext cx="5510710" cy="4525963"/>
          </a:xfrm>
        </p:spPr>
        <p:txBody>
          <a:bodyPr>
            <a:normAutofit/>
          </a:bodyPr>
          <a:lstStyle/>
          <a:p>
            <a:r>
              <a:rPr lang="en-US" dirty="0" smtClean="0"/>
              <a:t>LIGO has detected gravitational waves from a binary black hole merger</a:t>
            </a:r>
          </a:p>
          <a:p>
            <a:r>
              <a:rPr lang="en-US" dirty="0" smtClean="0"/>
              <a:t>This required making the most precise displacement measurements ever made</a:t>
            </a:r>
          </a:p>
          <a:p>
            <a:r>
              <a:rPr lang="en-US" dirty="0" smtClean="0"/>
              <a:t>Several techniques, including squeezing, are available to improve the sensitivity further</a:t>
            </a:r>
            <a:r>
              <a:rPr lang="en-US" dirty="0"/>
              <a:t> </a:t>
            </a:r>
            <a:endParaRPr lang="en-US" dirty="0" smtClean="0"/>
          </a:p>
        </p:txBody>
      </p:sp>
      <p:pic>
        <p:nvPicPr>
          <p:cNvPr id="7" name="Content Placeholder 6"/>
          <p:cNvPicPr>
            <a:picLocks noGrp="1" noChangeAspect="1"/>
          </p:cNvPicPr>
          <p:nvPr>
            <p:ph sz="half" idx="2"/>
          </p:nvPr>
        </p:nvPicPr>
        <p:blipFill rotWithShape="1">
          <a:blip r:embed="rId2"/>
          <a:srcRect l="35236" t="39138" r="29011" b="22709"/>
          <a:stretch/>
        </p:blipFill>
        <p:spPr>
          <a:xfrm>
            <a:off x="5445800" y="1739044"/>
            <a:ext cx="6243175" cy="374735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33</a:t>
            </a:fld>
            <a:endParaRPr lang="en-US" dirty="0"/>
          </a:p>
        </p:txBody>
      </p:sp>
      <p:sp>
        <p:nvSpPr>
          <p:cNvPr id="8" name="TextBox 7"/>
          <p:cNvSpPr txBox="1"/>
          <p:nvPr/>
        </p:nvSpPr>
        <p:spPr>
          <a:xfrm>
            <a:off x="5553717" y="5608415"/>
            <a:ext cx="2663934" cy="369332"/>
          </a:xfrm>
          <a:prstGeom prst="rect">
            <a:avLst/>
          </a:prstGeom>
          <a:noFill/>
        </p:spPr>
        <p:txBody>
          <a:bodyPr wrap="none" rtlCol="0">
            <a:spAutoFit/>
          </a:bodyPr>
          <a:lstStyle/>
          <a:p>
            <a:r>
              <a:rPr lang="en-US" dirty="0" smtClean="0"/>
              <a:t>Jorge Cham @ PhD comics</a:t>
            </a:r>
            <a:endParaRPr lang="en-US" dirty="0"/>
          </a:p>
        </p:txBody>
      </p:sp>
    </p:spTree>
    <p:extLst>
      <p:ext uri="{BB962C8B-B14F-4D97-AF65-F5344CB8AC3E}">
        <p14:creationId xmlns:p14="http://schemas.microsoft.com/office/powerpoint/2010/main" val="919612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Extra Slides</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1068140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a:t>
            </a:r>
            <a:r>
              <a:rPr lang="en-US" dirty="0" smtClean="0"/>
              <a:t>requency dependent squeezing recently demonstrated in the audio band</a:t>
            </a:r>
            <a:endParaRPr lang="en-US" dirty="0"/>
          </a:p>
        </p:txBody>
      </p:sp>
      <p:sp>
        <p:nvSpPr>
          <p:cNvPr id="6" name="Content Placeholder 5"/>
          <p:cNvSpPr>
            <a:spLocks noGrp="1"/>
          </p:cNvSpPr>
          <p:nvPr>
            <p:ph idx="1"/>
          </p:nvPr>
        </p:nvSpPr>
        <p:spPr/>
        <p:txBody>
          <a:bodyPr/>
          <a:lstStyle/>
          <a:p>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35</a:t>
            </a:fld>
            <a:endParaRPr lang="en-US" dirty="0"/>
          </a:p>
        </p:txBody>
      </p:sp>
      <p:pic>
        <p:nvPicPr>
          <p:cNvPr id="3" name="Picture 2"/>
          <p:cNvPicPr>
            <a:picLocks noChangeAspect="1"/>
          </p:cNvPicPr>
          <p:nvPr/>
        </p:nvPicPr>
        <p:blipFill rotWithShape="1">
          <a:blip r:embed="rId3"/>
          <a:srcRect l="29446" t="29750" r="30926" b="18508"/>
          <a:stretch/>
        </p:blipFill>
        <p:spPr>
          <a:xfrm>
            <a:off x="2978812" y="1654148"/>
            <a:ext cx="6176408" cy="4394007"/>
          </a:xfrm>
          <a:prstGeom prst="rect">
            <a:avLst/>
          </a:prstGeom>
        </p:spPr>
      </p:pic>
      <p:sp>
        <p:nvSpPr>
          <p:cNvPr id="4" name="TextBox 3"/>
          <p:cNvSpPr txBox="1"/>
          <p:nvPr/>
        </p:nvSpPr>
        <p:spPr>
          <a:xfrm>
            <a:off x="566593" y="6102102"/>
            <a:ext cx="5006114" cy="646331"/>
          </a:xfrm>
          <a:prstGeom prst="rect">
            <a:avLst/>
          </a:prstGeom>
          <a:noFill/>
        </p:spPr>
        <p:txBody>
          <a:bodyPr wrap="none" rtlCol="0">
            <a:spAutoFit/>
          </a:bodyPr>
          <a:lstStyle/>
          <a:p>
            <a:r>
              <a:rPr lang="en-US" dirty="0" err="1" smtClean="0"/>
              <a:t>Oekler</a:t>
            </a:r>
            <a:r>
              <a:rPr lang="en-US" dirty="0" smtClean="0"/>
              <a:t> et al PRL Jan 2016 </a:t>
            </a:r>
          </a:p>
          <a:p>
            <a:r>
              <a:rPr lang="en-US" dirty="0" smtClean="0"/>
              <a:t>http</a:t>
            </a:r>
            <a:r>
              <a:rPr lang="en-US" dirty="0"/>
              <a:t>://dx.doi.org/10.1103/PhysRevLett.116.041102</a:t>
            </a:r>
            <a:endParaRPr lang="en-US" dirty="0"/>
          </a:p>
        </p:txBody>
      </p:sp>
    </p:spTree>
    <p:extLst>
      <p:ext uri="{BB962C8B-B14F-4D97-AF65-F5344CB8AC3E}">
        <p14:creationId xmlns:p14="http://schemas.microsoft.com/office/powerpoint/2010/main" val="31219904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36</a:t>
            </a:fld>
            <a:endParaRPr lang="en-US" dirty="0"/>
          </a:p>
        </p:txBody>
      </p:sp>
      <p:pic>
        <p:nvPicPr>
          <p:cNvPr id="5" name="Picture 4"/>
          <p:cNvPicPr>
            <a:picLocks noChangeAspect="1"/>
          </p:cNvPicPr>
          <p:nvPr/>
        </p:nvPicPr>
        <p:blipFill rotWithShape="1">
          <a:blip r:embed="rId2"/>
          <a:srcRect l="18265" t="37100" r="50318" b="27000"/>
          <a:stretch/>
        </p:blipFill>
        <p:spPr>
          <a:xfrm>
            <a:off x="2216919" y="1734817"/>
            <a:ext cx="7758161" cy="4986659"/>
          </a:xfrm>
          <a:prstGeom prst="rect">
            <a:avLst/>
          </a:prstGeom>
        </p:spPr>
      </p:pic>
    </p:spTree>
    <p:extLst>
      <p:ext uri="{BB962C8B-B14F-4D97-AF65-F5344CB8AC3E}">
        <p14:creationId xmlns:p14="http://schemas.microsoft.com/office/powerpoint/2010/main" val="1631457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eila\Pictures\squeezer\P1010460.JPG"/>
          <p:cNvPicPr>
            <a:picLocks noChangeAspect="1" noChangeArrowheads="1"/>
          </p:cNvPicPr>
          <p:nvPr/>
        </p:nvPicPr>
        <p:blipFill>
          <a:blip r:embed="rId2" cstate="print"/>
          <a:srcRect/>
          <a:stretch>
            <a:fillRect/>
          </a:stretch>
        </p:blipFill>
        <p:spPr bwMode="auto">
          <a:xfrm rot="-5400000">
            <a:off x="2895600" y="152400"/>
            <a:ext cx="5486400" cy="7315200"/>
          </a:xfrm>
          <a:prstGeom prst="rect">
            <a:avLst/>
          </a:prstGeom>
          <a:noFill/>
        </p:spPr>
      </p:pic>
      <p:sp>
        <p:nvSpPr>
          <p:cNvPr id="4" name="Rectangle 3"/>
          <p:cNvSpPr/>
          <p:nvPr/>
        </p:nvSpPr>
        <p:spPr bwMode="auto">
          <a:xfrm>
            <a:off x="3579198" y="4058821"/>
            <a:ext cx="611803" cy="1297406"/>
          </a:xfrm>
          <a:prstGeom prst="rect">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000000"/>
              </a:buClr>
              <a:buSzPct val="100000"/>
            </a:pPr>
            <a:endParaRPr lang="en-US" sz="2400">
              <a:solidFill>
                <a:schemeClr val="bg1"/>
              </a:solidFill>
              <a:latin typeface="Times New Roman" pitchFamily="16" charset="0"/>
              <a:cs typeface="Arial Unicode MS" charset="0"/>
            </a:endParaRPr>
          </a:p>
        </p:txBody>
      </p:sp>
      <p:sp>
        <p:nvSpPr>
          <p:cNvPr id="5" name="Rectangle 4"/>
          <p:cNvSpPr/>
          <p:nvPr/>
        </p:nvSpPr>
        <p:spPr bwMode="auto">
          <a:xfrm>
            <a:off x="4876801" y="3505201"/>
            <a:ext cx="407869" cy="583833"/>
          </a:xfrm>
          <a:prstGeom prst="rect">
            <a:avLst/>
          </a:prstGeom>
          <a:noFill/>
          <a:ln w="63500" cap="flat" cmpd="sng" algn="ctr">
            <a:solidFill>
              <a:srgbClr val="37FB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000000"/>
              </a:buClr>
              <a:buSzPct val="100000"/>
            </a:pPr>
            <a:endParaRPr lang="en-US" sz="2400">
              <a:solidFill>
                <a:schemeClr val="bg1"/>
              </a:solidFill>
              <a:latin typeface="Times New Roman" pitchFamily="16" charset="0"/>
              <a:cs typeface="Arial Unicode MS" charset="0"/>
            </a:endParaRPr>
          </a:p>
        </p:txBody>
      </p:sp>
      <p:sp>
        <p:nvSpPr>
          <p:cNvPr id="6" name="TextBox 5"/>
          <p:cNvSpPr txBox="1"/>
          <p:nvPr/>
        </p:nvSpPr>
        <p:spPr>
          <a:xfrm>
            <a:off x="4267200" y="2590801"/>
            <a:ext cx="2438400" cy="830997"/>
          </a:xfrm>
          <a:prstGeom prst="rect">
            <a:avLst/>
          </a:prstGeom>
          <a:solidFill>
            <a:schemeClr val="bg1"/>
          </a:solidFill>
        </p:spPr>
        <p:txBody>
          <a:bodyPr wrap="square" rtlCol="0">
            <a:spAutoFit/>
          </a:bodyPr>
          <a:lstStyle/>
          <a:p>
            <a:r>
              <a:rPr lang="en-US" sz="2400" b="1" dirty="0">
                <a:solidFill>
                  <a:srgbClr val="37FB1D"/>
                </a:solidFill>
              </a:rPr>
              <a:t>Second Harmonic Generator</a:t>
            </a:r>
            <a:endParaRPr lang="en-US" sz="2400" b="1" dirty="0">
              <a:solidFill>
                <a:srgbClr val="37FB1D"/>
              </a:solidFill>
            </a:endParaRPr>
          </a:p>
        </p:txBody>
      </p:sp>
      <p:sp>
        <p:nvSpPr>
          <p:cNvPr id="7" name="TextBox 6"/>
          <p:cNvSpPr txBox="1"/>
          <p:nvPr/>
        </p:nvSpPr>
        <p:spPr>
          <a:xfrm>
            <a:off x="2057760" y="5528527"/>
            <a:ext cx="1263012" cy="646331"/>
          </a:xfrm>
          <a:prstGeom prst="rect">
            <a:avLst/>
          </a:prstGeom>
          <a:solidFill>
            <a:schemeClr val="bg1">
              <a:lumMod val="95000"/>
              <a:lumOff val="5000"/>
            </a:schemeClr>
          </a:solidFill>
        </p:spPr>
        <p:txBody>
          <a:bodyPr wrap="square" rtlCol="0">
            <a:spAutoFit/>
          </a:bodyPr>
          <a:lstStyle/>
          <a:p>
            <a:r>
              <a:rPr lang="en-US" sz="3600" b="1" dirty="0">
                <a:solidFill>
                  <a:srgbClr val="FF0000"/>
                </a:solidFill>
              </a:rPr>
              <a:t>Laser</a:t>
            </a:r>
            <a:endParaRPr lang="en-US" sz="3600" b="1" dirty="0">
              <a:solidFill>
                <a:srgbClr val="FF0000"/>
              </a:solidFill>
            </a:endParaRPr>
          </a:p>
        </p:txBody>
      </p:sp>
      <p:sp>
        <p:nvSpPr>
          <p:cNvPr id="9" name="TextBox 8"/>
          <p:cNvSpPr txBox="1"/>
          <p:nvPr/>
        </p:nvSpPr>
        <p:spPr>
          <a:xfrm>
            <a:off x="5715000" y="4960204"/>
            <a:ext cx="2536380" cy="830997"/>
          </a:xfrm>
          <a:prstGeom prst="rect">
            <a:avLst/>
          </a:prstGeom>
          <a:solidFill>
            <a:schemeClr val="bg1"/>
          </a:solidFill>
        </p:spPr>
        <p:txBody>
          <a:bodyPr wrap="square" rtlCol="0">
            <a:spAutoFit/>
          </a:bodyPr>
          <a:lstStyle/>
          <a:p>
            <a:r>
              <a:rPr lang="en-US" sz="2400" b="1" dirty="0">
                <a:solidFill>
                  <a:srgbClr val="7030A0"/>
                </a:solidFill>
              </a:rPr>
              <a:t>Optical Parametric Oscillator</a:t>
            </a:r>
            <a:endParaRPr lang="en-US" sz="2400" b="1" dirty="0">
              <a:solidFill>
                <a:srgbClr val="7030A0"/>
              </a:solidFill>
            </a:endParaRPr>
          </a:p>
        </p:txBody>
      </p:sp>
      <p:sp>
        <p:nvSpPr>
          <p:cNvPr id="10" name="Rectangle 9"/>
          <p:cNvSpPr/>
          <p:nvPr/>
        </p:nvSpPr>
        <p:spPr bwMode="auto">
          <a:xfrm>
            <a:off x="8305800" y="1219200"/>
            <a:ext cx="1291584" cy="1621758"/>
          </a:xfrm>
          <a:prstGeom prst="rect">
            <a:avLst/>
          </a:prstGeom>
          <a:noFill/>
          <a:ln w="635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000000"/>
              </a:buClr>
              <a:buSzPct val="100000"/>
            </a:pPr>
            <a:endParaRPr lang="en-US" sz="2400" dirty="0">
              <a:solidFill>
                <a:srgbClr val="7030A0"/>
              </a:solidFill>
              <a:latin typeface="Times New Roman" pitchFamily="16" charset="0"/>
              <a:cs typeface="Arial Unicode MS" charset="0"/>
            </a:endParaRPr>
          </a:p>
        </p:txBody>
      </p:sp>
      <p:cxnSp>
        <p:nvCxnSpPr>
          <p:cNvPr id="11" name="Elbow Connector 10"/>
          <p:cNvCxnSpPr>
            <a:stCxn id="4" idx="0"/>
          </p:cNvCxnSpPr>
          <p:nvPr/>
        </p:nvCxnSpPr>
        <p:spPr bwMode="auto">
          <a:xfrm rot="5400000" flipH="1" flipV="1">
            <a:off x="4180890" y="3438010"/>
            <a:ext cx="325020" cy="916602"/>
          </a:xfrm>
          <a:prstGeom prst="bentConnector2">
            <a:avLst/>
          </a:prstGeom>
          <a:solidFill>
            <a:srgbClr val="00B8FF"/>
          </a:solidFill>
          <a:ln w="63500" cap="flat" cmpd="sng" algn="ctr">
            <a:solidFill>
              <a:srgbClr val="C00000"/>
            </a:solidFill>
            <a:prstDash val="solid"/>
            <a:round/>
            <a:headEnd type="none" w="med" len="med"/>
            <a:tailEnd type="arrow"/>
          </a:ln>
          <a:effectLst/>
        </p:spPr>
      </p:cxnSp>
      <p:cxnSp>
        <p:nvCxnSpPr>
          <p:cNvPr id="12" name="Elbow Connector 22"/>
          <p:cNvCxnSpPr>
            <a:endCxn id="10" idx="2"/>
          </p:cNvCxnSpPr>
          <p:nvPr/>
        </p:nvCxnSpPr>
        <p:spPr bwMode="auto">
          <a:xfrm rot="5400000" flipH="1" flipV="1">
            <a:off x="8106076" y="2888286"/>
            <a:ext cx="892843" cy="798191"/>
          </a:xfrm>
          <a:prstGeom prst="bentConnector3">
            <a:avLst>
              <a:gd name="adj1" fmla="val 3112"/>
            </a:avLst>
          </a:prstGeom>
          <a:solidFill>
            <a:srgbClr val="00B8FF"/>
          </a:solidFill>
          <a:ln w="63500" cap="flat" cmpd="sng" algn="ctr">
            <a:solidFill>
              <a:srgbClr val="C00000"/>
            </a:solidFill>
            <a:prstDash val="sysDot"/>
            <a:round/>
            <a:headEnd type="none" w="med" len="med"/>
            <a:tailEnd type="arrow"/>
          </a:ln>
          <a:effectLst/>
        </p:spPr>
      </p:cxnSp>
      <p:cxnSp>
        <p:nvCxnSpPr>
          <p:cNvPr id="13" name="Straight Arrow Connector 32"/>
          <p:cNvCxnSpPr>
            <a:endCxn id="8" idx="1"/>
          </p:cNvCxnSpPr>
          <p:nvPr/>
        </p:nvCxnSpPr>
        <p:spPr bwMode="auto">
          <a:xfrm>
            <a:off x="5334000" y="3657601"/>
            <a:ext cx="1859484" cy="398113"/>
          </a:xfrm>
          <a:prstGeom prst="bentConnector3">
            <a:avLst>
              <a:gd name="adj1" fmla="val 50000"/>
            </a:avLst>
          </a:prstGeom>
          <a:solidFill>
            <a:srgbClr val="00B8FF"/>
          </a:solidFill>
          <a:ln w="63500" cap="flat" cmpd="sng" algn="ctr">
            <a:solidFill>
              <a:srgbClr val="37FB1D"/>
            </a:solidFill>
            <a:prstDash val="solid"/>
            <a:round/>
            <a:headEnd type="none" w="med" len="med"/>
            <a:tailEnd type="arrow"/>
          </a:ln>
          <a:effectLst/>
        </p:spPr>
      </p:cxnSp>
      <p:cxnSp>
        <p:nvCxnSpPr>
          <p:cNvPr id="14" name="Elbow Connector 22"/>
          <p:cNvCxnSpPr/>
          <p:nvPr/>
        </p:nvCxnSpPr>
        <p:spPr bwMode="auto">
          <a:xfrm rot="5400000">
            <a:off x="7956550" y="4762500"/>
            <a:ext cx="1911350" cy="6350"/>
          </a:xfrm>
          <a:prstGeom prst="bentConnector3">
            <a:avLst>
              <a:gd name="adj1" fmla="val 50000"/>
            </a:avLst>
          </a:prstGeom>
          <a:solidFill>
            <a:srgbClr val="00B8FF"/>
          </a:solidFill>
          <a:ln w="63500" cap="flat" cmpd="sng" algn="ctr">
            <a:solidFill>
              <a:srgbClr val="C00000"/>
            </a:solidFill>
            <a:prstDash val="sysDot"/>
            <a:round/>
            <a:headEnd type="none" w="med" len="med"/>
            <a:tailEnd type="arrow"/>
          </a:ln>
          <a:effectLst/>
        </p:spPr>
      </p:cxnSp>
      <p:sp>
        <p:nvSpPr>
          <p:cNvPr id="18" name="TextBox 17"/>
          <p:cNvSpPr txBox="1"/>
          <p:nvPr/>
        </p:nvSpPr>
        <p:spPr>
          <a:xfrm>
            <a:off x="8399266" y="1212584"/>
            <a:ext cx="1659134" cy="646331"/>
          </a:xfrm>
          <a:prstGeom prst="rect">
            <a:avLst/>
          </a:prstGeom>
          <a:noFill/>
        </p:spPr>
        <p:txBody>
          <a:bodyPr wrap="square" rtlCol="0">
            <a:spAutoFit/>
          </a:bodyPr>
          <a:lstStyle/>
          <a:p>
            <a:r>
              <a:rPr lang="en-US" b="1" dirty="0">
                <a:solidFill>
                  <a:srgbClr val="FFC000"/>
                </a:solidFill>
              </a:rPr>
              <a:t>Homodyne </a:t>
            </a:r>
          </a:p>
          <a:p>
            <a:r>
              <a:rPr lang="en-US" b="1" dirty="0">
                <a:solidFill>
                  <a:srgbClr val="FFC000"/>
                </a:solidFill>
              </a:rPr>
              <a:t>Detector</a:t>
            </a:r>
            <a:endParaRPr lang="en-US" b="1" dirty="0">
              <a:solidFill>
                <a:srgbClr val="FFC000"/>
              </a:solidFill>
            </a:endParaRPr>
          </a:p>
        </p:txBody>
      </p:sp>
      <p:sp>
        <p:nvSpPr>
          <p:cNvPr id="19" name="TextBox 18"/>
          <p:cNvSpPr txBox="1"/>
          <p:nvPr/>
        </p:nvSpPr>
        <p:spPr>
          <a:xfrm>
            <a:off x="8410482" y="5757127"/>
            <a:ext cx="1800318" cy="646331"/>
          </a:xfrm>
          <a:prstGeom prst="rect">
            <a:avLst/>
          </a:prstGeom>
          <a:solidFill>
            <a:schemeClr val="bg1"/>
          </a:solidFill>
        </p:spPr>
        <p:txBody>
          <a:bodyPr wrap="square" rtlCol="0">
            <a:spAutoFit/>
          </a:bodyPr>
          <a:lstStyle/>
          <a:p>
            <a:r>
              <a:rPr lang="en-US" b="1" dirty="0">
                <a:solidFill>
                  <a:srgbClr val="FFC000"/>
                </a:solidFill>
              </a:rPr>
              <a:t>Interferometer </a:t>
            </a:r>
          </a:p>
          <a:p>
            <a:r>
              <a:rPr lang="en-US" b="1" dirty="0">
                <a:solidFill>
                  <a:srgbClr val="FFC000"/>
                </a:solidFill>
              </a:rPr>
              <a:t>AS Port</a:t>
            </a:r>
            <a:endParaRPr lang="en-US" b="1" dirty="0">
              <a:solidFill>
                <a:srgbClr val="FFC000"/>
              </a:solidFill>
            </a:endParaRPr>
          </a:p>
        </p:txBody>
      </p:sp>
      <p:sp>
        <p:nvSpPr>
          <p:cNvPr id="26" name="Text Box 2"/>
          <p:cNvSpPr txBox="1">
            <a:spLocks noChangeArrowheads="1"/>
          </p:cNvSpPr>
          <p:nvPr/>
        </p:nvSpPr>
        <p:spPr bwMode="auto">
          <a:xfrm>
            <a:off x="2133600" y="0"/>
            <a:ext cx="7010400" cy="946150"/>
          </a:xfrm>
          <a:prstGeom prst="rect">
            <a:avLst/>
          </a:prstGeom>
          <a:noFill/>
          <a:ln w="9525">
            <a:noFill/>
            <a:round/>
            <a:headEnd/>
            <a:tailEnd/>
          </a:ln>
        </p:spPr>
        <p:txBody>
          <a:bodyPr lIns="92160" tIns="46080" rIns="92160" bIns="46080" anchor="b"/>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rgbClr val="FFFFFF"/>
                </a:solidFill>
                <a:latin typeface="Arial" charset="0"/>
              </a:rPr>
              <a:t>A squeezer table</a:t>
            </a:r>
            <a:endParaRPr lang="en-US" sz="2800" b="1" dirty="0">
              <a:solidFill>
                <a:srgbClr val="FFFFFF"/>
              </a:solidFill>
              <a:latin typeface="Arial" charset="0"/>
            </a:endParaRPr>
          </a:p>
        </p:txBody>
      </p:sp>
      <p:sp>
        <p:nvSpPr>
          <p:cNvPr id="8" name="Rectangle 7"/>
          <p:cNvSpPr/>
          <p:nvPr/>
        </p:nvSpPr>
        <p:spPr bwMode="auto">
          <a:xfrm>
            <a:off x="7193485" y="3212399"/>
            <a:ext cx="883715" cy="1686628"/>
          </a:xfrm>
          <a:prstGeom prst="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000000"/>
              </a:buClr>
              <a:buSzPct val="100000"/>
            </a:pPr>
            <a:endParaRPr lang="en-US" sz="2400" dirty="0">
              <a:solidFill>
                <a:srgbClr val="7030A0"/>
              </a:solidFill>
              <a:latin typeface="Times New Roman" pitchFamily="16" charset="0"/>
              <a:cs typeface="Arial Unicode MS" charset="0"/>
            </a:endParaRPr>
          </a:p>
        </p:txBody>
      </p:sp>
    </p:spTree>
    <p:extLst>
      <p:ext uri="{BB962C8B-B14F-4D97-AF65-F5344CB8AC3E}">
        <p14:creationId xmlns:p14="http://schemas.microsoft.com/office/powerpoint/2010/main" val="21433244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67000" y="304801"/>
            <a:ext cx="7010400" cy="944563"/>
          </a:xfrm>
          <a:prstGeom prst="rect">
            <a:avLst/>
          </a:prstGeom>
        </p:spPr>
        <p:txBody>
          <a:bodyPr/>
          <a:lstStyle/>
          <a:p>
            <a:pPr algn="ctr" fontAlgn="base">
              <a:spcBef>
                <a:spcPct val="0"/>
              </a:spcBef>
              <a:spcAft>
                <a:spcPct val="0"/>
              </a:spcAft>
              <a:buClr>
                <a:srgbClr val="000000"/>
              </a:buClr>
              <a:buSzPct val="100000"/>
              <a:defRPr/>
            </a:pPr>
            <a:r>
              <a:rPr lang="en-US" sz="4400" kern="0" dirty="0">
                <a:solidFill>
                  <a:srgbClr val="FFFFFF"/>
                </a:solidFill>
                <a:latin typeface="+mj-lt"/>
                <a:ea typeface="+mj-ea"/>
                <a:cs typeface="+mj-cs"/>
              </a:rPr>
              <a:t>An alternative to high power operation in Advanced LIGO</a:t>
            </a:r>
            <a:endParaRPr lang="en-US" sz="4400" kern="0" dirty="0">
              <a:solidFill>
                <a:srgbClr val="FFFFFF"/>
              </a:solidFill>
              <a:latin typeface="+mj-lt"/>
              <a:ea typeface="+mj-ea"/>
              <a:cs typeface="+mj-cs"/>
            </a:endParaRPr>
          </a:p>
        </p:txBody>
      </p:sp>
      <p:pic>
        <p:nvPicPr>
          <p:cNvPr id="142339" name="Picture 3"/>
          <p:cNvPicPr>
            <a:picLocks noChangeAspect="1" noChangeArrowheads="1"/>
          </p:cNvPicPr>
          <p:nvPr/>
        </p:nvPicPr>
        <p:blipFill>
          <a:blip r:embed="rId2" cstate="print"/>
          <a:srcRect l="18500" t="18889" r="31500" b="11778"/>
          <a:stretch>
            <a:fillRect/>
          </a:stretch>
        </p:blipFill>
        <p:spPr bwMode="auto">
          <a:xfrm>
            <a:off x="4495802" y="7391400"/>
            <a:ext cx="6172199" cy="4814315"/>
          </a:xfrm>
          <a:prstGeom prst="rect">
            <a:avLst/>
          </a:prstGeom>
          <a:noFill/>
          <a:ln w="9525">
            <a:noFill/>
            <a:miter lim="800000"/>
            <a:headEnd/>
            <a:tailEnd/>
          </a:ln>
        </p:spPr>
      </p:pic>
      <p:pic>
        <p:nvPicPr>
          <p:cNvPr id="142340" name="Picture 4"/>
          <p:cNvPicPr>
            <a:picLocks noChangeAspect="1" noChangeArrowheads="1"/>
          </p:cNvPicPr>
          <p:nvPr/>
        </p:nvPicPr>
        <p:blipFill>
          <a:blip r:embed="rId3" cstate="print"/>
          <a:srcRect l="6500" t="17778" r="43500" b="9333"/>
          <a:stretch>
            <a:fillRect/>
          </a:stretch>
        </p:blipFill>
        <p:spPr bwMode="auto">
          <a:xfrm>
            <a:off x="3124200" y="1828800"/>
            <a:ext cx="5867400" cy="4811268"/>
          </a:xfrm>
          <a:prstGeom prst="rect">
            <a:avLst/>
          </a:prstGeom>
          <a:noFill/>
          <a:ln w="9525">
            <a:noFill/>
            <a:miter lim="800000"/>
            <a:headEnd/>
            <a:tailEnd/>
          </a:ln>
        </p:spPr>
      </p:pic>
      <p:pic>
        <p:nvPicPr>
          <p:cNvPr id="142341" name="Picture 5"/>
          <p:cNvPicPr>
            <a:picLocks noChangeAspect="1" noChangeArrowheads="1"/>
          </p:cNvPicPr>
          <p:nvPr/>
        </p:nvPicPr>
        <p:blipFill>
          <a:blip r:embed="rId4" cstate="print"/>
          <a:srcRect l="6500" t="17778" r="44000" b="9333"/>
          <a:stretch>
            <a:fillRect/>
          </a:stretch>
        </p:blipFill>
        <p:spPr bwMode="auto">
          <a:xfrm>
            <a:off x="3124200" y="1752601"/>
            <a:ext cx="6019800" cy="4986097"/>
          </a:xfrm>
          <a:prstGeom prst="rect">
            <a:avLst/>
          </a:prstGeom>
          <a:noFill/>
          <a:ln w="9525">
            <a:noFill/>
            <a:miter lim="800000"/>
            <a:headEnd/>
            <a:tailEnd/>
          </a:ln>
        </p:spPr>
      </p:pic>
    </p:spTree>
    <p:extLst>
      <p:ext uri="{BB962C8B-B14F-4D97-AF65-F5344CB8AC3E}">
        <p14:creationId xmlns:p14="http://schemas.microsoft.com/office/powerpoint/2010/main" val="4113965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1"/>
          <p:cNvSpPr txBox="1">
            <a:spLocks noChangeArrowheads="1"/>
          </p:cNvSpPr>
          <p:nvPr/>
        </p:nvSpPr>
        <p:spPr bwMode="auto">
          <a:xfrm>
            <a:off x="2590800" y="914400"/>
            <a:ext cx="7010400" cy="838200"/>
          </a:xfrm>
          <a:prstGeom prst="rect">
            <a:avLst/>
          </a:prstGeom>
          <a:noFill/>
          <a:ln w="9525">
            <a:noFill/>
            <a:round/>
            <a:headEnd/>
            <a:tailEnd/>
          </a:ln>
        </p:spPr>
        <p:txBody>
          <a:bodyPr lIns="92160" tIns="46080" rIns="92160" bIns="46080" anchor="b"/>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solidFill>
                  <a:srgbClr val="FFFFFF"/>
                </a:solidFill>
                <a:latin typeface="+mj-lt"/>
              </a:rPr>
              <a:t>Squeezer: Optical parametric oscillator</a:t>
            </a:r>
            <a:endParaRPr lang="en-US" sz="4400" dirty="0">
              <a:solidFill>
                <a:srgbClr val="FFFFFF"/>
              </a:solidFill>
              <a:latin typeface="+mj-lt"/>
            </a:endParaRPr>
          </a:p>
        </p:txBody>
      </p:sp>
      <p:sp>
        <p:nvSpPr>
          <p:cNvPr id="60" name="TextBox 59"/>
          <p:cNvSpPr txBox="1"/>
          <p:nvPr/>
        </p:nvSpPr>
        <p:spPr>
          <a:xfrm>
            <a:off x="2133601" y="2133601"/>
            <a:ext cx="3277051" cy="830997"/>
          </a:xfrm>
          <a:prstGeom prst="rect">
            <a:avLst/>
          </a:prstGeom>
          <a:noFill/>
        </p:spPr>
        <p:txBody>
          <a:bodyPr wrap="none" rtlCol="0">
            <a:spAutoFit/>
          </a:bodyPr>
          <a:lstStyle/>
          <a:p>
            <a:r>
              <a:rPr lang="en-US" sz="2400" dirty="0"/>
              <a:t>Classical OPO: </a:t>
            </a:r>
          </a:p>
          <a:p>
            <a:r>
              <a:rPr lang="en-US" sz="2400" dirty="0"/>
              <a:t>Phase sensitive amplifier</a:t>
            </a:r>
            <a:endParaRPr lang="en-US" sz="2400" dirty="0"/>
          </a:p>
        </p:txBody>
      </p:sp>
      <p:sp>
        <p:nvSpPr>
          <p:cNvPr id="61" name="Line 6"/>
          <p:cNvSpPr>
            <a:spLocks noChangeShapeType="1"/>
          </p:cNvSpPr>
          <p:nvPr/>
        </p:nvSpPr>
        <p:spPr bwMode="auto">
          <a:xfrm>
            <a:off x="2438400" y="4038600"/>
            <a:ext cx="0" cy="9906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62" name="Line 6"/>
          <p:cNvSpPr>
            <a:spLocks noChangeShapeType="1"/>
          </p:cNvSpPr>
          <p:nvPr/>
        </p:nvSpPr>
        <p:spPr bwMode="auto">
          <a:xfrm rot="5400000">
            <a:off x="2552700" y="4152900"/>
            <a:ext cx="0" cy="9906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76" name="Line 6"/>
          <p:cNvSpPr>
            <a:spLocks noChangeShapeType="1"/>
          </p:cNvSpPr>
          <p:nvPr/>
        </p:nvSpPr>
        <p:spPr bwMode="auto">
          <a:xfrm>
            <a:off x="6400800" y="4191000"/>
            <a:ext cx="0" cy="7620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77" name="Line 6"/>
          <p:cNvSpPr>
            <a:spLocks noChangeShapeType="1"/>
          </p:cNvSpPr>
          <p:nvPr/>
        </p:nvSpPr>
        <p:spPr bwMode="auto">
          <a:xfrm rot="5400000">
            <a:off x="6400800" y="4191000"/>
            <a:ext cx="0" cy="7620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78" name="Oval 11"/>
          <p:cNvSpPr>
            <a:spLocks noChangeArrowheads="1"/>
          </p:cNvSpPr>
          <p:nvPr/>
        </p:nvSpPr>
        <p:spPr bwMode="auto">
          <a:xfrm>
            <a:off x="6248400" y="4419600"/>
            <a:ext cx="304800" cy="304800"/>
          </a:xfrm>
          <a:prstGeom prst="ellipse">
            <a:avLst/>
          </a:prstGeom>
          <a:solidFill>
            <a:srgbClr val="D49FFF">
              <a:alpha val="45097"/>
            </a:srgbClr>
          </a:solidFill>
          <a:ln w="12600">
            <a:solidFill>
              <a:srgbClr val="DFE9FF"/>
            </a:solidFill>
            <a:miter lim="800000"/>
            <a:headEnd/>
            <a:tailEnd/>
          </a:ln>
        </p:spPr>
        <p:txBody>
          <a:bodyPr wrap="none" anchor="ctr"/>
          <a:lstStyle/>
          <a:p>
            <a:endParaRPr lang="en-US" dirty="0"/>
          </a:p>
        </p:txBody>
      </p:sp>
      <p:sp>
        <p:nvSpPr>
          <p:cNvPr id="79" name="Line 6"/>
          <p:cNvSpPr>
            <a:spLocks noChangeShapeType="1"/>
          </p:cNvSpPr>
          <p:nvPr/>
        </p:nvSpPr>
        <p:spPr bwMode="auto">
          <a:xfrm>
            <a:off x="6934200" y="3276600"/>
            <a:ext cx="0" cy="7620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80" name="Line 6"/>
          <p:cNvSpPr>
            <a:spLocks noChangeShapeType="1"/>
          </p:cNvSpPr>
          <p:nvPr/>
        </p:nvSpPr>
        <p:spPr bwMode="auto">
          <a:xfrm rot="5400000">
            <a:off x="6934200" y="3276600"/>
            <a:ext cx="0" cy="7620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81" name="Oval 11"/>
          <p:cNvSpPr>
            <a:spLocks noChangeArrowheads="1"/>
          </p:cNvSpPr>
          <p:nvPr/>
        </p:nvSpPr>
        <p:spPr bwMode="auto">
          <a:xfrm>
            <a:off x="6858000" y="3352800"/>
            <a:ext cx="152400" cy="609600"/>
          </a:xfrm>
          <a:prstGeom prst="ellipse">
            <a:avLst/>
          </a:prstGeom>
          <a:solidFill>
            <a:srgbClr val="D49FFF">
              <a:alpha val="45097"/>
            </a:srgbClr>
          </a:solidFill>
          <a:ln w="12600">
            <a:solidFill>
              <a:srgbClr val="DFE9FF"/>
            </a:solidFill>
            <a:miter lim="800000"/>
            <a:headEnd/>
            <a:tailEnd/>
          </a:ln>
        </p:spPr>
        <p:txBody>
          <a:bodyPr wrap="none" anchor="ctr"/>
          <a:lstStyle/>
          <a:p>
            <a:endParaRPr lang="en-US" dirty="0"/>
          </a:p>
        </p:txBody>
      </p:sp>
      <p:cxnSp>
        <p:nvCxnSpPr>
          <p:cNvPr id="85" name="Straight Arrow Connector 84"/>
          <p:cNvCxnSpPr/>
          <p:nvPr/>
        </p:nvCxnSpPr>
        <p:spPr>
          <a:xfrm>
            <a:off x="2895600" y="4572000"/>
            <a:ext cx="6096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3124200" y="4038600"/>
            <a:ext cx="4572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934200" y="4495800"/>
            <a:ext cx="685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7162800" y="3962400"/>
            <a:ext cx="4572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2438400" y="4648200"/>
            <a:ext cx="457200" cy="0"/>
          </a:xfrm>
          <a:prstGeom prst="straightConnector1">
            <a:avLst/>
          </a:prstGeom>
          <a:ln w="317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2209800" y="4419600"/>
            <a:ext cx="457200" cy="0"/>
          </a:xfrm>
          <a:prstGeom prst="straightConnector1">
            <a:avLst/>
          </a:prstGeom>
          <a:ln w="317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0" name="Line 6"/>
          <p:cNvSpPr>
            <a:spLocks noChangeShapeType="1"/>
          </p:cNvSpPr>
          <p:nvPr/>
        </p:nvSpPr>
        <p:spPr bwMode="auto">
          <a:xfrm>
            <a:off x="2819400" y="3124200"/>
            <a:ext cx="0" cy="990600"/>
          </a:xfrm>
          <a:prstGeom prst="line">
            <a:avLst/>
          </a:prstGeom>
          <a:noFill/>
          <a:ln w="12600">
            <a:solidFill>
              <a:srgbClr val="FFFF00"/>
            </a:solidFill>
            <a:miter lim="800000"/>
            <a:headEnd/>
            <a:tailEnd/>
          </a:ln>
        </p:spPr>
        <p:txBody>
          <a:bodyPr/>
          <a:lstStyle/>
          <a:p>
            <a:endParaRPr lang="en-US" dirty="0">
              <a:solidFill>
                <a:srgbClr val="FFFF00"/>
              </a:solidFill>
            </a:endParaRPr>
          </a:p>
        </p:txBody>
      </p:sp>
      <p:sp>
        <p:nvSpPr>
          <p:cNvPr id="101" name="Line 6"/>
          <p:cNvSpPr>
            <a:spLocks noChangeShapeType="1"/>
          </p:cNvSpPr>
          <p:nvPr/>
        </p:nvSpPr>
        <p:spPr bwMode="auto">
          <a:xfrm rot="5400000">
            <a:off x="2933700" y="3238500"/>
            <a:ext cx="0" cy="990600"/>
          </a:xfrm>
          <a:prstGeom prst="line">
            <a:avLst/>
          </a:prstGeom>
          <a:noFill/>
          <a:ln w="12600">
            <a:solidFill>
              <a:srgbClr val="FFFF00"/>
            </a:solidFill>
            <a:miter lim="800000"/>
            <a:headEnd/>
            <a:tailEnd/>
          </a:ln>
        </p:spPr>
        <p:txBody>
          <a:bodyPr/>
          <a:lstStyle/>
          <a:p>
            <a:endParaRPr lang="en-US" dirty="0">
              <a:solidFill>
                <a:srgbClr val="FFFF00"/>
              </a:solidFill>
            </a:endParaRPr>
          </a:p>
        </p:txBody>
      </p:sp>
      <p:cxnSp>
        <p:nvCxnSpPr>
          <p:cNvPr id="102" name="Straight Arrow Connector 101"/>
          <p:cNvCxnSpPr/>
          <p:nvPr/>
        </p:nvCxnSpPr>
        <p:spPr>
          <a:xfrm>
            <a:off x="2819400" y="3733800"/>
            <a:ext cx="304800" cy="0"/>
          </a:xfrm>
          <a:prstGeom prst="straightConnector1">
            <a:avLst/>
          </a:prstGeom>
          <a:ln w="317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100" idx="0"/>
          </p:cNvCxnSpPr>
          <p:nvPr/>
        </p:nvCxnSpPr>
        <p:spPr>
          <a:xfrm flipV="1">
            <a:off x="2819400" y="3124200"/>
            <a:ext cx="0" cy="609600"/>
          </a:xfrm>
          <a:prstGeom prst="straightConnector1">
            <a:avLst/>
          </a:prstGeom>
          <a:ln w="317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8244" name="Picture 4"/>
          <p:cNvPicPr>
            <a:picLocks noChangeAspect="1" noChangeArrowheads="1"/>
          </p:cNvPicPr>
          <p:nvPr/>
        </p:nvPicPr>
        <p:blipFill>
          <a:blip r:embed="rId4" cstate="print"/>
          <a:srcRect/>
          <a:stretch>
            <a:fillRect/>
          </a:stretch>
        </p:blipFill>
        <p:spPr bwMode="auto">
          <a:xfrm>
            <a:off x="3581401" y="4419600"/>
            <a:ext cx="1152525" cy="838200"/>
          </a:xfrm>
          <a:prstGeom prst="rect">
            <a:avLst/>
          </a:prstGeom>
          <a:noFill/>
          <a:ln w="9525">
            <a:noFill/>
            <a:miter lim="800000"/>
            <a:headEnd/>
            <a:tailEnd/>
          </a:ln>
          <a:effectLst/>
        </p:spPr>
      </p:pic>
      <p:pic>
        <p:nvPicPr>
          <p:cNvPr id="106" name="Picture 4"/>
          <p:cNvPicPr>
            <a:picLocks noChangeAspect="1" noChangeArrowheads="1"/>
          </p:cNvPicPr>
          <p:nvPr/>
        </p:nvPicPr>
        <p:blipFill>
          <a:blip r:embed="rId4" cstate="print"/>
          <a:srcRect/>
          <a:stretch>
            <a:fillRect/>
          </a:stretch>
        </p:blipFill>
        <p:spPr bwMode="auto">
          <a:xfrm>
            <a:off x="7686676" y="4267200"/>
            <a:ext cx="1152525" cy="838200"/>
          </a:xfrm>
          <a:prstGeom prst="rect">
            <a:avLst/>
          </a:prstGeom>
          <a:noFill/>
          <a:ln w="9525">
            <a:noFill/>
            <a:miter lim="800000"/>
            <a:headEnd/>
            <a:tailEnd/>
          </a:ln>
          <a:effectLst/>
        </p:spPr>
      </p:pic>
      <p:sp>
        <p:nvSpPr>
          <p:cNvPr id="109" name="TextBox 108"/>
          <p:cNvSpPr txBox="1"/>
          <p:nvPr/>
        </p:nvSpPr>
        <p:spPr>
          <a:xfrm>
            <a:off x="6019801" y="2057401"/>
            <a:ext cx="3376565" cy="1200329"/>
          </a:xfrm>
          <a:prstGeom prst="rect">
            <a:avLst/>
          </a:prstGeom>
          <a:noFill/>
        </p:spPr>
        <p:txBody>
          <a:bodyPr wrap="none" rtlCol="0">
            <a:spAutoFit/>
          </a:bodyPr>
          <a:lstStyle/>
          <a:p>
            <a:r>
              <a:rPr lang="en-US" sz="2400" dirty="0"/>
              <a:t>Quantum OPO:</a:t>
            </a:r>
          </a:p>
          <a:p>
            <a:r>
              <a:rPr lang="en-US" sz="2400" dirty="0"/>
              <a:t>Turns a vacuum state into</a:t>
            </a:r>
          </a:p>
          <a:p>
            <a:r>
              <a:rPr lang="en-US" sz="2400" dirty="0"/>
              <a:t> squeezed vacuum</a:t>
            </a:r>
            <a:endParaRPr lang="en-US" sz="2400" dirty="0"/>
          </a:p>
        </p:txBody>
      </p:sp>
    </p:spTree>
    <p:custDataLst>
      <p:tags r:id="rId1"/>
    </p:custDataLst>
    <p:extLst>
      <p:ext uri="{BB962C8B-B14F-4D97-AF65-F5344CB8AC3E}">
        <p14:creationId xmlns:p14="http://schemas.microsoft.com/office/powerpoint/2010/main" val="3169334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P spid="81" grpId="0" animBg="1"/>
      <p:bldP spid="1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O Chirp-1080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3529" y="858005"/>
            <a:ext cx="9144000" cy="514350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1651777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23152"/>
          </a:xfrm>
        </p:spPr>
        <p:txBody>
          <a:bodyPr>
            <a:normAutofit fontScale="90000"/>
          </a:bodyPr>
          <a:lstStyle/>
          <a:p>
            <a:r>
              <a:rPr lang="en-US" dirty="0" smtClean="0"/>
              <a:t>Observing Scenario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40</a:t>
            </a:fld>
            <a:endParaRPr lang="en-US" dirty="0"/>
          </a:p>
        </p:txBody>
      </p:sp>
      <p:pic>
        <p:nvPicPr>
          <p:cNvPr id="6" name="Picture 5"/>
          <p:cNvPicPr>
            <a:picLocks noChangeAspect="1"/>
          </p:cNvPicPr>
          <p:nvPr/>
        </p:nvPicPr>
        <p:blipFill rotWithShape="1">
          <a:blip r:embed="rId3"/>
          <a:srcRect r="50638" b="3508"/>
          <a:stretch/>
        </p:blipFill>
        <p:spPr>
          <a:xfrm>
            <a:off x="1554524" y="3137404"/>
            <a:ext cx="4554805" cy="3712360"/>
          </a:xfrm>
          <a:prstGeom prst="rect">
            <a:avLst/>
          </a:prstGeom>
        </p:spPr>
      </p:pic>
      <p:pic>
        <p:nvPicPr>
          <p:cNvPr id="7" name="Picture 6" descr="Screen Shot 2013-04-11 at 12.24.06 PM.png"/>
          <p:cNvPicPr>
            <a:picLocks noChangeAspect="1"/>
          </p:cNvPicPr>
          <p:nvPr/>
        </p:nvPicPr>
        <p:blipFill>
          <a:blip r:embed="rId4"/>
          <a:srcRect l="3050" r="2422" b="52811"/>
          <a:stretch>
            <a:fillRect/>
          </a:stretch>
        </p:blipFill>
        <p:spPr>
          <a:xfrm>
            <a:off x="1615484" y="997790"/>
            <a:ext cx="8938965" cy="2180254"/>
          </a:xfrm>
          <a:prstGeom prst="rect">
            <a:avLst/>
          </a:prstGeom>
          <a:effectLst>
            <a:glow rad="63500">
              <a:schemeClr val="accent6">
                <a:alpha val="75000"/>
              </a:schemeClr>
            </a:glow>
          </a:effectLst>
        </p:spPr>
      </p:pic>
      <p:sp>
        <p:nvSpPr>
          <p:cNvPr id="8" name="Rectangle 7"/>
          <p:cNvSpPr/>
          <p:nvPr/>
        </p:nvSpPr>
        <p:spPr>
          <a:xfrm>
            <a:off x="1706785" y="1095681"/>
            <a:ext cx="8741180" cy="1009761"/>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bwMode="auto">
          <a:xfrm flipH="1">
            <a:off x="2838641" y="2127722"/>
            <a:ext cx="713026" cy="2216839"/>
          </a:xfrm>
          <a:prstGeom prst="straightConnector1">
            <a:avLst/>
          </a:prstGeom>
          <a:solidFill>
            <a:schemeClr val="accent1"/>
          </a:solidFill>
          <a:ln w="76200" cap="flat" cmpd="sng" algn="ctr">
            <a:solidFill>
              <a:srgbClr val="FF0000"/>
            </a:solidFill>
            <a:prstDash val="solid"/>
            <a:round/>
            <a:headEnd type="none" w="sm" len="sm"/>
            <a:tailEnd type="arrow"/>
          </a:ln>
          <a:effectLst/>
        </p:spPr>
      </p:cxnSp>
      <p:pic>
        <p:nvPicPr>
          <p:cNvPr id="10" name="Picture 9"/>
          <p:cNvPicPr>
            <a:picLocks noChangeAspect="1"/>
          </p:cNvPicPr>
          <p:nvPr/>
        </p:nvPicPr>
        <p:blipFill>
          <a:blip r:embed="rId5"/>
          <a:stretch>
            <a:fillRect/>
          </a:stretch>
        </p:blipFill>
        <p:spPr>
          <a:xfrm>
            <a:off x="6105256" y="3586475"/>
            <a:ext cx="4757065" cy="2161140"/>
          </a:xfrm>
          <a:prstGeom prst="rect">
            <a:avLst/>
          </a:prstGeom>
        </p:spPr>
      </p:pic>
      <p:sp>
        <p:nvSpPr>
          <p:cNvPr id="11" name="TextBox 10"/>
          <p:cNvSpPr txBox="1"/>
          <p:nvPr/>
        </p:nvSpPr>
        <p:spPr>
          <a:xfrm>
            <a:off x="6715262" y="5660488"/>
            <a:ext cx="3629520" cy="784830"/>
          </a:xfrm>
          <a:prstGeom prst="rect">
            <a:avLst/>
          </a:prstGeom>
          <a:noFill/>
        </p:spPr>
        <p:txBody>
          <a:bodyPr wrap="none" rtlCol="0">
            <a:spAutoFit/>
          </a:bodyPr>
          <a:lstStyle/>
          <a:p>
            <a:r>
              <a:rPr lang="en-US" sz="1500" dirty="0">
                <a:solidFill>
                  <a:schemeClr val="tx2"/>
                </a:solidFill>
                <a:latin typeface="Arial"/>
                <a:cs typeface="Arial"/>
              </a:rPr>
              <a:t>Localization of source, </a:t>
            </a:r>
          </a:p>
          <a:p>
            <a:r>
              <a:rPr lang="en-US" sz="1500" dirty="0">
                <a:solidFill>
                  <a:schemeClr val="tx2"/>
                </a:solidFill>
                <a:latin typeface="Arial"/>
                <a:cs typeface="Arial"/>
              </a:rPr>
              <a:t>Hanford and Livingston LIGO detectors, </a:t>
            </a:r>
          </a:p>
          <a:p>
            <a:r>
              <a:rPr lang="en-US" sz="1500" dirty="0">
                <a:solidFill>
                  <a:schemeClr val="tx2"/>
                </a:solidFill>
                <a:latin typeface="Arial"/>
                <a:cs typeface="Arial"/>
              </a:rPr>
              <a:t>First science run at end 2015</a:t>
            </a:r>
            <a:endParaRPr lang="en-US" sz="1500" dirty="0">
              <a:solidFill>
                <a:schemeClr val="tx2"/>
              </a:solidFill>
              <a:latin typeface="Arial"/>
              <a:cs typeface="Arial"/>
            </a:endParaRPr>
          </a:p>
        </p:txBody>
      </p:sp>
      <p:sp>
        <p:nvSpPr>
          <p:cNvPr id="12" name="TextBox 11"/>
          <p:cNvSpPr txBox="1"/>
          <p:nvPr/>
        </p:nvSpPr>
        <p:spPr>
          <a:xfrm>
            <a:off x="7567641" y="3197593"/>
            <a:ext cx="3107069" cy="369332"/>
          </a:xfrm>
          <a:prstGeom prst="rect">
            <a:avLst/>
          </a:prstGeom>
          <a:noFill/>
        </p:spPr>
        <p:txBody>
          <a:bodyPr wrap="none" rtlCol="0">
            <a:spAutoFit/>
          </a:bodyPr>
          <a:lstStyle/>
          <a:p>
            <a:r>
              <a:rPr lang="en-US" dirty="0"/>
              <a:t>http://arxiv.org/abs/1304.0670</a:t>
            </a:r>
          </a:p>
        </p:txBody>
      </p:sp>
    </p:spTree>
    <p:extLst>
      <p:ext uri="{BB962C8B-B14F-4D97-AF65-F5344CB8AC3E}">
        <p14:creationId xmlns:p14="http://schemas.microsoft.com/office/powerpoint/2010/main" val="12284200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41</a:t>
            </a:fld>
            <a:endParaRPr lang="en-US" dirty="0"/>
          </a:p>
        </p:txBody>
      </p:sp>
      <p:pic>
        <p:nvPicPr>
          <p:cNvPr id="5" name="Picture 4"/>
          <p:cNvPicPr>
            <a:picLocks noChangeAspect="1"/>
          </p:cNvPicPr>
          <p:nvPr/>
        </p:nvPicPr>
        <p:blipFill rotWithShape="1">
          <a:blip r:embed="rId2"/>
          <a:srcRect r="50638" b="3508"/>
          <a:stretch/>
        </p:blipFill>
        <p:spPr>
          <a:xfrm>
            <a:off x="1554524" y="3137404"/>
            <a:ext cx="4554805" cy="3712360"/>
          </a:xfrm>
          <a:prstGeom prst="rect">
            <a:avLst/>
          </a:prstGeom>
        </p:spPr>
      </p:pic>
      <p:pic>
        <p:nvPicPr>
          <p:cNvPr id="6" name="Picture 5" descr="Screen Shot 2013-04-11 at 12.24.06 PM.png"/>
          <p:cNvPicPr>
            <a:picLocks noChangeAspect="1"/>
          </p:cNvPicPr>
          <p:nvPr/>
        </p:nvPicPr>
        <p:blipFill>
          <a:blip r:embed="rId3"/>
          <a:srcRect l="3050" r="2422" b="52811"/>
          <a:stretch>
            <a:fillRect/>
          </a:stretch>
        </p:blipFill>
        <p:spPr>
          <a:xfrm>
            <a:off x="1615484" y="997790"/>
            <a:ext cx="8938965" cy="2180254"/>
          </a:xfrm>
          <a:prstGeom prst="rect">
            <a:avLst/>
          </a:prstGeom>
          <a:effectLst>
            <a:glow rad="63500">
              <a:schemeClr val="accent6">
                <a:alpha val="75000"/>
              </a:schemeClr>
            </a:glow>
          </a:effectLst>
        </p:spPr>
      </p:pic>
      <p:sp>
        <p:nvSpPr>
          <p:cNvPr id="7" name="Rectangle 6"/>
          <p:cNvSpPr/>
          <p:nvPr/>
        </p:nvSpPr>
        <p:spPr>
          <a:xfrm>
            <a:off x="1706785" y="2094301"/>
            <a:ext cx="8741180" cy="256218"/>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bwMode="auto">
          <a:xfrm flipH="1">
            <a:off x="2782936" y="2372800"/>
            <a:ext cx="791014" cy="2439637"/>
          </a:xfrm>
          <a:prstGeom prst="straightConnector1">
            <a:avLst/>
          </a:prstGeom>
          <a:solidFill>
            <a:schemeClr val="accent1"/>
          </a:solidFill>
          <a:ln w="76200" cap="flat" cmpd="sng" algn="ctr">
            <a:solidFill>
              <a:srgbClr val="FF0000"/>
            </a:solidFill>
            <a:prstDash val="solid"/>
            <a:round/>
            <a:headEnd type="none" w="sm" len="sm"/>
            <a:tailEnd type="arrow"/>
          </a:ln>
          <a:effectLst/>
        </p:spPr>
      </p:cxnSp>
      <p:pic>
        <p:nvPicPr>
          <p:cNvPr id="9" name="Picture 8"/>
          <p:cNvPicPr>
            <a:picLocks noChangeAspect="1"/>
          </p:cNvPicPr>
          <p:nvPr/>
        </p:nvPicPr>
        <p:blipFill>
          <a:blip r:embed="rId4"/>
          <a:stretch>
            <a:fillRect/>
          </a:stretch>
        </p:blipFill>
        <p:spPr>
          <a:xfrm>
            <a:off x="6131343" y="3419948"/>
            <a:ext cx="4369542" cy="2341145"/>
          </a:xfrm>
          <a:prstGeom prst="rect">
            <a:avLst/>
          </a:prstGeom>
        </p:spPr>
      </p:pic>
      <p:sp>
        <p:nvSpPr>
          <p:cNvPr id="10" name="TextBox 9"/>
          <p:cNvSpPr txBox="1"/>
          <p:nvPr/>
        </p:nvSpPr>
        <p:spPr>
          <a:xfrm>
            <a:off x="6674313" y="5660488"/>
            <a:ext cx="3656169" cy="784830"/>
          </a:xfrm>
          <a:prstGeom prst="rect">
            <a:avLst/>
          </a:prstGeom>
          <a:noFill/>
        </p:spPr>
        <p:txBody>
          <a:bodyPr wrap="none" rtlCol="0">
            <a:spAutoFit/>
          </a:bodyPr>
          <a:lstStyle/>
          <a:p>
            <a:r>
              <a:rPr lang="en-US" sz="1500" dirty="0">
                <a:solidFill>
                  <a:schemeClr val="tx2"/>
                </a:solidFill>
                <a:latin typeface="Arial"/>
                <a:cs typeface="Arial"/>
              </a:rPr>
              <a:t>Localization of source, </a:t>
            </a:r>
          </a:p>
          <a:p>
            <a:r>
              <a:rPr lang="en-US" sz="1500" dirty="0">
                <a:solidFill>
                  <a:schemeClr val="tx2"/>
                </a:solidFill>
                <a:latin typeface="Arial"/>
                <a:cs typeface="Arial"/>
              </a:rPr>
              <a:t>Hanford, Livingston and Virgo detectors, </a:t>
            </a:r>
          </a:p>
          <a:p>
            <a:r>
              <a:rPr lang="en-US" sz="1500" dirty="0">
                <a:solidFill>
                  <a:schemeClr val="tx2"/>
                </a:solidFill>
                <a:latin typeface="Arial"/>
                <a:cs typeface="Arial"/>
              </a:rPr>
              <a:t>Observing 2016-17</a:t>
            </a:r>
            <a:endParaRPr lang="en-US" sz="1500" dirty="0">
              <a:solidFill>
                <a:schemeClr val="tx2"/>
              </a:solidFill>
              <a:latin typeface="Arial"/>
              <a:cs typeface="Arial"/>
            </a:endParaRPr>
          </a:p>
        </p:txBody>
      </p:sp>
    </p:spTree>
    <p:extLst>
      <p:ext uri="{BB962C8B-B14F-4D97-AF65-F5344CB8AC3E}">
        <p14:creationId xmlns:p14="http://schemas.microsoft.com/office/powerpoint/2010/main" val="733303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42</a:t>
            </a:fld>
            <a:endParaRPr lang="en-US" dirty="0"/>
          </a:p>
        </p:txBody>
      </p:sp>
      <p:pic>
        <p:nvPicPr>
          <p:cNvPr id="5" name="Picture 4"/>
          <p:cNvPicPr>
            <a:picLocks noChangeAspect="1"/>
          </p:cNvPicPr>
          <p:nvPr/>
        </p:nvPicPr>
        <p:blipFill rotWithShape="1">
          <a:blip r:embed="rId2"/>
          <a:srcRect r="50638" b="3508"/>
          <a:stretch/>
        </p:blipFill>
        <p:spPr>
          <a:xfrm>
            <a:off x="1554524" y="3137404"/>
            <a:ext cx="4554805" cy="3712360"/>
          </a:xfrm>
          <a:prstGeom prst="rect">
            <a:avLst/>
          </a:prstGeom>
        </p:spPr>
      </p:pic>
      <p:pic>
        <p:nvPicPr>
          <p:cNvPr id="6" name="Picture 5" descr="Screen Shot 2013-04-11 at 12.24.06 PM.png"/>
          <p:cNvPicPr>
            <a:picLocks noChangeAspect="1"/>
          </p:cNvPicPr>
          <p:nvPr/>
        </p:nvPicPr>
        <p:blipFill>
          <a:blip r:embed="rId3"/>
          <a:srcRect l="3050" r="2422" b="52811"/>
          <a:stretch>
            <a:fillRect/>
          </a:stretch>
        </p:blipFill>
        <p:spPr>
          <a:xfrm>
            <a:off x="1615484" y="997790"/>
            <a:ext cx="8938965" cy="2180254"/>
          </a:xfrm>
          <a:prstGeom prst="rect">
            <a:avLst/>
          </a:prstGeom>
          <a:effectLst>
            <a:glow rad="63500">
              <a:schemeClr val="accent6">
                <a:alpha val="75000"/>
              </a:schemeClr>
            </a:glow>
          </a:effectLst>
        </p:spPr>
      </p:pic>
      <p:sp>
        <p:nvSpPr>
          <p:cNvPr id="7" name="Rectangle 6"/>
          <p:cNvSpPr/>
          <p:nvPr/>
        </p:nvSpPr>
        <p:spPr>
          <a:xfrm>
            <a:off x="1706785" y="2305959"/>
            <a:ext cx="8741180" cy="256218"/>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bwMode="auto">
          <a:xfrm flipH="1">
            <a:off x="2738373" y="2551037"/>
            <a:ext cx="835577" cy="2506476"/>
          </a:xfrm>
          <a:prstGeom prst="straightConnector1">
            <a:avLst/>
          </a:prstGeom>
          <a:solidFill>
            <a:schemeClr val="accent1"/>
          </a:solidFill>
          <a:ln w="76200" cap="flat" cmpd="sng" algn="ctr">
            <a:solidFill>
              <a:srgbClr val="FF0000"/>
            </a:solidFill>
            <a:prstDash val="solid"/>
            <a:round/>
            <a:headEnd type="none" w="sm" len="sm"/>
            <a:tailEnd type="arrow"/>
          </a:ln>
          <a:effectLst/>
        </p:spPr>
      </p:cxnSp>
      <p:pic>
        <p:nvPicPr>
          <p:cNvPr id="9" name="Picture 8"/>
          <p:cNvPicPr>
            <a:picLocks noChangeAspect="1"/>
          </p:cNvPicPr>
          <p:nvPr/>
        </p:nvPicPr>
        <p:blipFill>
          <a:blip r:embed="rId4"/>
          <a:stretch>
            <a:fillRect/>
          </a:stretch>
        </p:blipFill>
        <p:spPr>
          <a:xfrm>
            <a:off x="6058568" y="3464508"/>
            <a:ext cx="4475741" cy="2304606"/>
          </a:xfrm>
          <a:prstGeom prst="rect">
            <a:avLst/>
          </a:prstGeom>
        </p:spPr>
      </p:pic>
      <p:sp>
        <p:nvSpPr>
          <p:cNvPr id="10" name="TextBox 9"/>
          <p:cNvSpPr txBox="1"/>
          <p:nvPr/>
        </p:nvSpPr>
        <p:spPr>
          <a:xfrm>
            <a:off x="6695587" y="5660488"/>
            <a:ext cx="3670941" cy="784830"/>
          </a:xfrm>
          <a:prstGeom prst="rect">
            <a:avLst/>
          </a:prstGeom>
          <a:noFill/>
        </p:spPr>
        <p:txBody>
          <a:bodyPr wrap="none" rtlCol="0">
            <a:spAutoFit/>
          </a:bodyPr>
          <a:lstStyle/>
          <a:p>
            <a:r>
              <a:rPr lang="en-US" sz="1500" dirty="0">
                <a:solidFill>
                  <a:schemeClr val="tx2"/>
                </a:solidFill>
                <a:latin typeface="Arial"/>
                <a:cs typeface="Arial"/>
              </a:rPr>
              <a:t>Localization of source, </a:t>
            </a:r>
          </a:p>
          <a:p>
            <a:r>
              <a:rPr lang="en-US" sz="1500" dirty="0">
                <a:solidFill>
                  <a:schemeClr val="tx2"/>
                </a:solidFill>
                <a:latin typeface="Arial"/>
                <a:cs typeface="Arial"/>
              </a:rPr>
              <a:t>Hanford, Livingston and Virgo detectors, </a:t>
            </a:r>
          </a:p>
          <a:p>
            <a:r>
              <a:rPr lang="en-US" sz="1500" dirty="0">
                <a:solidFill>
                  <a:schemeClr val="tx2"/>
                </a:solidFill>
                <a:latin typeface="Arial"/>
                <a:cs typeface="Arial"/>
              </a:rPr>
              <a:t>Observing 2017-18</a:t>
            </a:r>
            <a:endParaRPr lang="en-US" sz="1500" dirty="0">
              <a:solidFill>
                <a:schemeClr val="tx2"/>
              </a:solidFill>
              <a:latin typeface="Arial"/>
              <a:cs typeface="Arial"/>
            </a:endParaRPr>
          </a:p>
        </p:txBody>
      </p:sp>
    </p:spTree>
    <p:extLst>
      <p:ext uri="{BB962C8B-B14F-4D97-AF65-F5344CB8AC3E}">
        <p14:creationId xmlns:p14="http://schemas.microsoft.com/office/powerpoint/2010/main" val="179276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43</a:t>
            </a:fld>
            <a:endParaRPr lang="en-US" dirty="0"/>
          </a:p>
        </p:txBody>
      </p:sp>
      <p:pic>
        <p:nvPicPr>
          <p:cNvPr id="5" name="Picture 4"/>
          <p:cNvPicPr>
            <a:picLocks noChangeAspect="1"/>
          </p:cNvPicPr>
          <p:nvPr/>
        </p:nvPicPr>
        <p:blipFill rotWithShape="1">
          <a:blip r:embed="rId2"/>
          <a:srcRect r="50638" b="3508"/>
          <a:stretch/>
        </p:blipFill>
        <p:spPr>
          <a:xfrm>
            <a:off x="1554524" y="3137404"/>
            <a:ext cx="4554805" cy="3712360"/>
          </a:xfrm>
          <a:prstGeom prst="rect">
            <a:avLst/>
          </a:prstGeom>
        </p:spPr>
      </p:pic>
      <p:pic>
        <p:nvPicPr>
          <p:cNvPr id="6" name="Picture 5" descr="Screen Shot 2013-04-11 at 12.24.06 PM.png"/>
          <p:cNvPicPr>
            <a:picLocks noChangeAspect="1"/>
          </p:cNvPicPr>
          <p:nvPr/>
        </p:nvPicPr>
        <p:blipFill>
          <a:blip r:embed="rId3"/>
          <a:srcRect l="3050" r="2422" b="52811"/>
          <a:stretch>
            <a:fillRect/>
          </a:stretch>
        </p:blipFill>
        <p:spPr>
          <a:xfrm>
            <a:off x="1615484" y="997790"/>
            <a:ext cx="8938965" cy="2180254"/>
          </a:xfrm>
          <a:prstGeom prst="rect">
            <a:avLst/>
          </a:prstGeom>
          <a:effectLst>
            <a:glow rad="63500">
              <a:schemeClr val="accent6">
                <a:alpha val="75000"/>
              </a:schemeClr>
            </a:glow>
          </a:effectLst>
        </p:spPr>
      </p:pic>
      <p:sp>
        <p:nvSpPr>
          <p:cNvPr id="7" name="Rectangle 6"/>
          <p:cNvSpPr/>
          <p:nvPr/>
        </p:nvSpPr>
        <p:spPr>
          <a:xfrm>
            <a:off x="1684503" y="2539897"/>
            <a:ext cx="8741180" cy="256218"/>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bwMode="auto">
          <a:xfrm>
            <a:off x="5044566" y="2784974"/>
            <a:ext cx="545910" cy="2706996"/>
          </a:xfrm>
          <a:prstGeom prst="straightConnector1">
            <a:avLst/>
          </a:prstGeom>
          <a:solidFill>
            <a:schemeClr val="accent1"/>
          </a:solidFill>
          <a:ln w="76200" cap="flat" cmpd="sng" algn="ctr">
            <a:solidFill>
              <a:srgbClr val="FF0000"/>
            </a:solidFill>
            <a:prstDash val="solid"/>
            <a:round/>
            <a:headEnd type="none" w="sm" len="sm"/>
            <a:tailEnd type="arrow"/>
          </a:ln>
          <a:effectLst/>
        </p:spPr>
      </p:cxnSp>
      <p:pic>
        <p:nvPicPr>
          <p:cNvPr id="9" name="Picture 8"/>
          <p:cNvPicPr>
            <a:picLocks noChangeAspect="1"/>
          </p:cNvPicPr>
          <p:nvPr/>
        </p:nvPicPr>
        <p:blipFill>
          <a:blip r:embed="rId4"/>
          <a:stretch>
            <a:fillRect/>
          </a:stretch>
        </p:blipFill>
        <p:spPr>
          <a:xfrm>
            <a:off x="6169811" y="3442229"/>
            <a:ext cx="4350673" cy="2287467"/>
          </a:xfrm>
          <a:prstGeom prst="rect">
            <a:avLst/>
          </a:prstGeom>
        </p:spPr>
      </p:pic>
      <p:sp>
        <p:nvSpPr>
          <p:cNvPr id="10" name="TextBox 9"/>
          <p:cNvSpPr txBox="1"/>
          <p:nvPr/>
        </p:nvSpPr>
        <p:spPr>
          <a:xfrm>
            <a:off x="6695587" y="5660488"/>
            <a:ext cx="3670941" cy="784830"/>
          </a:xfrm>
          <a:prstGeom prst="rect">
            <a:avLst/>
          </a:prstGeom>
          <a:noFill/>
        </p:spPr>
        <p:txBody>
          <a:bodyPr wrap="none" rtlCol="0">
            <a:spAutoFit/>
          </a:bodyPr>
          <a:lstStyle/>
          <a:p>
            <a:r>
              <a:rPr lang="en-US" sz="1500" dirty="0">
                <a:solidFill>
                  <a:schemeClr val="tx2"/>
                </a:solidFill>
                <a:latin typeface="Arial"/>
                <a:cs typeface="Arial"/>
              </a:rPr>
              <a:t>Localization of source, </a:t>
            </a:r>
          </a:p>
          <a:p>
            <a:r>
              <a:rPr lang="en-US" sz="1500" dirty="0">
                <a:solidFill>
                  <a:schemeClr val="tx2"/>
                </a:solidFill>
                <a:latin typeface="Arial"/>
                <a:cs typeface="Arial"/>
              </a:rPr>
              <a:t>Hanford, Livingston and Virgo detectors, </a:t>
            </a:r>
          </a:p>
          <a:p>
            <a:r>
              <a:rPr lang="en-US" sz="1500" dirty="0">
                <a:solidFill>
                  <a:schemeClr val="tx2"/>
                </a:solidFill>
                <a:latin typeface="Arial"/>
                <a:cs typeface="Arial"/>
              </a:rPr>
              <a:t>Observing 2019</a:t>
            </a:r>
            <a:endParaRPr lang="en-US" sz="1500" dirty="0">
              <a:solidFill>
                <a:schemeClr val="tx2"/>
              </a:solidFill>
              <a:latin typeface="Arial"/>
              <a:cs typeface="Arial"/>
            </a:endParaRPr>
          </a:p>
        </p:txBody>
      </p:sp>
    </p:spTree>
    <p:extLst>
      <p:ext uri="{BB962C8B-B14F-4D97-AF65-F5344CB8AC3E}">
        <p14:creationId xmlns:p14="http://schemas.microsoft.com/office/powerpoint/2010/main" val="2501797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44</a:t>
            </a:fld>
            <a:endParaRPr lang="en-US" dirty="0"/>
          </a:p>
        </p:txBody>
      </p:sp>
      <p:pic>
        <p:nvPicPr>
          <p:cNvPr id="5" name="Picture 4"/>
          <p:cNvPicPr>
            <a:picLocks noChangeAspect="1"/>
          </p:cNvPicPr>
          <p:nvPr/>
        </p:nvPicPr>
        <p:blipFill rotWithShape="1">
          <a:blip r:embed="rId2"/>
          <a:srcRect r="50638" b="3508"/>
          <a:stretch/>
        </p:blipFill>
        <p:spPr>
          <a:xfrm>
            <a:off x="1554524" y="3137404"/>
            <a:ext cx="4554805" cy="3712360"/>
          </a:xfrm>
          <a:prstGeom prst="rect">
            <a:avLst/>
          </a:prstGeom>
        </p:spPr>
      </p:pic>
      <p:pic>
        <p:nvPicPr>
          <p:cNvPr id="6" name="Picture 5" descr="Screen Shot 2013-04-11 at 12.24.06 PM.png"/>
          <p:cNvPicPr>
            <a:picLocks noChangeAspect="1"/>
          </p:cNvPicPr>
          <p:nvPr/>
        </p:nvPicPr>
        <p:blipFill>
          <a:blip r:embed="rId3"/>
          <a:srcRect l="3050" r="2422" b="52811"/>
          <a:stretch>
            <a:fillRect/>
          </a:stretch>
        </p:blipFill>
        <p:spPr>
          <a:xfrm>
            <a:off x="1615484" y="997790"/>
            <a:ext cx="8938965" cy="2180254"/>
          </a:xfrm>
          <a:prstGeom prst="rect">
            <a:avLst/>
          </a:prstGeom>
          <a:effectLst>
            <a:glow rad="63500">
              <a:schemeClr val="accent6">
                <a:alpha val="75000"/>
              </a:schemeClr>
            </a:glow>
          </a:effectLst>
        </p:spPr>
      </p:pic>
      <p:sp>
        <p:nvSpPr>
          <p:cNvPr id="7" name="Rectangle 6"/>
          <p:cNvSpPr/>
          <p:nvPr/>
        </p:nvSpPr>
        <p:spPr>
          <a:xfrm>
            <a:off x="1684503" y="2751555"/>
            <a:ext cx="8741180" cy="256218"/>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bwMode="auto">
          <a:xfrm>
            <a:off x="5089130" y="2985494"/>
            <a:ext cx="501347" cy="2506477"/>
          </a:xfrm>
          <a:prstGeom prst="straightConnector1">
            <a:avLst/>
          </a:prstGeom>
          <a:solidFill>
            <a:schemeClr val="accent1"/>
          </a:solidFill>
          <a:ln w="76200" cap="flat" cmpd="sng" algn="ctr">
            <a:solidFill>
              <a:srgbClr val="FF0000"/>
            </a:solidFill>
            <a:prstDash val="solid"/>
            <a:round/>
            <a:headEnd type="none" w="sm" len="sm"/>
            <a:tailEnd type="arrow"/>
          </a:ln>
          <a:effectLst/>
        </p:spPr>
      </p:cxnSp>
      <p:pic>
        <p:nvPicPr>
          <p:cNvPr id="9" name="Picture 8"/>
          <p:cNvPicPr>
            <a:picLocks noChangeAspect="1"/>
          </p:cNvPicPr>
          <p:nvPr/>
        </p:nvPicPr>
        <p:blipFill>
          <a:blip r:embed="rId4"/>
          <a:stretch>
            <a:fillRect/>
          </a:stretch>
        </p:blipFill>
        <p:spPr>
          <a:xfrm>
            <a:off x="6136386" y="3464506"/>
            <a:ext cx="4379722" cy="2239122"/>
          </a:xfrm>
          <a:prstGeom prst="rect">
            <a:avLst/>
          </a:prstGeom>
        </p:spPr>
      </p:pic>
      <p:sp>
        <p:nvSpPr>
          <p:cNvPr id="10" name="TextBox 9"/>
          <p:cNvSpPr txBox="1"/>
          <p:nvPr/>
        </p:nvSpPr>
        <p:spPr>
          <a:xfrm>
            <a:off x="6594052" y="5660488"/>
            <a:ext cx="3872920" cy="784830"/>
          </a:xfrm>
          <a:prstGeom prst="rect">
            <a:avLst/>
          </a:prstGeom>
          <a:noFill/>
        </p:spPr>
        <p:txBody>
          <a:bodyPr wrap="none" rtlCol="0">
            <a:spAutoFit/>
          </a:bodyPr>
          <a:lstStyle/>
          <a:p>
            <a:r>
              <a:rPr lang="en-US" sz="1500" dirty="0">
                <a:solidFill>
                  <a:schemeClr val="tx2"/>
                </a:solidFill>
                <a:latin typeface="Arial"/>
                <a:cs typeface="Arial"/>
              </a:rPr>
              <a:t>Localization of source, </a:t>
            </a:r>
          </a:p>
          <a:p>
            <a:r>
              <a:rPr lang="en-US" sz="1500" dirty="0">
                <a:solidFill>
                  <a:schemeClr val="tx2"/>
                </a:solidFill>
                <a:latin typeface="Arial"/>
                <a:cs typeface="Arial"/>
              </a:rPr>
              <a:t>Hanford, Livingston, Virgo, India detectors, </a:t>
            </a:r>
          </a:p>
          <a:p>
            <a:r>
              <a:rPr lang="en-US" sz="1500" dirty="0">
                <a:solidFill>
                  <a:schemeClr val="tx2"/>
                </a:solidFill>
                <a:latin typeface="Arial"/>
                <a:cs typeface="Arial"/>
              </a:rPr>
              <a:t>Observing 2022</a:t>
            </a:r>
            <a:endParaRPr lang="en-US" sz="1500" dirty="0">
              <a:solidFill>
                <a:schemeClr val="tx2"/>
              </a:solidFill>
              <a:latin typeface="Arial"/>
              <a:cs typeface="Arial"/>
            </a:endParaRPr>
          </a:p>
        </p:txBody>
      </p:sp>
      <p:cxnSp>
        <p:nvCxnSpPr>
          <p:cNvPr id="11" name="Straight Arrow Connector 10"/>
          <p:cNvCxnSpPr/>
          <p:nvPr/>
        </p:nvCxnSpPr>
        <p:spPr bwMode="auto">
          <a:xfrm>
            <a:off x="5116171" y="3014505"/>
            <a:ext cx="2193790" cy="1629116"/>
          </a:xfrm>
          <a:prstGeom prst="straightConnector1">
            <a:avLst/>
          </a:prstGeom>
          <a:solidFill>
            <a:schemeClr val="accent1"/>
          </a:solidFill>
          <a:ln w="762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3789698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 Next few months</a:t>
            </a:r>
            <a:endParaRPr lang="en-US" dirty="0"/>
          </a:p>
        </p:txBody>
      </p:sp>
      <p:sp>
        <p:nvSpPr>
          <p:cNvPr id="3" name="Content Placeholder 2"/>
          <p:cNvSpPr>
            <a:spLocks noGrp="1"/>
          </p:cNvSpPr>
          <p:nvPr>
            <p:ph idx="1"/>
          </p:nvPr>
        </p:nvSpPr>
        <p:spPr/>
        <p:txBody>
          <a:bodyPr/>
          <a:lstStyle/>
          <a:p>
            <a:r>
              <a:rPr lang="en-US" dirty="0" smtClean="0"/>
              <a:t>Increase input power from 20Watts to 50 Watts</a:t>
            </a:r>
          </a:p>
          <a:p>
            <a:pPr lvl="1"/>
            <a:r>
              <a:rPr lang="en-US" dirty="0" smtClean="0"/>
              <a:t>Increase circulating power from ~100kW to ~250 kW</a:t>
            </a:r>
          </a:p>
          <a:p>
            <a:r>
              <a:rPr lang="en-US" dirty="0" smtClean="0"/>
              <a:t>Work on reducing low frequency noise</a:t>
            </a:r>
          </a:p>
          <a:p>
            <a:pPr lvl="1"/>
            <a:r>
              <a:rPr lang="en-US" dirty="0" smtClean="0"/>
              <a:t>Important for sensitivity to binary black holes</a:t>
            </a:r>
          </a:p>
          <a:p>
            <a:r>
              <a:rPr lang="en-US" dirty="0" smtClean="0"/>
              <a:t>Prepare for next observing run in later part of the year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984916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isplacement sensitivity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2"/>
          <a:srcRect l="8974" t="39669" r="50061" b="15218"/>
          <a:stretch/>
        </p:blipFill>
        <p:spPr>
          <a:xfrm>
            <a:off x="2376489" y="1724734"/>
            <a:ext cx="7105529" cy="4401430"/>
          </a:xfrm>
          <a:prstGeom prst="rect">
            <a:avLst/>
          </a:prstGeom>
        </p:spPr>
      </p:pic>
      <p:sp>
        <p:nvSpPr>
          <p:cNvPr id="7" name="TextBox 6"/>
          <p:cNvSpPr txBox="1"/>
          <p:nvPr/>
        </p:nvSpPr>
        <p:spPr>
          <a:xfrm>
            <a:off x="2449774" y="6250697"/>
            <a:ext cx="3224088" cy="369332"/>
          </a:xfrm>
          <a:prstGeom prst="rect">
            <a:avLst/>
          </a:prstGeom>
          <a:noFill/>
        </p:spPr>
        <p:txBody>
          <a:bodyPr wrap="none" rtlCol="0">
            <a:spAutoFit/>
          </a:bodyPr>
          <a:lstStyle/>
          <a:p>
            <a:r>
              <a:rPr lang="en-US" dirty="0"/>
              <a:t>http://arxiv.org/abs/1602.03838</a:t>
            </a:r>
          </a:p>
        </p:txBody>
      </p:sp>
    </p:spTree>
    <p:extLst>
      <p:ext uri="{BB962C8B-B14F-4D97-AF65-F5344CB8AC3E}">
        <p14:creationId xmlns:p14="http://schemas.microsoft.com/office/powerpoint/2010/main" val="2441947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smtClean="0"/>
              <a:t>The source:</a:t>
            </a:r>
            <a:endParaRPr lang="en-US" sz="4400" dirty="0"/>
          </a:p>
        </p:txBody>
      </p:sp>
      <p:pic>
        <p:nvPicPr>
          <p:cNvPr id="5"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554118" y="425100"/>
            <a:ext cx="5241427" cy="554901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pic>
      <p:sp>
        <p:nvSpPr>
          <p:cNvPr id="8" name="Text Placeholder 7"/>
          <p:cNvSpPr>
            <a:spLocks noGrp="1"/>
          </p:cNvSpPr>
          <p:nvPr>
            <p:ph type="body" sz="half" idx="2"/>
          </p:nvPr>
        </p:nvSpPr>
        <p:spPr/>
        <p:txBody>
          <a:bodyPr>
            <a:normAutofit/>
          </a:bodyPr>
          <a:lstStyle/>
          <a:p>
            <a:pPr marL="342900" indent="-342900">
              <a:buFont typeface="Arial" panose="020B0604020202020204" pitchFamily="34" charset="0"/>
              <a:buChar char="•"/>
            </a:pPr>
            <a:r>
              <a:rPr lang="en-US" sz="2000" dirty="0" smtClean="0"/>
              <a:t>First observation of binary black holes</a:t>
            </a:r>
          </a:p>
          <a:p>
            <a:pPr marL="285750" indent="-285750">
              <a:buFont typeface="Arial" panose="020B0604020202020204" pitchFamily="34" charset="0"/>
              <a:buChar char="•"/>
            </a:pPr>
            <a:r>
              <a:rPr lang="en-US" sz="2000" dirty="0" smtClean="0"/>
              <a:t>First observation of stellar black holes larger than 14 solar masses</a:t>
            </a:r>
          </a:p>
          <a:p>
            <a:pPr marL="285750" indent="-285750">
              <a:buFont typeface="Arial" panose="020B0604020202020204" pitchFamily="34" charset="0"/>
              <a:buChar char="•"/>
            </a:pPr>
            <a:r>
              <a:rPr lang="en-US" sz="2000" dirty="0"/>
              <a:t>First test of general relativity in strong field, dynamic </a:t>
            </a:r>
            <a:r>
              <a:rPr lang="en-US" sz="2000" dirty="0" smtClean="0"/>
              <a:t>regime</a:t>
            </a:r>
          </a:p>
          <a:p>
            <a:pPr marL="285750" indent="-285750">
              <a:buFont typeface="Arial" panose="020B0604020202020204" pitchFamily="34" charset="0"/>
              <a:buChar char="•"/>
            </a:pPr>
            <a:r>
              <a:rPr lang="en-US" sz="2000" dirty="0" smtClean="0"/>
              <a:t>First observation of a merger of 2 black holes</a:t>
            </a:r>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
        <p:nvSpPr>
          <p:cNvPr id="6" name="TextBox 5"/>
          <p:cNvSpPr txBox="1"/>
          <p:nvPr/>
        </p:nvSpPr>
        <p:spPr>
          <a:xfrm>
            <a:off x="6361780" y="6191084"/>
            <a:ext cx="5006114" cy="646331"/>
          </a:xfrm>
          <a:prstGeom prst="rect">
            <a:avLst/>
          </a:prstGeom>
          <a:noFill/>
        </p:spPr>
        <p:txBody>
          <a:bodyPr wrap="none" rtlCol="0">
            <a:spAutoFit/>
          </a:bodyPr>
          <a:lstStyle/>
          <a:p>
            <a:r>
              <a:rPr lang="en-US" dirty="0"/>
              <a:t>PRL </a:t>
            </a:r>
            <a:r>
              <a:rPr lang="en-US" b="1" dirty="0" smtClean="0"/>
              <a:t>116 </a:t>
            </a:r>
            <a:r>
              <a:rPr lang="en-US" dirty="0" smtClean="0"/>
              <a:t>061102</a:t>
            </a:r>
          </a:p>
          <a:p>
            <a:r>
              <a:rPr lang="en-US" dirty="0" smtClean="0"/>
              <a:t>http</a:t>
            </a:r>
            <a:r>
              <a:rPr lang="en-US" dirty="0"/>
              <a:t>://dx.doi.org/10.1103/PhysRevLett.116.061102</a:t>
            </a:r>
          </a:p>
        </p:txBody>
      </p:sp>
    </p:spTree>
    <p:extLst>
      <p:ext uri="{BB962C8B-B14F-4D97-AF65-F5344CB8AC3E}">
        <p14:creationId xmlns:p14="http://schemas.microsoft.com/office/powerpoint/2010/main" val="1477495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can LIGO measure such small strains?</a:t>
            </a:r>
            <a:endParaRPr lang="en-US" dirty="0"/>
          </a:p>
        </p:txBody>
      </p:sp>
      <p:pic>
        <p:nvPicPr>
          <p:cNvPr id="137219" name="Picture 3"/>
          <p:cNvPicPr>
            <a:picLocks noGrp="1" noChangeAspect="1" noChangeArrowheads="1"/>
          </p:cNvPicPr>
          <p:nvPr>
            <p:ph idx="1"/>
          </p:nvPr>
        </p:nvPicPr>
        <p:blipFill>
          <a:blip r:embed="rId5" cstate="print"/>
          <a:srcRect l="38635" t="8418" r="15907" b="14135"/>
          <a:stretch>
            <a:fillRect/>
          </a:stretch>
        </p:blipFill>
        <p:spPr bwMode="auto">
          <a:xfrm>
            <a:off x="3604591" y="1562100"/>
            <a:ext cx="4929809" cy="4724400"/>
          </a:xfrm>
          <a:prstGeom prst="rect">
            <a:avLst/>
          </a:prstGeom>
          <a:noFill/>
          <a:ln w="9525">
            <a:noFill/>
            <a:miter lim="800000"/>
            <a:headEnd/>
            <a:tailEnd/>
          </a:ln>
        </p:spPr>
      </p:pic>
      <p:sp>
        <p:nvSpPr>
          <p:cNvPr id="7" name="TextBox 6"/>
          <p:cNvSpPr txBox="1"/>
          <p:nvPr/>
        </p:nvSpPr>
        <p:spPr>
          <a:xfrm>
            <a:off x="5257801" y="5486400"/>
            <a:ext cx="184731" cy="369332"/>
          </a:xfrm>
          <a:prstGeom prst="rect">
            <a:avLst/>
          </a:prstGeom>
          <a:noFill/>
        </p:spPr>
        <p:txBody>
          <a:bodyPr wrap="none" rtlCol="0">
            <a:spAutoFit/>
          </a:bodyPr>
          <a:lstStyle/>
          <a:p>
            <a:endParaRPr lang="en-US" dirty="0"/>
          </a:p>
        </p:txBody>
      </p:sp>
      <p:sp>
        <p:nvSpPr>
          <p:cNvPr id="28" name="TextBox 27"/>
          <p:cNvSpPr txBox="1"/>
          <p:nvPr/>
        </p:nvSpPr>
        <p:spPr>
          <a:xfrm>
            <a:off x="7010401" y="6324601"/>
            <a:ext cx="1502655" cy="276999"/>
          </a:xfrm>
          <a:prstGeom prst="rect">
            <a:avLst/>
          </a:prstGeom>
          <a:noFill/>
        </p:spPr>
        <p:txBody>
          <a:bodyPr wrap="none" rtlCol="0">
            <a:spAutoFit/>
          </a:bodyPr>
          <a:lstStyle/>
          <a:p>
            <a:r>
              <a:rPr lang="en-US" sz="1200" dirty="0"/>
              <a:t>Wikimedia commons</a:t>
            </a:r>
          </a:p>
        </p:txBody>
      </p:sp>
      <p:sp>
        <p:nvSpPr>
          <p:cNvPr id="18" name="TextBox 17"/>
          <p:cNvSpPr txBox="1"/>
          <p:nvPr/>
        </p:nvSpPr>
        <p:spPr>
          <a:xfrm>
            <a:off x="8839201" y="3124200"/>
            <a:ext cx="184731" cy="369332"/>
          </a:xfrm>
          <a:prstGeom prst="rect">
            <a:avLst/>
          </a:prstGeom>
          <a:noFill/>
        </p:spPr>
        <p:txBody>
          <a:bodyPr wrap="none" rtlCol="0">
            <a:spAutoFit/>
          </a:bodyPr>
          <a:lstStyle/>
          <a:p>
            <a:endParaRPr lang="en-US" dirty="0"/>
          </a:p>
        </p:txBody>
      </p:sp>
      <p:pic>
        <p:nvPicPr>
          <p:cNvPr id="17411" name="Picture 3"/>
          <p:cNvPicPr>
            <a:picLocks noChangeAspect="1" noChangeArrowheads="1"/>
          </p:cNvPicPr>
          <p:nvPr/>
        </p:nvPicPr>
        <p:blipFill>
          <a:blip r:embed="rId6" cstate="print">
            <a:lum bright="70000" contrast="-70000"/>
          </a:blip>
          <a:srcRect/>
          <a:stretch>
            <a:fillRect/>
          </a:stretch>
        </p:blipFill>
        <p:spPr bwMode="auto">
          <a:xfrm>
            <a:off x="13030200" y="2514601"/>
            <a:ext cx="1876425" cy="634285"/>
          </a:xfrm>
          <a:prstGeom prst="rect">
            <a:avLst/>
          </a:prstGeom>
          <a:noFill/>
          <a:ln w="9525">
            <a:noFill/>
            <a:miter lim="800000"/>
            <a:headEnd/>
            <a:tailEnd/>
          </a:ln>
          <a:effectLst/>
        </p:spPr>
      </p:pic>
      <p:graphicFrame>
        <p:nvGraphicFramePr>
          <p:cNvPr id="20" name="Object 19"/>
          <p:cNvGraphicFramePr>
            <a:graphicFrameLocks noChangeAspect="1"/>
          </p:cNvGraphicFramePr>
          <p:nvPr/>
        </p:nvGraphicFramePr>
        <p:xfrm>
          <a:off x="13411200" y="3657600"/>
          <a:ext cx="2057401" cy="658368"/>
        </p:xfrm>
        <a:graphic>
          <a:graphicData uri="http://schemas.openxmlformats.org/presentationml/2006/ole">
            <mc:AlternateContent xmlns:mc="http://schemas.openxmlformats.org/markup-compatibility/2006">
              <mc:Choice xmlns:v="urn:schemas-microsoft-com:vml" Requires="v">
                <p:oleObj spid="_x0000_s6173" name="Equation" r:id="rId7" imgW="774360" imgH="304560" progId="Equation.3">
                  <p:embed/>
                </p:oleObj>
              </mc:Choice>
              <mc:Fallback>
                <p:oleObj name="Equation" r:id="rId7" imgW="774360" imgH="3045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1200" y="3657600"/>
                        <a:ext cx="2057401" cy="658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5" name="TextBox 4"/>
              <p:cNvSpPr txBox="1"/>
              <p:nvPr/>
            </p:nvSpPr>
            <p:spPr>
              <a:xfrm>
                <a:off x="8716862" y="4123352"/>
                <a:ext cx="2035173" cy="3583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 </m:t>
                      </m:r>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rPr>
                            <m:t>𝐿</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−22</m:t>
                          </m:r>
                        </m:sup>
                      </m:sSup>
                    </m:oMath>
                  </m:oMathPara>
                </a14:m>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8716862" y="4123352"/>
                <a:ext cx="2035173" cy="358303"/>
              </a:xfrm>
              <a:prstGeom prst="rect">
                <a:avLst/>
              </a:prstGeom>
              <a:blipFill rotWithShape="0">
                <a:blip r:embed="rId9"/>
                <a:stretch>
                  <a:fillRect l="-2395" t="-162712" r="-599" b="-249153"/>
                </a:stretch>
              </a:blipFill>
            </p:spPr>
            <p:txBody>
              <a:bodyPr/>
              <a:lstStyle/>
              <a:p>
                <a:r>
                  <a:rPr lang="en-US">
                    <a:noFill/>
                  </a:rPr>
                  <a:t> </a:t>
                </a:r>
              </a:p>
            </p:txBody>
          </p:sp>
        </mc:Fallback>
      </mc:AlternateContent>
      <p:grpSp>
        <p:nvGrpSpPr>
          <p:cNvPr id="27" name="Group 18"/>
          <p:cNvGrpSpPr/>
          <p:nvPr/>
        </p:nvGrpSpPr>
        <p:grpSpPr>
          <a:xfrm>
            <a:off x="4792165" y="2616950"/>
            <a:ext cx="2745880" cy="2154269"/>
            <a:chOff x="5178920" y="2646332"/>
            <a:chExt cx="2745880" cy="2154269"/>
          </a:xfrm>
        </p:grpSpPr>
        <p:sp>
          <p:nvSpPr>
            <p:cNvPr id="29" name="Rectangle 2"/>
            <p:cNvSpPr>
              <a:spLocks noChangeArrowheads="1"/>
            </p:cNvSpPr>
            <p:nvPr/>
          </p:nvSpPr>
          <p:spPr bwMode="auto">
            <a:xfrm rot="2748482">
              <a:off x="6286813" y="3564987"/>
              <a:ext cx="145615" cy="916972"/>
            </a:xfrm>
            <a:prstGeom prst="rect">
              <a:avLst/>
            </a:prstGeom>
            <a:gradFill rotWithShape="1">
              <a:gsLst>
                <a:gs pos="0">
                  <a:srgbClr val="5E7676"/>
                </a:gs>
                <a:gs pos="5000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30" name="Line 4"/>
            <p:cNvSpPr>
              <a:spLocks noChangeShapeType="1"/>
            </p:cNvSpPr>
            <p:nvPr/>
          </p:nvSpPr>
          <p:spPr bwMode="auto">
            <a:xfrm>
              <a:off x="5977128" y="3996106"/>
              <a:ext cx="1947672" cy="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31" name="Line 5"/>
            <p:cNvSpPr>
              <a:spLocks noChangeShapeType="1"/>
            </p:cNvSpPr>
            <p:nvPr/>
          </p:nvSpPr>
          <p:spPr bwMode="auto">
            <a:xfrm flipV="1">
              <a:off x="6411635" y="2646332"/>
              <a:ext cx="0" cy="1349774"/>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32" name="Line 6"/>
            <p:cNvSpPr>
              <a:spLocks noChangeShapeType="1"/>
            </p:cNvSpPr>
            <p:nvPr/>
          </p:nvSpPr>
          <p:spPr bwMode="auto">
            <a:xfrm flipH="1">
              <a:off x="6414853" y="3996106"/>
              <a:ext cx="11798" cy="804495"/>
            </a:xfrm>
            <a:prstGeom prst="line">
              <a:avLst/>
            </a:prstGeom>
            <a:noFill/>
            <a:ln w="12700">
              <a:solidFill>
                <a:srgbClr val="FF0000"/>
              </a:solidFill>
              <a:round/>
              <a:headEnd/>
              <a:tailEnd type="triangle" w="med" len="med"/>
            </a:ln>
          </p:spPr>
          <p:txBody>
            <a:bodyPr>
              <a:prstTxWarp prst="textNoShape">
                <a:avLst/>
              </a:prstTxWarp>
            </a:bodyPr>
            <a:lstStyle/>
            <a:p>
              <a:endParaRPr lang="en-US"/>
            </a:p>
          </p:txBody>
        </p:sp>
        <p:sp>
          <p:nvSpPr>
            <p:cNvPr id="33" name="Rectangle 25"/>
            <p:cNvSpPr>
              <a:spLocks noChangeArrowheads="1"/>
            </p:cNvSpPr>
            <p:nvPr/>
          </p:nvSpPr>
          <p:spPr bwMode="auto">
            <a:xfrm>
              <a:off x="5178920" y="3822608"/>
              <a:ext cx="764680" cy="342866"/>
            </a:xfrm>
            <a:prstGeom prst="rect">
              <a:avLst/>
            </a:prstGeom>
            <a:gradFill rotWithShape="1">
              <a:gsLst>
                <a:gs pos="0">
                  <a:srgbClr val="CCFFFF"/>
                </a:gs>
                <a:gs pos="100000">
                  <a:srgbClr val="5E7676"/>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pPr algn="ctr"/>
              <a:r>
                <a:rPr lang="en-US" dirty="0">
                  <a:solidFill>
                    <a:schemeClr val="bg1"/>
                  </a:solidFill>
                </a:rPr>
                <a:t>Laser</a:t>
              </a:r>
            </a:p>
          </p:txBody>
        </p:sp>
      </p:grpSp>
      <p:sp>
        <p:nvSpPr>
          <p:cNvPr id="34" name="Chord 33"/>
          <p:cNvSpPr/>
          <p:nvPr/>
        </p:nvSpPr>
        <p:spPr>
          <a:xfrm rot="-5400000">
            <a:off x="5750013" y="4542617"/>
            <a:ext cx="609600" cy="457200"/>
          </a:xfrm>
          <a:prstGeom prst="chord">
            <a:avLst>
              <a:gd name="adj1" fmla="val 5443980"/>
              <a:gd name="adj2" fmla="val 16200000"/>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7"/>
          <p:cNvGrpSpPr/>
          <p:nvPr/>
        </p:nvGrpSpPr>
        <p:grpSpPr>
          <a:xfrm>
            <a:off x="5718542" y="2477998"/>
            <a:ext cx="1949164" cy="1813469"/>
            <a:chOff x="6099542" y="2477997"/>
            <a:chExt cx="1949164" cy="1813469"/>
          </a:xfrm>
        </p:grpSpPr>
        <p:sp>
          <p:nvSpPr>
            <p:cNvPr id="36" name="Rectangle 33"/>
            <p:cNvSpPr>
              <a:spLocks noChangeArrowheads="1"/>
            </p:cNvSpPr>
            <p:nvPr/>
          </p:nvSpPr>
          <p:spPr bwMode="auto">
            <a:xfrm>
              <a:off x="7883544" y="3706942"/>
              <a:ext cx="165162" cy="584524"/>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sp>
          <p:nvSpPr>
            <p:cNvPr id="37" name="Rectangle 34"/>
            <p:cNvSpPr>
              <a:spLocks noChangeArrowheads="1"/>
            </p:cNvSpPr>
            <p:nvPr/>
          </p:nvSpPr>
          <p:spPr bwMode="auto">
            <a:xfrm rot="16200000">
              <a:off x="6323535" y="2254004"/>
              <a:ext cx="159040" cy="607025"/>
            </a:xfrm>
            <a:prstGeom prst="rect">
              <a:avLst/>
            </a:prstGeom>
            <a:gradFill rotWithShape="1">
              <a:gsLst>
                <a:gs pos="0">
                  <a:srgbClr val="CCFFFF"/>
                </a:gs>
                <a:gs pos="100000">
                  <a:srgbClr val="5E7676"/>
                </a:gs>
              </a:gsLst>
              <a:lin ang="0" scaled="1"/>
            </a:gradFill>
            <a:ln w="9525">
              <a:solidFill>
                <a:schemeClr val="tx1"/>
              </a:solidFill>
              <a:miter lim="800000"/>
              <a:headEnd/>
              <a:tailEnd/>
            </a:ln>
          </p:spPr>
          <p:txBody>
            <a:bodyPr wrap="none" anchor="ctr">
              <a:prstTxWarp prst="textNoShape">
                <a:avLst/>
              </a:prstTxWarp>
            </a:bodyPr>
            <a:lstStyle/>
            <a:p>
              <a:endParaRPr lang="en-US"/>
            </a:p>
          </p:txBody>
        </p:sp>
      </p:grpSp>
    </p:spTree>
    <p:custDataLst>
      <p:tags r:id="rId2"/>
    </p:custDataLst>
    <p:extLst>
      <p:ext uri="{BB962C8B-B14F-4D97-AF65-F5344CB8AC3E}">
        <p14:creationId xmlns:p14="http://schemas.microsoft.com/office/powerpoint/2010/main" val="39085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Strain sensitivity</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a:t>
            </a:fld>
            <a:endParaRPr lang="en-US" dirty="0"/>
          </a:p>
        </p:txBody>
      </p:sp>
      <p:pic>
        <p:nvPicPr>
          <p:cNvPr id="7" name="Picture 6"/>
          <p:cNvPicPr>
            <a:picLocks noChangeAspect="1"/>
          </p:cNvPicPr>
          <p:nvPr/>
        </p:nvPicPr>
        <p:blipFill rotWithShape="1">
          <a:blip r:embed="rId2"/>
          <a:srcRect l="18265" t="37100" r="50318" b="27000"/>
          <a:stretch/>
        </p:blipFill>
        <p:spPr>
          <a:xfrm>
            <a:off x="2216919" y="1325300"/>
            <a:ext cx="7758161" cy="4986659"/>
          </a:xfrm>
          <a:prstGeom prst="rect">
            <a:avLst/>
          </a:prstGeom>
        </p:spPr>
      </p:pic>
      <p:sp>
        <p:nvSpPr>
          <p:cNvPr id="10" name="TextBox 9"/>
          <p:cNvSpPr txBox="1"/>
          <p:nvPr/>
        </p:nvSpPr>
        <p:spPr>
          <a:xfrm>
            <a:off x="5341884" y="1882972"/>
            <a:ext cx="1879041" cy="369332"/>
          </a:xfrm>
          <a:prstGeom prst="rect">
            <a:avLst/>
          </a:prstGeom>
          <a:solidFill>
            <a:schemeClr val="bg1"/>
          </a:solidFill>
        </p:spPr>
        <p:txBody>
          <a:bodyPr wrap="none" rtlCol="0">
            <a:spAutoFit/>
          </a:bodyPr>
          <a:lstStyle/>
          <a:p>
            <a:r>
              <a:rPr lang="en-US" dirty="0">
                <a:solidFill>
                  <a:srgbClr val="92D050"/>
                </a:solidFill>
              </a:rPr>
              <a:t>Initial </a:t>
            </a:r>
            <a:r>
              <a:rPr lang="en-US" dirty="0" smtClean="0">
                <a:solidFill>
                  <a:srgbClr val="92D050"/>
                </a:solidFill>
              </a:rPr>
              <a:t>LIGO (2010)</a:t>
            </a:r>
            <a:endParaRPr lang="en-US" dirty="0">
              <a:solidFill>
                <a:srgbClr val="92D050"/>
              </a:solidFill>
            </a:endParaRPr>
          </a:p>
        </p:txBody>
      </p:sp>
      <p:sp>
        <p:nvSpPr>
          <p:cNvPr id="12" name="TextBox 11"/>
          <p:cNvSpPr txBox="1"/>
          <p:nvPr/>
        </p:nvSpPr>
        <p:spPr>
          <a:xfrm>
            <a:off x="2409889" y="1967133"/>
            <a:ext cx="2276392" cy="369332"/>
          </a:xfrm>
          <a:prstGeom prst="rect">
            <a:avLst/>
          </a:prstGeom>
          <a:solidFill>
            <a:schemeClr val="bg1"/>
          </a:solidFill>
        </p:spPr>
        <p:txBody>
          <a:bodyPr wrap="none" rtlCol="0">
            <a:spAutoFit/>
          </a:bodyPr>
          <a:lstStyle/>
          <a:p>
            <a:r>
              <a:rPr lang="en-US" dirty="0" smtClean="0">
                <a:solidFill>
                  <a:srgbClr val="FF0000"/>
                </a:solidFill>
              </a:rPr>
              <a:t>Advanced LIGO (2015)</a:t>
            </a:r>
            <a:endParaRPr lang="en-US" dirty="0">
              <a:solidFill>
                <a:srgbClr val="FF0000"/>
              </a:solidFill>
            </a:endParaRPr>
          </a:p>
        </p:txBody>
      </p:sp>
      <p:sp>
        <p:nvSpPr>
          <p:cNvPr id="14" name="TextBox 13"/>
          <p:cNvSpPr txBox="1"/>
          <p:nvPr/>
        </p:nvSpPr>
        <p:spPr>
          <a:xfrm>
            <a:off x="8307997" y="3750390"/>
            <a:ext cx="2032801" cy="646331"/>
          </a:xfrm>
          <a:prstGeom prst="rect">
            <a:avLst/>
          </a:prstGeom>
          <a:solidFill>
            <a:schemeClr val="bg1">
              <a:lumMod val="50000"/>
              <a:lumOff val="50000"/>
            </a:schemeClr>
          </a:solidFill>
        </p:spPr>
        <p:txBody>
          <a:bodyPr wrap="none" rtlCol="0">
            <a:spAutoFit/>
          </a:bodyPr>
          <a:lstStyle/>
          <a:p>
            <a:r>
              <a:rPr lang="en-US" dirty="0" smtClean="0">
                <a:solidFill>
                  <a:srgbClr val="0033CC"/>
                </a:solidFill>
              </a:rPr>
              <a:t>Advanced LIGO </a:t>
            </a:r>
          </a:p>
          <a:p>
            <a:r>
              <a:rPr lang="en-US" dirty="0" smtClean="0">
                <a:solidFill>
                  <a:srgbClr val="0033CC"/>
                </a:solidFill>
              </a:rPr>
              <a:t>fundamental noises</a:t>
            </a:r>
            <a:endParaRPr lang="en-US" dirty="0">
              <a:solidFill>
                <a:srgbClr val="0033CC"/>
              </a:solidFill>
            </a:endParaRPr>
          </a:p>
        </p:txBody>
      </p:sp>
      <p:sp>
        <p:nvSpPr>
          <p:cNvPr id="15" name="TextBox 14"/>
          <p:cNvSpPr txBox="1"/>
          <p:nvPr/>
        </p:nvSpPr>
        <p:spPr>
          <a:xfrm>
            <a:off x="2769908" y="4396721"/>
            <a:ext cx="2168542" cy="923330"/>
          </a:xfrm>
          <a:prstGeom prst="rect">
            <a:avLst/>
          </a:prstGeom>
          <a:solidFill>
            <a:schemeClr val="bg1"/>
          </a:solidFill>
        </p:spPr>
        <p:txBody>
          <a:bodyPr wrap="none" rtlCol="0">
            <a:spAutoFit/>
          </a:bodyPr>
          <a:lstStyle/>
          <a:p>
            <a:r>
              <a:rPr lang="en-US" dirty="0" smtClean="0">
                <a:solidFill>
                  <a:srgbClr val="00B0F0"/>
                </a:solidFill>
              </a:rPr>
              <a:t>Advanced LIGO with </a:t>
            </a:r>
          </a:p>
          <a:p>
            <a:r>
              <a:rPr lang="en-US" dirty="0" smtClean="0">
                <a:solidFill>
                  <a:srgbClr val="00B0F0"/>
                </a:solidFill>
              </a:rPr>
              <a:t>near term upgrades</a:t>
            </a:r>
          </a:p>
          <a:p>
            <a:r>
              <a:rPr lang="en-US" dirty="0" smtClean="0">
                <a:solidFill>
                  <a:srgbClr val="00B0F0"/>
                </a:solidFill>
              </a:rPr>
              <a:t>(including squeezing)</a:t>
            </a:r>
          </a:p>
        </p:txBody>
      </p:sp>
      <p:sp>
        <p:nvSpPr>
          <p:cNvPr id="16" name="TextBox 15"/>
          <p:cNvSpPr txBox="1"/>
          <p:nvPr/>
        </p:nvSpPr>
        <p:spPr>
          <a:xfrm>
            <a:off x="2216919" y="6356351"/>
            <a:ext cx="3814506" cy="369332"/>
          </a:xfrm>
          <a:prstGeom prst="rect">
            <a:avLst/>
          </a:prstGeom>
          <a:noFill/>
        </p:spPr>
        <p:txBody>
          <a:bodyPr wrap="none" rtlCol="0">
            <a:spAutoFit/>
          </a:bodyPr>
          <a:lstStyle/>
          <a:p>
            <a:r>
              <a:rPr lang="en-US" dirty="0"/>
              <a:t>http://arxiv.org/pdf/1602.03838v1.pdf</a:t>
            </a:r>
          </a:p>
        </p:txBody>
      </p:sp>
    </p:spTree>
    <p:extLst>
      <p:ext uri="{BB962C8B-B14F-4D97-AF65-F5344CB8AC3E}">
        <p14:creationId xmlns:p14="http://schemas.microsoft.com/office/powerpoint/2010/main" val="16410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470015"/>
          </a:xfrm>
        </p:spPr>
        <p:txBody>
          <a:bodyPr>
            <a:normAutofit fontScale="90000"/>
          </a:bodyPr>
          <a:lstStyle/>
          <a:p>
            <a:r>
              <a:rPr lang="en-US" dirty="0" smtClean="0"/>
              <a:t>How can LIGO measure such small strains?</a:t>
            </a:r>
            <a:r>
              <a:rPr lang="en-US" dirty="0"/>
              <a:t/>
            </a:r>
            <a:br>
              <a:rPr lang="en-US" dirty="0"/>
            </a:br>
            <a:r>
              <a:rPr lang="en-US" dirty="0" smtClean="0"/>
              <a:t>First, separate the test masses as much as possible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4532" y="1830388"/>
            <a:ext cx="6761006" cy="452596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sp>
        <p:nvSpPr>
          <p:cNvPr id="7" name="TextBox 6"/>
          <p:cNvSpPr txBox="1"/>
          <p:nvPr/>
        </p:nvSpPr>
        <p:spPr>
          <a:xfrm>
            <a:off x="269482" y="2794553"/>
            <a:ext cx="3505200" cy="1015663"/>
          </a:xfrm>
          <a:prstGeom prst="rect">
            <a:avLst/>
          </a:prstGeom>
          <a:noFill/>
        </p:spPr>
        <p:txBody>
          <a:bodyPr wrap="square" rtlCol="0">
            <a:spAutoFit/>
          </a:bodyPr>
          <a:lstStyle/>
          <a:p>
            <a:r>
              <a:rPr lang="en-US" sz="2000" dirty="0"/>
              <a:t>4km arm length, displacement </a:t>
            </a:r>
            <a:r>
              <a:rPr lang="en-US" sz="2000" dirty="0" smtClean="0"/>
              <a:t>sensitivity requirement </a:t>
            </a:r>
            <a:r>
              <a:rPr lang="en-US" sz="2000" dirty="0"/>
              <a:t>is </a:t>
            </a:r>
            <a:r>
              <a:rPr lang="en-US" sz="2000" dirty="0" smtClean="0"/>
              <a:t>10</a:t>
            </a:r>
            <a:r>
              <a:rPr lang="en-US" sz="2000" baseline="30000" dirty="0" smtClean="0"/>
              <a:t>-19 </a:t>
            </a:r>
            <a:r>
              <a:rPr lang="en-US" sz="2000" dirty="0"/>
              <a:t>meters</a:t>
            </a:r>
          </a:p>
        </p:txBody>
      </p:sp>
      <p:sp>
        <p:nvSpPr>
          <p:cNvPr id="9" name="TextBox 8"/>
          <p:cNvSpPr txBox="1"/>
          <p:nvPr/>
        </p:nvSpPr>
        <p:spPr>
          <a:xfrm>
            <a:off x="3774682" y="6365844"/>
            <a:ext cx="2476384" cy="369332"/>
          </a:xfrm>
          <a:prstGeom prst="rect">
            <a:avLst/>
          </a:prstGeom>
          <a:noFill/>
        </p:spPr>
        <p:txBody>
          <a:bodyPr wrap="none" rtlCol="0">
            <a:spAutoFit/>
          </a:bodyPr>
          <a:lstStyle/>
          <a:p>
            <a:r>
              <a:rPr lang="en-US" dirty="0" smtClean="0"/>
              <a:t>Photo: R Ward S Ballmer</a:t>
            </a:r>
            <a:endParaRPr lang="en-US" dirty="0"/>
          </a:p>
        </p:txBody>
      </p:sp>
    </p:spTree>
    <p:extLst>
      <p:ext uri="{BB962C8B-B14F-4D97-AF65-F5344CB8AC3E}">
        <p14:creationId xmlns:p14="http://schemas.microsoft.com/office/powerpoint/2010/main" val="1839381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noises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38472" y="500881"/>
            <a:ext cx="5315055" cy="6976011"/>
          </a:xfrm>
        </p:spPr>
      </p:pic>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6361183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33|9.5|6.1|4.4|18"/>
</p:tagLst>
</file>

<file path=ppt/tags/tag2.xml><?xml version="1.0" encoding="utf-8"?>
<p:tagLst xmlns:a="http://schemas.openxmlformats.org/drawingml/2006/main" xmlns:r="http://schemas.openxmlformats.org/officeDocument/2006/relationships" xmlns:p="http://schemas.openxmlformats.org/presentationml/2006/main">
  <p:tag name="TIMING" val="|13.9|33|9.5|6.1|4.4|18"/>
</p:tagLst>
</file>

<file path=ppt/tags/tag3.xml><?xml version="1.0" encoding="utf-8"?>
<p:tagLst xmlns:a="http://schemas.openxmlformats.org/drawingml/2006/main" xmlns:r="http://schemas.openxmlformats.org/officeDocument/2006/relationships" xmlns:p="http://schemas.openxmlformats.org/presentationml/2006/main">
  <p:tag name="TIMING" val="|17.3|23.6|13.2|16.6|14.2|9.1"/>
</p:tagLst>
</file>

<file path=ppt/tags/tag4.xml><?xml version="1.0" encoding="utf-8"?>
<p:tagLst xmlns:a="http://schemas.openxmlformats.org/drawingml/2006/main" xmlns:r="http://schemas.openxmlformats.org/officeDocument/2006/relationships" xmlns:p="http://schemas.openxmlformats.org/presentationml/2006/main">
  <p:tag name="TIMING" val="|22.2|5|6|17"/>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3530</TotalTime>
  <Words>992</Words>
  <Application>Microsoft Office PowerPoint</Application>
  <PresentationFormat>Widescreen</PresentationFormat>
  <Paragraphs>233</Paragraphs>
  <Slides>46</Slides>
  <Notes>14</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46</vt:i4>
      </vt:variant>
    </vt:vector>
  </HeadingPairs>
  <TitlesOfParts>
    <vt:vector size="56" baseType="lpstr">
      <vt:lpstr>Arial Unicode MS</vt:lpstr>
      <vt:lpstr>ＭＳ Ｐゴシック</vt:lpstr>
      <vt:lpstr>Arial</vt:lpstr>
      <vt:lpstr>Calibri</vt:lpstr>
      <vt:lpstr>Cambria Math</vt:lpstr>
      <vt:lpstr>Times New Roman</vt:lpstr>
      <vt:lpstr>Theme1</vt:lpstr>
      <vt:lpstr>Equation</vt:lpstr>
      <vt:lpstr>Acrobat Document</vt:lpstr>
      <vt:lpstr>Adobe Acrobat Document</vt:lpstr>
      <vt:lpstr>Listening to the universe: detecting gravitational waves with laser interferometry</vt:lpstr>
      <vt:lpstr>Direct detection of gravitational waves</vt:lpstr>
      <vt:lpstr>We got one! </vt:lpstr>
      <vt:lpstr>PowerPoint Presentation</vt:lpstr>
      <vt:lpstr>The source:</vt:lpstr>
      <vt:lpstr>How can LIGO measure such small strains?</vt:lpstr>
      <vt:lpstr>Strain sensitivity</vt:lpstr>
      <vt:lpstr>How can LIGO measure such small strains? First, separate the test masses as much as possible</vt:lpstr>
      <vt:lpstr>Advanced LIGO noises</vt:lpstr>
      <vt:lpstr>Current displacement sensitivity: Limited by many types of technical noise</vt:lpstr>
      <vt:lpstr>Advanced LIGO fundamental noises</vt:lpstr>
      <vt:lpstr>Isolating test masses from the environment</vt:lpstr>
      <vt:lpstr>Advanced LIGO fundamental noises</vt:lpstr>
      <vt:lpstr>Suspension thermal noise</vt:lpstr>
      <vt:lpstr>Advanced LIGO fundamental noises</vt:lpstr>
      <vt:lpstr>Advanced LIGO fundamental noises</vt:lpstr>
      <vt:lpstr>Coating thermal noise</vt:lpstr>
      <vt:lpstr>Advanced LIGO fundamental noises</vt:lpstr>
      <vt:lpstr>Interferometer configuration is chosen to mitigate quantum noise</vt:lpstr>
      <vt:lpstr>Next month: Increasing power to 50 Watts</vt:lpstr>
      <vt:lpstr>Next month: Increasing power to 50 Watts</vt:lpstr>
      <vt:lpstr>PowerPoint Presentation</vt:lpstr>
      <vt:lpstr>An alternative explanation for quantum noise: vacuum fluctuations</vt:lpstr>
      <vt:lpstr>PowerPoint Presentation</vt:lpstr>
      <vt:lpstr>PowerPoint Presentation</vt:lpstr>
      <vt:lpstr> Squeezing in Enhanced LIGO</vt:lpstr>
      <vt:lpstr> No additional noise introduced</vt:lpstr>
      <vt:lpstr>PowerPoint Presentation</vt:lpstr>
      <vt:lpstr>PowerPoint Presentation</vt:lpstr>
      <vt:lpstr>PowerPoint Presentation</vt:lpstr>
      <vt:lpstr>Strain sensitivity should evolve over the next 5-10 years</vt:lpstr>
      <vt:lpstr>Extending our reach to cosmological distances</vt:lpstr>
      <vt:lpstr>Thanks for your attention!</vt:lpstr>
      <vt:lpstr>Extra Slides</vt:lpstr>
      <vt:lpstr>Frequency dependent squeezing recently demonstrated in the audio band</vt:lpstr>
      <vt:lpstr>PowerPoint Presentation</vt:lpstr>
      <vt:lpstr>PowerPoint Presentation</vt:lpstr>
      <vt:lpstr>PowerPoint Presentation</vt:lpstr>
      <vt:lpstr>PowerPoint Presentation</vt:lpstr>
      <vt:lpstr>Observing Scenario </vt:lpstr>
      <vt:lpstr>PowerPoint Presentation</vt:lpstr>
      <vt:lpstr>PowerPoint Presentation</vt:lpstr>
      <vt:lpstr>PowerPoint Presentation</vt:lpstr>
      <vt:lpstr>PowerPoint Presentation</vt:lpstr>
      <vt:lpstr>Future Plans: Next few months</vt:lpstr>
      <vt:lpstr>Displacement sensitivity </vt:lpstr>
    </vt:vector>
  </TitlesOfParts>
  <Company>LIGO Hanford / California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Sheila2</dc:creator>
  <cp:lastModifiedBy>Sheila2</cp:lastModifiedBy>
  <cp:revision>107</cp:revision>
  <dcterms:created xsi:type="dcterms:W3CDTF">2016-03-14T19:19:04Z</dcterms:created>
  <dcterms:modified xsi:type="dcterms:W3CDTF">2016-03-17T06:09:26Z</dcterms:modified>
</cp:coreProperties>
</file>