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9.jp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11.jpg" ContentType="image/jpeg"/>
  <Override PartName="/ppt/notesSlides/notesSlide17.xml" ContentType="application/vnd.openxmlformats-officedocument.presentationml.notesSlide+xml"/>
  <Override PartName="/ppt/media/image12.jpg" ContentType="image/jpeg"/>
  <Override PartName="/ppt/notesSlides/notesSlide18.xml" ContentType="application/vnd.openxmlformats-officedocument.presentationml.notesSlide+xml"/>
  <Override PartName="/ppt/media/image13.jpg" ContentType="image/jpeg"/>
  <Override PartName="/ppt/notesSlides/notesSlide19.xml" ContentType="application/vnd.openxmlformats-officedocument.presentationml.notesSlide+xml"/>
  <Override PartName="/ppt/media/image14.jpg" ContentType="image/jpeg"/>
  <Override PartName="/ppt/notesSlides/notesSlide20.xml" ContentType="application/vnd.openxmlformats-officedocument.presentationml.notesSlide+xml"/>
  <Override PartName="/ppt/media/image15.jpg" ContentType="image/jpeg"/>
  <Override PartName="/ppt/notesSlides/notesSlide21.xml" ContentType="application/vnd.openxmlformats-officedocument.presentationml.notesSlide+xml"/>
  <Override PartName="/ppt/media/image16.jpg" ContentType="image/jpeg"/>
  <Override PartName="/ppt/notesSlides/notesSlide22.xml" ContentType="application/vnd.openxmlformats-officedocument.presentationml.notesSlide+xml"/>
  <Override PartName="/ppt/media/image17.jpg" ContentType="image/jpeg"/>
  <Override PartName="/ppt/notesSlides/notesSlide23.xml" ContentType="application/vnd.openxmlformats-officedocument.presentationml.notesSlide+xml"/>
  <Override PartName="/ppt/media/image18.jpg" ContentType="image/jpeg"/>
  <Override PartName="/ppt/notesSlides/notesSlide24.xml" ContentType="application/vnd.openxmlformats-officedocument.presentationml.notesSlide+xml"/>
  <Override PartName="/ppt/media/image19.jpg" ContentType="image/jpeg"/>
  <Override PartName="/ppt/notesSlides/notesSlide25.xml" ContentType="application/vnd.openxmlformats-officedocument.presentationml.notesSlide+xml"/>
  <Override PartName="/ppt/media/image20.jpg" ContentType="image/jpeg"/>
  <Override PartName="/ppt/notesSlides/notesSlide26.xml" ContentType="application/vnd.openxmlformats-officedocument.presentationml.notesSlide+xml"/>
  <Override PartName="/ppt/media/image21.jpg" ContentType="image/jpeg"/>
  <Override PartName="/ppt/notesSlides/notesSlide27.xml" ContentType="application/vnd.openxmlformats-officedocument.presentationml.notesSlide+xml"/>
  <Override PartName="/ppt/media/image22.jpg" ContentType="image/jpeg"/>
  <Override PartName="/ppt/notesSlides/notesSlide28.xml" ContentType="application/vnd.openxmlformats-officedocument.presentationml.notesSlide+xml"/>
  <Override PartName="/ppt/media/image23.jpg" ContentType="image/jpeg"/>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24.jpg" ContentType="image/jpeg"/>
  <Override PartName="/ppt/notesSlides/notesSlide31.xml" ContentType="application/vnd.openxmlformats-officedocument.presentationml.notesSlide+xml"/>
  <Override PartName="/ppt/media/image25.jpg" ContentType="image/jpeg"/>
  <Override PartName="/ppt/notesSlides/notesSlide32.xml" ContentType="application/vnd.openxmlformats-officedocument.presentationml.notesSlide+xml"/>
  <Override PartName="/ppt/media/image26.jpg" ContentType="image/jpeg"/>
  <Override PartName="/ppt/notesSlides/notesSlide33.xml" ContentType="application/vnd.openxmlformats-officedocument.presentationml.notesSlide+xml"/>
  <Override PartName="/ppt/media/image27.jpg" ContentType="image/jpeg"/>
  <Override PartName="/ppt/notesSlides/notesSlide34.xml" ContentType="application/vnd.openxmlformats-officedocument.presentationml.notesSlide+xml"/>
  <Override PartName="/ppt/notesSlides/notesSlide35.xml" ContentType="application/vnd.openxmlformats-officedocument.presentationml.notesSlide+xml"/>
  <Override PartName="/ppt/media/image28.jpg" ContentType="image/jpeg"/>
  <Override PartName="/ppt/media/image29.jpg" ContentType="image/jpeg"/>
  <Override PartName="/ppt/media/image30.jpg" ContentType="image/jpeg"/>
  <Override PartName="/ppt/media/image32.jpg" ContentType="image/jpeg"/>
  <Override PartName="/ppt/media/image34.jpg" ContentType="image/jpeg"/>
  <Override PartName="/ppt/media/image35.jpg" ContentType="image/jpeg"/>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media/image43.jpg" ContentType="image/jpeg"/>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62"/>
  </p:notesMasterIdLst>
  <p:handoutMasterIdLst>
    <p:handoutMasterId r:id="rId63"/>
  </p:handoutMasterIdLst>
  <p:sldIdLst>
    <p:sldId id="256" r:id="rId3"/>
    <p:sldId id="315" r:id="rId4"/>
    <p:sldId id="333" r:id="rId5"/>
    <p:sldId id="334" r:id="rId6"/>
    <p:sldId id="257" r:id="rId7"/>
    <p:sldId id="258" r:id="rId8"/>
    <p:sldId id="260" r:id="rId9"/>
    <p:sldId id="259" r:id="rId10"/>
    <p:sldId id="261" r:id="rId11"/>
    <p:sldId id="262" r:id="rId12"/>
    <p:sldId id="263" r:id="rId13"/>
    <p:sldId id="280" r:id="rId14"/>
    <p:sldId id="281" r:id="rId15"/>
    <p:sldId id="301" r:id="rId16"/>
    <p:sldId id="302" r:id="rId17"/>
    <p:sldId id="303" r:id="rId18"/>
    <p:sldId id="304" r:id="rId19"/>
    <p:sldId id="288" r:id="rId20"/>
    <p:sldId id="284" r:id="rId21"/>
    <p:sldId id="309" r:id="rId22"/>
    <p:sldId id="308" r:id="rId23"/>
    <p:sldId id="289" r:id="rId24"/>
    <p:sldId id="291" r:id="rId25"/>
    <p:sldId id="310" r:id="rId26"/>
    <p:sldId id="317" r:id="rId27"/>
    <p:sldId id="316" r:id="rId28"/>
    <p:sldId id="290" r:id="rId29"/>
    <p:sldId id="320" r:id="rId30"/>
    <p:sldId id="324" r:id="rId31"/>
    <p:sldId id="313" r:id="rId32"/>
    <p:sldId id="331" r:id="rId33"/>
    <p:sldId id="325" r:id="rId34"/>
    <p:sldId id="332" r:id="rId35"/>
    <p:sldId id="327" r:id="rId36"/>
    <p:sldId id="330" r:id="rId37"/>
    <p:sldId id="337" r:id="rId38"/>
    <p:sldId id="321" r:id="rId39"/>
    <p:sldId id="335" r:id="rId40"/>
    <p:sldId id="328" r:id="rId41"/>
    <p:sldId id="319" r:id="rId42"/>
    <p:sldId id="318" r:id="rId43"/>
    <p:sldId id="336" r:id="rId44"/>
    <p:sldId id="299" r:id="rId45"/>
    <p:sldId id="312" r:id="rId46"/>
    <p:sldId id="266" r:id="rId47"/>
    <p:sldId id="267" r:id="rId48"/>
    <p:sldId id="268" r:id="rId49"/>
    <p:sldId id="269" r:id="rId50"/>
    <p:sldId id="270" r:id="rId51"/>
    <p:sldId id="271" r:id="rId52"/>
    <p:sldId id="272" r:id="rId53"/>
    <p:sldId id="314" r:id="rId54"/>
    <p:sldId id="273" r:id="rId55"/>
    <p:sldId id="274" r:id="rId56"/>
    <p:sldId id="275" r:id="rId57"/>
    <p:sldId id="276" r:id="rId58"/>
    <p:sldId id="277" r:id="rId59"/>
    <p:sldId id="278" r:id="rId60"/>
    <p:sldId id="279" r:id="rId61"/>
  </p:sldIdLst>
  <p:sldSz cx="9144000" cy="6858000" type="screen4x3"/>
  <p:notesSz cx="6858000" cy="9144000"/>
  <p:defaultText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AB000"/>
    <a:srgbClr val="F2C400"/>
    <a:srgbClr val="B24846"/>
    <a:srgbClr val="D5A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1" d="100"/>
          <a:sy n="111" d="100"/>
        </p:scale>
        <p:origin x="-137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handoutMaster" Target="handoutMasters/handout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notesMaster" Target="notesMasters/notes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DD9B3E0-49E1-7D49-B2CC-DBE385CF8AD2}" type="datetimeFigureOut">
              <a:rPr lang="en-US" smtClean="0"/>
              <a:t>3/14/16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5A4FB2D-24A8-8B49-AB94-7C78FFCE5F7B}" type="slidenum">
              <a:rPr lang="en-US" smtClean="0"/>
              <a:t>‹#›</a:t>
            </a:fld>
            <a:endParaRPr lang="en-US"/>
          </a:p>
        </p:txBody>
      </p:sp>
    </p:spTree>
    <p:extLst>
      <p:ext uri="{BB962C8B-B14F-4D97-AF65-F5344CB8AC3E}">
        <p14:creationId xmlns:p14="http://schemas.microsoft.com/office/powerpoint/2010/main" val="688823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F5B3B8-0D60-0640-A5F8-6E316229B802}" type="datetimeFigureOut">
              <a:rPr lang="en-US" smtClean="0"/>
              <a:t>3/14/16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CE378C-2AC0-DE4B-ADB5-25FF7620AC07}" type="slidenum">
              <a:rPr lang="en-US" smtClean="0"/>
              <a:t>‹#›</a:t>
            </a:fld>
            <a:endParaRPr lang="en-US"/>
          </a:p>
        </p:txBody>
      </p:sp>
    </p:spTree>
    <p:extLst>
      <p:ext uri="{BB962C8B-B14F-4D97-AF65-F5344CB8AC3E}">
        <p14:creationId xmlns:p14="http://schemas.microsoft.com/office/powerpoint/2010/main" val="2930508287"/>
      </p:ext>
    </p:extLst>
  </p:cSld>
  <p:clrMap bg1="lt1" tx1="dk1" bg2="lt2" tx2="dk2" accent1="accent1" accent2="accent2" accent3="accent3" accent4="accent4" accent5="accent5" accent6="accent6" hlink="hlink" folHlink="folHlink"/>
  <p:hf hdr="0" ftr="0" dt="0"/>
  <p:notesStyle>
    <a:lvl1pPr marL="0" algn="l" defTabSz="457146" rtl="0" eaLnBrk="1" latinLnBrk="0" hangingPunct="1">
      <a:defRPr sz="1200" kern="1200">
        <a:solidFill>
          <a:schemeClr val="tx1"/>
        </a:solidFill>
        <a:latin typeface="+mn-lt"/>
        <a:ea typeface="+mn-ea"/>
        <a:cs typeface="+mn-cs"/>
      </a:defRPr>
    </a:lvl1pPr>
    <a:lvl2pPr marL="457146" algn="l" defTabSz="457146" rtl="0" eaLnBrk="1" latinLnBrk="0" hangingPunct="1">
      <a:defRPr sz="1200" kern="1200">
        <a:solidFill>
          <a:schemeClr val="tx1"/>
        </a:solidFill>
        <a:latin typeface="+mn-lt"/>
        <a:ea typeface="+mn-ea"/>
        <a:cs typeface="+mn-cs"/>
      </a:defRPr>
    </a:lvl2pPr>
    <a:lvl3pPr marL="914293" algn="l" defTabSz="457146" rtl="0" eaLnBrk="1" latinLnBrk="0" hangingPunct="1">
      <a:defRPr sz="1200" kern="1200">
        <a:solidFill>
          <a:schemeClr val="tx1"/>
        </a:solidFill>
        <a:latin typeface="+mn-lt"/>
        <a:ea typeface="+mn-ea"/>
        <a:cs typeface="+mn-cs"/>
      </a:defRPr>
    </a:lvl3pPr>
    <a:lvl4pPr marL="1371440" algn="l" defTabSz="457146" rtl="0" eaLnBrk="1" latinLnBrk="0" hangingPunct="1">
      <a:defRPr sz="1200" kern="1200">
        <a:solidFill>
          <a:schemeClr val="tx1"/>
        </a:solidFill>
        <a:latin typeface="+mn-lt"/>
        <a:ea typeface="+mn-ea"/>
        <a:cs typeface="+mn-cs"/>
      </a:defRPr>
    </a:lvl4pPr>
    <a:lvl5pPr marL="1828586" algn="l" defTabSz="457146" rtl="0" eaLnBrk="1" latinLnBrk="0" hangingPunct="1">
      <a:defRPr sz="1200" kern="1200">
        <a:solidFill>
          <a:schemeClr val="tx1"/>
        </a:solidFill>
        <a:latin typeface="+mn-lt"/>
        <a:ea typeface="+mn-ea"/>
        <a:cs typeface="+mn-cs"/>
      </a:defRPr>
    </a:lvl5pPr>
    <a:lvl6pPr marL="2285733" algn="l" defTabSz="457146" rtl="0" eaLnBrk="1" latinLnBrk="0" hangingPunct="1">
      <a:defRPr sz="1200" kern="1200">
        <a:solidFill>
          <a:schemeClr val="tx1"/>
        </a:solidFill>
        <a:latin typeface="+mn-lt"/>
        <a:ea typeface="+mn-ea"/>
        <a:cs typeface="+mn-cs"/>
      </a:defRPr>
    </a:lvl6pPr>
    <a:lvl7pPr marL="2742879" algn="l" defTabSz="457146" rtl="0" eaLnBrk="1" latinLnBrk="0" hangingPunct="1">
      <a:defRPr sz="1200" kern="1200">
        <a:solidFill>
          <a:schemeClr val="tx1"/>
        </a:solidFill>
        <a:latin typeface="+mn-lt"/>
        <a:ea typeface="+mn-ea"/>
        <a:cs typeface="+mn-cs"/>
      </a:defRPr>
    </a:lvl7pPr>
    <a:lvl8pPr marL="3200026" algn="l" defTabSz="457146" rtl="0" eaLnBrk="1" latinLnBrk="0" hangingPunct="1">
      <a:defRPr sz="1200" kern="1200">
        <a:solidFill>
          <a:schemeClr val="tx1"/>
        </a:solidFill>
        <a:latin typeface="+mn-lt"/>
        <a:ea typeface="+mn-ea"/>
        <a:cs typeface="+mn-cs"/>
      </a:defRPr>
    </a:lvl8pPr>
    <a:lvl9pPr marL="3657172" algn="l" defTabSz="45714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going to</a:t>
            </a:r>
            <a:r>
              <a:rPr lang="en-US" baseline="0" dirty="0" smtClean="0"/>
              <a:t> talk about the work at Stanford towards achieving a cryogenic LIGO mirror</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1</a:t>
            </a:fld>
            <a:endParaRPr lang="en-US"/>
          </a:p>
        </p:txBody>
      </p:sp>
    </p:spTree>
    <p:extLst>
      <p:ext uri="{BB962C8B-B14F-4D97-AF65-F5344CB8AC3E}">
        <p14:creationId xmlns:p14="http://schemas.microsoft.com/office/powerpoint/2010/main" val="1105394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and then have actuators</a:t>
            </a:r>
            <a:r>
              <a:rPr lang="en-US" baseline="0" dirty="0" smtClean="0"/>
              <a:t> between the heat shield stage 0.</a:t>
            </a:r>
          </a:p>
          <a:p>
            <a:r>
              <a:rPr lang="en-US" baseline="0" dirty="0" smtClean="0"/>
              <a:t>And actively control the shield to follow stage 2.</a:t>
            </a:r>
            <a:endParaRPr lang="en-US" dirty="0"/>
          </a:p>
        </p:txBody>
      </p:sp>
      <p:sp>
        <p:nvSpPr>
          <p:cNvPr id="4" name="Slide Number Placeholder 3"/>
          <p:cNvSpPr>
            <a:spLocks noGrp="1"/>
          </p:cNvSpPr>
          <p:nvPr>
            <p:ph type="sldNum" sz="quarter" idx="10"/>
          </p:nvPr>
        </p:nvSpPr>
        <p:spPr/>
        <p:txBody>
          <a:bodyPr/>
          <a:lstStyle/>
          <a:p>
            <a:fld id="{528E0996-B193-4443-9577-F039213F6621}" type="slidenum">
              <a:rPr lang="en-US" smtClean="0"/>
              <a:t>10</a:t>
            </a:fld>
            <a:endParaRPr lang="en-US"/>
          </a:p>
        </p:txBody>
      </p:sp>
    </p:spTree>
    <p:extLst>
      <p:ext uri="{BB962C8B-B14F-4D97-AF65-F5344CB8AC3E}">
        <p14:creationId xmlns:p14="http://schemas.microsoft.com/office/powerpoint/2010/main" val="3181458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And</a:t>
            </a:r>
            <a:r>
              <a:rPr lang="en-US" baseline="0" dirty="0" smtClean="0"/>
              <a:t> then the last thing here is an 80 K beam tube shield, which gives you a way to cut a large hole in the test mass shield so that the laser can get in without making a huge heat leak on the test mass.</a:t>
            </a:r>
            <a:endParaRPr lang="en-US" dirty="0"/>
          </a:p>
        </p:txBody>
      </p:sp>
      <p:sp>
        <p:nvSpPr>
          <p:cNvPr id="4" name="Slide Number Placeholder 3"/>
          <p:cNvSpPr>
            <a:spLocks noGrp="1"/>
          </p:cNvSpPr>
          <p:nvPr>
            <p:ph type="sldNum" sz="quarter" idx="10"/>
          </p:nvPr>
        </p:nvSpPr>
        <p:spPr/>
        <p:txBody>
          <a:bodyPr/>
          <a:lstStyle/>
          <a:p>
            <a:fld id="{528E0996-B193-4443-9577-F039213F6621}" type="slidenum">
              <a:rPr lang="en-US" smtClean="0"/>
              <a:t>11</a:t>
            </a:fld>
            <a:endParaRPr lang="en-US"/>
          </a:p>
        </p:txBody>
      </p:sp>
    </p:spTree>
    <p:extLst>
      <p:ext uri="{BB962C8B-B14F-4D97-AF65-F5344CB8AC3E}">
        <p14:creationId xmlns:p14="http://schemas.microsoft.com/office/powerpoint/2010/main" val="3553021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smtClean="0"/>
              <a:t>So the next thing to do is to</a:t>
            </a:r>
            <a:r>
              <a:rPr lang="en-US" baseline="0" dirty="0" smtClean="0"/>
              <a:t> build a prototype of this system and see if it works. That’s what we’re working on at Stanford. This is a </a:t>
            </a:r>
            <a:r>
              <a:rPr lang="en-US" baseline="0" dirty="0" err="1" smtClean="0"/>
              <a:t>solidworks</a:t>
            </a:r>
            <a:r>
              <a:rPr lang="en-US" baseline="0" dirty="0" smtClean="0"/>
              <a:t> model of our heat shield experiment inside of our vacuum chamber. For scale, the chamber is about the size of a HAM chamber. This image is a bit too busy to point out all the bits, so I won’t even try.</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smtClean="0"/>
              <a:t>Here’s</a:t>
            </a:r>
            <a:r>
              <a:rPr lang="en-US" baseline="0" dirty="0" smtClean="0"/>
              <a:t> a photo of the same thing. Again, I won’t bother to point out all the parts here.</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6" rtl="0" eaLnBrk="1" fontAlgn="auto" latinLnBrk="0" hangingPunct="1">
              <a:lnSpc>
                <a:spcPct val="100000"/>
              </a:lnSpc>
              <a:spcBef>
                <a:spcPts val="0"/>
              </a:spcBef>
              <a:spcAft>
                <a:spcPts val="0"/>
              </a:spcAft>
              <a:buClrTx/>
              <a:buSzTx/>
              <a:buFontTx/>
              <a:buNone/>
              <a:tabLst/>
              <a:defRPr/>
            </a:pPr>
            <a:r>
              <a:rPr lang="en-US" dirty="0" smtClean="0"/>
              <a:t>Instead, I’ll show a simplified cartoon of how</a:t>
            </a:r>
            <a:r>
              <a:rPr lang="en-US" baseline="0" dirty="0" smtClean="0"/>
              <a:t> it works, which is basically what we just saw earlier. The main difference is that our ISI sits below the optic instead of above. But you still have a heat shield hanging from some springs mounted to stage 0. It’s then cooled with some flexible copper braids between it and a liquid nitrogen pipe. We’ve taken the conservative approach of installing sensors and actuators for isolation control, just in case we need them.</a:t>
            </a:r>
            <a:endParaRPr lang="en-US" dirty="0" smtClean="0"/>
          </a:p>
        </p:txBody>
      </p:sp>
      <p:sp>
        <p:nvSpPr>
          <p:cNvPr id="4" name="Slide Number Placeholder 3"/>
          <p:cNvSpPr>
            <a:spLocks noGrp="1"/>
          </p:cNvSpPr>
          <p:nvPr>
            <p:ph type="sldNum" sz="quarter" idx="10"/>
          </p:nvPr>
        </p:nvSpPr>
        <p:spPr/>
        <p:txBody>
          <a:bodyPr/>
          <a:lstStyle/>
          <a:p>
            <a:fld id="{E0CE378C-2AC0-DE4B-ADB5-25FF7620AC07}" type="slidenum">
              <a:rPr lang="en-US" smtClean="0"/>
              <a:t>14</a:t>
            </a:fld>
            <a:endParaRPr lang="en-US"/>
          </a:p>
        </p:txBody>
      </p:sp>
    </p:spTree>
    <p:extLst>
      <p:ext uri="{BB962C8B-B14F-4D97-AF65-F5344CB8AC3E}">
        <p14:creationId xmlns:p14="http://schemas.microsoft.com/office/powerpoint/2010/main" val="1261310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6" rtl="0" eaLnBrk="1" fontAlgn="auto" latinLnBrk="0" hangingPunct="1">
              <a:lnSpc>
                <a:spcPct val="100000"/>
              </a:lnSpc>
              <a:spcBef>
                <a:spcPts val="0"/>
              </a:spcBef>
              <a:spcAft>
                <a:spcPts val="0"/>
              </a:spcAft>
              <a:buClrTx/>
              <a:buSzTx/>
              <a:buFontTx/>
              <a:buNone/>
              <a:tabLst/>
              <a:defRPr/>
            </a:pPr>
            <a:r>
              <a:rPr lang="en-US" dirty="0" smtClean="0"/>
              <a:t>And just to highlight how </a:t>
            </a:r>
            <a:r>
              <a:rPr lang="en-US" baseline="0" dirty="0" smtClean="0"/>
              <a:t>the isolation control works, we feeding back the relative displacements sensor signals in order to force the heat shield to follow the ISI, which is already isolated, despite the influence of vibrations from the ground and the cryogenics. Then we measure the heat shield’s performance with some geophones that are not part of the feedback loop.</a:t>
            </a:r>
            <a:endParaRPr lang="en-US" dirty="0" smtClean="0"/>
          </a:p>
        </p:txBody>
      </p:sp>
      <p:sp>
        <p:nvSpPr>
          <p:cNvPr id="4" name="Slide Number Placeholder 3"/>
          <p:cNvSpPr>
            <a:spLocks noGrp="1"/>
          </p:cNvSpPr>
          <p:nvPr>
            <p:ph type="sldNum" sz="quarter" idx="10"/>
          </p:nvPr>
        </p:nvSpPr>
        <p:spPr/>
        <p:txBody>
          <a:bodyPr/>
          <a:lstStyle/>
          <a:p>
            <a:fld id="{E0CE378C-2AC0-DE4B-ADB5-25FF7620AC07}" type="slidenum">
              <a:rPr lang="en-US" smtClean="0"/>
              <a:t>15</a:t>
            </a:fld>
            <a:endParaRPr lang="en-US"/>
          </a:p>
        </p:txBody>
      </p:sp>
    </p:spTree>
    <p:extLst>
      <p:ext uri="{BB962C8B-B14F-4D97-AF65-F5344CB8AC3E}">
        <p14:creationId xmlns:p14="http://schemas.microsoft.com/office/powerpoint/2010/main" val="3469126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a week ago we started getting data with this system. So this plot shows the shield’s vertical</a:t>
            </a:r>
            <a:r>
              <a:rPr lang="en-US" baseline="0" dirty="0" smtClean="0"/>
              <a:t> </a:t>
            </a:r>
            <a:r>
              <a:rPr lang="en-US" dirty="0" smtClean="0"/>
              <a:t>displacement seen by the geophones, without any cryogenics or control.</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16</a:t>
            </a:fld>
            <a:endParaRPr lang="en-US"/>
          </a:p>
        </p:txBody>
      </p:sp>
    </p:spTree>
    <p:extLst>
      <p:ext uri="{BB962C8B-B14F-4D97-AF65-F5344CB8AC3E}">
        <p14:creationId xmlns:p14="http://schemas.microsoft.com/office/powerpoint/2010/main" val="2277468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when you turn the liquid</a:t>
            </a:r>
            <a:r>
              <a:rPr lang="en-US" baseline="0" dirty="0" smtClean="0"/>
              <a:t> nitrogen on, you do see some enhanced vibration. A little bit around its resonance, and some more at high frequencies.</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17</a:t>
            </a:fld>
            <a:endParaRPr lang="en-US"/>
          </a:p>
        </p:txBody>
      </p:sp>
    </p:spTree>
    <p:extLst>
      <p:ext uri="{BB962C8B-B14F-4D97-AF65-F5344CB8AC3E}">
        <p14:creationId xmlns:p14="http://schemas.microsoft.com/office/powerpoint/2010/main" val="3057508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turn the control on, you can suppress</a:t>
            </a:r>
            <a:r>
              <a:rPr lang="en-US" baseline="0" dirty="0" smtClean="0"/>
              <a:t> that resonance peak, at the expense of higher frequency noise. We’ll see later if this is good enough.</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18</a:t>
            </a:fld>
            <a:endParaRPr lang="en-US"/>
          </a:p>
        </p:txBody>
      </p:sp>
    </p:spTree>
    <p:extLst>
      <p:ext uri="{BB962C8B-B14F-4D97-AF65-F5344CB8AC3E}">
        <p14:creationId xmlns:p14="http://schemas.microsoft.com/office/powerpoint/2010/main" val="3692320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at the same curves</a:t>
            </a:r>
            <a:r>
              <a:rPr lang="en-US" baseline="0" dirty="0" smtClean="0"/>
              <a:t> for the ISI, we see there is virtually no increased noise propagating through the seismic system, which is good. That’s what we want to see.</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19</a:t>
            </a:fld>
            <a:endParaRPr lang="en-US"/>
          </a:p>
        </p:txBody>
      </p:sp>
    </p:spTree>
    <p:extLst>
      <p:ext uri="{BB962C8B-B14F-4D97-AF65-F5344CB8AC3E}">
        <p14:creationId xmlns:p14="http://schemas.microsoft.com/office/powerpoint/2010/main" val="2586197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shows the baseline </a:t>
            </a:r>
            <a:r>
              <a:rPr lang="en-US" baseline="0" dirty="0" smtClean="0"/>
              <a:t>noise model for LIGO voyager in black, about a factor of 3 below the aLIGO goal, the dashed cyan line. The limit around 100 Hz is set by the coating </a:t>
            </a:r>
            <a:r>
              <a:rPr lang="en-US" baseline="0" dirty="0" err="1" smtClean="0"/>
              <a:t>brownian</a:t>
            </a:r>
            <a:r>
              <a:rPr lang="en-US" baseline="0" dirty="0" smtClean="0"/>
              <a:t> noise in red, which is achieved, in part, by cooling silicon test mass to 124 K.</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2</a:t>
            </a:fld>
            <a:endParaRPr lang="en-US"/>
          </a:p>
        </p:txBody>
      </p:sp>
    </p:spTree>
    <p:extLst>
      <p:ext uri="{BB962C8B-B14F-4D97-AF65-F5344CB8AC3E}">
        <p14:creationId xmlns:p14="http://schemas.microsoft.com/office/powerpoint/2010/main" val="2636666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Going back to the heat shield noise, this is the same curve we saw a moment</a:t>
            </a:r>
            <a:r>
              <a:rPr lang="en-US" baseline="0" dirty="0" smtClean="0"/>
              <a:t> ago with the control on. To get an idea of what contributes to this performance, we can compare it to the ISI motion.</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20</a:t>
            </a:fld>
            <a:endParaRPr lang="en-US"/>
          </a:p>
        </p:txBody>
      </p:sp>
    </p:spTree>
    <p:extLst>
      <p:ext uri="{BB962C8B-B14F-4D97-AF65-F5344CB8AC3E}">
        <p14:creationId xmlns:p14="http://schemas.microsoft.com/office/powerpoint/2010/main" val="3434607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low frequencies match well, which is what we’re trying to achieve with the control.</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21</a:t>
            </a:fld>
            <a:endParaRPr lang="en-US"/>
          </a:p>
        </p:txBody>
      </p:sp>
    </p:spTree>
    <p:extLst>
      <p:ext uri="{BB962C8B-B14F-4D97-AF65-F5344CB8AC3E}">
        <p14:creationId xmlns:p14="http://schemas.microsoft.com/office/powerpoint/2010/main" val="1741347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high frequencies follow the displacement sensors.</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22</a:t>
            </a:fld>
            <a:endParaRPr lang="en-US"/>
          </a:p>
        </p:txBody>
      </p:sp>
    </p:spTree>
    <p:extLst>
      <p:ext uri="{BB962C8B-B14F-4D97-AF65-F5344CB8AC3E}">
        <p14:creationId xmlns:p14="http://schemas.microsoft.com/office/powerpoint/2010/main" val="1286772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if we look closer, is coming all from sensor noise. So if</a:t>
            </a:r>
            <a:r>
              <a:rPr lang="en-US" baseline="0" dirty="0" smtClean="0"/>
              <a:t> we had better sensors, we could do better. To see if we need to do better, we can take this performance data</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23</a:t>
            </a:fld>
            <a:endParaRPr lang="en-US"/>
          </a:p>
        </p:txBody>
      </p:sp>
    </p:spTree>
    <p:extLst>
      <p:ext uri="{BB962C8B-B14F-4D97-AF65-F5344CB8AC3E}">
        <p14:creationId xmlns:p14="http://schemas.microsoft.com/office/powerpoint/2010/main" val="935208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simulate the scattered light noise it would contribute to a</a:t>
            </a:r>
            <a:r>
              <a:rPr lang="en-US" baseline="0" dirty="0" smtClean="0"/>
              <a:t> LIGO Voyager interferometer. Here the black curve is the Voyager noise model, red is the simulated scattered light noise based on the previous data. You can see that it’s not too bad. It’s pretty much below at all frequencies except maybe that feature right at 15 Hz. And in fact, you can turn off the heat’s control, and you pretty much get the same thing.</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24</a:t>
            </a:fld>
            <a:endParaRPr lang="en-US"/>
          </a:p>
        </p:txBody>
      </p:sp>
    </p:spTree>
    <p:extLst>
      <p:ext uri="{BB962C8B-B14F-4D97-AF65-F5344CB8AC3E}">
        <p14:creationId xmlns:p14="http://schemas.microsoft.com/office/powerpoint/2010/main" val="2208630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get an idea of</a:t>
            </a:r>
            <a:r>
              <a:rPr lang="en-US" baseline="0" dirty="0" smtClean="0"/>
              <a:t> where that 15 Hz feature comes from, I took the measured heat shield data, in red, and just reduced it’s low frequencies down to the blue curve.</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25</a:t>
            </a:fld>
            <a:endParaRPr lang="en-US"/>
          </a:p>
        </p:txBody>
      </p:sp>
    </p:spTree>
    <p:extLst>
      <p:ext uri="{BB962C8B-B14F-4D97-AF65-F5344CB8AC3E}">
        <p14:creationId xmlns:p14="http://schemas.microsoft.com/office/powerpoint/2010/main" val="24191540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then that 15 Hz feature</a:t>
            </a:r>
            <a:r>
              <a:rPr lang="en-US" baseline="0" dirty="0" smtClean="0"/>
              <a:t> goes away. So this suggests, in this setup, if we want to improve the performance, we only need some active isolation at low frequencies. Around the microseism and below.</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26</a:t>
            </a:fld>
            <a:endParaRPr lang="en-US"/>
          </a:p>
        </p:txBody>
      </p:sp>
    </p:spTree>
    <p:extLst>
      <p:ext uri="{BB962C8B-B14F-4D97-AF65-F5344CB8AC3E}">
        <p14:creationId xmlns:p14="http://schemas.microsoft.com/office/powerpoint/2010/main" val="32789914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a:t>
            </a:r>
            <a:r>
              <a:rPr lang="en-US" baseline="0" dirty="0" smtClean="0"/>
              <a:t> part of this presentation shows the thermal response of the shield. This data is from the first very first test we did just a week ago. Red and blue show the temperature of the liquid nitrogen pipes. Purple is the heat shield and green is the test mass. Yellow is the blade spring the test mass hangs from. So you can see the test mass follows the heat shield pretty well, which is good. It suggests the shield is doing a good job of being a shield. However it only got down to about 213 K. You can extrapolate with an exponential fit that it would eventually bottom out at 205 K. But we need it to go all the way to 80 K. Also, the suspension spring has dropped 12 degrees, which is quite bad for suspension alignment.</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27</a:t>
            </a:fld>
            <a:endParaRPr lang="en-US"/>
          </a:p>
        </p:txBody>
      </p:sp>
    </p:spTree>
    <p:extLst>
      <p:ext uri="{BB962C8B-B14F-4D97-AF65-F5344CB8AC3E}">
        <p14:creationId xmlns:p14="http://schemas.microsoft.com/office/powerpoint/2010/main" val="435350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get an idea of what is happening</a:t>
            </a:r>
            <a:r>
              <a:rPr lang="en-US" baseline="0" dirty="0" smtClean="0"/>
              <a:t>, you can simulate how what it would look like if there were no heat leaks, and if the thermal conductivity through the copper braids was ideal. This is what is shown in the blue curve. Purple is the measurement from the previous slide. By fitting an exponential to the measurement and comparing these two, you can estimate that the braid conductivity is only about 60% of what it could be, and the heat leak is about 85 W.</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28</a:t>
            </a:fld>
            <a:endParaRPr lang="en-US"/>
          </a:p>
        </p:txBody>
      </p:sp>
    </p:spTree>
    <p:extLst>
      <p:ext uri="{BB962C8B-B14F-4D97-AF65-F5344CB8AC3E}">
        <p14:creationId xmlns:p14="http://schemas.microsoft.com/office/powerpoint/2010/main" val="3831649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this could be because we</a:t>
            </a:r>
            <a:r>
              <a:rPr lang="en-US" baseline="0" dirty="0" smtClean="0"/>
              <a:t> have 0.1 </a:t>
            </a:r>
            <a:r>
              <a:rPr lang="en-US" baseline="0" dirty="0" err="1" smtClean="0"/>
              <a:t>torr</a:t>
            </a:r>
            <a:r>
              <a:rPr lang="en-US" baseline="0" dirty="0" smtClean="0"/>
              <a:t> N</a:t>
            </a:r>
            <a:r>
              <a:rPr lang="en-US" baseline="-25000" dirty="0" smtClean="0"/>
              <a:t>2</a:t>
            </a:r>
            <a:r>
              <a:rPr lang="en-US" baseline="0" dirty="0" smtClean="0"/>
              <a:t> exchange gas in the chamber, in order to help the cool down of the test mass. Maybe its transferring heat from the warm parts of the chamber.</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29</a:t>
            </a:fld>
            <a:endParaRPr lang="en-US"/>
          </a:p>
        </p:txBody>
      </p:sp>
    </p:spTree>
    <p:extLst>
      <p:ext uri="{BB962C8B-B14F-4D97-AF65-F5344CB8AC3E}">
        <p14:creationId xmlns:p14="http://schemas.microsoft.com/office/powerpoint/2010/main" val="2085500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goal</a:t>
            </a:r>
            <a:r>
              <a:rPr lang="en-US" baseline="0" dirty="0" smtClean="0"/>
              <a:t> of the work in these slides is to show we can…</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3</a:t>
            </a:fld>
            <a:endParaRPr lang="en-US"/>
          </a:p>
        </p:txBody>
      </p:sp>
    </p:spTree>
    <p:extLst>
      <p:ext uri="{BB962C8B-B14F-4D97-AF65-F5344CB8AC3E}">
        <p14:creationId xmlns:p14="http://schemas.microsoft.com/office/powerpoint/2010/main" val="401227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could also be the connection</a:t>
            </a:r>
            <a:r>
              <a:rPr lang="en-US" baseline="0" dirty="0" smtClean="0"/>
              <a:t> of the braids to the shield. Here is a photo showing the liquid nitrogen pipe, with the copper braids bolted onto the shield. Bolted joints are known to be problematic for heat transfer. We simply chose them because they’re easy to install, and easy to remove.</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30</a:t>
            </a:fld>
            <a:endParaRPr lang="en-US"/>
          </a:p>
        </p:txBody>
      </p:sp>
    </p:spTree>
    <p:extLst>
      <p:ext uri="{BB962C8B-B14F-4D97-AF65-F5344CB8AC3E}">
        <p14:creationId xmlns:p14="http://schemas.microsoft.com/office/powerpoint/2010/main" val="16449268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a:t>
            </a:r>
            <a:r>
              <a:rPr lang="en-US" baseline="0" dirty="0" smtClean="0"/>
              <a:t> repeated the test at 10^-5 </a:t>
            </a:r>
            <a:r>
              <a:rPr lang="en-US" baseline="0" dirty="0" err="1" smtClean="0"/>
              <a:t>torr</a:t>
            </a:r>
            <a:r>
              <a:rPr lang="en-US" baseline="0" dirty="0" smtClean="0"/>
              <a:t>, shown by the dashed line, instead of 10^-1, shown by the solid line. I ran out of liquid nitrogen a few hours in, but you can see the heat shield was coming down faster this time.</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31</a:t>
            </a:fld>
            <a:endParaRPr lang="en-US"/>
          </a:p>
        </p:txBody>
      </p:sp>
    </p:spTree>
    <p:extLst>
      <p:ext uri="{BB962C8B-B14F-4D97-AF65-F5344CB8AC3E}">
        <p14:creationId xmlns:p14="http://schemas.microsoft.com/office/powerpoint/2010/main" val="28788432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6" rtl="0" eaLnBrk="1" fontAlgn="auto" latinLnBrk="0" hangingPunct="1">
              <a:lnSpc>
                <a:spcPct val="100000"/>
              </a:lnSpc>
              <a:spcBef>
                <a:spcPts val="0"/>
              </a:spcBef>
              <a:spcAft>
                <a:spcPts val="0"/>
              </a:spcAft>
              <a:buClrTx/>
              <a:buSzTx/>
              <a:buFontTx/>
              <a:buNone/>
              <a:tabLst/>
              <a:defRPr/>
            </a:pPr>
            <a:r>
              <a:rPr lang="en-US" dirty="0" smtClean="0"/>
              <a:t>Then,</a:t>
            </a:r>
            <a:r>
              <a:rPr lang="en-US" baseline="0" dirty="0" smtClean="0"/>
              <a:t> like before you can fit an exponential to the heat shield measurement, and predict that it would bottom out at about 160 K, which is 40 degrees better than before.</a:t>
            </a:r>
            <a:endParaRPr lang="en-US" dirty="0" smtClean="0"/>
          </a:p>
        </p:txBody>
      </p:sp>
      <p:sp>
        <p:nvSpPr>
          <p:cNvPr id="4" name="Slide Number Placeholder 3"/>
          <p:cNvSpPr>
            <a:spLocks noGrp="1"/>
          </p:cNvSpPr>
          <p:nvPr>
            <p:ph type="sldNum" sz="quarter" idx="10"/>
          </p:nvPr>
        </p:nvSpPr>
        <p:spPr/>
        <p:txBody>
          <a:bodyPr/>
          <a:lstStyle/>
          <a:p>
            <a:fld id="{E0CE378C-2AC0-DE4B-ADB5-25FF7620AC07}" type="slidenum">
              <a:rPr lang="en-US" smtClean="0"/>
              <a:t>32</a:t>
            </a:fld>
            <a:endParaRPr lang="en-US"/>
          </a:p>
        </p:txBody>
      </p:sp>
    </p:spTree>
    <p:extLst>
      <p:ext uri="{BB962C8B-B14F-4D97-AF65-F5344CB8AC3E}">
        <p14:creationId xmlns:p14="http://schemas.microsoft.com/office/powerpoint/2010/main" val="1406234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6" rtl="0" eaLnBrk="1" fontAlgn="auto" latinLnBrk="0" hangingPunct="1">
              <a:lnSpc>
                <a:spcPct val="100000"/>
              </a:lnSpc>
              <a:spcBef>
                <a:spcPts val="0"/>
              </a:spcBef>
              <a:spcAft>
                <a:spcPts val="0"/>
              </a:spcAft>
              <a:buClrTx/>
              <a:buSzTx/>
              <a:buFontTx/>
              <a:buNone/>
              <a:tabLst/>
              <a:defRPr/>
            </a:pPr>
            <a:r>
              <a:rPr lang="en-US" dirty="0" smtClean="0"/>
              <a:t>We</a:t>
            </a:r>
            <a:r>
              <a:rPr lang="en-US" baseline="0" dirty="0" smtClean="0"/>
              <a:t> also moved one of the temperate sensors to the end of the braid right at the heat shield to see if the bolted joint was contributing a lot of thermal resistance. It turns out it’s not so bad, the temperature is within a few degrees of the shield itself.</a:t>
            </a:r>
            <a:endParaRPr lang="en-US" dirty="0" smtClean="0"/>
          </a:p>
        </p:txBody>
      </p:sp>
      <p:sp>
        <p:nvSpPr>
          <p:cNvPr id="4" name="Slide Number Placeholder 3"/>
          <p:cNvSpPr>
            <a:spLocks noGrp="1"/>
          </p:cNvSpPr>
          <p:nvPr>
            <p:ph type="sldNum" sz="quarter" idx="10"/>
          </p:nvPr>
        </p:nvSpPr>
        <p:spPr/>
        <p:txBody>
          <a:bodyPr/>
          <a:lstStyle/>
          <a:p>
            <a:fld id="{E0CE378C-2AC0-DE4B-ADB5-25FF7620AC07}" type="slidenum">
              <a:rPr lang="en-US" smtClean="0"/>
              <a:t>33</a:t>
            </a:fld>
            <a:endParaRPr lang="en-US"/>
          </a:p>
        </p:txBody>
      </p:sp>
    </p:spTree>
    <p:extLst>
      <p:ext uri="{BB962C8B-B14F-4D97-AF65-F5344CB8AC3E}">
        <p14:creationId xmlns:p14="http://schemas.microsoft.com/office/powerpoint/2010/main" val="14033592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estimate from this that the</a:t>
            </a:r>
            <a:r>
              <a:rPr lang="en-US" baseline="0" dirty="0" smtClean="0"/>
              <a:t> heat load has fallen from 85 W to 40 W. Also, the conductivity has fallen a bit, likely because exchange gas helps the conductivity of bolted joints. But overall there is a net win. However, we still have some work to do before we reach 80 K.</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34</a:t>
            </a:fld>
            <a:endParaRPr lang="en-US"/>
          </a:p>
        </p:txBody>
      </p:sp>
    </p:spTree>
    <p:extLst>
      <p:ext uri="{BB962C8B-B14F-4D97-AF65-F5344CB8AC3E}">
        <p14:creationId xmlns:p14="http://schemas.microsoft.com/office/powerpoint/2010/main" val="38298193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improved by removing</a:t>
            </a:r>
            <a:r>
              <a:rPr lang="en-US" baseline="0" dirty="0" smtClean="0"/>
              <a:t> the exchange gas, is the suspension spring. It still started dropping in temperature, but now nearly as fast as before.</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35</a:t>
            </a:fld>
            <a:endParaRPr lang="en-US"/>
          </a:p>
        </p:txBody>
      </p:sp>
    </p:spTree>
    <p:extLst>
      <p:ext uri="{BB962C8B-B14F-4D97-AF65-F5344CB8AC3E}">
        <p14:creationId xmlns:p14="http://schemas.microsoft.com/office/powerpoint/2010/main" val="39674962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we need to</a:t>
            </a:r>
            <a:r>
              <a:rPr lang="en-US" baseline="0" dirty="0" smtClean="0"/>
              <a:t> design for maintenance and repair scenarios, meaning if we fully enclose the test mass with cryogenics, we must be able to get in somehow to do maintenance and repair work.</a:t>
            </a:r>
            <a:endParaRPr lang="en-US" dirty="0"/>
          </a:p>
        </p:txBody>
      </p:sp>
      <p:sp>
        <p:nvSpPr>
          <p:cNvPr id="4" name="Slide Number Placeholder 3"/>
          <p:cNvSpPr>
            <a:spLocks noGrp="1"/>
          </p:cNvSpPr>
          <p:nvPr>
            <p:ph type="sldNum" sz="quarter" idx="10"/>
          </p:nvPr>
        </p:nvSpPr>
        <p:spPr/>
        <p:txBody>
          <a:bodyPr/>
          <a:lstStyle/>
          <a:p>
            <a:fld id="{E0CE378C-2AC0-DE4B-ADB5-25FF7620AC07}" type="slidenum">
              <a:rPr lang="en-US" smtClean="0"/>
              <a:t>4</a:t>
            </a:fld>
            <a:endParaRPr lang="en-US"/>
          </a:p>
        </p:txBody>
      </p:sp>
    </p:spTree>
    <p:extLst>
      <p:ext uri="{BB962C8B-B14F-4D97-AF65-F5344CB8AC3E}">
        <p14:creationId xmlns:p14="http://schemas.microsoft.com/office/powerpoint/2010/main" val="4012278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This </a:t>
            </a:r>
            <a:r>
              <a:rPr lang="en-US" baseline="0" dirty="0" smtClean="0"/>
              <a:t>is a cartoon of an end station with the approach we have in mind to achieve this.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Here’s the test mass inside the BSC.</a:t>
            </a:r>
          </a:p>
        </p:txBody>
      </p:sp>
      <p:sp>
        <p:nvSpPr>
          <p:cNvPr id="4" name="Slide Number Placeholder 3"/>
          <p:cNvSpPr>
            <a:spLocks noGrp="1"/>
          </p:cNvSpPr>
          <p:nvPr>
            <p:ph type="sldNum" sz="quarter" idx="10"/>
          </p:nvPr>
        </p:nvSpPr>
        <p:spPr/>
        <p:txBody>
          <a:bodyPr/>
          <a:lstStyle/>
          <a:p>
            <a:fld id="{528E0996-B193-4443-9577-F039213F6621}" type="slidenum">
              <a:rPr lang="en-US" smtClean="0"/>
              <a:t>5</a:t>
            </a:fld>
            <a:endParaRPr lang="en-US"/>
          </a:p>
        </p:txBody>
      </p:sp>
    </p:spTree>
    <p:extLst>
      <p:ext uri="{BB962C8B-B14F-4D97-AF65-F5344CB8AC3E}">
        <p14:creationId xmlns:p14="http://schemas.microsoft.com/office/powerpoint/2010/main" val="1514001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There’s an 80 K</a:t>
            </a:r>
            <a:r>
              <a:rPr lang="en-US" baseline="0" dirty="0" smtClean="0"/>
              <a:t> heat shield surrounding the the test mass, giving us about 5 W of cooling power. Here it’s shown around the PUM as well, but we could choose just to enclose just the test mass if we want a simpler approach.</a:t>
            </a:r>
          </a:p>
        </p:txBody>
      </p:sp>
      <p:sp>
        <p:nvSpPr>
          <p:cNvPr id="4" name="Slide Number Placeholder 3"/>
          <p:cNvSpPr>
            <a:spLocks noGrp="1"/>
          </p:cNvSpPr>
          <p:nvPr>
            <p:ph type="sldNum" sz="quarter" idx="10"/>
          </p:nvPr>
        </p:nvSpPr>
        <p:spPr/>
        <p:txBody>
          <a:bodyPr/>
          <a:lstStyle/>
          <a:p>
            <a:fld id="{528E0996-B193-4443-9577-F039213F6621}" type="slidenum">
              <a:rPr lang="en-US" smtClean="0"/>
              <a:t>6</a:t>
            </a:fld>
            <a:endParaRPr lang="en-US"/>
          </a:p>
        </p:txBody>
      </p:sp>
    </p:spTree>
    <p:extLst>
      <p:ext uri="{BB962C8B-B14F-4D97-AF65-F5344CB8AC3E}">
        <p14:creationId xmlns:p14="http://schemas.microsoft.com/office/powerpoint/2010/main" val="718625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The heat shield is cooled by a flexible cold link that goes to the vacuum wall.</a:t>
            </a:r>
            <a:endParaRPr lang="en-US" dirty="0"/>
          </a:p>
        </p:txBody>
      </p:sp>
      <p:sp>
        <p:nvSpPr>
          <p:cNvPr id="4" name="Slide Number Placeholder 3"/>
          <p:cNvSpPr>
            <a:spLocks noGrp="1"/>
          </p:cNvSpPr>
          <p:nvPr>
            <p:ph type="sldNum" sz="quarter" idx="10"/>
          </p:nvPr>
        </p:nvSpPr>
        <p:spPr/>
        <p:txBody>
          <a:bodyPr/>
          <a:lstStyle/>
          <a:p>
            <a:fld id="{528E0996-B193-4443-9577-F039213F6621}" type="slidenum">
              <a:rPr lang="en-US" smtClean="0"/>
              <a:t>7</a:t>
            </a:fld>
            <a:endParaRPr lang="en-US"/>
          </a:p>
        </p:txBody>
      </p:sp>
    </p:spTree>
    <p:extLst>
      <p:ext uri="{BB962C8B-B14F-4D97-AF65-F5344CB8AC3E}">
        <p14:creationId xmlns:p14="http://schemas.microsoft.com/office/powerpoint/2010/main" val="718625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The shield then hangs from stage 0, and it is suspended from springs to give it some seismic isolation, because the shield does require some isolation to minimize the coupling of scattered light.</a:t>
            </a:r>
          </a:p>
          <a:p>
            <a:r>
              <a:rPr lang="en-US" baseline="0" dirty="0" smtClean="0"/>
              <a:t>We’ve chosen not to hang it from the </a:t>
            </a:r>
            <a:r>
              <a:rPr lang="en-US" baseline="0" dirty="0" smtClean="0"/>
              <a:t>isolated optics table just to </a:t>
            </a:r>
            <a:r>
              <a:rPr lang="en-US" baseline="0" dirty="0" smtClean="0"/>
              <a:t>avoid the whole issue of integrating the cryogenics with the seismic isolation system.</a:t>
            </a:r>
          </a:p>
        </p:txBody>
      </p:sp>
      <p:sp>
        <p:nvSpPr>
          <p:cNvPr id="4" name="Slide Number Placeholder 3"/>
          <p:cNvSpPr>
            <a:spLocks noGrp="1"/>
          </p:cNvSpPr>
          <p:nvPr>
            <p:ph type="sldNum" sz="quarter" idx="10"/>
          </p:nvPr>
        </p:nvSpPr>
        <p:spPr/>
        <p:txBody>
          <a:bodyPr/>
          <a:lstStyle/>
          <a:p>
            <a:fld id="{528E0996-B193-4443-9577-F039213F6621}" type="slidenum">
              <a:rPr lang="en-US" smtClean="0"/>
              <a:t>8</a:t>
            </a:fld>
            <a:endParaRPr lang="en-US"/>
          </a:p>
        </p:txBody>
      </p:sp>
    </p:spTree>
    <p:extLst>
      <p:ext uri="{BB962C8B-B14F-4D97-AF65-F5344CB8AC3E}">
        <p14:creationId xmlns:p14="http://schemas.microsoft.com/office/powerpoint/2010/main" val="718625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So maybe hanging it from</a:t>
            </a:r>
            <a:r>
              <a:rPr lang="en-US" baseline="0" dirty="0" smtClean="0"/>
              <a:t> stage 0 is just good enough, but if your pessimistic you might want to do a little better. So one thing you could do is put displacement sensors between the shield and stage 2, which is well isolated.</a:t>
            </a:r>
          </a:p>
        </p:txBody>
      </p:sp>
      <p:sp>
        <p:nvSpPr>
          <p:cNvPr id="4" name="Slide Number Placeholder 3"/>
          <p:cNvSpPr>
            <a:spLocks noGrp="1"/>
          </p:cNvSpPr>
          <p:nvPr>
            <p:ph type="sldNum" sz="quarter" idx="10"/>
          </p:nvPr>
        </p:nvSpPr>
        <p:spPr/>
        <p:txBody>
          <a:bodyPr/>
          <a:lstStyle/>
          <a:p>
            <a:fld id="{528E0996-B193-4443-9577-F039213F6621}" type="slidenum">
              <a:rPr lang="en-US" smtClean="0"/>
              <a:t>9</a:t>
            </a:fld>
            <a:endParaRPr lang="en-US"/>
          </a:p>
        </p:txBody>
      </p:sp>
    </p:spTree>
    <p:extLst>
      <p:ext uri="{BB962C8B-B14F-4D97-AF65-F5344CB8AC3E}">
        <p14:creationId xmlns:p14="http://schemas.microsoft.com/office/powerpoint/2010/main" val="3081740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BD9264-A98A-4C41-B848-25F1082DD825}" type="datetime1">
              <a:rPr lang="en-US" smtClean="0"/>
              <a:t>3/14/16</a:t>
            </a:fld>
            <a:endParaRPr lang="en-US"/>
          </a:p>
        </p:txBody>
      </p:sp>
      <p:sp>
        <p:nvSpPr>
          <p:cNvPr id="5" name="Footer Placeholder 4"/>
          <p:cNvSpPr>
            <a:spLocks noGrp="1"/>
          </p:cNvSpPr>
          <p:nvPr>
            <p:ph type="ftr" sz="quarter" idx="11"/>
          </p:nvPr>
        </p:nvSpPr>
        <p:spPr/>
        <p:txBody>
          <a:bodyPr/>
          <a:lstStyle/>
          <a:p>
            <a:r>
              <a:rPr lang="en-US" smtClean="0"/>
              <a:t>G1600413-v1 - Pasadena - 14 March 2016</a:t>
            </a:r>
            <a:endParaRPr lang="en-US"/>
          </a:p>
        </p:txBody>
      </p:sp>
      <p:sp>
        <p:nvSpPr>
          <p:cNvPr id="6" name="Slide Number Placeholder 5"/>
          <p:cNvSpPr>
            <a:spLocks noGrp="1"/>
          </p:cNvSpPr>
          <p:nvPr>
            <p:ph type="sldNum" sz="quarter" idx="12"/>
          </p:nvPr>
        </p:nvSpPr>
        <p:spPr/>
        <p:txBody>
          <a:bodyPr/>
          <a:lstStyle/>
          <a:p>
            <a:fld id="{AEF90977-0000-B641-9D00-156F4F6BC2E6}" type="slidenum">
              <a:rPr lang="en-US" smtClean="0"/>
              <a:t>‹#›</a:t>
            </a:fld>
            <a:endParaRPr lang="en-US"/>
          </a:p>
        </p:txBody>
      </p:sp>
    </p:spTree>
    <p:extLst>
      <p:ext uri="{BB962C8B-B14F-4D97-AF65-F5344CB8AC3E}">
        <p14:creationId xmlns:p14="http://schemas.microsoft.com/office/powerpoint/2010/main" val="1900396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C6BD92-6CBE-D84E-B3EA-8DCDB6B2F8C3}" type="datetime1">
              <a:rPr lang="en-US" smtClean="0"/>
              <a:t>3/14/16</a:t>
            </a:fld>
            <a:endParaRPr lang="en-US"/>
          </a:p>
        </p:txBody>
      </p:sp>
      <p:sp>
        <p:nvSpPr>
          <p:cNvPr id="5" name="Footer Placeholder 4"/>
          <p:cNvSpPr>
            <a:spLocks noGrp="1"/>
          </p:cNvSpPr>
          <p:nvPr>
            <p:ph type="ftr" sz="quarter" idx="11"/>
          </p:nvPr>
        </p:nvSpPr>
        <p:spPr/>
        <p:txBody>
          <a:bodyPr/>
          <a:lstStyle/>
          <a:p>
            <a:r>
              <a:rPr lang="en-US" smtClean="0"/>
              <a:t>G1600413-v1 - Pasadena - 14 March 2016</a:t>
            </a:r>
            <a:endParaRPr lang="en-US"/>
          </a:p>
        </p:txBody>
      </p:sp>
      <p:sp>
        <p:nvSpPr>
          <p:cNvPr id="6" name="Slide Number Placeholder 5"/>
          <p:cNvSpPr>
            <a:spLocks noGrp="1"/>
          </p:cNvSpPr>
          <p:nvPr>
            <p:ph type="sldNum" sz="quarter" idx="12"/>
          </p:nvPr>
        </p:nvSpPr>
        <p:spPr/>
        <p:txBody>
          <a:bodyPr/>
          <a:lstStyle/>
          <a:p>
            <a:fld id="{AEF90977-0000-B641-9D00-156F4F6BC2E6}" type="slidenum">
              <a:rPr lang="en-US" smtClean="0"/>
              <a:t>‹#›</a:t>
            </a:fld>
            <a:endParaRPr lang="en-US"/>
          </a:p>
        </p:txBody>
      </p:sp>
    </p:spTree>
    <p:extLst>
      <p:ext uri="{BB962C8B-B14F-4D97-AF65-F5344CB8AC3E}">
        <p14:creationId xmlns:p14="http://schemas.microsoft.com/office/powerpoint/2010/main" val="3303627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FAEA37-91E0-2240-8D97-CAF500AA7AA0}" type="datetime1">
              <a:rPr lang="en-US" smtClean="0"/>
              <a:t>3/14/16</a:t>
            </a:fld>
            <a:endParaRPr lang="en-US"/>
          </a:p>
        </p:txBody>
      </p:sp>
      <p:sp>
        <p:nvSpPr>
          <p:cNvPr id="5" name="Footer Placeholder 4"/>
          <p:cNvSpPr>
            <a:spLocks noGrp="1"/>
          </p:cNvSpPr>
          <p:nvPr>
            <p:ph type="ftr" sz="quarter" idx="11"/>
          </p:nvPr>
        </p:nvSpPr>
        <p:spPr/>
        <p:txBody>
          <a:bodyPr/>
          <a:lstStyle/>
          <a:p>
            <a:r>
              <a:rPr lang="en-US" smtClean="0"/>
              <a:t>G1600413-v1 - Pasadena - 14 March 2016</a:t>
            </a:r>
            <a:endParaRPr lang="en-US"/>
          </a:p>
        </p:txBody>
      </p:sp>
      <p:sp>
        <p:nvSpPr>
          <p:cNvPr id="6" name="Slide Number Placeholder 5"/>
          <p:cNvSpPr>
            <a:spLocks noGrp="1"/>
          </p:cNvSpPr>
          <p:nvPr>
            <p:ph type="sldNum" sz="quarter" idx="12"/>
          </p:nvPr>
        </p:nvSpPr>
        <p:spPr/>
        <p:txBody>
          <a:bodyPr/>
          <a:lstStyle/>
          <a:p>
            <a:fld id="{AEF90977-0000-B641-9D00-156F4F6BC2E6}" type="slidenum">
              <a:rPr lang="en-US" smtClean="0"/>
              <a:t>‹#›</a:t>
            </a:fld>
            <a:endParaRPr lang="en-US"/>
          </a:p>
        </p:txBody>
      </p:sp>
    </p:spTree>
    <p:extLst>
      <p:ext uri="{BB962C8B-B14F-4D97-AF65-F5344CB8AC3E}">
        <p14:creationId xmlns:p14="http://schemas.microsoft.com/office/powerpoint/2010/main" val="2085934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32316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latin typeface="Calibri"/>
              </a:rPr>
              <a:t>G1600413-v1 - Pasadena - 14 March 2016</a:t>
            </a:r>
            <a:endParaRPr>
              <a:solidFill>
                <a:prstClr val="black">
                  <a:tint val="75000"/>
                </a:prstClr>
              </a:solidFill>
              <a:latin typeface="Calibri"/>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05177FB-F82A-5849-9645-23D87A7D69C5}" type="datetime1">
              <a:rPr lang="en-US" smtClean="0">
                <a:solidFill>
                  <a:prstClr val="black">
                    <a:tint val="75000"/>
                  </a:prstClr>
                </a:solidFill>
                <a:latin typeface="Calibri"/>
              </a:rPr>
              <a:t>3/14/16</a:t>
            </a:fld>
            <a:endParaRPr lang="en-US">
              <a:solidFill>
                <a:prstClr val="black">
                  <a:tint val="75000"/>
                </a:prstClr>
              </a:solidFill>
              <a:latin typeface="Calibri"/>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Calibri"/>
              </a:rPr>
              <a:pPr/>
              <a:t>‹#›</a:t>
            </a:fld>
            <a:endParaRPr>
              <a:solidFill>
                <a:prstClr val="black">
                  <a:tint val="75000"/>
                </a:prstClr>
              </a:solidFill>
              <a:latin typeface="Calibri"/>
            </a:endParaRPr>
          </a:p>
        </p:txBody>
      </p:sp>
    </p:spTree>
    <p:extLst>
      <p:ext uri="{BB962C8B-B14F-4D97-AF65-F5344CB8AC3E}">
        <p14:creationId xmlns:p14="http://schemas.microsoft.com/office/powerpoint/2010/main" val="1257396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849329" y="406486"/>
            <a:ext cx="7445340" cy="292388"/>
          </a:xfrm>
        </p:spPr>
        <p:txBody>
          <a:bodyPr lIns="0" tIns="0" rIns="0" bIns="0"/>
          <a:lstStyle>
            <a:lvl1pPr>
              <a:defRPr sz="1900" b="0" i="0">
                <a:solidFill>
                  <a:srgbClr val="FF5100"/>
                </a:solidFill>
                <a:latin typeface="Helvetica"/>
                <a:cs typeface="Helvetic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latin typeface="Calibri"/>
              </a:rPr>
              <a:t>G1600413-v1 - Pasadena - 14 March 2016</a:t>
            </a:r>
            <a:endParaRPr>
              <a:solidFill>
                <a:prstClr val="black">
                  <a:tint val="75000"/>
                </a:prstClr>
              </a:solidFill>
              <a:latin typeface="Calibri"/>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746C151-9907-B24F-A286-7C81A4F825E8}" type="datetime1">
              <a:rPr lang="en-US" smtClean="0">
                <a:solidFill>
                  <a:prstClr val="black">
                    <a:tint val="75000"/>
                  </a:prstClr>
                </a:solidFill>
                <a:latin typeface="Calibri"/>
              </a:rPr>
              <a:t>3/14/16</a:t>
            </a:fld>
            <a:endParaRPr lang="en-US">
              <a:solidFill>
                <a:prstClr val="black">
                  <a:tint val="75000"/>
                </a:prstClr>
              </a:solidFill>
              <a:latin typeface="Calibri"/>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Calibri"/>
              </a:rPr>
              <a:pPr/>
              <a:t>‹#›</a:t>
            </a:fld>
            <a:endParaRPr>
              <a:solidFill>
                <a:prstClr val="black">
                  <a:tint val="75000"/>
                </a:prstClr>
              </a:solidFill>
              <a:latin typeface="Calibri"/>
            </a:endParaRPr>
          </a:p>
        </p:txBody>
      </p:sp>
    </p:spTree>
    <p:extLst>
      <p:ext uri="{BB962C8B-B14F-4D97-AF65-F5344CB8AC3E}">
        <p14:creationId xmlns:p14="http://schemas.microsoft.com/office/powerpoint/2010/main" val="3866295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7854" y="925712"/>
            <a:ext cx="8948290" cy="5006577"/>
          </a:xfrm>
          <a:prstGeom prst="rect">
            <a:avLst/>
          </a:prstGeom>
          <a:blipFill>
            <a:blip r:embed="rId2" cstate="print"/>
            <a:stretch>
              <a:fillRect/>
            </a:stretch>
          </a:blipFill>
        </p:spPr>
        <p:txBody>
          <a:bodyPr wrap="square" lIns="0" tIns="0" rIns="0" bIns="0" rtlCol="0"/>
          <a:lstStyle/>
          <a:p>
            <a:pPr defTabSz="410291"/>
            <a:endParaRPr sz="1600">
              <a:solidFill>
                <a:prstClr val="black"/>
              </a:solidFill>
              <a:latin typeface="Calibri"/>
            </a:endParaRPr>
          </a:p>
        </p:txBody>
      </p:sp>
      <p:sp>
        <p:nvSpPr>
          <p:cNvPr id="2" name="Holder 2"/>
          <p:cNvSpPr>
            <a:spLocks noGrp="1"/>
          </p:cNvSpPr>
          <p:nvPr>
            <p:ph type="title"/>
          </p:nvPr>
        </p:nvSpPr>
        <p:spPr>
          <a:xfrm>
            <a:off x="849329" y="406486"/>
            <a:ext cx="7445340" cy="292388"/>
          </a:xfrm>
        </p:spPr>
        <p:txBody>
          <a:bodyPr lIns="0" tIns="0" rIns="0" bIns="0"/>
          <a:lstStyle>
            <a:lvl1pPr>
              <a:defRPr sz="1900" b="0" i="0">
                <a:solidFill>
                  <a:srgbClr val="FF5100"/>
                </a:solidFill>
                <a:latin typeface="Helvetica"/>
                <a:cs typeface="Helvetica"/>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latin typeface="Calibri"/>
              </a:rPr>
              <a:t>G1600413-v1 - Pasadena - 14 March 2016</a:t>
            </a:r>
            <a:endParaRPr>
              <a:solidFill>
                <a:prstClr val="black">
                  <a:tint val="75000"/>
                </a:prstClr>
              </a:solidFill>
              <a:latin typeface="Calibri"/>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D6B12643-0D02-0D44-8565-A7B48305D2A7}" type="datetime1">
              <a:rPr lang="en-US" smtClean="0">
                <a:solidFill>
                  <a:prstClr val="black">
                    <a:tint val="75000"/>
                  </a:prstClr>
                </a:solidFill>
                <a:latin typeface="Calibri"/>
              </a:rPr>
              <a:t>3/14/16</a:t>
            </a:fld>
            <a:endParaRPr lang="en-US">
              <a:solidFill>
                <a:prstClr val="black">
                  <a:tint val="75000"/>
                </a:prstClr>
              </a:solidFill>
              <a:latin typeface="Calibri"/>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Calibri"/>
              </a:rPr>
              <a:pPr/>
              <a:t>‹#›</a:t>
            </a:fld>
            <a:endParaRPr>
              <a:solidFill>
                <a:prstClr val="black">
                  <a:tint val="75000"/>
                </a:prstClr>
              </a:solidFill>
              <a:latin typeface="Calibri"/>
            </a:endParaRPr>
          </a:p>
        </p:txBody>
      </p:sp>
    </p:spTree>
    <p:extLst>
      <p:ext uri="{BB962C8B-B14F-4D97-AF65-F5344CB8AC3E}">
        <p14:creationId xmlns:p14="http://schemas.microsoft.com/office/powerpoint/2010/main" val="1769865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7854" y="971312"/>
            <a:ext cx="8948290" cy="4915377"/>
          </a:xfrm>
          <a:prstGeom prst="rect">
            <a:avLst/>
          </a:prstGeom>
          <a:blipFill>
            <a:blip r:embed="rId2" cstate="print"/>
            <a:stretch>
              <a:fillRect/>
            </a:stretch>
          </a:blipFill>
        </p:spPr>
        <p:txBody>
          <a:bodyPr wrap="square" lIns="0" tIns="0" rIns="0" bIns="0" rtlCol="0"/>
          <a:lstStyle/>
          <a:p>
            <a:pPr defTabSz="410291"/>
            <a:endParaRPr sz="1600">
              <a:solidFill>
                <a:prstClr val="black"/>
              </a:solidFill>
              <a:latin typeface="Calibri"/>
            </a:endParaRPr>
          </a:p>
        </p:txBody>
      </p:sp>
      <p:sp>
        <p:nvSpPr>
          <p:cNvPr id="2" name="Holder 2"/>
          <p:cNvSpPr>
            <a:spLocks noGrp="1"/>
          </p:cNvSpPr>
          <p:nvPr>
            <p:ph type="title"/>
          </p:nvPr>
        </p:nvSpPr>
        <p:spPr>
          <a:xfrm>
            <a:off x="849329" y="406486"/>
            <a:ext cx="7445340" cy="292388"/>
          </a:xfrm>
        </p:spPr>
        <p:txBody>
          <a:bodyPr lIns="0" tIns="0" rIns="0" bIns="0"/>
          <a:lstStyle>
            <a:lvl1pPr>
              <a:defRPr sz="1900" b="0" i="0">
                <a:solidFill>
                  <a:srgbClr val="FF5100"/>
                </a:solidFill>
                <a:latin typeface="Helvetica"/>
                <a:cs typeface="Helvetic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latin typeface="Calibri"/>
              </a:rPr>
              <a:t>G1600413-v1 - Pasadena - 14 March 2016</a:t>
            </a:r>
            <a:endParaRPr>
              <a:solidFill>
                <a:prstClr val="black">
                  <a:tint val="75000"/>
                </a:prstClr>
              </a:solidFill>
              <a:latin typeface="Calibri"/>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2E2458DE-8B2C-D247-92C0-8ACD5EE5C99E}" type="datetime1">
              <a:rPr lang="en-US" smtClean="0">
                <a:solidFill>
                  <a:prstClr val="black">
                    <a:tint val="75000"/>
                  </a:prstClr>
                </a:solidFill>
                <a:latin typeface="Calibri"/>
              </a:rPr>
              <a:t>3/14/16</a:t>
            </a:fld>
            <a:endParaRPr lang="en-US">
              <a:solidFill>
                <a:prstClr val="black">
                  <a:tint val="75000"/>
                </a:prstClr>
              </a:solidFill>
              <a:latin typeface="Calibri"/>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Calibri"/>
              </a:rPr>
              <a:pPr/>
              <a:t>‹#›</a:t>
            </a:fld>
            <a:endParaRPr>
              <a:solidFill>
                <a:prstClr val="black">
                  <a:tint val="75000"/>
                </a:prstClr>
              </a:solidFill>
              <a:latin typeface="Calibri"/>
            </a:endParaRPr>
          </a:p>
        </p:txBody>
      </p:sp>
    </p:spTree>
    <p:extLst>
      <p:ext uri="{BB962C8B-B14F-4D97-AF65-F5344CB8AC3E}">
        <p14:creationId xmlns:p14="http://schemas.microsoft.com/office/powerpoint/2010/main" val="3493016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latin typeface="Calibri"/>
              </a:rPr>
              <a:t>G1600413-v1 - Pasadena - 14 March 2016</a:t>
            </a:r>
            <a:endParaRPr>
              <a:solidFill>
                <a:prstClr val="black">
                  <a:tint val="75000"/>
                </a:prstClr>
              </a:solidFill>
              <a:latin typeface="Calibri"/>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D31F7D5-9BD0-EF4C-B9C9-78E9DFE68ED4}" type="datetime1">
              <a:rPr lang="en-US" smtClean="0">
                <a:solidFill>
                  <a:prstClr val="black">
                    <a:tint val="75000"/>
                  </a:prstClr>
                </a:solidFill>
                <a:latin typeface="Calibri"/>
              </a:rPr>
              <a:t>3/14/16</a:t>
            </a:fld>
            <a:endParaRPr lang="en-US">
              <a:solidFill>
                <a:prstClr val="black">
                  <a:tint val="75000"/>
                </a:prstClr>
              </a:solidFill>
              <a:latin typeface="Calibri"/>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Calibri"/>
              </a:rPr>
              <a:pPr/>
              <a:t>‹#›</a:t>
            </a:fld>
            <a:endParaRPr>
              <a:solidFill>
                <a:prstClr val="black">
                  <a:tint val="75000"/>
                </a:prstClr>
              </a:solidFill>
              <a:latin typeface="Calibri"/>
            </a:endParaRPr>
          </a:p>
        </p:txBody>
      </p:sp>
    </p:spTree>
    <p:extLst>
      <p:ext uri="{BB962C8B-B14F-4D97-AF65-F5344CB8AC3E}">
        <p14:creationId xmlns:p14="http://schemas.microsoft.com/office/powerpoint/2010/main" val="798566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157F21-6ACD-BE4E-AA74-CF2917D3BB42}" type="datetime1">
              <a:rPr lang="en-US" smtClean="0"/>
              <a:t>3/14/16</a:t>
            </a:fld>
            <a:endParaRPr lang="en-US"/>
          </a:p>
        </p:txBody>
      </p:sp>
      <p:sp>
        <p:nvSpPr>
          <p:cNvPr id="5" name="Footer Placeholder 4"/>
          <p:cNvSpPr>
            <a:spLocks noGrp="1"/>
          </p:cNvSpPr>
          <p:nvPr>
            <p:ph type="ftr" sz="quarter" idx="11"/>
          </p:nvPr>
        </p:nvSpPr>
        <p:spPr/>
        <p:txBody>
          <a:bodyPr/>
          <a:lstStyle/>
          <a:p>
            <a:r>
              <a:rPr lang="en-US" smtClean="0"/>
              <a:t>G1600413-v1 - Pasadena - 14 March 2016</a:t>
            </a:r>
            <a:endParaRPr lang="en-US"/>
          </a:p>
        </p:txBody>
      </p:sp>
      <p:sp>
        <p:nvSpPr>
          <p:cNvPr id="6" name="Slide Number Placeholder 5"/>
          <p:cNvSpPr>
            <a:spLocks noGrp="1"/>
          </p:cNvSpPr>
          <p:nvPr>
            <p:ph type="sldNum" sz="quarter" idx="12"/>
          </p:nvPr>
        </p:nvSpPr>
        <p:spPr/>
        <p:txBody>
          <a:bodyPr/>
          <a:lstStyle/>
          <a:p>
            <a:fld id="{AEF90977-0000-B641-9D00-156F4F6BC2E6}" type="slidenum">
              <a:rPr lang="en-US" smtClean="0"/>
              <a:t>‹#›</a:t>
            </a:fld>
            <a:endParaRPr lang="en-US"/>
          </a:p>
        </p:txBody>
      </p:sp>
    </p:spTree>
    <p:extLst>
      <p:ext uri="{BB962C8B-B14F-4D97-AF65-F5344CB8AC3E}">
        <p14:creationId xmlns:p14="http://schemas.microsoft.com/office/powerpoint/2010/main" val="3828922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94A47F-2010-D24B-974F-FB4D3DCB7896}" type="datetime1">
              <a:rPr lang="en-US" smtClean="0"/>
              <a:t>3/14/16</a:t>
            </a:fld>
            <a:endParaRPr lang="en-US"/>
          </a:p>
        </p:txBody>
      </p:sp>
      <p:sp>
        <p:nvSpPr>
          <p:cNvPr id="5" name="Footer Placeholder 4"/>
          <p:cNvSpPr>
            <a:spLocks noGrp="1"/>
          </p:cNvSpPr>
          <p:nvPr>
            <p:ph type="ftr" sz="quarter" idx="11"/>
          </p:nvPr>
        </p:nvSpPr>
        <p:spPr/>
        <p:txBody>
          <a:bodyPr/>
          <a:lstStyle/>
          <a:p>
            <a:r>
              <a:rPr lang="en-US" smtClean="0"/>
              <a:t>G1600413-v1 - Pasadena - 14 March 2016</a:t>
            </a:r>
            <a:endParaRPr lang="en-US"/>
          </a:p>
        </p:txBody>
      </p:sp>
      <p:sp>
        <p:nvSpPr>
          <p:cNvPr id="6" name="Slide Number Placeholder 5"/>
          <p:cNvSpPr>
            <a:spLocks noGrp="1"/>
          </p:cNvSpPr>
          <p:nvPr>
            <p:ph type="sldNum" sz="quarter" idx="12"/>
          </p:nvPr>
        </p:nvSpPr>
        <p:spPr/>
        <p:txBody>
          <a:bodyPr/>
          <a:lstStyle/>
          <a:p>
            <a:fld id="{AEF90977-0000-B641-9D00-156F4F6BC2E6}" type="slidenum">
              <a:rPr lang="en-US" smtClean="0"/>
              <a:t>‹#›</a:t>
            </a:fld>
            <a:endParaRPr lang="en-US"/>
          </a:p>
        </p:txBody>
      </p:sp>
    </p:spTree>
    <p:extLst>
      <p:ext uri="{BB962C8B-B14F-4D97-AF65-F5344CB8AC3E}">
        <p14:creationId xmlns:p14="http://schemas.microsoft.com/office/powerpoint/2010/main" val="1408350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6A6F59-C268-654A-A2D1-52E7CF3A5D3C}" type="datetime1">
              <a:rPr lang="en-US" smtClean="0"/>
              <a:t>3/14/16</a:t>
            </a:fld>
            <a:endParaRPr lang="en-US"/>
          </a:p>
        </p:txBody>
      </p:sp>
      <p:sp>
        <p:nvSpPr>
          <p:cNvPr id="6" name="Footer Placeholder 5"/>
          <p:cNvSpPr>
            <a:spLocks noGrp="1"/>
          </p:cNvSpPr>
          <p:nvPr>
            <p:ph type="ftr" sz="quarter" idx="11"/>
          </p:nvPr>
        </p:nvSpPr>
        <p:spPr/>
        <p:txBody>
          <a:bodyPr/>
          <a:lstStyle/>
          <a:p>
            <a:r>
              <a:rPr lang="en-US" smtClean="0"/>
              <a:t>G1600413-v1 - Pasadena - 14 March 2016</a:t>
            </a:r>
            <a:endParaRPr lang="en-US"/>
          </a:p>
        </p:txBody>
      </p:sp>
      <p:sp>
        <p:nvSpPr>
          <p:cNvPr id="7" name="Slide Number Placeholder 6"/>
          <p:cNvSpPr>
            <a:spLocks noGrp="1"/>
          </p:cNvSpPr>
          <p:nvPr>
            <p:ph type="sldNum" sz="quarter" idx="12"/>
          </p:nvPr>
        </p:nvSpPr>
        <p:spPr/>
        <p:txBody>
          <a:bodyPr/>
          <a:lstStyle/>
          <a:p>
            <a:fld id="{AEF90977-0000-B641-9D00-156F4F6BC2E6}" type="slidenum">
              <a:rPr lang="en-US" smtClean="0"/>
              <a:t>‹#›</a:t>
            </a:fld>
            <a:endParaRPr lang="en-US"/>
          </a:p>
        </p:txBody>
      </p:sp>
    </p:spTree>
    <p:extLst>
      <p:ext uri="{BB962C8B-B14F-4D97-AF65-F5344CB8AC3E}">
        <p14:creationId xmlns:p14="http://schemas.microsoft.com/office/powerpoint/2010/main" val="2279227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41DD98-D1F7-A242-B27F-867D8B818EEB}" type="datetime1">
              <a:rPr lang="en-US" smtClean="0"/>
              <a:t>3/14/16</a:t>
            </a:fld>
            <a:endParaRPr lang="en-US"/>
          </a:p>
        </p:txBody>
      </p:sp>
      <p:sp>
        <p:nvSpPr>
          <p:cNvPr id="8" name="Footer Placeholder 7"/>
          <p:cNvSpPr>
            <a:spLocks noGrp="1"/>
          </p:cNvSpPr>
          <p:nvPr>
            <p:ph type="ftr" sz="quarter" idx="11"/>
          </p:nvPr>
        </p:nvSpPr>
        <p:spPr/>
        <p:txBody>
          <a:bodyPr/>
          <a:lstStyle/>
          <a:p>
            <a:r>
              <a:rPr lang="en-US" smtClean="0"/>
              <a:t>G1600413-v1 - Pasadena - 14 March 2016</a:t>
            </a:r>
            <a:endParaRPr lang="en-US"/>
          </a:p>
        </p:txBody>
      </p:sp>
      <p:sp>
        <p:nvSpPr>
          <p:cNvPr id="9" name="Slide Number Placeholder 8"/>
          <p:cNvSpPr>
            <a:spLocks noGrp="1"/>
          </p:cNvSpPr>
          <p:nvPr>
            <p:ph type="sldNum" sz="quarter" idx="12"/>
          </p:nvPr>
        </p:nvSpPr>
        <p:spPr/>
        <p:txBody>
          <a:bodyPr/>
          <a:lstStyle/>
          <a:p>
            <a:fld id="{AEF90977-0000-B641-9D00-156F4F6BC2E6}" type="slidenum">
              <a:rPr lang="en-US" smtClean="0"/>
              <a:t>‹#›</a:t>
            </a:fld>
            <a:endParaRPr lang="en-US"/>
          </a:p>
        </p:txBody>
      </p:sp>
    </p:spTree>
    <p:extLst>
      <p:ext uri="{BB962C8B-B14F-4D97-AF65-F5344CB8AC3E}">
        <p14:creationId xmlns:p14="http://schemas.microsoft.com/office/powerpoint/2010/main" val="3802665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A25A01-0641-F640-9691-724FEC278010}" type="datetime1">
              <a:rPr lang="en-US" smtClean="0"/>
              <a:t>3/14/16</a:t>
            </a:fld>
            <a:endParaRPr lang="en-US"/>
          </a:p>
        </p:txBody>
      </p:sp>
      <p:sp>
        <p:nvSpPr>
          <p:cNvPr id="4" name="Footer Placeholder 3"/>
          <p:cNvSpPr>
            <a:spLocks noGrp="1"/>
          </p:cNvSpPr>
          <p:nvPr>
            <p:ph type="ftr" sz="quarter" idx="11"/>
          </p:nvPr>
        </p:nvSpPr>
        <p:spPr/>
        <p:txBody>
          <a:bodyPr/>
          <a:lstStyle/>
          <a:p>
            <a:r>
              <a:rPr lang="en-US" smtClean="0"/>
              <a:t>G1600413-v1 - Pasadena - 14 March 2016</a:t>
            </a:r>
            <a:endParaRPr lang="en-US"/>
          </a:p>
        </p:txBody>
      </p:sp>
      <p:sp>
        <p:nvSpPr>
          <p:cNvPr id="5" name="Slide Number Placeholder 4"/>
          <p:cNvSpPr>
            <a:spLocks noGrp="1"/>
          </p:cNvSpPr>
          <p:nvPr>
            <p:ph type="sldNum" sz="quarter" idx="12"/>
          </p:nvPr>
        </p:nvSpPr>
        <p:spPr/>
        <p:txBody>
          <a:bodyPr/>
          <a:lstStyle/>
          <a:p>
            <a:fld id="{AEF90977-0000-B641-9D00-156F4F6BC2E6}" type="slidenum">
              <a:rPr lang="en-US" smtClean="0"/>
              <a:t>‹#›</a:t>
            </a:fld>
            <a:endParaRPr lang="en-US"/>
          </a:p>
        </p:txBody>
      </p:sp>
    </p:spTree>
    <p:extLst>
      <p:ext uri="{BB962C8B-B14F-4D97-AF65-F5344CB8AC3E}">
        <p14:creationId xmlns:p14="http://schemas.microsoft.com/office/powerpoint/2010/main" val="3190022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B824EA-003F-6F48-9C83-91874522B525}" type="datetime1">
              <a:rPr lang="en-US" smtClean="0"/>
              <a:t>3/14/16</a:t>
            </a:fld>
            <a:endParaRPr lang="en-US"/>
          </a:p>
        </p:txBody>
      </p:sp>
      <p:sp>
        <p:nvSpPr>
          <p:cNvPr id="3" name="Footer Placeholder 2"/>
          <p:cNvSpPr>
            <a:spLocks noGrp="1"/>
          </p:cNvSpPr>
          <p:nvPr>
            <p:ph type="ftr" sz="quarter" idx="11"/>
          </p:nvPr>
        </p:nvSpPr>
        <p:spPr/>
        <p:txBody>
          <a:bodyPr/>
          <a:lstStyle/>
          <a:p>
            <a:r>
              <a:rPr lang="en-US" smtClean="0"/>
              <a:t>G1600413-v1 - Pasadena - 14 March 2016</a:t>
            </a:r>
            <a:endParaRPr lang="en-US"/>
          </a:p>
        </p:txBody>
      </p:sp>
      <p:sp>
        <p:nvSpPr>
          <p:cNvPr id="4" name="Slide Number Placeholder 3"/>
          <p:cNvSpPr>
            <a:spLocks noGrp="1"/>
          </p:cNvSpPr>
          <p:nvPr>
            <p:ph type="sldNum" sz="quarter" idx="12"/>
          </p:nvPr>
        </p:nvSpPr>
        <p:spPr/>
        <p:txBody>
          <a:bodyPr/>
          <a:lstStyle/>
          <a:p>
            <a:fld id="{AEF90977-0000-B641-9D00-156F4F6BC2E6}" type="slidenum">
              <a:rPr lang="en-US" smtClean="0"/>
              <a:t>‹#›</a:t>
            </a:fld>
            <a:endParaRPr lang="en-US"/>
          </a:p>
        </p:txBody>
      </p:sp>
    </p:spTree>
    <p:extLst>
      <p:ext uri="{BB962C8B-B14F-4D97-AF65-F5344CB8AC3E}">
        <p14:creationId xmlns:p14="http://schemas.microsoft.com/office/powerpoint/2010/main" val="1279436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1940D3-64D6-B742-A9E8-39EBCC68C958}" type="datetime1">
              <a:rPr lang="en-US" smtClean="0"/>
              <a:t>3/14/16</a:t>
            </a:fld>
            <a:endParaRPr lang="en-US"/>
          </a:p>
        </p:txBody>
      </p:sp>
      <p:sp>
        <p:nvSpPr>
          <p:cNvPr id="6" name="Footer Placeholder 5"/>
          <p:cNvSpPr>
            <a:spLocks noGrp="1"/>
          </p:cNvSpPr>
          <p:nvPr>
            <p:ph type="ftr" sz="quarter" idx="11"/>
          </p:nvPr>
        </p:nvSpPr>
        <p:spPr/>
        <p:txBody>
          <a:bodyPr/>
          <a:lstStyle/>
          <a:p>
            <a:r>
              <a:rPr lang="en-US" smtClean="0"/>
              <a:t>G1600413-v1 - Pasadena - 14 March 2016</a:t>
            </a:r>
            <a:endParaRPr lang="en-US"/>
          </a:p>
        </p:txBody>
      </p:sp>
      <p:sp>
        <p:nvSpPr>
          <p:cNvPr id="7" name="Slide Number Placeholder 6"/>
          <p:cNvSpPr>
            <a:spLocks noGrp="1"/>
          </p:cNvSpPr>
          <p:nvPr>
            <p:ph type="sldNum" sz="quarter" idx="12"/>
          </p:nvPr>
        </p:nvSpPr>
        <p:spPr/>
        <p:txBody>
          <a:bodyPr/>
          <a:lstStyle/>
          <a:p>
            <a:fld id="{AEF90977-0000-B641-9D00-156F4F6BC2E6}" type="slidenum">
              <a:rPr lang="en-US" smtClean="0"/>
              <a:t>‹#›</a:t>
            </a:fld>
            <a:endParaRPr lang="en-US"/>
          </a:p>
        </p:txBody>
      </p:sp>
    </p:spTree>
    <p:extLst>
      <p:ext uri="{BB962C8B-B14F-4D97-AF65-F5344CB8AC3E}">
        <p14:creationId xmlns:p14="http://schemas.microsoft.com/office/powerpoint/2010/main" val="157934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93EB6B-CE21-5242-B9E7-0F619A25F6A6}" type="datetime1">
              <a:rPr lang="en-US" smtClean="0"/>
              <a:t>3/14/16</a:t>
            </a:fld>
            <a:endParaRPr lang="en-US"/>
          </a:p>
        </p:txBody>
      </p:sp>
      <p:sp>
        <p:nvSpPr>
          <p:cNvPr id="6" name="Footer Placeholder 5"/>
          <p:cNvSpPr>
            <a:spLocks noGrp="1"/>
          </p:cNvSpPr>
          <p:nvPr>
            <p:ph type="ftr" sz="quarter" idx="11"/>
          </p:nvPr>
        </p:nvSpPr>
        <p:spPr/>
        <p:txBody>
          <a:bodyPr/>
          <a:lstStyle/>
          <a:p>
            <a:r>
              <a:rPr lang="en-US" smtClean="0"/>
              <a:t>G1600413-v1 - Pasadena - 14 March 2016</a:t>
            </a:r>
            <a:endParaRPr lang="en-US"/>
          </a:p>
        </p:txBody>
      </p:sp>
      <p:sp>
        <p:nvSpPr>
          <p:cNvPr id="7" name="Slide Number Placeholder 6"/>
          <p:cNvSpPr>
            <a:spLocks noGrp="1"/>
          </p:cNvSpPr>
          <p:nvPr>
            <p:ph type="sldNum" sz="quarter" idx="12"/>
          </p:nvPr>
        </p:nvSpPr>
        <p:spPr/>
        <p:txBody>
          <a:bodyPr/>
          <a:lstStyle/>
          <a:p>
            <a:fld id="{AEF90977-0000-B641-9D00-156F4F6BC2E6}" type="slidenum">
              <a:rPr lang="en-US" smtClean="0"/>
              <a:t>‹#›</a:t>
            </a:fld>
            <a:endParaRPr lang="en-US"/>
          </a:p>
        </p:txBody>
      </p:sp>
    </p:spTree>
    <p:extLst>
      <p:ext uri="{BB962C8B-B14F-4D97-AF65-F5344CB8AC3E}">
        <p14:creationId xmlns:p14="http://schemas.microsoft.com/office/powerpoint/2010/main" val="299893852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9" tIns="45714" rIns="91429"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4" rIns="91429"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29" tIns="45714" rIns="91429" bIns="45714" rtlCol="0" anchor="ctr"/>
          <a:lstStyle>
            <a:lvl1pPr algn="l">
              <a:defRPr sz="1200">
                <a:solidFill>
                  <a:schemeClr val="tx1">
                    <a:tint val="75000"/>
                  </a:schemeClr>
                </a:solidFill>
              </a:defRPr>
            </a:lvl1pPr>
          </a:lstStyle>
          <a:p>
            <a:fld id="{44C67EA4-C1F8-464C-9F9C-91DA70A208B2}" type="datetime1">
              <a:rPr lang="en-US" smtClean="0"/>
              <a:t>3/14/16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r>
              <a:rPr lang="en-US" smtClean="0"/>
              <a:t>G1600413-v1 - Pasadena - 14 March 2016</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29" tIns="45714" rIns="91429" bIns="45714" rtlCol="0" anchor="ctr"/>
          <a:lstStyle>
            <a:lvl1pPr algn="r">
              <a:defRPr sz="1200">
                <a:solidFill>
                  <a:schemeClr val="tx1">
                    <a:tint val="75000"/>
                  </a:schemeClr>
                </a:solidFill>
              </a:defRPr>
            </a:lvl1pPr>
          </a:lstStyle>
          <a:p>
            <a:fld id="{AEF90977-0000-B641-9D00-156F4F6BC2E6}" type="slidenum">
              <a:rPr lang="en-US" smtClean="0"/>
              <a:t>‹#›</a:t>
            </a:fld>
            <a:endParaRPr lang="en-US"/>
          </a:p>
        </p:txBody>
      </p:sp>
    </p:spTree>
    <p:extLst>
      <p:ext uri="{BB962C8B-B14F-4D97-AF65-F5344CB8AC3E}">
        <p14:creationId xmlns:p14="http://schemas.microsoft.com/office/powerpoint/2010/main" val="1982320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146"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457146" rtl="0" eaLnBrk="1" latinLnBrk="0" hangingPunct="1">
        <a:spcBef>
          <a:spcPct val="20000"/>
        </a:spcBef>
        <a:buFont typeface="Arial"/>
        <a:buChar char="•"/>
        <a:defRPr sz="3200" kern="1200">
          <a:solidFill>
            <a:schemeClr val="tx1"/>
          </a:solidFill>
          <a:latin typeface="+mn-lt"/>
          <a:ea typeface="+mn-ea"/>
          <a:cs typeface="+mn-cs"/>
        </a:defRPr>
      </a:lvl1pPr>
      <a:lvl2pPr marL="742863" indent="-285717"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7"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3"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9"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49329" y="406486"/>
            <a:ext cx="7445340" cy="323165"/>
          </a:xfrm>
          <a:prstGeom prst="rect">
            <a:avLst/>
          </a:prstGeom>
        </p:spPr>
        <p:txBody>
          <a:bodyPr wrap="square" lIns="0" tIns="0" rIns="0" bIns="0">
            <a:spAutoFit/>
          </a:bodyPr>
          <a:lstStyle>
            <a:lvl1pPr>
              <a:defRPr sz="2100" b="0" i="0">
                <a:solidFill>
                  <a:srgbClr val="FF5100"/>
                </a:solidFill>
                <a:latin typeface="Helvetica"/>
                <a:cs typeface="Helvetica"/>
              </a:defRPr>
            </a:lvl1pPr>
          </a:lstStyle>
          <a:p>
            <a:endParaRPr/>
          </a:p>
        </p:txBody>
      </p:sp>
      <p:sp>
        <p:nvSpPr>
          <p:cNvPr id="3" name="Holder 3"/>
          <p:cNvSpPr>
            <a:spLocks noGrp="1"/>
          </p:cNvSpPr>
          <p:nvPr>
            <p:ph type="body" idx="1"/>
          </p:nvPr>
        </p:nvSpPr>
        <p:spPr>
          <a:xfrm>
            <a:off x="457200" y="1577340"/>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246221"/>
          </a:xfrm>
          <a:prstGeom prst="rect">
            <a:avLst/>
          </a:prstGeom>
        </p:spPr>
        <p:txBody>
          <a:bodyPr wrap="square" lIns="0" tIns="0" rIns="0" bIns="0">
            <a:spAutoFit/>
          </a:bodyPr>
          <a:lstStyle>
            <a:lvl1pPr algn="ctr">
              <a:defRPr>
                <a:solidFill>
                  <a:schemeClr val="tx1">
                    <a:tint val="75000"/>
                  </a:schemeClr>
                </a:solidFill>
              </a:defRPr>
            </a:lvl1pPr>
          </a:lstStyle>
          <a:p>
            <a:pPr defTabSz="410291"/>
            <a:r>
              <a:rPr lang="en-US" sz="1600" smtClean="0">
                <a:solidFill>
                  <a:prstClr val="black">
                    <a:tint val="75000"/>
                  </a:prstClr>
                </a:solidFill>
                <a:latin typeface="Calibri"/>
              </a:rPr>
              <a:t>G1600413-v1 - Pasadena - 14 March 2016</a:t>
            </a:r>
            <a:endParaRPr sz="1600">
              <a:solidFill>
                <a:prstClr val="black">
                  <a:tint val="75000"/>
                </a:prstClr>
              </a:solidFill>
              <a:latin typeface="Calibri"/>
            </a:endParaRPr>
          </a:p>
        </p:txBody>
      </p:sp>
      <p:sp>
        <p:nvSpPr>
          <p:cNvPr id="5" name="Holder 5"/>
          <p:cNvSpPr>
            <a:spLocks noGrp="1"/>
          </p:cNvSpPr>
          <p:nvPr>
            <p:ph type="dt" sz="half" idx="6"/>
          </p:nvPr>
        </p:nvSpPr>
        <p:spPr>
          <a:xfrm>
            <a:off x="457200" y="6377940"/>
            <a:ext cx="2103120" cy="246221"/>
          </a:xfrm>
          <a:prstGeom prst="rect">
            <a:avLst/>
          </a:prstGeom>
        </p:spPr>
        <p:txBody>
          <a:bodyPr wrap="square" lIns="0" tIns="0" rIns="0" bIns="0">
            <a:spAutoFit/>
          </a:bodyPr>
          <a:lstStyle>
            <a:lvl1pPr algn="l">
              <a:defRPr>
                <a:solidFill>
                  <a:schemeClr val="tx1">
                    <a:tint val="75000"/>
                  </a:schemeClr>
                </a:solidFill>
              </a:defRPr>
            </a:lvl1pPr>
          </a:lstStyle>
          <a:p>
            <a:pPr defTabSz="410291"/>
            <a:fld id="{6D45BCA7-6A83-714D-9375-B443F0E16D77}" type="datetime1">
              <a:rPr lang="en-US" sz="1600" smtClean="0">
                <a:solidFill>
                  <a:prstClr val="black">
                    <a:tint val="75000"/>
                  </a:prstClr>
                </a:solidFill>
                <a:latin typeface="Calibri"/>
              </a:rPr>
              <a:t>3/14/16</a:t>
            </a:fld>
            <a:endParaRPr lang="en-US" sz="1600">
              <a:solidFill>
                <a:prstClr val="black">
                  <a:tint val="75000"/>
                </a:prstClr>
              </a:solidFill>
              <a:latin typeface="Calibri"/>
            </a:endParaRPr>
          </a:p>
        </p:txBody>
      </p:sp>
      <p:sp>
        <p:nvSpPr>
          <p:cNvPr id="6" name="Holder 6"/>
          <p:cNvSpPr>
            <a:spLocks noGrp="1"/>
          </p:cNvSpPr>
          <p:nvPr>
            <p:ph type="sldNum" sz="quarter" idx="7"/>
          </p:nvPr>
        </p:nvSpPr>
        <p:spPr>
          <a:xfrm>
            <a:off x="6583680" y="6377940"/>
            <a:ext cx="2103120" cy="246221"/>
          </a:xfrm>
          <a:prstGeom prst="rect">
            <a:avLst/>
          </a:prstGeom>
        </p:spPr>
        <p:txBody>
          <a:bodyPr wrap="square" lIns="0" tIns="0" rIns="0" bIns="0">
            <a:spAutoFit/>
          </a:bodyPr>
          <a:lstStyle>
            <a:lvl1pPr algn="r">
              <a:defRPr>
                <a:solidFill>
                  <a:schemeClr val="tx1">
                    <a:tint val="75000"/>
                  </a:schemeClr>
                </a:solidFill>
              </a:defRPr>
            </a:lvl1pPr>
          </a:lstStyle>
          <a:p>
            <a:pPr defTabSz="410291"/>
            <a:fld id="{B6F15528-21DE-4FAA-801E-634DDDAF4B2B}" type="slidenum">
              <a:rPr sz="1600">
                <a:solidFill>
                  <a:prstClr val="black">
                    <a:tint val="75000"/>
                  </a:prstClr>
                </a:solidFill>
                <a:latin typeface="Calibri"/>
              </a:rPr>
              <a:pPr defTabSz="410291"/>
              <a:t>‹#›</a:t>
            </a:fld>
            <a:endParaRPr sz="1600">
              <a:solidFill>
                <a:prstClr val="black">
                  <a:tint val="75000"/>
                </a:prstClr>
              </a:solidFill>
              <a:latin typeface="Calibri"/>
            </a:endParaRPr>
          </a:p>
        </p:txBody>
      </p:sp>
    </p:spTree>
    <p:extLst>
      <p:ext uri="{BB962C8B-B14F-4D97-AF65-F5344CB8AC3E}">
        <p14:creationId xmlns:p14="http://schemas.microsoft.com/office/powerpoint/2010/main" val="32341805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10291">
        <a:defRPr>
          <a:latin typeface="+mn-lt"/>
          <a:ea typeface="+mn-ea"/>
          <a:cs typeface="+mn-cs"/>
        </a:defRPr>
      </a:lvl2pPr>
      <a:lvl3pPr marL="820583">
        <a:defRPr>
          <a:latin typeface="+mn-lt"/>
          <a:ea typeface="+mn-ea"/>
          <a:cs typeface="+mn-cs"/>
        </a:defRPr>
      </a:lvl3pPr>
      <a:lvl4pPr marL="1230874">
        <a:defRPr>
          <a:latin typeface="+mn-lt"/>
          <a:ea typeface="+mn-ea"/>
          <a:cs typeface="+mn-cs"/>
        </a:defRPr>
      </a:lvl4pPr>
      <a:lvl5pPr marL="1641165">
        <a:defRPr>
          <a:latin typeface="+mn-lt"/>
          <a:ea typeface="+mn-ea"/>
          <a:cs typeface="+mn-cs"/>
        </a:defRPr>
      </a:lvl5pPr>
      <a:lvl6pPr marL="2051456">
        <a:defRPr>
          <a:latin typeface="+mn-lt"/>
          <a:ea typeface="+mn-ea"/>
          <a:cs typeface="+mn-cs"/>
        </a:defRPr>
      </a:lvl6pPr>
      <a:lvl7pPr marL="2461748">
        <a:defRPr>
          <a:latin typeface="+mn-lt"/>
          <a:ea typeface="+mn-ea"/>
          <a:cs typeface="+mn-cs"/>
        </a:defRPr>
      </a:lvl7pPr>
      <a:lvl8pPr marL="2872039">
        <a:defRPr>
          <a:latin typeface="+mn-lt"/>
          <a:ea typeface="+mn-ea"/>
          <a:cs typeface="+mn-cs"/>
        </a:defRPr>
      </a:lvl8pPr>
      <a:lvl9pPr marL="3282330">
        <a:defRPr>
          <a:latin typeface="+mn-lt"/>
          <a:ea typeface="+mn-ea"/>
          <a:cs typeface="+mn-cs"/>
        </a:defRPr>
      </a:lvl9pPr>
    </p:bodyStyle>
    <p:otherStyle>
      <a:lvl1pPr marL="0">
        <a:defRPr>
          <a:latin typeface="+mn-lt"/>
          <a:ea typeface="+mn-ea"/>
          <a:cs typeface="+mn-cs"/>
        </a:defRPr>
      </a:lvl1pPr>
      <a:lvl2pPr marL="410291">
        <a:defRPr>
          <a:latin typeface="+mn-lt"/>
          <a:ea typeface="+mn-ea"/>
          <a:cs typeface="+mn-cs"/>
        </a:defRPr>
      </a:lvl2pPr>
      <a:lvl3pPr marL="820583">
        <a:defRPr>
          <a:latin typeface="+mn-lt"/>
          <a:ea typeface="+mn-ea"/>
          <a:cs typeface="+mn-cs"/>
        </a:defRPr>
      </a:lvl3pPr>
      <a:lvl4pPr marL="1230874">
        <a:defRPr>
          <a:latin typeface="+mn-lt"/>
          <a:ea typeface="+mn-ea"/>
          <a:cs typeface="+mn-cs"/>
        </a:defRPr>
      </a:lvl4pPr>
      <a:lvl5pPr marL="1641165">
        <a:defRPr>
          <a:latin typeface="+mn-lt"/>
          <a:ea typeface="+mn-ea"/>
          <a:cs typeface="+mn-cs"/>
        </a:defRPr>
      </a:lvl5pPr>
      <a:lvl6pPr marL="2051456">
        <a:defRPr>
          <a:latin typeface="+mn-lt"/>
          <a:ea typeface="+mn-ea"/>
          <a:cs typeface="+mn-cs"/>
        </a:defRPr>
      </a:lvl6pPr>
      <a:lvl7pPr marL="2461748">
        <a:defRPr>
          <a:latin typeface="+mn-lt"/>
          <a:ea typeface="+mn-ea"/>
          <a:cs typeface="+mn-cs"/>
        </a:defRPr>
      </a:lvl7pPr>
      <a:lvl8pPr marL="2872039">
        <a:defRPr>
          <a:latin typeface="+mn-lt"/>
          <a:ea typeface="+mn-ea"/>
          <a:cs typeface="+mn-cs"/>
        </a:defRPr>
      </a:lvl8pPr>
      <a:lvl9pPr marL="328233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1.jpg"/></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4.jpg"/></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image" Target="../media/image3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3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7.xml"/><Relationship Id="rId3" Type="http://schemas.openxmlformats.org/officeDocument/2006/relationships/image" Target="../media/image3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8.xml"/><Relationship Id="rId3" Type="http://schemas.openxmlformats.org/officeDocument/2006/relationships/image" Target="../media/image3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9.xml"/><Relationship Id="rId3" Type="http://schemas.openxmlformats.org/officeDocument/2006/relationships/image" Target="../media/image3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40.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4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2.xml"/><Relationship Id="rId3" Type="http://schemas.openxmlformats.org/officeDocument/2006/relationships/image" Target="../media/image4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3.xml"/><Relationship Id="rId3" Type="http://schemas.openxmlformats.org/officeDocument/2006/relationships/image" Target="../media/image4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4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4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4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4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9.xml"/><Relationship Id="rId3" Type="http://schemas.openxmlformats.org/officeDocument/2006/relationships/image" Target="../media/image48.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Progress Towards a Cryogenic LIGO mirror</a:t>
            </a:r>
          </a:p>
        </p:txBody>
      </p:sp>
      <p:sp>
        <p:nvSpPr>
          <p:cNvPr id="3" name="Subtitle 2"/>
          <p:cNvSpPr>
            <a:spLocks noGrp="1"/>
          </p:cNvSpPr>
          <p:nvPr>
            <p:ph type="subTitle" idx="1"/>
          </p:nvPr>
        </p:nvSpPr>
        <p:spPr>
          <a:xfrm>
            <a:off x="1360159" y="3886200"/>
            <a:ext cx="6488179" cy="1752600"/>
          </a:xfrm>
        </p:spPr>
        <p:txBody>
          <a:bodyPr>
            <a:normAutofit fontScale="85000" lnSpcReduction="20000"/>
          </a:bodyPr>
          <a:lstStyle/>
          <a:p>
            <a:r>
              <a:rPr lang="en-US" dirty="0" smtClean="0"/>
              <a:t>Brett Shapiro,</a:t>
            </a:r>
          </a:p>
          <a:p>
            <a:r>
              <a:rPr lang="en-US" dirty="0" err="1" smtClean="0"/>
              <a:t>Litawn</a:t>
            </a:r>
            <a:r>
              <a:rPr lang="en-US" dirty="0" smtClean="0"/>
              <a:t> </a:t>
            </a:r>
            <a:r>
              <a:rPr lang="en-US" dirty="0" err="1" smtClean="0"/>
              <a:t>Gan</a:t>
            </a:r>
            <a:r>
              <a:rPr lang="en-US" dirty="0" smtClean="0"/>
              <a:t>, Dan Fan, </a:t>
            </a:r>
            <a:r>
              <a:rPr lang="en-US" dirty="0" err="1" smtClean="0"/>
              <a:t>Sanditi</a:t>
            </a:r>
            <a:r>
              <a:rPr lang="en-US" dirty="0"/>
              <a:t> </a:t>
            </a:r>
            <a:r>
              <a:rPr lang="en-US" dirty="0" err="1" smtClean="0"/>
              <a:t>Khandelwal</a:t>
            </a:r>
            <a:r>
              <a:rPr lang="en-US" dirty="0" smtClean="0"/>
              <a:t>,</a:t>
            </a:r>
          </a:p>
          <a:p>
            <a:r>
              <a:rPr lang="en-US" dirty="0" smtClean="0"/>
              <a:t>Brian Lantz</a:t>
            </a:r>
          </a:p>
          <a:p>
            <a:r>
              <a:rPr lang="en-US" dirty="0" smtClean="0"/>
              <a:t>Stanford University</a:t>
            </a:r>
          </a:p>
          <a:p>
            <a:endParaRPr lang="en-US" dirty="0"/>
          </a:p>
        </p:txBody>
      </p:sp>
      <p:pic>
        <p:nvPicPr>
          <p:cNvPr id="4" name="Picture 3" descr="New_Logo.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35" y="0"/>
            <a:ext cx="1874913" cy="1600200"/>
          </a:xfrm>
          <a:prstGeom prst="rect">
            <a:avLst/>
          </a:prstGeom>
        </p:spPr>
      </p:pic>
      <p:pic>
        <p:nvPicPr>
          <p:cNvPr id="5" name="Picture 4" descr="Stanford_University_seal_2003.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43800" y="0"/>
            <a:ext cx="1600200" cy="1600200"/>
          </a:xfrm>
          <a:prstGeom prst="rect">
            <a:avLst/>
          </a:prstGeom>
        </p:spPr>
      </p:pic>
      <p:sp>
        <p:nvSpPr>
          <p:cNvPr id="7" name="Slide Number Placeholder 6"/>
          <p:cNvSpPr>
            <a:spLocks noGrp="1"/>
          </p:cNvSpPr>
          <p:nvPr>
            <p:ph type="sldNum" sz="quarter" idx="12"/>
          </p:nvPr>
        </p:nvSpPr>
        <p:spPr/>
        <p:txBody>
          <a:bodyPr/>
          <a:lstStyle/>
          <a:p>
            <a:fld id="{AEF90977-0000-B641-9D00-156F4F6BC2E6}" type="slidenum">
              <a:rPr lang="en-US" smtClean="0"/>
              <a:t>1</a:t>
            </a:fld>
            <a:endParaRPr lang="en-US"/>
          </a:p>
        </p:txBody>
      </p:sp>
      <p:sp>
        <p:nvSpPr>
          <p:cNvPr id="8" name="Footer Placeholder 8"/>
          <p:cNvSpPr>
            <a:spLocks noGrp="1"/>
          </p:cNvSpPr>
          <p:nvPr>
            <p:ph type="ftr" sz="quarter" idx="11"/>
          </p:nvPr>
        </p:nvSpPr>
        <p:spPr>
          <a:xfrm>
            <a:off x="3124200" y="6356350"/>
            <a:ext cx="2895600" cy="365125"/>
          </a:xfrm>
        </p:spPr>
        <p:txBody>
          <a:bodyPr/>
          <a:lstStyle/>
          <a:p>
            <a:r>
              <a:rPr lang="en-US" dirty="0" smtClean="0"/>
              <a:t>G1600413</a:t>
            </a:r>
            <a:r>
              <a:rPr lang="en-US" smtClean="0"/>
              <a:t>-v2 </a:t>
            </a:r>
            <a:r>
              <a:rPr lang="en-US" dirty="0" smtClean="0"/>
              <a:t>- Pasadena - 14 March 2016</a:t>
            </a:r>
            <a:endParaRPr lang="en-US" dirty="0"/>
          </a:p>
        </p:txBody>
      </p:sp>
    </p:spTree>
    <p:extLst>
      <p:ext uri="{BB962C8B-B14F-4D97-AF65-F5344CB8AC3E}">
        <p14:creationId xmlns:p14="http://schemas.microsoft.com/office/powerpoint/2010/main" val="20753537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797"/>
            <a:ext cx="8229600" cy="1143000"/>
          </a:xfrm>
        </p:spPr>
        <p:txBody>
          <a:bodyPr/>
          <a:lstStyle/>
          <a:p>
            <a:r>
              <a:rPr lang="en-US" dirty="0" smtClean="0"/>
              <a:t>Actively controlled shield (ETM)</a:t>
            </a:r>
            <a:endParaRPr lang="en-US" dirty="0"/>
          </a:p>
        </p:txBody>
      </p:sp>
      <p:grpSp>
        <p:nvGrpSpPr>
          <p:cNvPr id="8" name="Group 7"/>
          <p:cNvGrpSpPr/>
          <p:nvPr/>
        </p:nvGrpSpPr>
        <p:grpSpPr>
          <a:xfrm>
            <a:off x="3373106" y="1939947"/>
            <a:ext cx="5178106" cy="4829213"/>
            <a:chOff x="3998280" y="2613985"/>
            <a:chExt cx="3768767" cy="3514833"/>
          </a:xfrm>
        </p:grpSpPr>
        <p:sp>
          <p:nvSpPr>
            <p:cNvPr id="4" name="Rectangle 3"/>
            <p:cNvSpPr/>
            <p:nvPr/>
          </p:nvSpPr>
          <p:spPr>
            <a:xfrm>
              <a:off x="5566876" y="3308085"/>
              <a:ext cx="2200171" cy="282073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hord 4"/>
            <p:cNvSpPr/>
            <p:nvPr/>
          </p:nvSpPr>
          <p:spPr>
            <a:xfrm rot="5400000">
              <a:off x="5972913" y="2207945"/>
              <a:ext cx="1388091" cy="2200171"/>
            </a:xfrm>
            <a:prstGeom prst="chord">
              <a:avLst>
                <a:gd name="adj1" fmla="val 5425703"/>
                <a:gd name="adj2" fmla="val 16200000"/>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998280" y="4606148"/>
              <a:ext cx="1568592" cy="107962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p:cNvSpPr/>
          <p:nvPr/>
        </p:nvSpPr>
        <p:spPr>
          <a:xfrm>
            <a:off x="5832669" y="2983186"/>
            <a:ext cx="2406899" cy="49030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600" dirty="0" err="1"/>
              <a:t>Vib</a:t>
            </a:r>
            <a:r>
              <a:rPr lang="en-US" sz="1600" dirty="0"/>
              <a:t>. isolated optics table</a:t>
            </a:r>
          </a:p>
        </p:txBody>
      </p:sp>
      <p:sp>
        <p:nvSpPr>
          <p:cNvPr id="10" name="Rectangle 9"/>
          <p:cNvSpPr/>
          <p:nvPr/>
        </p:nvSpPr>
        <p:spPr>
          <a:xfrm>
            <a:off x="5699773" y="3631178"/>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11" name="Rectangle 10"/>
          <p:cNvSpPr/>
          <p:nvPr/>
        </p:nvSpPr>
        <p:spPr>
          <a:xfrm>
            <a:off x="7860383" y="3627975"/>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22" name="Rectangle 21"/>
          <p:cNvSpPr/>
          <p:nvPr/>
        </p:nvSpPr>
        <p:spPr>
          <a:xfrm>
            <a:off x="6826745" y="3707796"/>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3" name="Rectangle 22"/>
          <p:cNvSpPr/>
          <p:nvPr/>
        </p:nvSpPr>
        <p:spPr>
          <a:xfrm>
            <a:off x="6826745" y="395780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5" name="Rectangle 24"/>
          <p:cNvSpPr/>
          <p:nvPr/>
        </p:nvSpPr>
        <p:spPr>
          <a:xfrm>
            <a:off x="6826520" y="5208621"/>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6" name="Rectangle 25"/>
          <p:cNvSpPr/>
          <p:nvPr/>
        </p:nvSpPr>
        <p:spPr>
          <a:xfrm>
            <a:off x="6826520" y="4628655"/>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7" name="Rectangle 26"/>
          <p:cNvSpPr/>
          <p:nvPr/>
        </p:nvSpPr>
        <p:spPr>
          <a:xfrm>
            <a:off x="7125623" y="5213766"/>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8" name="Rectangle 27"/>
          <p:cNvSpPr/>
          <p:nvPr/>
        </p:nvSpPr>
        <p:spPr>
          <a:xfrm>
            <a:off x="7126805" y="371294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9" name="Rectangle 28"/>
          <p:cNvSpPr/>
          <p:nvPr/>
        </p:nvSpPr>
        <p:spPr>
          <a:xfrm>
            <a:off x="7128847" y="3964680"/>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0" name="Rectangle 29"/>
          <p:cNvSpPr/>
          <p:nvPr/>
        </p:nvSpPr>
        <p:spPr>
          <a:xfrm>
            <a:off x="7126580" y="4633800"/>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41" name="Straight Connector 40"/>
          <p:cNvCxnSpPr>
            <a:endCxn id="22" idx="0"/>
          </p:cNvCxnSpPr>
          <p:nvPr/>
        </p:nvCxnSpPr>
        <p:spPr>
          <a:xfrm>
            <a:off x="6934898" y="3511596"/>
            <a:ext cx="225" cy="1962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28" idx="0"/>
          </p:cNvCxnSpPr>
          <p:nvPr/>
        </p:nvCxnSpPr>
        <p:spPr>
          <a:xfrm>
            <a:off x="7225433" y="3514161"/>
            <a:ext cx="9751" cy="19878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22" idx="2"/>
          </p:cNvCxnSpPr>
          <p:nvPr/>
        </p:nvCxnSpPr>
        <p:spPr>
          <a:xfrm>
            <a:off x="6935123" y="3852675"/>
            <a:ext cx="0" cy="1178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8" idx="2"/>
          </p:cNvCxnSpPr>
          <p:nvPr/>
        </p:nvCxnSpPr>
        <p:spPr>
          <a:xfrm flipH="1">
            <a:off x="7233573" y="3857820"/>
            <a:ext cx="1610" cy="999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23" idx="2"/>
            <a:endCxn id="26" idx="0"/>
          </p:cNvCxnSpPr>
          <p:nvPr/>
        </p:nvCxnSpPr>
        <p:spPr>
          <a:xfrm flipH="1">
            <a:off x="6934898" y="4102681"/>
            <a:ext cx="225" cy="5259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29" idx="2"/>
            <a:endCxn id="30" idx="0"/>
          </p:cNvCxnSpPr>
          <p:nvPr/>
        </p:nvCxnSpPr>
        <p:spPr>
          <a:xfrm flipH="1">
            <a:off x="7234958" y="4109558"/>
            <a:ext cx="2267" cy="5242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26" idx="2"/>
            <a:endCxn id="25" idx="0"/>
          </p:cNvCxnSpPr>
          <p:nvPr/>
        </p:nvCxnSpPr>
        <p:spPr>
          <a:xfrm>
            <a:off x="6934898" y="5101080"/>
            <a:ext cx="0"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30" idx="2"/>
            <a:endCxn id="27" idx="0"/>
          </p:cNvCxnSpPr>
          <p:nvPr/>
        </p:nvCxnSpPr>
        <p:spPr>
          <a:xfrm flipH="1">
            <a:off x="7234002" y="5106225"/>
            <a:ext cx="957"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385437" y="4534014"/>
            <a:ext cx="1356649" cy="1462696"/>
          </a:xfrm>
          <a:prstGeom prst="rect">
            <a:avLst/>
          </a:prstGeom>
          <a:noFill/>
          <a:ln w="63500">
            <a:solidFill>
              <a:srgbClr val="0000FF"/>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5" name="Rectangle 34"/>
          <p:cNvSpPr/>
          <p:nvPr/>
        </p:nvSpPr>
        <p:spPr>
          <a:xfrm>
            <a:off x="5584781" y="4928918"/>
            <a:ext cx="703826" cy="987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71" name="Group 70"/>
          <p:cNvGrpSpPr/>
          <p:nvPr/>
        </p:nvGrpSpPr>
        <p:grpSpPr>
          <a:xfrm>
            <a:off x="6001522" y="3952343"/>
            <a:ext cx="443716" cy="200356"/>
            <a:chOff x="4466554" y="4577370"/>
            <a:chExt cx="443716" cy="200356"/>
          </a:xfrm>
        </p:grpSpPr>
        <p:sp>
          <p:nvSpPr>
            <p:cNvPr id="69" name="Rectangle 68"/>
            <p:cNvSpPr/>
            <p:nvPr/>
          </p:nvSpPr>
          <p:spPr>
            <a:xfrm>
              <a:off x="4466554" y="4732007"/>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4466554" y="45773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77" name="Group 76"/>
          <p:cNvGrpSpPr/>
          <p:nvPr/>
        </p:nvGrpSpPr>
        <p:grpSpPr>
          <a:xfrm>
            <a:off x="7612702" y="3946771"/>
            <a:ext cx="446473" cy="196979"/>
            <a:chOff x="1774866" y="4424970"/>
            <a:chExt cx="446473" cy="196979"/>
          </a:xfrm>
        </p:grpSpPr>
        <p:sp>
          <p:nvSpPr>
            <p:cNvPr id="78" name="Rectangle 77"/>
            <p:cNvSpPr/>
            <p:nvPr/>
          </p:nvSpPr>
          <p:spPr>
            <a:xfrm>
              <a:off x="1774866" y="4576230"/>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2031034" y="44249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cxnSp>
        <p:nvCxnSpPr>
          <p:cNvPr id="81" name="Straight Connector 80"/>
          <p:cNvCxnSpPr>
            <a:stCxn id="69" idx="3"/>
          </p:cNvCxnSpPr>
          <p:nvPr/>
        </p:nvCxnSpPr>
        <p:spPr>
          <a:xfrm>
            <a:off x="6445238" y="4129840"/>
            <a:ext cx="0" cy="4041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8" idx="1"/>
          </p:cNvCxnSpPr>
          <p:nvPr/>
        </p:nvCxnSpPr>
        <p:spPr>
          <a:xfrm>
            <a:off x="7612701" y="4120890"/>
            <a:ext cx="0" cy="4131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5699772" y="3949003"/>
            <a:ext cx="132896" cy="73525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88" name="Straight Arrow Connector 87"/>
          <p:cNvCxnSpPr/>
          <p:nvPr/>
        </p:nvCxnSpPr>
        <p:spPr>
          <a:xfrm>
            <a:off x="5876300" y="4631270"/>
            <a:ext cx="457754" cy="0"/>
          </a:xfrm>
          <a:prstGeom prst="straightConnector1">
            <a:avLst/>
          </a:prstGeom>
          <a:ln>
            <a:solidFill>
              <a:schemeClr val="accent4"/>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a:off x="6777205" y="4234104"/>
            <a:ext cx="0" cy="302514"/>
          </a:xfrm>
          <a:prstGeom prst="straightConnector1">
            <a:avLst/>
          </a:prstGeom>
          <a:ln>
            <a:solidFill>
              <a:srgbClr val="66006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7" name="Freeform 96"/>
          <p:cNvSpPr/>
          <p:nvPr/>
        </p:nvSpPr>
        <p:spPr>
          <a:xfrm>
            <a:off x="7757386" y="4375360"/>
            <a:ext cx="887433" cy="535775"/>
          </a:xfrm>
          <a:custGeom>
            <a:avLst/>
            <a:gdLst>
              <a:gd name="connsiteX0" fmla="*/ 0 w 887433"/>
              <a:gd name="connsiteY0" fmla="*/ 535775 h 535775"/>
              <a:gd name="connsiteX1" fmla="*/ 229509 w 887433"/>
              <a:gd name="connsiteY1" fmla="*/ 505176 h 535775"/>
              <a:gd name="connsiteX2" fmla="*/ 321312 w 887433"/>
              <a:gd name="connsiteY2" fmla="*/ 443978 h 535775"/>
              <a:gd name="connsiteX3" fmla="*/ 367214 w 887433"/>
              <a:gd name="connsiteY3" fmla="*/ 413379 h 535775"/>
              <a:gd name="connsiteX4" fmla="*/ 413116 w 887433"/>
              <a:gd name="connsiteY4" fmla="*/ 382780 h 535775"/>
              <a:gd name="connsiteX5" fmla="*/ 397815 w 887433"/>
              <a:gd name="connsiteY5" fmla="*/ 321582 h 535775"/>
              <a:gd name="connsiteX6" fmla="*/ 351913 w 887433"/>
              <a:gd name="connsiteY6" fmla="*/ 306282 h 535775"/>
              <a:gd name="connsiteX7" fmla="*/ 321312 w 887433"/>
              <a:gd name="connsiteY7" fmla="*/ 398079 h 535775"/>
              <a:gd name="connsiteX8" fmla="*/ 336613 w 887433"/>
              <a:gd name="connsiteY8" fmla="*/ 443978 h 535775"/>
              <a:gd name="connsiteX9" fmla="*/ 443717 w 887433"/>
              <a:gd name="connsiteY9" fmla="*/ 443978 h 535775"/>
              <a:gd name="connsiteX10" fmla="*/ 520220 w 887433"/>
              <a:gd name="connsiteY10" fmla="*/ 352181 h 535775"/>
              <a:gd name="connsiteX11" fmla="*/ 581422 w 887433"/>
              <a:gd name="connsiteY11" fmla="*/ 260384 h 535775"/>
              <a:gd name="connsiteX12" fmla="*/ 596722 w 887433"/>
              <a:gd name="connsiteY12" fmla="*/ 214485 h 535775"/>
              <a:gd name="connsiteX13" fmla="*/ 535520 w 887433"/>
              <a:gd name="connsiteY13" fmla="*/ 245084 h 535775"/>
              <a:gd name="connsiteX14" fmla="*/ 596722 w 887433"/>
              <a:gd name="connsiteY14" fmla="*/ 336881 h 535775"/>
              <a:gd name="connsiteX15" fmla="*/ 642624 w 887433"/>
              <a:gd name="connsiteY15" fmla="*/ 245084 h 535775"/>
              <a:gd name="connsiteX16" fmla="*/ 703826 w 887433"/>
              <a:gd name="connsiteY16" fmla="*/ 153287 h 535775"/>
              <a:gd name="connsiteX17" fmla="*/ 734427 w 887433"/>
              <a:gd name="connsiteY17" fmla="*/ 107389 h 535775"/>
              <a:gd name="connsiteX18" fmla="*/ 749728 w 887433"/>
              <a:gd name="connsiteY18" fmla="*/ 61490 h 535775"/>
              <a:gd name="connsiteX19" fmla="*/ 780329 w 887433"/>
              <a:gd name="connsiteY19" fmla="*/ 15592 h 535775"/>
              <a:gd name="connsiteX20" fmla="*/ 887433 w 887433"/>
              <a:gd name="connsiteY20" fmla="*/ 292 h 53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7433" h="535775">
                <a:moveTo>
                  <a:pt x="0" y="535775"/>
                </a:moveTo>
                <a:cubicBezTo>
                  <a:pt x="13009" y="534691"/>
                  <a:pt x="174365" y="535809"/>
                  <a:pt x="229509" y="505176"/>
                </a:cubicBezTo>
                <a:cubicBezTo>
                  <a:pt x="261659" y="487316"/>
                  <a:pt x="290711" y="464377"/>
                  <a:pt x="321312" y="443978"/>
                </a:cubicBezTo>
                <a:lnTo>
                  <a:pt x="367214" y="413379"/>
                </a:lnTo>
                <a:lnTo>
                  <a:pt x="413116" y="382780"/>
                </a:lnTo>
                <a:cubicBezTo>
                  <a:pt x="408016" y="362381"/>
                  <a:pt x="410951" y="338001"/>
                  <a:pt x="397815" y="321582"/>
                </a:cubicBezTo>
                <a:cubicBezTo>
                  <a:pt x="387739" y="308988"/>
                  <a:pt x="363318" y="294878"/>
                  <a:pt x="351913" y="306282"/>
                </a:cubicBezTo>
                <a:cubicBezTo>
                  <a:pt x="329105" y="329088"/>
                  <a:pt x="321312" y="398079"/>
                  <a:pt x="321312" y="398079"/>
                </a:cubicBezTo>
                <a:cubicBezTo>
                  <a:pt x="326412" y="413379"/>
                  <a:pt x="325209" y="432575"/>
                  <a:pt x="336613" y="443978"/>
                </a:cubicBezTo>
                <a:cubicBezTo>
                  <a:pt x="367343" y="474706"/>
                  <a:pt x="412661" y="451741"/>
                  <a:pt x="443717" y="443978"/>
                </a:cubicBezTo>
                <a:cubicBezTo>
                  <a:pt x="553061" y="279971"/>
                  <a:pt x="382782" y="528874"/>
                  <a:pt x="520220" y="352181"/>
                </a:cubicBezTo>
                <a:cubicBezTo>
                  <a:pt x="542799" y="323152"/>
                  <a:pt x="581422" y="260384"/>
                  <a:pt x="581422" y="260384"/>
                </a:cubicBezTo>
                <a:cubicBezTo>
                  <a:pt x="586522" y="245084"/>
                  <a:pt x="603935" y="228910"/>
                  <a:pt x="596722" y="214485"/>
                </a:cubicBezTo>
                <a:cubicBezTo>
                  <a:pt x="555922" y="132891"/>
                  <a:pt x="535522" y="245079"/>
                  <a:pt x="535520" y="245084"/>
                </a:cubicBezTo>
                <a:cubicBezTo>
                  <a:pt x="540321" y="264288"/>
                  <a:pt x="546407" y="346943"/>
                  <a:pt x="596722" y="336881"/>
                </a:cubicBezTo>
                <a:cubicBezTo>
                  <a:pt x="622194" y="331787"/>
                  <a:pt x="633853" y="260870"/>
                  <a:pt x="642624" y="245084"/>
                </a:cubicBezTo>
                <a:cubicBezTo>
                  <a:pt x="660485" y="212936"/>
                  <a:pt x="683425" y="183886"/>
                  <a:pt x="703826" y="153287"/>
                </a:cubicBezTo>
                <a:cubicBezTo>
                  <a:pt x="714026" y="137988"/>
                  <a:pt x="728612" y="124833"/>
                  <a:pt x="734427" y="107389"/>
                </a:cubicBezTo>
                <a:cubicBezTo>
                  <a:pt x="739527" y="92089"/>
                  <a:pt x="742515" y="75915"/>
                  <a:pt x="749728" y="61490"/>
                </a:cubicBezTo>
                <a:cubicBezTo>
                  <a:pt x="757952" y="45044"/>
                  <a:pt x="765029" y="25791"/>
                  <a:pt x="780329" y="15592"/>
                </a:cubicBezTo>
                <a:cubicBezTo>
                  <a:pt x="808847" y="-3419"/>
                  <a:pt x="855084" y="292"/>
                  <a:pt x="887433" y="292"/>
                </a:cubicBezTo>
              </a:path>
            </a:pathLst>
          </a:custGeom>
          <a:ln w="34925">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cxnSp>
        <p:nvCxnSpPr>
          <p:cNvPr id="107" name="Straight Arrow Connector 106"/>
          <p:cNvCxnSpPr/>
          <p:nvPr/>
        </p:nvCxnSpPr>
        <p:spPr>
          <a:xfrm flipH="1" flipV="1">
            <a:off x="7729140" y="5819300"/>
            <a:ext cx="204685" cy="34178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5799629" y="6276391"/>
            <a:ext cx="1776235" cy="369332"/>
          </a:xfrm>
          <a:prstGeom prst="rect">
            <a:avLst/>
          </a:prstGeom>
          <a:noFill/>
          <a:ln>
            <a:solidFill>
              <a:schemeClr val="tx1"/>
            </a:solidFill>
          </a:ln>
        </p:spPr>
        <p:txBody>
          <a:bodyPr wrap="square" lIns="91429" tIns="45714" rIns="91429" bIns="45714" rtlCol="0">
            <a:spAutoFit/>
          </a:bodyPr>
          <a:lstStyle/>
          <a:p>
            <a:pPr algn="ctr"/>
            <a:r>
              <a:rPr lang="en-US" dirty="0" smtClean="0"/>
              <a:t>124 K test mass</a:t>
            </a:r>
            <a:endParaRPr lang="en-US" dirty="0"/>
          </a:p>
        </p:txBody>
      </p:sp>
      <p:cxnSp>
        <p:nvCxnSpPr>
          <p:cNvPr id="115" name="Straight Arrow Connector 114"/>
          <p:cNvCxnSpPr>
            <a:stCxn id="114" idx="0"/>
            <a:endCxn id="25" idx="2"/>
          </p:cNvCxnSpPr>
          <p:nvPr/>
        </p:nvCxnSpPr>
        <p:spPr>
          <a:xfrm flipV="1">
            <a:off x="6687747" y="5681046"/>
            <a:ext cx="247152" cy="59534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9" name="TextBox 128"/>
          <p:cNvSpPr txBox="1"/>
          <p:nvPr/>
        </p:nvSpPr>
        <p:spPr>
          <a:xfrm>
            <a:off x="8003896" y="2714086"/>
            <a:ext cx="1140105" cy="369332"/>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a:t>C</a:t>
            </a:r>
            <a:r>
              <a:rPr lang="en-US" dirty="0" smtClean="0"/>
              <a:t>old link</a:t>
            </a:r>
            <a:endParaRPr lang="en-US" dirty="0"/>
          </a:p>
        </p:txBody>
      </p:sp>
      <p:cxnSp>
        <p:nvCxnSpPr>
          <p:cNvPr id="130" name="Straight Arrow Connector 129"/>
          <p:cNvCxnSpPr>
            <a:stCxn id="129" idx="2"/>
          </p:cNvCxnSpPr>
          <p:nvPr/>
        </p:nvCxnSpPr>
        <p:spPr>
          <a:xfrm>
            <a:off x="8573948" y="3083419"/>
            <a:ext cx="70871" cy="1291941"/>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46" name="Group 145"/>
          <p:cNvGrpSpPr/>
          <p:nvPr/>
        </p:nvGrpSpPr>
        <p:grpSpPr>
          <a:xfrm>
            <a:off x="97945" y="1212609"/>
            <a:ext cx="3707986" cy="939152"/>
            <a:chOff x="1224045" y="1813969"/>
            <a:chExt cx="3707986" cy="939152"/>
          </a:xfrm>
        </p:grpSpPr>
        <p:sp>
          <p:nvSpPr>
            <p:cNvPr id="134" name="TextBox 133"/>
            <p:cNvSpPr txBox="1"/>
            <p:nvPr/>
          </p:nvSpPr>
          <p:spPr>
            <a:xfrm>
              <a:off x="1872300" y="2296045"/>
              <a:ext cx="2111210" cy="369332"/>
            </a:xfrm>
            <a:prstGeom prst="rect">
              <a:avLst/>
            </a:prstGeom>
            <a:noFill/>
          </p:spPr>
          <p:txBody>
            <a:bodyPr wrap="square" rtlCol="0">
              <a:spAutoFit/>
            </a:bodyPr>
            <a:lstStyle/>
            <a:p>
              <a:r>
                <a:rPr lang="en-US" dirty="0" smtClean="0"/>
                <a:t>Actuators</a:t>
              </a:r>
              <a:endParaRPr lang="en-US" dirty="0"/>
            </a:p>
          </p:txBody>
        </p:sp>
        <p:sp>
          <p:nvSpPr>
            <p:cNvPr id="135" name="TextBox 134"/>
            <p:cNvSpPr txBox="1"/>
            <p:nvPr/>
          </p:nvSpPr>
          <p:spPr>
            <a:xfrm>
              <a:off x="1874674" y="1822796"/>
              <a:ext cx="2980852" cy="369332"/>
            </a:xfrm>
            <a:prstGeom prst="rect">
              <a:avLst/>
            </a:prstGeom>
            <a:noFill/>
          </p:spPr>
          <p:txBody>
            <a:bodyPr wrap="square" rtlCol="0">
              <a:spAutoFit/>
            </a:bodyPr>
            <a:lstStyle/>
            <a:p>
              <a:pPr algn="ctr"/>
              <a:r>
                <a:rPr lang="en-US" dirty="0"/>
                <a:t>Relative displacement </a:t>
              </a:r>
              <a:r>
                <a:rPr lang="en-US" dirty="0" smtClean="0"/>
                <a:t>sensors</a:t>
              </a:r>
            </a:p>
          </p:txBody>
        </p:sp>
        <p:cxnSp>
          <p:nvCxnSpPr>
            <p:cNvPr id="142" name="Straight Arrow Connector 141"/>
            <p:cNvCxnSpPr/>
            <p:nvPr/>
          </p:nvCxnSpPr>
          <p:spPr>
            <a:xfrm>
              <a:off x="1320474" y="2481379"/>
              <a:ext cx="457754" cy="0"/>
            </a:xfrm>
            <a:prstGeom prst="straightConnector1">
              <a:avLst/>
            </a:prstGeom>
            <a:ln>
              <a:solidFill>
                <a:schemeClr val="accent4"/>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p:nvPr/>
          </p:nvCxnSpPr>
          <p:spPr>
            <a:xfrm>
              <a:off x="1320474" y="2081553"/>
              <a:ext cx="454392" cy="1112"/>
            </a:xfrm>
            <a:prstGeom prst="straightConnector1">
              <a:avLst/>
            </a:prstGeom>
            <a:ln>
              <a:solidFill>
                <a:srgbClr val="66006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5" name="Rectangle 144"/>
            <p:cNvSpPr/>
            <p:nvPr/>
          </p:nvSpPr>
          <p:spPr>
            <a:xfrm>
              <a:off x="1224045" y="1813969"/>
              <a:ext cx="3707986" cy="93915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2" name="Rectangle 151"/>
          <p:cNvSpPr/>
          <p:nvPr/>
        </p:nvSpPr>
        <p:spPr>
          <a:xfrm rot="16200000">
            <a:off x="812939" y="4484635"/>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sp>
        <p:nvSpPr>
          <p:cNvPr id="156" name="Rectangle 155"/>
          <p:cNvSpPr/>
          <p:nvPr/>
        </p:nvSpPr>
        <p:spPr>
          <a:xfrm>
            <a:off x="2883412" y="481649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5" name="Freeform 54"/>
          <p:cNvSpPr/>
          <p:nvPr/>
        </p:nvSpPr>
        <p:spPr>
          <a:xfrm>
            <a:off x="5331378" y="4416581"/>
            <a:ext cx="343222" cy="720840"/>
          </a:xfrm>
          <a:custGeom>
            <a:avLst/>
            <a:gdLst>
              <a:gd name="connsiteX0" fmla="*/ 0 w 343222"/>
              <a:gd name="connsiteY0" fmla="*/ 720840 h 720840"/>
              <a:gd name="connsiteX1" fmla="*/ 91526 w 343222"/>
              <a:gd name="connsiteY1" fmla="*/ 675073 h 720840"/>
              <a:gd name="connsiteX2" fmla="*/ 114407 w 343222"/>
              <a:gd name="connsiteY2" fmla="*/ 640747 h 720840"/>
              <a:gd name="connsiteX3" fmla="*/ 160170 w 343222"/>
              <a:gd name="connsiteY3" fmla="*/ 583537 h 720840"/>
              <a:gd name="connsiteX4" fmla="*/ 160170 w 343222"/>
              <a:gd name="connsiteY4" fmla="*/ 492002 h 720840"/>
              <a:gd name="connsiteX5" fmla="*/ 114407 w 343222"/>
              <a:gd name="connsiteY5" fmla="*/ 503444 h 720840"/>
              <a:gd name="connsiteX6" fmla="*/ 205933 w 343222"/>
              <a:gd name="connsiteY6" fmla="*/ 537770 h 720840"/>
              <a:gd name="connsiteX7" fmla="*/ 228815 w 343222"/>
              <a:gd name="connsiteY7" fmla="*/ 514886 h 720840"/>
              <a:gd name="connsiteX8" fmla="*/ 263137 w 343222"/>
              <a:gd name="connsiteY8" fmla="*/ 446234 h 720840"/>
              <a:gd name="connsiteX9" fmla="*/ 297459 w 343222"/>
              <a:gd name="connsiteY9" fmla="*/ 377583 h 720840"/>
              <a:gd name="connsiteX10" fmla="*/ 286018 w 343222"/>
              <a:gd name="connsiteY10" fmla="*/ 308931 h 720840"/>
              <a:gd name="connsiteX11" fmla="*/ 251696 w 343222"/>
              <a:gd name="connsiteY11" fmla="*/ 320373 h 720840"/>
              <a:gd name="connsiteX12" fmla="*/ 263137 w 343222"/>
              <a:gd name="connsiteY12" fmla="*/ 354699 h 720840"/>
              <a:gd name="connsiteX13" fmla="*/ 286018 w 343222"/>
              <a:gd name="connsiteY13" fmla="*/ 320373 h 720840"/>
              <a:gd name="connsiteX14" fmla="*/ 308900 w 343222"/>
              <a:gd name="connsiteY14" fmla="*/ 297489 h 720840"/>
              <a:gd name="connsiteX15" fmla="*/ 331781 w 343222"/>
              <a:gd name="connsiteY15" fmla="*/ 228838 h 720840"/>
              <a:gd name="connsiteX16" fmla="*/ 343222 w 343222"/>
              <a:gd name="connsiteY16" fmla="*/ 194512 h 720840"/>
              <a:gd name="connsiteX17" fmla="*/ 320340 w 343222"/>
              <a:gd name="connsiteY17" fmla="*/ 171628 h 720840"/>
              <a:gd name="connsiteX18" fmla="*/ 286018 w 343222"/>
              <a:gd name="connsiteY18" fmla="*/ 160186 h 720840"/>
              <a:gd name="connsiteX19" fmla="*/ 240255 w 343222"/>
              <a:gd name="connsiteY19" fmla="*/ 102977 h 720840"/>
              <a:gd name="connsiteX20" fmla="*/ 205933 w 343222"/>
              <a:gd name="connsiteY20" fmla="*/ 91535 h 720840"/>
              <a:gd name="connsiteX21" fmla="*/ 137289 w 343222"/>
              <a:gd name="connsiteY21" fmla="*/ 45767 h 720840"/>
              <a:gd name="connsiteX22" fmla="*/ 114407 w 343222"/>
              <a:gd name="connsiteY22" fmla="*/ 22883 h 720840"/>
              <a:gd name="connsiteX23" fmla="*/ 68645 w 343222"/>
              <a:gd name="connsiteY23" fmla="*/ 0 h 72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222" h="720840">
                <a:moveTo>
                  <a:pt x="0" y="720840"/>
                </a:moveTo>
                <a:cubicBezTo>
                  <a:pt x="27315" y="709913"/>
                  <a:pt x="68677" y="697925"/>
                  <a:pt x="91526" y="675073"/>
                </a:cubicBezTo>
                <a:cubicBezTo>
                  <a:pt x="101249" y="665349"/>
                  <a:pt x="105817" y="651485"/>
                  <a:pt x="114407" y="640747"/>
                </a:cubicBezTo>
                <a:cubicBezTo>
                  <a:pt x="179616" y="559227"/>
                  <a:pt x="89744" y="689190"/>
                  <a:pt x="160170" y="583537"/>
                </a:cubicBezTo>
                <a:cubicBezTo>
                  <a:pt x="160320" y="582789"/>
                  <a:pt x="186230" y="502427"/>
                  <a:pt x="160170" y="492002"/>
                </a:cubicBezTo>
                <a:cubicBezTo>
                  <a:pt x="145571" y="486162"/>
                  <a:pt x="129661" y="499630"/>
                  <a:pt x="114407" y="503444"/>
                </a:cubicBezTo>
                <a:cubicBezTo>
                  <a:pt x="129936" y="565565"/>
                  <a:pt x="114485" y="568256"/>
                  <a:pt x="205933" y="537770"/>
                </a:cubicBezTo>
                <a:cubicBezTo>
                  <a:pt x="216166" y="534358"/>
                  <a:pt x="222077" y="523310"/>
                  <a:pt x="228815" y="514886"/>
                </a:cubicBezTo>
                <a:cubicBezTo>
                  <a:pt x="272529" y="460238"/>
                  <a:pt x="234943" y="502628"/>
                  <a:pt x="263137" y="446234"/>
                </a:cubicBezTo>
                <a:cubicBezTo>
                  <a:pt x="307494" y="357512"/>
                  <a:pt x="268701" y="463864"/>
                  <a:pt x="297459" y="377583"/>
                </a:cubicBezTo>
                <a:cubicBezTo>
                  <a:pt x="293645" y="354699"/>
                  <a:pt x="300510" y="327048"/>
                  <a:pt x="286018" y="308931"/>
                </a:cubicBezTo>
                <a:cubicBezTo>
                  <a:pt x="278485" y="299514"/>
                  <a:pt x="257089" y="309586"/>
                  <a:pt x="251696" y="320373"/>
                </a:cubicBezTo>
                <a:cubicBezTo>
                  <a:pt x="246303" y="331161"/>
                  <a:pt x="259323" y="343257"/>
                  <a:pt x="263137" y="354699"/>
                </a:cubicBezTo>
                <a:cubicBezTo>
                  <a:pt x="270764" y="343257"/>
                  <a:pt x="277428" y="331111"/>
                  <a:pt x="286018" y="320373"/>
                </a:cubicBezTo>
                <a:cubicBezTo>
                  <a:pt x="292756" y="311949"/>
                  <a:pt x="304076" y="307138"/>
                  <a:pt x="308900" y="297489"/>
                </a:cubicBezTo>
                <a:cubicBezTo>
                  <a:pt x="319686" y="275914"/>
                  <a:pt x="324154" y="251722"/>
                  <a:pt x="331781" y="228838"/>
                </a:cubicBezTo>
                <a:lnTo>
                  <a:pt x="343222" y="194512"/>
                </a:lnTo>
                <a:cubicBezTo>
                  <a:pt x="335595" y="186884"/>
                  <a:pt x="329590" y="177178"/>
                  <a:pt x="320340" y="171628"/>
                </a:cubicBezTo>
                <a:cubicBezTo>
                  <a:pt x="309999" y="165423"/>
                  <a:pt x="295435" y="167720"/>
                  <a:pt x="286018" y="160186"/>
                </a:cubicBezTo>
                <a:cubicBezTo>
                  <a:pt x="239250" y="122768"/>
                  <a:pt x="286905" y="130970"/>
                  <a:pt x="240255" y="102977"/>
                </a:cubicBezTo>
                <a:cubicBezTo>
                  <a:pt x="229914" y="96772"/>
                  <a:pt x="216475" y="97392"/>
                  <a:pt x="205933" y="91535"/>
                </a:cubicBezTo>
                <a:cubicBezTo>
                  <a:pt x="181894" y="78178"/>
                  <a:pt x="156734" y="65214"/>
                  <a:pt x="137289" y="45767"/>
                </a:cubicBezTo>
                <a:cubicBezTo>
                  <a:pt x="129662" y="38139"/>
                  <a:pt x="123657" y="28433"/>
                  <a:pt x="114407" y="22883"/>
                </a:cubicBezTo>
                <a:cubicBezTo>
                  <a:pt x="48681" y="-16556"/>
                  <a:pt x="100368" y="31729"/>
                  <a:pt x="68645" y="0"/>
                </a:cubicBez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6" name="Rectangle 15"/>
          <p:cNvSpPr/>
          <p:nvPr/>
        </p:nvSpPr>
        <p:spPr>
          <a:xfrm>
            <a:off x="6687747" y="3514160"/>
            <a:ext cx="767154" cy="676389"/>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99" name="Straight Arrow Connector 98"/>
          <p:cNvCxnSpPr/>
          <p:nvPr/>
        </p:nvCxnSpPr>
        <p:spPr>
          <a:xfrm>
            <a:off x="7353569" y="4225370"/>
            <a:ext cx="0" cy="302514"/>
          </a:xfrm>
          <a:prstGeom prst="straightConnector1">
            <a:avLst/>
          </a:prstGeom>
          <a:ln>
            <a:solidFill>
              <a:srgbClr val="66006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0" name="Rectangle 109"/>
          <p:cNvSpPr/>
          <p:nvPr/>
        </p:nvSpPr>
        <p:spPr>
          <a:xfrm>
            <a:off x="4870944" y="4688527"/>
            <a:ext cx="161510" cy="270151"/>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1" name="Rectangle 110"/>
          <p:cNvSpPr/>
          <p:nvPr/>
        </p:nvSpPr>
        <p:spPr>
          <a:xfrm>
            <a:off x="3626736" y="5875820"/>
            <a:ext cx="161510" cy="259994"/>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2" name="Rectangle 111"/>
          <p:cNvSpPr/>
          <p:nvPr/>
        </p:nvSpPr>
        <p:spPr>
          <a:xfrm>
            <a:off x="4870944" y="5849476"/>
            <a:ext cx="161510" cy="288889"/>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3" name="Rectangle 112"/>
          <p:cNvSpPr/>
          <p:nvPr/>
        </p:nvSpPr>
        <p:spPr>
          <a:xfrm>
            <a:off x="6191827" y="5232137"/>
            <a:ext cx="361373" cy="412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50" name="Straight Connector 49"/>
          <p:cNvCxnSpPr/>
          <p:nvPr/>
        </p:nvCxnSpPr>
        <p:spPr>
          <a:xfrm flipH="1">
            <a:off x="5739396" y="5091572"/>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5749181" y="5702983"/>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H="1">
            <a:off x="2911184" y="5004445"/>
            <a:ext cx="288376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H="1">
            <a:off x="2911184" y="5791282"/>
            <a:ext cx="2883930"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sp>
        <p:nvSpPr>
          <p:cNvPr id="161" name="Rectangle 160"/>
          <p:cNvSpPr/>
          <p:nvPr/>
        </p:nvSpPr>
        <p:spPr>
          <a:xfrm>
            <a:off x="3616629" y="4688527"/>
            <a:ext cx="171616" cy="270150"/>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z</a:t>
            </a:r>
            <a:endParaRPr lang="en-US" dirty="0"/>
          </a:p>
        </p:txBody>
      </p:sp>
      <p:cxnSp>
        <p:nvCxnSpPr>
          <p:cNvPr id="165" name="Straight Connector 164"/>
          <p:cNvCxnSpPr/>
          <p:nvPr/>
        </p:nvCxnSpPr>
        <p:spPr>
          <a:xfrm flipH="1">
            <a:off x="7729140" y="5324065"/>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H="1">
            <a:off x="7763461" y="5644382"/>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7683720" y="5358391"/>
            <a:ext cx="176662" cy="246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89" name="Group 88"/>
          <p:cNvGrpSpPr/>
          <p:nvPr/>
        </p:nvGrpSpPr>
        <p:grpSpPr>
          <a:xfrm>
            <a:off x="0" y="0"/>
            <a:ext cx="9144000" cy="1135339"/>
            <a:chOff x="0" y="0"/>
            <a:chExt cx="9144000" cy="1135339"/>
          </a:xfrm>
        </p:grpSpPr>
        <p:pic>
          <p:nvPicPr>
            <p:cNvPr id="90"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91" name="Picture 90"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3" name="Picture 92"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cxnSp>
        <p:nvCxnSpPr>
          <p:cNvPr id="7" name="Straight Connector 6"/>
          <p:cNvCxnSpPr/>
          <p:nvPr/>
        </p:nvCxnSpPr>
        <p:spPr>
          <a:xfrm>
            <a:off x="358743" y="490141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3031141" y="500571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224052" y="5018435"/>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5192628" y="499209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358743" y="572557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3046733" y="561253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4192608" y="5626529"/>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5208220" y="560018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a:off x="2068733" y="481888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0" name="Rectangle 119"/>
          <p:cNvSpPr/>
          <p:nvPr/>
        </p:nvSpPr>
        <p:spPr>
          <a:xfrm>
            <a:off x="1023024" y="4677085"/>
            <a:ext cx="1042101" cy="148335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1" name="Rectangle 120"/>
          <p:cNvSpPr/>
          <p:nvPr/>
        </p:nvSpPr>
        <p:spPr>
          <a:xfrm>
            <a:off x="305691" y="4818889"/>
            <a:ext cx="717335"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2" name="Rectangle 121"/>
          <p:cNvSpPr/>
          <p:nvPr/>
        </p:nvSpPr>
        <p:spPr>
          <a:xfrm rot="16200000">
            <a:off x="-1756737" y="4484181"/>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cxnSp>
        <p:nvCxnSpPr>
          <p:cNvPr id="124" name="Straight Connector 123"/>
          <p:cNvCxnSpPr/>
          <p:nvPr/>
        </p:nvCxnSpPr>
        <p:spPr>
          <a:xfrm flipH="1">
            <a:off x="305690" y="488761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311371" y="591219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1315161" y="488761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2190199" y="489041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V="1">
            <a:off x="1306313" y="571946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2217008" y="573345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55" name="TextBox 154"/>
          <p:cNvSpPr txBox="1"/>
          <p:nvPr/>
        </p:nvSpPr>
        <p:spPr>
          <a:xfrm>
            <a:off x="902560" y="6264111"/>
            <a:ext cx="1241447" cy="369332"/>
          </a:xfrm>
          <a:prstGeom prst="rect">
            <a:avLst/>
          </a:prstGeom>
          <a:noFill/>
          <a:ln>
            <a:solidFill>
              <a:schemeClr val="tx1"/>
            </a:solidFill>
          </a:ln>
        </p:spPr>
        <p:txBody>
          <a:bodyPr wrap="square" lIns="91429" tIns="45714" rIns="91429" bIns="45714" rtlCol="0">
            <a:spAutoFit/>
          </a:bodyPr>
          <a:lstStyle/>
          <a:p>
            <a:r>
              <a:rPr lang="en-US" dirty="0" err="1" smtClean="0"/>
              <a:t>Cryo</a:t>
            </a:r>
            <a:r>
              <a:rPr lang="en-US" dirty="0" smtClean="0"/>
              <a:t> pump</a:t>
            </a:r>
            <a:endParaRPr lang="en-US" dirty="0"/>
          </a:p>
        </p:txBody>
      </p:sp>
      <p:sp>
        <p:nvSpPr>
          <p:cNvPr id="98" name="TextBox 97"/>
          <p:cNvSpPr txBox="1"/>
          <p:nvPr/>
        </p:nvSpPr>
        <p:spPr>
          <a:xfrm>
            <a:off x="4388178" y="2543462"/>
            <a:ext cx="1140105" cy="646331"/>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Blade springs</a:t>
            </a:r>
            <a:endParaRPr lang="en-US" dirty="0"/>
          </a:p>
        </p:txBody>
      </p:sp>
      <p:cxnSp>
        <p:nvCxnSpPr>
          <p:cNvPr id="100" name="Straight Arrow Connector 99"/>
          <p:cNvCxnSpPr/>
          <p:nvPr/>
        </p:nvCxnSpPr>
        <p:spPr>
          <a:xfrm>
            <a:off x="5400592" y="3189792"/>
            <a:ext cx="822788" cy="9171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a:xfrm>
            <a:off x="5836" y="6511528"/>
            <a:ext cx="2133600" cy="365125"/>
          </a:xfrm>
        </p:spPr>
        <p:txBody>
          <a:bodyPr/>
          <a:lstStyle/>
          <a:p>
            <a:pPr algn="l"/>
            <a:fld id="{AEF90977-0000-B641-9D00-156F4F6BC2E6}" type="slidenum">
              <a:rPr lang="en-US" smtClean="0"/>
              <a:pPr algn="l"/>
              <a:t>10</a:t>
            </a:fld>
            <a:endParaRPr lang="en-US" dirty="0"/>
          </a:p>
        </p:txBody>
      </p:sp>
      <p:sp>
        <p:nvSpPr>
          <p:cNvPr id="101" name="TextBox 100"/>
          <p:cNvSpPr txBox="1"/>
          <p:nvPr/>
        </p:nvSpPr>
        <p:spPr>
          <a:xfrm>
            <a:off x="3776486" y="5225524"/>
            <a:ext cx="707520" cy="400110"/>
          </a:xfrm>
          <a:prstGeom prst="rect">
            <a:avLst/>
          </a:prstGeom>
          <a:noFill/>
        </p:spPr>
        <p:txBody>
          <a:bodyPr wrap="none" lIns="91429" tIns="45714" rIns="91429" bIns="45714" rtlCol="0">
            <a:spAutoFit/>
          </a:bodyPr>
          <a:lstStyle/>
          <a:p>
            <a:r>
              <a:rPr lang="en-US" sz="2000" b="1" dirty="0"/>
              <a:t>10 m</a:t>
            </a:r>
          </a:p>
        </p:txBody>
      </p:sp>
      <p:cxnSp>
        <p:nvCxnSpPr>
          <p:cNvPr id="109" name="Straight Arrow Connector 108"/>
          <p:cNvCxnSpPr>
            <a:stCxn id="101" idx="3"/>
          </p:cNvCxnSpPr>
          <p:nvPr/>
        </p:nvCxnSpPr>
        <p:spPr>
          <a:xfrm>
            <a:off x="4484006" y="5425580"/>
            <a:ext cx="2342513" cy="192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flipH="1" flipV="1">
            <a:off x="305691" y="5401635"/>
            <a:ext cx="3500241" cy="335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8" name="TextBox 127"/>
          <p:cNvSpPr txBox="1"/>
          <p:nvPr/>
        </p:nvSpPr>
        <p:spPr>
          <a:xfrm>
            <a:off x="6445238" y="2116489"/>
            <a:ext cx="1238482" cy="646331"/>
          </a:xfrm>
          <a:prstGeom prst="rect">
            <a:avLst/>
          </a:prstGeom>
          <a:noFill/>
          <a:ln>
            <a:noFill/>
          </a:ln>
        </p:spPr>
        <p:txBody>
          <a:bodyPr wrap="square" rtlCol="0">
            <a:spAutoFit/>
          </a:bodyPr>
          <a:lstStyle/>
          <a:p>
            <a:pPr algn="ctr"/>
            <a:r>
              <a:rPr lang="en-US" dirty="0" smtClean="0">
                <a:solidFill>
                  <a:schemeClr val="bg1"/>
                </a:solidFill>
              </a:rPr>
              <a:t>Vacuum chamber</a:t>
            </a:r>
            <a:endParaRPr lang="en-US" dirty="0">
              <a:solidFill>
                <a:schemeClr val="bg1"/>
              </a:solidFill>
            </a:endParaRPr>
          </a:p>
        </p:txBody>
      </p:sp>
      <p:sp>
        <p:nvSpPr>
          <p:cNvPr id="119" name="TextBox 118"/>
          <p:cNvSpPr txBox="1"/>
          <p:nvPr/>
        </p:nvSpPr>
        <p:spPr>
          <a:xfrm>
            <a:off x="7933826" y="5560921"/>
            <a:ext cx="1140105" cy="1200316"/>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80 K heat shield  for ≈5 W cooling</a:t>
            </a:r>
            <a:endParaRPr lang="en-US" dirty="0"/>
          </a:p>
        </p:txBody>
      </p:sp>
    </p:spTree>
    <p:extLst>
      <p:ext uri="{BB962C8B-B14F-4D97-AF65-F5344CB8AC3E}">
        <p14:creationId xmlns:p14="http://schemas.microsoft.com/office/powerpoint/2010/main" val="273942586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797"/>
            <a:ext cx="8229600" cy="1143000"/>
          </a:xfrm>
        </p:spPr>
        <p:txBody>
          <a:bodyPr/>
          <a:lstStyle/>
          <a:p>
            <a:r>
              <a:rPr lang="en-US" dirty="0" smtClean="0"/>
              <a:t>Actively controlled shield (ETM)</a:t>
            </a:r>
            <a:endParaRPr lang="en-US" dirty="0"/>
          </a:p>
        </p:txBody>
      </p:sp>
      <p:grpSp>
        <p:nvGrpSpPr>
          <p:cNvPr id="8" name="Group 7"/>
          <p:cNvGrpSpPr/>
          <p:nvPr/>
        </p:nvGrpSpPr>
        <p:grpSpPr>
          <a:xfrm>
            <a:off x="3373106" y="1939947"/>
            <a:ext cx="5178106" cy="4829213"/>
            <a:chOff x="3998280" y="2613985"/>
            <a:chExt cx="3768767" cy="3514833"/>
          </a:xfrm>
        </p:grpSpPr>
        <p:sp>
          <p:nvSpPr>
            <p:cNvPr id="4" name="Rectangle 3"/>
            <p:cNvSpPr/>
            <p:nvPr/>
          </p:nvSpPr>
          <p:spPr>
            <a:xfrm>
              <a:off x="5566876" y="3308085"/>
              <a:ext cx="2200171" cy="282073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hord 4"/>
            <p:cNvSpPr/>
            <p:nvPr/>
          </p:nvSpPr>
          <p:spPr>
            <a:xfrm rot="5400000">
              <a:off x="5972913" y="2207945"/>
              <a:ext cx="1388091" cy="2200171"/>
            </a:xfrm>
            <a:prstGeom prst="chord">
              <a:avLst>
                <a:gd name="adj1" fmla="val 5425703"/>
                <a:gd name="adj2" fmla="val 16200000"/>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3998280" y="4606148"/>
              <a:ext cx="1568592" cy="107962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p:cNvSpPr/>
          <p:nvPr/>
        </p:nvSpPr>
        <p:spPr>
          <a:xfrm>
            <a:off x="5832669" y="2983186"/>
            <a:ext cx="2406899" cy="49030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600" dirty="0" err="1"/>
              <a:t>Vib</a:t>
            </a:r>
            <a:r>
              <a:rPr lang="en-US" sz="1600" dirty="0"/>
              <a:t>. isolated optics table</a:t>
            </a:r>
          </a:p>
        </p:txBody>
      </p:sp>
      <p:sp>
        <p:nvSpPr>
          <p:cNvPr id="10" name="Rectangle 9"/>
          <p:cNvSpPr/>
          <p:nvPr/>
        </p:nvSpPr>
        <p:spPr>
          <a:xfrm>
            <a:off x="5699773" y="3631178"/>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11" name="Rectangle 10"/>
          <p:cNvSpPr/>
          <p:nvPr/>
        </p:nvSpPr>
        <p:spPr>
          <a:xfrm>
            <a:off x="7860383" y="3627975"/>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22" name="Rectangle 21"/>
          <p:cNvSpPr/>
          <p:nvPr/>
        </p:nvSpPr>
        <p:spPr>
          <a:xfrm>
            <a:off x="6826745" y="3707796"/>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3" name="Rectangle 22"/>
          <p:cNvSpPr/>
          <p:nvPr/>
        </p:nvSpPr>
        <p:spPr>
          <a:xfrm>
            <a:off x="6826745" y="395780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5" name="Rectangle 24"/>
          <p:cNvSpPr/>
          <p:nvPr/>
        </p:nvSpPr>
        <p:spPr>
          <a:xfrm>
            <a:off x="6826520" y="5208621"/>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6" name="Rectangle 25"/>
          <p:cNvSpPr/>
          <p:nvPr/>
        </p:nvSpPr>
        <p:spPr>
          <a:xfrm>
            <a:off x="6826520" y="4628655"/>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7" name="Rectangle 26"/>
          <p:cNvSpPr/>
          <p:nvPr/>
        </p:nvSpPr>
        <p:spPr>
          <a:xfrm>
            <a:off x="7125623" y="5213766"/>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8" name="Rectangle 27"/>
          <p:cNvSpPr/>
          <p:nvPr/>
        </p:nvSpPr>
        <p:spPr>
          <a:xfrm>
            <a:off x="7126805" y="371294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9" name="Rectangle 28"/>
          <p:cNvSpPr/>
          <p:nvPr/>
        </p:nvSpPr>
        <p:spPr>
          <a:xfrm>
            <a:off x="7128847" y="3964680"/>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0" name="Rectangle 29"/>
          <p:cNvSpPr/>
          <p:nvPr/>
        </p:nvSpPr>
        <p:spPr>
          <a:xfrm>
            <a:off x="7126580" y="4633800"/>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41" name="Straight Connector 40"/>
          <p:cNvCxnSpPr>
            <a:endCxn id="22" idx="0"/>
          </p:cNvCxnSpPr>
          <p:nvPr/>
        </p:nvCxnSpPr>
        <p:spPr>
          <a:xfrm>
            <a:off x="6934898" y="3511596"/>
            <a:ext cx="225" cy="1962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28" idx="0"/>
          </p:cNvCxnSpPr>
          <p:nvPr/>
        </p:nvCxnSpPr>
        <p:spPr>
          <a:xfrm>
            <a:off x="7225433" y="3514161"/>
            <a:ext cx="9751" cy="19878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22" idx="2"/>
          </p:cNvCxnSpPr>
          <p:nvPr/>
        </p:nvCxnSpPr>
        <p:spPr>
          <a:xfrm>
            <a:off x="6935123" y="3852675"/>
            <a:ext cx="0" cy="1178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8" idx="2"/>
          </p:cNvCxnSpPr>
          <p:nvPr/>
        </p:nvCxnSpPr>
        <p:spPr>
          <a:xfrm flipH="1">
            <a:off x="7233573" y="3857820"/>
            <a:ext cx="1610" cy="999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23" idx="2"/>
            <a:endCxn id="26" idx="0"/>
          </p:cNvCxnSpPr>
          <p:nvPr/>
        </p:nvCxnSpPr>
        <p:spPr>
          <a:xfrm flipH="1">
            <a:off x="6934898" y="4102681"/>
            <a:ext cx="225" cy="5259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29" idx="2"/>
            <a:endCxn id="30" idx="0"/>
          </p:cNvCxnSpPr>
          <p:nvPr/>
        </p:nvCxnSpPr>
        <p:spPr>
          <a:xfrm flipH="1">
            <a:off x="7234958" y="4109558"/>
            <a:ext cx="2267" cy="5242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26" idx="2"/>
            <a:endCxn id="25" idx="0"/>
          </p:cNvCxnSpPr>
          <p:nvPr/>
        </p:nvCxnSpPr>
        <p:spPr>
          <a:xfrm>
            <a:off x="6934898" y="5101080"/>
            <a:ext cx="0"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30" idx="2"/>
            <a:endCxn id="27" idx="0"/>
          </p:cNvCxnSpPr>
          <p:nvPr/>
        </p:nvCxnSpPr>
        <p:spPr>
          <a:xfrm flipH="1">
            <a:off x="7234002" y="5106225"/>
            <a:ext cx="957"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385437" y="4534014"/>
            <a:ext cx="1356649" cy="1462696"/>
          </a:xfrm>
          <a:prstGeom prst="rect">
            <a:avLst/>
          </a:prstGeom>
          <a:noFill/>
          <a:ln w="63500">
            <a:solidFill>
              <a:srgbClr val="0000FF"/>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5" name="Rectangle 34"/>
          <p:cNvSpPr/>
          <p:nvPr/>
        </p:nvSpPr>
        <p:spPr>
          <a:xfrm>
            <a:off x="5584781" y="4928918"/>
            <a:ext cx="703826" cy="987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71" name="Group 70"/>
          <p:cNvGrpSpPr/>
          <p:nvPr/>
        </p:nvGrpSpPr>
        <p:grpSpPr>
          <a:xfrm>
            <a:off x="6001522" y="3952343"/>
            <a:ext cx="443716" cy="200356"/>
            <a:chOff x="4466554" y="4577370"/>
            <a:chExt cx="443716" cy="200356"/>
          </a:xfrm>
        </p:grpSpPr>
        <p:sp>
          <p:nvSpPr>
            <p:cNvPr id="69" name="Rectangle 68"/>
            <p:cNvSpPr/>
            <p:nvPr/>
          </p:nvSpPr>
          <p:spPr>
            <a:xfrm>
              <a:off x="4466554" y="4732007"/>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4466554" y="45773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77" name="Group 76"/>
          <p:cNvGrpSpPr/>
          <p:nvPr/>
        </p:nvGrpSpPr>
        <p:grpSpPr>
          <a:xfrm>
            <a:off x="7612702" y="3946771"/>
            <a:ext cx="446473" cy="196979"/>
            <a:chOff x="1774866" y="4424970"/>
            <a:chExt cx="446473" cy="196979"/>
          </a:xfrm>
        </p:grpSpPr>
        <p:sp>
          <p:nvSpPr>
            <p:cNvPr id="78" name="Rectangle 77"/>
            <p:cNvSpPr/>
            <p:nvPr/>
          </p:nvSpPr>
          <p:spPr>
            <a:xfrm>
              <a:off x="1774866" y="4576230"/>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2031034" y="44249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cxnSp>
        <p:nvCxnSpPr>
          <p:cNvPr id="81" name="Straight Connector 80"/>
          <p:cNvCxnSpPr>
            <a:stCxn id="69" idx="3"/>
          </p:cNvCxnSpPr>
          <p:nvPr/>
        </p:nvCxnSpPr>
        <p:spPr>
          <a:xfrm>
            <a:off x="6445238" y="4129840"/>
            <a:ext cx="0" cy="4041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8" idx="1"/>
          </p:cNvCxnSpPr>
          <p:nvPr/>
        </p:nvCxnSpPr>
        <p:spPr>
          <a:xfrm>
            <a:off x="7612701" y="4120890"/>
            <a:ext cx="0" cy="4131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7" name="Freeform 96"/>
          <p:cNvSpPr/>
          <p:nvPr/>
        </p:nvSpPr>
        <p:spPr>
          <a:xfrm>
            <a:off x="7757386" y="4375360"/>
            <a:ext cx="887433" cy="535775"/>
          </a:xfrm>
          <a:custGeom>
            <a:avLst/>
            <a:gdLst>
              <a:gd name="connsiteX0" fmla="*/ 0 w 887433"/>
              <a:gd name="connsiteY0" fmla="*/ 535775 h 535775"/>
              <a:gd name="connsiteX1" fmla="*/ 229509 w 887433"/>
              <a:gd name="connsiteY1" fmla="*/ 505176 h 535775"/>
              <a:gd name="connsiteX2" fmla="*/ 321312 w 887433"/>
              <a:gd name="connsiteY2" fmla="*/ 443978 h 535775"/>
              <a:gd name="connsiteX3" fmla="*/ 367214 w 887433"/>
              <a:gd name="connsiteY3" fmla="*/ 413379 h 535775"/>
              <a:gd name="connsiteX4" fmla="*/ 413116 w 887433"/>
              <a:gd name="connsiteY4" fmla="*/ 382780 h 535775"/>
              <a:gd name="connsiteX5" fmla="*/ 397815 w 887433"/>
              <a:gd name="connsiteY5" fmla="*/ 321582 h 535775"/>
              <a:gd name="connsiteX6" fmla="*/ 351913 w 887433"/>
              <a:gd name="connsiteY6" fmla="*/ 306282 h 535775"/>
              <a:gd name="connsiteX7" fmla="*/ 321312 w 887433"/>
              <a:gd name="connsiteY7" fmla="*/ 398079 h 535775"/>
              <a:gd name="connsiteX8" fmla="*/ 336613 w 887433"/>
              <a:gd name="connsiteY8" fmla="*/ 443978 h 535775"/>
              <a:gd name="connsiteX9" fmla="*/ 443717 w 887433"/>
              <a:gd name="connsiteY9" fmla="*/ 443978 h 535775"/>
              <a:gd name="connsiteX10" fmla="*/ 520220 w 887433"/>
              <a:gd name="connsiteY10" fmla="*/ 352181 h 535775"/>
              <a:gd name="connsiteX11" fmla="*/ 581422 w 887433"/>
              <a:gd name="connsiteY11" fmla="*/ 260384 h 535775"/>
              <a:gd name="connsiteX12" fmla="*/ 596722 w 887433"/>
              <a:gd name="connsiteY12" fmla="*/ 214485 h 535775"/>
              <a:gd name="connsiteX13" fmla="*/ 535520 w 887433"/>
              <a:gd name="connsiteY13" fmla="*/ 245084 h 535775"/>
              <a:gd name="connsiteX14" fmla="*/ 596722 w 887433"/>
              <a:gd name="connsiteY14" fmla="*/ 336881 h 535775"/>
              <a:gd name="connsiteX15" fmla="*/ 642624 w 887433"/>
              <a:gd name="connsiteY15" fmla="*/ 245084 h 535775"/>
              <a:gd name="connsiteX16" fmla="*/ 703826 w 887433"/>
              <a:gd name="connsiteY16" fmla="*/ 153287 h 535775"/>
              <a:gd name="connsiteX17" fmla="*/ 734427 w 887433"/>
              <a:gd name="connsiteY17" fmla="*/ 107389 h 535775"/>
              <a:gd name="connsiteX18" fmla="*/ 749728 w 887433"/>
              <a:gd name="connsiteY18" fmla="*/ 61490 h 535775"/>
              <a:gd name="connsiteX19" fmla="*/ 780329 w 887433"/>
              <a:gd name="connsiteY19" fmla="*/ 15592 h 535775"/>
              <a:gd name="connsiteX20" fmla="*/ 887433 w 887433"/>
              <a:gd name="connsiteY20" fmla="*/ 292 h 53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7433" h="535775">
                <a:moveTo>
                  <a:pt x="0" y="535775"/>
                </a:moveTo>
                <a:cubicBezTo>
                  <a:pt x="13009" y="534691"/>
                  <a:pt x="174365" y="535809"/>
                  <a:pt x="229509" y="505176"/>
                </a:cubicBezTo>
                <a:cubicBezTo>
                  <a:pt x="261659" y="487316"/>
                  <a:pt x="290711" y="464377"/>
                  <a:pt x="321312" y="443978"/>
                </a:cubicBezTo>
                <a:lnTo>
                  <a:pt x="367214" y="413379"/>
                </a:lnTo>
                <a:lnTo>
                  <a:pt x="413116" y="382780"/>
                </a:lnTo>
                <a:cubicBezTo>
                  <a:pt x="408016" y="362381"/>
                  <a:pt x="410951" y="338001"/>
                  <a:pt x="397815" y="321582"/>
                </a:cubicBezTo>
                <a:cubicBezTo>
                  <a:pt x="387739" y="308988"/>
                  <a:pt x="363318" y="294878"/>
                  <a:pt x="351913" y="306282"/>
                </a:cubicBezTo>
                <a:cubicBezTo>
                  <a:pt x="329105" y="329088"/>
                  <a:pt x="321312" y="398079"/>
                  <a:pt x="321312" y="398079"/>
                </a:cubicBezTo>
                <a:cubicBezTo>
                  <a:pt x="326412" y="413379"/>
                  <a:pt x="325209" y="432575"/>
                  <a:pt x="336613" y="443978"/>
                </a:cubicBezTo>
                <a:cubicBezTo>
                  <a:pt x="367343" y="474706"/>
                  <a:pt x="412661" y="451741"/>
                  <a:pt x="443717" y="443978"/>
                </a:cubicBezTo>
                <a:cubicBezTo>
                  <a:pt x="553061" y="279971"/>
                  <a:pt x="382782" y="528874"/>
                  <a:pt x="520220" y="352181"/>
                </a:cubicBezTo>
                <a:cubicBezTo>
                  <a:pt x="542799" y="323152"/>
                  <a:pt x="581422" y="260384"/>
                  <a:pt x="581422" y="260384"/>
                </a:cubicBezTo>
                <a:cubicBezTo>
                  <a:pt x="586522" y="245084"/>
                  <a:pt x="603935" y="228910"/>
                  <a:pt x="596722" y="214485"/>
                </a:cubicBezTo>
                <a:cubicBezTo>
                  <a:pt x="555922" y="132891"/>
                  <a:pt x="535522" y="245079"/>
                  <a:pt x="535520" y="245084"/>
                </a:cubicBezTo>
                <a:cubicBezTo>
                  <a:pt x="540321" y="264288"/>
                  <a:pt x="546407" y="346943"/>
                  <a:pt x="596722" y="336881"/>
                </a:cubicBezTo>
                <a:cubicBezTo>
                  <a:pt x="622194" y="331787"/>
                  <a:pt x="633853" y="260870"/>
                  <a:pt x="642624" y="245084"/>
                </a:cubicBezTo>
                <a:cubicBezTo>
                  <a:pt x="660485" y="212936"/>
                  <a:pt x="683425" y="183886"/>
                  <a:pt x="703826" y="153287"/>
                </a:cubicBezTo>
                <a:cubicBezTo>
                  <a:pt x="714026" y="137988"/>
                  <a:pt x="728612" y="124833"/>
                  <a:pt x="734427" y="107389"/>
                </a:cubicBezTo>
                <a:cubicBezTo>
                  <a:pt x="739527" y="92089"/>
                  <a:pt x="742515" y="75915"/>
                  <a:pt x="749728" y="61490"/>
                </a:cubicBezTo>
                <a:cubicBezTo>
                  <a:pt x="757952" y="45044"/>
                  <a:pt x="765029" y="25791"/>
                  <a:pt x="780329" y="15592"/>
                </a:cubicBezTo>
                <a:cubicBezTo>
                  <a:pt x="808847" y="-3419"/>
                  <a:pt x="855084" y="292"/>
                  <a:pt x="887433" y="292"/>
                </a:cubicBezTo>
              </a:path>
            </a:pathLst>
          </a:custGeom>
          <a:ln w="34925">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52" name="Rectangle 151"/>
          <p:cNvSpPr/>
          <p:nvPr/>
        </p:nvSpPr>
        <p:spPr>
          <a:xfrm rot="16200000">
            <a:off x="812939" y="4484635"/>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sp>
        <p:nvSpPr>
          <p:cNvPr id="156" name="Rectangle 155"/>
          <p:cNvSpPr/>
          <p:nvPr/>
        </p:nvSpPr>
        <p:spPr>
          <a:xfrm>
            <a:off x="2883412" y="481649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5" name="Freeform 54"/>
          <p:cNvSpPr/>
          <p:nvPr/>
        </p:nvSpPr>
        <p:spPr>
          <a:xfrm>
            <a:off x="5331378" y="4416581"/>
            <a:ext cx="343222" cy="720840"/>
          </a:xfrm>
          <a:custGeom>
            <a:avLst/>
            <a:gdLst>
              <a:gd name="connsiteX0" fmla="*/ 0 w 343222"/>
              <a:gd name="connsiteY0" fmla="*/ 720840 h 720840"/>
              <a:gd name="connsiteX1" fmla="*/ 91526 w 343222"/>
              <a:gd name="connsiteY1" fmla="*/ 675073 h 720840"/>
              <a:gd name="connsiteX2" fmla="*/ 114407 w 343222"/>
              <a:gd name="connsiteY2" fmla="*/ 640747 h 720840"/>
              <a:gd name="connsiteX3" fmla="*/ 160170 w 343222"/>
              <a:gd name="connsiteY3" fmla="*/ 583537 h 720840"/>
              <a:gd name="connsiteX4" fmla="*/ 160170 w 343222"/>
              <a:gd name="connsiteY4" fmla="*/ 492002 h 720840"/>
              <a:gd name="connsiteX5" fmla="*/ 114407 w 343222"/>
              <a:gd name="connsiteY5" fmla="*/ 503444 h 720840"/>
              <a:gd name="connsiteX6" fmla="*/ 205933 w 343222"/>
              <a:gd name="connsiteY6" fmla="*/ 537770 h 720840"/>
              <a:gd name="connsiteX7" fmla="*/ 228815 w 343222"/>
              <a:gd name="connsiteY7" fmla="*/ 514886 h 720840"/>
              <a:gd name="connsiteX8" fmla="*/ 263137 w 343222"/>
              <a:gd name="connsiteY8" fmla="*/ 446234 h 720840"/>
              <a:gd name="connsiteX9" fmla="*/ 297459 w 343222"/>
              <a:gd name="connsiteY9" fmla="*/ 377583 h 720840"/>
              <a:gd name="connsiteX10" fmla="*/ 286018 w 343222"/>
              <a:gd name="connsiteY10" fmla="*/ 308931 h 720840"/>
              <a:gd name="connsiteX11" fmla="*/ 251696 w 343222"/>
              <a:gd name="connsiteY11" fmla="*/ 320373 h 720840"/>
              <a:gd name="connsiteX12" fmla="*/ 263137 w 343222"/>
              <a:gd name="connsiteY12" fmla="*/ 354699 h 720840"/>
              <a:gd name="connsiteX13" fmla="*/ 286018 w 343222"/>
              <a:gd name="connsiteY13" fmla="*/ 320373 h 720840"/>
              <a:gd name="connsiteX14" fmla="*/ 308900 w 343222"/>
              <a:gd name="connsiteY14" fmla="*/ 297489 h 720840"/>
              <a:gd name="connsiteX15" fmla="*/ 331781 w 343222"/>
              <a:gd name="connsiteY15" fmla="*/ 228838 h 720840"/>
              <a:gd name="connsiteX16" fmla="*/ 343222 w 343222"/>
              <a:gd name="connsiteY16" fmla="*/ 194512 h 720840"/>
              <a:gd name="connsiteX17" fmla="*/ 320340 w 343222"/>
              <a:gd name="connsiteY17" fmla="*/ 171628 h 720840"/>
              <a:gd name="connsiteX18" fmla="*/ 286018 w 343222"/>
              <a:gd name="connsiteY18" fmla="*/ 160186 h 720840"/>
              <a:gd name="connsiteX19" fmla="*/ 240255 w 343222"/>
              <a:gd name="connsiteY19" fmla="*/ 102977 h 720840"/>
              <a:gd name="connsiteX20" fmla="*/ 205933 w 343222"/>
              <a:gd name="connsiteY20" fmla="*/ 91535 h 720840"/>
              <a:gd name="connsiteX21" fmla="*/ 137289 w 343222"/>
              <a:gd name="connsiteY21" fmla="*/ 45767 h 720840"/>
              <a:gd name="connsiteX22" fmla="*/ 114407 w 343222"/>
              <a:gd name="connsiteY22" fmla="*/ 22883 h 720840"/>
              <a:gd name="connsiteX23" fmla="*/ 68645 w 343222"/>
              <a:gd name="connsiteY23" fmla="*/ 0 h 72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222" h="720840">
                <a:moveTo>
                  <a:pt x="0" y="720840"/>
                </a:moveTo>
                <a:cubicBezTo>
                  <a:pt x="27315" y="709913"/>
                  <a:pt x="68677" y="697925"/>
                  <a:pt x="91526" y="675073"/>
                </a:cubicBezTo>
                <a:cubicBezTo>
                  <a:pt x="101249" y="665349"/>
                  <a:pt x="105817" y="651485"/>
                  <a:pt x="114407" y="640747"/>
                </a:cubicBezTo>
                <a:cubicBezTo>
                  <a:pt x="179616" y="559227"/>
                  <a:pt x="89744" y="689190"/>
                  <a:pt x="160170" y="583537"/>
                </a:cubicBezTo>
                <a:cubicBezTo>
                  <a:pt x="160320" y="582789"/>
                  <a:pt x="186230" y="502427"/>
                  <a:pt x="160170" y="492002"/>
                </a:cubicBezTo>
                <a:cubicBezTo>
                  <a:pt x="145571" y="486162"/>
                  <a:pt x="129661" y="499630"/>
                  <a:pt x="114407" y="503444"/>
                </a:cubicBezTo>
                <a:cubicBezTo>
                  <a:pt x="129936" y="565565"/>
                  <a:pt x="114485" y="568256"/>
                  <a:pt x="205933" y="537770"/>
                </a:cubicBezTo>
                <a:cubicBezTo>
                  <a:pt x="216166" y="534358"/>
                  <a:pt x="222077" y="523310"/>
                  <a:pt x="228815" y="514886"/>
                </a:cubicBezTo>
                <a:cubicBezTo>
                  <a:pt x="272529" y="460238"/>
                  <a:pt x="234943" y="502628"/>
                  <a:pt x="263137" y="446234"/>
                </a:cubicBezTo>
                <a:cubicBezTo>
                  <a:pt x="307494" y="357512"/>
                  <a:pt x="268701" y="463864"/>
                  <a:pt x="297459" y="377583"/>
                </a:cubicBezTo>
                <a:cubicBezTo>
                  <a:pt x="293645" y="354699"/>
                  <a:pt x="300510" y="327048"/>
                  <a:pt x="286018" y="308931"/>
                </a:cubicBezTo>
                <a:cubicBezTo>
                  <a:pt x="278485" y="299514"/>
                  <a:pt x="257089" y="309586"/>
                  <a:pt x="251696" y="320373"/>
                </a:cubicBezTo>
                <a:cubicBezTo>
                  <a:pt x="246303" y="331161"/>
                  <a:pt x="259323" y="343257"/>
                  <a:pt x="263137" y="354699"/>
                </a:cubicBezTo>
                <a:cubicBezTo>
                  <a:pt x="270764" y="343257"/>
                  <a:pt x="277428" y="331111"/>
                  <a:pt x="286018" y="320373"/>
                </a:cubicBezTo>
                <a:cubicBezTo>
                  <a:pt x="292756" y="311949"/>
                  <a:pt x="304076" y="307138"/>
                  <a:pt x="308900" y="297489"/>
                </a:cubicBezTo>
                <a:cubicBezTo>
                  <a:pt x="319686" y="275914"/>
                  <a:pt x="324154" y="251722"/>
                  <a:pt x="331781" y="228838"/>
                </a:cubicBezTo>
                <a:lnTo>
                  <a:pt x="343222" y="194512"/>
                </a:lnTo>
                <a:cubicBezTo>
                  <a:pt x="335595" y="186884"/>
                  <a:pt x="329590" y="177178"/>
                  <a:pt x="320340" y="171628"/>
                </a:cubicBezTo>
                <a:cubicBezTo>
                  <a:pt x="309999" y="165423"/>
                  <a:pt x="295435" y="167720"/>
                  <a:pt x="286018" y="160186"/>
                </a:cubicBezTo>
                <a:cubicBezTo>
                  <a:pt x="239250" y="122768"/>
                  <a:pt x="286905" y="130970"/>
                  <a:pt x="240255" y="102977"/>
                </a:cubicBezTo>
                <a:cubicBezTo>
                  <a:pt x="229914" y="96772"/>
                  <a:pt x="216475" y="97392"/>
                  <a:pt x="205933" y="91535"/>
                </a:cubicBezTo>
                <a:cubicBezTo>
                  <a:pt x="181894" y="78178"/>
                  <a:pt x="156734" y="65214"/>
                  <a:pt x="137289" y="45767"/>
                </a:cubicBezTo>
                <a:cubicBezTo>
                  <a:pt x="129662" y="38139"/>
                  <a:pt x="123657" y="28433"/>
                  <a:pt x="114407" y="22883"/>
                </a:cubicBezTo>
                <a:cubicBezTo>
                  <a:pt x="48681" y="-16556"/>
                  <a:pt x="100368" y="31729"/>
                  <a:pt x="68645" y="0"/>
                </a:cubicBez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6" name="Rectangle 15"/>
          <p:cNvSpPr/>
          <p:nvPr/>
        </p:nvSpPr>
        <p:spPr>
          <a:xfrm>
            <a:off x="6687747" y="3514160"/>
            <a:ext cx="767154" cy="676389"/>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0" name="Rectangle 109"/>
          <p:cNvSpPr/>
          <p:nvPr/>
        </p:nvSpPr>
        <p:spPr>
          <a:xfrm>
            <a:off x="4870944" y="4688527"/>
            <a:ext cx="161510" cy="270151"/>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1" name="Rectangle 110"/>
          <p:cNvSpPr/>
          <p:nvPr/>
        </p:nvSpPr>
        <p:spPr>
          <a:xfrm>
            <a:off x="3626736" y="5875820"/>
            <a:ext cx="161510" cy="259994"/>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2" name="Rectangle 111"/>
          <p:cNvSpPr/>
          <p:nvPr/>
        </p:nvSpPr>
        <p:spPr>
          <a:xfrm>
            <a:off x="4870944" y="5849476"/>
            <a:ext cx="161510" cy="288889"/>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3" name="Rectangle 112"/>
          <p:cNvSpPr/>
          <p:nvPr/>
        </p:nvSpPr>
        <p:spPr>
          <a:xfrm>
            <a:off x="6191827" y="5232137"/>
            <a:ext cx="361373" cy="412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50" name="Straight Connector 49"/>
          <p:cNvCxnSpPr/>
          <p:nvPr/>
        </p:nvCxnSpPr>
        <p:spPr>
          <a:xfrm flipH="1">
            <a:off x="5739396" y="5091572"/>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5749181" y="5702983"/>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H="1">
            <a:off x="2911184" y="5004445"/>
            <a:ext cx="288376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H="1">
            <a:off x="2911184" y="5791282"/>
            <a:ext cx="2883930"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sp>
        <p:nvSpPr>
          <p:cNvPr id="161" name="Rectangle 160"/>
          <p:cNvSpPr/>
          <p:nvPr/>
        </p:nvSpPr>
        <p:spPr>
          <a:xfrm>
            <a:off x="3616629" y="4688527"/>
            <a:ext cx="171616" cy="270150"/>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z</a:t>
            </a:r>
            <a:endParaRPr lang="en-US" dirty="0"/>
          </a:p>
        </p:txBody>
      </p:sp>
      <p:cxnSp>
        <p:nvCxnSpPr>
          <p:cNvPr id="165" name="Straight Connector 164"/>
          <p:cNvCxnSpPr/>
          <p:nvPr/>
        </p:nvCxnSpPr>
        <p:spPr>
          <a:xfrm flipH="1">
            <a:off x="7729140" y="5324065"/>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H="1">
            <a:off x="7763461" y="5644382"/>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7683720" y="5358391"/>
            <a:ext cx="176662" cy="246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89" name="Group 88"/>
          <p:cNvGrpSpPr/>
          <p:nvPr/>
        </p:nvGrpSpPr>
        <p:grpSpPr>
          <a:xfrm>
            <a:off x="0" y="0"/>
            <a:ext cx="9144000" cy="1135339"/>
            <a:chOff x="0" y="0"/>
            <a:chExt cx="9144000" cy="1135339"/>
          </a:xfrm>
        </p:grpSpPr>
        <p:pic>
          <p:nvPicPr>
            <p:cNvPr id="90"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91" name="Picture 90"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3" name="Picture 92"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cxnSp>
        <p:nvCxnSpPr>
          <p:cNvPr id="7" name="Straight Connector 6"/>
          <p:cNvCxnSpPr/>
          <p:nvPr/>
        </p:nvCxnSpPr>
        <p:spPr>
          <a:xfrm>
            <a:off x="358743" y="490141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3031141" y="500571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224052" y="5018435"/>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5192628" y="499209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358743" y="572557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3046733" y="561253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4192608" y="5626529"/>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5208220" y="560018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a:off x="2068733" y="481888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0" name="Rectangle 119"/>
          <p:cNvSpPr/>
          <p:nvPr/>
        </p:nvSpPr>
        <p:spPr>
          <a:xfrm>
            <a:off x="1023024" y="4677085"/>
            <a:ext cx="1042101" cy="148335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1" name="Rectangle 120"/>
          <p:cNvSpPr/>
          <p:nvPr/>
        </p:nvSpPr>
        <p:spPr>
          <a:xfrm>
            <a:off x="305691" y="4818889"/>
            <a:ext cx="717335"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2" name="Rectangle 121"/>
          <p:cNvSpPr/>
          <p:nvPr/>
        </p:nvSpPr>
        <p:spPr>
          <a:xfrm rot="16200000">
            <a:off x="-1756737" y="4484181"/>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cxnSp>
        <p:nvCxnSpPr>
          <p:cNvPr id="124" name="Straight Connector 123"/>
          <p:cNvCxnSpPr/>
          <p:nvPr/>
        </p:nvCxnSpPr>
        <p:spPr>
          <a:xfrm flipH="1">
            <a:off x="305690" y="488761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311371" y="591219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1315161" y="488761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2190199" y="489041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V="1">
            <a:off x="1306313" y="571946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2217008" y="573345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55" name="TextBox 154"/>
          <p:cNvSpPr txBox="1"/>
          <p:nvPr/>
        </p:nvSpPr>
        <p:spPr>
          <a:xfrm>
            <a:off x="902560" y="6264111"/>
            <a:ext cx="1241447" cy="369332"/>
          </a:xfrm>
          <a:prstGeom prst="rect">
            <a:avLst/>
          </a:prstGeom>
          <a:noFill/>
          <a:ln>
            <a:solidFill>
              <a:schemeClr val="tx1"/>
            </a:solidFill>
          </a:ln>
        </p:spPr>
        <p:txBody>
          <a:bodyPr wrap="square" lIns="91429" tIns="45714" rIns="91429" bIns="45714" rtlCol="0">
            <a:spAutoFit/>
          </a:bodyPr>
          <a:lstStyle/>
          <a:p>
            <a:r>
              <a:rPr lang="en-US" dirty="0" err="1" smtClean="0"/>
              <a:t>Cryo</a:t>
            </a:r>
            <a:r>
              <a:rPr lang="en-US" dirty="0" smtClean="0"/>
              <a:t> pump</a:t>
            </a:r>
            <a:endParaRPr lang="en-US" dirty="0"/>
          </a:p>
        </p:txBody>
      </p:sp>
      <p:sp>
        <p:nvSpPr>
          <p:cNvPr id="85" name="TextBox 84"/>
          <p:cNvSpPr txBox="1"/>
          <p:nvPr/>
        </p:nvSpPr>
        <p:spPr>
          <a:xfrm>
            <a:off x="5799629" y="6276391"/>
            <a:ext cx="1776235" cy="369332"/>
          </a:xfrm>
          <a:prstGeom prst="rect">
            <a:avLst/>
          </a:prstGeom>
          <a:noFill/>
          <a:ln>
            <a:solidFill>
              <a:schemeClr val="tx1"/>
            </a:solidFill>
          </a:ln>
        </p:spPr>
        <p:txBody>
          <a:bodyPr wrap="square" lIns="91429" tIns="45714" rIns="91429" bIns="45714" rtlCol="0">
            <a:spAutoFit/>
          </a:bodyPr>
          <a:lstStyle/>
          <a:p>
            <a:pPr algn="ctr"/>
            <a:r>
              <a:rPr lang="en-US" dirty="0" smtClean="0"/>
              <a:t>124 K test mass</a:t>
            </a:r>
            <a:endParaRPr lang="en-US" dirty="0"/>
          </a:p>
        </p:txBody>
      </p:sp>
      <p:cxnSp>
        <p:nvCxnSpPr>
          <p:cNvPr id="87" name="Straight Arrow Connector 86"/>
          <p:cNvCxnSpPr>
            <a:stCxn id="85" idx="0"/>
          </p:cNvCxnSpPr>
          <p:nvPr/>
        </p:nvCxnSpPr>
        <p:spPr>
          <a:xfrm flipV="1">
            <a:off x="6687747" y="5681046"/>
            <a:ext cx="247152" cy="59534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8003896" y="2714086"/>
            <a:ext cx="1140105" cy="369332"/>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a:t>C</a:t>
            </a:r>
            <a:r>
              <a:rPr lang="en-US" dirty="0" smtClean="0"/>
              <a:t>old link</a:t>
            </a:r>
            <a:endParaRPr lang="en-US" dirty="0"/>
          </a:p>
        </p:txBody>
      </p:sp>
      <p:cxnSp>
        <p:nvCxnSpPr>
          <p:cNvPr id="88" name="Straight Arrow Connector 87"/>
          <p:cNvCxnSpPr>
            <a:stCxn id="86" idx="2"/>
          </p:cNvCxnSpPr>
          <p:nvPr/>
        </p:nvCxnSpPr>
        <p:spPr>
          <a:xfrm>
            <a:off x="8573948" y="3083419"/>
            <a:ext cx="70871" cy="1291941"/>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flipV="1">
            <a:off x="7729140" y="5819300"/>
            <a:ext cx="204685" cy="34178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0" name="Rectangle 99"/>
          <p:cNvSpPr/>
          <p:nvPr/>
        </p:nvSpPr>
        <p:spPr>
          <a:xfrm>
            <a:off x="5699772" y="3949003"/>
            <a:ext cx="132896" cy="73525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01" name="TextBox 100"/>
          <p:cNvSpPr txBox="1"/>
          <p:nvPr/>
        </p:nvSpPr>
        <p:spPr>
          <a:xfrm>
            <a:off x="2911185" y="3712942"/>
            <a:ext cx="2558297" cy="646331"/>
          </a:xfrm>
          <a:prstGeom prst="rect">
            <a:avLst/>
          </a:prstGeom>
          <a:noFill/>
          <a:ln>
            <a:solidFill>
              <a:schemeClr val="tx1"/>
            </a:solidFill>
          </a:ln>
        </p:spPr>
        <p:txBody>
          <a:bodyPr wrap="square" lIns="91429" tIns="45714" rIns="91429" bIns="45714" rtlCol="0">
            <a:spAutoFit/>
          </a:bodyPr>
          <a:lstStyle/>
          <a:p>
            <a:r>
              <a:rPr lang="en-US" dirty="0" smtClean="0"/>
              <a:t>80 K baffled beam tube shield</a:t>
            </a:r>
            <a:endParaRPr lang="en-US" dirty="0"/>
          </a:p>
        </p:txBody>
      </p:sp>
      <p:cxnSp>
        <p:nvCxnSpPr>
          <p:cNvPr id="106" name="Straight Arrow Connector 105"/>
          <p:cNvCxnSpPr>
            <a:stCxn id="101" idx="2"/>
          </p:cNvCxnSpPr>
          <p:nvPr/>
        </p:nvCxnSpPr>
        <p:spPr>
          <a:xfrm flipH="1">
            <a:off x="1589439" y="4359272"/>
            <a:ext cx="2600895" cy="481314"/>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a:stCxn id="101" idx="2"/>
          </p:cNvCxnSpPr>
          <p:nvPr/>
        </p:nvCxnSpPr>
        <p:spPr>
          <a:xfrm>
            <a:off x="4190334" y="4359273"/>
            <a:ext cx="386783" cy="62051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9" name="TextBox 108"/>
          <p:cNvSpPr txBox="1"/>
          <p:nvPr/>
        </p:nvSpPr>
        <p:spPr>
          <a:xfrm>
            <a:off x="3776486" y="5225524"/>
            <a:ext cx="707520" cy="400110"/>
          </a:xfrm>
          <a:prstGeom prst="rect">
            <a:avLst/>
          </a:prstGeom>
          <a:noFill/>
        </p:spPr>
        <p:txBody>
          <a:bodyPr wrap="none" lIns="91429" tIns="45714" rIns="91429" bIns="45714" rtlCol="0">
            <a:spAutoFit/>
          </a:bodyPr>
          <a:lstStyle/>
          <a:p>
            <a:r>
              <a:rPr lang="en-US" sz="2000" b="1" dirty="0"/>
              <a:t>10 m</a:t>
            </a:r>
          </a:p>
        </p:txBody>
      </p:sp>
      <p:cxnSp>
        <p:nvCxnSpPr>
          <p:cNvPr id="114" name="Straight Arrow Connector 113"/>
          <p:cNvCxnSpPr>
            <a:stCxn id="109" idx="3"/>
          </p:cNvCxnSpPr>
          <p:nvPr/>
        </p:nvCxnSpPr>
        <p:spPr>
          <a:xfrm>
            <a:off x="4484006" y="5425580"/>
            <a:ext cx="2342513" cy="192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flipH="1" flipV="1">
            <a:off x="305691" y="5401635"/>
            <a:ext cx="3500241" cy="335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a:off x="5876300" y="4631270"/>
            <a:ext cx="457754" cy="0"/>
          </a:xfrm>
          <a:prstGeom prst="straightConnector1">
            <a:avLst/>
          </a:prstGeom>
          <a:ln>
            <a:solidFill>
              <a:schemeClr val="accent4"/>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a:off x="6777205" y="4234104"/>
            <a:ext cx="0" cy="302514"/>
          </a:xfrm>
          <a:prstGeom prst="straightConnector1">
            <a:avLst/>
          </a:prstGeom>
          <a:ln>
            <a:solidFill>
              <a:srgbClr val="660066"/>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a:off x="7353569" y="4225370"/>
            <a:ext cx="0" cy="302514"/>
          </a:xfrm>
          <a:prstGeom prst="straightConnector1">
            <a:avLst/>
          </a:prstGeom>
          <a:ln>
            <a:solidFill>
              <a:srgbClr val="66006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518508" y="3995429"/>
            <a:ext cx="1550225" cy="369332"/>
          </a:xfrm>
          <a:prstGeom prst="rect">
            <a:avLst/>
          </a:prstGeom>
          <a:noFill/>
          <a:ln>
            <a:solidFill>
              <a:schemeClr val="tx1"/>
            </a:solidFill>
          </a:ln>
        </p:spPr>
        <p:txBody>
          <a:bodyPr wrap="square" lIns="91429" tIns="45714" rIns="91429" bIns="45714" rtlCol="0">
            <a:spAutoFit/>
          </a:bodyPr>
          <a:lstStyle/>
          <a:p>
            <a:r>
              <a:rPr lang="en-US" dirty="0" smtClean="0"/>
              <a:t>≈ 900 mm </a:t>
            </a:r>
            <a:r>
              <a:rPr lang="en-US" dirty="0" err="1" smtClean="0"/>
              <a:t>dia</a:t>
            </a:r>
            <a:endParaRPr lang="en-US" dirty="0"/>
          </a:p>
        </p:txBody>
      </p:sp>
      <p:cxnSp>
        <p:nvCxnSpPr>
          <p:cNvPr id="134" name="Straight Arrow Connector 133"/>
          <p:cNvCxnSpPr/>
          <p:nvPr/>
        </p:nvCxnSpPr>
        <p:spPr>
          <a:xfrm flipH="1">
            <a:off x="602143" y="4364762"/>
            <a:ext cx="227216" cy="54637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388178" y="2543462"/>
            <a:ext cx="1140105" cy="646331"/>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Blade springs</a:t>
            </a:r>
            <a:endParaRPr lang="en-US" dirty="0"/>
          </a:p>
        </p:txBody>
      </p:sp>
      <p:cxnSp>
        <p:nvCxnSpPr>
          <p:cNvPr id="138" name="Straight Arrow Connector 137"/>
          <p:cNvCxnSpPr/>
          <p:nvPr/>
        </p:nvCxnSpPr>
        <p:spPr>
          <a:xfrm>
            <a:off x="5400592" y="3189792"/>
            <a:ext cx="822788" cy="9171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39" name="Group 138"/>
          <p:cNvGrpSpPr/>
          <p:nvPr/>
        </p:nvGrpSpPr>
        <p:grpSpPr>
          <a:xfrm>
            <a:off x="97945" y="1212609"/>
            <a:ext cx="3707986" cy="939152"/>
            <a:chOff x="1224045" y="1813969"/>
            <a:chExt cx="3707986" cy="939152"/>
          </a:xfrm>
        </p:grpSpPr>
        <p:sp>
          <p:nvSpPr>
            <p:cNvPr id="140" name="TextBox 139"/>
            <p:cNvSpPr txBox="1"/>
            <p:nvPr/>
          </p:nvSpPr>
          <p:spPr>
            <a:xfrm>
              <a:off x="1872300" y="2296045"/>
              <a:ext cx="2111210" cy="369332"/>
            </a:xfrm>
            <a:prstGeom prst="rect">
              <a:avLst/>
            </a:prstGeom>
            <a:noFill/>
          </p:spPr>
          <p:txBody>
            <a:bodyPr wrap="square" rtlCol="0">
              <a:spAutoFit/>
            </a:bodyPr>
            <a:lstStyle/>
            <a:p>
              <a:r>
                <a:rPr lang="en-US" dirty="0" smtClean="0"/>
                <a:t>Actuators</a:t>
              </a:r>
              <a:endParaRPr lang="en-US" dirty="0"/>
            </a:p>
          </p:txBody>
        </p:sp>
        <p:sp>
          <p:nvSpPr>
            <p:cNvPr id="141" name="TextBox 140"/>
            <p:cNvSpPr txBox="1"/>
            <p:nvPr/>
          </p:nvSpPr>
          <p:spPr>
            <a:xfrm>
              <a:off x="1874674" y="1822796"/>
              <a:ext cx="2980852" cy="369332"/>
            </a:xfrm>
            <a:prstGeom prst="rect">
              <a:avLst/>
            </a:prstGeom>
            <a:noFill/>
          </p:spPr>
          <p:txBody>
            <a:bodyPr wrap="square" rtlCol="0">
              <a:spAutoFit/>
            </a:bodyPr>
            <a:lstStyle/>
            <a:p>
              <a:pPr algn="ctr"/>
              <a:r>
                <a:rPr lang="en-US" dirty="0"/>
                <a:t>Relative displacement </a:t>
              </a:r>
              <a:r>
                <a:rPr lang="en-US" dirty="0" smtClean="0"/>
                <a:t>sensors</a:t>
              </a:r>
            </a:p>
          </p:txBody>
        </p:sp>
        <p:cxnSp>
          <p:nvCxnSpPr>
            <p:cNvPr id="142" name="Straight Arrow Connector 141"/>
            <p:cNvCxnSpPr/>
            <p:nvPr/>
          </p:nvCxnSpPr>
          <p:spPr>
            <a:xfrm>
              <a:off x="1320474" y="2481379"/>
              <a:ext cx="457754" cy="0"/>
            </a:xfrm>
            <a:prstGeom prst="straightConnector1">
              <a:avLst/>
            </a:prstGeom>
            <a:ln>
              <a:solidFill>
                <a:schemeClr val="accent4"/>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p:nvPr/>
          </p:nvCxnSpPr>
          <p:spPr>
            <a:xfrm>
              <a:off x="1320474" y="2081553"/>
              <a:ext cx="454392" cy="1112"/>
            </a:xfrm>
            <a:prstGeom prst="straightConnector1">
              <a:avLst/>
            </a:prstGeom>
            <a:ln>
              <a:solidFill>
                <a:srgbClr val="66006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4" name="Rectangle 143"/>
            <p:cNvSpPr/>
            <p:nvPr/>
          </p:nvSpPr>
          <p:spPr>
            <a:xfrm>
              <a:off x="1224045" y="1813969"/>
              <a:ext cx="3707986" cy="93915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Slide Number Placeholder 2"/>
          <p:cNvSpPr>
            <a:spLocks noGrp="1"/>
          </p:cNvSpPr>
          <p:nvPr>
            <p:ph type="sldNum" sz="quarter" idx="12"/>
          </p:nvPr>
        </p:nvSpPr>
        <p:spPr>
          <a:xfrm>
            <a:off x="0" y="6492875"/>
            <a:ext cx="2133600" cy="365125"/>
          </a:xfrm>
        </p:spPr>
        <p:txBody>
          <a:bodyPr/>
          <a:lstStyle/>
          <a:p>
            <a:pPr algn="l"/>
            <a:fld id="{AEF90977-0000-B641-9D00-156F4F6BC2E6}" type="slidenum">
              <a:rPr lang="en-US" smtClean="0"/>
              <a:pPr algn="l"/>
              <a:t>11</a:t>
            </a:fld>
            <a:endParaRPr lang="en-US" dirty="0"/>
          </a:p>
        </p:txBody>
      </p:sp>
      <p:sp>
        <p:nvSpPr>
          <p:cNvPr id="12" name="TextBox 11"/>
          <p:cNvSpPr txBox="1"/>
          <p:nvPr/>
        </p:nvSpPr>
        <p:spPr>
          <a:xfrm>
            <a:off x="6445238" y="2116489"/>
            <a:ext cx="1238482" cy="646331"/>
          </a:xfrm>
          <a:prstGeom prst="rect">
            <a:avLst/>
          </a:prstGeom>
          <a:noFill/>
          <a:ln>
            <a:noFill/>
          </a:ln>
        </p:spPr>
        <p:txBody>
          <a:bodyPr wrap="square" rtlCol="0">
            <a:spAutoFit/>
          </a:bodyPr>
          <a:lstStyle/>
          <a:p>
            <a:pPr algn="ctr"/>
            <a:r>
              <a:rPr lang="en-US" dirty="0" smtClean="0">
                <a:solidFill>
                  <a:schemeClr val="bg1"/>
                </a:solidFill>
              </a:rPr>
              <a:t>Vacuum chamber</a:t>
            </a:r>
            <a:endParaRPr lang="en-US" dirty="0">
              <a:solidFill>
                <a:schemeClr val="bg1"/>
              </a:solidFill>
            </a:endParaRPr>
          </a:p>
        </p:txBody>
      </p:sp>
      <p:sp>
        <p:nvSpPr>
          <p:cNvPr id="123" name="TextBox 122"/>
          <p:cNvSpPr txBox="1"/>
          <p:nvPr/>
        </p:nvSpPr>
        <p:spPr>
          <a:xfrm>
            <a:off x="7933826" y="5560921"/>
            <a:ext cx="1140105" cy="1200316"/>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80 K heat shield  for ≈5 W cooling</a:t>
            </a:r>
            <a:endParaRPr lang="en-US" dirty="0"/>
          </a:p>
        </p:txBody>
      </p:sp>
    </p:spTree>
    <p:extLst>
      <p:ext uri="{BB962C8B-B14F-4D97-AF65-F5344CB8AC3E}">
        <p14:creationId xmlns:p14="http://schemas.microsoft.com/office/powerpoint/2010/main" val="221880066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12</a:t>
            </a:fld>
            <a:endParaRPr lang="en-US">
              <a:solidFill>
                <a:prstClr val="black">
                  <a:tint val="75000"/>
                </a:prstClr>
              </a:solidFill>
              <a:latin typeface="Calibri"/>
            </a:endParaRPr>
          </a:p>
        </p:txBody>
      </p:sp>
      <p:sp>
        <p:nvSpPr>
          <p:cNvPr id="6" name="Title 1"/>
          <p:cNvSpPr>
            <a:spLocks noGrp="1"/>
          </p:cNvSpPr>
          <p:nvPr>
            <p:ph type="title"/>
          </p:nvPr>
        </p:nvSpPr>
        <p:spPr>
          <a:xfrm>
            <a:off x="0" y="261427"/>
            <a:ext cx="9144000" cy="430887"/>
          </a:xfrm>
        </p:spPr>
        <p:txBody>
          <a:bodyPr/>
          <a:lstStyle/>
          <a:p>
            <a:pPr algn="ctr"/>
            <a:r>
              <a:rPr lang="en-US" sz="2800" dirty="0" smtClean="0"/>
              <a:t>Heat shield experiment at Stanford University</a:t>
            </a:r>
            <a:endParaRPr lang="en-US" sz="2800" dirty="0"/>
          </a:p>
        </p:txBody>
      </p:sp>
    </p:spTree>
    <p:extLst>
      <p:ext uri="{BB962C8B-B14F-4D97-AF65-F5344CB8AC3E}">
        <p14:creationId xmlns:p14="http://schemas.microsoft.com/office/powerpoint/2010/main" val="296418684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2016-03-04 15.15.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4"/>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13</a:t>
            </a:fld>
            <a:endParaRPr lang="en-US">
              <a:solidFill>
                <a:prstClr val="black">
                  <a:tint val="75000"/>
                </a:prstClr>
              </a:solidFill>
              <a:latin typeface="Calibri"/>
            </a:endParaRPr>
          </a:p>
        </p:txBody>
      </p:sp>
    </p:spTree>
    <p:extLst>
      <p:ext uri="{BB962C8B-B14F-4D97-AF65-F5344CB8AC3E}">
        <p14:creationId xmlns:p14="http://schemas.microsoft.com/office/powerpoint/2010/main" val="225336473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p:cNvGrpSpPr/>
          <p:nvPr/>
        </p:nvGrpSpPr>
        <p:grpSpPr>
          <a:xfrm>
            <a:off x="1201123" y="5484024"/>
            <a:ext cx="124270" cy="386370"/>
            <a:chOff x="1044772" y="5159833"/>
            <a:chExt cx="137379" cy="574693"/>
          </a:xfrm>
        </p:grpSpPr>
        <p:cxnSp>
          <p:nvCxnSpPr>
            <p:cNvPr id="74" name="Straight Connector 73"/>
            <p:cNvCxnSpPr/>
            <p:nvPr/>
          </p:nvCxnSpPr>
          <p:spPr>
            <a:xfrm>
              <a:off x="1044772" y="5159833"/>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a:off x="1044772" y="5280505"/>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1057881" y="5387840"/>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a:off x="1057881" y="5508511"/>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1057881" y="5613854"/>
              <a:ext cx="124270" cy="12067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9" name="Group 78"/>
          <p:cNvGrpSpPr/>
          <p:nvPr/>
        </p:nvGrpSpPr>
        <p:grpSpPr>
          <a:xfrm>
            <a:off x="1291388" y="4454244"/>
            <a:ext cx="124270" cy="386370"/>
            <a:chOff x="1044772" y="5159833"/>
            <a:chExt cx="137379" cy="574693"/>
          </a:xfrm>
        </p:grpSpPr>
        <p:cxnSp>
          <p:nvCxnSpPr>
            <p:cNvPr id="80" name="Straight Connector 79"/>
            <p:cNvCxnSpPr/>
            <p:nvPr/>
          </p:nvCxnSpPr>
          <p:spPr>
            <a:xfrm>
              <a:off x="1044772" y="5159833"/>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1044772" y="5280505"/>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1057881" y="5387840"/>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a:off x="1057881" y="5508511"/>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1057881" y="5613854"/>
              <a:ext cx="124270" cy="12067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85" name="Group 84"/>
          <p:cNvGrpSpPr/>
          <p:nvPr/>
        </p:nvGrpSpPr>
        <p:grpSpPr>
          <a:xfrm>
            <a:off x="6702962" y="5490348"/>
            <a:ext cx="124270" cy="386370"/>
            <a:chOff x="1044772" y="5159833"/>
            <a:chExt cx="137379" cy="574693"/>
          </a:xfrm>
        </p:grpSpPr>
        <p:cxnSp>
          <p:nvCxnSpPr>
            <p:cNvPr id="86" name="Straight Connector 85"/>
            <p:cNvCxnSpPr/>
            <p:nvPr/>
          </p:nvCxnSpPr>
          <p:spPr>
            <a:xfrm>
              <a:off x="1044772" y="5159833"/>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a:off x="1044772" y="5280505"/>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1057881" y="5387840"/>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H="1">
              <a:off x="1057881" y="5508511"/>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1057881" y="5613854"/>
              <a:ext cx="124270" cy="12067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91" name="Group 90"/>
          <p:cNvGrpSpPr/>
          <p:nvPr/>
        </p:nvGrpSpPr>
        <p:grpSpPr>
          <a:xfrm>
            <a:off x="6581000" y="4454694"/>
            <a:ext cx="124270" cy="386370"/>
            <a:chOff x="1044772" y="5159833"/>
            <a:chExt cx="137379" cy="574693"/>
          </a:xfrm>
        </p:grpSpPr>
        <p:cxnSp>
          <p:nvCxnSpPr>
            <p:cNvPr id="92" name="Straight Connector 91"/>
            <p:cNvCxnSpPr/>
            <p:nvPr/>
          </p:nvCxnSpPr>
          <p:spPr>
            <a:xfrm>
              <a:off x="1044772" y="5159833"/>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H="1">
              <a:off x="1044772" y="5280505"/>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1057881" y="5387840"/>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H="1">
              <a:off x="1057881" y="5508511"/>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1057881" y="5613854"/>
              <a:ext cx="124270" cy="120672"/>
            </a:xfrm>
            <a:prstGeom prst="line">
              <a:avLst/>
            </a:prstGeom>
          </p:spPr>
          <p:style>
            <a:lnRef idx="2">
              <a:schemeClr val="accent1"/>
            </a:lnRef>
            <a:fillRef idx="0">
              <a:schemeClr val="accent1"/>
            </a:fillRef>
            <a:effectRef idx="1">
              <a:schemeClr val="accent1"/>
            </a:effectRef>
            <a:fontRef idx="minor">
              <a:schemeClr val="tx1"/>
            </a:fontRef>
          </p:style>
        </p:cxnSp>
      </p:grpSp>
      <p:sp>
        <p:nvSpPr>
          <p:cNvPr id="6" name="TextBox 5"/>
          <p:cNvSpPr txBox="1"/>
          <p:nvPr/>
        </p:nvSpPr>
        <p:spPr>
          <a:xfrm>
            <a:off x="7779484" y="4433861"/>
            <a:ext cx="1476400" cy="707886"/>
          </a:xfrm>
          <a:prstGeom prst="rect">
            <a:avLst/>
          </a:prstGeom>
          <a:noFill/>
        </p:spPr>
        <p:txBody>
          <a:bodyPr wrap="square" rtlCol="0">
            <a:spAutoFit/>
          </a:bodyPr>
          <a:lstStyle/>
          <a:p>
            <a:r>
              <a:rPr lang="en-US" sz="2000" dirty="0"/>
              <a:t>G</a:t>
            </a:r>
            <a:r>
              <a:rPr lang="en-US" sz="2000" dirty="0" smtClean="0"/>
              <a:t>N</a:t>
            </a:r>
            <a:r>
              <a:rPr lang="en-US" sz="2000" baseline="-25000" dirty="0" smtClean="0"/>
              <a:t>2</a:t>
            </a:r>
            <a:r>
              <a:rPr lang="en-US" sz="2000" dirty="0" smtClean="0"/>
              <a:t> </a:t>
            </a:r>
            <a:r>
              <a:rPr lang="en-US" sz="2000" dirty="0" err="1" smtClean="0"/>
              <a:t>feedthrough</a:t>
            </a:r>
            <a:endParaRPr lang="en-US" sz="2000" baseline="-25000" dirty="0"/>
          </a:p>
        </p:txBody>
      </p:sp>
      <p:sp>
        <p:nvSpPr>
          <p:cNvPr id="7" name="Rectangle 6"/>
          <p:cNvSpPr/>
          <p:nvPr/>
        </p:nvSpPr>
        <p:spPr>
          <a:xfrm>
            <a:off x="1126023" y="3819311"/>
            <a:ext cx="5749855" cy="634933"/>
          </a:xfrm>
          <a:prstGeom prst="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Actively isolated optics table (300 K)</a:t>
            </a:r>
            <a:endParaRPr lang="en-US" sz="2000" dirty="0"/>
          </a:p>
        </p:txBody>
      </p:sp>
      <p:sp>
        <p:nvSpPr>
          <p:cNvPr id="8" name="Rectangle 7"/>
          <p:cNvSpPr/>
          <p:nvPr/>
        </p:nvSpPr>
        <p:spPr>
          <a:xfrm>
            <a:off x="1126023" y="4863247"/>
            <a:ext cx="5749855" cy="634933"/>
          </a:xfrm>
          <a:prstGeom prst="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Intermediate stage (300 K)</a:t>
            </a:r>
            <a:endParaRPr lang="en-US" sz="2000" dirty="0"/>
          </a:p>
        </p:txBody>
      </p:sp>
      <p:cxnSp>
        <p:nvCxnSpPr>
          <p:cNvPr id="9" name="Straight Connector 8"/>
          <p:cNvCxnSpPr/>
          <p:nvPr/>
        </p:nvCxnSpPr>
        <p:spPr>
          <a:xfrm>
            <a:off x="7790925" y="629306"/>
            <a:ext cx="19869" cy="588420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7803576" y="1756855"/>
            <a:ext cx="129881" cy="597977"/>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Connector 35"/>
          <p:cNvCxnSpPr/>
          <p:nvPr/>
        </p:nvCxnSpPr>
        <p:spPr>
          <a:xfrm>
            <a:off x="7933457" y="1879475"/>
            <a:ext cx="634975" cy="0"/>
          </a:xfrm>
          <a:prstGeom prst="line">
            <a:avLst/>
          </a:prstGeom>
          <a:ln w="127000"/>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933457" y="2085146"/>
            <a:ext cx="634975" cy="0"/>
          </a:xfrm>
          <a:prstGeom prst="line">
            <a:avLst/>
          </a:prstGeom>
          <a:ln w="127000"/>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7938359" y="2333065"/>
            <a:ext cx="1267572" cy="400110"/>
          </a:xfrm>
          <a:prstGeom prst="rect">
            <a:avLst/>
          </a:prstGeom>
          <a:noFill/>
        </p:spPr>
        <p:txBody>
          <a:bodyPr wrap="square" rtlCol="0">
            <a:spAutoFit/>
          </a:bodyPr>
          <a:lstStyle/>
          <a:p>
            <a:r>
              <a:rPr lang="en-US" sz="2000" dirty="0" smtClean="0"/>
              <a:t>LN</a:t>
            </a:r>
            <a:r>
              <a:rPr lang="en-US" sz="2000" baseline="-25000" dirty="0" smtClean="0"/>
              <a:t>2</a:t>
            </a:r>
            <a:r>
              <a:rPr lang="en-US" sz="2000" dirty="0" smtClean="0"/>
              <a:t> return</a:t>
            </a:r>
            <a:endParaRPr lang="en-US" sz="2000" dirty="0"/>
          </a:p>
        </p:txBody>
      </p:sp>
      <p:sp>
        <p:nvSpPr>
          <p:cNvPr id="39" name="TextBox 38"/>
          <p:cNvSpPr txBox="1"/>
          <p:nvPr/>
        </p:nvSpPr>
        <p:spPr>
          <a:xfrm>
            <a:off x="7920784" y="1191938"/>
            <a:ext cx="1275501" cy="400110"/>
          </a:xfrm>
          <a:prstGeom prst="rect">
            <a:avLst/>
          </a:prstGeom>
          <a:noFill/>
        </p:spPr>
        <p:txBody>
          <a:bodyPr wrap="square" rtlCol="0">
            <a:spAutoFit/>
          </a:bodyPr>
          <a:lstStyle/>
          <a:p>
            <a:r>
              <a:rPr lang="en-US" sz="2000" dirty="0"/>
              <a:t>LN</a:t>
            </a:r>
            <a:r>
              <a:rPr lang="en-US" sz="2000" baseline="-25000" dirty="0"/>
              <a:t>2</a:t>
            </a:r>
            <a:r>
              <a:rPr lang="en-US" sz="2000" dirty="0"/>
              <a:t> supply</a:t>
            </a:r>
          </a:p>
        </p:txBody>
      </p:sp>
      <p:cxnSp>
        <p:nvCxnSpPr>
          <p:cNvPr id="41" name="Straight Arrow Connector 40"/>
          <p:cNvCxnSpPr/>
          <p:nvPr/>
        </p:nvCxnSpPr>
        <p:spPr>
          <a:xfrm flipH="1" flipV="1">
            <a:off x="8500305" y="2209134"/>
            <a:ext cx="311533" cy="16000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6883248" y="125519"/>
            <a:ext cx="1928589" cy="400110"/>
          </a:xfrm>
          <a:prstGeom prst="rect">
            <a:avLst/>
          </a:prstGeom>
          <a:noFill/>
        </p:spPr>
        <p:txBody>
          <a:bodyPr wrap="square" rtlCol="0">
            <a:spAutoFit/>
          </a:bodyPr>
          <a:lstStyle/>
          <a:p>
            <a:pPr algn="ctr"/>
            <a:r>
              <a:rPr lang="en-US" sz="2000" dirty="0" smtClean="0"/>
              <a:t>Vacuum wall</a:t>
            </a:r>
            <a:endParaRPr lang="en-US" sz="2000" dirty="0"/>
          </a:p>
        </p:txBody>
      </p:sp>
      <p:cxnSp>
        <p:nvCxnSpPr>
          <p:cNvPr id="47" name="Straight Arrow Connector 46"/>
          <p:cNvCxnSpPr/>
          <p:nvPr/>
        </p:nvCxnSpPr>
        <p:spPr>
          <a:xfrm flipH="1">
            <a:off x="7825226" y="494851"/>
            <a:ext cx="273304" cy="37473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7888138" y="1661348"/>
            <a:ext cx="612167" cy="17235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7825226" y="3755925"/>
            <a:ext cx="129881" cy="597977"/>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Connector 49"/>
          <p:cNvCxnSpPr/>
          <p:nvPr/>
        </p:nvCxnSpPr>
        <p:spPr>
          <a:xfrm>
            <a:off x="7954313" y="4078284"/>
            <a:ext cx="477024" cy="5490"/>
          </a:xfrm>
          <a:prstGeom prst="line">
            <a:avLst/>
          </a:prstGeom>
          <a:ln w="127000"/>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6" idx="0"/>
            <a:endCxn id="49" idx="3"/>
          </p:cNvCxnSpPr>
          <p:nvPr/>
        </p:nvCxnSpPr>
        <p:spPr>
          <a:xfrm flipH="1" flipV="1">
            <a:off x="7955107" y="4054914"/>
            <a:ext cx="562577" cy="37894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151" idx="2"/>
          </p:cNvCxnSpPr>
          <p:nvPr/>
        </p:nvCxnSpPr>
        <p:spPr>
          <a:xfrm flipH="1">
            <a:off x="6653176" y="1115564"/>
            <a:ext cx="230072" cy="3836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1" name="Rectangle 70"/>
          <p:cNvSpPr/>
          <p:nvPr/>
        </p:nvSpPr>
        <p:spPr>
          <a:xfrm>
            <a:off x="6717156" y="5878573"/>
            <a:ext cx="1073769" cy="634933"/>
          </a:xfrm>
          <a:prstGeom prst="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Ground</a:t>
            </a:r>
            <a:endParaRPr lang="en-US" dirty="0"/>
          </a:p>
        </p:txBody>
      </p:sp>
      <p:sp>
        <p:nvSpPr>
          <p:cNvPr id="72" name="Rectangle 71"/>
          <p:cNvSpPr/>
          <p:nvPr/>
        </p:nvSpPr>
        <p:spPr>
          <a:xfrm>
            <a:off x="251624" y="5878573"/>
            <a:ext cx="1073769" cy="634933"/>
          </a:xfrm>
          <a:prstGeom prst="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Ground</a:t>
            </a:r>
            <a:endParaRPr lang="en-US" dirty="0"/>
          </a:p>
        </p:txBody>
      </p:sp>
      <p:cxnSp>
        <p:nvCxnSpPr>
          <p:cNvPr id="97" name="Straight Connector 96"/>
          <p:cNvCxnSpPr/>
          <p:nvPr/>
        </p:nvCxnSpPr>
        <p:spPr>
          <a:xfrm>
            <a:off x="205860" y="629306"/>
            <a:ext cx="28862" cy="588420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H="1">
            <a:off x="205861" y="608009"/>
            <a:ext cx="7585064"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a:off x="218742" y="6513506"/>
            <a:ext cx="7585064"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3350586" y="2333065"/>
            <a:ext cx="1471068" cy="1131105"/>
          </a:xfrm>
          <a:prstGeom prst="rect">
            <a:avLst/>
          </a:prstGeom>
          <a:solidFill>
            <a:srgbClr val="0000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Heat shield</a:t>
            </a:r>
          </a:p>
          <a:p>
            <a:pPr algn="ctr"/>
            <a:r>
              <a:rPr lang="en-US" sz="2000" dirty="0" smtClean="0"/>
              <a:t>80 K</a:t>
            </a:r>
            <a:endParaRPr lang="en-US" sz="2000" dirty="0"/>
          </a:p>
        </p:txBody>
      </p:sp>
      <p:sp>
        <p:nvSpPr>
          <p:cNvPr id="113" name="Rectangle 112"/>
          <p:cNvSpPr/>
          <p:nvPr/>
        </p:nvSpPr>
        <p:spPr>
          <a:xfrm>
            <a:off x="2745778" y="3191507"/>
            <a:ext cx="114407" cy="616362"/>
          </a:xfrm>
          <a:prstGeom prst="rect">
            <a:avLst/>
          </a:prstGeom>
          <a:solidFill>
            <a:schemeClr val="bg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p:cNvSpPr/>
          <p:nvPr/>
        </p:nvSpPr>
        <p:spPr>
          <a:xfrm>
            <a:off x="5300732" y="3205297"/>
            <a:ext cx="114407" cy="616362"/>
          </a:xfrm>
          <a:prstGeom prst="rect">
            <a:avLst/>
          </a:prstGeom>
          <a:solidFill>
            <a:schemeClr val="bg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5" name="Straight Arrow Connector 114"/>
          <p:cNvCxnSpPr/>
          <p:nvPr/>
        </p:nvCxnSpPr>
        <p:spPr>
          <a:xfrm>
            <a:off x="2894732" y="3270676"/>
            <a:ext cx="411869" cy="0"/>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a:off x="4855977" y="3268651"/>
            <a:ext cx="411869" cy="0"/>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flipV="1">
            <a:off x="3447567" y="3481350"/>
            <a:ext cx="0" cy="284986"/>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flipV="1">
            <a:off x="4651891" y="3481350"/>
            <a:ext cx="0" cy="284986"/>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1" name="Rectangle 120"/>
          <p:cNvSpPr/>
          <p:nvPr/>
        </p:nvSpPr>
        <p:spPr>
          <a:xfrm>
            <a:off x="713001" y="1762055"/>
            <a:ext cx="114407" cy="4117603"/>
          </a:xfrm>
          <a:prstGeom prst="rect">
            <a:avLst/>
          </a:prstGeom>
          <a:solidFill>
            <a:schemeClr val="bg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Rectangle 121"/>
          <p:cNvSpPr/>
          <p:nvPr/>
        </p:nvSpPr>
        <p:spPr>
          <a:xfrm>
            <a:off x="3914508" y="-1291688"/>
            <a:ext cx="114407" cy="6246394"/>
          </a:xfrm>
          <a:prstGeom prst="rect">
            <a:avLst/>
          </a:prstGeom>
          <a:solidFill>
            <a:schemeClr val="bg2">
              <a:lumMod val="75000"/>
            </a:schemeClr>
          </a:solidFill>
          <a:ln>
            <a:solidFill>
              <a:schemeClr val="tx1"/>
            </a:solidFill>
          </a:ln>
          <a:effectLst/>
          <a:scene3d>
            <a:camera prst="orthographicFront">
              <a:rot lat="0" lon="0" rev="54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ectangle 122"/>
          <p:cNvSpPr/>
          <p:nvPr/>
        </p:nvSpPr>
        <p:spPr>
          <a:xfrm>
            <a:off x="7112038" y="1762857"/>
            <a:ext cx="114407" cy="4117603"/>
          </a:xfrm>
          <a:prstGeom prst="rect">
            <a:avLst/>
          </a:prstGeom>
          <a:solidFill>
            <a:schemeClr val="bg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4" name="Group 123"/>
          <p:cNvGrpSpPr/>
          <p:nvPr/>
        </p:nvGrpSpPr>
        <p:grpSpPr>
          <a:xfrm>
            <a:off x="3596561" y="1906351"/>
            <a:ext cx="124270" cy="386370"/>
            <a:chOff x="1044772" y="5159833"/>
            <a:chExt cx="137379" cy="574693"/>
          </a:xfrm>
        </p:grpSpPr>
        <p:cxnSp>
          <p:nvCxnSpPr>
            <p:cNvPr id="125" name="Straight Connector 124"/>
            <p:cNvCxnSpPr/>
            <p:nvPr/>
          </p:nvCxnSpPr>
          <p:spPr>
            <a:xfrm>
              <a:off x="1044772" y="5159833"/>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flipH="1">
              <a:off x="1044772" y="5280505"/>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1057881" y="5387840"/>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flipH="1">
              <a:off x="1057881" y="5508511"/>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1057881" y="5613854"/>
              <a:ext cx="124270" cy="12067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30" name="Group 129"/>
          <p:cNvGrpSpPr/>
          <p:nvPr/>
        </p:nvGrpSpPr>
        <p:grpSpPr>
          <a:xfrm>
            <a:off x="4418141" y="1912369"/>
            <a:ext cx="124270" cy="386370"/>
            <a:chOff x="1044772" y="5159833"/>
            <a:chExt cx="137379" cy="574693"/>
          </a:xfrm>
        </p:grpSpPr>
        <p:cxnSp>
          <p:nvCxnSpPr>
            <p:cNvPr id="131" name="Straight Connector 130"/>
            <p:cNvCxnSpPr/>
            <p:nvPr/>
          </p:nvCxnSpPr>
          <p:spPr>
            <a:xfrm>
              <a:off x="1044772" y="5159833"/>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flipH="1">
              <a:off x="1044772" y="5280505"/>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1057881" y="5387840"/>
              <a:ext cx="124270" cy="120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flipH="1">
              <a:off x="1057881" y="5508511"/>
              <a:ext cx="124270" cy="101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a:off x="1057881" y="5613854"/>
              <a:ext cx="124270" cy="120672"/>
            </a:xfrm>
            <a:prstGeom prst="line">
              <a:avLst/>
            </a:prstGeom>
          </p:spPr>
          <p:style>
            <a:lnRef idx="2">
              <a:schemeClr val="accent1"/>
            </a:lnRef>
            <a:fillRef idx="0">
              <a:schemeClr val="accent1"/>
            </a:fillRef>
            <a:effectRef idx="1">
              <a:schemeClr val="accent1"/>
            </a:effectRef>
            <a:fontRef idx="minor">
              <a:schemeClr val="tx1"/>
            </a:fontRef>
          </p:style>
        </p:cxnSp>
      </p:grpSp>
      <p:sp>
        <p:nvSpPr>
          <p:cNvPr id="136" name="Rectangle 135"/>
          <p:cNvSpPr/>
          <p:nvPr/>
        </p:nvSpPr>
        <p:spPr>
          <a:xfrm>
            <a:off x="2749677" y="1912369"/>
            <a:ext cx="114407" cy="616362"/>
          </a:xfrm>
          <a:prstGeom prst="rect">
            <a:avLst/>
          </a:prstGeom>
          <a:solidFill>
            <a:schemeClr val="bg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Rectangle 136"/>
          <p:cNvSpPr/>
          <p:nvPr/>
        </p:nvSpPr>
        <p:spPr>
          <a:xfrm>
            <a:off x="5298301" y="1912369"/>
            <a:ext cx="114407" cy="616362"/>
          </a:xfrm>
          <a:prstGeom prst="rect">
            <a:avLst/>
          </a:prstGeom>
          <a:solidFill>
            <a:schemeClr val="bg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8" name="Straight Arrow Connector 137"/>
          <p:cNvCxnSpPr/>
          <p:nvPr/>
        </p:nvCxnSpPr>
        <p:spPr>
          <a:xfrm>
            <a:off x="2896503" y="2427629"/>
            <a:ext cx="411869"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a:off x="4857748" y="2425604"/>
            <a:ext cx="411869"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flipV="1">
            <a:off x="3465411" y="1974769"/>
            <a:ext cx="0" cy="284986"/>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p:nvPr/>
        </p:nvCxnSpPr>
        <p:spPr>
          <a:xfrm flipV="1">
            <a:off x="4669735" y="1974769"/>
            <a:ext cx="0" cy="284986"/>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0" name="Freeform 149"/>
          <p:cNvSpPr/>
          <p:nvPr/>
        </p:nvSpPr>
        <p:spPr>
          <a:xfrm>
            <a:off x="4123098" y="1510331"/>
            <a:ext cx="3683443" cy="609010"/>
          </a:xfrm>
          <a:custGeom>
            <a:avLst/>
            <a:gdLst>
              <a:gd name="connsiteX0" fmla="*/ 3718235 w 3718235"/>
              <a:gd name="connsiteY0" fmla="*/ 331816 h 858808"/>
              <a:gd name="connsiteX1" fmla="*/ 3661032 w 3718235"/>
              <a:gd name="connsiteY1" fmla="*/ 286048 h 858808"/>
              <a:gd name="connsiteX2" fmla="*/ 3638150 w 3718235"/>
              <a:gd name="connsiteY2" fmla="*/ 263164 h 858808"/>
              <a:gd name="connsiteX3" fmla="*/ 3603828 w 3718235"/>
              <a:gd name="connsiteY3" fmla="*/ 251722 h 858808"/>
              <a:gd name="connsiteX4" fmla="*/ 3558065 w 3718235"/>
              <a:gd name="connsiteY4" fmla="*/ 228839 h 858808"/>
              <a:gd name="connsiteX5" fmla="*/ 3523743 w 3718235"/>
              <a:gd name="connsiteY5" fmla="*/ 217397 h 858808"/>
              <a:gd name="connsiteX6" fmla="*/ 3466539 w 3718235"/>
              <a:gd name="connsiteY6" fmla="*/ 183071 h 858808"/>
              <a:gd name="connsiteX7" fmla="*/ 3432217 w 3718235"/>
              <a:gd name="connsiteY7" fmla="*/ 171629 h 858808"/>
              <a:gd name="connsiteX8" fmla="*/ 3340692 w 3718235"/>
              <a:gd name="connsiteY8" fmla="*/ 148745 h 858808"/>
              <a:gd name="connsiteX9" fmla="*/ 3306369 w 3718235"/>
              <a:gd name="connsiteY9" fmla="*/ 125861 h 858808"/>
              <a:gd name="connsiteX10" fmla="*/ 3272047 w 3718235"/>
              <a:gd name="connsiteY10" fmla="*/ 114419 h 858808"/>
              <a:gd name="connsiteX11" fmla="*/ 3111877 w 3718235"/>
              <a:gd name="connsiteY11" fmla="*/ 80094 h 858808"/>
              <a:gd name="connsiteX12" fmla="*/ 3054673 w 3718235"/>
              <a:gd name="connsiteY12" fmla="*/ 68652 h 858808"/>
              <a:gd name="connsiteX13" fmla="*/ 2963148 w 3718235"/>
              <a:gd name="connsiteY13" fmla="*/ 45768 h 858808"/>
              <a:gd name="connsiteX14" fmla="*/ 2768655 w 3718235"/>
              <a:gd name="connsiteY14" fmla="*/ 22884 h 858808"/>
              <a:gd name="connsiteX15" fmla="*/ 2688570 w 3718235"/>
              <a:gd name="connsiteY15" fmla="*/ 11442 h 858808"/>
              <a:gd name="connsiteX16" fmla="*/ 2562722 w 3718235"/>
              <a:gd name="connsiteY16" fmla="*/ 0 h 858808"/>
              <a:gd name="connsiteX17" fmla="*/ 1944923 w 3718235"/>
              <a:gd name="connsiteY17" fmla="*/ 11442 h 858808"/>
              <a:gd name="connsiteX18" fmla="*/ 1830516 w 3718235"/>
              <a:gd name="connsiteY18" fmla="*/ 34326 h 858808"/>
              <a:gd name="connsiteX19" fmla="*/ 1716108 w 3718235"/>
              <a:gd name="connsiteY19" fmla="*/ 45768 h 858808"/>
              <a:gd name="connsiteX20" fmla="*/ 1613142 w 3718235"/>
              <a:gd name="connsiteY20" fmla="*/ 57210 h 858808"/>
              <a:gd name="connsiteX21" fmla="*/ 1475853 w 3718235"/>
              <a:gd name="connsiteY21" fmla="*/ 80094 h 858808"/>
              <a:gd name="connsiteX22" fmla="*/ 1407209 w 3718235"/>
              <a:gd name="connsiteY22" fmla="*/ 91536 h 858808"/>
              <a:gd name="connsiteX23" fmla="*/ 1224157 w 3718235"/>
              <a:gd name="connsiteY23" fmla="*/ 102978 h 858808"/>
              <a:gd name="connsiteX24" fmla="*/ 1121191 w 3718235"/>
              <a:gd name="connsiteY24" fmla="*/ 114419 h 858808"/>
              <a:gd name="connsiteX25" fmla="*/ 800850 w 3718235"/>
              <a:gd name="connsiteY25" fmla="*/ 148745 h 858808"/>
              <a:gd name="connsiteX26" fmla="*/ 743647 w 3718235"/>
              <a:gd name="connsiteY26" fmla="*/ 160187 h 858808"/>
              <a:gd name="connsiteX27" fmla="*/ 675002 w 3718235"/>
              <a:gd name="connsiteY27" fmla="*/ 183071 h 858808"/>
              <a:gd name="connsiteX28" fmla="*/ 583477 w 3718235"/>
              <a:gd name="connsiteY28" fmla="*/ 194513 h 858808"/>
              <a:gd name="connsiteX29" fmla="*/ 503392 w 3718235"/>
              <a:gd name="connsiteY29" fmla="*/ 217397 h 858808"/>
              <a:gd name="connsiteX30" fmla="*/ 251696 w 3718235"/>
              <a:gd name="connsiteY30" fmla="*/ 251722 h 858808"/>
              <a:gd name="connsiteX31" fmla="*/ 148729 w 3718235"/>
              <a:gd name="connsiteY31" fmla="*/ 286048 h 858808"/>
              <a:gd name="connsiteX32" fmla="*/ 114407 w 3718235"/>
              <a:gd name="connsiteY32" fmla="*/ 297490 h 858808"/>
              <a:gd name="connsiteX33" fmla="*/ 91525 w 3718235"/>
              <a:gd name="connsiteY33" fmla="*/ 320374 h 858808"/>
              <a:gd name="connsiteX34" fmla="*/ 80085 w 3718235"/>
              <a:gd name="connsiteY34" fmla="*/ 492003 h 858808"/>
              <a:gd name="connsiteX35" fmla="*/ 114407 w 3718235"/>
              <a:gd name="connsiteY35" fmla="*/ 503445 h 858808"/>
              <a:gd name="connsiteX36" fmla="*/ 148729 w 3718235"/>
              <a:gd name="connsiteY36" fmla="*/ 537770 h 858808"/>
              <a:gd name="connsiteX37" fmla="*/ 217373 w 3718235"/>
              <a:gd name="connsiteY37" fmla="*/ 492003 h 858808"/>
              <a:gd name="connsiteX38" fmla="*/ 240255 w 3718235"/>
              <a:gd name="connsiteY38" fmla="*/ 469119 h 858808"/>
              <a:gd name="connsiteX39" fmla="*/ 251696 w 3718235"/>
              <a:gd name="connsiteY39" fmla="*/ 434793 h 858808"/>
              <a:gd name="connsiteX40" fmla="*/ 160170 w 3718235"/>
              <a:gd name="connsiteY40" fmla="*/ 423351 h 858808"/>
              <a:gd name="connsiteX41" fmla="*/ 91525 w 3718235"/>
              <a:gd name="connsiteY41" fmla="*/ 469119 h 858808"/>
              <a:gd name="connsiteX42" fmla="*/ 34322 w 3718235"/>
              <a:gd name="connsiteY42" fmla="*/ 537770 h 858808"/>
              <a:gd name="connsiteX43" fmla="*/ 22881 w 3718235"/>
              <a:gd name="connsiteY43" fmla="*/ 640748 h 858808"/>
              <a:gd name="connsiteX44" fmla="*/ 11440 w 3718235"/>
              <a:gd name="connsiteY44" fmla="*/ 709399 h 858808"/>
              <a:gd name="connsiteX45" fmla="*/ 0 w 3718235"/>
              <a:gd name="connsiteY45" fmla="*/ 789493 h 858808"/>
              <a:gd name="connsiteX46" fmla="*/ 45763 w 3718235"/>
              <a:gd name="connsiteY46" fmla="*/ 858144 h 858808"/>
              <a:gd name="connsiteX47" fmla="*/ 68644 w 3718235"/>
              <a:gd name="connsiteY47" fmla="*/ 858144 h 858808"/>
              <a:gd name="connsiteX0" fmla="*/ 3718235 w 3718235"/>
              <a:gd name="connsiteY0" fmla="*/ 331816 h 858157"/>
              <a:gd name="connsiteX1" fmla="*/ 3661032 w 3718235"/>
              <a:gd name="connsiteY1" fmla="*/ 286048 h 858157"/>
              <a:gd name="connsiteX2" fmla="*/ 3638150 w 3718235"/>
              <a:gd name="connsiteY2" fmla="*/ 263164 h 858157"/>
              <a:gd name="connsiteX3" fmla="*/ 3603828 w 3718235"/>
              <a:gd name="connsiteY3" fmla="*/ 251722 h 858157"/>
              <a:gd name="connsiteX4" fmla="*/ 3558065 w 3718235"/>
              <a:gd name="connsiteY4" fmla="*/ 228839 h 858157"/>
              <a:gd name="connsiteX5" fmla="*/ 3523743 w 3718235"/>
              <a:gd name="connsiteY5" fmla="*/ 217397 h 858157"/>
              <a:gd name="connsiteX6" fmla="*/ 3466539 w 3718235"/>
              <a:gd name="connsiteY6" fmla="*/ 183071 h 858157"/>
              <a:gd name="connsiteX7" fmla="*/ 3432217 w 3718235"/>
              <a:gd name="connsiteY7" fmla="*/ 171629 h 858157"/>
              <a:gd name="connsiteX8" fmla="*/ 3340692 w 3718235"/>
              <a:gd name="connsiteY8" fmla="*/ 148745 h 858157"/>
              <a:gd name="connsiteX9" fmla="*/ 3306369 w 3718235"/>
              <a:gd name="connsiteY9" fmla="*/ 125861 h 858157"/>
              <a:gd name="connsiteX10" fmla="*/ 3272047 w 3718235"/>
              <a:gd name="connsiteY10" fmla="*/ 114419 h 858157"/>
              <a:gd name="connsiteX11" fmla="*/ 3111877 w 3718235"/>
              <a:gd name="connsiteY11" fmla="*/ 80094 h 858157"/>
              <a:gd name="connsiteX12" fmla="*/ 3054673 w 3718235"/>
              <a:gd name="connsiteY12" fmla="*/ 68652 h 858157"/>
              <a:gd name="connsiteX13" fmla="*/ 2963148 w 3718235"/>
              <a:gd name="connsiteY13" fmla="*/ 45768 h 858157"/>
              <a:gd name="connsiteX14" fmla="*/ 2768655 w 3718235"/>
              <a:gd name="connsiteY14" fmla="*/ 22884 h 858157"/>
              <a:gd name="connsiteX15" fmla="*/ 2688570 w 3718235"/>
              <a:gd name="connsiteY15" fmla="*/ 11442 h 858157"/>
              <a:gd name="connsiteX16" fmla="*/ 2562722 w 3718235"/>
              <a:gd name="connsiteY16" fmla="*/ 0 h 858157"/>
              <a:gd name="connsiteX17" fmla="*/ 1944923 w 3718235"/>
              <a:gd name="connsiteY17" fmla="*/ 11442 h 858157"/>
              <a:gd name="connsiteX18" fmla="*/ 1830516 w 3718235"/>
              <a:gd name="connsiteY18" fmla="*/ 34326 h 858157"/>
              <a:gd name="connsiteX19" fmla="*/ 1716108 w 3718235"/>
              <a:gd name="connsiteY19" fmla="*/ 45768 h 858157"/>
              <a:gd name="connsiteX20" fmla="*/ 1613142 w 3718235"/>
              <a:gd name="connsiteY20" fmla="*/ 57210 h 858157"/>
              <a:gd name="connsiteX21" fmla="*/ 1475853 w 3718235"/>
              <a:gd name="connsiteY21" fmla="*/ 80094 h 858157"/>
              <a:gd name="connsiteX22" fmla="*/ 1407209 w 3718235"/>
              <a:gd name="connsiteY22" fmla="*/ 91536 h 858157"/>
              <a:gd name="connsiteX23" fmla="*/ 1224157 w 3718235"/>
              <a:gd name="connsiteY23" fmla="*/ 102978 h 858157"/>
              <a:gd name="connsiteX24" fmla="*/ 1121191 w 3718235"/>
              <a:gd name="connsiteY24" fmla="*/ 114419 h 858157"/>
              <a:gd name="connsiteX25" fmla="*/ 800850 w 3718235"/>
              <a:gd name="connsiteY25" fmla="*/ 148745 h 858157"/>
              <a:gd name="connsiteX26" fmla="*/ 743647 w 3718235"/>
              <a:gd name="connsiteY26" fmla="*/ 160187 h 858157"/>
              <a:gd name="connsiteX27" fmla="*/ 675002 w 3718235"/>
              <a:gd name="connsiteY27" fmla="*/ 183071 h 858157"/>
              <a:gd name="connsiteX28" fmla="*/ 583477 w 3718235"/>
              <a:gd name="connsiteY28" fmla="*/ 194513 h 858157"/>
              <a:gd name="connsiteX29" fmla="*/ 503392 w 3718235"/>
              <a:gd name="connsiteY29" fmla="*/ 217397 h 858157"/>
              <a:gd name="connsiteX30" fmla="*/ 251696 w 3718235"/>
              <a:gd name="connsiteY30" fmla="*/ 251722 h 858157"/>
              <a:gd name="connsiteX31" fmla="*/ 148729 w 3718235"/>
              <a:gd name="connsiteY31" fmla="*/ 286048 h 858157"/>
              <a:gd name="connsiteX32" fmla="*/ 114407 w 3718235"/>
              <a:gd name="connsiteY32" fmla="*/ 297490 h 858157"/>
              <a:gd name="connsiteX33" fmla="*/ 91525 w 3718235"/>
              <a:gd name="connsiteY33" fmla="*/ 320374 h 858157"/>
              <a:gd name="connsiteX34" fmla="*/ 80085 w 3718235"/>
              <a:gd name="connsiteY34" fmla="*/ 492003 h 858157"/>
              <a:gd name="connsiteX35" fmla="*/ 114407 w 3718235"/>
              <a:gd name="connsiteY35" fmla="*/ 503445 h 858157"/>
              <a:gd name="connsiteX36" fmla="*/ 148729 w 3718235"/>
              <a:gd name="connsiteY36" fmla="*/ 537770 h 858157"/>
              <a:gd name="connsiteX37" fmla="*/ 217373 w 3718235"/>
              <a:gd name="connsiteY37" fmla="*/ 492003 h 858157"/>
              <a:gd name="connsiteX38" fmla="*/ 240255 w 3718235"/>
              <a:gd name="connsiteY38" fmla="*/ 469119 h 858157"/>
              <a:gd name="connsiteX39" fmla="*/ 251696 w 3718235"/>
              <a:gd name="connsiteY39" fmla="*/ 434793 h 858157"/>
              <a:gd name="connsiteX40" fmla="*/ 160170 w 3718235"/>
              <a:gd name="connsiteY40" fmla="*/ 423351 h 858157"/>
              <a:gd name="connsiteX41" fmla="*/ 91525 w 3718235"/>
              <a:gd name="connsiteY41" fmla="*/ 469119 h 858157"/>
              <a:gd name="connsiteX42" fmla="*/ 34322 w 3718235"/>
              <a:gd name="connsiteY42" fmla="*/ 537770 h 858157"/>
              <a:gd name="connsiteX43" fmla="*/ 22881 w 3718235"/>
              <a:gd name="connsiteY43" fmla="*/ 640748 h 858157"/>
              <a:gd name="connsiteX44" fmla="*/ 11440 w 3718235"/>
              <a:gd name="connsiteY44" fmla="*/ 709399 h 858157"/>
              <a:gd name="connsiteX45" fmla="*/ 0 w 3718235"/>
              <a:gd name="connsiteY45" fmla="*/ 789493 h 858157"/>
              <a:gd name="connsiteX46" fmla="*/ 45763 w 3718235"/>
              <a:gd name="connsiteY46" fmla="*/ 858144 h 858157"/>
              <a:gd name="connsiteX47" fmla="*/ 299561 w 3718235"/>
              <a:gd name="connsiteY47" fmla="*/ 736615 h 858157"/>
              <a:gd name="connsiteX0" fmla="*/ 3718235 w 3718235"/>
              <a:gd name="connsiteY0" fmla="*/ 331816 h 858157"/>
              <a:gd name="connsiteX1" fmla="*/ 3661032 w 3718235"/>
              <a:gd name="connsiteY1" fmla="*/ 286048 h 858157"/>
              <a:gd name="connsiteX2" fmla="*/ 3638150 w 3718235"/>
              <a:gd name="connsiteY2" fmla="*/ 263164 h 858157"/>
              <a:gd name="connsiteX3" fmla="*/ 3603828 w 3718235"/>
              <a:gd name="connsiteY3" fmla="*/ 251722 h 858157"/>
              <a:gd name="connsiteX4" fmla="*/ 3558065 w 3718235"/>
              <a:gd name="connsiteY4" fmla="*/ 228839 h 858157"/>
              <a:gd name="connsiteX5" fmla="*/ 3523743 w 3718235"/>
              <a:gd name="connsiteY5" fmla="*/ 217397 h 858157"/>
              <a:gd name="connsiteX6" fmla="*/ 3466539 w 3718235"/>
              <a:gd name="connsiteY6" fmla="*/ 183071 h 858157"/>
              <a:gd name="connsiteX7" fmla="*/ 3432217 w 3718235"/>
              <a:gd name="connsiteY7" fmla="*/ 171629 h 858157"/>
              <a:gd name="connsiteX8" fmla="*/ 3340692 w 3718235"/>
              <a:gd name="connsiteY8" fmla="*/ 148745 h 858157"/>
              <a:gd name="connsiteX9" fmla="*/ 3306369 w 3718235"/>
              <a:gd name="connsiteY9" fmla="*/ 125861 h 858157"/>
              <a:gd name="connsiteX10" fmla="*/ 3272047 w 3718235"/>
              <a:gd name="connsiteY10" fmla="*/ 114419 h 858157"/>
              <a:gd name="connsiteX11" fmla="*/ 3111877 w 3718235"/>
              <a:gd name="connsiteY11" fmla="*/ 80094 h 858157"/>
              <a:gd name="connsiteX12" fmla="*/ 3054673 w 3718235"/>
              <a:gd name="connsiteY12" fmla="*/ 68652 h 858157"/>
              <a:gd name="connsiteX13" fmla="*/ 2963148 w 3718235"/>
              <a:gd name="connsiteY13" fmla="*/ 45768 h 858157"/>
              <a:gd name="connsiteX14" fmla="*/ 2768655 w 3718235"/>
              <a:gd name="connsiteY14" fmla="*/ 22884 h 858157"/>
              <a:gd name="connsiteX15" fmla="*/ 2688570 w 3718235"/>
              <a:gd name="connsiteY15" fmla="*/ 11442 h 858157"/>
              <a:gd name="connsiteX16" fmla="*/ 2562722 w 3718235"/>
              <a:gd name="connsiteY16" fmla="*/ 0 h 858157"/>
              <a:gd name="connsiteX17" fmla="*/ 1944923 w 3718235"/>
              <a:gd name="connsiteY17" fmla="*/ 11442 h 858157"/>
              <a:gd name="connsiteX18" fmla="*/ 1830516 w 3718235"/>
              <a:gd name="connsiteY18" fmla="*/ 34326 h 858157"/>
              <a:gd name="connsiteX19" fmla="*/ 1716108 w 3718235"/>
              <a:gd name="connsiteY19" fmla="*/ 45768 h 858157"/>
              <a:gd name="connsiteX20" fmla="*/ 1613142 w 3718235"/>
              <a:gd name="connsiteY20" fmla="*/ 57210 h 858157"/>
              <a:gd name="connsiteX21" fmla="*/ 1475853 w 3718235"/>
              <a:gd name="connsiteY21" fmla="*/ 80094 h 858157"/>
              <a:gd name="connsiteX22" fmla="*/ 1407209 w 3718235"/>
              <a:gd name="connsiteY22" fmla="*/ 91536 h 858157"/>
              <a:gd name="connsiteX23" fmla="*/ 1224157 w 3718235"/>
              <a:gd name="connsiteY23" fmla="*/ 102978 h 858157"/>
              <a:gd name="connsiteX24" fmla="*/ 1121191 w 3718235"/>
              <a:gd name="connsiteY24" fmla="*/ 114419 h 858157"/>
              <a:gd name="connsiteX25" fmla="*/ 800850 w 3718235"/>
              <a:gd name="connsiteY25" fmla="*/ 148745 h 858157"/>
              <a:gd name="connsiteX26" fmla="*/ 743647 w 3718235"/>
              <a:gd name="connsiteY26" fmla="*/ 160187 h 858157"/>
              <a:gd name="connsiteX27" fmla="*/ 675002 w 3718235"/>
              <a:gd name="connsiteY27" fmla="*/ 183071 h 858157"/>
              <a:gd name="connsiteX28" fmla="*/ 583477 w 3718235"/>
              <a:gd name="connsiteY28" fmla="*/ 194513 h 858157"/>
              <a:gd name="connsiteX29" fmla="*/ 503392 w 3718235"/>
              <a:gd name="connsiteY29" fmla="*/ 217397 h 858157"/>
              <a:gd name="connsiteX30" fmla="*/ 251696 w 3718235"/>
              <a:gd name="connsiteY30" fmla="*/ 251722 h 858157"/>
              <a:gd name="connsiteX31" fmla="*/ 148729 w 3718235"/>
              <a:gd name="connsiteY31" fmla="*/ 286048 h 858157"/>
              <a:gd name="connsiteX32" fmla="*/ 114407 w 3718235"/>
              <a:gd name="connsiteY32" fmla="*/ 297490 h 858157"/>
              <a:gd name="connsiteX33" fmla="*/ 91525 w 3718235"/>
              <a:gd name="connsiteY33" fmla="*/ 320374 h 858157"/>
              <a:gd name="connsiteX34" fmla="*/ 80085 w 3718235"/>
              <a:gd name="connsiteY34" fmla="*/ 492003 h 858157"/>
              <a:gd name="connsiteX35" fmla="*/ 114407 w 3718235"/>
              <a:gd name="connsiteY35" fmla="*/ 503445 h 858157"/>
              <a:gd name="connsiteX36" fmla="*/ 173036 w 3718235"/>
              <a:gd name="connsiteY36" fmla="*/ 604611 h 858157"/>
              <a:gd name="connsiteX37" fmla="*/ 217373 w 3718235"/>
              <a:gd name="connsiteY37" fmla="*/ 492003 h 858157"/>
              <a:gd name="connsiteX38" fmla="*/ 240255 w 3718235"/>
              <a:gd name="connsiteY38" fmla="*/ 469119 h 858157"/>
              <a:gd name="connsiteX39" fmla="*/ 251696 w 3718235"/>
              <a:gd name="connsiteY39" fmla="*/ 434793 h 858157"/>
              <a:gd name="connsiteX40" fmla="*/ 160170 w 3718235"/>
              <a:gd name="connsiteY40" fmla="*/ 423351 h 858157"/>
              <a:gd name="connsiteX41" fmla="*/ 91525 w 3718235"/>
              <a:gd name="connsiteY41" fmla="*/ 469119 h 858157"/>
              <a:gd name="connsiteX42" fmla="*/ 34322 w 3718235"/>
              <a:gd name="connsiteY42" fmla="*/ 537770 h 858157"/>
              <a:gd name="connsiteX43" fmla="*/ 22881 w 3718235"/>
              <a:gd name="connsiteY43" fmla="*/ 640748 h 858157"/>
              <a:gd name="connsiteX44" fmla="*/ 11440 w 3718235"/>
              <a:gd name="connsiteY44" fmla="*/ 709399 h 858157"/>
              <a:gd name="connsiteX45" fmla="*/ 0 w 3718235"/>
              <a:gd name="connsiteY45" fmla="*/ 789493 h 858157"/>
              <a:gd name="connsiteX46" fmla="*/ 45763 w 3718235"/>
              <a:gd name="connsiteY46" fmla="*/ 858144 h 858157"/>
              <a:gd name="connsiteX47" fmla="*/ 299561 w 3718235"/>
              <a:gd name="connsiteY47" fmla="*/ 736615 h 858157"/>
              <a:gd name="connsiteX0" fmla="*/ 3718235 w 3718235"/>
              <a:gd name="connsiteY0" fmla="*/ 331816 h 858157"/>
              <a:gd name="connsiteX1" fmla="*/ 3661032 w 3718235"/>
              <a:gd name="connsiteY1" fmla="*/ 286048 h 858157"/>
              <a:gd name="connsiteX2" fmla="*/ 3638150 w 3718235"/>
              <a:gd name="connsiteY2" fmla="*/ 263164 h 858157"/>
              <a:gd name="connsiteX3" fmla="*/ 3603828 w 3718235"/>
              <a:gd name="connsiteY3" fmla="*/ 251722 h 858157"/>
              <a:gd name="connsiteX4" fmla="*/ 3558065 w 3718235"/>
              <a:gd name="connsiteY4" fmla="*/ 228839 h 858157"/>
              <a:gd name="connsiteX5" fmla="*/ 3523743 w 3718235"/>
              <a:gd name="connsiteY5" fmla="*/ 217397 h 858157"/>
              <a:gd name="connsiteX6" fmla="*/ 3466539 w 3718235"/>
              <a:gd name="connsiteY6" fmla="*/ 183071 h 858157"/>
              <a:gd name="connsiteX7" fmla="*/ 3432217 w 3718235"/>
              <a:gd name="connsiteY7" fmla="*/ 171629 h 858157"/>
              <a:gd name="connsiteX8" fmla="*/ 3340692 w 3718235"/>
              <a:gd name="connsiteY8" fmla="*/ 148745 h 858157"/>
              <a:gd name="connsiteX9" fmla="*/ 3306369 w 3718235"/>
              <a:gd name="connsiteY9" fmla="*/ 125861 h 858157"/>
              <a:gd name="connsiteX10" fmla="*/ 3272047 w 3718235"/>
              <a:gd name="connsiteY10" fmla="*/ 114419 h 858157"/>
              <a:gd name="connsiteX11" fmla="*/ 3111877 w 3718235"/>
              <a:gd name="connsiteY11" fmla="*/ 80094 h 858157"/>
              <a:gd name="connsiteX12" fmla="*/ 3054673 w 3718235"/>
              <a:gd name="connsiteY12" fmla="*/ 68652 h 858157"/>
              <a:gd name="connsiteX13" fmla="*/ 2963148 w 3718235"/>
              <a:gd name="connsiteY13" fmla="*/ 45768 h 858157"/>
              <a:gd name="connsiteX14" fmla="*/ 2768655 w 3718235"/>
              <a:gd name="connsiteY14" fmla="*/ 22884 h 858157"/>
              <a:gd name="connsiteX15" fmla="*/ 2688570 w 3718235"/>
              <a:gd name="connsiteY15" fmla="*/ 11442 h 858157"/>
              <a:gd name="connsiteX16" fmla="*/ 2562722 w 3718235"/>
              <a:gd name="connsiteY16" fmla="*/ 0 h 858157"/>
              <a:gd name="connsiteX17" fmla="*/ 1944923 w 3718235"/>
              <a:gd name="connsiteY17" fmla="*/ 11442 h 858157"/>
              <a:gd name="connsiteX18" fmla="*/ 1830516 w 3718235"/>
              <a:gd name="connsiteY18" fmla="*/ 34326 h 858157"/>
              <a:gd name="connsiteX19" fmla="*/ 1716108 w 3718235"/>
              <a:gd name="connsiteY19" fmla="*/ 45768 h 858157"/>
              <a:gd name="connsiteX20" fmla="*/ 1613142 w 3718235"/>
              <a:gd name="connsiteY20" fmla="*/ 57210 h 858157"/>
              <a:gd name="connsiteX21" fmla="*/ 1475853 w 3718235"/>
              <a:gd name="connsiteY21" fmla="*/ 80094 h 858157"/>
              <a:gd name="connsiteX22" fmla="*/ 1407209 w 3718235"/>
              <a:gd name="connsiteY22" fmla="*/ 91536 h 858157"/>
              <a:gd name="connsiteX23" fmla="*/ 1224157 w 3718235"/>
              <a:gd name="connsiteY23" fmla="*/ 102978 h 858157"/>
              <a:gd name="connsiteX24" fmla="*/ 1121191 w 3718235"/>
              <a:gd name="connsiteY24" fmla="*/ 114419 h 858157"/>
              <a:gd name="connsiteX25" fmla="*/ 800850 w 3718235"/>
              <a:gd name="connsiteY25" fmla="*/ 148745 h 858157"/>
              <a:gd name="connsiteX26" fmla="*/ 743647 w 3718235"/>
              <a:gd name="connsiteY26" fmla="*/ 160187 h 858157"/>
              <a:gd name="connsiteX27" fmla="*/ 675002 w 3718235"/>
              <a:gd name="connsiteY27" fmla="*/ 183071 h 858157"/>
              <a:gd name="connsiteX28" fmla="*/ 583477 w 3718235"/>
              <a:gd name="connsiteY28" fmla="*/ 194513 h 858157"/>
              <a:gd name="connsiteX29" fmla="*/ 503392 w 3718235"/>
              <a:gd name="connsiteY29" fmla="*/ 217397 h 858157"/>
              <a:gd name="connsiteX30" fmla="*/ 251696 w 3718235"/>
              <a:gd name="connsiteY30" fmla="*/ 251722 h 858157"/>
              <a:gd name="connsiteX31" fmla="*/ 148729 w 3718235"/>
              <a:gd name="connsiteY31" fmla="*/ 286048 h 858157"/>
              <a:gd name="connsiteX32" fmla="*/ 114407 w 3718235"/>
              <a:gd name="connsiteY32" fmla="*/ 297490 h 858157"/>
              <a:gd name="connsiteX33" fmla="*/ 91525 w 3718235"/>
              <a:gd name="connsiteY33" fmla="*/ 320374 h 858157"/>
              <a:gd name="connsiteX34" fmla="*/ 80085 w 3718235"/>
              <a:gd name="connsiteY34" fmla="*/ 492003 h 858157"/>
              <a:gd name="connsiteX35" fmla="*/ 114407 w 3718235"/>
              <a:gd name="connsiteY35" fmla="*/ 503445 h 858157"/>
              <a:gd name="connsiteX36" fmla="*/ 217373 w 3718235"/>
              <a:gd name="connsiteY36" fmla="*/ 492003 h 858157"/>
              <a:gd name="connsiteX37" fmla="*/ 240255 w 3718235"/>
              <a:gd name="connsiteY37" fmla="*/ 469119 h 858157"/>
              <a:gd name="connsiteX38" fmla="*/ 251696 w 3718235"/>
              <a:gd name="connsiteY38" fmla="*/ 434793 h 858157"/>
              <a:gd name="connsiteX39" fmla="*/ 160170 w 3718235"/>
              <a:gd name="connsiteY39" fmla="*/ 423351 h 858157"/>
              <a:gd name="connsiteX40" fmla="*/ 91525 w 3718235"/>
              <a:gd name="connsiteY40" fmla="*/ 469119 h 858157"/>
              <a:gd name="connsiteX41" fmla="*/ 34322 w 3718235"/>
              <a:gd name="connsiteY41" fmla="*/ 537770 h 858157"/>
              <a:gd name="connsiteX42" fmla="*/ 22881 w 3718235"/>
              <a:gd name="connsiteY42" fmla="*/ 640748 h 858157"/>
              <a:gd name="connsiteX43" fmla="*/ 11440 w 3718235"/>
              <a:gd name="connsiteY43" fmla="*/ 709399 h 858157"/>
              <a:gd name="connsiteX44" fmla="*/ 0 w 3718235"/>
              <a:gd name="connsiteY44" fmla="*/ 789493 h 858157"/>
              <a:gd name="connsiteX45" fmla="*/ 45763 w 3718235"/>
              <a:gd name="connsiteY45" fmla="*/ 858144 h 858157"/>
              <a:gd name="connsiteX46" fmla="*/ 299561 w 3718235"/>
              <a:gd name="connsiteY46" fmla="*/ 736615 h 858157"/>
              <a:gd name="connsiteX0" fmla="*/ 3718235 w 3718235"/>
              <a:gd name="connsiteY0" fmla="*/ 331816 h 858157"/>
              <a:gd name="connsiteX1" fmla="*/ 3661032 w 3718235"/>
              <a:gd name="connsiteY1" fmla="*/ 286048 h 858157"/>
              <a:gd name="connsiteX2" fmla="*/ 3638150 w 3718235"/>
              <a:gd name="connsiteY2" fmla="*/ 263164 h 858157"/>
              <a:gd name="connsiteX3" fmla="*/ 3603828 w 3718235"/>
              <a:gd name="connsiteY3" fmla="*/ 251722 h 858157"/>
              <a:gd name="connsiteX4" fmla="*/ 3558065 w 3718235"/>
              <a:gd name="connsiteY4" fmla="*/ 228839 h 858157"/>
              <a:gd name="connsiteX5" fmla="*/ 3523743 w 3718235"/>
              <a:gd name="connsiteY5" fmla="*/ 217397 h 858157"/>
              <a:gd name="connsiteX6" fmla="*/ 3466539 w 3718235"/>
              <a:gd name="connsiteY6" fmla="*/ 183071 h 858157"/>
              <a:gd name="connsiteX7" fmla="*/ 3432217 w 3718235"/>
              <a:gd name="connsiteY7" fmla="*/ 171629 h 858157"/>
              <a:gd name="connsiteX8" fmla="*/ 3340692 w 3718235"/>
              <a:gd name="connsiteY8" fmla="*/ 148745 h 858157"/>
              <a:gd name="connsiteX9" fmla="*/ 3306369 w 3718235"/>
              <a:gd name="connsiteY9" fmla="*/ 125861 h 858157"/>
              <a:gd name="connsiteX10" fmla="*/ 3272047 w 3718235"/>
              <a:gd name="connsiteY10" fmla="*/ 114419 h 858157"/>
              <a:gd name="connsiteX11" fmla="*/ 3111877 w 3718235"/>
              <a:gd name="connsiteY11" fmla="*/ 80094 h 858157"/>
              <a:gd name="connsiteX12" fmla="*/ 3054673 w 3718235"/>
              <a:gd name="connsiteY12" fmla="*/ 68652 h 858157"/>
              <a:gd name="connsiteX13" fmla="*/ 2963148 w 3718235"/>
              <a:gd name="connsiteY13" fmla="*/ 45768 h 858157"/>
              <a:gd name="connsiteX14" fmla="*/ 2768655 w 3718235"/>
              <a:gd name="connsiteY14" fmla="*/ 22884 h 858157"/>
              <a:gd name="connsiteX15" fmla="*/ 2688570 w 3718235"/>
              <a:gd name="connsiteY15" fmla="*/ 11442 h 858157"/>
              <a:gd name="connsiteX16" fmla="*/ 2562722 w 3718235"/>
              <a:gd name="connsiteY16" fmla="*/ 0 h 858157"/>
              <a:gd name="connsiteX17" fmla="*/ 1944923 w 3718235"/>
              <a:gd name="connsiteY17" fmla="*/ 11442 h 858157"/>
              <a:gd name="connsiteX18" fmla="*/ 1830516 w 3718235"/>
              <a:gd name="connsiteY18" fmla="*/ 34326 h 858157"/>
              <a:gd name="connsiteX19" fmla="*/ 1716108 w 3718235"/>
              <a:gd name="connsiteY19" fmla="*/ 45768 h 858157"/>
              <a:gd name="connsiteX20" fmla="*/ 1613142 w 3718235"/>
              <a:gd name="connsiteY20" fmla="*/ 57210 h 858157"/>
              <a:gd name="connsiteX21" fmla="*/ 1475853 w 3718235"/>
              <a:gd name="connsiteY21" fmla="*/ 80094 h 858157"/>
              <a:gd name="connsiteX22" fmla="*/ 1407209 w 3718235"/>
              <a:gd name="connsiteY22" fmla="*/ 91536 h 858157"/>
              <a:gd name="connsiteX23" fmla="*/ 1224157 w 3718235"/>
              <a:gd name="connsiteY23" fmla="*/ 102978 h 858157"/>
              <a:gd name="connsiteX24" fmla="*/ 1121191 w 3718235"/>
              <a:gd name="connsiteY24" fmla="*/ 114419 h 858157"/>
              <a:gd name="connsiteX25" fmla="*/ 800850 w 3718235"/>
              <a:gd name="connsiteY25" fmla="*/ 148745 h 858157"/>
              <a:gd name="connsiteX26" fmla="*/ 743647 w 3718235"/>
              <a:gd name="connsiteY26" fmla="*/ 160187 h 858157"/>
              <a:gd name="connsiteX27" fmla="*/ 675002 w 3718235"/>
              <a:gd name="connsiteY27" fmla="*/ 183071 h 858157"/>
              <a:gd name="connsiteX28" fmla="*/ 583477 w 3718235"/>
              <a:gd name="connsiteY28" fmla="*/ 194513 h 858157"/>
              <a:gd name="connsiteX29" fmla="*/ 503392 w 3718235"/>
              <a:gd name="connsiteY29" fmla="*/ 217397 h 858157"/>
              <a:gd name="connsiteX30" fmla="*/ 251696 w 3718235"/>
              <a:gd name="connsiteY30" fmla="*/ 251722 h 858157"/>
              <a:gd name="connsiteX31" fmla="*/ 148729 w 3718235"/>
              <a:gd name="connsiteY31" fmla="*/ 286048 h 858157"/>
              <a:gd name="connsiteX32" fmla="*/ 114407 w 3718235"/>
              <a:gd name="connsiteY32" fmla="*/ 297490 h 858157"/>
              <a:gd name="connsiteX33" fmla="*/ 91525 w 3718235"/>
              <a:gd name="connsiteY33" fmla="*/ 320374 h 858157"/>
              <a:gd name="connsiteX34" fmla="*/ 80085 w 3718235"/>
              <a:gd name="connsiteY34" fmla="*/ 492003 h 858157"/>
              <a:gd name="connsiteX35" fmla="*/ 114407 w 3718235"/>
              <a:gd name="connsiteY35" fmla="*/ 503445 h 858157"/>
              <a:gd name="connsiteX36" fmla="*/ 217373 w 3718235"/>
              <a:gd name="connsiteY36" fmla="*/ 492003 h 858157"/>
              <a:gd name="connsiteX37" fmla="*/ 251696 w 3718235"/>
              <a:gd name="connsiteY37" fmla="*/ 434793 h 858157"/>
              <a:gd name="connsiteX38" fmla="*/ 160170 w 3718235"/>
              <a:gd name="connsiteY38" fmla="*/ 423351 h 858157"/>
              <a:gd name="connsiteX39" fmla="*/ 91525 w 3718235"/>
              <a:gd name="connsiteY39" fmla="*/ 469119 h 858157"/>
              <a:gd name="connsiteX40" fmla="*/ 34322 w 3718235"/>
              <a:gd name="connsiteY40" fmla="*/ 537770 h 858157"/>
              <a:gd name="connsiteX41" fmla="*/ 22881 w 3718235"/>
              <a:gd name="connsiteY41" fmla="*/ 640748 h 858157"/>
              <a:gd name="connsiteX42" fmla="*/ 11440 w 3718235"/>
              <a:gd name="connsiteY42" fmla="*/ 709399 h 858157"/>
              <a:gd name="connsiteX43" fmla="*/ 0 w 3718235"/>
              <a:gd name="connsiteY43" fmla="*/ 789493 h 858157"/>
              <a:gd name="connsiteX44" fmla="*/ 45763 w 3718235"/>
              <a:gd name="connsiteY44" fmla="*/ 858144 h 858157"/>
              <a:gd name="connsiteX45" fmla="*/ 299561 w 3718235"/>
              <a:gd name="connsiteY45" fmla="*/ 736615 h 858157"/>
              <a:gd name="connsiteX0" fmla="*/ 3718235 w 3718235"/>
              <a:gd name="connsiteY0" fmla="*/ 331816 h 858157"/>
              <a:gd name="connsiteX1" fmla="*/ 3661032 w 3718235"/>
              <a:gd name="connsiteY1" fmla="*/ 286048 h 858157"/>
              <a:gd name="connsiteX2" fmla="*/ 3638150 w 3718235"/>
              <a:gd name="connsiteY2" fmla="*/ 263164 h 858157"/>
              <a:gd name="connsiteX3" fmla="*/ 3603828 w 3718235"/>
              <a:gd name="connsiteY3" fmla="*/ 251722 h 858157"/>
              <a:gd name="connsiteX4" fmla="*/ 3558065 w 3718235"/>
              <a:gd name="connsiteY4" fmla="*/ 228839 h 858157"/>
              <a:gd name="connsiteX5" fmla="*/ 3523743 w 3718235"/>
              <a:gd name="connsiteY5" fmla="*/ 217397 h 858157"/>
              <a:gd name="connsiteX6" fmla="*/ 3466539 w 3718235"/>
              <a:gd name="connsiteY6" fmla="*/ 183071 h 858157"/>
              <a:gd name="connsiteX7" fmla="*/ 3432217 w 3718235"/>
              <a:gd name="connsiteY7" fmla="*/ 171629 h 858157"/>
              <a:gd name="connsiteX8" fmla="*/ 3340692 w 3718235"/>
              <a:gd name="connsiteY8" fmla="*/ 148745 h 858157"/>
              <a:gd name="connsiteX9" fmla="*/ 3306369 w 3718235"/>
              <a:gd name="connsiteY9" fmla="*/ 125861 h 858157"/>
              <a:gd name="connsiteX10" fmla="*/ 3272047 w 3718235"/>
              <a:gd name="connsiteY10" fmla="*/ 114419 h 858157"/>
              <a:gd name="connsiteX11" fmla="*/ 3111877 w 3718235"/>
              <a:gd name="connsiteY11" fmla="*/ 80094 h 858157"/>
              <a:gd name="connsiteX12" fmla="*/ 3054673 w 3718235"/>
              <a:gd name="connsiteY12" fmla="*/ 68652 h 858157"/>
              <a:gd name="connsiteX13" fmla="*/ 2963148 w 3718235"/>
              <a:gd name="connsiteY13" fmla="*/ 45768 h 858157"/>
              <a:gd name="connsiteX14" fmla="*/ 2768655 w 3718235"/>
              <a:gd name="connsiteY14" fmla="*/ 22884 h 858157"/>
              <a:gd name="connsiteX15" fmla="*/ 2688570 w 3718235"/>
              <a:gd name="connsiteY15" fmla="*/ 11442 h 858157"/>
              <a:gd name="connsiteX16" fmla="*/ 2562722 w 3718235"/>
              <a:gd name="connsiteY16" fmla="*/ 0 h 858157"/>
              <a:gd name="connsiteX17" fmla="*/ 1944923 w 3718235"/>
              <a:gd name="connsiteY17" fmla="*/ 11442 h 858157"/>
              <a:gd name="connsiteX18" fmla="*/ 1830516 w 3718235"/>
              <a:gd name="connsiteY18" fmla="*/ 34326 h 858157"/>
              <a:gd name="connsiteX19" fmla="*/ 1716108 w 3718235"/>
              <a:gd name="connsiteY19" fmla="*/ 45768 h 858157"/>
              <a:gd name="connsiteX20" fmla="*/ 1613142 w 3718235"/>
              <a:gd name="connsiteY20" fmla="*/ 57210 h 858157"/>
              <a:gd name="connsiteX21" fmla="*/ 1475853 w 3718235"/>
              <a:gd name="connsiteY21" fmla="*/ 80094 h 858157"/>
              <a:gd name="connsiteX22" fmla="*/ 1407209 w 3718235"/>
              <a:gd name="connsiteY22" fmla="*/ 91536 h 858157"/>
              <a:gd name="connsiteX23" fmla="*/ 1224157 w 3718235"/>
              <a:gd name="connsiteY23" fmla="*/ 102978 h 858157"/>
              <a:gd name="connsiteX24" fmla="*/ 1121191 w 3718235"/>
              <a:gd name="connsiteY24" fmla="*/ 114419 h 858157"/>
              <a:gd name="connsiteX25" fmla="*/ 800850 w 3718235"/>
              <a:gd name="connsiteY25" fmla="*/ 148745 h 858157"/>
              <a:gd name="connsiteX26" fmla="*/ 743647 w 3718235"/>
              <a:gd name="connsiteY26" fmla="*/ 160187 h 858157"/>
              <a:gd name="connsiteX27" fmla="*/ 675002 w 3718235"/>
              <a:gd name="connsiteY27" fmla="*/ 183071 h 858157"/>
              <a:gd name="connsiteX28" fmla="*/ 583477 w 3718235"/>
              <a:gd name="connsiteY28" fmla="*/ 194513 h 858157"/>
              <a:gd name="connsiteX29" fmla="*/ 503392 w 3718235"/>
              <a:gd name="connsiteY29" fmla="*/ 217397 h 858157"/>
              <a:gd name="connsiteX30" fmla="*/ 251696 w 3718235"/>
              <a:gd name="connsiteY30" fmla="*/ 251722 h 858157"/>
              <a:gd name="connsiteX31" fmla="*/ 148729 w 3718235"/>
              <a:gd name="connsiteY31" fmla="*/ 286048 h 858157"/>
              <a:gd name="connsiteX32" fmla="*/ 114407 w 3718235"/>
              <a:gd name="connsiteY32" fmla="*/ 297490 h 858157"/>
              <a:gd name="connsiteX33" fmla="*/ 91525 w 3718235"/>
              <a:gd name="connsiteY33" fmla="*/ 320374 h 858157"/>
              <a:gd name="connsiteX34" fmla="*/ 80085 w 3718235"/>
              <a:gd name="connsiteY34" fmla="*/ 492003 h 858157"/>
              <a:gd name="connsiteX35" fmla="*/ 114407 w 3718235"/>
              <a:gd name="connsiteY35" fmla="*/ 503445 h 858157"/>
              <a:gd name="connsiteX36" fmla="*/ 217373 w 3718235"/>
              <a:gd name="connsiteY36" fmla="*/ 492003 h 858157"/>
              <a:gd name="connsiteX37" fmla="*/ 251696 w 3718235"/>
              <a:gd name="connsiteY37" fmla="*/ 434793 h 858157"/>
              <a:gd name="connsiteX38" fmla="*/ 91525 w 3718235"/>
              <a:gd name="connsiteY38" fmla="*/ 469119 h 858157"/>
              <a:gd name="connsiteX39" fmla="*/ 34322 w 3718235"/>
              <a:gd name="connsiteY39" fmla="*/ 537770 h 858157"/>
              <a:gd name="connsiteX40" fmla="*/ 22881 w 3718235"/>
              <a:gd name="connsiteY40" fmla="*/ 640748 h 858157"/>
              <a:gd name="connsiteX41" fmla="*/ 11440 w 3718235"/>
              <a:gd name="connsiteY41" fmla="*/ 709399 h 858157"/>
              <a:gd name="connsiteX42" fmla="*/ 0 w 3718235"/>
              <a:gd name="connsiteY42" fmla="*/ 789493 h 858157"/>
              <a:gd name="connsiteX43" fmla="*/ 45763 w 3718235"/>
              <a:gd name="connsiteY43" fmla="*/ 858144 h 858157"/>
              <a:gd name="connsiteX44" fmla="*/ 299561 w 3718235"/>
              <a:gd name="connsiteY44" fmla="*/ 736615 h 858157"/>
              <a:gd name="connsiteX0" fmla="*/ 3718235 w 3718235"/>
              <a:gd name="connsiteY0" fmla="*/ 331816 h 858157"/>
              <a:gd name="connsiteX1" fmla="*/ 3661032 w 3718235"/>
              <a:gd name="connsiteY1" fmla="*/ 286048 h 858157"/>
              <a:gd name="connsiteX2" fmla="*/ 3638150 w 3718235"/>
              <a:gd name="connsiteY2" fmla="*/ 263164 h 858157"/>
              <a:gd name="connsiteX3" fmla="*/ 3603828 w 3718235"/>
              <a:gd name="connsiteY3" fmla="*/ 251722 h 858157"/>
              <a:gd name="connsiteX4" fmla="*/ 3558065 w 3718235"/>
              <a:gd name="connsiteY4" fmla="*/ 228839 h 858157"/>
              <a:gd name="connsiteX5" fmla="*/ 3523743 w 3718235"/>
              <a:gd name="connsiteY5" fmla="*/ 217397 h 858157"/>
              <a:gd name="connsiteX6" fmla="*/ 3466539 w 3718235"/>
              <a:gd name="connsiteY6" fmla="*/ 183071 h 858157"/>
              <a:gd name="connsiteX7" fmla="*/ 3432217 w 3718235"/>
              <a:gd name="connsiteY7" fmla="*/ 171629 h 858157"/>
              <a:gd name="connsiteX8" fmla="*/ 3340692 w 3718235"/>
              <a:gd name="connsiteY8" fmla="*/ 148745 h 858157"/>
              <a:gd name="connsiteX9" fmla="*/ 3306369 w 3718235"/>
              <a:gd name="connsiteY9" fmla="*/ 125861 h 858157"/>
              <a:gd name="connsiteX10" fmla="*/ 3272047 w 3718235"/>
              <a:gd name="connsiteY10" fmla="*/ 114419 h 858157"/>
              <a:gd name="connsiteX11" fmla="*/ 3111877 w 3718235"/>
              <a:gd name="connsiteY11" fmla="*/ 80094 h 858157"/>
              <a:gd name="connsiteX12" fmla="*/ 3054673 w 3718235"/>
              <a:gd name="connsiteY12" fmla="*/ 68652 h 858157"/>
              <a:gd name="connsiteX13" fmla="*/ 2963148 w 3718235"/>
              <a:gd name="connsiteY13" fmla="*/ 45768 h 858157"/>
              <a:gd name="connsiteX14" fmla="*/ 2768655 w 3718235"/>
              <a:gd name="connsiteY14" fmla="*/ 22884 h 858157"/>
              <a:gd name="connsiteX15" fmla="*/ 2688570 w 3718235"/>
              <a:gd name="connsiteY15" fmla="*/ 11442 h 858157"/>
              <a:gd name="connsiteX16" fmla="*/ 2562722 w 3718235"/>
              <a:gd name="connsiteY16" fmla="*/ 0 h 858157"/>
              <a:gd name="connsiteX17" fmla="*/ 1944923 w 3718235"/>
              <a:gd name="connsiteY17" fmla="*/ 11442 h 858157"/>
              <a:gd name="connsiteX18" fmla="*/ 1830516 w 3718235"/>
              <a:gd name="connsiteY18" fmla="*/ 34326 h 858157"/>
              <a:gd name="connsiteX19" fmla="*/ 1716108 w 3718235"/>
              <a:gd name="connsiteY19" fmla="*/ 45768 h 858157"/>
              <a:gd name="connsiteX20" fmla="*/ 1613142 w 3718235"/>
              <a:gd name="connsiteY20" fmla="*/ 57210 h 858157"/>
              <a:gd name="connsiteX21" fmla="*/ 1475853 w 3718235"/>
              <a:gd name="connsiteY21" fmla="*/ 80094 h 858157"/>
              <a:gd name="connsiteX22" fmla="*/ 1407209 w 3718235"/>
              <a:gd name="connsiteY22" fmla="*/ 91536 h 858157"/>
              <a:gd name="connsiteX23" fmla="*/ 1224157 w 3718235"/>
              <a:gd name="connsiteY23" fmla="*/ 102978 h 858157"/>
              <a:gd name="connsiteX24" fmla="*/ 1121191 w 3718235"/>
              <a:gd name="connsiteY24" fmla="*/ 114419 h 858157"/>
              <a:gd name="connsiteX25" fmla="*/ 800850 w 3718235"/>
              <a:gd name="connsiteY25" fmla="*/ 148745 h 858157"/>
              <a:gd name="connsiteX26" fmla="*/ 743647 w 3718235"/>
              <a:gd name="connsiteY26" fmla="*/ 160187 h 858157"/>
              <a:gd name="connsiteX27" fmla="*/ 675002 w 3718235"/>
              <a:gd name="connsiteY27" fmla="*/ 183071 h 858157"/>
              <a:gd name="connsiteX28" fmla="*/ 583477 w 3718235"/>
              <a:gd name="connsiteY28" fmla="*/ 194513 h 858157"/>
              <a:gd name="connsiteX29" fmla="*/ 503392 w 3718235"/>
              <a:gd name="connsiteY29" fmla="*/ 217397 h 858157"/>
              <a:gd name="connsiteX30" fmla="*/ 251696 w 3718235"/>
              <a:gd name="connsiteY30" fmla="*/ 251722 h 858157"/>
              <a:gd name="connsiteX31" fmla="*/ 148729 w 3718235"/>
              <a:gd name="connsiteY31" fmla="*/ 286048 h 858157"/>
              <a:gd name="connsiteX32" fmla="*/ 114407 w 3718235"/>
              <a:gd name="connsiteY32" fmla="*/ 297490 h 858157"/>
              <a:gd name="connsiteX33" fmla="*/ 91525 w 3718235"/>
              <a:gd name="connsiteY33" fmla="*/ 320374 h 858157"/>
              <a:gd name="connsiteX34" fmla="*/ 80085 w 3718235"/>
              <a:gd name="connsiteY34" fmla="*/ 492003 h 858157"/>
              <a:gd name="connsiteX35" fmla="*/ 114407 w 3718235"/>
              <a:gd name="connsiteY35" fmla="*/ 503445 h 858157"/>
              <a:gd name="connsiteX36" fmla="*/ 217373 w 3718235"/>
              <a:gd name="connsiteY36" fmla="*/ 492003 h 858157"/>
              <a:gd name="connsiteX37" fmla="*/ 91525 w 3718235"/>
              <a:gd name="connsiteY37" fmla="*/ 469119 h 858157"/>
              <a:gd name="connsiteX38" fmla="*/ 34322 w 3718235"/>
              <a:gd name="connsiteY38" fmla="*/ 537770 h 858157"/>
              <a:gd name="connsiteX39" fmla="*/ 22881 w 3718235"/>
              <a:gd name="connsiteY39" fmla="*/ 640748 h 858157"/>
              <a:gd name="connsiteX40" fmla="*/ 11440 w 3718235"/>
              <a:gd name="connsiteY40" fmla="*/ 709399 h 858157"/>
              <a:gd name="connsiteX41" fmla="*/ 0 w 3718235"/>
              <a:gd name="connsiteY41" fmla="*/ 789493 h 858157"/>
              <a:gd name="connsiteX42" fmla="*/ 45763 w 3718235"/>
              <a:gd name="connsiteY42" fmla="*/ 858144 h 858157"/>
              <a:gd name="connsiteX43" fmla="*/ 299561 w 3718235"/>
              <a:gd name="connsiteY43" fmla="*/ 736615 h 858157"/>
              <a:gd name="connsiteX0" fmla="*/ 3718235 w 3718235"/>
              <a:gd name="connsiteY0" fmla="*/ 331816 h 858157"/>
              <a:gd name="connsiteX1" fmla="*/ 3661032 w 3718235"/>
              <a:gd name="connsiteY1" fmla="*/ 286048 h 858157"/>
              <a:gd name="connsiteX2" fmla="*/ 3638150 w 3718235"/>
              <a:gd name="connsiteY2" fmla="*/ 263164 h 858157"/>
              <a:gd name="connsiteX3" fmla="*/ 3603828 w 3718235"/>
              <a:gd name="connsiteY3" fmla="*/ 251722 h 858157"/>
              <a:gd name="connsiteX4" fmla="*/ 3558065 w 3718235"/>
              <a:gd name="connsiteY4" fmla="*/ 228839 h 858157"/>
              <a:gd name="connsiteX5" fmla="*/ 3523743 w 3718235"/>
              <a:gd name="connsiteY5" fmla="*/ 217397 h 858157"/>
              <a:gd name="connsiteX6" fmla="*/ 3466539 w 3718235"/>
              <a:gd name="connsiteY6" fmla="*/ 183071 h 858157"/>
              <a:gd name="connsiteX7" fmla="*/ 3432217 w 3718235"/>
              <a:gd name="connsiteY7" fmla="*/ 171629 h 858157"/>
              <a:gd name="connsiteX8" fmla="*/ 3340692 w 3718235"/>
              <a:gd name="connsiteY8" fmla="*/ 148745 h 858157"/>
              <a:gd name="connsiteX9" fmla="*/ 3306369 w 3718235"/>
              <a:gd name="connsiteY9" fmla="*/ 125861 h 858157"/>
              <a:gd name="connsiteX10" fmla="*/ 3272047 w 3718235"/>
              <a:gd name="connsiteY10" fmla="*/ 114419 h 858157"/>
              <a:gd name="connsiteX11" fmla="*/ 3111877 w 3718235"/>
              <a:gd name="connsiteY11" fmla="*/ 80094 h 858157"/>
              <a:gd name="connsiteX12" fmla="*/ 3054673 w 3718235"/>
              <a:gd name="connsiteY12" fmla="*/ 68652 h 858157"/>
              <a:gd name="connsiteX13" fmla="*/ 2963148 w 3718235"/>
              <a:gd name="connsiteY13" fmla="*/ 45768 h 858157"/>
              <a:gd name="connsiteX14" fmla="*/ 2768655 w 3718235"/>
              <a:gd name="connsiteY14" fmla="*/ 22884 h 858157"/>
              <a:gd name="connsiteX15" fmla="*/ 2688570 w 3718235"/>
              <a:gd name="connsiteY15" fmla="*/ 11442 h 858157"/>
              <a:gd name="connsiteX16" fmla="*/ 2562722 w 3718235"/>
              <a:gd name="connsiteY16" fmla="*/ 0 h 858157"/>
              <a:gd name="connsiteX17" fmla="*/ 1944923 w 3718235"/>
              <a:gd name="connsiteY17" fmla="*/ 11442 h 858157"/>
              <a:gd name="connsiteX18" fmla="*/ 1830516 w 3718235"/>
              <a:gd name="connsiteY18" fmla="*/ 34326 h 858157"/>
              <a:gd name="connsiteX19" fmla="*/ 1716108 w 3718235"/>
              <a:gd name="connsiteY19" fmla="*/ 45768 h 858157"/>
              <a:gd name="connsiteX20" fmla="*/ 1613142 w 3718235"/>
              <a:gd name="connsiteY20" fmla="*/ 57210 h 858157"/>
              <a:gd name="connsiteX21" fmla="*/ 1475853 w 3718235"/>
              <a:gd name="connsiteY21" fmla="*/ 80094 h 858157"/>
              <a:gd name="connsiteX22" fmla="*/ 1407209 w 3718235"/>
              <a:gd name="connsiteY22" fmla="*/ 91536 h 858157"/>
              <a:gd name="connsiteX23" fmla="*/ 1224157 w 3718235"/>
              <a:gd name="connsiteY23" fmla="*/ 102978 h 858157"/>
              <a:gd name="connsiteX24" fmla="*/ 1121191 w 3718235"/>
              <a:gd name="connsiteY24" fmla="*/ 114419 h 858157"/>
              <a:gd name="connsiteX25" fmla="*/ 800850 w 3718235"/>
              <a:gd name="connsiteY25" fmla="*/ 148745 h 858157"/>
              <a:gd name="connsiteX26" fmla="*/ 743647 w 3718235"/>
              <a:gd name="connsiteY26" fmla="*/ 160187 h 858157"/>
              <a:gd name="connsiteX27" fmla="*/ 675002 w 3718235"/>
              <a:gd name="connsiteY27" fmla="*/ 183071 h 858157"/>
              <a:gd name="connsiteX28" fmla="*/ 583477 w 3718235"/>
              <a:gd name="connsiteY28" fmla="*/ 194513 h 858157"/>
              <a:gd name="connsiteX29" fmla="*/ 503392 w 3718235"/>
              <a:gd name="connsiteY29" fmla="*/ 217397 h 858157"/>
              <a:gd name="connsiteX30" fmla="*/ 251696 w 3718235"/>
              <a:gd name="connsiteY30" fmla="*/ 251722 h 858157"/>
              <a:gd name="connsiteX31" fmla="*/ 148729 w 3718235"/>
              <a:gd name="connsiteY31" fmla="*/ 286048 h 858157"/>
              <a:gd name="connsiteX32" fmla="*/ 114407 w 3718235"/>
              <a:gd name="connsiteY32" fmla="*/ 297490 h 858157"/>
              <a:gd name="connsiteX33" fmla="*/ 91525 w 3718235"/>
              <a:gd name="connsiteY33" fmla="*/ 320374 h 858157"/>
              <a:gd name="connsiteX34" fmla="*/ 80085 w 3718235"/>
              <a:gd name="connsiteY34" fmla="*/ 492003 h 858157"/>
              <a:gd name="connsiteX35" fmla="*/ 114407 w 3718235"/>
              <a:gd name="connsiteY35" fmla="*/ 503445 h 858157"/>
              <a:gd name="connsiteX36" fmla="*/ 91525 w 3718235"/>
              <a:gd name="connsiteY36" fmla="*/ 469119 h 858157"/>
              <a:gd name="connsiteX37" fmla="*/ 34322 w 3718235"/>
              <a:gd name="connsiteY37" fmla="*/ 537770 h 858157"/>
              <a:gd name="connsiteX38" fmla="*/ 22881 w 3718235"/>
              <a:gd name="connsiteY38" fmla="*/ 640748 h 858157"/>
              <a:gd name="connsiteX39" fmla="*/ 11440 w 3718235"/>
              <a:gd name="connsiteY39" fmla="*/ 709399 h 858157"/>
              <a:gd name="connsiteX40" fmla="*/ 0 w 3718235"/>
              <a:gd name="connsiteY40" fmla="*/ 789493 h 858157"/>
              <a:gd name="connsiteX41" fmla="*/ 45763 w 3718235"/>
              <a:gd name="connsiteY41" fmla="*/ 858144 h 858157"/>
              <a:gd name="connsiteX42" fmla="*/ 299561 w 3718235"/>
              <a:gd name="connsiteY42" fmla="*/ 736615 h 858157"/>
              <a:gd name="connsiteX0" fmla="*/ 3718235 w 3718235"/>
              <a:gd name="connsiteY0" fmla="*/ 331816 h 858157"/>
              <a:gd name="connsiteX1" fmla="*/ 3661032 w 3718235"/>
              <a:gd name="connsiteY1" fmla="*/ 286048 h 858157"/>
              <a:gd name="connsiteX2" fmla="*/ 3638150 w 3718235"/>
              <a:gd name="connsiteY2" fmla="*/ 263164 h 858157"/>
              <a:gd name="connsiteX3" fmla="*/ 3603828 w 3718235"/>
              <a:gd name="connsiteY3" fmla="*/ 251722 h 858157"/>
              <a:gd name="connsiteX4" fmla="*/ 3558065 w 3718235"/>
              <a:gd name="connsiteY4" fmla="*/ 228839 h 858157"/>
              <a:gd name="connsiteX5" fmla="*/ 3523743 w 3718235"/>
              <a:gd name="connsiteY5" fmla="*/ 217397 h 858157"/>
              <a:gd name="connsiteX6" fmla="*/ 3466539 w 3718235"/>
              <a:gd name="connsiteY6" fmla="*/ 183071 h 858157"/>
              <a:gd name="connsiteX7" fmla="*/ 3432217 w 3718235"/>
              <a:gd name="connsiteY7" fmla="*/ 171629 h 858157"/>
              <a:gd name="connsiteX8" fmla="*/ 3340692 w 3718235"/>
              <a:gd name="connsiteY8" fmla="*/ 148745 h 858157"/>
              <a:gd name="connsiteX9" fmla="*/ 3306369 w 3718235"/>
              <a:gd name="connsiteY9" fmla="*/ 125861 h 858157"/>
              <a:gd name="connsiteX10" fmla="*/ 3272047 w 3718235"/>
              <a:gd name="connsiteY10" fmla="*/ 114419 h 858157"/>
              <a:gd name="connsiteX11" fmla="*/ 3111877 w 3718235"/>
              <a:gd name="connsiteY11" fmla="*/ 80094 h 858157"/>
              <a:gd name="connsiteX12" fmla="*/ 3054673 w 3718235"/>
              <a:gd name="connsiteY12" fmla="*/ 68652 h 858157"/>
              <a:gd name="connsiteX13" fmla="*/ 2963148 w 3718235"/>
              <a:gd name="connsiteY13" fmla="*/ 45768 h 858157"/>
              <a:gd name="connsiteX14" fmla="*/ 2768655 w 3718235"/>
              <a:gd name="connsiteY14" fmla="*/ 22884 h 858157"/>
              <a:gd name="connsiteX15" fmla="*/ 2688570 w 3718235"/>
              <a:gd name="connsiteY15" fmla="*/ 11442 h 858157"/>
              <a:gd name="connsiteX16" fmla="*/ 2562722 w 3718235"/>
              <a:gd name="connsiteY16" fmla="*/ 0 h 858157"/>
              <a:gd name="connsiteX17" fmla="*/ 1944923 w 3718235"/>
              <a:gd name="connsiteY17" fmla="*/ 11442 h 858157"/>
              <a:gd name="connsiteX18" fmla="*/ 1830516 w 3718235"/>
              <a:gd name="connsiteY18" fmla="*/ 34326 h 858157"/>
              <a:gd name="connsiteX19" fmla="*/ 1716108 w 3718235"/>
              <a:gd name="connsiteY19" fmla="*/ 45768 h 858157"/>
              <a:gd name="connsiteX20" fmla="*/ 1613142 w 3718235"/>
              <a:gd name="connsiteY20" fmla="*/ 57210 h 858157"/>
              <a:gd name="connsiteX21" fmla="*/ 1475853 w 3718235"/>
              <a:gd name="connsiteY21" fmla="*/ 80094 h 858157"/>
              <a:gd name="connsiteX22" fmla="*/ 1407209 w 3718235"/>
              <a:gd name="connsiteY22" fmla="*/ 91536 h 858157"/>
              <a:gd name="connsiteX23" fmla="*/ 1224157 w 3718235"/>
              <a:gd name="connsiteY23" fmla="*/ 102978 h 858157"/>
              <a:gd name="connsiteX24" fmla="*/ 1121191 w 3718235"/>
              <a:gd name="connsiteY24" fmla="*/ 114419 h 858157"/>
              <a:gd name="connsiteX25" fmla="*/ 800850 w 3718235"/>
              <a:gd name="connsiteY25" fmla="*/ 148745 h 858157"/>
              <a:gd name="connsiteX26" fmla="*/ 743647 w 3718235"/>
              <a:gd name="connsiteY26" fmla="*/ 160187 h 858157"/>
              <a:gd name="connsiteX27" fmla="*/ 675002 w 3718235"/>
              <a:gd name="connsiteY27" fmla="*/ 183071 h 858157"/>
              <a:gd name="connsiteX28" fmla="*/ 583477 w 3718235"/>
              <a:gd name="connsiteY28" fmla="*/ 194513 h 858157"/>
              <a:gd name="connsiteX29" fmla="*/ 503392 w 3718235"/>
              <a:gd name="connsiteY29" fmla="*/ 217397 h 858157"/>
              <a:gd name="connsiteX30" fmla="*/ 251696 w 3718235"/>
              <a:gd name="connsiteY30" fmla="*/ 251722 h 858157"/>
              <a:gd name="connsiteX31" fmla="*/ 148729 w 3718235"/>
              <a:gd name="connsiteY31" fmla="*/ 286048 h 858157"/>
              <a:gd name="connsiteX32" fmla="*/ 114407 w 3718235"/>
              <a:gd name="connsiteY32" fmla="*/ 297490 h 858157"/>
              <a:gd name="connsiteX33" fmla="*/ 91525 w 3718235"/>
              <a:gd name="connsiteY33" fmla="*/ 320374 h 858157"/>
              <a:gd name="connsiteX34" fmla="*/ 80085 w 3718235"/>
              <a:gd name="connsiteY34" fmla="*/ 492003 h 858157"/>
              <a:gd name="connsiteX35" fmla="*/ 91525 w 3718235"/>
              <a:gd name="connsiteY35" fmla="*/ 469119 h 858157"/>
              <a:gd name="connsiteX36" fmla="*/ 34322 w 3718235"/>
              <a:gd name="connsiteY36" fmla="*/ 537770 h 858157"/>
              <a:gd name="connsiteX37" fmla="*/ 22881 w 3718235"/>
              <a:gd name="connsiteY37" fmla="*/ 640748 h 858157"/>
              <a:gd name="connsiteX38" fmla="*/ 11440 w 3718235"/>
              <a:gd name="connsiteY38" fmla="*/ 709399 h 858157"/>
              <a:gd name="connsiteX39" fmla="*/ 0 w 3718235"/>
              <a:gd name="connsiteY39" fmla="*/ 789493 h 858157"/>
              <a:gd name="connsiteX40" fmla="*/ 45763 w 3718235"/>
              <a:gd name="connsiteY40" fmla="*/ 858144 h 858157"/>
              <a:gd name="connsiteX41" fmla="*/ 299561 w 3718235"/>
              <a:gd name="connsiteY41" fmla="*/ 736615 h 858157"/>
              <a:gd name="connsiteX0" fmla="*/ 3718235 w 3718235"/>
              <a:gd name="connsiteY0" fmla="*/ 331816 h 858157"/>
              <a:gd name="connsiteX1" fmla="*/ 3661032 w 3718235"/>
              <a:gd name="connsiteY1" fmla="*/ 286048 h 858157"/>
              <a:gd name="connsiteX2" fmla="*/ 3638150 w 3718235"/>
              <a:gd name="connsiteY2" fmla="*/ 263164 h 858157"/>
              <a:gd name="connsiteX3" fmla="*/ 3603828 w 3718235"/>
              <a:gd name="connsiteY3" fmla="*/ 251722 h 858157"/>
              <a:gd name="connsiteX4" fmla="*/ 3558065 w 3718235"/>
              <a:gd name="connsiteY4" fmla="*/ 228839 h 858157"/>
              <a:gd name="connsiteX5" fmla="*/ 3523743 w 3718235"/>
              <a:gd name="connsiteY5" fmla="*/ 217397 h 858157"/>
              <a:gd name="connsiteX6" fmla="*/ 3466539 w 3718235"/>
              <a:gd name="connsiteY6" fmla="*/ 183071 h 858157"/>
              <a:gd name="connsiteX7" fmla="*/ 3432217 w 3718235"/>
              <a:gd name="connsiteY7" fmla="*/ 171629 h 858157"/>
              <a:gd name="connsiteX8" fmla="*/ 3340692 w 3718235"/>
              <a:gd name="connsiteY8" fmla="*/ 148745 h 858157"/>
              <a:gd name="connsiteX9" fmla="*/ 3306369 w 3718235"/>
              <a:gd name="connsiteY9" fmla="*/ 125861 h 858157"/>
              <a:gd name="connsiteX10" fmla="*/ 3272047 w 3718235"/>
              <a:gd name="connsiteY10" fmla="*/ 114419 h 858157"/>
              <a:gd name="connsiteX11" fmla="*/ 3111877 w 3718235"/>
              <a:gd name="connsiteY11" fmla="*/ 80094 h 858157"/>
              <a:gd name="connsiteX12" fmla="*/ 3054673 w 3718235"/>
              <a:gd name="connsiteY12" fmla="*/ 68652 h 858157"/>
              <a:gd name="connsiteX13" fmla="*/ 2963148 w 3718235"/>
              <a:gd name="connsiteY13" fmla="*/ 45768 h 858157"/>
              <a:gd name="connsiteX14" fmla="*/ 2768655 w 3718235"/>
              <a:gd name="connsiteY14" fmla="*/ 22884 h 858157"/>
              <a:gd name="connsiteX15" fmla="*/ 2688570 w 3718235"/>
              <a:gd name="connsiteY15" fmla="*/ 11442 h 858157"/>
              <a:gd name="connsiteX16" fmla="*/ 2562722 w 3718235"/>
              <a:gd name="connsiteY16" fmla="*/ 0 h 858157"/>
              <a:gd name="connsiteX17" fmla="*/ 1944923 w 3718235"/>
              <a:gd name="connsiteY17" fmla="*/ 11442 h 858157"/>
              <a:gd name="connsiteX18" fmla="*/ 1830516 w 3718235"/>
              <a:gd name="connsiteY18" fmla="*/ 34326 h 858157"/>
              <a:gd name="connsiteX19" fmla="*/ 1716108 w 3718235"/>
              <a:gd name="connsiteY19" fmla="*/ 45768 h 858157"/>
              <a:gd name="connsiteX20" fmla="*/ 1613142 w 3718235"/>
              <a:gd name="connsiteY20" fmla="*/ 57210 h 858157"/>
              <a:gd name="connsiteX21" fmla="*/ 1475853 w 3718235"/>
              <a:gd name="connsiteY21" fmla="*/ 80094 h 858157"/>
              <a:gd name="connsiteX22" fmla="*/ 1407209 w 3718235"/>
              <a:gd name="connsiteY22" fmla="*/ 91536 h 858157"/>
              <a:gd name="connsiteX23" fmla="*/ 1224157 w 3718235"/>
              <a:gd name="connsiteY23" fmla="*/ 102978 h 858157"/>
              <a:gd name="connsiteX24" fmla="*/ 1121191 w 3718235"/>
              <a:gd name="connsiteY24" fmla="*/ 114419 h 858157"/>
              <a:gd name="connsiteX25" fmla="*/ 800850 w 3718235"/>
              <a:gd name="connsiteY25" fmla="*/ 148745 h 858157"/>
              <a:gd name="connsiteX26" fmla="*/ 743647 w 3718235"/>
              <a:gd name="connsiteY26" fmla="*/ 160187 h 858157"/>
              <a:gd name="connsiteX27" fmla="*/ 675002 w 3718235"/>
              <a:gd name="connsiteY27" fmla="*/ 183071 h 858157"/>
              <a:gd name="connsiteX28" fmla="*/ 583477 w 3718235"/>
              <a:gd name="connsiteY28" fmla="*/ 194513 h 858157"/>
              <a:gd name="connsiteX29" fmla="*/ 503392 w 3718235"/>
              <a:gd name="connsiteY29" fmla="*/ 217397 h 858157"/>
              <a:gd name="connsiteX30" fmla="*/ 251696 w 3718235"/>
              <a:gd name="connsiteY30" fmla="*/ 251722 h 858157"/>
              <a:gd name="connsiteX31" fmla="*/ 148729 w 3718235"/>
              <a:gd name="connsiteY31" fmla="*/ 286048 h 858157"/>
              <a:gd name="connsiteX32" fmla="*/ 114407 w 3718235"/>
              <a:gd name="connsiteY32" fmla="*/ 297490 h 858157"/>
              <a:gd name="connsiteX33" fmla="*/ 91525 w 3718235"/>
              <a:gd name="connsiteY33" fmla="*/ 320374 h 858157"/>
              <a:gd name="connsiteX34" fmla="*/ 80085 w 3718235"/>
              <a:gd name="connsiteY34" fmla="*/ 492003 h 858157"/>
              <a:gd name="connsiteX35" fmla="*/ 34322 w 3718235"/>
              <a:gd name="connsiteY35" fmla="*/ 537770 h 858157"/>
              <a:gd name="connsiteX36" fmla="*/ 22881 w 3718235"/>
              <a:gd name="connsiteY36" fmla="*/ 640748 h 858157"/>
              <a:gd name="connsiteX37" fmla="*/ 11440 w 3718235"/>
              <a:gd name="connsiteY37" fmla="*/ 709399 h 858157"/>
              <a:gd name="connsiteX38" fmla="*/ 0 w 3718235"/>
              <a:gd name="connsiteY38" fmla="*/ 789493 h 858157"/>
              <a:gd name="connsiteX39" fmla="*/ 45763 w 3718235"/>
              <a:gd name="connsiteY39" fmla="*/ 858144 h 858157"/>
              <a:gd name="connsiteX40" fmla="*/ 299561 w 3718235"/>
              <a:gd name="connsiteY40" fmla="*/ 736615 h 858157"/>
              <a:gd name="connsiteX0" fmla="*/ 3718235 w 3718235"/>
              <a:gd name="connsiteY0" fmla="*/ 331816 h 858157"/>
              <a:gd name="connsiteX1" fmla="*/ 3661032 w 3718235"/>
              <a:gd name="connsiteY1" fmla="*/ 286048 h 858157"/>
              <a:gd name="connsiteX2" fmla="*/ 3638150 w 3718235"/>
              <a:gd name="connsiteY2" fmla="*/ 263164 h 858157"/>
              <a:gd name="connsiteX3" fmla="*/ 3603828 w 3718235"/>
              <a:gd name="connsiteY3" fmla="*/ 251722 h 858157"/>
              <a:gd name="connsiteX4" fmla="*/ 3558065 w 3718235"/>
              <a:gd name="connsiteY4" fmla="*/ 228839 h 858157"/>
              <a:gd name="connsiteX5" fmla="*/ 3523743 w 3718235"/>
              <a:gd name="connsiteY5" fmla="*/ 217397 h 858157"/>
              <a:gd name="connsiteX6" fmla="*/ 3466539 w 3718235"/>
              <a:gd name="connsiteY6" fmla="*/ 183071 h 858157"/>
              <a:gd name="connsiteX7" fmla="*/ 3432217 w 3718235"/>
              <a:gd name="connsiteY7" fmla="*/ 171629 h 858157"/>
              <a:gd name="connsiteX8" fmla="*/ 3340692 w 3718235"/>
              <a:gd name="connsiteY8" fmla="*/ 148745 h 858157"/>
              <a:gd name="connsiteX9" fmla="*/ 3306369 w 3718235"/>
              <a:gd name="connsiteY9" fmla="*/ 125861 h 858157"/>
              <a:gd name="connsiteX10" fmla="*/ 3272047 w 3718235"/>
              <a:gd name="connsiteY10" fmla="*/ 114419 h 858157"/>
              <a:gd name="connsiteX11" fmla="*/ 3111877 w 3718235"/>
              <a:gd name="connsiteY11" fmla="*/ 80094 h 858157"/>
              <a:gd name="connsiteX12" fmla="*/ 3054673 w 3718235"/>
              <a:gd name="connsiteY12" fmla="*/ 68652 h 858157"/>
              <a:gd name="connsiteX13" fmla="*/ 2963148 w 3718235"/>
              <a:gd name="connsiteY13" fmla="*/ 45768 h 858157"/>
              <a:gd name="connsiteX14" fmla="*/ 2768655 w 3718235"/>
              <a:gd name="connsiteY14" fmla="*/ 22884 h 858157"/>
              <a:gd name="connsiteX15" fmla="*/ 2688570 w 3718235"/>
              <a:gd name="connsiteY15" fmla="*/ 11442 h 858157"/>
              <a:gd name="connsiteX16" fmla="*/ 2562722 w 3718235"/>
              <a:gd name="connsiteY16" fmla="*/ 0 h 858157"/>
              <a:gd name="connsiteX17" fmla="*/ 1944923 w 3718235"/>
              <a:gd name="connsiteY17" fmla="*/ 11442 h 858157"/>
              <a:gd name="connsiteX18" fmla="*/ 1830516 w 3718235"/>
              <a:gd name="connsiteY18" fmla="*/ 34326 h 858157"/>
              <a:gd name="connsiteX19" fmla="*/ 1716108 w 3718235"/>
              <a:gd name="connsiteY19" fmla="*/ 45768 h 858157"/>
              <a:gd name="connsiteX20" fmla="*/ 1613142 w 3718235"/>
              <a:gd name="connsiteY20" fmla="*/ 57210 h 858157"/>
              <a:gd name="connsiteX21" fmla="*/ 1475853 w 3718235"/>
              <a:gd name="connsiteY21" fmla="*/ 80094 h 858157"/>
              <a:gd name="connsiteX22" fmla="*/ 1407209 w 3718235"/>
              <a:gd name="connsiteY22" fmla="*/ 91536 h 858157"/>
              <a:gd name="connsiteX23" fmla="*/ 1224157 w 3718235"/>
              <a:gd name="connsiteY23" fmla="*/ 102978 h 858157"/>
              <a:gd name="connsiteX24" fmla="*/ 1121191 w 3718235"/>
              <a:gd name="connsiteY24" fmla="*/ 114419 h 858157"/>
              <a:gd name="connsiteX25" fmla="*/ 800850 w 3718235"/>
              <a:gd name="connsiteY25" fmla="*/ 148745 h 858157"/>
              <a:gd name="connsiteX26" fmla="*/ 743647 w 3718235"/>
              <a:gd name="connsiteY26" fmla="*/ 160187 h 858157"/>
              <a:gd name="connsiteX27" fmla="*/ 675002 w 3718235"/>
              <a:gd name="connsiteY27" fmla="*/ 183071 h 858157"/>
              <a:gd name="connsiteX28" fmla="*/ 583477 w 3718235"/>
              <a:gd name="connsiteY28" fmla="*/ 194513 h 858157"/>
              <a:gd name="connsiteX29" fmla="*/ 503392 w 3718235"/>
              <a:gd name="connsiteY29" fmla="*/ 217397 h 858157"/>
              <a:gd name="connsiteX30" fmla="*/ 251696 w 3718235"/>
              <a:gd name="connsiteY30" fmla="*/ 251722 h 858157"/>
              <a:gd name="connsiteX31" fmla="*/ 148729 w 3718235"/>
              <a:gd name="connsiteY31" fmla="*/ 286048 h 858157"/>
              <a:gd name="connsiteX32" fmla="*/ 114407 w 3718235"/>
              <a:gd name="connsiteY32" fmla="*/ 297490 h 858157"/>
              <a:gd name="connsiteX33" fmla="*/ 91525 w 3718235"/>
              <a:gd name="connsiteY33" fmla="*/ 320374 h 858157"/>
              <a:gd name="connsiteX34" fmla="*/ 34322 w 3718235"/>
              <a:gd name="connsiteY34" fmla="*/ 537770 h 858157"/>
              <a:gd name="connsiteX35" fmla="*/ 22881 w 3718235"/>
              <a:gd name="connsiteY35" fmla="*/ 640748 h 858157"/>
              <a:gd name="connsiteX36" fmla="*/ 11440 w 3718235"/>
              <a:gd name="connsiteY36" fmla="*/ 709399 h 858157"/>
              <a:gd name="connsiteX37" fmla="*/ 0 w 3718235"/>
              <a:gd name="connsiteY37" fmla="*/ 789493 h 858157"/>
              <a:gd name="connsiteX38" fmla="*/ 45763 w 3718235"/>
              <a:gd name="connsiteY38" fmla="*/ 858144 h 858157"/>
              <a:gd name="connsiteX39" fmla="*/ 299561 w 3718235"/>
              <a:gd name="connsiteY39" fmla="*/ 736615 h 858157"/>
              <a:gd name="connsiteX0" fmla="*/ 3718235 w 3745082"/>
              <a:gd name="connsiteY0" fmla="*/ 331816 h 858150"/>
              <a:gd name="connsiteX1" fmla="*/ 3661032 w 3745082"/>
              <a:gd name="connsiteY1" fmla="*/ 286048 h 858150"/>
              <a:gd name="connsiteX2" fmla="*/ 3638150 w 3745082"/>
              <a:gd name="connsiteY2" fmla="*/ 263164 h 858150"/>
              <a:gd name="connsiteX3" fmla="*/ 3603828 w 3745082"/>
              <a:gd name="connsiteY3" fmla="*/ 251722 h 858150"/>
              <a:gd name="connsiteX4" fmla="*/ 3558065 w 3745082"/>
              <a:gd name="connsiteY4" fmla="*/ 228839 h 858150"/>
              <a:gd name="connsiteX5" fmla="*/ 3523743 w 3745082"/>
              <a:gd name="connsiteY5" fmla="*/ 217397 h 858150"/>
              <a:gd name="connsiteX6" fmla="*/ 3466539 w 3745082"/>
              <a:gd name="connsiteY6" fmla="*/ 183071 h 858150"/>
              <a:gd name="connsiteX7" fmla="*/ 3432217 w 3745082"/>
              <a:gd name="connsiteY7" fmla="*/ 171629 h 858150"/>
              <a:gd name="connsiteX8" fmla="*/ 3340692 w 3745082"/>
              <a:gd name="connsiteY8" fmla="*/ 148745 h 858150"/>
              <a:gd name="connsiteX9" fmla="*/ 3306369 w 3745082"/>
              <a:gd name="connsiteY9" fmla="*/ 125861 h 858150"/>
              <a:gd name="connsiteX10" fmla="*/ 3272047 w 3745082"/>
              <a:gd name="connsiteY10" fmla="*/ 114419 h 858150"/>
              <a:gd name="connsiteX11" fmla="*/ 3111877 w 3745082"/>
              <a:gd name="connsiteY11" fmla="*/ 80094 h 858150"/>
              <a:gd name="connsiteX12" fmla="*/ 3054673 w 3745082"/>
              <a:gd name="connsiteY12" fmla="*/ 68652 h 858150"/>
              <a:gd name="connsiteX13" fmla="*/ 2963148 w 3745082"/>
              <a:gd name="connsiteY13" fmla="*/ 45768 h 858150"/>
              <a:gd name="connsiteX14" fmla="*/ 2768655 w 3745082"/>
              <a:gd name="connsiteY14" fmla="*/ 22884 h 858150"/>
              <a:gd name="connsiteX15" fmla="*/ 2688570 w 3745082"/>
              <a:gd name="connsiteY15" fmla="*/ 11442 h 858150"/>
              <a:gd name="connsiteX16" fmla="*/ 2562722 w 3745082"/>
              <a:gd name="connsiteY16" fmla="*/ 0 h 858150"/>
              <a:gd name="connsiteX17" fmla="*/ 1944923 w 3745082"/>
              <a:gd name="connsiteY17" fmla="*/ 11442 h 858150"/>
              <a:gd name="connsiteX18" fmla="*/ 1830516 w 3745082"/>
              <a:gd name="connsiteY18" fmla="*/ 34326 h 858150"/>
              <a:gd name="connsiteX19" fmla="*/ 1716108 w 3745082"/>
              <a:gd name="connsiteY19" fmla="*/ 45768 h 858150"/>
              <a:gd name="connsiteX20" fmla="*/ 1613142 w 3745082"/>
              <a:gd name="connsiteY20" fmla="*/ 57210 h 858150"/>
              <a:gd name="connsiteX21" fmla="*/ 1475853 w 3745082"/>
              <a:gd name="connsiteY21" fmla="*/ 80094 h 858150"/>
              <a:gd name="connsiteX22" fmla="*/ 1407209 w 3745082"/>
              <a:gd name="connsiteY22" fmla="*/ 91536 h 858150"/>
              <a:gd name="connsiteX23" fmla="*/ 1224157 w 3745082"/>
              <a:gd name="connsiteY23" fmla="*/ 102978 h 858150"/>
              <a:gd name="connsiteX24" fmla="*/ 1121191 w 3745082"/>
              <a:gd name="connsiteY24" fmla="*/ 114419 h 858150"/>
              <a:gd name="connsiteX25" fmla="*/ 800850 w 3745082"/>
              <a:gd name="connsiteY25" fmla="*/ 148745 h 858150"/>
              <a:gd name="connsiteX26" fmla="*/ 743647 w 3745082"/>
              <a:gd name="connsiteY26" fmla="*/ 160187 h 858150"/>
              <a:gd name="connsiteX27" fmla="*/ 675002 w 3745082"/>
              <a:gd name="connsiteY27" fmla="*/ 183071 h 858150"/>
              <a:gd name="connsiteX28" fmla="*/ 583477 w 3745082"/>
              <a:gd name="connsiteY28" fmla="*/ 194513 h 858150"/>
              <a:gd name="connsiteX29" fmla="*/ 503392 w 3745082"/>
              <a:gd name="connsiteY29" fmla="*/ 217397 h 858150"/>
              <a:gd name="connsiteX30" fmla="*/ 251696 w 3745082"/>
              <a:gd name="connsiteY30" fmla="*/ 251722 h 858150"/>
              <a:gd name="connsiteX31" fmla="*/ 148729 w 3745082"/>
              <a:gd name="connsiteY31" fmla="*/ 286048 h 858150"/>
              <a:gd name="connsiteX32" fmla="*/ 114407 w 3745082"/>
              <a:gd name="connsiteY32" fmla="*/ 297490 h 858150"/>
              <a:gd name="connsiteX33" fmla="*/ 91525 w 3745082"/>
              <a:gd name="connsiteY33" fmla="*/ 320374 h 858150"/>
              <a:gd name="connsiteX34" fmla="*/ 34322 w 3745082"/>
              <a:gd name="connsiteY34" fmla="*/ 537770 h 858150"/>
              <a:gd name="connsiteX35" fmla="*/ 22881 w 3745082"/>
              <a:gd name="connsiteY35" fmla="*/ 640748 h 858150"/>
              <a:gd name="connsiteX36" fmla="*/ 11440 w 3745082"/>
              <a:gd name="connsiteY36" fmla="*/ 709399 h 858150"/>
              <a:gd name="connsiteX37" fmla="*/ 0 w 3745082"/>
              <a:gd name="connsiteY37" fmla="*/ 789493 h 858150"/>
              <a:gd name="connsiteX38" fmla="*/ 45763 w 3745082"/>
              <a:gd name="connsiteY38" fmla="*/ 858144 h 858150"/>
              <a:gd name="connsiteX39" fmla="*/ 3745082 w 3745082"/>
              <a:gd name="connsiteY39" fmla="*/ 609010 h 858150"/>
              <a:gd name="connsiteX0" fmla="*/ 3718235 w 3745082"/>
              <a:gd name="connsiteY0" fmla="*/ 331816 h 796332"/>
              <a:gd name="connsiteX1" fmla="*/ 3661032 w 3745082"/>
              <a:gd name="connsiteY1" fmla="*/ 286048 h 796332"/>
              <a:gd name="connsiteX2" fmla="*/ 3638150 w 3745082"/>
              <a:gd name="connsiteY2" fmla="*/ 263164 h 796332"/>
              <a:gd name="connsiteX3" fmla="*/ 3603828 w 3745082"/>
              <a:gd name="connsiteY3" fmla="*/ 251722 h 796332"/>
              <a:gd name="connsiteX4" fmla="*/ 3558065 w 3745082"/>
              <a:gd name="connsiteY4" fmla="*/ 228839 h 796332"/>
              <a:gd name="connsiteX5" fmla="*/ 3523743 w 3745082"/>
              <a:gd name="connsiteY5" fmla="*/ 217397 h 796332"/>
              <a:gd name="connsiteX6" fmla="*/ 3466539 w 3745082"/>
              <a:gd name="connsiteY6" fmla="*/ 183071 h 796332"/>
              <a:gd name="connsiteX7" fmla="*/ 3432217 w 3745082"/>
              <a:gd name="connsiteY7" fmla="*/ 171629 h 796332"/>
              <a:gd name="connsiteX8" fmla="*/ 3340692 w 3745082"/>
              <a:gd name="connsiteY8" fmla="*/ 148745 h 796332"/>
              <a:gd name="connsiteX9" fmla="*/ 3306369 w 3745082"/>
              <a:gd name="connsiteY9" fmla="*/ 125861 h 796332"/>
              <a:gd name="connsiteX10" fmla="*/ 3272047 w 3745082"/>
              <a:gd name="connsiteY10" fmla="*/ 114419 h 796332"/>
              <a:gd name="connsiteX11" fmla="*/ 3111877 w 3745082"/>
              <a:gd name="connsiteY11" fmla="*/ 80094 h 796332"/>
              <a:gd name="connsiteX12" fmla="*/ 3054673 w 3745082"/>
              <a:gd name="connsiteY12" fmla="*/ 68652 h 796332"/>
              <a:gd name="connsiteX13" fmla="*/ 2963148 w 3745082"/>
              <a:gd name="connsiteY13" fmla="*/ 45768 h 796332"/>
              <a:gd name="connsiteX14" fmla="*/ 2768655 w 3745082"/>
              <a:gd name="connsiteY14" fmla="*/ 22884 h 796332"/>
              <a:gd name="connsiteX15" fmla="*/ 2688570 w 3745082"/>
              <a:gd name="connsiteY15" fmla="*/ 11442 h 796332"/>
              <a:gd name="connsiteX16" fmla="*/ 2562722 w 3745082"/>
              <a:gd name="connsiteY16" fmla="*/ 0 h 796332"/>
              <a:gd name="connsiteX17" fmla="*/ 1944923 w 3745082"/>
              <a:gd name="connsiteY17" fmla="*/ 11442 h 796332"/>
              <a:gd name="connsiteX18" fmla="*/ 1830516 w 3745082"/>
              <a:gd name="connsiteY18" fmla="*/ 34326 h 796332"/>
              <a:gd name="connsiteX19" fmla="*/ 1716108 w 3745082"/>
              <a:gd name="connsiteY19" fmla="*/ 45768 h 796332"/>
              <a:gd name="connsiteX20" fmla="*/ 1613142 w 3745082"/>
              <a:gd name="connsiteY20" fmla="*/ 57210 h 796332"/>
              <a:gd name="connsiteX21" fmla="*/ 1475853 w 3745082"/>
              <a:gd name="connsiteY21" fmla="*/ 80094 h 796332"/>
              <a:gd name="connsiteX22" fmla="*/ 1407209 w 3745082"/>
              <a:gd name="connsiteY22" fmla="*/ 91536 h 796332"/>
              <a:gd name="connsiteX23" fmla="*/ 1224157 w 3745082"/>
              <a:gd name="connsiteY23" fmla="*/ 102978 h 796332"/>
              <a:gd name="connsiteX24" fmla="*/ 1121191 w 3745082"/>
              <a:gd name="connsiteY24" fmla="*/ 114419 h 796332"/>
              <a:gd name="connsiteX25" fmla="*/ 800850 w 3745082"/>
              <a:gd name="connsiteY25" fmla="*/ 148745 h 796332"/>
              <a:gd name="connsiteX26" fmla="*/ 743647 w 3745082"/>
              <a:gd name="connsiteY26" fmla="*/ 160187 h 796332"/>
              <a:gd name="connsiteX27" fmla="*/ 675002 w 3745082"/>
              <a:gd name="connsiteY27" fmla="*/ 183071 h 796332"/>
              <a:gd name="connsiteX28" fmla="*/ 583477 w 3745082"/>
              <a:gd name="connsiteY28" fmla="*/ 194513 h 796332"/>
              <a:gd name="connsiteX29" fmla="*/ 503392 w 3745082"/>
              <a:gd name="connsiteY29" fmla="*/ 217397 h 796332"/>
              <a:gd name="connsiteX30" fmla="*/ 251696 w 3745082"/>
              <a:gd name="connsiteY30" fmla="*/ 251722 h 796332"/>
              <a:gd name="connsiteX31" fmla="*/ 148729 w 3745082"/>
              <a:gd name="connsiteY31" fmla="*/ 286048 h 796332"/>
              <a:gd name="connsiteX32" fmla="*/ 114407 w 3745082"/>
              <a:gd name="connsiteY32" fmla="*/ 297490 h 796332"/>
              <a:gd name="connsiteX33" fmla="*/ 91525 w 3745082"/>
              <a:gd name="connsiteY33" fmla="*/ 320374 h 796332"/>
              <a:gd name="connsiteX34" fmla="*/ 34322 w 3745082"/>
              <a:gd name="connsiteY34" fmla="*/ 537770 h 796332"/>
              <a:gd name="connsiteX35" fmla="*/ 22881 w 3745082"/>
              <a:gd name="connsiteY35" fmla="*/ 640748 h 796332"/>
              <a:gd name="connsiteX36" fmla="*/ 11440 w 3745082"/>
              <a:gd name="connsiteY36" fmla="*/ 709399 h 796332"/>
              <a:gd name="connsiteX37" fmla="*/ 0 w 3745082"/>
              <a:gd name="connsiteY37" fmla="*/ 789493 h 796332"/>
              <a:gd name="connsiteX38" fmla="*/ 932970 w 3745082"/>
              <a:gd name="connsiteY38" fmla="*/ 536093 h 796332"/>
              <a:gd name="connsiteX39" fmla="*/ 3745082 w 3745082"/>
              <a:gd name="connsiteY39" fmla="*/ 609010 h 796332"/>
              <a:gd name="connsiteX0" fmla="*/ 3756032 w 3782879"/>
              <a:gd name="connsiteY0" fmla="*/ 331816 h 722947"/>
              <a:gd name="connsiteX1" fmla="*/ 3698829 w 3782879"/>
              <a:gd name="connsiteY1" fmla="*/ 286048 h 722947"/>
              <a:gd name="connsiteX2" fmla="*/ 3675947 w 3782879"/>
              <a:gd name="connsiteY2" fmla="*/ 263164 h 722947"/>
              <a:gd name="connsiteX3" fmla="*/ 3641625 w 3782879"/>
              <a:gd name="connsiteY3" fmla="*/ 251722 h 722947"/>
              <a:gd name="connsiteX4" fmla="*/ 3595862 w 3782879"/>
              <a:gd name="connsiteY4" fmla="*/ 228839 h 722947"/>
              <a:gd name="connsiteX5" fmla="*/ 3561540 w 3782879"/>
              <a:gd name="connsiteY5" fmla="*/ 217397 h 722947"/>
              <a:gd name="connsiteX6" fmla="*/ 3504336 w 3782879"/>
              <a:gd name="connsiteY6" fmla="*/ 183071 h 722947"/>
              <a:gd name="connsiteX7" fmla="*/ 3470014 w 3782879"/>
              <a:gd name="connsiteY7" fmla="*/ 171629 h 722947"/>
              <a:gd name="connsiteX8" fmla="*/ 3378489 w 3782879"/>
              <a:gd name="connsiteY8" fmla="*/ 148745 h 722947"/>
              <a:gd name="connsiteX9" fmla="*/ 3344166 w 3782879"/>
              <a:gd name="connsiteY9" fmla="*/ 125861 h 722947"/>
              <a:gd name="connsiteX10" fmla="*/ 3309844 w 3782879"/>
              <a:gd name="connsiteY10" fmla="*/ 114419 h 722947"/>
              <a:gd name="connsiteX11" fmla="*/ 3149674 w 3782879"/>
              <a:gd name="connsiteY11" fmla="*/ 80094 h 722947"/>
              <a:gd name="connsiteX12" fmla="*/ 3092470 w 3782879"/>
              <a:gd name="connsiteY12" fmla="*/ 68652 h 722947"/>
              <a:gd name="connsiteX13" fmla="*/ 3000945 w 3782879"/>
              <a:gd name="connsiteY13" fmla="*/ 45768 h 722947"/>
              <a:gd name="connsiteX14" fmla="*/ 2806452 w 3782879"/>
              <a:gd name="connsiteY14" fmla="*/ 22884 h 722947"/>
              <a:gd name="connsiteX15" fmla="*/ 2726367 w 3782879"/>
              <a:gd name="connsiteY15" fmla="*/ 11442 h 722947"/>
              <a:gd name="connsiteX16" fmla="*/ 2600519 w 3782879"/>
              <a:gd name="connsiteY16" fmla="*/ 0 h 722947"/>
              <a:gd name="connsiteX17" fmla="*/ 1982720 w 3782879"/>
              <a:gd name="connsiteY17" fmla="*/ 11442 h 722947"/>
              <a:gd name="connsiteX18" fmla="*/ 1868313 w 3782879"/>
              <a:gd name="connsiteY18" fmla="*/ 34326 h 722947"/>
              <a:gd name="connsiteX19" fmla="*/ 1753905 w 3782879"/>
              <a:gd name="connsiteY19" fmla="*/ 45768 h 722947"/>
              <a:gd name="connsiteX20" fmla="*/ 1650939 w 3782879"/>
              <a:gd name="connsiteY20" fmla="*/ 57210 h 722947"/>
              <a:gd name="connsiteX21" fmla="*/ 1513650 w 3782879"/>
              <a:gd name="connsiteY21" fmla="*/ 80094 h 722947"/>
              <a:gd name="connsiteX22" fmla="*/ 1445006 w 3782879"/>
              <a:gd name="connsiteY22" fmla="*/ 91536 h 722947"/>
              <a:gd name="connsiteX23" fmla="*/ 1261954 w 3782879"/>
              <a:gd name="connsiteY23" fmla="*/ 102978 h 722947"/>
              <a:gd name="connsiteX24" fmla="*/ 1158988 w 3782879"/>
              <a:gd name="connsiteY24" fmla="*/ 114419 h 722947"/>
              <a:gd name="connsiteX25" fmla="*/ 838647 w 3782879"/>
              <a:gd name="connsiteY25" fmla="*/ 148745 h 722947"/>
              <a:gd name="connsiteX26" fmla="*/ 781444 w 3782879"/>
              <a:gd name="connsiteY26" fmla="*/ 160187 h 722947"/>
              <a:gd name="connsiteX27" fmla="*/ 712799 w 3782879"/>
              <a:gd name="connsiteY27" fmla="*/ 183071 h 722947"/>
              <a:gd name="connsiteX28" fmla="*/ 621274 w 3782879"/>
              <a:gd name="connsiteY28" fmla="*/ 194513 h 722947"/>
              <a:gd name="connsiteX29" fmla="*/ 541189 w 3782879"/>
              <a:gd name="connsiteY29" fmla="*/ 217397 h 722947"/>
              <a:gd name="connsiteX30" fmla="*/ 289493 w 3782879"/>
              <a:gd name="connsiteY30" fmla="*/ 251722 h 722947"/>
              <a:gd name="connsiteX31" fmla="*/ 186526 w 3782879"/>
              <a:gd name="connsiteY31" fmla="*/ 286048 h 722947"/>
              <a:gd name="connsiteX32" fmla="*/ 152204 w 3782879"/>
              <a:gd name="connsiteY32" fmla="*/ 297490 h 722947"/>
              <a:gd name="connsiteX33" fmla="*/ 129322 w 3782879"/>
              <a:gd name="connsiteY33" fmla="*/ 320374 h 722947"/>
              <a:gd name="connsiteX34" fmla="*/ 72119 w 3782879"/>
              <a:gd name="connsiteY34" fmla="*/ 537770 h 722947"/>
              <a:gd name="connsiteX35" fmla="*/ 60678 w 3782879"/>
              <a:gd name="connsiteY35" fmla="*/ 640748 h 722947"/>
              <a:gd name="connsiteX36" fmla="*/ 49237 w 3782879"/>
              <a:gd name="connsiteY36" fmla="*/ 709399 h 722947"/>
              <a:gd name="connsiteX37" fmla="*/ 754854 w 3782879"/>
              <a:gd name="connsiteY37" fmla="*/ 351991 h 722947"/>
              <a:gd name="connsiteX38" fmla="*/ 970767 w 3782879"/>
              <a:gd name="connsiteY38" fmla="*/ 536093 h 722947"/>
              <a:gd name="connsiteX39" fmla="*/ 3782879 w 3782879"/>
              <a:gd name="connsiteY39" fmla="*/ 609010 h 722947"/>
              <a:gd name="connsiteX0" fmla="*/ 3756032 w 3782879"/>
              <a:gd name="connsiteY0" fmla="*/ 331816 h 722947"/>
              <a:gd name="connsiteX1" fmla="*/ 3698829 w 3782879"/>
              <a:gd name="connsiteY1" fmla="*/ 286048 h 722947"/>
              <a:gd name="connsiteX2" fmla="*/ 3675947 w 3782879"/>
              <a:gd name="connsiteY2" fmla="*/ 263164 h 722947"/>
              <a:gd name="connsiteX3" fmla="*/ 3641625 w 3782879"/>
              <a:gd name="connsiteY3" fmla="*/ 251722 h 722947"/>
              <a:gd name="connsiteX4" fmla="*/ 3595862 w 3782879"/>
              <a:gd name="connsiteY4" fmla="*/ 228839 h 722947"/>
              <a:gd name="connsiteX5" fmla="*/ 3561540 w 3782879"/>
              <a:gd name="connsiteY5" fmla="*/ 217397 h 722947"/>
              <a:gd name="connsiteX6" fmla="*/ 3504336 w 3782879"/>
              <a:gd name="connsiteY6" fmla="*/ 183071 h 722947"/>
              <a:gd name="connsiteX7" fmla="*/ 3470014 w 3782879"/>
              <a:gd name="connsiteY7" fmla="*/ 171629 h 722947"/>
              <a:gd name="connsiteX8" fmla="*/ 3378489 w 3782879"/>
              <a:gd name="connsiteY8" fmla="*/ 148745 h 722947"/>
              <a:gd name="connsiteX9" fmla="*/ 3344166 w 3782879"/>
              <a:gd name="connsiteY9" fmla="*/ 125861 h 722947"/>
              <a:gd name="connsiteX10" fmla="*/ 3309844 w 3782879"/>
              <a:gd name="connsiteY10" fmla="*/ 114419 h 722947"/>
              <a:gd name="connsiteX11" fmla="*/ 3149674 w 3782879"/>
              <a:gd name="connsiteY11" fmla="*/ 80094 h 722947"/>
              <a:gd name="connsiteX12" fmla="*/ 3092470 w 3782879"/>
              <a:gd name="connsiteY12" fmla="*/ 68652 h 722947"/>
              <a:gd name="connsiteX13" fmla="*/ 3000945 w 3782879"/>
              <a:gd name="connsiteY13" fmla="*/ 45768 h 722947"/>
              <a:gd name="connsiteX14" fmla="*/ 2806452 w 3782879"/>
              <a:gd name="connsiteY14" fmla="*/ 22884 h 722947"/>
              <a:gd name="connsiteX15" fmla="*/ 2726367 w 3782879"/>
              <a:gd name="connsiteY15" fmla="*/ 11442 h 722947"/>
              <a:gd name="connsiteX16" fmla="*/ 2600519 w 3782879"/>
              <a:gd name="connsiteY16" fmla="*/ 0 h 722947"/>
              <a:gd name="connsiteX17" fmla="*/ 1982720 w 3782879"/>
              <a:gd name="connsiteY17" fmla="*/ 11442 h 722947"/>
              <a:gd name="connsiteX18" fmla="*/ 1868313 w 3782879"/>
              <a:gd name="connsiteY18" fmla="*/ 34326 h 722947"/>
              <a:gd name="connsiteX19" fmla="*/ 1753905 w 3782879"/>
              <a:gd name="connsiteY19" fmla="*/ 45768 h 722947"/>
              <a:gd name="connsiteX20" fmla="*/ 1650939 w 3782879"/>
              <a:gd name="connsiteY20" fmla="*/ 57210 h 722947"/>
              <a:gd name="connsiteX21" fmla="*/ 1513650 w 3782879"/>
              <a:gd name="connsiteY21" fmla="*/ 80094 h 722947"/>
              <a:gd name="connsiteX22" fmla="*/ 1445006 w 3782879"/>
              <a:gd name="connsiteY22" fmla="*/ 91536 h 722947"/>
              <a:gd name="connsiteX23" fmla="*/ 1261954 w 3782879"/>
              <a:gd name="connsiteY23" fmla="*/ 102978 h 722947"/>
              <a:gd name="connsiteX24" fmla="*/ 1158988 w 3782879"/>
              <a:gd name="connsiteY24" fmla="*/ 114419 h 722947"/>
              <a:gd name="connsiteX25" fmla="*/ 838647 w 3782879"/>
              <a:gd name="connsiteY25" fmla="*/ 148745 h 722947"/>
              <a:gd name="connsiteX26" fmla="*/ 781444 w 3782879"/>
              <a:gd name="connsiteY26" fmla="*/ 160187 h 722947"/>
              <a:gd name="connsiteX27" fmla="*/ 712799 w 3782879"/>
              <a:gd name="connsiteY27" fmla="*/ 183071 h 722947"/>
              <a:gd name="connsiteX28" fmla="*/ 621274 w 3782879"/>
              <a:gd name="connsiteY28" fmla="*/ 194513 h 722947"/>
              <a:gd name="connsiteX29" fmla="*/ 541189 w 3782879"/>
              <a:gd name="connsiteY29" fmla="*/ 217397 h 722947"/>
              <a:gd name="connsiteX30" fmla="*/ 289493 w 3782879"/>
              <a:gd name="connsiteY30" fmla="*/ 251722 h 722947"/>
              <a:gd name="connsiteX31" fmla="*/ 186526 w 3782879"/>
              <a:gd name="connsiteY31" fmla="*/ 286048 h 722947"/>
              <a:gd name="connsiteX32" fmla="*/ 152204 w 3782879"/>
              <a:gd name="connsiteY32" fmla="*/ 297490 h 722947"/>
              <a:gd name="connsiteX33" fmla="*/ 129322 w 3782879"/>
              <a:gd name="connsiteY33" fmla="*/ 320374 h 722947"/>
              <a:gd name="connsiteX34" fmla="*/ 72119 w 3782879"/>
              <a:gd name="connsiteY34" fmla="*/ 537770 h 722947"/>
              <a:gd name="connsiteX35" fmla="*/ 60678 w 3782879"/>
              <a:gd name="connsiteY35" fmla="*/ 640748 h 722947"/>
              <a:gd name="connsiteX36" fmla="*/ 49237 w 3782879"/>
              <a:gd name="connsiteY36" fmla="*/ 709399 h 722947"/>
              <a:gd name="connsiteX37" fmla="*/ 754854 w 3782879"/>
              <a:gd name="connsiteY37" fmla="*/ 351991 h 722947"/>
              <a:gd name="connsiteX38" fmla="*/ 1292835 w 3782879"/>
              <a:gd name="connsiteY38" fmla="*/ 329495 h 722947"/>
              <a:gd name="connsiteX39" fmla="*/ 3782879 w 3782879"/>
              <a:gd name="connsiteY39" fmla="*/ 609010 h 722947"/>
              <a:gd name="connsiteX0" fmla="*/ 3756032 w 3782879"/>
              <a:gd name="connsiteY0" fmla="*/ 331816 h 722947"/>
              <a:gd name="connsiteX1" fmla="*/ 3698829 w 3782879"/>
              <a:gd name="connsiteY1" fmla="*/ 286048 h 722947"/>
              <a:gd name="connsiteX2" fmla="*/ 3675947 w 3782879"/>
              <a:gd name="connsiteY2" fmla="*/ 263164 h 722947"/>
              <a:gd name="connsiteX3" fmla="*/ 3641625 w 3782879"/>
              <a:gd name="connsiteY3" fmla="*/ 251722 h 722947"/>
              <a:gd name="connsiteX4" fmla="*/ 3595862 w 3782879"/>
              <a:gd name="connsiteY4" fmla="*/ 228839 h 722947"/>
              <a:gd name="connsiteX5" fmla="*/ 3561540 w 3782879"/>
              <a:gd name="connsiteY5" fmla="*/ 217397 h 722947"/>
              <a:gd name="connsiteX6" fmla="*/ 3504336 w 3782879"/>
              <a:gd name="connsiteY6" fmla="*/ 183071 h 722947"/>
              <a:gd name="connsiteX7" fmla="*/ 3470014 w 3782879"/>
              <a:gd name="connsiteY7" fmla="*/ 171629 h 722947"/>
              <a:gd name="connsiteX8" fmla="*/ 3378489 w 3782879"/>
              <a:gd name="connsiteY8" fmla="*/ 148745 h 722947"/>
              <a:gd name="connsiteX9" fmla="*/ 3344166 w 3782879"/>
              <a:gd name="connsiteY9" fmla="*/ 125861 h 722947"/>
              <a:gd name="connsiteX10" fmla="*/ 3309844 w 3782879"/>
              <a:gd name="connsiteY10" fmla="*/ 114419 h 722947"/>
              <a:gd name="connsiteX11" fmla="*/ 3149674 w 3782879"/>
              <a:gd name="connsiteY11" fmla="*/ 80094 h 722947"/>
              <a:gd name="connsiteX12" fmla="*/ 3092470 w 3782879"/>
              <a:gd name="connsiteY12" fmla="*/ 68652 h 722947"/>
              <a:gd name="connsiteX13" fmla="*/ 3000945 w 3782879"/>
              <a:gd name="connsiteY13" fmla="*/ 45768 h 722947"/>
              <a:gd name="connsiteX14" fmla="*/ 2806452 w 3782879"/>
              <a:gd name="connsiteY14" fmla="*/ 22884 h 722947"/>
              <a:gd name="connsiteX15" fmla="*/ 2726367 w 3782879"/>
              <a:gd name="connsiteY15" fmla="*/ 11442 h 722947"/>
              <a:gd name="connsiteX16" fmla="*/ 2600519 w 3782879"/>
              <a:gd name="connsiteY16" fmla="*/ 0 h 722947"/>
              <a:gd name="connsiteX17" fmla="*/ 1982720 w 3782879"/>
              <a:gd name="connsiteY17" fmla="*/ 11442 h 722947"/>
              <a:gd name="connsiteX18" fmla="*/ 1868313 w 3782879"/>
              <a:gd name="connsiteY18" fmla="*/ 34326 h 722947"/>
              <a:gd name="connsiteX19" fmla="*/ 1753905 w 3782879"/>
              <a:gd name="connsiteY19" fmla="*/ 45768 h 722947"/>
              <a:gd name="connsiteX20" fmla="*/ 1650939 w 3782879"/>
              <a:gd name="connsiteY20" fmla="*/ 57210 h 722947"/>
              <a:gd name="connsiteX21" fmla="*/ 1513650 w 3782879"/>
              <a:gd name="connsiteY21" fmla="*/ 80094 h 722947"/>
              <a:gd name="connsiteX22" fmla="*/ 1445006 w 3782879"/>
              <a:gd name="connsiteY22" fmla="*/ 91536 h 722947"/>
              <a:gd name="connsiteX23" fmla="*/ 1261954 w 3782879"/>
              <a:gd name="connsiteY23" fmla="*/ 102978 h 722947"/>
              <a:gd name="connsiteX24" fmla="*/ 1158988 w 3782879"/>
              <a:gd name="connsiteY24" fmla="*/ 114419 h 722947"/>
              <a:gd name="connsiteX25" fmla="*/ 838647 w 3782879"/>
              <a:gd name="connsiteY25" fmla="*/ 148745 h 722947"/>
              <a:gd name="connsiteX26" fmla="*/ 781444 w 3782879"/>
              <a:gd name="connsiteY26" fmla="*/ 160187 h 722947"/>
              <a:gd name="connsiteX27" fmla="*/ 712799 w 3782879"/>
              <a:gd name="connsiteY27" fmla="*/ 183071 h 722947"/>
              <a:gd name="connsiteX28" fmla="*/ 621274 w 3782879"/>
              <a:gd name="connsiteY28" fmla="*/ 194513 h 722947"/>
              <a:gd name="connsiteX29" fmla="*/ 541189 w 3782879"/>
              <a:gd name="connsiteY29" fmla="*/ 217397 h 722947"/>
              <a:gd name="connsiteX30" fmla="*/ 289493 w 3782879"/>
              <a:gd name="connsiteY30" fmla="*/ 251722 h 722947"/>
              <a:gd name="connsiteX31" fmla="*/ 186526 w 3782879"/>
              <a:gd name="connsiteY31" fmla="*/ 286048 h 722947"/>
              <a:gd name="connsiteX32" fmla="*/ 152204 w 3782879"/>
              <a:gd name="connsiteY32" fmla="*/ 297490 h 722947"/>
              <a:gd name="connsiteX33" fmla="*/ 129322 w 3782879"/>
              <a:gd name="connsiteY33" fmla="*/ 320374 h 722947"/>
              <a:gd name="connsiteX34" fmla="*/ 72119 w 3782879"/>
              <a:gd name="connsiteY34" fmla="*/ 537770 h 722947"/>
              <a:gd name="connsiteX35" fmla="*/ 60678 w 3782879"/>
              <a:gd name="connsiteY35" fmla="*/ 640748 h 722947"/>
              <a:gd name="connsiteX36" fmla="*/ 49237 w 3782879"/>
              <a:gd name="connsiteY36" fmla="*/ 709399 h 722947"/>
              <a:gd name="connsiteX37" fmla="*/ 754854 w 3782879"/>
              <a:gd name="connsiteY37" fmla="*/ 351991 h 722947"/>
              <a:gd name="connsiteX38" fmla="*/ 3103709 w 3782879"/>
              <a:gd name="connsiteY38" fmla="*/ 353800 h 722947"/>
              <a:gd name="connsiteX39" fmla="*/ 3782879 w 3782879"/>
              <a:gd name="connsiteY39" fmla="*/ 609010 h 722947"/>
              <a:gd name="connsiteX0" fmla="*/ 3850045 w 3876892"/>
              <a:gd name="connsiteY0" fmla="*/ 331816 h 723727"/>
              <a:gd name="connsiteX1" fmla="*/ 3792842 w 3876892"/>
              <a:gd name="connsiteY1" fmla="*/ 286048 h 723727"/>
              <a:gd name="connsiteX2" fmla="*/ 3769960 w 3876892"/>
              <a:gd name="connsiteY2" fmla="*/ 263164 h 723727"/>
              <a:gd name="connsiteX3" fmla="*/ 3735638 w 3876892"/>
              <a:gd name="connsiteY3" fmla="*/ 251722 h 723727"/>
              <a:gd name="connsiteX4" fmla="*/ 3689875 w 3876892"/>
              <a:gd name="connsiteY4" fmla="*/ 228839 h 723727"/>
              <a:gd name="connsiteX5" fmla="*/ 3655553 w 3876892"/>
              <a:gd name="connsiteY5" fmla="*/ 217397 h 723727"/>
              <a:gd name="connsiteX6" fmla="*/ 3598349 w 3876892"/>
              <a:gd name="connsiteY6" fmla="*/ 183071 h 723727"/>
              <a:gd name="connsiteX7" fmla="*/ 3564027 w 3876892"/>
              <a:gd name="connsiteY7" fmla="*/ 171629 h 723727"/>
              <a:gd name="connsiteX8" fmla="*/ 3472502 w 3876892"/>
              <a:gd name="connsiteY8" fmla="*/ 148745 h 723727"/>
              <a:gd name="connsiteX9" fmla="*/ 3438179 w 3876892"/>
              <a:gd name="connsiteY9" fmla="*/ 125861 h 723727"/>
              <a:gd name="connsiteX10" fmla="*/ 3403857 w 3876892"/>
              <a:gd name="connsiteY10" fmla="*/ 114419 h 723727"/>
              <a:gd name="connsiteX11" fmla="*/ 3243687 w 3876892"/>
              <a:gd name="connsiteY11" fmla="*/ 80094 h 723727"/>
              <a:gd name="connsiteX12" fmla="*/ 3186483 w 3876892"/>
              <a:gd name="connsiteY12" fmla="*/ 68652 h 723727"/>
              <a:gd name="connsiteX13" fmla="*/ 3094958 w 3876892"/>
              <a:gd name="connsiteY13" fmla="*/ 45768 h 723727"/>
              <a:gd name="connsiteX14" fmla="*/ 2900465 w 3876892"/>
              <a:gd name="connsiteY14" fmla="*/ 22884 h 723727"/>
              <a:gd name="connsiteX15" fmla="*/ 2820380 w 3876892"/>
              <a:gd name="connsiteY15" fmla="*/ 11442 h 723727"/>
              <a:gd name="connsiteX16" fmla="*/ 2694532 w 3876892"/>
              <a:gd name="connsiteY16" fmla="*/ 0 h 723727"/>
              <a:gd name="connsiteX17" fmla="*/ 2076733 w 3876892"/>
              <a:gd name="connsiteY17" fmla="*/ 11442 h 723727"/>
              <a:gd name="connsiteX18" fmla="*/ 1962326 w 3876892"/>
              <a:gd name="connsiteY18" fmla="*/ 34326 h 723727"/>
              <a:gd name="connsiteX19" fmla="*/ 1847918 w 3876892"/>
              <a:gd name="connsiteY19" fmla="*/ 45768 h 723727"/>
              <a:gd name="connsiteX20" fmla="*/ 1744952 w 3876892"/>
              <a:gd name="connsiteY20" fmla="*/ 57210 h 723727"/>
              <a:gd name="connsiteX21" fmla="*/ 1607663 w 3876892"/>
              <a:gd name="connsiteY21" fmla="*/ 80094 h 723727"/>
              <a:gd name="connsiteX22" fmla="*/ 1539019 w 3876892"/>
              <a:gd name="connsiteY22" fmla="*/ 91536 h 723727"/>
              <a:gd name="connsiteX23" fmla="*/ 1355967 w 3876892"/>
              <a:gd name="connsiteY23" fmla="*/ 102978 h 723727"/>
              <a:gd name="connsiteX24" fmla="*/ 1253001 w 3876892"/>
              <a:gd name="connsiteY24" fmla="*/ 114419 h 723727"/>
              <a:gd name="connsiteX25" fmla="*/ 932660 w 3876892"/>
              <a:gd name="connsiteY25" fmla="*/ 148745 h 723727"/>
              <a:gd name="connsiteX26" fmla="*/ 875457 w 3876892"/>
              <a:gd name="connsiteY26" fmla="*/ 160187 h 723727"/>
              <a:gd name="connsiteX27" fmla="*/ 806812 w 3876892"/>
              <a:gd name="connsiteY27" fmla="*/ 183071 h 723727"/>
              <a:gd name="connsiteX28" fmla="*/ 715287 w 3876892"/>
              <a:gd name="connsiteY28" fmla="*/ 194513 h 723727"/>
              <a:gd name="connsiteX29" fmla="*/ 635202 w 3876892"/>
              <a:gd name="connsiteY29" fmla="*/ 217397 h 723727"/>
              <a:gd name="connsiteX30" fmla="*/ 383506 w 3876892"/>
              <a:gd name="connsiteY30" fmla="*/ 251722 h 723727"/>
              <a:gd name="connsiteX31" fmla="*/ 280539 w 3876892"/>
              <a:gd name="connsiteY31" fmla="*/ 286048 h 723727"/>
              <a:gd name="connsiteX32" fmla="*/ 246217 w 3876892"/>
              <a:gd name="connsiteY32" fmla="*/ 297490 h 723727"/>
              <a:gd name="connsiteX33" fmla="*/ 223335 w 3876892"/>
              <a:gd name="connsiteY33" fmla="*/ 320374 h 723727"/>
              <a:gd name="connsiteX34" fmla="*/ 166132 w 3876892"/>
              <a:gd name="connsiteY34" fmla="*/ 537770 h 723727"/>
              <a:gd name="connsiteX35" fmla="*/ 154691 w 3876892"/>
              <a:gd name="connsiteY35" fmla="*/ 640748 h 723727"/>
              <a:gd name="connsiteX36" fmla="*/ 143250 w 3876892"/>
              <a:gd name="connsiteY36" fmla="*/ 709399 h 723727"/>
              <a:gd name="connsiteX37" fmla="*/ 2118909 w 3876892"/>
              <a:gd name="connsiteY37" fmla="*/ 339838 h 723727"/>
              <a:gd name="connsiteX38" fmla="*/ 3197722 w 3876892"/>
              <a:gd name="connsiteY38" fmla="*/ 353800 h 723727"/>
              <a:gd name="connsiteX39" fmla="*/ 3876892 w 3876892"/>
              <a:gd name="connsiteY39" fmla="*/ 609010 h 723727"/>
              <a:gd name="connsiteX0" fmla="*/ 3744746 w 3771593"/>
              <a:gd name="connsiteY0" fmla="*/ 331816 h 646092"/>
              <a:gd name="connsiteX1" fmla="*/ 3687543 w 3771593"/>
              <a:gd name="connsiteY1" fmla="*/ 286048 h 646092"/>
              <a:gd name="connsiteX2" fmla="*/ 3664661 w 3771593"/>
              <a:gd name="connsiteY2" fmla="*/ 263164 h 646092"/>
              <a:gd name="connsiteX3" fmla="*/ 3630339 w 3771593"/>
              <a:gd name="connsiteY3" fmla="*/ 251722 h 646092"/>
              <a:gd name="connsiteX4" fmla="*/ 3584576 w 3771593"/>
              <a:gd name="connsiteY4" fmla="*/ 228839 h 646092"/>
              <a:gd name="connsiteX5" fmla="*/ 3550254 w 3771593"/>
              <a:gd name="connsiteY5" fmla="*/ 217397 h 646092"/>
              <a:gd name="connsiteX6" fmla="*/ 3493050 w 3771593"/>
              <a:gd name="connsiteY6" fmla="*/ 183071 h 646092"/>
              <a:gd name="connsiteX7" fmla="*/ 3458728 w 3771593"/>
              <a:gd name="connsiteY7" fmla="*/ 171629 h 646092"/>
              <a:gd name="connsiteX8" fmla="*/ 3367203 w 3771593"/>
              <a:gd name="connsiteY8" fmla="*/ 148745 h 646092"/>
              <a:gd name="connsiteX9" fmla="*/ 3332880 w 3771593"/>
              <a:gd name="connsiteY9" fmla="*/ 125861 h 646092"/>
              <a:gd name="connsiteX10" fmla="*/ 3298558 w 3771593"/>
              <a:gd name="connsiteY10" fmla="*/ 114419 h 646092"/>
              <a:gd name="connsiteX11" fmla="*/ 3138388 w 3771593"/>
              <a:gd name="connsiteY11" fmla="*/ 80094 h 646092"/>
              <a:gd name="connsiteX12" fmla="*/ 3081184 w 3771593"/>
              <a:gd name="connsiteY12" fmla="*/ 68652 h 646092"/>
              <a:gd name="connsiteX13" fmla="*/ 2989659 w 3771593"/>
              <a:gd name="connsiteY13" fmla="*/ 45768 h 646092"/>
              <a:gd name="connsiteX14" fmla="*/ 2795166 w 3771593"/>
              <a:gd name="connsiteY14" fmla="*/ 22884 h 646092"/>
              <a:gd name="connsiteX15" fmla="*/ 2715081 w 3771593"/>
              <a:gd name="connsiteY15" fmla="*/ 11442 h 646092"/>
              <a:gd name="connsiteX16" fmla="*/ 2589233 w 3771593"/>
              <a:gd name="connsiteY16" fmla="*/ 0 h 646092"/>
              <a:gd name="connsiteX17" fmla="*/ 1971434 w 3771593"/>
              <a:gd name="connsiteY17" fmla="*/ 11442 h 646092"/>
              <a:gd name="connsiteX18" fmla="*/ 1857027 w 3771593"/>
              <a:gd name="connsiteY18" fmla="*/ 34326 h 646092"/>
              <a:gd name="connsiteX19" fmla="*/ 1742619 w 3771593"/>
              <a:gd name="connsiteY19" fmla="*/ 45768 h 646092"/>
              <a:gd name="connsiteX20" fmla="*/ 1639653 w 3771593"/>
              <a:gd name="connsiteY20" fmla="*/ 57210 h 646092"/>
              <a:gd name="connsiteX21" fmla="*/ 1502364 w 3771593"/>
              <a:gd name="connsiteY21" fmla="*/ 80094 h 646092"/>
              <a:gd name="connsiteX22" fmla="*/ 1433720 w 3771593"/>
              <a:gd name="connsiteY22" fmla="*/ 91536 h 646092"/>
              <a:gd name="connsiteX23" fmla="*/ 1250668 w 3771593"/>
              <a:gd name="connsiteY23" fmla="*/ 102978 h 646092"/>
              <a:gd name="connsiteX24" fmla="*/ 1147702 w 3771593"/>
              <a:gd name="connsiteY24" fmla="*/ 114419 h 646092"/>
              <a:gd name="connsiteX25" fmla="*/ 827361 w 3771593"/>
              <a:gd name="connsiteY25" fmla="*/ 148745 h 646092"/>
              <a:gd name="connsiteX26" fmla="*/ 770158 w 3771593"/>
              <a:gd name="connsiteY26" fmla="*/ 160187 h 646092"/>
              <a:gd name="connsiteX27" fmla="*/ 701513 w 3771593"/>
              <a:gd name="connsiteY27" fmla="*/ 183071 h 646092"/>
              <a:gd name="connsiteX28" fmla="*/ 609988 w 3771593"/>
              <a:gd name="connsiteY28" fmla="*/ 194513 h 646092"/>
              <a:gd name="connsiteX29" fmla="*/ 529903 w 3771593"/>
              <a:gd name="connsiteY29" fmla="*/ 217397 h 646092"/>
              <a:gd name="connsiteX30" fmla="*/ 278207 w 3771593"/>
              <a:gd name="connsiteY30" fmla="*/ 251722 h 646092"/>
              <a:gd name="connsiteX31" fmla="*/ 175240 w 3771593"/>
              <a:gd name="connsiteY31" fmla="*/ 286048 h 646092"/>
              <a:gd name="connsiteX32" fmla="*/ 140918 w 3771593"/>
              <a:gd name="connsiteY32" fmla="*/ 297490 h 646092"/>
              <a:gd name="connsiteX33" fmla="*/ 118036 w 3771593"/>
              <a:gd name="connsiteY33" fmla="*/ 320374 h 646092"/>
              <a:gd name="connsiteX34" fmla="*/ 60833 w 3771593"/>
              <a:gd name="connsiteY34" fmla="*/ 537770 h 646092"/>
              <a:gd name="connsiteX35" fmla="*/ 49392 w 3771593"/>
              <a:gd name="connsiteY35" fmla="*/ 640748 h 646092"/>
              <a:gd name="connsiteX36" fmla="*/ 755009 w 3771593"/>
              <a:gd name="connsiteY36" fmla="*/ 363043 h 646092"/>
              <a:gd name="connsiteX37" fmla="*/ 2013610 w 3771593"/>
              <a:gd name="connsiteY37" fmla="*/ 339838 h 646092"/>
              <a:gd name="connsiteX38" fmla="*/ 3092423 w 3771593"/>
              <a:gd name="connsiteY38" fmla="*/ 353800 h 646092"/>
              <a:gd name="connsiteX39" fmla="*/ 3771593 w 3771593"/>
              <a:gd name="connsiteY39" fmla="*/ 609010 h 646092"/>
              <a:gd name="connsiteX0" fmla="*/ 3744746 w 3771593"/>
              <a:gd name="connsiteY0" fmla="*/ 331816 h 646092"/>
              <a:gd name="connsiteX1" fmla="*/ 3687543 w 3771593"/>
              <a:gd name="connsiteY1" fmla="*/ 286048 h 646092"/>
              <a:gd name="connsiteX2" fmla="*/ 3664661 w 3771593"/>
              <a:gd name="connsiteY2" fmla="*/ 263164 h 646092"/>
              <a:gd name="connsiteX3" fmla="*/ 3630339 w 3771593"/>
              <a:gd name="connsiteY3" fmla="*/ 251722 h 646092"/>
              <a:gd name="connsiteX4" fmla="*/ 3584576 w 3771593"/>
              <a:gd name="connsiteY4" fmla="*/ 228839 h 646092"/>
              <a:gd name="connsiteX5" fmla="*/ 3550254 w 3771593"/>
              <a:gd name="connsiteY5" fmla="*/ 217397 h 646092"/>
              <a:gd name="connsiteX6" fmla="*/ 3493050 w 3771593"/>
              <a:gd name="connsiteY6" fmla="*/ 183071 h 646092"/>
              <a:gd name="connsiteX7" fmla="*/ 3458728 w 3771593"/>
              <a:gd name="connsiteY7" fmla="*/ 171629 h 646092"/>
              <a:gd name="connsiteX8" fmla="*/ 3367203 w 3771593"/>
              <a:gd name="connsiteY8" fmla="*/ 148745 h 646092"/>
              <a:gd name="connsiteX9" fmla="*/ 3332880 w 3771593"/>
              <a:gd name="connsiteY9" fmla="*/ 125861 h 646092"/>
              <a:gd name="connsiteX10" fmla="*/ 3298558 w 3771593"/>
              <a:gd name="connsiteY10" fmla="*/ 114419 h 646092"/>
              <a:gd name="connsiteX11" fmla="*/ 3138388 w 3771593"/>
              <a:gd name="connsiteY11" fmla="*/ 80094 h 646092"/>
              <a:gd name="connsiteX12" fmla="*/ 3081184 w 3771593"/>
              <a:gd name="connsiteY12" fmla="*/ 68652 h 646092"/>
              <a:gd name="connsiteX13" fmla="*/ 2989659 w 3771593"/>
              <a:gd name="connsiteY13" fmla="*/ 45768 h 646092"/>
              <a:gd name="connsiteX14" fmla="*/ 2795166 w 3771593"/>
              <a:gd name="connsiteY14" fmla="*/ 22884 h 646092"/>
              <a:gd name="connsiteX15" fmla="*/ 2715081 w 3771593"/>
              <a:gd name="connsiteY15" fmla="*/ 11442 h 646092"/>
              <a:gd name="connsiteX16" fmla="*/ 2589233 w 3771593"/>
              <a:gd name="connsiteY16" fmla="*/ 0 h 646092"/>
              <a:gd name="connsiteX17" fmla="*/ 1971434 w 3771593"/>
              <a:gd name="connsiteY17" fmla="*/ 11442 h 646092"/>
              <a:gd name="connsiteX18" fmla="*/ 1857027 w 3771593"/>
              <a:gd name="connsiteY18" fmla="*/ 34326 h 646092"/>
              <a:gd name="connsiteX19" fmla="*/ 1742619 w 3771593"/>
              <a:gd name="connsiteY19" fmla="*/ 45768 h 646092"/>
              <a:gd name="connsiteX20" fmla="*/ 1639653 w 3771593"/>
              <a:gd name="connsiteY20" fmla="*/ 57210 h 646092"/>
              <a:gd name="connsiteX21" fmla="*/ 1502364 w 3771593"/>
              <a:gd name="connsiteY21" fmla="*/ 80094 h 646092"/>
              <a:gd name="connsiteX22" fmla="*/ 1433720 w 3771593"/>
              <a:gd name="connsiteY22" fmla="*/ 91536 h 646092"/>
              <a:gd name="connsiteX23" fmla="*/ 1250668 w 3771593"/>
              <a:gd name="connsiteY23" fmla="*/ 102978 h 646092"/>
              <a:gd name="connsiteX24" fmla="*/ 1147702 w 3771593"/>
              <a:gd name="connsiteY24" fmla="*/ 114419 h 646092"/>
              <a:gd name="connsiteX25" fmla="*/ 827361 w 3771593"/>
              <a:gd name="connsiteY25" fmla="*/ 148745 h 646092"/>
              <a:gd name="connsiteX26" fmla="*/ 770158 w 3771593"/>
              <a:gd name="connsiteY26" fmla="*/ 160187 h 646092"/>
              <a:gd name="connsiteX27" fmla="*/ 701513 w 3771593"/>
              <a:gd name="connsiteY27" fmla="*/ 183071 h 646092"/>
              <a:gd name="connsiteX28" fmla="*/ 609988 w 3771593"/>
              <a:gd name="connsiteY28" fmla="*/ 194513 h 646092"/>
              <a:gd name="connsiteX29" fmla="*/ 529903 w 3771593"/>
              <a:gd name="connsiteY29" fmla="*/ 217397 h 646092"/>
              <a:gd name="connsiteX30" fmla="*/ 278207 w 3771593"/>
              <a:gd name="connsiteY30" fmla="*/ 251722 h 646092"/>
              <a:gd name="connsiteX31" fmla="*/ 175240 w 3771593"/>
              <a:gd name="connsiteY31" fmla="*/ 286048 h 646092"/>
              <a:gd name="connsiteX32" fmla="*/ 140918 w 3771593"/>
              <a:gd name="connsiteY32" fmla="*/ 297490 h 646092"/>
              <a:gd name="connsiteX33" fmla="*/ 118036 w 3771593"/>
              <a:gd name="connsiteY33" fmla="*/ 320374 h 646092"/>
              <a:gd name="connsiteX34" fmla="*/ 60833 w 3771593"/>
              <a:gd name="connsiteY34" fmla="*/ 537770 h 646092"/>
              <a:gd name="connsiteX35" fmla="*/ 49392 w 3771593"/>
              <a:gd name="connsiteY35" fmla="*/ 640748 h 646092"/>
              <a:gd name="connsiteX36" fmla="*/ 755009 w 3771593"/>
              <a:gd name="connsiteY36" fmla="*/ 363043 h 646092"/>
              <a:gd name="connsiteX37" fmla="*/ 2013610 w 3771593"/>
              <a:gd name="connsiteY37" fmla="*/ 339838 h 646092"/>
              <a:gd name="connsiteX38" fmla="*/ 3092423 w 3771593"/>
              <a:gd name="connsiteY38" fmla="*/ 353800 h 646092"/>
              <a:gd name="connsiteX39" fmla="*/ 3771593 w 3771593"/>
              <a:gd name="connsiteY39" fmla="*/ 609010 h 646092"/>
              <a:gd name="connsiteX0" fmla="*/ 3837918 w 3864765"/>
              <a:gd name="connsiteY0" fmla="*/ 331816 h 647245"/>
              <a:gd name="connsiteX1" fmla="*/ 3780715 w 3864765"/>
              <a:gd name="connsiteY1" fmla="*/ 286048 h 647245"/>
              <a:gd name="connsiteX2" fmla="*/ 3757833 w 3864765"/>
              <a:gd name="connsiteY2" fmla="*/ 263164 h 647245"/>
              <a:gd name="connsiteX3" fmla="*/ 3723511 w 3864765"/>
              <a:gd name="connsiteY3" fmla="*/ 251722 h 647245"/>
              <a:gd name="connsiteX4" fmla="*/ 3677748 w 3864765"/>
              <a:gd name="connsiteY4" fmla="*/ 228839 h 647245"/>
              <a:gd name="connsiteX5" fmla="*/ 3643426 w 3864765"/>
              <a:gd name="connsiteY5" fmla="*/ 217397 h 647245"/>
              <a:gd name="connsiteX6" fmla="*/ 3586222 w 3864765"/>
              <a:gd name="connsiteY6" fmla="*/ 183071 h 647245"/>
              <a:gd name="connsiteX7" fmla="*/ 3551900 w 3864765"/>
              <a:gd name="connsiteY7" fmla="*/ 171629 h 647245"/>
              <a:gd name="connsiteX8" fmla="*/ 3460375 w 3864765"/>
              <a:gd name="connsiteY8" fmla="*/ 148745 h 647245"/>
              <a:gd name="connsiteX9" fmla="*/ 3426052 w 3864765"/>
              <a:gd name="connsiteY9" fmla="*/ 125861 h 647245"/>
              <a:gd name="connsiteX10" fmla="*/ 3391730 w 3864765"/>
              <a:gd name="connsiteY10" fmla="*/ 114419 h 647245"/>
              <a:gd name="connsiteX11" fmla="*/ 3231560 w 3864765"/>
              <a:gd name="connsiteY11" fmla="*/ 80094 h 647245"/>
              <a:gd name="connsiteX12" fmla="*/ 3174356 w 3864765"/>
              <a:gd name="connsiteY12" fmla="*/ 68652 h 647245"/>
              <a:gd name="connsiteX13" fmla="*/ 3082831 w 3864765"/>
              <a:gd name="connsiteY13" fmla="*/ 45768 h 647245"/>
              <a:gd name="connsiteX14" fmla="*/ 2888338 w 3864765"/>
              <a:gd name="connsiteY14" fmla="*/ 22884 h 647245"/>
              <a:gd name="connsiteX15" fmla="*/ 2808253 w 3864765"/>
              <a:gd name="connsiteY15" fmla="*/ 11442 h 647245"/>
              <a:gd name="connsiteX16" fmla="*/ 2682405 w 3864765"/>
              <a:gd name="connsiteY16" fmla="*/ 0 h 647245"/>
              <a:gd name="connsiteX17" fmla="*/ 2064606 w 3864765"/>
              <a:gd name="connsiteY17" fmla="*/ 11442 h 647245"/>
              <a:gd name="connsiteX18" fmla="*/ 1950199 w 3864765"/>
              <a:gd name="connsiteY18" fmla="*/ 34326 h 647245"/>
              <a:gd name="connsiteX19" fmla="*/ 1835791 w 3864765"/>
              <a:gd name="connsiteY19" fmla="*/ 45768 h 647245"/>
              <a:gd name="connsiteX20" fmla="*/ 1732825 w 3864765"/>
              <a:gd name="connsiteY20" fmla="*/ 57210 h 647245"/>
              <a:gd name="connsiteX21" fmla="*/ 1595536 w 3864765"/>
              <a:gd name="connsiteY21" fmla="*/ 80094 h 647245"/>
              <a:gd name="connsiteX22" fmla="*/ 1526892 w 3864765"/>
              <a:gd name="connsiteY22" fmla="*/ 91536 h 647245"/>
              <a:gd name="connsiteX23" fmla="*/ 1343840 w 3864765"/>
              <a:gd name="connsiteY23" fmla="*/ 102978 h 647245"/>
              <a:gd name="connsiteX24" fmla="*/ 1240874 w 3864765"/>
              <a:gd name="connsiteY24" fmla="*/ 114419 h 647245"/>
              <a:gd name="connsiteX25" fmla="*/ 920533 w 3864765"/>
              <a:gd name="connsiteY25" fmla="*/ 148745 h 647245"/>
              <a:gd name="connsiteX26" fmla="*/ 863330 w 3864765"/>
              <a:gd name="connsiteY26" fmla="*/ 160187 h 647245"/>
              <a:gd name="connsiteX27" fmla="*/ 794685 w 3864765"/>
              <a:gd name="connsiteY27" fmla="*/ 183071 h 647245"/>
              <a:gd name="connsiteX28" fmla="*/ 703160 w 3864765"/>
              <a:gd name="connsiteY28" fmla="*/ 194513 h 647245"/>
              <a:gd name="connsiteX29" fmla="*/ 623075 w 3864765"/>
              <a:gd name="connsiteY29" fmla="*/ 217397 h 647245"/>
              <a:gd name="connsiteX30" fmla="*/ 371379 w 3864765"/>
              <a:gd name="connsiteY30" fmla="*/ 251722 h 647245"/>
              <a:gd name="connsiteX31" fmla="*/ 268412 w 3864765"/>
              <a:gd name="connsiteY31" fmla="*/ 286048 h 647245"/>
              <a:gd name="connsiteX32" fmla="*/ 234090 w 3864765"/>
              <a:gd name="connsiteY32" fmla="*/ 297490 h 647245"/>
              <a:gd name="connsiteX33" fmla="*/ 211208 w 3864765"/>
              <a:gd name="connsiteY33" fmla="*/ 320374 h 647245"/>
              <a:gd name="connsiteX34" fmla="*/ 154005 w 3864765"/>
              <a:gd name="connsiteY34" fmla="*/ 537770 h 647245"/>
              <a:gd name="connsiteX35" fmla="*/ 142564 w 3864765"/>
              <a:gd name="connsiteY35" fmla="*/ 640748 h 647245"/>
              <a:gd name="connsiteX36" fmla="*/ 2106782 w 3864765"/>
              <a:gd name="connsiteY36" fmla="*/ 339838 h 647245"/>
              <a:gd name="connsiteX37" fmla="*/ 3185595 w 3864765"/>
              <a:gd name="connsiteY37" fmla="*/ 353800 h 647245"/>
              <a:gd name="connsiteX38" fmla="*/ 3864765 w 3864765"/>
              <a:gd name="connsiteY38" fmla="*/ 609010 h 647245"/>
              <a:gd name="connsiteX0" fmla="*/ 3683933 w 3710780"/>
              <a:gd name="connsiteY0" fmla="*/ 331816 h 609010"/>
              <a:gd name="connsiteX1" fmla="*/ 3626730 w 3710780"/>
              <a:gd name="connsiteY1" fmla="*/ 286048 h 609010"/>
              <a:gd name="connsiteX2" fmla="*/ 3603848 w 3710780"/>
              <a:gd name="connsiteY2" fmla="*/ 263164 h 609010"/>
              <a:gd name="connsiteX3" fmla="*/ 3569526 w 3710780"/>
              <a:gd name="connsiteY3" fmla="*/ 251722 h 609010"/>
              <a:gd name="connsiteX4" fmla="*/ 3523763 w 3710780"/>
              <a:gd name="connsiteY4" fmla="*/ 228839 h 609010"/>
              <a:gd name="connsiteX5" fmla="*/ 3489441 w 3710780"/>
              <a:gd name="connsiteY5" fmla="*/ 217397 h 609010"/>
              <a:gd name="connsiteX6" fmla="*/ 3432237 w 3710780"/>
              <a:gd name="connsiteY6" fmla="*/ 183071 h 609010"/>
              <a:gd name="connsiteX7" fmla="*/ 3397915 w 3710780"/>
              <a:gd name="connsiteY7" fmla="*/ 171629 h 609010"/>
              <a:gd name="connsiteX8" fmla="*/ 3306390 w 3710780"/>
              <a:gd name="connsiteY8" fmla="*/ 148745 h 609010"/>
              <a:gd name="connsiteX9" fmla="*/ 3272067 w 3710780"/>
              <a:gd name="connsiteY9" fmla="*/ 125861 h 609010"/>
              <a:gd name="connsiteX10" fmla="*/ 3237745 w 3710780"/>
              <a:gd name="connsiteY10" fmla="*/ 114419 h 609010"/>
              <a:gd name="connsiteX11" fmla="*/ 3077575 w 3710780"/>
              <a:gd name="connsiteY11" fmla="*/ 80094 h 609010"/>
              <a:gd name="connsiteX12" fmla="*/ 3020371 w 3710780"/>
              <a:gd name="connsiteY12" fmla="*/ 68652 h 609010"/>
              <a:gd name="connsiteX13" fmla="*/ 2928846 w 3710780"/>
              <a:gd name="connsiteY13" fmla="*/ 45768 h 609010"/>
              <a:gd name="connsiteX14" fmla="*/ 2734353 w 3710780"/>
              <a:gd name="connsiteY14" fmla="*/ 22884 h 609010"/>
              <a:gd name="connsiteX15" fmla="*/ 2654268 w 3710780"/>
              <a:gd name="connsiteY15" fmla="*/ 11442 h 609010"/>
              <a:gd name="connsiteX16" fmla="*/ 2528420 w 3710780"/>
              <a:gd name="connsiteY16" fmla="*/ 0 h 609010"/>
              <a:gd name="connsiteX17" fmla="*/ 1910621 w 3710780"/>
              <a:gd name="connsiteY17" fmla="*/ 11442 h 609010"/>
              <a:gd name="connsiteX18" fmla="*/ 1796214 w 3710780"/>
              <a:gd name="connsiteY18" fmla="*/ 34326 h 609010"/>
              <a:gd name="connsiteX19" fmla="*/ 1681806 w 3710780"/>
              <a:gd name="connsiteY19" fmla="*/ 45768 h 609010"/>
              <a:gd name="connsiteX20" fmla="*/ 1578840 w 3710780"/>
              <a:gd name="connsiteY20" fmla="*/ 57210 h 609010"/>
              <a:gd name="connsiteX21" fmla="*/ 1441551 w 3710780"/>
              <a:gd name="connsiteY21" fmla="*/ 80094 h 609010"/>
              <a:gd name="connsiteX22" fmla="*/ 1372907 w 3710780"/>
              <a:gd name="connsiteY22" fmla="*/ 91536 h 609010"/>
              <a:gd name="connsiteX23" fmla="*/ 1189855 w 3710780"/>
              <a:gd name="connsiteY23" fmla="*/ 102978 h 609010"/>
              <a:gd name="connsiteX24" fmla="*/ 1086889 w 3710780"/>
              <a:gd name="connsiteY24" fmla="*/ 114419 h 609010"/>
              <a:gd name="connsiteX25" fmla="*/ 766548 w 3710780"/>
              <a:gd name="connsiteY25" fmla="*/ 148745 h 609010"/>
              <a:gd name="connsiteX26" fmla="*/ 709345 w 3710780"/>
              <a:gd name="connsiteY26" fmla="*/ 160187 h 609010"/>
              <a:gd name="connsiteX27" fmla="*/ 640700 w 3710780"/>
              <a:gd name="connsiteY27" fmla="*/ 183071 h 609010"/>
              <a:gd name="connsiteX28" fmla="*/ 549175 w 3710780"/>
              <a:gd name="connsiteY28" fmla="*/ 194513 h 609010"/>
              <a:gd name="connsiteX29" fmla="*/ 469090 w 3710780"/>
              <a:gd name="connsiteY29" fmla="*/ 217397 h 609010"/>
              <a:gd name="connsiteX30" fmla="*/ 217394 w 3710780"/>
              <a:gd name="connsiteY30" fmla="*/ 251722 h 609010"/>
              <a:gd name="connsiteX31" fmla="*/ 114427 w 3710780"/>
              <a:gd name="connsiteY31" fmla="*/ 286048 h 609010"/>
              <a:gd name="connsiteX32" fmla="*/ 80105 w 3710780"/>
              <a:gd name="connsiteY32" fmla="*/ 297490 h 609010"/>
              <a:gd name="connsiteX33" fmla="*/ 57223 w 3710780"/>
              <a:gd name="connsiteY33" fmla="*/ 320374 h 609010"/>
              <a:gd name="connsiteX34" fmla="*/ 20 w 3710780"/>
              <a:gd name="connsiteY34" fmla="*/ 537770 h 609010"/>
              <a:gd name="connsiteX35" fmla="*/ 869709 w 3710780"/>
              <a:gd name="connsiteY35" fmla="*/ 343004 h 609010"/>
              <a:gd name="connsiteX36" fmla="*/ 1952797 w 3710780"/>
              <a:gd name="connsiteY36" fmla="*/ 339838 h 609010"/>
              <a:gd name="connsiteX37" fmla="*/ 3031610 w 3710780"/>
              <a:gd name="connsiteY37" fmla="*/ 353800 h 609010"/>
              <a:gd name="connsiteX38" fmla="*/ 3710780 w 3710780"/>
              <a:gd name="connsiteY38" fmla="*/ 609010 h 609010"/>
              <a:gd name="connsiteX0" fmla="*/ 3683933 w 3710780"/>
              <a:gd name="connsiteY0" fmla="*/ 331816 h 609010"/>
              <a:gd name="connsiteX1" fmla="*/ 3626730 w 3710780"/>
              <a:gd name="connsiteY1" fmla="*/ 286048 h 609010"/>
              <a:gd name="connsiteX2" fmla="*/ 3603848 w 3710780"/>
              <a:gd name="connsiteY2" fmla="*/ 263164 h 609010"/>
              <a:gd name="connsiteX3" fmla="*/ 3569526 w 3710780"/>
              <a:gd name="connsiteY3" fmla="*/ 251722 h 609010"/>
              <a:gd name="connsiteX4" fmla="*/ 3523763 w 3710780"/>
              <a:gd name="connsiteY4" fmla="*/ 228839 h 609010"/>
              <a:gd name="connsiteX5" fmla="*/ 3489441 w 3710780"/>
              <a:gd name="connsiteY5" fmla="*/ 217397 h 609010"/>
              <a:gd name="connsiteX6" fmla="*/ 3432237 w 3710780"/>
              <a:gd name="connsiteY6" fmla="*/ 183071 h 609010"/>
              <a:gd name="connsiteX7" fmla="*/ 3397915 w 3710780"/>
              <a:gd name="connsiteY7" fmla="*/ 171629 h 609010"/>
              <a:gd name="connsiteX8" fmla="*/ 3306390 w 3710780"/>
              <a:gd name="connsiteY8" fmla="*/ 148745 h 609010"/>
              <a:gd name="connsiteX9" fmla="*/ 3272067 w 3710780"/>
              <a:gd name="connsiteY9" fmla="*/ 125861 h 609010"/>
              <a:gd name="connsiteX10" fmla="*/ 3237745 w 3710780"/>
              <a:gd name="connsiteY10" fmla="*/ 114419 h 609010"/>
              <a:gd name="connsiteX11" fmla="*/ 3077575 w 3710780"/>
              <a:gd name="connsiteY11" fmla="*/ 80094 h 609010"/>
              <a:gd name="connsiteX12" fmla="*/ 3020371 w 3710780"/>
              <a:gd name="connsiteY12" fmla="*/ 68652 h 609010"/>
              <a:gd name="connsiteX13" fmla="*/ 2928846 w 3710780"/>
              <a:gd name="connsiteY13" fmla="*/ 45768 h 609010"/>
              <a:gd name="connsiteX14" fmla="*/ 2734353 w 3710780"/>
              <a:gd name="connsiteY14" fmla="*/ 22884 h 609010"/>
              <a:gd name="connsiteX15" fmla="*/ 2654268 w 3710780"/>
              <a:gd name="connsiteY15" fmla="*/ 11442 h 609010"/>
              <a:gd name="connsiteX16" fmla="*/ 2528420 w 3710780"/>
              <a:gd name="connsiteY16" fmla="*/ 0 h 609010"/>
              <a:gd name="connsiteX17" fmla="*/ 1910621 w 3710780"/>
              <a:gd name="connsiteY17" fmla="*/ 11442 h 609010"/>
              <a:gd name="connsiteX18" fmla="*/ 1796214 w 3710780"/>
              <a:gd name="connsiteY18" fmla="*/ 34326 h 609010"/>
              <a:gd name="connsiteX19" fmla="*/ 1681806 w 3710780"/>
              <a:gd name="connsiteY19" fmla="*/ 45768 h 609010"/>
              <a:gd name="connsiteX20" fmla="*/ 1578840 w 3710780"/>
              <a:gd name="connsiteY20" fmla="*/ 57210 h 609010"/>
              <a:gd name="connsiteX21" fmla="*/ 1441551 w 3710780"/>
              <a:gd name="connsiteY21" fmla="*/ 80094 h 609010"/>
              <a:gd name="connsiteX22" fmla="*/ 1372907 w 3710780"/>
              <a:gd name="connsiteY22" fmla="*/ 91536 h 609010"/>
              <a:gd name="connsiteX23" fmla="*/ 1189855 w 3710780"/>
              <a:gd name="connsiteY23" fmla="*/ 102978 h 609010"/>
              <a:gd name="connsiteX24" fmla="*/ 1086889 w 3710780"/>
              <a:gd name="connsiteY24" fmla="*/ 114419 h 609010"/>
              <a:gd name="connsiteX25" fmla="*/ 766548 w 3710780"/>
              <a:gd name="connsiteY25" fmla="*/ 148745 h 609010"/>
              <a:gd name="connsiteX26" fmla="*/ 709345 w 3710780"/>
              <a:gd name="connsiteY26" fmla="*/ 160187 h 609010"/>
              <a:gd name="connsiteX27" fmla="*/ 640700 w 3710780"/>
              <a:gd name="connsiteY27" fmla="*/ 183071 h 609010"/>
              <a:gd name="connsiteX28" fmla="*/ 549175 w 3710780"/>
              <a:gd name="connsiteY28" fmla="*/ 194513 h 609010"/>
              <a:gd name="connsiteX29" fmla="*/ 469090 w 3710780"/>
              <a:gd name="connsiteY29" fmla="*/ 217397 h 609010"/>
              <a:gd name="connsiteX30" fmla="*/ 217394 w 3710780"/>
              <a:gd name="connsiteY30" fmla="*/ 251722 h 609010"/>
              <a:gd name="connsiteX31" fmla="*/ 114427 w 3710780"/>
              <a:gd name="connsiteY31" fmla="*/ 286048 h 609010"/>
              <a:gd name="connsiteX32" fmla="*/ 80105 w 3710780"/>
              <a:gd name="connsiteY32" fmla="*/ 297490 h 609010"/>
              <a:gd name="connsiteX33" fmla="*/ 57223 w 3710780"/>
              <a:gd name="connsiteY33" fmla="*/ 320374 h 609010"/>
              <a:gd name="connsiteX34" fmla="*/ 20 w 3710780"/>
              <a:gd name="connsiteY34" fmla="*/ 537770 h 609010"/>
              <a:gd name="connsiteX35" fmla="*/ 869709 w 3710780"/>
              <a:gd name="connsiteY35" fmla="*/ 343004 h 609010"/>
              <a:gd name="connsiteX36" fmla="*/ 1952797 w 3710780"/>
              <a:gd name="connsiteY36" fmla="*/ 339838 h 609010"/>
              <a:gd name="connsiteX37" fmla="*/ 3031610 w 3710780"/>
              <a:gd name="connsiteY37" fmla="*/ 353800 h 609010"/>
              <a:gd name="connsiteX38" fmla="*/ 3710780 w 3710780"/>
              <a:gd name="connsiteY38" fmla="*/ 609010 h 609010"/>
              <a:gd name="connsiteX0" fmla="*/ 3669134 w 3695981"/>
              <a:gd name="connsiteY0" fmla="*/ 331816 h 609010"/>
              <a:gd name="connsiteX1" fmla="*/ 3611931 w 3695981"/>
              <a:gd name="connsiteY1" fmla="*/ 286048 h 609010"/>
              <a:gd name="connsiteX2" fmla="*/ 3589049 w 3695981"/>
              <a:gd name="connsiteY2" fmla="*/ 263164 h 609010"/>
              <a:gd name="connsiteX3" fmla="*/ 3554727 w 3695981"/>
              <a:gd name="connsiteY3" fmla="*/ 251722 h 609010"/>
              <a:gd name="connsiteX4" fmla="*/ 3508964 w 3695981"/>
              <a:gd name="connsiteY4" fmla="*/ 228839 h 609010"/>
              <a:gd name="connsiteX5" fmla="*/ 3474642 w 3695981"/>
              <a:gd name="connsiteY5" fmla="*/ 217397 h 609010"/>
              <a:gd name="connsiteX6" fmla="*/ 3417438 w 3695981"/>
              <a:gd name="connsiteY6" fmla="*/ 183071 h 609010"/>
              <a:gd name="connsiteX7" fmla="*/ 3383116 w 3695981"/>
              <a:gd name="connsiteY7" fmla="*/ 171629 h 609010"/>
              <a:gd name="connsiteX8" fmla="*/ 3291591 w 3695981"/>
              <a:gd name="connsiteY8" fmla="*/ 148745 h 609010"/>
              <a:gd name="connsiteX9" fmla="*/ 3257268 w 3695981"/>
              <a:gd name="connsiteY9" fmla="*/ 125861 h 609010"/>
              <a:gd name="connsiteX10" fmla="*/ 3222946 w 3695981"/>
              <a:gd name="connsiteY10" fmla="*/ 114419 h 609010"/>
              <a:gd name="connsiteX11" fmla="*/ 3062776 w 3695981"/>
              <a:gd name="connsiteY11" fmla="*/ 80094 h 609010"/>
              <a:gd name="connsiteX12" fmla="*/ 3005572 w 3695981"/>
              <a:gd name="connsiteY12" fmla="*/ 68652 h 609010"/>
              <a:gd name="connsiteX13" fmla="*/ 2914047 w 3695981"/>
              <a:gd name="connsiteY13" fmla="*/ 45768 h 609010"/>
              <a:gd name="connsiteX14" fmla="*/ 2719554 w 3695981"/>
              <a:gd name="connsiteY14" fmla="*/ 22884 h 609010"/>
              <a:gd name="connsiteX15" fmla="*/ 2639469 w 3695981"/>
              <a:gd name="connsiteY15" fmla="*/ 11442 h 609010"/>
              <a:gd name="connsiteX16" fmla="*/ 2513621 w 3695981"/>
              <a:gd name="connsiteY16" fmla="*/ 0 h 609010"/>
              <a:gd name="connsiteX17" fmla="*/ 1895822 w 3695981"/>
              <a:gd name="connsiteY17" fmla="*/ 11442 h 609010"/>
              <a:gd name="connsiteX18" fmla="*/ 1781415 w 3695981"/>
              <a:gd name="connsiteY18" fmla="*/ 34326 h 609010"/>
              <a:gd name="connsiteX19" fmla="*/ 1667007 w 3695981"/>
              <a:gd name="connsiteY19" fmla="*/ 45768 h 609010"/>
              <a:gd name="connsiteX20" fmla="*/ 1564041 w 3695981"/>
              <a:gd name="connsiteY20" fmla="*/ 57210 h 609010"/>
              <a:gd name="connsiteX21" fmla="*/ 1426752 w 3695981"/>
              <a:gd name="connsiteY21" fmla="*/ 80094 h 609010"/>
              <a:gd name="connsiteX22" fmla="*/ 1358108 w 3695981"/>
              <a:gd name="connsiteY22" fmla="*/ 91536 h 609010"/>
              <a:gd name="connsiteX23" fmla="*/ 1175056 w 3695981"/>
              <a:gd name="connsiteY23" fmla="*/ 102978 h 609010"/>
              <a:gd name="connsiteX24" fmla="*/ 1072090 w 3695981"/>
              <a:gd name="connsiteY24" fmla="*/ 114419 h 609010"/>
              <a:gd name="connsiteX25" fmla="*/ 751749 w 3695981"/>
              <a:gd name="connsiteY25" fmla="*/ 148745 h 609010"/>
              <a:gd name="connsiteX26" fmla="*/ 694546 w 3695981"/>
              <a:gd name="connsiteY26" fmla="*/ 160187 h 609010"/>
              <a:gd name="connsiteX27" fmla="*/ 625901 w 3695981"/>
              <a:gd name="connsiteY27" fmla="*/ 183071 h 609010"/>
              <a:gd name="connsiteX28" fmla="*/ 534376 w 3695981"/>
              <a:gd name="connsiteY28" fmla="*/ 194513 h 609010"/>
              <a:gd name="connsiteX29" fmla="*/ 454291 w 3695981"/>
              <a:gd name="connsiteY29" fmla="*/ 217397 h 609010"/>
              <a:gd name="connsiteX30" fmla="*/ 202595 w 3695981"/>
              <a:gd name="connsiteY30" fmla="*/ 251722 h 609010"/>
              <a:gd name="connsiteX31" fmla="*/ 99628 w 3695981"/>
              <a:gd name="connsiteY31" fmla="*/ 286048 h 609010"/>
              <a:gd name="connsiteX32" fmla="*/ 65306 w 3695981"/>
              <a:gd name="connsiteY32" fmla="*/ 297490 h 609010"/>
              <a:gd name="connsiteX33" fmla="*/ 42424 w 3695981"/>
              <a:gd name="connsiteY33" fmla="*/ 320374 h 609010"/>
              <a:gd name="connsiteX34" fmla="*/ 690125 w 3695981"/>
              <a:gd name="connsiteY34" fmla="*/ 337248 h 609010"/>
              <a:gd name="connsiteX35" fmla="*/ 854910 w 3695981"/>
              <a:gd name="connsiteY35" fmla="*/ 343004 h 609010"/>
              <a:gd name="connsiteX36" fmla="*/ 1937998 w 3695981"/>
              <a:gd name="connsiteY36" fmla="*/ 339838 h 609010"/>
              <a:gd name="connsiteX37" fmla="*/ 3016811 w 3695981"/>
              <a:gd name="connsiteY37" fmla="*/ 353800 h 609010"/>
              <a:gd name="connsiteX38" fmla="*/ 3695981 w 3695981"/>
              <a:gd name="connsiteY38" fmla="*/ 609010 h 609010"/>
              <a:gd name="connsiteX0" fmla="*/ 3626710 w 3653557"/>
              <a:gd name="connsiteY0" fmla="*/ 331816 h 609010"/>
              <a:gd name="connsiteX1" fmla="*/ 3569507 w 3653557"/>
              <a:gd name="connsiteY1" fmla="*/ 286048 h 609010"/>
              <a:gd name="connsiteX2" fmla="*/ 3546625 w 3653557"/>
              <a:gd name="connsiteY2" fmla="*/ 263164 h 609010"/>
              <a:gd name="connsiteX3" fmla="*/ 3512303 w 3653557"/>
              <a:gd name="connsiteY3" fmla="*/ 251722 h 609010"/>
              <a:gd name="connsiteX4" fmla="*/ 3466540 w 3653557"/>
              <a:gd name="connsiteY4" fmla="*/ 228839 h 609010"/>
              <a:gd name="connsiteX5" fmla="*/ 3432218 w 3653557"/>
              <a:gd name="connsiteY5" fmla="*/ 217397 h 609010"/>
              <a:gd name="connsiteX6" fmla="*/ 3375014 w 3653557"/>
              <a:gd name="connsiteY6" fmla="*/ 183071 h 609010"/>
              <a:gd name="connsiteX7" fmla="*/ 3340692 w 3653557"/>
              <a:gd name="connsiteY7" fmla="*/ 171629 h 609010"/>
              <a:gd name="connsiteX8" fmla="*/ 3249167 w 3653557"/>
              <a:gd name="connsiteY8" fmla="*/ 148745 h 609010"/>
              <a:gd name="connsiteX9" fmla="*/ 3214844 w 3653557"/>
              <a:gd name="connsiteY9" fmla="*/ 125861 h 609010"/>
              <a:gd name="connsiteX10" fmla="*/ 3180522 w 3653557"/>
              <a:gd name="connsiteY10" fmla="*/ 114419 h 609010"/>
              <a:gd name="connsiteX11" fmla="*/ 3020352 w 3653557"/>
              <a:gd name="connsiteY11" fmla="*/ 80094 h 609010"/>
              <a:gd name="connsiteX12" fmla="*/ 2963148 w 3653557"/>
              <a:gd name="connsiteY12" fmla="*/ 68652 h 609010"/>
              <a:gd name="connsiteX13" fmla="*/ 2871623 w 3653557"/>
              <a:gd name="connsiteY13" fmla="*/ 45768 h 609010"/>
              <a:gd name="connsiteX14" fmla="*/ 2677130 w 3653557"/>
              <a:gd name="connsiteY14" fmla="*/ 22884 h 609010"/>
              <a:gd name="connsiteX15" fmla="*/ 2597045 w 3653557"/>
              <a:gd name="connsiteY15" fmla="*/ 11442 h 609010"/>
              <a:gd name="connsiteX16" fmla="*/ 2471197 w 3653557"/>
              <a:gd name="connsiteY16" fmla="*/ 0 h 609010"/>
              <a:gd name="connsiteX17" fmla="*/ 1853398 w 3653557"/>
              <a:gd name="connsiteY17" fmla="*/ 11442 h 609010"/>
              <a:gd name="connsiteX18" fmla="*/ 1738991 w 3653557"/>
              <a:gd name="connsiteY18" fmla="*/ 34326 h 609010"/>
              <a:gd name="connsiteX19" fmla="*/ 1624583 w 3653557"/>
              <a:gd name="connsiteY19" fmla="*/ 45768 h 609010"/>
              <a:gd name="connsiteX20" fmla="*/ 1521617 w 3653557"/>
              <a:gd name="connsiteY20" fmla="*/ 57210 h 609010"/>
              <a:gd name="connsiteX21" fmla="*/ 1384328 w 3653557"/>
              <a:gd name="connsiteY21" fmla="*/ 80094 h 609010"/>
              <a:gd name="connsiteX22" fmla="*/ 1315684 w 3653557"/>
              <a:gd name="connsiteY22" fmla="*/ 91536 h 609010"/>
              <a:gd name="connsiteX23" fmla="*/ 1132632 w 3653557"/>
              <a:gd name="connsiteY23" fmla="*/ 102978 h 609010"/>
              <a:gd name="connsiteX24" fmla="*/ 1029666 w 3653557"/>
              <a:gd name="connsiteY24" fmla="*/ 114419 h 609010"/>
              <a:gd name="connsiteX25" fmla="*/ 709325 w 3653557"/>
              <a:gd name="connsiteY25" fmla="*/ 148745 h 609010"/>
              <a:gd name="connsiteX26" fmla="*/ 652122 w 3653557"/>
              <a:gd name="connsiteY26" fmla="*/ 160187 h 609010"/>
              <a:gd name="connsiteX27" fmla="*/ 583477 w 3653557"/>
              <a:gd name="connsiteY27" fmla="*/ 183071 h 609010"/>
              <a:gd name="connsiteX28" fmla="*/ 491952 w 3653557"/>
              <a:gd name="connsiteY28" fmla="*/ 194513 h 609010"/>
              <a:gd name="connsiteX29" fmla="*/ 411867 w 3653557"/>
              <a:gd name="connsiteY29" fmla="*/ 217397 h 609010"/>
              <a:gd name="connsiteX30" fmla="*/ 160171 w 3653557"/>
              <a:gd name="connsiteY30" fmla="*/ 251722 h 609010"/>
              <a:gd name="connsiteX31" fmla="*/ 57204 w 3653557"/>
              <a:gd name="connsiteY31" fmla="*/ 286048 h 609010"/>
              <a:gd name="connsiteX32" fmla="*/ 0 w 3653557"/>
              <a:gd name="connsiteY32" fmla="*/ 320374 h 609010"/>
              <a:gd name="connsiteX33" fmla="*/ 647701 w 3653557"/>
              <a:gd name="connsiteY33" fmla="*/ 337248 h 609010"/>
              <a:gd name="connsiteX34" fmla="*/ 812486 w 3653557"/>
              <a:gd name="connsiteY34" fmla="*/ 343004 h 609010"/>
              <a:gd name="connsiteX35" fmla="*/ 1895574 w 3653557"/>
              <a:gd name="connsiteY35" fmla="*/ 339838 h 609010"/>
              <a:gd name="connsiteX36" fmla="*/ 2974387 w 3653557"/>
              <a:gd name="connsiteY36" fmla="*/ 353800 h 609010"/>
              <a:gd name="connsiteX37" fmla="*/ 3653557 w 3653557"/>
              <a:gd name="connsiteY37" fmla="*/ 609010 h 609010"/>
              <a:gd name="connsiteX0" fmla="*/ 3626710 w 3653557"/>
              <a:gd name="connsiteY0" fmla="*/ 331816 h 609010"/>
              <a:gd name="connsiteX1" fmla="*/ 3569507 w 3653557"/>
              <a:gd name="connsiteY1" fmla="*/ 286048 h 609010"/>
              <a:gd name="connsiteX2" fmla="*/ 3546625 w 3653557"/>
              <a:gd name="connsiteY2" fmla="*/ 263164 h 609010"/>
              <a:gd name="connsiteX3" fmla="*/ 3512303 w 3653557"/>
              <a:gd name="connsiteY3" fmla="*/ 251722 h 609010"/>
              <a:gd name="connsiteX4" fmla="*/ 3466540 w 3653557"/>
              <a:gd name="connsiteY4" fmla="*/ 228839 h 609010"/>
              <a:gd name="connsiteX5" fmla="*/ 3432218 w 3653557"/>
              <a:gd name="connsiteY5" fmla="*/ 217397 h 609010"/>
              <a:gd name="connsiteX6" fmla="*/ 3375014 w 3653557"/>
              <a:gd name="connsiteY6" fmla="*/ 183071 h 609010"/>
              <a:gd name="connsiteX7" fmla="*/ 3340692 w 3653557"/>
              <a:gd name="connsiteY7" fmla="*/ 171629 h 609010"/>
              <a:gd name="connsiteX8" fmla="*/ 3249167 w 3653557"/>
              <a:gd name="connsiteY8" fmla="*/ 148745 h 609010"/>
              <a:gd name="connsiteX9" fmla="*/ 3214844 w 3653557"/>
              <a:gd name="connsiteY9" fmla="*/ 125861 h 609010"/>
              <a:gd name="connsiteX10" fmla="*/ 3180522 w 3653557"/>
              <a:gd name="connsiteY10" fmla="*/ 114419 h 609010"/>
              <a:gd name="connsiteX11" fmla="*/ 3020352 w 3653557"/>
              <a:gd name="connsiteY11" fmla="*/ 80094 h 609010"/>
              <a:gd name="connsiteX12" fmla="*/ 2963148 w 3653557"/>
              <a:gd name="connsiteY12" fmla="*/ 68652 h 609010"/>
              <a:gd name="connsiteX13" fmla="*/ 2871623 w 3653557"/>
              <a:gd name="connsiteY13" fmla="*/ 45768 h 609010"/>
              <a:gd name="connsiteX14" fmla="*/ 2677130 w 3653557"/>
              <a:gd name="connsiteY14" fmla="*/ 22884 h 609010"/>
              <a:gd name="connsiteX15" fmla="*/ 2597045 w 3653557"/>
              <a:gd name="connsiteY15" fmla="*/ 11442 h 609010"/>
              <a:gd name="connsiteX16" fmla="*/ 2471197 w 3653557"/>
              <a:gd name="connsiteY16" fmla="*/ 0 h 609010"/>
              <a:gd name="connsiteX17" fmla="*/ 1853398 w 3653557"/>
              <a:gd name="connsiteY17" fmla="*/ 11442 h 609010"/>
              <a:gd name="connsiteX18" fmla="*/ 1738991 w 3653557"/>
              <a:gd name="connsiteY18" fmla="*/ 34326 h 609010"/>
              <a:gd name="connsiteX19" fmla="*/ 1624583 w 3653557"/>
              <a:gd name="connsiteY19" fmla="*/ 45768 h 609010"/>
              <a:gd name="connsiteX20" fmla="*/ 1521617 w 3653557"/>
              <a:gd name="connsiteY20" fmla="*/ 57210 h 609010"/>
              <a:gd name="connsiteX21" fmla="*/ 1384328 w 3653557"/>
              <a:gd name="connsiteY21" fmla="*/ 80094 h 609010"/>
              <a:gd name="connsiteX22" fmla="*/ 1315684 w 3653557"/>
              <a:gd name="connsiteY22" fmla="*/ 91536 h 609010"/>
              <a:gd name="connsiteX23" fmla="*/ 1132632 w 3653557"/>
              <a:gd name="connsiteY23" fmla="*/ 102978 h 609010"/>
              <a:gd name="connsiteX24" fmla="*/ 1029666 w 3653557"/>
              <a:gd name="connsiteY24" fmla="*/ 114419 h 609010"/>
              <a:gd name="connsiteX25" fmla="*/ 709325 w 3653557"/>
              <a:gd name="connsiteY25" fmla="*/ 148745 h 609010"/>
              <a:gd name="connsiteX26" fmla="*/ 652122 w 3653557"/>
              <a:gd name="connsiteY26" fmla="*/ 160187 h 609010"/>
              <a:gd name="connsiteX27" fmla="*/ 583477 w 3653557"/>
              <a:gd name="connsiteY27" fmla="*/ 183071 h 609010"/>
              <a:gd name="connsiteX28" fmla="*/ 491952 w 3653557"/>
              <a:gd name="connsiteY28" fmla="*/ 194513 h 609010"/>
              <a:gd name="connsiteX29" fmla="*/ 411867 w 3653557"/>
              <a:gd name="connsiteY29" fmla="*/ 217397 h 609010"/>
              <a:gd name="connsiteX30" fmla="*/ 57204 w 3653557"/>
              <a:gd name="connsiteY30" fmla="*/ 286048 h 609010"/>
              <a:gd name="connsiteX31" fmla="*/ 0 w 3653557"/>
              <a:gd name="connsiteY31" fmla="*/ 320374 h 609010"/>
              <a:gd name="connsiteX32" fmla="*/ 647701 w 3653557"/>
              <a:gd name="connsiteY32" fmla="*/ 337248 h 609010"/>
              <a:gd name="connsiteX33" fmla="*/ 812486 w 3653557"/>
              <a:gd name="connsiteY33" fmla="*/ 343004 h 609010"/>
              <a:gd name="connsiteX34" fmla="*/ 1895574 w 3653557"/>
              <a:gd name="connsiteY34" fmla="*/ 339838 h 609010"/>
              <a:gd name="connsiteX35" fmla="*/ 2974387 w 3653557"/>
              <a:gd name="connsiteY35" fmla="*/ 353800 h 609010"/>
              <a:gd name="connsiteX36" fmla="*/ 3653557 w 3653557"/>
              <a:gd name="connsiteY36" fmla="*/ 609010 h 609010"/>
              <a:gd name="connsiteX0" fmla="*/ 3626710 w 3653557"/>
              <a:gd name="connsiteY0" fmla="*/ 331816 h 609010"/>
              <a:gd name="connsiteX1" fmla="*/ 3569507 w 3653557"/>
              <a:gd name="connsiteY1" fmla="*/ 286048 h 609010"/>
              <a:gd name="connsiteX2" fmla="*/ 3546625 w 3653557"/>
              <a:gd name="connsiteY2" fmla="*/ 263164 h 609010"/>
              <a:gd name="connsiteX3" fmla="*/ 3512303 w 3653557"/>
              <a:gd name="connsiteY3" fmla="*/ 251722 h 609010"/>
              <a:gd name="connsiteX4" fmla="*/ 3466540 w 3653557"/>
              <a:gd name="connsiteY4" fmla="*/ 228839 h 609010"/>
              <a:gd name="connsiteX5" fmla="*/ 3432218 w 3653557"/>
              <a:gd name="connsiteY5" fmla="*/ 217397 h 609010"/>
              <a:gd name="connsiteX6" fmla="*/ 3375014 w 3653557"/>
              <a:gd name="connsiteY6" fmla="*/ 183071 h 609010"/>
              <a:gd name="connsiteX7" fmla="*/ 3340692 w 3653557"/>
              <a:gd name="connsiteY7" fmla="*/ 171629 h 609010"/>
              <a:gd name="connsiteX8" fmla="*/ 3249167 w 3653557"/>
              <a:gd name="connsiteY8" fmla="*/ 148745 h 609010"/>
              <a:gd name="connsiteX9" fmla="*/ 3214844 w 3653557"/>
              <a:gd name="connsiteY9" fmla="*/ 125861 h 609010"/>
              <a:gd name="connsiteX10" fmla="*/ 3180522 w 3653557"/>
              <a:gd name="connsiteY10" fmla="*/ 114419 h 609010"/>
              <a:gd name="connsiteX11" fmla="*/ 3020352 w 3653557"/>
              <a:gd name="connsiteY11" fmla="*/ 80094 h 609010"/>
              <a:gd name="connsiteX12" fmla="*/ 2963148 w 3653557"/>
              <a:gd name="connsiteY12" fmla="*/ 68652 h 609010"/>
              <a:gd name="connsiteX13" fmla="*/ 2871623 w 3653557"/>
              <a:gd name="connsiteY13" fmla="*/ 45768 h 609010"/>
              <a:gd name="connsiteX14" fmla="*/ 2677130 w 3653557"/>
              <a:gd name="connsiteY14" fmla="*/ 22884 h 609010"/>
              <a:gd name="connsiteX15" fmla="*/ 2597045 w 3653557"/>
              <a:gd name="connsiteY15" fmla="*/ 11442 h 609010"/>
              <a:gd name="connsiteX16" fmla="*/ 2471197 w 3653557"/>
              <a:gd name="connsiteY16" fmla="*/ 0 h 609010"/>
              <a:gd name="connsiteX17" fmla="*/ 1853398 w 3653557"/>
              <a:gd name="connsiteY17" fmla="*/ 11442 h 609010"/>
              <a:gd name="connsiteX18" fmla="*/ 1738991 w 3653557"/>
              <a:gd name="connsiteY18" fmla="*/ 34326 h 609010"/>
              <a:gd name="connsiteX19" fmla="*/ 1624583 w 3653557"/>
              <a:gd name="connsiteY19" fmla="*/ 45768 h 609010"/>
              <a:gd name="connsiteX20" fmla="*/ 1521617 w 3653557"/>
              <a:gd name="connsiteY20" fmla="*/ 57210 h 609010"/>
              <a:gd name="connsiteX21" fmla="*/ 1384328 w 3653557"/>
              <a:gd name="connsiteY21" fmla="*/ 80094 h 609010"/>
              <a:gd name="connsiteX22" fmla="*/ 1315684 w 3653557"/>
              <a:gd name="connsiteY22" fmla="*/ 91536 h 609010"/>
              <a:gd name="connsiteX23" fmla="*/ 1132632 w 3653557"/>
              <a:gd name="connsiteY23" fmla="*/ 102978 h 609010"/>
              <a:gd name="connsiteX24" fmla="*/ 1029666 w 3653557"/>
              <a:gd name="connsiteY24" fmla="*/ 114419 h 609010"/>
              <a:gd name="connsiteX25" fmla="*/ 709325 w 3653557"/>
              <a:gd name="connsiteY25" fmla="*/ 148745 h 609010"/>
              <a:gd name="connsiteX26" fmla="*/ 652122 w 3653557"/>
              <a:gd name="connsiteY26" fmla="*/ 160187 h 609010"/>
              <a:gd name="connsiteX27" fmla="*/ 583477 w 3653557"/>
              <a:gd name="connsiteY27" fmla="*/ 183071 h 609010"/>
              <a:gd name="connsiteX28" fmla="*/ 491952 w 3653557"/>
              <a:gd name="connsiteY28" fmla="*/ 194513 h 609010"/>
              <a:gd name="connsiteX29" fmla="*/ 120183 w 3653557"/>
              <a:gd name="connsiteY29" fmla="*/ 205245 h 609010"/>
              <a:gd name="connsiteX30" fmla="*/ 57204 w 3653557"/>
              <a:gd name="connsiteY30" fmla="*/ 286048 h 609010"/>
              <a:gd name="connsiteX31" fmla="*/ 0 w 3653557"/>
              <a:gd name="connsiteY31" fmla="*/ 320374 h 609010"/>
              <a:gd name="connsiteX32" fmla="*/ 647701 w 3653557"/>
              <a:gd name="connsiteY32" fmla="*/ 337248 h 609010"/>
              <a:gd name="connsiteX33" fmla="*/ 812486 w 3653557"/>
              <a:gd name="connsiteY33" fmla="*/ 343004 h 609010"/>
              <a:gd name="connsiteX34" fmla="*/ 1895574 w 3653557"/>
              <a:gd name="connsiteY34" fmla="*/ 339838 h 609010"/>
              <a:gd name="connsiteX35" fmla="*/ 2974387 w 3653557"/>
              <a:gd name="connsiteY35" fmla="*/ 353800 h 609010"/>
              <a:gd name="connsiteX36" fmla="*/ 3653557 w 3653557"/>
              <a:gd name="connsiteY36" fmla="*/ 609010 h 609010"/>
              <a:gd name="connsiteX0" fmla="*/ 3626710 w 3653557"/>
              <a:gd name="connsiteY0" fmla="*/ 331816 h 609010"/>
              <a:gd name="connsiteX1" fmla="*/ 3569507 w 3653557"/>
              <a:gd name="connsiteY1" fmla="*/ 286048 h 609010"/>
              <a:gd name="connsiteX2" fmla="*/ 3546625 w 3653557"/>
              <a:gd name="connsiteY2" fmla="*/ 263164 h 609010"/>
              <a:gd name="connsiteX3" fmla="*/ 3512303 w 3653557"/>
              <a:gd name="connsiteY3" fmla="*/ 251722 h 609010"/>
              <a:gd name="connsiteX4" fmla="*/ 3466540 w 3653557"/>
              <a:gd name="connsiteY4" fmla="*/ 228839 h 609010"/>
              <a:gd name="connsiteX5" fmla="*/ 3432218 w 3653557"/>
              <a:gd name="connsiteY5" fmla="*/ 217397 h 609010"/>
              <a:gd name="connsiteX6" fmla="*/ 3375014 w 3653557"/>
              <a:gd name="connsiteY6" fmla="*/ 183071 h 609010"/>
              <a:gd name="connsiteX7" fmla="*/ 3340692 w 3653557"/>
              <a:gd name="connsiteY7" fmla="*/ 171629 h 609010"/>
              <a:gd name="connsiteX8" fmla="*/ 3249167 w 3653557"/>
              <a:gd name="connsiteY8" fmla="*/ 148745 h 609010"/>
              <a:gd name="connsiteX9" fmla="*/ 3214844 w 3653557"/>
              <a:gd name="connsiteY9" fmla="*/ 125861 h 609010"/>
              <a:gd name="connsiteX10" fmla="*/ 3180522 w 3653557"/>
              <a:gd name="connsiteY10" fmla="*/ 114419 h 609010"/>
              <a:gd name="connsiteX11" fmla="*/ 3020352 w 3653557"/>
              <a:gd name="connsiteY11" fmla="*/ 80094 h 609010"/>
              <a:gd name="connsiteX12" fmla="*/ 2963148 w 3653557"/>
              <a:gd name="connsiteY12" fmla="*/ 68652 h 609010"/>
              <a:gd name="connsiteX13" fmla="*/ 2871623 w 3653557"/>
              <a:gd name="connsiteY13" fmla="*/ 45768 h 609010"/>
              <a:gd name="connsiteX14" fmla="*/ 2677130 w 3653557"/>
              <a:gd name="connsiteY14" fmla="*/ 22884 h 609010"/>
              <a:gd name="connsiteX15" fmla="*/ 2597045 w 3653557"/>
              <a:gd name="connsiteY15" fmla="*/ 11442 h 609010"/>
              <a:gd name="connsiteX16" fmla="*/ 2471197 w 3653557"/>
              <a:gd name="connsiteY16" fmla="*/ 0 h 609010"/>
              <a:gd name="connsiteX17" fmla="*/ 1853398 w 3653557"/>
              <a:gd name="connsiteY17" fmla="*/ 11442 h 609010"/>
              <a:gd name="connsiteX18" fmla="*/ 1738991 w 3653557"/>
              <a:gd name="connsiteY18" fmla="*/ 34326 h 609010"/>
              <a:gd name="connsiteX19" fmla="*/ 1624583 w 3653557"/>
              <a:gd name="connsiteY19" fmla="*/ 45768 h 609010"/>
              <a:gd name="connsiteX20" fmla="*/ 1521617 w 3653557"/>
              <a:gd name="connsiteY20" fmla="*/ 57210 h 609010"/>
              <a:gd name="connsiteX21" fmla="*/ 1384328 w 3653557"/>
              <a:gd name="connsiteY21" fmla="*/ 80094 h 609010"/>
              <a:gd name="connsiteX22" fmla="*/ 1315684 w 3653557"/>
              <a:gd name="connsiteY22" fmla="*/ 91536 h 609010"/>
              <a:gd name="connsiteX23" fmla="*/ 1132632 w 3653557"/>
              <a:gd name="connsiteY23" fmla="*/ 102978 h 609010"/>
              <a:gd name="connsiteX24" fmla="*/ 1029666 w 3653557"/>
              <a:gd name="connsiteY24" fmla="*/ 114419 h 609010"/>
              <a:gd name="connsiteX25" fmla="*/ 709325 w 3653557"/>
              <a:gd name="connsiteY25" fmla="*/ 148745 h 609010"/>
              <a:gd name="connsiteX26" fmla="*/ 652122 w 3653557"/>
              <a:gd name="connsiteY26" fmla="*/ 160187 h 609010"/>
              <a:gd name="connsiteX27" fmla="*/ 540940 w 3653557"/>
              <a:gd name="connsiteY27" fmla="*/ 128383 h 609010"/>
              <a:gd name="connsiteX28" fmla="*/ 491952 w 3653557"/>
              <a:gd name="connsiteY28" fmla="*/ 194513 h 609010"/>
              <a:gd name="connsiteX29" fmla="*/ 120183 w 3653557"/>
              <a:gd name="connsiteY29" fmla="*/ 205245 h 609010"/>
              <a:gd name="connsiteX30" fmla="*/ 57204 w 3653557"/>
              <a:gd name="connsiteY30" fmla="*/ 286048 h 609010"/>
              <a:gd name="connsiteX31" fmla="*/ 0 w 3653557"/>
              <a:gd name="connsiteY31" fmla="*/ 320374 h 609010"/>
              <a:gd name="connsiteX32" fmla="*/ 647701 w 3653557"/>
              <a:gd name="connsiteY32" fmla="*/ 337248 h 609010"/>
              <a:gd name="connsiteX33" fmla="*/ 812486 w 3653557"/>
              <a:gd name="connsiteY33" fmla="*/ 343004 h 609010"/>
              <a:gd name="connsiteX34" fmla="*/ 1895574 w 3653557"/>
              <a:gd name="connsiteY34" fmla="*/ 339838 h 609010"/>
              <a:gd name="connsiteX35" fmla="*/ 2974387 w 3653557"/>
              <a:gd name="connsiteY35" fmla="*/ 353800 h 609010"/>
              <a:gd name="connsiteX36" fmla="*/ 3653557 w 3653557"/>
              <a:gd name="connsiteY36" fmla="*/ 609010 h 609010"/>
              <a:gd name="connsiteX0" fmla="*/ 3656596 w 3683443"/>
              <a:gd name="connsiteY0" fmla="*/ 331816 h 609010"/>
              <a:gd name="connsiteX1" fmla="*/ 3599393 w 3683443"/>
              <a:gd name="connsiteY1" fmla="*/ 286048 h 609010"/>
              <a:gd name="connsiteX2" fmla="*/ 3576511 w 3683443"/>
              <a:gd name="connsiteY2" fmla="*/ 263164 h 609010"/>
              <a:gd name="connsiteX3" fmla="*/ 3542189 w 3683443"/>
              <a:gd name="connsiteY3" fmla="*/ 251722 h 609010"/>
              <a:gd name="connsiteX4" fmla="*/ 3496426 w 3683443"/>
              <a:gd name="connsiteY4" fmla="*/ 228839 h 609010"/>
              <a:gd name="connsiteX5" fmla="*/ 3462104 w 3683443"/>
              <a:gd name="connsiteY5" fmla="*/ 217397 h 609010"/>
              <a:gd name="connsiteX6" fmla="*/ 3404900 w 3683443"/>
              <a:gd name="connsiteY6" fmla="*/ 183071 h 609010"/>
              <a:gd name="connsiteX7" fmla="*/ 3370578 w 3683443"/>
              <a:gd name="connsiteY7" fmla="*/ 171629 h 609010"/>
              <a:gd name="connsiteX8" fmla="*/ 3279053 w 3683443"/>
              <a:gd name="connsiteY8" fmla="*/ 148745 h 609010"/>
              <a:gd name="connsiteX9" fmla="*/ 3244730 w 3683443"/>
              <a:gd name="connsiteY9" fmla="*/ 125861 h 609010"/>
              <a:gd name="connsiteX10" fmla="*/ 3210408 w 3683443"/>
              <a:gd name="connsiteY10" fmla="*/ 114419 h 609010"/>
              <a:gd name="connsiteX11" fmla="*/ 3050238 w 3683443"/>
              <a:gd name="connsiteY11" fmla="*/ 80094 h 609010"/>
              <a:gd name="connsiteX12" fmla="*/ 2993034 w 3683443"/>
              <a:gd name="connsiteY12" fmla="*/ 68652 h 609010"/>
              <a:gd name="connsiteX13" fmla="*/ 2901509 w 3683443"/>
              <a:gd name="connsiteY13" fmla="*/ 45768 h 609010"/>
              <a:gd name="connsiteX14" fmla="*/ 2707016 w 3683443"/>
              <a:gd name="connsiteY14" fmla="*/ 22884 h 609010"/>
              <a:gd name="connsiteX15" fmla="*/ 2626931 w 3683443"/>
              <a:gd name="connsiteY15" fmla="*/ 11442 h 609010"/>
              <a:gd name="connsiteX16" fmla="*/ 2501083 w 3683443"/>
              <a:gd name="connsiteY16" fmla="*/ 0 h 609010"/>
              <a:gd name="connsiteX17" fmla="*/ 1883284 w 3683443"/>
              <a:gd name="connsiteY17" fmla="*/ 11442 h 609010"/>
              <a:gd name="connsiteX18" fmla="*/ 1768877 w 3683443"/>
              <a:gd name="connsiteY18" fmla="*/ 34326 h 609010"/>
              <a:gd name="connsiteX19" fmla="*/ 1654469 w 3683443"/>
              <a:gd name="connsiteY19" fmla="*/ 45768 h 609010"/>
              <a:gd name="connsiteX20" fmla="*/ 1551503 w 3683443"/>
              <a:gd name="connsiteY20" fmla="*/ 57210 h 609010"/>
              <a:gd name="connsiteX21" fmla="*/ 1414214 w 3683443"/>
              <a:gd name="connsiteY21" fmla="*/ 80094 h 609010"/>
              <a:gd name="connsiteX22" fmla="*/ 1345570 w 3683443"/>
              <a:gd name="connsiteY22" fmla="*/ 91536 h 609010"/>
              <a:gd name="connsiteX23" fmla="*/ 1162518 w 3683443"/>
              <a:gd name="connsiteY23" fmla="*/ 102978 h 609010"/>
              <a:gd name="connsiteX24" fmla="*/ 1059552 w 3683443"/>
              <a:gd name="connsiteY24" fmla="*/ 114419 h 609010"/>
              <a:gd name="connsiteX25" fmla="*/ 739211 w 3683443"/>
              <a:gd name="connsiteY25" fmla="*/ 148745 h 609010"/>
              <a:gd name="connsiteX26" fmla="*/ 682008 w 3683443"/>
              <a:gd name="connsiteY26" fmla="*/ 160187 h 609010"/>
              <a:gd name="connsiteX27" fmla="*/ 570826 w 3683443"/>
              <a:gd name="connsiteY27" fmla="*/ 128383 h 609010"/>
              <a:gd name="connsiteX28" fmla="*/ 521838 w 3683443"/>
              <a:gd name="connsiteY28" fmla="*/ 194513 h 609010"/>
              <a:gd name="connsiteX29" fmla="*/ 150069 w 3683443"/>
              <a:gd name="connsiteY29" fmla="*/ 205245 h 609010"/>
              <a:gd name="connsiteX30" fmla="*/ 29886 w 3683443"/>
              <a:gd name="connsiteY30" fmla="*/ 320374 h 609010"/>
              <a:gd name="connsiteX31" fmla="*/ 677587 w 3683443"/>
              <a:gd name="connsiteY31" fmla="*/ 337248 h 609010"/>
              <a:gd name="connsiteX32" fmla="*/ 842372 w 3683443"/>
              <a:gd name="connsiteY32" fmla="*/ 343004 h 609010"/>
              <a:gd name="connsiteX33" fmla="*/ 1925460 w 3683443"/>
              <a:gd name="connsiteY33" fmla="*/ 339838 h 609010"/>
              <a:gd name="connsiteX34" fmla="*/ 3004273 w 3683443"/>
              <a:gd name="connsiteY34" fmla="*/ 353800 h 609010"/>
              <a:gd name="connsiteX35" fmla="*/ 3683443 w 3683443"/>
              <a:gd name="connsiteY35" fmla="*/ 609010 h 609010"/>
              <a:gd name="connsiteX0" fmla="*/ 3656596 w 3683443"/>
              <a:gd name="connsiteY0" fmla="*/ 331816 h 609010"/>
              <a:gd name="connsiteX1" fmla="*/ 3599393 w 3683443"/>
              <a:gd name="connsiteY1" fmla="*/ 286048 h 609010"/>
              <a:gd name="connsiteX2" fmla="*/ 3576511 w 3683443"/>
              <a:gd name="connsiteY2" fmla="*/ 263164 h 609010"/>
              <a:gd name="connsiteX3" fmla="*/ 3542189 w 3683443"/>
              <a:gd name="connsiteY3" fmla="*/ 251722 h 609010"/>
              <a:gd name="connsiteX4" fmla="*/ 3496426 w 3683443"/>
              <a:gd name="connsiteY4" fmla="*/ 228839 h 609010"/>
              <a:gd name="connsiteX5" fmla="*/ 3462104 w 3683443"/>
              <a:gd name="connsiteY5" fmla="*/ 217397 h 609010"/>
              <a:gd name="connsiteX6" fmla="*/ 3404900 w 3683443"/>
              <a:gd name="connsiteY6" fmla="*/ 183071 h 609010"/>
              <a:gd name="connsiteX7" fmla="*/ 3370578 w 3683443"/>
              <a:gd name="connsiteY7" fmla="*/ 171629 h 609010"/>
              <a:gd name="connsiteX8" fmla="*/ 3279053 w 3683443"/>
              <a:gd name="connsiteY8" fmla="*/ 148745 h 609010"/>
              <a:gd name="connsiteX9" fmla="*/ 3244730 w 3683443"/>
              <a:gd name="connsiteY9" fmla="*/ 125861 h 609010"/>
              <a:gd name="connsiteX10" fmla="*/ 3210408 w 3683443"/>
              <a:gd name="connsiteY10" fmla="*/ 114419 h 609010"/>
              <a:gd name="connsiteX11" fmla="*/ 3050238 w 3683443"/>
              <a:gd name="connsiteY11" fmla="*/ 80094 h 609010"/>
              <a:gd name="connsiteX12" fmla="*/ 2993034 w 3683443"/>
              <a:gd name="connsiteY12" fmla="*/ 68652 h 609010"/>
              <a:gd name="connsiteX13" fmla="*/ 2901509 w 3683443"/>
              <a:gd name="connsiteY13" fmla="*/ 45768 h 609010"/>
              <a:gd name="connsiteX14" fmla="*/ 2707016 w 3683443"/>
              <a:gd name="connsiteY14" fmla="*/ 22884 h 609010"/>
              <a:gd name="connsiteX15" fmla="*/ 2626931 w 3683443"/>
              <a:gd name="connsiteY15" fmla="*/ 11442 h 609010"/>
              <a:gd name="connsiteX16" fmla="*/ 2501083 w 3683443"/>
              <a:gd name="connsiteY16" fmla="*/ 0 h 609010"/>
              <a:gd name="connsiteX17" fmla="*/ 1883284 w 3683443"/>
              <a:gd name="connsiteY17" fmla="*/ 11442 h 609010"/>
              <a:gd name="connsiteX18" fmla="*/ 1768877 w 3683443"/>
              <a:gd name="connsiteY18" fmla="*/ 34326 h 609010"/>
              <a:gd name="connsiteX19" fmla="*/ 1654469 w 3683443"/>
              <a:gd name="connsiteY19" fmla="*/ 45768 h 609010"/>
              <a:gd name="connsiteX20" fmla="*/ 1551503 w 3683443"/>
              <a:gd name="connsiteY20" fmla="*/ 57210 h 609010"/>
              <a:gd name="connsiteX21" fmla="*/ 1414214 w 3683443"/>
              <a:gd name="connsiteY21" fmla="*/ 80094 h 609010"/>
              <a:gd name="connsiteX22" fmla="*/ 1345570 w 3683443"/>
              <a:gd name="connsiteY22" fmla="*/ 91536 h 609010"/>
              <a:gd name="connsiteX23" fmla="*/ 1162518 w 3683443"/>
              <a:gd name="connsiteY23" fmla="*/ 102978 h 609010"/>
              <a:gd name="connsiteX24" fmla="*/ 1059552 w 3683443"/>
              <a:gd name="connsiteY24" fmla="*/ 114419 h 609010"/>
              <a:gd name="connsiteX25" fmla="*/ 739211 w 3683443"/>
              <a:gd name="connsiteY25" fmla="*/ 148745 h 609010"/>
              <a:gd name="connsiteX26" fmla="*/ 682008 w 3683443"/>
              <a:gd name="connsiteY26" fmla="*/ 160187 h 609010"/>
              <a:gd name="connsiteX27" fmla="*/ 521838 w 3683443"/>
              <a:gd name="connsiteY27" fmla="*/ 194513 h 609010"/>
              <a:gd name="connsiteX28" fmla="*/ 150069 w 3683443"/>
              <a:gd name="connsiteY28" fmla="*/ 205245 h 609010"/>
              <a:gd name="connsiteX29" fmla="*/ 29886 w 3683443"/>
              <a:gd name="connsiteY29" fmla="*/ 320374 h 609010"/>
              <a:gd name="connsiteX30" fmla="*/ 677587 w 3683443"/>
              <a:gd name="connsiteY30" fmla="*/ 337248 h 609010"/>
              <a:gd name="connsiteX31" fmla="*/ 842372 w 3683443"/>
              <a:gd name="connsiteY31" fmla="*/ 343004 h 609010"/>
              <a:gd name="connsiteX32" fmla="*/ 1925460 w 3683443"/>
              <a:gd name="connsiteY32" fmla="*/ 339838 h 609010"/>
              <a:gd name="connsiteX33" fmla="*/ 3004273 w 3683443"/>
              <a:gd name="connsiteY33" fmla="*/ 353800 h 609010"/>
              <a:gd name="connsiteX34" fmla="*/ 3683443 w 3683443"/>
              <a:gd name="connsiteY34" fmla="*/ 609010 h 60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83443" h="609010">
                <a:moveTo>
                  <a:pt x="3656596" y="331816"/>
                </a:moveTo>
                <a:cubicBezTo>
                  <a:pt x="3637528" y="316560"/>
                  <a:pt x="3617933" y="301941"/>
                  <a:pt x="3599393" y="286048"/>
                </a:cubicBezTo>
                <a:cubicBezTo>
                  <a:pt x="3591203" y="279027"/>
                  <a:pt x="3585761" y="268714"/>
                  <a:pt x="3576511" y="263164"/>
                </a:cubicBezTo>
                <a:cubicBezTo>
                  <a:pt x="3566170" y="256959"/>
                  <a:pt x="3553273" y="256473"/>
                  <a:pt x="3542189" y="251722"/>
                </a:cubicBezTo>
                <a:cubicBezTo>
                  <a:pt x="3526513" y="245003"/>
                  <a:pt x="3512102" y="235558"/>
                  <a:pt x="3496426" y="228839"/>
                </a:cubicBezTo>
                <a:cubicBezTo>
                  <a:pt x="3485342" y="224088"/>
                  <a:pt x="3472890" y="222791"/>
                  <a:pt x="3462104" y="217397"/>
                </a:cubicBezTo>
                <a:cubicBezTo>
                  <a:pt x="3442215" y="207451"/>
                  <a:pt x="3424789" y="193017"/>
                  <a:pt x="3404900" y="183071"/>
                </a:cubicBezTo>
                <a:cubicBezTo>
                  <a:pt x="3394114" y="177677"/>
                  <a:pt x="3382213" y="174802"/>
                  <a:pt x="3370578" y="171629"/>
                </a:cubicBezTo>
                <a:cubicBezTo>
                  <a:pt x="3340239" y="163354"/>
                  <a:pt x="3279053" y="148745"/>
                  <a:pt x="3279053" y="148745"/>
                </a:cubicBezTo>
                <a:cubicBezTo>
                  <a:pt x="3267612" y="141117"/>
                  <a:pt x="3257029" y="132011"/>
                  <a:pt x="3244730" y="125861"/>
                </a:cubicBezTo>
                <a:cubicBezTo>
                  <a:pt x="3233944" y="120467"/>
                  <a:pt x="3222043" y="117592"/>
                  <a:pt x="3210408" y="114419"/>
                </a:cubicBezTo>
                <a:cubicBezTo>
                  <a:pt x="3102373" y="84952"/>
                  <a:pt x="3145480" y="97413"/>
                  <a:pt x="3050238" y="80094"/>
                </a:cubicBezTo>
                <a:cubicBezTo>
                  <a:pt x="3031106" y="76615"/>
                  <a:pt x="3011982" y="73025"/>
                  <a:pt x="2993034" y="68652"/>
                </a:cubicBezTo>
                <a:cubicBezTo>
                  <a:pt x="2962392" y="61580"/>
                  <a:pt x="2932764" y="49241"/>
                  <a:pt x="2901509" y="45768"/>
                </a:cubicBezTo>
                <a:cubicBezTo>
                  <a:pt x="2820967" y="36818"/>
                  <a:pt x="2785636" y="33368"/>
                  <a:pt x="2707016" y="22884"/>
                </a:cubicBezTo>
                <a:cubicBezTo>
                  <a:pt x="2680287" y="19320"/>
                  <a:pt x="2653732" y="14420"/>
                  <a:pt x="2626931" y="11442"/>
                </a:cubicBezTo>
                <a:cubicBezTo>
                  <a:pt x="2585066" y="6790"/>
                  <a:pt x="2543032" y="3814"/>
                  <a:pt x="2501083" y="0"/>
                </a:cubicBezTo>
                <a:lnTo>
                  <a:pt x="1883284" y="11442"/>
                </a:lnTo>
                <a:cubicBezTo>
                  <a:pt x="1803055" y="14117"/>
                  <a:pt x="1834483" y="24953"/>
                  <a:pt x="1768877" y="34326"/>
                </a:cubicBezTo>
                <a:cubicBezTo>
                  <a:pt x="1730936" y="39747"/>
                  <a:pt x="1692585" y="41755"/>
                  <a:pt x="1654469" y="45768"/>
                </a:cubicBezTo>
                <a:cubicBezTo>
                  <a:pt x="1620126" y="49384"/>
                  <a:pt x="1585689" y="52326"/>
                  <a:pt x="1551503" y="57210"/>
                </a:cubicBezTo>
                <a:cubicBezTo>
                  <a:pt x="1505575" y="63772"/>
                  <a:pt x="1459977" y="72466"/>
                  <a:pt x="1414214" y="80094"/>
                </a:cubicBezTo>
                <a:cubicBezTo>
                  <a:pt x="1391333" y="83908"/>
                  <a:pt x="1368722" y="90089"/>
                  <a:pt x="1345570" y="91536"/>
                </a:cubicBezTo>
                <a:lnTo>
                  <a:pt x="1162518" y="102978"/>
                </a:lnTo>
                <a:cubicBezTo>
                  <a:pt x="1128095" y="105732"/>
                  <a:pt x="1093955" y="111427"/>
                  <a:pt x="1059552" y="114419"/>
                </a:cubicBezTo>
                <a:cubicBezTo>
                  <a:pt x="923143" y="126281"/>
                  <a:pt x="874225" y="121739"/>
                  <a:pt x="739211" y="148745"/>
                </a:cubicBezTo>
                <a:cubicBezTo>
                  <a:pt x="720143" y="152559"/>
                  <a:pt x="718237" y="152559"/>
                  <a:pt x="682008" y="160187"/>
                </a:cubicBezTo>
                <a:cubicBezTo>
                  <a:pt x="645779" y="167815"/>
                  <a:pt x="610494" y="187003"/>
                  <a:pt x="521838" y="194513"/>
                </a:cubicBezTo>
                <a:cubicBezTo>
                  <a:pt x="433182" y="202023"/>
                  <a:pt x="177272" y="196176"/>
                  <a:pt x="150069" y="205245"/>
                </a:cubicBezTo>
                <a:cubicBezTo>
                  <a:pt x="68077" y="226222"/>
                  <a:pt x="-58034" y="298374"/>
                  <a:pt x="29886" y="320374"/>
                </a:cubicBezTo>
                <a:cubicBezTo>
                  <a:pt x="117806" y="342374"/>
                  <a:pt x="689028" y="283852"/>
                  <a:pt x="677587" y="337248"/>
                </a:cubicBezTo>
                <a:cubicBezTo>
                  <a:pt x="673773" y="371574"/>
                  <a:pt x="634393" y="342572"/>
                  <a:pt x="842372" y="343004"/>
                </a:cubicBezTo>
                <a:cubicBezTo>
                  <a:pt x="1050351" y="343436"/>
                  <a:pt x="1418288" y="387663"/>
                  <a:pt x="1925460" y="339838"/>
                </a:cubicBezTo>
                <a:cubicBezTo>
                  <a:pt x="1936901" y="397053"/>
                  <a:pt x="2952967" y="343538"/>
                  <a:pt x="3004273" y="353800"/>
                </a:cubicBezTo>
                <a:cubicBezTo>
                  <a:pt x="3011752" y="355296"/>
                  <a:pt x="3675816" y="609010"/>
                  <a:pt x="3683443" y="609010"/>
                </a:cubicBezTo>
              </a:path>
            </a:pathLst>
          </a:custGeom>
          <a:ln w="63500">
            <a:solidFill>
              <a:schemeClr val="accent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1" name="TextBox 150"/>
          <p:cNvSpPr txBox="1"/>
          <p:nvPr/>
        </p:nvSpPr>
        <p:spPr>
          <a:xfrm>
            <a:off x="6304525" y="715454"/>
            <a:ext cx="1157446" cy="400110"/>
          </a:xfrm>
          <a:prstGeom prst="rect">
            <a:avLst/>
          </a:prstGeom>
          <a:noFill/>
        </p:spPr>
        <p:txBody>
          <a:bodyPr wrap="square" rtlCol="0">
            <a:spAutoFit/>
          </a:bodyPr>
          <a:lstStyle/>
          <a:p>
            <a:r>
              <a:rPr lang="en-US" sz="2000" dirty="0" smtClean="0"/>
              <a:t>LN</a:t>
            </a:r>
            <a:r>
              <a:rPr lang="en-US" sz="2000" baseline="-25000" dirty="0" smtClean="0"/>
              <a:t>2</a:t>
            </a:r>
            <a:r>
              <a:rPr lang="en-US" sz="2000" dirty="0" smtClean="0"/>
              <a:t> pipes</a:t>
            </a:r>
            <a:endParaRPr lang="en-US" sz="2000" baseline="-25000" dirty="0"/>
          </a:p>
        </p:txBody>
      </p:sp>
      <p:sp>
        <p:nvSpPr>
          <p:cNvPr id="163" name="TextBox 162"/>
          <p:cNvSpPr txBox="1"/>
          <p:nvPr/>
        </p:nvSpPr>
        <p:spPr>
          <a:xfrm>
            <a:off x="2058691" y="5750252"/>
            <a:ext cx="1022767" cy="400110"/>
          </a:xfrm>
          <a:prstGeom prst="rect">
            <a:avLst/>
          </a:prstGeom>
          <a:noFill/>
        </p:spPr>
        <p:txBody>
          <a:bodyPr wrap="square" rtlCol="0">
            <a:spAutoFit/>
          </a:bodyPr>
          <a:lstStyle/>
          <a:p>
            <a:r>
              <a:rPr lang="en-US" sz="2000" dirty="0"/>
              <a:t>S</a:t>
            </a:r>
            <a:r>
              <a:rPr lang="en-US" sz="2000" dirty="0" smtClean="0"/>
              <a:t>pring</a:t>
            </a:r>
            <a:endParaRPr lang="en-US" sz="2000" dirty="0"/>
          </a:p>
        </p:txBody>
      </p:sp>
      <p:cxnSp>
        <p:nvCxnSpPr>
          <p:cNvPr id="164" name="Straight Arrow Connector 163"/>
          <p:cNvCxnSpPr>
            <a:stCxn id="163" idx="1"/>
          </p:cNvCxnSpPr>
          <p:nvPr/>
        </p:nvCxnSpPr>
        <p:spPr>
          <a:xfrm flipH="1" flipV="1">
            <a:off x="1426947" y="5643640"/>
            <a:ext cx="631744" cy="30666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6" name="TextBox 165"/>
          <p:cNvSpPr txBox="1"/>
          <p:nvPr/>
        </p:nvSpPr>
        <p:spPr>
          <a:xfrm>
            <a:off x="1102017" y="2460016"/>
            <a:ext cx="1487162" cy="1015663"/>
          </a:xfrm>
          <a:prstGeom prst="rect">
            <a:avLst/>
          </a:prstGeom>
          <a:noFill/>
        </p:spPr>
        <p:txBody>
          <a:bodyPr wrap="square" rtlCol="0">
            <a:spAutoFit/>
          </a:bodyPr>
          <a:lstStyle/>
          <a:p>
            <a:r>
              <a:rPr lang="en-US" sz="2000" dirty="0" smtClean="0"/>
              <a:t>Heat shield support structure</a:t>
            </a:r>
            <a:endParaRPr lang="en-US" sz="2000" dirty="0"/>
          </a:p>
        </p:txBody>
      </p:sp>
      <p:cxnSp>
        <p:nvCxnSpPr>
          <p:cNvPr id="167" name="Straight Arrow Connector 166"/>
          <p:cNvCxnSpPr/>
          <p:nvPr/>
        </p:nvCxnSpPr>
        <p:spPr>
          <a:xfrm flipH="1" flipV="1">
            <a:off x="964075" y="1998634"/>
            <a:ext cx="338019" cy="4728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78" name="Group 177"/>
          <p:cNvGrpSpPr/>
          <p:nvPr/>
        </p:nvGrpSpPr>
        <p:grpSpPr>
          <a:xfrm>
            <a:off x="475649" y="138923"/>
            <a:ext cx="3120912" cy="1520700"/>
            <a:chOff x="475649" y="138923"/>
            <a:chExt cx="3120912" cy="1520700"/>
          </a:xfrm>
        </p:grpSpPr>
        <p:sp>
          <p:nvSpPr>
            <p:cNvPr id="177" name="Rectangle 176"/>
            <p:cNvSpPr/>
            <p:nvPr/>
          </p:nvSpPr>
          <p:spPr>
            <a:xfrm>
              <a:off x="475649" y="138923"/>
              <a:ext cx="3120912" cy="1488099"/>
            </a:xfrm>
            <a:prstGeom prst="rect">
              <a:avLst/>
            </a:prstGeom>
            <a:solidFill>
              <a:schemeClr val="bg1"/>
            </a:solid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9" name="Group 168"/>
            <p:cNvGrpSpPr/>
            <p:nvPr/>
          </p:nvGrpSpPr>
          <p:grpSpPr>
            <a:xfrm>
              <a:off x="475649" y="138923"/>
              <a:ext cx="3120912" cy="1520700"/>
              <a:chOff x="498531" y="814001"/>
              <a:chExt cx="3120912" cy="1520700"/>
            </a:xfrm>
          </p:grpSpPr>
          <p:cxnSp>
            <p:nvCxnSpPr>
              <p:cNvPr id="170" name="Straight Arrow Connector 169"/>
              <p:cNvCxnSpPr/>
              <p:nvPr/>
            </p:nvCxnSpPr>
            <p:spPr>
              <a:xfrm>
                <a:off x="698654" y="1367558"/>
                <a:ext cx="411869" cy="0"/>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1" name="Straight Arrow Connector 170"/>
              <p:cNvCxnSpPr/>
              <p:nvPr/>
            </p:nvCxnSpPr>
            <p:spPr>
              <a:xfrm>
                <a:off x="698654" y="998668"/>
                <a:ext cx="411869"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72" name="TextBox 171"/>
              <p:cNvSpPr txBox="1"/>
              <p:nvPr/>
            </p:nvSpPr>
            <p:spPr>
              <a:xfrm>
                <a:off x="1232059" y="814002"/>
                <a:ext cx="1100725" cy="384721"/>
              </a:xfrm>
              <a:prstGeom prst="rect">
                <a:avLst/>
              </a:prstGeom>
              <a:noFill/>
            </p:spPr>
            <p:txBody>
              <a:bodyPr wrap="square" rtlCol="0">
                <a:spAutoFit/>
              </a:bodyPr>
              <a:lstStyle/>
              <a:p>
                <a:r>
                  <a:rPr lang="en-US" sz="1900" dirty="0" smtClean="0"/>
                  <a:t>Actuator</a:t>
                </a:r>
                <a:endParaRPr lang="en-US" sz="1900" dirty="0"/>
              </a:p>
            </p:txBody>
          </p:sp>
          <p:sp>
            <p:nvSpPr>
              <p:cNvPr id="173" name="TextBox 172"/>
              <p:cNvSpPr txBox="1"/>
              <p:nvPr/>
            </p:nvSpPr>
            <p:spPr>
              <a:xfrm>
                <a:off x="1249903" y="1091356"/>
                <a:ext cx="2369540" cy="677108"/>
              </a:xfrm>
              <a:prstGeom prst="rect">
                <a:avLst/>
              </a:prstGeom>
              <a:noFill/>
            </p:spPr>
            <p:txBody>
              <a:bodyPr wrap="square" rtlCol="0">
                <a:spAutoFit/>
              </a:bodyPr>
              <a:lstStyle/>
              <a:p>
                <a:r>
                  <a:rPr lang="en-US" sz="1900" dirty="0" smtClean="0"/>
                  <a:t>Relative displacement </a:t>
                </a:r>
                <a:r>
                  <a:rPr lang="en-US" sz="1900" dirty="0"/>
                  <a:t>sensors</a:t>
                </a:r>
              </a:p>
            </p:txBody>
          </p:sp>
          <p:sp>
            <p:nvSpPr>
              <p:cNvPr id="174" name="Rectangle 173"/>
              <p:cNvSpPr/>
              <p:nvPr/>
            </p:nvSpPr>
            <p:spPr>
              <a:xfrm>
                <a:off x="498531" y="814001"/>
                <a:ext cx="3120912" cy="1484737"/>
              </a:xfrm>
              <a:prstGeom prst="rect">
                <a:avLst/>
              </a:prstGeom>
              <a:noFill/>
              <a:ln w="254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Rectangle 174"/>
              <p:cNvSpPr/>
              <p:nvPr/>
            </p:nvSpPr>
            <p:spPr>
              <a:xfrm>
                <a:off x="821842" y="1856593"/>
                <a:ext cx="205933" cy="183070"/>
              </a:xfrm>
              <a:prstGeom prst="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TextBox 175"/>
              <p:cNvSpPr txBox="1"/>
              <p:nvPr/>
            </p:nvSpPr>
            <p:spPr>
              <a:xfrm>
                <a:off x="1224005" y="1657593"/>
                <a:ext cx="1900312" cy="677108"/>
              </a:xfrm>
              <a:prstGeom prst="rect">
                <a:avLst/>
              </a:prstGeom>
              <a:noFill/>
            </p:spPr>
            <p:txBody>
              <a:bodyPr wrap="square" rtlCol="0">
                <a:spAutoFit/>
              </a:bodyPr>
              <a:lstStyle/>
              <a:p>
                <a:r>
                  <a:rPr lang="en-US" sz="1900" dirty="0" smtClean="0"/>
                  <a:t>Inertial sensors - geophones</a:t>
                </a:r>
                <a:endParaRPr lang="en-US" sz="1900" dirty="0"/>
              </a:p>
            </p:txBody>
          </p:sp>
        </p:grpSp>
      </p:grpSp>
      <p:sp>
        <p:nvSpPr>
          <p:cNvPr id="98" name="Rectangle 97"/>
          <p:cNvSpPr/>
          <p:nvPr/>
        </p:nvSpPr>
        <p:spPr>
          <a:xfrm>
            <a:off x="4821654" y="2787039"/>
            <a:ext cx="205933" cy="183070"/>
          </a:xfrm>
          <a:prstGeom prst="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98"/>
          <p:cNvSpPr/>
          <p:nvPr/>
        </p:nvSpPr>
        <p:spPr>
          <a:xfrm>
            <a:off x="3144653" y="2790695"/>
            <a:ext cx="205933" cy="183070"/>
          </a:xfrm>
          <a:prstGeom prst="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p:cNvSpPr/>
          <p:nvPr/>
        </p:nvSpPr>
        <p:spPr>
          <a:xfrm>
            <a:off x="6447242" y="3624799"/>
            <a:ext cx="205933" cy="183070"/>
          </a:xfrm>
          <a:prstGeom prst="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p:cNvSpPr/>
          <p:nvPr/>
        </p:nvSpPr>
        <p:spPr>
          <a:xfrm>
            <a:off x="1244341" y="3624799"/>
            <a:ext cx="205933" cy="183070"/>
          </a:xfrm>
          <a:prstGeom prst="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AEF90977-0000-B641-9D00-156F4F6BC2E6}" type="slidenum">
              <a:rPr lang="en-US" smtClean="0"/>
              <a:t>14</a:t>
            </a:fld>
            <a:endParaRPr lang="en-US"/>
          </a:p>
        </p:txBody>
      </p:sp>
      <p:sp>
        <p:nvSpPr>
          <p:cNvPr id="3" name="Freeform 2"/>
          <p:cNvSpPr/>
          <p:nvPr/>
        </p:nvSpPr>
        <p:spPr>
          <a:xfrm>
            <a:off x="4020005" y="1822529"/>
            <a:ext cx="189674" cy="517363"/>
          </a:xfrm>
          <a:custGeom>
            <a:avLst/>
            <a:gdLst>
              <a:gd name="connsiteX0" fmla="*/ 189674 w 189674"/>
              <a:gd name="connsiteY0" fmla="*/ 0 h 517363"/>
              <a:gd name="connsiteX1" fmla="*/ 1532 w 189674"/>
              <a:gd name="connsiteY1" fmla="*/ 188132 h 517363"/>
              <a:gd name="connsiteX2" fmla="*/ 95603 w 189674"/>
              <a:gd name="connsiteY2" fmla="*/ 517363 h 517363"/>
              <a:gd name="connsiteX3" fmla="*/ 95603 w 189674"/>
              <a:gd name="connsiteY3" fmla="*/ 517363 h 517363"/>
            </a:gdLst>
            <a:ahLst/>
            <a:cxnLst>
              <a:cxn ang="0">
                <a:pos x="connsiteX0" y="connsiteY0"/>
              </a:cxn>
              <a:cxn ang="0">
                <a:pos x="connsiteX1" y="connsiteY1"/>
              </a:cxn>
              <a:cxn ang="0">
                <a:pos x="connsiteX2" y="connsiteY2"/>
              </a:cxn>
              <a:cxn ang="0">
                <a:pos x="connsiteX3" y="connsiteY3"/>
              </a:cxn>
            </a:cxnLst>
            <a:rect l="l" t="t" r="r" b="b"/>
            <a:pathLst>
              <a:path w="189674" h="517363">
                <a:moveTo>
                  <a:pt x="189674" y="0"/>
                </a:moveTo>
                <a:cubicBezTo>
                  <a:pt x="103442" y="50952"/>
                  <a:pt x="17210" y="101905"/>
                  <a:pt x="1532" y="188132"/>
                </a:cubicBezTo>
                <a:cubicBezTo>
                  <a:pt x="-14146" y="274359"/>
                  <a:pt x="95603" y="517363"/>
                  <a:pt x="95603" y="517363"/>
                </a:cubicBezTo>
                <a:lnTo>
                  <a:pt x="95603" y="517363"/>
                </a:lnTo>
              </a:path>
            </a:pathLst>
          </a:custGeom>
          <a:ln w="76200" cmpd="sng">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3" name="Straight Arrow Connector 102"/>
          <p:cNvCxnSpPr>
            <a:endCxn id="3" idx="0"/>
          </p:cNvCxnSpPr>
          <p:nvPr/>
        </p:nvCxnSpPr>
        <p:spPr>
          <a:xfrm flipH="1">
            <a:off x="4209679" y="1361785"/>
            <a:ext cx="167031" cy="46074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4" name="TextBox 103"/>
          <p:cNvSpPr txBox="1"/>
          <p:nvPr/>
        </p:nvSpPr>
        <p:spPr>
          <a:xfrm>
            <a:off x="3870141" y="715454"/>
            <a:ext cx="1157446" cy="707886"/>
          </a:xfrm>
          <a:prstGeom prst="rect">
            <a:avLst/>
          </a:prstGeom>
          <a:noFill/>
        </p:spPr>
        <p:txBody>
          <a:bodyPr wrap="square" rtlCol="0">
            <a:spAutoFit/>
          </a:bodyPr>
          <a:lstStyle/>
          <a:p>
            <a:r>
              <a:rPr lang="en-US" sz="2000" dirty="0" smtClean="0"/>
              <a:t>Cu braid</a:t>
            </a:r>
            <a:endParaRPr lang="en-US" sz="2000" dirty="0"/>
          </a:p>
          <a:p>
            <a:r>
              <a:rPr lang="en-US" sz="2000" dirty="0"/>
              <a:t>c</a:t>
            </a:r>
            <a:r>
              <a:rPr lang="en-US" sz="2000" dirty="0" smtClean="0"/>
              <a:t>old link</a:t>
            </a:r>
            <a:endParaRPr lang="en-US" sz="2000" dirty="0"/>
          </a:p>
        </p:txBody>
      </p:sp>
    </p:spTree>
    <p:extLst>
      <p:ext uri="{BB962C8B-B14F-4D97-AF65-F5344CB8AC3E}">
        <p14:creationId xmlns:p14="http://schemas.microsoft.com/office/powerpoint/2010/main" val="40512767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0218"/>
            <a:ext cx="8229600" cy="1143000"/>
          </a:xfrm>
        </p:spPr>
        <p:txBody>
          <a:bodyPr>
            <a:normAutofit fontScale="90000"/>
          </a:bodyPr>
          <a:lstStyle/>
          <a:p>
            <a:r>
              <a:rPr lang="en-US" dirty="0" smtClean="0"/>
              <a:t>Heat shield measurement and control</a:t>
            </a:r>
            <a:endParaRPr lang="en-US" dirty="0"/>
          </a:p>
        </p:txBody>
      </p:sp>
      <p:sp>
        <p:nvSpPr>
          <p:cNvPr id="5" name="Rectangle 4"/>
          <p:cNvSpPr/>
          <p:nvPr/>
        </p:nvSpPr>
        <p:spPr>
          <a:xfrm>
            <a:off x="1512381" y="3524116"/>
            <a:ext cx="1371600" cy="137160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Isolated </a:t>
            </a:r>
            <a:r>
              <a:rPr lang="en-US" sz="2000" dirty="0"/>
              <a:t>o</a:t>
            </a:r>
            <a:r>
              <a:rPr lang="en-US" sz="2000" dirty="0" smtClean="0"/>
              <a:t>ptics</a:t>
            </a:r>
          </a:p>
          <a:p>
            <a:pPr algn="ctr"/>
            <a:r>
              <a:rPr lang="en-US" sz="2000" dirty="0"/>
              <a:t>t</a:t>
            </a:r>
            <a:r>
              <a:rPr lang="en-US" sz="2000" dirty="0" smtClean="0"/>
              <a:t>able</a:t>
            </a:r>
          </a:p>
        </p:txBody>
      </p:sp>
      <p:sp>
        <p:nvSpPr>
          <p:cNvPr id="6" name="TextBox 5"/>
          <p:cNvSpPr txBox="1"/>
          <p:nvPr/>
        </p:nvSpPr>
        <p:spPr>
          <a:xfrm>
            <a:off x="2882005" y="4364861"/>
            <a:ext cx="2430248" cy="707886"/>
          </a:xfrm>
          <a:prstGeom prst="rect">
            <a:avLst/>
          </a:prstGeom>
          <a:noFill/>
        </p:spPr>
        <p:txBody>
          <a:bodyPr wrap="none" rtlCol="0">
            <a:spAutoFit/>
          </a:bodyPr>
          <a:lstStyle/>
          <a:p>
            <a:pPr algn="ctr"/>
            <a:r>
              <a:rPr lang="en-US" sz="2000" dirty="0"/>
              <a:t>R</a:t>
            </a:r>
            <a:r>
              <a:rPr lang="en-US" sz="2000" dirty="0" smtClean="0"/>
              <a:t>elative</a:t>
            </a:r>
          </a:p>
          <a:p>
            <a:pPr algn="ctr"/>
            <a:r>
              <a:rPr lang="en-US" sz="2000" dirty="0" smtClean="0"/>
              <a:t>displacement sensors </a:t>
            </a:r>
          </a:p>
        </p:txBody>
      </p:sp>
      <p:cxnSp>
        <p:nvCxnSpPr>
          <p:cNvPr id="7" name="Straight Arrow Connector 6"/>
          <p:cNvCxnSpPr/>
          <p:nvPr/>
        </p:nvCxnSpPr>
        <p:spPr>
          <a:xfrm>
            <a:off x="3083226" y="4274500"/>
            <a:ext cx="1946560" cy="0"/>
          </a:xfrm>
          <a:prstGeom prst="straightConnector1">
            <a:avLst/>
          </a:prstGeom>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5258121" y="3524116"/>
            <a:ext cx="1371600" cy="1371600"/>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Heat Shield</a:t>
            </a:r>
            <a:endParaRPr lang="en-US" dirty="0"/>
          </a:p>
        </p:txBody>
      </p:sp>
      <p:sp>
        <p:nvSpPr>
          <p:cNvPr id="9" name="TextBox 8"/>
          <p:cNvSpPr txBox="1"/>
          <p:nvPr/>
        </p:nvSpPr>
        <p:spPr>
          <a:xfrm>
            <a:off x="6716642" y="4317542"/>
            <a:ext cx="1376774" cy="400110"/>
          </a:xfrm>
          <a:prstGeom prst="rect">
            <a:avLst/>
          </a:prstGeom>
          <a:noFill/>
        </p:spPr>
        <p:txBody>
          <a:bodyPr wrap="none" rtlCol="0">
            <a:spAutoFit/>
          </a:bodyPr>
          <a:lstStyle/>
          <a:p>
            <a:r>
              <a:rPr lang="en-US" sz="2000" dirty="0" smtClean="0"/>
              <a:t>Geophones</a:t>
            </a:r>
          </a:p>
        </p:txBody>
      </p:sp>
      <p:cxnSp>
        <p:nvCxnSpPr>
          <p:cNvPr id="10" name="Straight Arrow Connector 9"/>
          <p:cNvCxnSpPr/>
          <p:nvPr/>
        </p:nvCxnSpPr>
        <p:spPr>
          <a:xfrm>
            <a:off x="6762406" y="4273791"/>
            <a:ext cx="617798" cy="0"/>
          </a:xfrm>
          <a:prstGeom prst="straightConnector1">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93406" y="4248847"/>
            <a:ext cx="1376774" cy="400110"/>
          </a:xfrm>
          <a:prstGeom prst="rect">
            <a:avLst/>
          </a:prstGeom>
          <a:noFill/>
        </p:spPr>
        <p:txBody>
          <a:bodyPr wrap="none" rtlCol="0">
            <a:spAutoFit/>
          </a:bodyPr>
          <a:lstStyle/>
          <a:p>
            <a:r>
              <a:rPr lang="en-US" sz="2000" dirty="0" smtClean="0"/>
              <a:t>Geophones</a:t>
            </a:r>
          </a:p>
        </p:txBody>
      </p:sp>
      <p:cxnSp>
        <p:nvCxnSpPr>
          <p:cNvPr id="12" name="Straight Arrow Connector 11"/>
          <p:cNvCxnSpPr/>
          <p:nvPr/>
        </p:nvCxnSpPr>
        <p:spPr>
          <a:xfrm flipH="1">
            <a:off x="606343" y="4228023"/>
            <a:ext cx="631463" cy="0"/>
          </a:xfrm>
          <a:prstGeom prst="straightConnector1">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5253514" y="5995572"/>
            <a:ext cx="1371600" cy="733077"/>
          </a:xfrm>
          <a:prstGeom prst="rect">
            <a:avLst/>
          </a:prstGeom>
          <a:solidFill>
            <a:srgbClr val="008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Controller</a:t>
            </a:r>
            <a:endParaRPr lang="en-US" dirty="0"/>
          </a:p>
        </p:txBody>
      </p:sp>
      <p:cxnSp>
        <p:nvCxnSpPr>
          <p:cNvPr id="21" name="Straight Arrow Connector 20"/>
          <p:cNvCxnSpPr>
            <a:stCxn id="15" idx="0"/>
            <a:endCxn id="8" idx="2"/>
          </p:cNvCxnSpPr>
          <p:nvPr/>
        </p:nvCxnSpPr>
        <p:spPr>
          <a:xfrm flipV="1">
            <a:off x="5939314" y="4895716"/>
            <a:ext cx="4607" cy="1099856"/>
          </a:xfrm>
          <a:prstGeom prst="straightConnector1">
            <a:avLst/>
          </a:prstGeom>
          <a:ln w="3810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Elbow Connector 25"/>
          <p:cNvCxnSpPr>
            <a:stCxn id="6" idx="2"/>
            <a:endCxn id="15" idx="1"/>
          </p:cNvCxnSpPr>
          <p:nvPr/>
        </p:nvCxnSpPr>
        <p:spPr>
          <a:xfrm rot="16200000" flipH="1">
            <a:off x="4030639" y="5139236"/>
            <a:ext cx="1289364" cy="1156385"/>
          </a:xfrm>
          <a:prstGeom prst="bentConnector2">
            <a:avLst/>
          </a:prstGeom>
          <a:ln w="3810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038365" y="5095631"/>
            <a:ext cx="1533057" cy="707886"/>
          </a:xfrm>
          <a:prstGeom prst="rect">
            <a:avLst/>
          </a:prstGeom>
          <a:noFill/>
        </p:spPr>
        <p:txBody>
          <a:bodyPr wrap="square" rtlCol="0">
            <a:spAutoFit/>
          </a:bodyPr>
          <a:lstStyle/>
          <a:p>
            <a:r>
              <a:rPr lang="en-US" sz="2000" dirty="0" smtClean="0"/>
              <a:t>Actuator force</a:t>
            </a:r>
            <a:endParaRPr lang="en-US" sz="2000" dirty="0"/>
          </a:p>
        </p:txBody>
      </p:sp>
      <p:sp>
        <p:nvSpPr>
          <p:cNvPr id="34" name="TextBox 33"/>
          <p:cNvSpPr txBox="1"/>
          <p:nvPr/>
        </p:nvSpPr>
        <p:spPr>
          <a:xfrm>
            <a:off x="240255" y="1291776"/>
            <a:ext cx="8752258" cy="1323439"/>
          </a:xfrm>
          <a:prstGeom prst="rect">
            <a:avLst/>
          </a:prstGeom>
          <a:noFill/>
        </p:spPr>
        <p:txBody>
          <a:bodyPr wrap="square" rtlCol="0">
            <a:spAutoFit/>
          </a:bodyPr>
          <a:lstStyle/>
          <a:p>
            <a:pPr marL="285750" indent="-285750">
              <a:buFont typeface="Arial"/>
              <a:buChar char="•"/>
            </a:pPr>
            <a:r>
              <a:rPr lang="en-US" sz="2000" dirty="0" smtClean="0"/>
              <a:t>The controller forces the heat shield to follow the isolated optics table using the relative displacement sensors</a:t>
            </a:r>
          </a:p>
          <a:p>
            <a:endParaRPr lang="en-US" sz="2000" dirty="0" smtClean="0"/>
          </a:p>
          <a:p>
            <a:pPr marL="285750" indent="-285750">
              <a:buFont typeface="Arial"/>
              <a:buChar char="•"/>
            </a:pPr>
            <a:r>
              <a:rPr lang="en-US" sz="2000" dirty="0" smtClean="0"/>
              <a:t>The heat shield’s geophones are used to measure how well the control is doing</a:t>
            </a:r>
            <a:endParaRPr lang="en-US" sz="2000" dirty="0"/>
          </a:p>
        </p:txBody>
      </p:sp>
      <p:pic>
        <p:nvPicPr>
          <p:cNvPr id="36" name="Picture 35"/>
          <p:cNvPicPr>
            <a:picLocks noChangeAspect="1"/>
          </p:cNvPicPr>
          <p:nvPr/>
        </p:nvPicPr>
        <p:blipFill>
          <a:blip r:embed="rId3"/>
          <a:stretch>
            <a:fillRect/>
          </a:stretch>
        </p:blipFill>
        <p:spPr>
          <a:xfrm>
            <a:off x="4097128" y="2684719"/>
            <a:ext cx="666094" cy="666094"/>
          </a:xfrm>
          <a:prstGeom prst="rect">
            <a:avLst/>
          </a:prstGeom>
        </p:spPr>
      </p:pic>
      <p:pic>
        <p:nvPicPr>
          <p:cNvPr id="37" name="Picture 36"/>
          <p:cNvPicPr>
            <a:picLocks noChangeAspect="1"/>
          </p:cNvPicPr>
          <p:nvPr/>
        </p:nvPicPr>
        <p:blipFill>
          <a:blip r:embed="rId3"/>
          <a:stretch>
            <a:fillRect/>
          </a:stretch>
        </p:blipFill>
        <p:spPr>
          <a:xfrm>
            <a:off x="7812747" y="2759617"/>
            <a:ext cx="666094" cy="666094"/>
          </a:xfrm>
          <a:prstGeom prst="rect">
            <a:avLst/>
          </a:prstGeom>
        </p:spPr>
      </p:pic>
      <p:sp>
        <p:nvSpPr>
          <p:cNvPr id="40" name="TextBox 39"/>
          <p:cNvSpPr txBox="1"/>
          <p:nvPr/>
        </p:nvSpPr>
        <p:spPr>
          <a:xfrm>
            <a:off x="4835289" y="2780386"/>
            <a:ext cx="2350418" cy="400110"/>
          </a:xfrm>
          <a:prstGeom prst="rect">
            <a:avLst/>
          </a:prstGeom>
          <a:noFill/>
        </p:spPr>
        <p:txBody>
          <a:bodyPr wrap="square" rtlCol="0">
            <a:spAutoFit/>
          </a:bodyPr>
          <a:lstStyle/>
          <a:p>
            <a:r>
              <a:rPr lang="en-US" sz="2000" dirty="0" smtClean="0">
                <a:solidFill>
                  <a:schemeClr val="accent2"/>
                </a:solidFill>
              </a:rPr>
              <a:t>Ground vibrations</a:t>
            </a:r>
            <a:endParaRPr lang="en-US" sz="2000" dirty="0">
              <a:solidFill>
                <a:schemeClr val="accent2"/>
              </a:solidFill>
            </a:endParaRPr>
          </a:p>
        </p:txBody>
      </p:sp>
      <p:sp>
        <p:nvSpPr>
          <p:cNvPr id="41" name="TextBox 40"/>
          <p:cNvSpPr txBox="1"/>
          <p:nvPr/>
        </p:nvSpPr>
        <p:spPr>
          <a:xfrm>
            <a:off x="7058928" y="3504283"/>
            <a:ext cx="1933585" cy="400110"/>
          </a:xfrm>
          <a:prstGeom prst="rect">
            <a:avLst/>
          </a:prstGeom>
          <a:noFill/>
        </p:spPr>
        <p:txBody>
          <a:bodyPr wrap="square" rtlCol="0">
            <a:spAutoFit/>
          </a:bodyPr>
          <a:lstStyle/>
          <a:p>
            <a:r>
              <a:rPr lang="en-US" sz="2000" dirty="0" err="1" smtClean="0">
                <a:solidFill>
                  <a:srgbClr val="C0504D"/>
                </a:solidFill>
              </a:rPr>
              <a:t>Cryo</a:t>
            </a:r>
            <a:r>
              <a:rPr lang="en-US" sz="2000" dirty="0" smtClean="0">
                <a:solidFill>
                  <a:srgbClr val="C0504D"/>
                </a:solidFill>
              </a:rPr>
              <a:t> vibrations</a:t>
            </a:r>
            <a:endParaRPr lang="en-US" sz="2000" dirty="0">
              <a:solidFill>
                <a:srgbClr val="C0504D"/>
              </a:solidFill>
            </a:endParaRPr>
          </a:p>
        </p:txBody>
      </p:sp>
      <p:cxnSp>
        <p:nvCxnSpPr>
          <p:cNvPr id="44" name="Straight Arrow Connector 43"/>
          <p:cNvCxnSpPr/>
          <p:nvPr/>
        </p:nvCxnSpPr>
        <p:spPr>
          <a:xfrm>
            <a:off x="4806215" y="3350813"/>
            <a:ext cx="404128" cy="276275"/>
          </a:xfrm>
          <a:prstGeom prst="straightConnector1">
            <a:avLst/>
          </a:prstGeom>
          <a:ln w="3810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a:off x="6762406" y="3149718"/>
            <a:ext cx="948643" cy="374398"/>
          </a:xfrm>
          <a:prstGeom prst="straightConnector1">
            <a:avLst/>
          </a:prstGeom>
          <a:ln w="3810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49" name="Slide Number Placeholder 48"/>
          <p:cNvSpPr>
            <a:spLocks noGrp="1"/>
          </p:cNvSpPr>
          <p:nvPr>
            <p:ph type="sldNum" sz="quarter" idx="12"/>
          </p:nvPr>
        </p:nvSpPr>
        <p:spPr/>
        <p:txBody>
          <a:bodyPr/>
          <a:lstStyle/>
          <a:p>
            <a:fld id="{AEF90977-0000-B641-9D00-156F4F6BC2E6}" type="slidenum">
              <a:rPr lang="en-US" smtClean="0"/>
              <a:t>15</a:t>
            </a:fld>
            <a:endParaRPr lang="en-US"/>
          </a:p>
        </p:txBody>
      </p:sp>
    </p:spTree>
    <p:extLst>
      <p:ext uri="{BB962C8B-B14F-4D97-AF65-F5344CB8AC3E}">
        <p14:creationId xmlns:p14="http://schemas.microsoft.com/office/powerpoint/2010/main" val="220346624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S1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10" name="TextBox 9"/>
          <p:cNvSpPr txBox="1"/>
          <p:nvPr/>
        </p:nvSpPr>
        <p:spPr>
          <a:xfrm>
            <a:off x="4278819" y="1083312"/>
            <a:ext cx="3896119" cy="707886"/>
          </a:xfrm>
          <a:prstGeom prst="rect">
            <a:avLst/>
          </a:prstGeom>
          <a:noFill/>
        </p:spPr>
        <p:txBody>
          <a:bodyPr wrap="none" rtlCol="0">
            <a:spAutoFit/>
          </a:bodyPr>
          <a:lstStyle/>
          <a:p>
            <a:r>
              <a:rPr lang="en-US" sz="2000" dirty="0" smtClean="0"/>
              <a:t>Geophones</a:t>
            </a:r>
          </a:p>
          <a:p>
            <a:r>
              <a:rPr lang="en-US" sz="2000" dirty="0"/>
              <a:t>i</a:t>
            </a:r>
            <a:r>
              <a:rPr lang="en-US" sz="2000" dirty="0" smtClean="0"/>
              <a:t>nertial displacement measurement</a:t>
            </a:r>
            <a:endParaRPr lang="en-US" sz="2000" dirty="0"/>
          </a:p>
        </p:txBody>
      </p:sp>
      <p:cxnSp>
        <p:nvCxnSpPr>
          <p:cNvPr id="11" name="Straight Arrow Connector 10"/>
          <p:cNvCxnSpPr/>
          <p:nvPr/>
        </p:nvCxnSpPr>
        <p:spPr>
          <a:xfrm>
            <a:off x="3558050" y="1282575"/>
            <a:ext cx="617798" cy="0"/>
          </a:xfrm>
          <a:prstGeom prst="straightConnector1">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448297" y="746501"/>
            <a:ext cx="938141" cy="728629"/>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Heat Shield</a:t>
            </a:r>
            <a:endParaRPr lang="en-US" sz="2000" dirty="0"/>
          </a:p>
        </p:txBody>
      </p:sp>
      <p:pic>
        <p:nvPicPr>
          <p:cNvPr id="13" name="Picture 12"/>
          <p:cNvPicPr>
            <a:picLocks noChangeAspect="1"/>
          </p:cNvPicPr>
          <p:nvPr/>
        </p:nvPicPr>
        <p:blipFill>
          <a:blip r:embed="rId4"/>
          <a:stretch>
            <a:fillRect/>
          </a:stretch>
        </p:blipFill>
        <p:spPr>
          <a:xfrm>
            <a:off x="1190240" y="176828"/>
            <a:ext cx="666094" cy="666094"/>
          </a:xfrm>
          <a:prstGeom prst="rect">
            <a:avLst/>
          </a:prstGeom>
        </p:spPr>
      </p:pic>
      <p:sp>
        <p:nvSpPr>
          <p:cNvPr id="14" name="TextBox 13"/>
          <p:cNvSpPr txBox="1"/>
          <p:nvPr/>
        </p:nvSpPr>
        <p:spPr>
          <a:xfrm>
            <a:off x="1928401" y="272495"/>
            <a:ext cx="2350418" cy="400110"/>
          </a:xfrm>
          <a:prstGeom prst="rect">
            <a:avLst/>
          </a:prstGeom>
          <a:noFill/>
        </p:spPr>
        <p:txBody>
          <a:bodyPr wrap="square" rtlCol="0">
            <a:spAutoFit/>
          </a:bodyPr>
          <a:lstStyle/>
          <a:p>
            <a:r>
              <a:rPr lang="en-US" sz="2000" dirty="0" smtClean="0">
                <a:solidFill>
                  <a:schemeClr val="accent1"/>
                </a:solidFill>
              </a:rPr>
              <a:t>Ground vibrations</a:t>
            </a:r>
            <a:endParaRPr lang="en-US" sz="2000" dirty="0">
              <a:solidFill>
                <a:schemeClr val="accent1"/>
              </a:solidFill>
            </a:endParaRPr>
          </a:p>
        </p:txBody>
      </p:sp>
      <p:cxnSp>
        <p:nvCxnSpPr>
          <p:cNvPr id="15" name="Straight Arrow Connector 14"/>
          <p:cNvCxnSpPr/>
          <p:nvPr/>
        </p:nvCxnSpPr>
        <p:spPr>
          <a:xfrm>
            <a:off x="1899327" y="842922"/>
            <a:ext cx="404128" cy="276275"/>
          </a:xfrm>
          <a:prstGeom prst="straightConnector1">
            <a:avLst/>
          </a:prstGeom>
          <a:ln w="38100" cmpd="sng">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Slide Number Placeholder 18"/>
          <p:cNvSpPr>
            <a:spLocks noGrp="1"/>
          </p:cNvSpPr>
          <p:nvPr>
            <p:ph type="sldNum" sz="quarter" idx="12"/>
          </p:nvPr>
        </p:nvSpPr>
        <p:spPr/>
        <p:txBody>
          <a:bodyPr/>
          <a:lstStyle/>
          <a:p>
            <a:fld id="{AEF90977-0000-B641-9D00-156F4F6BC2E6}" type="slidenum">
              <a:rPr lang="en-US" smtClean="0"/>
              <a:t>16</a:t>
            </a:fld>
            <a:endParaRPr lang="en-US"/>
          </a:p>
        </p:txBody>
      </p:sp>
    </p:spTree>
    <p:extLst>
      <p:ext uri="{BB962C8B-B14F-4D97-AF65-F5344CB8AC3E}">
        <p14:creationId xmlns:p14="http://schemas.microsoft.com/office/powerpoint/2010/main" val="372180053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S1s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0430"/>
            <a:ext cx="9144000" cy="5086350"/>
          </a:xfrm>
          <a:prstGeom prst="rect">
            <a:avLst/>
          </a:prstGeom>
        </p:spPr>
      </p:pic>
      <p:sp>
        <p:nvSpPr>
          <p:cNvPr id="7" name="TextBox 6"/>
          <p:cNvSpPr txBox="1"/>
          <p:nvPr/>
        </p:nvSpPr>
        <p:spPr>
          <a:xfrm>
            <a:off x="4278819" y="1083312"/>
            <a:ext cx="3896119" cy="707886"/>
          </a:xfrm>
          <a:prstGeom prst="rect">
            <a:avLst/>
          </a:prstGeom>
          <a:noFill/>
        </p:spPr>
        <p:txBody>
          <a:bodyPr wrap="none" rtlCol="0">
            <a:spAutoFit/>
          </a:bodyPr>
          <a:lstStyle/>
          <a:p>
            <a:r>
              <a:rPr lang="en-US" sz="2000" dirty="0" smtClean="0"/>
              <a:t>Geophones</a:t>
            </a:r>
          </a:p>
          <a:p>
            <a:r>
              <a:rPr lang="en-US" sz="2000" dirty="0"/>
              <a:t>i</a:t>
            </a:r>
            <a:r>
              <a:rPr lang="en-US" sz="2000" dirty="0" smtClean="0"/>
              <a:t>nertial displacement measurement</a:t>
            </a:r>
            <a:endParaRPr lang="en-US" sz="2000" dirty="0"/>
          </a:p>
        </p:txBody>
      </p:sp>
      <p:cxnSp>
        <p:nvCxnSpPr>
          <p:cNvPr id="8" name="Straight Arrow Connector 7"/>
          <p:cNvCxnSpPr/>
          <p:nvPr/>
        </p:nvCxnSpPr>
        <p:spPr>
          <a:xfrm>
            <a:off x="3558050" y="1282575"/>
            <a:ext cx="617798" cy="0"/>
          </a:xfrm>
          <a:prstGeom prst="straightConnector1">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448297" y="746501"/>
            <a:ext cx="938141" cy="728629"/>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Heat Shield</a:t>
            </a:r>
            <a:endParaRPr lang="en-US" sz="2000" dirty="0"/>
          </a:p>
        </p:txBody>
      </p:sp>
      <p:pic>
        <p:nvPicPr>
          <p:cNvPr id="10" name="Picture 9"/>
          <p:cNvPicPr>
            <a:picLocks noChangeAspect="1"/>
          </p:cNvPicPr>
          <p:nvPr/>
        </p:nvPicPr>
        <p:blipFill>
          <a:blip r:embed="rId4"/>
          <a:stretch>
            <a:fillRect/>
          </a:stretch>
        </p:blipFill>
        <p:spPr>
          <a:xfrm>
            <a:off x="1190240" y="176828"/>
            <a:ext cx="666094" cy="666094"/>
          </a:xfrm>
          <a:prstGeom prst="rect">
            <a:avLst/>
          </a:prstGeom>
        </p:spPr>
      </p:pic>
      <p:sp>
        <p:nvSpPr>
          <p:cNvPr id="11" name="TextBox 10"/>
          <p:cNvSpPr txBox="1"/>
          <p:nvPr/>
        </p:nvSpPr>
        <p:spPr>
          <a:xfrm>
            <a:off x="1928401" y="272495"/>
            <a:ext cx="2350418" cy="400110"/>
          </a:xfrm>
          <a:prstGeom prst="rect">
            <a:avLst/>
          </a:prstGeom>
          <a:noFill/>
        </p:spPr>
        <p:txBody>
          <a:bodyPr wrap="square" rtlCol="0">
            <a:spAutoFit/>
          </a:bodyPr>
          <a:lstStyle/>
          <a:p>
            <a:r>
              <a:rPr lang="en-US" sz="2000" dirty="0" smtClean="0">
                <a:solidFill>
                  <a:schemeClr val="accent1"/>
                </a:solidFill>
              </a:rPr>
              <a:t>Ground vibrations</a:t>
            </a:r>
            <a:endParaRPr lang="en-US" sz="2000" dirty="0">
              <a:solidFill>
                <a:schemeClr val="accent1"/>
              </a:solidFill>
            </a:endParaRPr>
          </a:p>
        </p:txBody>
      </p:sp>
      <p:cxnSp>
        <p:nvCxnSpPr>
          <p:cNvPr id="12" name="Straight Arrow Connector 11"/>
          <p:cNvCxnSpPr/>
          <p:nvPr/>
        </p:nvCxnSpPr>
        <p:spPr>
          <a:xfrm>
            <a:off x="1899327" y="842922"/>
            <a:ext cx="404128" cy="276275"/>
          </a:xfrm>
          <a:prstGeom prst="straightConnector1">
            <a:avLst/>
          </a:prstGeom>
          <a:ln w="38100" cmpd="sng">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4"/>
          <a:stretch>
            <a:fillRect/>
          </a:stretch>
        </p:blipFill>
        <p:spPr>
          <a:xfrm>
            <a:off x="4757746" y="176828"/>
            <a:ext cx="666094" cy="666094"/>
          </a:xfrm>
          <a:prstGeom prst="rect">
            <a:avLst/>
          </a:prstGeom>
        </p:spPr>
      </p:pic>
      <p:sp>
        <p:nvSpPr>
          <p:cNvPr id="14" name="TextBox 13"/>
          <p:cNvSpPr txBox="1"/>
          <p:nvPr/>
        </p:nvSpPr>
        <p:spPr>
          <a:xfrm>
            <a:off x="5549687" y="300939"/>
            <a:ext cx="1612309" cy="707886"/>
          </a:xfrm>
          <a:prstGeom prst="rect">
            <a:avLst/>
          </a:prstGeom>
          <a:noFill/>
        </p:spPr>
        <p:txBody>
          <a:bodyPr wrap="square" rtlCol="0">
            <a:spAutoFit/>
          </a:bodyPr>
          <a:lstStyle/>
          <a:p>
            <a:r>
              <a:rPr lang="en-US" sz="2000" dirty="0" err="1" smtClean="0">
                <a:solidFill>
                  <a:srgbClr val="C0504D"/>
                </a:solidFill>
              </a:rPr>
              <a:t>Cryo</a:t>
            </a:r>
            <a:r>
              <a:rPr lang="en-US" sz="2000" dirty="0" smtClean="0">
                <a:solidFill>
                  <a:srgbClr val="C0504D"/>
                </a:solidFill>
              </a:rPr>
              <a:t> vibrations</a:t>
            </a:r>
            <a:endParaRPr lang="en-US" sz="2000" dirty="0">
              <a:solidFill>
                <a:srgbClr val="C0504D"/>
              </a:solidFill>
            </a:endParaRPr>
          </a:p>
        </p:txBody>
      </p:sp>
      <p:cxnSp>
        <p:nvCxnSpPr>
          <p:cNvPr id="15" name="Straight Arrow Connector 14"/>
          <p:cNvCxnSpPr/>
          <p:nvPr/>
        </p:nvCxnSpPr>
        <p:spPr>
          <a:xfrm flipH="1">
            <a:off x="3570427" y="536296"/>
            <a:ext cx="948643" cy="374398"/>
          </a:xfrm>
          <a:prstGeom prst="straightConnector1">
            <a:avLst/>
          </a:prstGeom>
          <a:ln w="3810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Slide Number Placeholder 15"/>
          <p:cNvSpPr>
            <a:spLocks noGrp="1"/>
          </p:cNvSpPr>
          <p:nvPr>
            <p:ph type="sldNum" sz="quarter" idx="12"/>
          </p:nvPr>
        </p:nvSpPr>
        <p:spPr/>
        <p:txBody>
          <a:bodyPr/>
          <a:lstStyle/>
          <a:p>
            <a:fld id="{AEF90977-0000-B641-9D00-156F4F6BC2E6}" type="slidenum">
              <a:rPr lang="en-US" smtClean="0"/>
              <a:t>17</a:t>
            </a:fld>
            <a:endParaRPr lang="en-US"/>
          </a:p>
        </p:txBody>
      </p:sp>
    </p:spTree>
    <p:extLst>
      <p:ext uri="{BB962C8B-B14F-4D97-AF65-F5344CB8AC3E}">
        <p14:creationId xmlns:p14="http://schemas.microsoft.com/office/powerpoint/2010/main" val="424070065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S1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8" name="TextBox 7"/>
          <p:cNvSpPr txBox="1"/>
          <p:nvPr/>
        </p:nvSpPr>
        <p:spPr>
          <a:xfrm>
            <a:off x="4278819" y="1083312"/>
            <a:ext cx="3896119" cy="707886"/>
          </a:xfrm>
          <a:prstGeom prst="rect">
            <a:avLst/>
          </a:prstGeom>
          <a:noFill/>
        </p:spPr>
        <p:txBody>
          <a:bodyPr wrap="none" rtlCol="0">
            <a:spAutoFit/>
          </a:bodyPr>
          <a:lstStyle/>
          <a:p>
            <a:r>
              <a:rPr lang="en-US" sz="2000" dirty="0" smtClean="0"/>
              <a:t>Geophones</a:t>
            </a:r>
          </a:p>
          <a:p>
            <a:r>
              <a:rPr lang="en-US" sz="2000" dirty="0"/>
              <a:t>i</a:t>
            </a:r>
            <a:r>
              <a:rPr lang="en-US" sz="2000" dirty="0" smtClean="0"/>
              <a:t>nertial displacement measurement</a:t>
            </a:r>
            <a:endParaRPr lang="en-US" sz="2000" dirty="0"/>
          </a:p>
        </p:txBody>
      </p:sp>
      <p:cxnSp>
        <p:nvCxnSpPr>
          <p:cNvPr id="9" name="Straight Arrow Connector 8"/>
          <p:cNvCxnSpPr/>
          <p:nvPr/>
        </p:nvCxnSpPr>
        <p:spPr>
          <a:xfrm>
            <a:off x="3558050" y="1282575"/>
            <a:ext cx="617798" cy="0"/>
          </a:xfrm>
          <a:prstGeom prst="straightConnector1">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448297" y="746501"/>
            <a:ext cx="938141" cy="728629"/>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Heat Shield</a:t>
            </a:r>
            <a:endParaRPr lang="en-US" sz="2000" dirty="0"/>
          </a:p>
        </p:txBody>
      </p:sp>
      <p:pic>
        <p:nvPicPr>
          <p:cNvPr id="11" name="Picture 10"/>
          <p:cNvPicPr>
            <a:picLocks noChangeAspect="1"/>
          </p:cNvPicPr>
          <p:nvPr/>
        </p:nvPicPr>
        <p:blipFill>
          <a:blip r:embed="rId4"/>
          <a:stretch>
            <a:fillRect/>
          </a:stretch>
        </p:blipFill>
        <p:spPr>
          <a:xfrm>
            <a:off x="1190240" y="176828"/>
            <a:ext cx="666094" cy="666094"/>
          </a:xfrm>
          <a:prstGeom prst="rect">
            <a:avLst/>
          </a:prstGeom>
        </p:spPr>
      </p:pic>
      <p:sp>
        <p:nvSpPr>
          <p:cNvPr id="12" name="TextBox 11"/>
          <p:cNvSpPr txBox="1"/>
          <p:nvPr/>
        </p:nvSpPr>
        <p:spPr>
          <a:xfrm>
            <a:off x="1928401" y="272495"/>
            <a:ext cx="2350418" cy="400110"/>
          </a:xfrm>
          <a:prstGeom prst="rect">
            <a:avLst/>
          </a:prstGeom>
          <a:noFill/>
        </p:spPr>
        <p:txBody>
          <a:bodyPr wrap="square" rtlCol="0">
            <a:spAutoFit/>
          </a:bodyPr>
          <a:lstStyle/>
          <a:p>
            <a:r>
              <a:rPr lang="en-US" sz="2000" dirty="0" smtClean="0">
                <a:solidFill>
                  <a:schemeClr val="accent1"/>
                </a:solidFill>
              </a:rPr>
              <a:t>Ground vibrations</a:t>
            </a:r>
            <a:endParaRPr lang="en-US" sz="2000" dirty="0">
              <a:solidFill>
                <a:schemeClr val="accent1"/>
              </a:solidFill>
            </a:endParaRPr>
          </a:p>
        </p:txBody>
      </p:sp>
      <p:cxnSp>
        <p:nvCxnSpPr>
          <p:cNvPr id="13" name="Straight Arrow Connector 12"/>
          <p:cNvCxnSpPr/>
          <p:nvPr/>
        </p:nvCxnSpPr>
        <p:spPr>
          <a:xfrm>
            <a:off x="1899327" y="842922"/>
            <a:ext cx="404128" cy="276275"/>
          </a:xfrm>
          <a:prstGeom prst="straightConnector1">
            <a:avLst/>
          </a:prstGeom>
          <a:ln w="38100" cmpd="sng">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4"/>
          <a:stretch>
            <a:fillRect/>
          </a:stretch>
        </p:blipFill>
        <p:spPr>
          <a:xfrm>
            <a:off x="4757746" y="176828"/>
            <a:ext cx="666094" cy="666094"/>
          </a:xfrm>
          <a:prstGeom prst="rect">
            <a:avLst/>
          </a:prstGeom>
        </p:spPr>
      </p:pic>
      <p:sp>
        <p:nvSpPr>
          <p:cNvPr id="15" name="TextBox 14"/>
          <p:cNvSpPr txBox="1"/>
          <p:nvPr/>
        </p:nvSpPr>
        <p:spPr>
          <a:xfrm>
            <a:off x="5549687" y="300939"/>
            <a:ext cx="1612309" cy="707886"/>
          </a:xfrm>
          <a:prstGeom prst="rect">
            <a:avLst/>
          </a:prstGeom>
          <a:noFill/>
        </p:spPr>
        <p:txBody>
          <a:bodyPr wrap="square" rtlCol="0">
            <a:spAutoFit/>
          </a:bodyPr>
          <a:lstStyle/>
          <a:p>
            <a:r>
              <a:rPr lang="en-US" sz="2000" dirty="0" err="1" smtClean="0">
                <a:solidFill>
                  <a:srgbClr val="C0504D"/>
                </a:solidFill>
              </a:rPr>
              <a:t>Cryo</a:t>
            </a:r>
            <a:r>
              <a:rPr lang="en-US" sz="2000" dirty="0" smtClean="0">
                <a:solidFill>
                  <a:srgbClr val="C0504D"/>
                </a:solidFill>
              </a:rPr>
              <a:t> vibrations</a:t>
            </a:r>
            <a:endParaRPr lang="en-US" sz="2000" dirty="0">
              <a:solidFill>
                <a:srgbClr val="C0504D"/>
              </a:solidFill>
            </a:endParaRPr>
          </a:p>
        </p:txBody>
      </p:sp>
      <p:cxnSp>
        <p:nvCxnSpPr>
          <p:cNvPr id="16" name="Straight Arrow Connector 15"/>
          <p:cNvCxnSpPr/>
          <p:nvPr/>
        </p:nvCxnSpPr>
        <p:spPr>
          <a:xfrm flipH="1">
            <a:off x="3570427" y="536296"/>
            <a:ext cx="948643" cy="374398"/>
          </a:xfrm>
          <a:prstGeom prst="straightConnector1">
            <a:avLst/>
          </a:prstGeom>
          <a:ln w="3810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434748" y="1351227"/>
            <a:ext cx="1247972" cy="490441"/>
          </a:xfrm>
          <a:prstGeom prst="rect">
            <a:avLst/>
          </a:prstGeom>
          <a:solidFill>
            <a:srgbClr val="008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Controller</a:t>
            </a:r>
            <a:endParaRPr lang="en-US" sz="2000" dirty="0"/>
          </a:p>
        </p:txBody>
      </p:sp>
      <p:cxnSp>
        <p:nvCxnSpPr>
          <p:cNvPr id="18" name="Straight Arrow Connector 17"/>
          <p:cNvCxnSpPr/>
          <p:nvPr/>
        </p:nvCxnSpPr>
        <p:spPr>
          <a:xfrm flipV="1">
            <a:off x="1685657" y="1475130"/>
            <a:ext cx="762640" cy="154359"/>
          </a:xfrm>
          <a:prstGeom prst="straightConnector1">
            <a:avLst/>
          </a:prstGeom>
          <a:ln w="38100" cmpd="sng">
            <a:solidFill>
              <a:srgbClr val="DAB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0" name="Slide Number Placeholder 19"/>
          <p:cNvSpPr>
            <a:spLocks noGrp="1"/>
          </p:cNvSpPr>
          <p:nvPr>
            <p:ph type="sldNum" sz="quarter" idx="12"/>
          </p:nvPr>
        </p:nvSpPr>
        <p:spPr/>
        <p:txBody>
          <a:bodyPr/>
          <a:lstStyle/>
          <a:p>
            <a:fld id="{AEF90977-0000-B641-9D00-156F4F6BC2E6}" type="slidenum">
              <a:rPr lang="en-US" smtClean="0"/>
              <a:t>18</a:t>
            </a:fld>
            <a:endParaRPr lang="en-US"/>
          </a:p>
        </p:txBody>
      </p:sp>
    </p:spTree>
    <p:extLst>
      <p:ext uri="{BB962C8B-B14F-4D97-AF65-F5344CB8AC3E}">
        <p14:creationId xmlns:p14="http://schemas.microsoft.com/office/powerpoint/2010/main" val="304198452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820860" y="646133"/>
            <a:ext cx="3896119" cy="707886"/>
          </a:xfrm>
          <a:prstGeom prst="rect">
            <a:avLst/>
          </a:prstGeom>
          <a:noFill/>
        </p:spPr>
        <p:txBody>
          <a:bodyPr wrap="none" rtlCol="0">
            <a:spAutoFit/>
          </a:bodyPr>
          <a:lstStyle/>
          <a:p>
            <a:r>
              <a:rPr lang="en-US" sz="2000" dirty="0" smtClean="0"/>
              <a:t>Geophones</a:t>
            </a:r>
          </a:p>
          <a:p>
            <a:r>
              <a:rPr lang="en-US" sz="2000" dirty="0"/>
              <a:t>i</a:t>
            </a:r>
            <a:r>
              <a:rPr lang="en-US" sz="2000" dirty="0" smtClean="0"/>
              <a:t>nertial displacement measurement</a:t>
            </a:r>
            <a:endParaRPr lang="en-US" sz="2000" dirty="0"/>
          </a:p>
        </p:txBody>
      </p:sp>
      <p:cxnSp>
        <p:nvCxnSpPr>
          <p:cNvPr id="9" name="Straight Arrow Connector 8"/>
          <p:cNvCxnSpPr/>
          <p:nvPr/>
        </p:nvCxnSpPr>
        <p:spPr>
          <a:xfrm>
            <a:off x="3661021" y="641827"/>
            <a:ext cx="617798" cy="0"/>
          </a:xfrm>
          <a:prstGeom prst="straightConnector1">
            <a:avLst/>
          </a:prstGeom>
          <a:ln w="381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2539841" y="458627"/>
            <a:ext cx="995343" cy="812376"/>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Optics</a:t>
            </a:r>
          </a:p>
          <a:p>
            <a:pPr algn="ctr"/>
            <a:r>
              <a:rPr lang="en-US" sz="2000" dirty="0" smtClean="0"/>
              <a:t>Table</a:t>
            </a:r>
          </a:p>
        </p:txBody>
      </p:sp>
      <p:pic>
        <p:nvPicPr>
          <p:cNvPr id="2" name="Picture 1" descr="GS13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3" name="Slide Number Placeholder 2"/>
          <p:cNvSpPr>
            <a:spLocks noGrp="1"/>
          </p:cNvSpPr>
          <p:nvPr>
            <p:ph type="sldNum" sz="quarter" idx="12"/>
          </p:nvPr>
        </p:nvSpPr>
        <p:spPr/>
        <p:txBody>
          <a:bodyPr/>
          <a:lstStyle/>
          <a:p>
            <a:fld id="{AEF90977-0000-B641-9D00-156F4F6BC2E6}" type="slidenum">
              <a:rPr lang="en-US" smtClean="0"/>
              <a:t>19</a:t>
            </a:fld>
            <a:endParaRPr lang="en-US"/>
          </a:p>
        </p:txBody>
      </p:sp>
    </p:spTree>
    <p:extLst>
      <p:ext uri="{BB962C8B-B14F-4D97-AF65-F5344CB8AC3E}">
        <p14:creationId xmlns:p14="http://schemas.microsoft.com/office/powerpoint/2010/main" val="282296335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63137" y="-11412"/>
            <a:ext cx="8660629" cy="1143000"/>
          </a:xfrm>
        </p:spPr>
        <p:txBody>
          <a:bodyPr>
            <a:noAutofit/>
          </a:bodyPr>
          <a:lstStyle/>
          <a:p>
            <a:r>
              <a:rPr lang="en-US" sz="3000" dirty="0"/>
              <a:t>LIGO </a:t>
            </a:r>
            <a:r>
              <a:rPr lang="en-US" sz="3000" dirty="0" smtClean="0"/>
              <a:t>Voyager baseline noise model</a:t>
            </a:r>
            <a:endParaRPr lang="en-US" sz="3000" dirty="0"/>
          </a:p>
        </p:txBody>
      </p:sp>
      <p:sp>
        <p:nvSpPr>
          <p:cNvPr id="4" name="Slide Number Placeholder 3"/>
          <p:cNvSpPr>
            <a:spLocks noGrp="1"/>
          </p:cNvSpPr>
          <p:nvPr>
            <p:ph type="sldNum" sz="quarter" idx="12"/>
          </p:nvPr>
        </p:nvSpPr>
        <p:spPr/>
        <p:txBody>
          <a:bodyPr/>
          <a:lstStyle/>
          <a:p>
            <a:fld id="{AEF90977-0000-B641-9D00-156F4F6BC2E6}" type="slidenum">
              <a:rPr lang="en-US" smtClean="0"/>
              <a:t>2</a:t>
            </a:fld>
            <a:endParaRPr lang="en-US"/>
          </a:p>
        </p:txBody>
      </p:sp>
      <p:pic>
        <p:nvPicPr>
          <p:cNvPr id="5" name="Picture 4"/>
          <p:cNvPicPr>
            <a:picLocks noChangeAspect="1"/>
          </p:cNvPicPr>
          <p:nvPr/>
        </p:nvPicPr>
        <p:blipFill>
          <a:blip r:embed="rId3"/>
          <a:stretch>
            <a:fillRect/>
          </a:stretch>
        </p:blipFill>
        <p:spPr>
          <a:xfrm>
            <a:off x="663634" y="835260"/>
            <a:ext cx="7657061" cy="5988414"/>
          </a:xfrm>
          <a:prstGeom prst="rect">
            <a:avLst/>
          </a:prstGeom>
        </p:spPr>
      </p:pic>
      <p:sp>
        <p:nvSpPr>
          <p:cNvPr id="8" name="TextBox 7"/>
          <p:cNvSpPr txBox="1"/>
          <p:nvPr/>
        </p:nvSpPr>
        <p:spPr>
          <a:xfrm>
            <a:off x="22876" y="6515026"/>
            <a:ext cx="2173492" cy="338554"/>
          </a:xfrm>
          <a:prstGeom prst="rect">
            <a:avLst/>
          </a:prstGeom>
          <a:noFill/>
        </p:spPr>
        <p:txBody>
          <a:bodyPr wrap="none" rtlCol="0">
            <a:spAutoFit/>
          </a:bodyPr>
          <a:lstStyle/>
          <a:p>
            <a:r>
              <a:rPr lang="en-US" sz="1600" dirty="0"/>
              <a:t> </a:t>
            </a:r>
            <a:r>
              <a:rPr lang="en-US" sz="1600" dirty="0" smtClean="0"/>
              <a:t>reference T1400226-v7</a:t>
            </a:r>
            <a:endParaRPr lang="en-US" sz="1600" dirty="0"/>
          </a:p>
        </p:txBody>
      </p:sp>
    </p:spTree>
    <p:extLst>
      <p:ext uri="{BB962C8B-B14F-4D97-AF65-F5344CB8AC3E}">
        <p14:creationId xmlns:p14="http://schemas.microsoft.com/office/powerpoint/2010/main" val="38931496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02549" y="189728"/>
            <a:ext cx="995343" cy="812376"/>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Optics</a:t>
            </a:r>
          </a:p>
          <a:p>
            <a:pPr algn="ctr"/>
            <a:r>
              <a:rPr lang="en-US" sz="2000" dirty="0" smtClean="0"/>
              <a:t>Table</a:t>
            </a:r>
          </a:p>
        </p:txBody>
      </p:sp>
      <p:sp>
        <p:nvSpPr>
          <p:cNvPr id="6" name="TextBox 5"/>
          <p:cNvSpPr txBox="1"/>
          <p:nvPr/>
        </p:nvSpPr>
        <p:spPr>
          <a:xfrm>
            <a:off x="3618498" y="646231"/>
            <a:ext cx="1584288" cy="707886"/>
          </a:xfrm>
          <a:prstGeom prst="rect">
            <a:avLst/>
          </a:prstGeom>
          <a:noFill/>
        </p:spPr>
        <p:txBody>
          <a:bodyPr wrap="none" rtlCol="0">
            <a:spAutoFit/>
          </a:bodyPr>
          <a:lstStyle/>
          <a:p>
            <a:pPr algn="ctr"/>
            <a:r>
              <a:rPr lang="en-US" sz="2000" dirty="0"/>
              <a:t>d</a:t>
            </a:r>
            <a:r>
              <a:rPr lang="en-US" sz="2000" dirty="0" smtClean="0"/>
              <a:t>isplacement</a:t>
            </a:r>
          </a:p>
          <a:p>
            <a:pPr algn="ctr"/>
            <a:r>
              <a:rPr lang="en-US" sz="2000" dirty="0" smtClean="0"/>
              <a:t>sensors</a:t>
            </a:r>
          </a:p>
        </p:txBody>
      </p:sp>
      <p:cxnSp>
        <p:nvCxnSpPr>
          <p:cNvPr id="7" name="Straight Arrow Connector 6"/>
          <p:cNvCxnSpPr/>
          <p:nvPr/>
        </p:nvCxnSpPr>
        <p:spPr>
          <a:xfrm>
            <a:off x="3535182" y="555870"/>
            <a:ext cx="1716589" cy="0"/>
          </a:xfrm>
          <a:prstGeom prst="straightConnector1">
            <a:avLst/>
          </a:prstGeom>
          <a:ln w="38100" cmpd="sng">
            <a:solidFill>
              <a:srgbClr val="7F7F7F"/>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5388578" y="189728"/>
            <a:ext cx="938141" cy="728629"/>
          </a:xfrm>
          <a:prstGeom prst="rect">
            <a:avLst/>
          </a:prstGeom>
          <a:solidFill>
            <a:srgbClr val="7F7F7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Heat Shield</a:t>
            </a:r>
            <a:endParaRPr lang="en-US" sz="2000" dirty="0"/>
          </a:p>
        </p:txBody>
      </p:sp>
      <p:sp>
        <p:nvSpPr>
          <p:cNvPr id="9" name="TextBox 8"/>
          <p:cNvSpPr txBox="1"/>
          <p:nvPr/>
        </p:nvSpPr>
        <p:spPr>
          <a:xfrm>
            <a:off x="6446672" y="575562"/>
            <a:ext cx="1376774" cy="400110"/>
          </a:xfrm>
          <a:prstGeom prst="rect">
            <a:avLst/>
          </a:prstGeom>
          <a:noFill/>
        </p:spPr>
        <p:txBody>
          <a:bodyPr wrap="none" rtlCol="0">
            <a:spAutoFit/>
          </a:bodyPr>
          <a:lstStyle/>
          <a:p>
            <a:r>
              <a:rPr lang="en-US" sz="2000" dirty="0" smtClean="0"/>
              <a:t>Geophones</a:t>
            </a:r>
          </a:p>
        </p:txBody>
      </p:sp>
      <p:cxnSp>
        <p:nvCxnSpPr>
          <p:cNvPr id="10" name="Straight Arrow Connector 9"/>
          <p:cNvCxnSpPr/>
          <p:nvPr/>
        </p:nvCxnSpPr>
        <p:spPr>
          <a:xfrm>
            <a:off x="6492436" y="531811"/>
            <a:ext cx="617798" cy="0"/>
          </a:xfrm>
          <a:prstGeom prst="straightConnector1">
            <a:avLst/>
          </a:prstGeom>
          <a:ln w="38100" cmpd="sng">
            <a:solidFill>
              <a:srgbClr val="B24846"/>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104810" y="556289"/>
            <a:ext cx="1376774" cy="400110"/>
          </a:xfrm>
          <a:prstGeom prst="rect">
            <a:avLst/>
          </a:prstGeom>
          <a:noFill/>
        </p:spPr>
        <p:txBody>
          <a:bodyPr wrap="none" rtlCol="0">
            <a:spAutoFit/>
          </a:bodyPr>
          <a:lstStyle/>
          <a:p>
            <a:r>
              <a:rPr lang="en-US" sz="2000" dirty="0" smtClean="0"/>
              <a:t>Geophones</a:t>
            </a:r>
          </a:p>
        </p:txBody>
      </p:sp>
      <p:cxnSp>
        <p:nvCxnSpPr>
          <p:cNvPr id="12" name="Straight Arrow Connector 11"/>
          <p:cNvCxnSpPr/>
          <p:nvPr/>
        </p:nvCxnSpPr>
        <p:spPr>
          <a:xfrm flipH="1">
            <a:off x="1640629" y="584700"/>
            <a:ext cx="631463" cy="0"/>
          </a:xfrm>
          <a:prstGeom prst="straightConnector1">
            <a:avLst/>
          </a:prstGeom>
          <a:ln w="38100" cmpd="sng">
            <a:solidFill>
              <a:srgbClr val="7F7F7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5235774" y="1247964"/>
            <a:ext cx="1247972" cy="490441"/>
          </a:xfrm>
          <a:prstGeom prst="rect">
            <a:avLst/>
          </a:prstGeom>
          <a:solidFill>
            <a:srgbClr val="7F7F7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Controller</a:t>
            </a:r>
            <a:endParaRPr lang="en-US" sz="2000" dirty="0"/>
          </a:p>
        </p:txBody>
      </p:sp>
      <p:cxnSp>
        <p:nvCxnSpPr>
          <p:cNvPr id="15" name="Straight Arrow Connector 14"/>
          <p:cNvCxnSpPr>
            <a:stCxn id="14" idx="0"/>
            <a:endCxn id="8" idx="2"/>
          </p:cNvCxnSpPr>
          <p:nvPr/>
        </p:nvCxnSpPr>
        <p:spPr>
          <a:xfrm flipH="1" flipV="1">
            <a:off x="5857649" y="918357"/>
            <a:ext cx="2111" cy="329607"/>
          </a:xfrm>
          <a:prstGeom prst="straightConnector1">
            <a:avLst/>
          </a:prstGeom>
          <a:ln w="38100" cmpd="sng">
            <a:solidFill>
              <a:srgbClr val="7F7F7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Elbow Connector 15"/>
          <p:cNvCxnSpPr>
            <a:stCxn id="6" idx="2"/>
            <a:endCxn id="14" idx="1"/>
          </p:cNvCxnSpPr>
          <p:nvPr/>
        </p:nvCxnSpPr>
        <p:spPr>
          <a:xfrm rot="16200000" flipH="1">
            <a:off x="4753674" y="1011085"/>
            <a:ext cx="139068" cy="825132"/>
          </a:xfrm>
          <a:prstGeom prst="bentConnector2">
            <a:avLst/>
          </a:prstGeom>
          <a:ln w="38100" cmpd="sng">
            <a:solidFill>
              <a:srgbClr val="7F7F7F"/>
            </a:solidFill>
            <a:tailEnd type="arrow"/>
          </a:ln>
          <a:effectLst/>
        </p:spPr>
        <p:style>
          <a:lnRef idx="2">
            <a:schemeClr val="accent1"/>
          </a:lnRef>
          <a:fillRef idx="0">
            <a:schemeClr val="accent1"/>
          </a:fillRef>
          <a:effectRef idx="1">
            <a:schemeClr val="accent1"/>
          </a:effectRef>
          <a:fontRef idx="minor">
            <a:schemeClr val="tx1"/>
          </a:fontRef>
        </p:style>
      </p:cxnSp>
      <p:pic>
        <p:nvPicPr>
          <p:cNvPr id="3" name="Picture 2" descr="AllSensors_iso_cryo_on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4" name="Slide Number Placeholder 3"/>
          <p:cNvSpPr>
            <a:spLocks noGrp="1"/>
          </p:cNvSpPr>
          <p:nvPr>
            <p:ph type="sldNum" sz="quarter" idx="12"/>
          </p:nvPr>
        </p:nvSpPr>
        <p:spPr/>
        <p:txBody>
          <a:bodyPr/>
          <a:lstStyle/>
          <a:p>
            <a:fld id="{AEF90977-0000-B641-9D00-156F4F6BC2E6}" type="slidenum">
              <a:rPr lang="en-US" smtClean="0"/>
              <a:t>20</a:t>
            </a:fld>
            <a:endParaRPr lang="en-US"/>
          </a:p>
        </p:txBody>
      </p:sp>
    </p:spTree>
    <p:extLst>
      <p:ext uri="{BB962C8B-B14F-4D97-AF65-F5344CB8AC3E}">
        <p14:creationId xmlns:p14="http://schemas.microsoft.com/office/powerpoint/2010/main" val="35840480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02549" y="189728"/>
            <a:ext cx="995343" cy="812376"/>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Optics</a:t>
            </a:r>
          </a:p>
          <a:p>
            <a:pPr algn="ctr"/>
            <a:r>
              <a:rPr lang="en-US" sz="2000" dirty="0" smtClean="0"/>
              <a:t>Table</a:t>
            </a:r>
          </a:p>
        </p:txBody>
      </p:sp>
      <p:sp>
        <p:nvSpPr>
          <p:cNvPr id="6" name="TextBox 5"/>
          <p:cNvSpPr txBox="1"/>
          <p:nvPr/>
        </p:nvSpPr>
        <p:spPr>
          <a:xfrm>
            <a:off x="3618498" y="646231"/>
            <a:ext cx="1584288" cy="707886"/>
          </a:xfrm>
          <a:prstGeom prst="rect">
            <a:avLst/>
          </a:prstGeom>
          <a:noFill/>
        </p:spPr>
        <p:txBody>
          <a:bodyPr wrap="none" rtlCol="0">
            <a:spAutoFit/>
          </a:bodyPr>
          <a:lstStyle/>
          <a:p>
            <a:pPr algn="ctr"/>
            <a:r>
              <a:rPr lang="en-US" sz="2000" dirty="0"/>
              <a:t>d</a:t>
            </a:r>
            <a:r>
              <a:rPr lang="en-US" sz="2000" dirty="0" smtClean="0"/>
              <a:t>isplacement</a:t>
            </a:r>
          </a:p>
          <a:p>
            <a:pPr algn="ctr"/>
            <a:r>
              <a:rPr lang="en-US" sz="2000" dirty="0" smtClean="0"/>
              <a:t>sensors</a:t>
            </a:r>
          </a:p>
        </p:txBody>
      </p:sp>
      <p:cxnSp>
        <p:nvCxnSpPr>
          <p:cNvPr id="7" name="Straight Arrow Connector 6"/>
          <p:cNvCxnSpPr/>
          <p:nvPr/>
        </p:nvCxnSpPr>
        <p:spPr>
          <a:xfrm>
            <a:off x="3535182" y="555870"/>
            <a:ext cx="1716589" cy="0"/>
          </a:xfrm>
          <a:prstGeom prst="straightConnector1">
            <a:avLst/>
          </a:prstGeom>
          <a:ln w="38100" cmpd="sng">
            <a:solidFill>
              <a:srgbClr val="7F7F7F"/>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5388578" y="189728"/>
            <a:ext cx="938141" cy="728629"/>
          </a:xfrm>
          <a:prstGeom prst="rect">
            <a:avLst/>
          </a:prstGeom>
          <a:solidFill>
            <a:srgbClr val="7F7F7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Heat Shield</a:t>
            </a:r>
            <a:endParaRPr lang="en-US" sz="2000" dirty="0"/>
          </a:p>
        </p:txBody>
      </p:sp>
      <p:sp>
        <p:nvSpPr>
          <p:cNvPr id="9" name="TextBox 8"/>
          <p:cNvSpPr txBox="1"/>
          <p:nvPr/>
        </p:nvSpPr>
        <p:spPr>
          <a:xfrm>
            <a:off x="6446672" y="575562"/>
            <a:ext cx="1376774" cy="400110"/>
          </a:xfrm>
          <a:prstGeom prst="rect">
            <a:avLst/>
          </a:prstGeom>
          <a:noFill/>
        </p:spPr>
        <p:txBody>
          <a:bodyPr wrap="none" rtlCol="0">
            <a:spAutoFit/>
          </a:bodyPr>
          <a:lstStyle/>
          <a:p>
            <a:r>
              <a:rPr lang="en-US" sz="2000" dirty="0" smtClean="0"/>
              <a:t>Geophones</a:t>
            </a:r>
          </a:p>
        </p:txBody>
      </p:sp>
      <p:cxnSp>
        <p:nvCxnSpPr>
          <p:cNvPr id="10" name="Straight Arrow Connector 9"/>
          <p:cNvCxnSpPr/>
          <p:nvPr/>
        </p:nvCxnSpPr>
        <p:spPr>
          <a:xfrm>
            <a:off x="6492436" y="531811"/>
            <a:ext cx="617798" cy="0"/>
          </a:xfrm>
          <a:prstGeom prst="straightConnector1">
            <a:avLst/>
          </a:prstGeom>
          <a:ln w="38100" cmpd="sng">
            <a:solidFill>
              <a:srgbClr val="B24846"/>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104810" y="556289"/>
            <a:ext cx="1376774" cy="400110"/>
          </a:xfrm>
          <a:prstGeom prst="rect">
            <a:avLst/>
          </a:prstGeom>
          <a:noFill/>
        </p:spPr>
        <p:txBody>
          <a:bodyPr wrap="none" rtlCol="0">
            <a:spAutoFit/>
          </a:bodyPr>
          <a:lstStyle/>
          <a:p>
            <a:r>
              <a:rPr lang="en-US" sz="2000" dirty="0" smtClean="0"/>
              <a:t>Geophones</a:t>
            </a:r>
          </a:p>
        </p:txBody>
      </p:sp>
      <p:cxnSp>
        <p:nvCxnSpPr>
          <p:cNvPr id="12" name="Straight Arrow Connector 11"/>
          <p:cNvCxnSpPr/>
          <p:nvPr/>
        </p:nvCxnSpPr>
        <p:spPr>
          <a:xfrm flipH="1">
            <a:off x="1640629" y="584700"/>
            <a:ext cx="631463" cy="0"/>
          </a:xfrm>
          <a:prstGeom prst="straightConnector1">
            <a:avLst/>
          </a:prstGeom>
          <a:ln w="38100" cmpd="sng">
            <a:solidFill>
              <a:srgbClr val="DAB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5235774" y="1247964"/>
            <a:ext cx="1247972" cy="490441"/>
          </a:xfrm>
          <a:prstGeom prst="rect">
            <a:avLst/>
          </a:prstGeom>
          <a:solidFill>
            <a:srgbClr val="7F7F7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Controller</a:t>
            </a:r>
            <a:endParaRPr lang="en-US" sz="2000" dirty="0"/>
          </a:p>
        </p:txBody>
      </p:sp>
      <p:cxnSp>
        <p:nvCxnSpPr>
          <p:cNvPr id="15" name="Straight Arrow Connector 14"/>
          <p:cNvCxnSpPr>
            <a:stCxn id="14" idx="0"/>
            <a:endCxn id="8" idx="2"/>
          </p:cNvCxnSpPr>
          <p:nvPr/>
        </p:nvCxnSpPr>
        <p:spPr>
          <a:xfrm flipH="1" flipV="1">
            <a:off x="5857649" y="918357"/>
            <a:ext cx="2111" cy="329607"/>
          </a:xfrm>
          <a:prstGeom prst="straightConnector1">
            <a:avLst/>
          </a:prstGeom>
          <a:ln w="38100" cmpd="sng">
            <a:solidFill>
              <a:srgbClr val="7F7F7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Elbow Connector 15"/>
          <p:cNvCxnSpPr>
            <a:stCxn id="6" idx="2"/>
            <a:endCxn id="14" idx="1"/>
          </p:cNvCxnSpPr>
          <p:nvPr/>
        </p:nvCxnSpPr>
        <p:spPr>
          <a:xfrm rot="16200000" flipH="1">
            <a:off x="4753674" y="1011085"/>
            <a:ext cx="139068" cy="825132"/>
          </a:xfrm>
          <a:prstGeom prst="bentConnector2">
            <a:avLst/>
          </a:prstGeom>
          <a:ln w="38100" cmpd="sng">
            <a:solidFill>
              <a:srgbClr val="7F7F7F"/>
            </a:solidFill>
            <a:tailEnd type="arrow"/>
          </a:ln>
          <a:effectLst/>
        </p:spPr>
        <p:style>
          <a:lnRef idx="2">
            <a:schemeClr val="accent1"/>
          </a:lnRef>
          <a:fillRef idx="0">
            <a:schemeClr val="accent1"/>
          </a:fillRef>
          <a:effectRef idx="1">
            <a:schemeClr val="accent1"/>
          </a:effectRef>
          <a:fontRef idx="minor">
            <a:schemeClr val="tx1"/>
          </a:fontRef>
        </p:style>
      </p:cxnSp>
      <p:pic>
        <p:nvPicPr>
          <p:cNvPr id="2" name="Picture 1" descr="AllSensors_iso_cryo_on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3" name="Slide Number Placeholder 2"/>
          <p:cNvSpPr>
            <a:spLocks noGrp="1"/>
          </p:cNvSpPr>
          <p:nvPr>
            <p:ph type="sldNum" sz="quarter" idx="12"/>
          </p:nvPr>
        </p:nvSpPr>
        <p:spPr/>
        <p:txBody>
          <a:bodyPr/>
          <a:lstStyle/>
          <a:p>
            <a:fld id="{AEF90977-0000-B641-9D00-156F4F6BC2E6}" type="slidenum">
              <a:rPr lang="en-US" smtClean="0"/>
              <a:t>21</a:t>
            </a:fld>
            <a:endParaRPr lang="en-US"/>
          </a:p>
        </p:txBody>
      </p:sp>
    </p:spTree>
    <p:extLst>
      <p:ext uri="{BB962C8B-B14F-4D97-AF65-F5344CB8AC3E}">
        <p14:creationId xmlns:p14="http://schemas.microsoft.com/office/powerpoint/2010/main" val="305006126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02549" y="189728"/>
            <a:ext cx="995343" cy="812376"/>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Optics</a:t>
            </a:r>
          </a:p>
          <a:p>
            <a:pPr algn="ctr"/>
            <a:r>
              <a:rPr lang="en-US" sz="2000" dirty="0" smtClean="0"/>
              <a:t>Table</a:t>
            </a:r>
          </a:p>
        </p:txBody>
      </p:sp>
      <p:sp>
        <p:nvSpPr>
          <p:cNvPr id="6" name="TextBox 5"/>
          <p:cNvSpPr txBox="1"/>
          <p:nvPr/>
        </p:nvSpPr>
        <p:spPr>
          <a:xfrm>
            <a:off x="3618498" y="646231"/>
            <a:ext cx="1584288" cy="707886"/>
          </a:xfrm>
          <a:prstGeom prst="rect">
            <a:avLst/>
          </a:prstGeom>
          <a:noFill/>
        </p:spPr>
        <p:txBody>
          <a:bodyPr wrap="none" rtlCol="0">
            <a:spAutoFit/>
          </a:bodyPr>
          <a:lstStyle/>
          <a:p>
            <a:pPr algn="ctr"/>
            <a:r>
              <a:rPr lang="en-US" sz="2000" dirty="0"/>
              <a:t>d</a:t>
            </a:r>
            <a:r>
              <a:rPr lang="en-US" sz="2000" dirty="0" smtClean="0"/>
              <a:t>isplacement</a:t>
            </a:r>
          </a:p>
          <a:p>
            <a:pPr algn="ctr"/>
            <a:r>
              <a:rPr lang="en-US" sz="2000" dirty="0" smtClean="0"/>
              <a:t>sensors</a:t>
            </a:r>
          </a:p>
        </p:txBody>
      </p:sp>
      <p:cxnSp>
        <p:nvCxnSpPr>
          <p:cNvPr id="7" name="Straight Arrow Connector 6"/>
          <p:cNvCxnSpPr/>
          <p:nvPr/>
        </p:nvCxnSpPr>
        <p:spPr>
          <a:xfrm>
            <a:off x="3535182" y="555870"/>
            <a:ext cx="1716589" cy="0"/>
          </a:xfrm>
          <a:prstGeom prst="straightConnector1">
            <a:avLst/>
          </a:prstGeom>
          <a:ln w="38100" cmpd="sng">
            <a:solidFill>
              <a:schemeClr val="accent1">
                <a:lumMod val="7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5388578" y="189728"/>
            <a:ext cx="938141" cy="728629"/>
          </a:xfrm>
          <a:prstGeom prst="rect">
            <a:avLst/>
          </a:prstGeom>
          <a:solidFill>
            <a:srgbClr val="7F7F7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Heat Shield</a:t>
            </a:r>
            <a:endParaRPr lang="en-US" sz="2000" dirty="0"/>
          </a:p>
        </p:txBody>
      </p:sp>
      <p:sp>
        <p:nvSpPr>
          <p:cNvPr id="9" name="TextBox 8"/>
          <p:cNvSpPr txBox="1"/>
          <p:nvPr/>
        </p:nvSpPr>
        <p:spPr>
          <a:xfrm>
            <a:off x="6446672" y="575562"/>
            <a:ext cx="1376774" cy="400110"/>
          </a:xfrm>
          <a:prstGeom prst="rect">
            <a:avLst/>
          </a:prstGeom>
          <a:noFill/>
        </p:spPr>
        <p:txBody>
          <a:bodyPr wrap="none" rtlCol="0">
            <a:spAutoFit/>
          </a:bodyPr>
          <a:lstStyle/>
          <a:p>
            <a:r>
              <a:rPr lang="en-US" sz="2000" dirty="0" smtClean="0"/>
              <a:t>Geophones</a:t>
            </a:r>
          </a:p>
        </p:txBody>
      </p:sp>
      <p:cxnSp>
        <p:nvCxnSpPr>
          <p:cNvPr id="10" name="Straight Arrow Connector 9"/>
          <p:cNvCxnSpPr/>
          <p:nvPr/>
        </p:nvCxnSpPr>
        <p:spPr>
          <a:xfrm>
            <a:off x="6492436" y="531811"/>
            <a:ext cx="617798" cy="0"/>
          </a:xfrm>
          <a:prstGeom prst="straightConnector1">
            <a:avLst/>
          </a:prstGeom>
          <a:ln w="38100" cmpd="sng">
            <a:solidFill>
              <a:srgbClr val="B24846"/>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104810" y="556289"/>
            <a:ext cx="1376774" cy="400110"/>
          </a:xfrm>
          <a:prstGeom prst="rect">
            <a:avLst/>
          </a:prstGeom>
          <a:noFill/>
        </p:spPr>
        <p:txBody>
          <a:bodyPr wrap="none" rtlCol="0">
            <a:spAutoFit/>
          </a:bodyPr>
          <a:lstStyle/>
          <a:p>
            <a:r>
              <a:rPr lang="en-US" sz="2000" dirty="0" smtClean="0"/>
              <a:t>Geophones</a:t>
            </a:r>
          </a:p>
        </p:txBody>
      </p:sp>
      <p:pic>
        <p:nvPicPr>
          <p:cNvPr id="13" name="Picture 12" descr="AllSensors_iso_cryo_on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cxnSp>
        <p:nvCxnSpPr>
          <p:cNvPr id="12" name="Straight Arrow Connector 11"/>
          <p:cNvCxnSpPr/>
          <p:nvPr/>
        </p:nvCxnSpPr>
        <p:spPr>
          <a:xfrm flipH="1">
            <a:off x="1640629" y="584700"/>
            <a:ext cx="631463" cy="0"/>
          </a:xfrm>
          <a:prstGeom prst="straightConnector1">
            <a:avLst/>
          </a:prstGeom>
          <a:ln w="38100" cmpd="sng">
            <a:solidFill>
              <a:srgbClr val="DAB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5235774" y="1247964"/>
            <a:ext cx="1247972" cy="490441"/>
          </a:xfrm>
          <a:prstGeom prst="rect">
            <a:avLst/>
          </a:prstGeom>
          <a:solidFill>
            <a:srgbClr val="7F7F7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Controller</a:t>
            </a:r>
            <a:endParaRPr lang="en-US" sz="2000" dirty="0"/>
          </a:p>
        </p:txBody>
      </p:sp>
      <p:cxnSp>
        <p:nvCxnSpPr>
          <p:cNvPr id="15" name="Straight Arrow Connector 14"/>
          <p:cNvCxnSpPr>
            <a:stCxn id="14" idx="0"/>
            <a:endCxn id="8" idx="2"/>
          </p:cNvCxnSpPr>
          <p:nvPr/>
        </p:nvCxnSpPr>
        <p:spPr>
          <a:xfrm flipH="1" flipV="1">
            <a:off x="5857649" y="918357"/>
            <a:ext cx="2111" cy="329607"/>
          </a:xfrm>
          <a:prstGeom prst="straightConnector1">
            <a:avLst/>
          </a:prstGeom>
          <a:ln w="38100" cmpd="sng">
            <a:solidFill>
              <a:srgbClr val="7F7F7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Elbow Connector 15"/>
          <p:cNvCxnSpPr>
            <a:stCxn id="6" idx="2"/>
            <a:endCxn id="14" idx="1"/>
          </p:cNvCxnSpPr>
          <p:nvPr/>
        </p:nvCxnSpPr>
        <p:spPr>
          <a:xfrm rot="16200000" flipH="1">
            <a:off x="4753674" y="1011085"/>
            <a:ext cx="139068" cy="825132"/>
          </a:xfrm>
          <a:prstGeom prst="bentConnector2">
            <a:avLst/>
          </a:prstGeom>
          <a:ln w="38100" cmpd="sng">
            <a:solidFill>
              <a:srgbClr val="7F7F7F"/>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Slide Number Placeholder 20"/>
          <p:cNvSpPr>
            <a:spLocks noGrp="1"/>
          </p:cNvSpPr>
          <p:nvPr>
            <p:ph type="sldNum" sz="quarter" idx="12"/>
          </p:nvPr>
        </p:nvSpPr>
        <p:spPr/>
        <p:txBody>
          <a:bodyPr/>
          <a:lstStyle/>
          <a:p>
            <a:fld id="{AEF90977-0000-B641-9D00-156F4F6BC2E6}" type="slidenum">
              <a:rPr lang="en-US" smtClean="0"/>
              <a:t>22</a:t>
            </a:fld>
            <a:endParaRPr lang="en-US"/>
          </a:p>
        </p:txBody>
      </p:sp>
    </p:spTree>
    <p:extLst>
      <p:ext uri="{BB962C8B-B14F-4D97-AF65-F5344CB8AC3E}">
        <p14:creationId xmlns:p14="http://schemas.microsoft.com/office/powerpoint/2010/main" val="98492671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llSensors_iso_cryo_on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30" name="Rectangle 29"/>
          <p:cNvSpPr/>
          <p:nvPr/>
        </p:nvSpPr>
        <p:spPr>
          <a:xfrm>
            <a:off x="2402549" y="189728"/>
            <a:ext cx="995343" cy="812376"/>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Optics</a:t>
            </a:r>
          </a:p>
          <a:p>
            <a:pPr algn="ctr"/>
            <a:r>
              <a:rPr lang="en-US" sz="2000" dirty="0" smtClean="0"/>
              <a:t>Table</a:t>
            </a:r>
          </a:p>
        </p:txBody>
      </p:sp>
      <p:sp>
        <p:nvSpPr>
          <p:cNvPr id="31" name="TextBox 30"/>
          <p:cNvSpPr txBox="1"/>
          <p:nvPr/>
        </p:nvSpPr>
        <p:spPr>
          <a:xfrm>
            <a:off x="3618498" y="646231"/>
            <a:ext cx="1584288" cy="707886"/>
          </a:xfrm>
          <a:prstGeom prst="rect">
            <a:avLst/>
          </a:prstGeom>
          <a:noFill/>
        </p:spPr>
        <p:txBody>
          <a:bodyPr wrap="none" rtlCol="0">
            <a:spAutoFit/>
          </a:bodyPr>
          <a:lstStyle/>
          <a:p>
            <a:pPr algn="ctr"/>
            <a:r>
              <a:rPr lang="en-US" sz="2000" dirty="0"/>
              <a:t>d</a:t>
            </a:r>
            <a:r>
              <a:rPr lang="en-US" sz="2000" dirty="0" smtClean="0"/>
              <a:t>isplacement</a:t>
            </a:r>
          </a:p>
          <a:p>
            <a:pPr algn="ctr"/>
            <a:r>
              <a:rPr lang="en-US" sz="2000" dirty="0" smtClean="0"/>
              <a:t>sensors</a:t>
            </a:r>
          </a:p>
        </p:txBody>
      </p:sp>
      <p:cxnSp>
        <p:nvCxnSpPr>
          <p:cNvPr id="32" name="Straight Arrow Connector 31"/>
          <p:cNvCxnSpPr/>
          <p:nvPr/>
        </p:nvCxnSpPr>
        <p:spPr>
          <a:xfrm>
            <a:off x="3535182" y="555870"/>
            <a:ext cx="1716589" cy="0"/>
          </a:xfrm>
          <a:prstGeom prst="straightConnector1">
            <a:avLst/>
          </a:prstGeom>
          <a:ln w="38100" cmpd="sng">
            <a:solidFill>
              <a:schemeClr val="accent1">
                <a:lumMod val="7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5388578" y="189728"/>
            <a:ext cx="938141" cy="728629"/>
          </a:xfrm>
          <a:prstGeom prst="rect">
            <a:avLst/>
          </a:prstGeom>
          <a:solidFill>
            <a:schemeClr val="bg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Heat Shield</a:t>
            </a:r>
            <a:endParaRPr lang="en-US" sz="2000" dirty="0"/>
          </a:p>
        </p:txBody>
      </p:sp>
      <p:sp>
        <p:nvSpPr>
          <p:cNvPr id="34" name="TextBox 33"/>
          <p:cNvSpPr txBox="1"/>
          <p:nvPr/>
        </p:nvSpPr>
        <p:spPr>
          <a:xfrm>
            <a:off x="6446672" y="575562"/>
            <a:ext cx="1376774" cy="400110"/>
          </a:xfrm>
          <a:prstGeom prst="rect">
            <a:avLst/>
          </a:prstGeom>
          <a:noFill/>
        </p:spPr>
        <p:txBody>
          <a:bodyPr wrap="none" rtlCol="0">
            <a:spAutoFit/>
          </a:bodyPr>
          <a:lstStyle/>
          <a:p>
            <a:r>
              <a:rPr lang="en-US" sz="2000" dirty="0" smtClean="0"/>
              <a:t>Geophones</a:t>
            </a:r>
          </a:p>
        </p:txBody>
      </p:sp>
      <p:cxnSp>
        <p:nvCxnSpPr>
          <p:cNvPr id="35" name="Straight Arrow Connector 34"/>
          <p:cNvCxnSpPr/>
          <p:nvPr/>
        </p:nvCxnSpPr>
        <p:spPr>
          <a:xfrm>
            <a:off x="6492436" y="531811"/>
            <a:ext cx="617798" cy="0"/>
          </a:xfrm>
          <a:prstGeom prst="straightConnector1">
            <a:avLst/>
          </a:prstGeom>
          <a:ln w="38100" cmpd="sng">
            <a:solidFill>
              <a:srgbClr val="B24846"/>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104810" y="556289"/>
            <a:ext cx="1376774" cy="400110"/>
          </a:xfrm>
          <a:prstGeom prst="rect">
            <a:avLst/>
          </a:prstGeom>
          <a:noFill/>
        </p:spPr>
        <p:txBody>
          <a:bodyPr wrap="none" rtlCol="0">
            <a:spAutoFit/>
          </a:bodyPr>
          <a:lstStyle/>
          <a:p>
            <a:r>
              <a:rPr lang="en-US" sz="2000" dirty="0" smtClean="0"/>
              <a:t>Geophones</a:t>
            </a:r>
          </a:p>
        </p:txBody>
      </p:sp>
      <p:cxnSp>
        <p:nvCxnSpPr>
          <p:cNvPr id="37" name="Straight Arrow Connector 36"/>
          <p:cNvCxnSpPr/>
          <p:nvPr/>
        </p:nvCxnSpPr>
        <p:spPr>
          <a:xfrm flipH="1">
            <a:off x="1640629" y="584700"/>
            <a:ext cx="631463" cy="0"/>
          </a:xfrm>
          <a:prstGeom prst="straightConnector1">
            <a:avLst/>
          </a:prstGeom>
          <a:ln w="38100" cmpd="sng">
            <a:solidFill>
              <a:srgbClr val="DAB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5235774" y="1247964"/>
            <a:ext cx="1247972" cy="490441"/>
          </a:xfrm>
          <a:prstGeom prst="rect">
            <a:avLst/>
          </a:prstGeom>
          <a:solidFill>
            <a:srgbClr val="7F7F7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Controller</a:t>
            </a:r>
            <a:endParaRPr lang="en-US" sz="2000" dirty="0"/>
          </a:p>
        </p:txBody>
      </p:sp>
      <p:cxnSp>
        <p:nvCxnSpPr>
          <p:cNvPr id="39" name="Straight Arrow Connector 38"/>
          <p:cNvCxnSpPr>
            <a:stCxn id="38" idx="0"/>
            <a:endCxn id="33" idx="2"/>
          </p:cNvCxnSpPr>
          <p:nvPr/>
        </p:nvCxnSpPr>
        <p:spPr>
          <a:xfrm flipH="1" flipV="1">
            <a:off x="5857649" y="918357"/>
            <a:ext cx="2111" cy="329607"/>
          </a:xfrm>
          <a:prstGeom prst="straightConnector1">
            <a:avLst/>
          </a:prstGeom>
          <a:ln w="38100" cmpd="sng">
            <a:solidFill>
              <a:srgbClr val="7F7F7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Elbow Connector 39"/>
          <p:cNvCxnSpPr>
            <a:stCxn id="31" idx="2"/>
            <a:endCxn id="38" idx="1"/>
          </p:cNvCxnSpPr>
          <p:nvPr/>
        </p:nvCxnSpPr>
        <p:spPr>
          <a:xfrm rot="16200000" flipH="1">
            <a:off x="4753674" y="1011085"/>
            <a:ext cx="139068" cy="825132"/>
          </a:xfrm>
          <a:prstGeom prst="bentConnector2">
            <a:avLst/>
          </a:prstGeom>
          <a:ln w="381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Slide Number Placeholder 40"/>
          <p:cNvSpPr>
            <a:spLocks noGrp="1"/>
          </p:cNvSpPr>
          <p:nvPr>
            <p:ph type="sldNum" sz="quarter" idx="12"/>
          </p:nvPr>
        </p:nvSpPr>
        <p:spPr/>
        <p:txBody>
          <a:bodyPr/>
          <a:lstStyle/>
          <a:p>
            <a:fld id="{AEF90977-0000-B641-9D00-156F4F6BC2E6}" type="slidenum">
              <a:rPr lang="en-US" smtClean="0"/>
              <a:t>23</a:t>
            </a:fld>
            <a:endParaRPr lang="en-US"/>
          </a:p>
        </p:txBody>
      </p:sp>
    </p:spTree>
    <p:extLst>
      <p:ext uri="{BB962C8B-B14F-4D97-AF65-F5344CB8AC3E}">
        <p14:creationId xmlns:p14="http://schemas.microsoft.com/office/powerpoint/2010/main" val="396115193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attered_light_large_low_freq.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6400800"/>
          </a:xfrm>
          <a:prstGeom prst="rect">
            <a:avLst/>
          </a:prstGeom>
        </p:spPr>
      </p:pic>
      <p:sp>
        <p:nvSpPr>
          <p:cNvPr id="3" name="Slide Number Placeholder 2"/>
          <p:cNvSpPr>
            <a:spLocks noGrp="1"/>
          </p:cNvSpPr>
          <p:nvPr>
            <p:ph type="sldNum" sz="quarter" idx="12"/>
          </p:nvPr>
        </p:nvSpPr>
        <p:spPr/>
        <p:txBody>
          <a:bodyPr/>
          <a:lstStyle/>
          <a:p>
            <a:fld id="{AEF90977-0000-B641-9D00-156F4F6BC2E6}" type="slidenum">
              <a:rPr lang="en-US" smtClean="0"/>
              <a:t>24</a:t>
            </a:fld>
            <a:endParaRPr lang="en-US"/>
          </a:p>
        </p:txBody>
      </p:sp>
      <p:sp>
        <p:nvSpPr>
          <p:cNvPr id="6" name="TextBox 5"/>
          <p:cNvSpPr txBox="1"/>
          <p:nvPr/>
        </p:nvSpPr>
        <p:spPr>
          <a:xfrm>
            <a:off x="1487295" y="4921620"/>
            <a:ext cx="1278089" cy="400110"/>
          </a:xfrm>
          <a:prstGeom prst="rect">
            <a:avLst/>
          </a:prstGeom>
          <a:noFill/>
        </p:spPr>
        <p:txBody>
          <a:bodyPr wrap="none" rtlCol="0">
            <a:spAutoFit/>
          </a:bodyPr>
          <a:lstStyle/>
          <a:p>
            <a:r>
              <a:rPr lang="en-US" sz="2000" dirty="0" smtClean="0"/>
              <a:t>simulation</a:t>
            </a:r>
            <a:endParaRPr lang="en-US" sz="2000" dirty="0"/>
          </a:p>
        </p:txBody>
      </p:sp>
    </p:spTree>
    <p:extLst>
      <p:ext uri="{BB962C8B-B14F-4D97-AF65-F5344CB8AC3E}">
        <p14:creationId xmlns:p14="http://schemas.microsoft.com/office/powerpoint/2010/main" val="291796997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attered_light_shield_displacem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5275"/>
            <a:ext cx="9144000" cy="5107632"/>
          </a:xfrm>
          <a:prstGeom prst="rect">
            <a:avLst/>
          </a:prstGeom>
        </p:spPr>
      </p:pic>
      <p:sp>
        <p:nvSpPr>
          <p:cNvPr id="2" name="Slide Number Placeholder 1"/>
          <p:cNvSpPr>
            <a:spLocks noGrp="1"/>
          </p:cNvSpPr>
          <p:nvPr>
            <p:ph type="sldNum" sz="quarter" idx="12"/>
          </p:nvPr>
        </p:nvSpPr>
        <p:spPr/>
        <p:txBody>
          <a:bodyPr/>
          <a:lstStyle/>
          <a:p>
            <a:fld id="{AEF90977-0000-B641-9D00-156F4F6BC2E6}" type="slidenum">
              <a:rPr lang="en-US" smtClean="0"/>
              <a:t>25</a:t>
            </a:fld>
            <a:endParaRPr lang="en-US"/>
          </a:p>
        </p:txBody>
      </p:sp>
      <p:sp>
        <p:nvSpPr>
          <p:cNvPr id="5" name="TextBox 4"/>
          <p:cNvSpPr txBox="1"/>
          <p:nvPr/>
        </p:nvSpPr>
        <p:spPr>
          <a:xfrm>
            <a:off x="1487295" y="4921620"/>
            <a:ext cx="1278089" cy="400110"/>
          </a:xfrm>
          <a:prstGeom prst="rect">
            <a:avLst/>
          </a:prstGeom>
          <a:noFill/>
        </p:spPr>
        <p:txBody>
          <a:bodyPr wrap="none" rtlCol="0">
            <a:spAutoFit/>
          </a:bodyPr>
          <a:lstStyle/>
          <a:p>
            <a:r>
              <a:rPr lang="en-US" sz="2000" dirty="0" smtClean="0"/>
              <a:t>simulation</a:t>
            </a:r>
            <a:endParaRPr lang="en-US" sz="2000" dirty="0"/>
          </a:p>
        </p:txBody>
      </p:sp>
      <p:cxnSp>
        <p:nvCxnSpPr>
          <p:cNvPr id="6" name="Straight Arrow Connector 5"/>
          <p:cNvCxnSpPr/>
          <p:nvPr/>
        </p:nvCxnSpPr>
        <p:spPr>
          <a:xfrm>
            <a:off x="1819075" y="2780386"/>
            <a:ext cx="0" cy="1052657"/>
          </a:xfrm>
          <a:prstGeom prst="straightConnector1">
            <a:avLst/>
          </a:prstGeom>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460456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attered_light_low_low_freq.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6400800"/>
          </a:xfrm>
          <a:prstGeom prst="rect">
            <a:avLst/>
          </a:prstGeom>
        </p:spPr>
      </p:pic>
      <p:sp>
        <p:nvSpPr>
          <p:cNvPr id="2" name="Slide Number Placeholder 1"/>
          <p:cNvSpPr>
            <a:spLocks noGrp="1"/>
          </p:cNvSpPr>
          <p:nvPr>
            <p:ph type="sldNum" sz="quarter" idx="12"/>
          </p:nvPr>
        </p:nvSpPr>
        <p:spPr/>
        <p:txBody>
          <a:bodyPr/>
          <a:lstStyle/>
          <a:p>
            <a:fld id="{AEF90977-0000-B641-9D00-156F4F6BC2E6}" type="slidenum">
              <a:rPr lang="en-US" smtClean="0"/>
              <a:t>26</a:t>
            </a:fld>
            <a:endParaRPr lang="en-US"/>
          </a:p>
        </p:txBody>
      </p:sp>
      <p:sp>
        <p:nvSpPr>
          <p:cNvPr id="6" name="TextBox 5"/>
          <p:cNvSpPr txBox="1"/>
          <p:nvPr/>
        </p:nvSpPr>
        <p:spPr>
          <a:xfrm>
            <a:off x="1487295" y="4807200"/>
            <a:ext cx="1278089" cy="400110"/>
          </a:xfrm>
          <a:prstGeom prst="rect">
            <a:avLst/>
          </a:prstGeom>
          <a:noFill/>
        </p:spPr>
        <p:txBody>
          <a:bodyPr wrap="none" rtlCol="0">
            <a:spAutoFit/>
          </a:bodyPr>
          <a:lstStyle/>
          <a:p>
            <a:r>
              <a:rPr lang="en-US" sz="2000" dirty="0" smtClean="0"/>
              <a:t>simulation</a:t>
            </a:r>
            <a:endParaRPr lang="en-US" sz="2000" dirty="0"/>
          </a:p>
        </p:txBody>
      </p:sp>
    </p:spTree>
    <p:extLst>
      <p:ext uri="{BB962C8B-B14F-4D97-AF65-F5344CB8AC3E}">
        <p14:creationId xmlns:p14="http://schemas.microsoft.com/office/powerpoint/2010/main" val="31579316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mpData_6Mar20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0368"/>
            <a:ext cx="9144000" cy="5107632"/>
          </a:xfrm>
          <a:prstGeom prst="rect">
            <a:avLst/>
          </a:prstGeom>
        </p:spPr>
      </p:pic>
      <p:sp>
        <p:nvSpPr>
          <p:cNvPr id="2" name="TextBox 1"/>
          <p:cNvSpPr txBox="1"/>
          <p:nvPr/>
        </p:nvSpPr>
        <p:spPr>
          <a:xfrm>
            <a:off x="1711055" y="2892685"/>
            <a:ext cx="1569937" cy="369332"/>
          </a:xfrm>
          <a:prstGeom prst="rect">
            <a:avLst/>
          </a:prstGeom>
          <a:noFill/>
        </p:spPr>
        <p:txBody>
          <a:bodyPr wrap="square" rtlCol="0">
            <a:spAutoFit/>
          </a:bodyPr>
          <a:lstStyle/>
          <a:p>
            <a:r>
              <a:rPr lang="en-US" dirty="0" err="1" smtClean="0"/>
              <a:t>Khuri-Yakub</a:t>
            </a:r>
            <a:endParaRPr lang="en-US" dirty="0"/>
          </a:p>
        </p:txBody>
      </p:sp>
      <p:sp>
        <p:nvSpPr>
          <p:cNvPr id="8" name="Title 7"/>
          <p:cNvSpPr>
            <a:spLocks noGrp="1"/>
          </p:cNvSpPr>
          <p:nvPr>
            <p:ph type="title"/>
          </p:nvPr>
        </p:nvSpPr>
        <p:spPr/>
        <p:txBody>
          <a:bodyPr/>
          <a:lstStyle/>
          <a:p>
            <a:r>
              <a:rPr lang="en-US" dirty="0" smtClean="0"/>
              <a:t>Cool Down Data</a:t>
            </a:r>
            <a:endParaRPr lang="en-US" dirty="0"/>
          </a:p>
        </p:txBody>
      </p:sp>
      <p:sp>
        <p:nvSpPr>
          <p:cNvPr id="3" name="Slide Number Placeholder 2"/>
          <p:cNvSpPr>
            <a:spLocks noGrp="1"/>
          </p:cNvSpPr>
          <p:nvPr>
            <p:ph type="sldNum" sz="quarter" idx="12"/>
          </p:nvPr>
        </p:nvSpPr>
        <p:spPr>
          <a:xfrm>
            <a:off x="6835416" y="6391624"/>
            <a:ext cx="2133600" cy="365125"/>
          </a:xfrm>
        </p:spPr>
        <p:txBody>
          <a:bodyPr/>
          <a:lstStyle/>
          <a:p>
            <a:fld id="{AEF90977-0000-B641-9D00-156F4F6BC2E6}" type="slidenum">
              <a:rPr lang="en-US" smtClean="0"/>
              <a:t>27</a:t>
            </a:fld>
            <a:endParaRPr lang="en-US" dirty="0"/>
          </a:p>
        </p:txBody>
      </p:sp>
      <p:pic>
        <p:nvPicPr>
          <p:cNvPr id="11" name="Picture 10"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5" y="0"/>
            <a:ext cx="1286967" cy="1098400"/>
          </a:xfrm>
          <a:prstGeom prst="rect">
            <a:avLst/>
          </a:prstGeom>
        </p:spPr>
      </p:pic>
      <p:pic>
        <p:nvPicPr>
          <p:cNvPr id="12" name="Picture 11" descr="Stanford_University_seal_2003.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45600" y="0"/>
            <a:ext cx="1098400" cy="1098400"/>
          </a:xfrm>
          <a:prstGeom prst="rect">
            <a:avLst/>
          </a:prstGeom>
        </p:spPr>
      </p:pic>
    </p:spTree>
    <p:extLst>
      <p:ext uri="{BB962C8B-B14F-4D97-AF65-F5344CB8AC3E}">
        <p14:creationId xmlns:p14="http://schemas.microsoft.com/office/powerpoint/2010/main" val="158393621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lDownSi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0368"/>
            <a:ext cx="9144000" cy="5107632"/>
          </a:xfrm>
          <a:prstGeom prst="rect">
            <a:avLst/>
          </a:prstGeom>
        </p:spPr>
      </p:pic>
      <p:sp>
        <p:nvSpPr>
          <p:cNvPr id="2" name="Slide Number Placeholder 1"/>
          <p:cNvSpPr>
            <a:spLocks noGrp="1"/>
          </p:cNvSpPr>
          <p:nvPr>
            <p:ph type="sldNum" sz="quarter" idx="12"/>
          </p:nvPr>
        </p:nvSpPr>
        <p:spPr>
          <a:xfrm>
            <a:off x="6953635" y="6447886"/>
            <a:ext cx="2133600" cy="365125"/>
          </a:xfrm>
        </p:spPr>
        <p:txBody>
          <a:bodyPr/>
          <a:lstStyle/>
          <a:p>
            <a:fld id="{AEF90977-0000-B641-9D00-156F4F6BC2E6}" type="slidenum">
              <a:rPr lang="en-US" smtClean="0"/>
              <a:t>28</a:t>
            </a:fld>
            <a:endParaRPr lang="en-US" dirty="0"/>
          </a:p>
        </p:txBody>
      </p:sp>
      <p:sp>
        <p:nvSpPr>
          <p:cNvPr id="6" name="Title 7"/>
          <p:cNvSpPr txBox="1">
            <a:spLocks/>
          </p:cNvSpPr>
          <p:nvPr/>
        </p:nvSpPr>
        <p:spPr>
          <a:xfrm>
            <a:off x="457200" y="274638"/>
            <a:ext cx="8229600" cy="1143000"/>
          </a:xfrm>
          <a:prstGeom prst="rect">
            <a:avLst/>
          </a:prstGeom>
        </p:spPr>
        <p:txBody>
          <a:bodyPr/>
          <a:lstStyle>
            <a:lvl1pPr algn="ctr" defTabSz="457146" rtl="0" eaLnBrk="1" latinLnBrk="0" hangingPunct="1">
              <a:spcBef>
                <a:spcPct val="0"/>
              </a:spcBef>
              <a:buNone/>
              <a:defRPr sz="4400" kern="1200">
                <a:solidFill>
                  <a:schemeClr val="tx1"/>
                </a:solidFill>
                <a:latin typeface="+mj-lt"/>
                <a:ea typeface="+mj-ea"/>
                <a:cs typeface="+mj-cs"/>
              </a:defRPr>
            </a:lvl1pPr>
          </a:lstStyle>
          <a:p>
            <a:r>
              <a:rPr lang="en-US" dirty="0" smtClean="0"/>
              <a:t>Cool Down Analysis</a:t>
            </a:r>
            <a:endParaRPr lang="en-US" dirty="0"/>
          </a:p>
        </p:txBody>
      </p:sp>
      <p:pic>
        <p:nvPicPr>
          <p:cNvPr id="7" name="Picture 6"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5" y="0"/>
            <a:ext cx="1286967" cy="1098400"/>
          </a:xfrm>
          <a:prstGeom prst="rect">
            <a:avLst/>
          </a:prstGeom>
        </p:spPr>
      </p:pic>
      <p:pic>
        <p:nvPicPr>
          <p:cNvPr id="8" name="Picture 7" descr="Stanford_University_seal_2003.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45600" y="0"/>
            <a:ext cx="1098400" cy="1098400"/>
          </a:xfrm>
          <a:prstGeom prst="rect">
            <a:avLst/>
          </a:prstGeom>
        </p:spPr>
      </p:pic>
    </p:spTree>
    <p:extLst>
      <p:ext uri="{BB962C8B-B14F-4D97-AF65-F5344CB8AC3E}">
        <p14:creationId xmlns:p14="http://schemas.microsoft.com/office/powerpoint/2010/main" val="12402087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olDownSi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0368"/>
            <a:ext cx="9144000" cy="5107632"/>
          </a:xfrm>
          <a:prstGeom prst="rect">
            <a:avLst/>
          </a:prstGeom>
        </p:spPr>
      </p:pic>
      <p:sp>
        <p:nvSpPr>
          <p:cNvPr id="2" name="Slide Number Placeholder 1"/>
          <p:cNvSpPr>
            <a:spLocks noGrp="1"/>
          </p:cNvSpPr>
          <p:nvPr>
            <p:ph type="sldNum" sz="quarter" idx="12"/>
          </p:nvPr>
        </p:nvSpPr>
        <p:spPr>
          <a:xfrm>
            <a:off x="6953635" y="6447886"/>
            <a:ext cx="2133600" cy="365125"/>
          </a:xfrm>
        </p:spPr>
        <p:txBody>
          <a:bodyPr/>
          <a:lstStyle/>
          <a:p>
            <a:fld id="{AEF90977-0000-B641-9D00-156F4F6BC2E6}" type="slidenum">
              <a:rPr lang="en-US" smtClean="0"/>
              <a:t>29</a:t>
            </a:fld>
            <a:endParaRPr lang="en-US" dirty="0"/>
          </a:p>
        </p:txBody>
      </p:sp>
      <p:sp>
        <p:nvSpPr>
          <p:cNvPr id="6" name="Title 7"/>
          <p:cNvSpPr txBox="1">
            <a:spLocks/>
          </p:cNvSpPr>
          <p:nvPr/>
        </p:nvSpPr>
        <p:spPr>
          <a:xfrm>
            <a:off x="457200" y="274638"/>
            <a:ext cx="8229600" cy="1143000"/>
          </a:xfrm>
          <a:prstGeom prst="rect">
            <a:avLst/>
          </a:prstGeom>
        </p:spPr>
        <p:txBody>
          <a:bodyPr/>
          <a:lstStyle>
            <a:lvl1pPr algn="ctr" defTabSz="457146" rtl="0" eaLnBrk="1" latinLnBrk="0" hangingPunct="1">
              <a:spcBef>
                <a:spcPct val="0"/>
              </a:spcBef>
              <a:buNone/>
              <a:defRPr sz="4400" kern="1200">
                <a:solidFill>
                  <a:schemeClr val="tx1"/>
                </a:solidFill>
                <a:latin typeface="+mj-lt"/>
                <a:ea typeface="+mj-ea"/>
                <a:cs typeface="+mj-cs"/>
              </a:defRPr>
            </a:lvl1pPr>
          </a:lstStyle>
          <a:p>
            <a:r>
              <a:rPr lang="en-US" dirty="0" smtClean="0"/>
              <a:t>Cool Down Analysis</a:t>
            </a:r>
            <a:endParaRPr lang="en-US" dirty="0"/>
          </a:p>
        </p:txBody>
      </p:sp>
      <p:pic>
        <p:nvPicPr>
          <p:cNvPr id="7" name="Picture 6"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5" y="0"/>
            <a:ext cx="1286967" cy="1098400"/>
          </a:xfrm>
          <a:prstGeom prst="rect">
            <a:avLst/>
          </a:prstGeom>
        </p:spPr>
      </p:pic>
      <p:pic>
        <p:nvPicPr>
          <p:cNvPr id="8" name="Picture 7" descr="Stanford_University_seal_2003.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45600" y="0"/>
            <a:ext cx="1098400" cy="1098400"/>
          </a:xfrm>
          <a:prstGeom prst="rect">
            <a:avLst/>
          </a:prstGeom>
        </p:spPr>
      </p:pic>
      <p:sp>
        <p:nvSpPr>
          <p:cNvPr id="3" name="TextBox 2"/>
          <p:cNvSpPr txBox="1"/>
          <p:nvPr/>
        </p:nvSpPr>
        <p:spPr>
          <a:xfrm>
            <a:off x="4908071" y="3592762"/>
            <a:ext cx="3397252" cy="461665"/>
          </a:xfrm>
          <a:prstGeom prst="rect">
            <a:avLst/>
          </a:prstGeom>
          <a:noFill/>
        </p:spPr>
        <p:txBody>
          <a:bodyPr wrap="square" rtlCol="0">
            <a:spAutoFit/>
          </a:bodyPr>
          <a:lstStyle/>
          <a:p>
            <a:pPr algn="ctr"/>
            <a:r>
              <a:rPr lang="en-US" sz="2400" b="1" dirty="0" smtClean="0"/>
              <a:t>0.1 </a:t>
            </a:r>
            <a:r>
              <a:rPr lang="en-US" sz="2400" b="1" dirty="0" err="1" smtClean="0"/>
              <a:t>torr</a:t>
            </a:r>
            <a:r>
              <a:rPr lang="en-US" sz="2400" b="1" dirty="0" smtClean="0"/>
              <a:t> N</a:t>
            </a:r>
            <a:r>
              <a:rPr lang="en-US" sz="2400" b="1" baseline="-25000" dirty="0" smtClean="0"/>
              <a:t>2</a:t>
            </a:r>
            <a:r>
              <a:rPr lang="en-US" sz="2400" b="1" dirty="0" smtClean="0"/>
              <a:t> exchange gas</a:t>
            </a:r>
            <a:endParaRPr lang="en-US" sz="2400" b="1" dirty="0"/>
          </a:p>
        </p:txBody>
      </p:sp>
      <p:sp>
        <p:nvSpPr>
          <p:cNvPr id="10" name="TextBox 9"/>
          <p:cNvSpPr txBox="1"/>
          <p:nvPr/>
        </p:nvSpPr>
        <p:spPr>
          <a:xfrm>
            <a:off x="1178390" y="5560897"/>
            <a:ext cx="7676729" cy="707886"/>
          </a:xfrm>
          <a:prstGeom prst="rect">
            <a:avLst/>
          </a:prstGeom>
          <a:solidFill>
            <a:schemeClr val="bg1"/>
          </a:solidFill>
          <a:ln>
            <a:solidFill>
              <a:schemeClr val="tx1"/>
            </a:solidFill>
          </a:ln>
        </p:spPr>
        <p:txBody>
          <a:bodyPr wrap="square" rtlCol="0">
            <a:spAutoFit/>
          </a:bodyPr>
          <a:lstStyle/>
          <a:p>
            <a:pPr marL="285750" indent="-285750">
              <a:buFont typeface="Arial"/>
              <a:buChar char="•"/>
            </a:pPr>
            <a:r>
              <a:rPr lang="en-US" sz="2000" dirty="0" smtClean="0"/>
              <a:t>Estimated conductivity of braids is 60% of the ideal value</a:t>
            </a:r>
          </a:p>
          <a:p>
            <a:pPr marL="285750" indent="-285750">
              <a:buFont typeface="Arial"/>
              <a:buChar char="•"/>
            </a:pPr>
            <a:r>
              <a:rPr lang="en-US" sz="2000" dirty="0" smtClean="0"/>
              <a:t>Estimated heat load on shield is 85 W (150 W net incident radiation)</a:t>
            </a:r>
            <a:endParaRPr lang="en-US" sz="2000" dirty="0"/>
          </a:p>
        </p:txBody>
      </p:sp>
    </p:spTree>
    <p:extLst>
      <p:ext uri="{BB962C8B-B14F-4D97-AF65-F5344CB8AC3E}">
        <p14:creationId xmlns:p14="http://schemas.microsoft.com/office/powerpoint/2010/main" val="198285648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63137" y="103008"/>
            <a:ext cx="8660629" cy="1143000"/>
          </a:xfrm>
        </p:spPr>
        <p:txBody>
          <a:bodyPr>
            <a:noAutofit/>
          </a:bodyPr>
          <a:lstStyle/>
          <a:p>
            <a:r>
              <a:rPr lang="en-US" sz="3000" dirty="0" smtClean="0"/>
              <a:t>A model of </a:t>
            </a:r>
            <a:r>
              <a:rPr lang="en-US" sz="3000" dirty="0"/>
              <a:t>the noise performance </a:t>
            </a:r>
            <a:r>
              <a:rPr lang="en-US" sz="3000" dirty="0" smtClean="0"/>
              <a:t>of LIGO Voyager </a:t>
            </a:r>
            <a:r>
              <a:rPr lang="en-US" sz="3000" dirty="0"/>
              <a:t/>
            </a:r>
            <a:br>
              <a:rPr lang="en-US" sz="3000" dirty="0"/>
            </a:br>
            <a:endParaRPr lang="en-US" sz="3000" dirty="0"/>
          </a:p>
        </p:txBody>
      </p:sp>
      <p:sp>
        <p:nvSpPr>
          <p:cNvPr id="4" name="Slide Number Placeholder 3"/>
          <p:cNvSpPr>
            <a:spLocks noGrp="1"/>
          </p:cNvSpPr>
          <p:nvPr>
            <p:ph type="sldNum" sz="quarter" idx="12"/>
          </p:nvPr>
        </p:nvSpPr>
        <p:spPr/>
        <p:txBody>
          <a:bodyPr/>
          <a:lstStyle/>
          <a:p>
            <a:fld id="{AEF90977-0000-B641-9D00-156F4F6BC2E6}" type="slidenum">
              <a:rPr lang="en-US" smtClean="0"/>
              <a:t>3</a:t>
            </a:fld>
            <a:endParaRPr lang="en-US"/>
          </a:p>
        </p:txBody>
      </p:sp>
      <p:pic>
        <p:nvPicPr>
          <p:cNvPr id="5" name="Picture 4"/>
          <p:cNvPicPr>
            <a:picLocks noChangeAspect="1"/>
          </p:cNvPicPr>
          <p:nvPr/>
        </p:nvPicPr>
        <p:blipFill>
          <a:blip r:embed="rId3"/>
          <a:stretch>
            <a:fillRect/>
          </a:stretch>
        </p:blipFill>
        <p:spPr>
          <a:xfrm>
            <a:off x="663634" y="835260"/>
            <a:ext cx="7657061" cy="5988414"/>
          </a:xfrm>
          <a:prstGeom prst="rect">
            <a:avLst/>
          </a:prstGeom>
        </p:spPr>
      </p:pic>
      <p:sp>
        <p:nvSpPr>
          <p:cNvPr id="8" name="TextBox 7"/>
          <p:cNvSpPr txBox="1"/>
          <p:nvPr/>
        </p:nvSpPr>
        <p:spPr>
          <a:xfrm>
            <a:off x="137286" y="6480700"/>
            <a:ext cx="1738176" cy="338554"/>
          </a:xfrm>
          <a:prstGeom prst="rect">
            <a:avLst/>
          </a:prstGeom>
          <a:noFill/>
        </p:spPr>
        <p:txBody>
          <a:bodyPr wrap="none" rtlCol="0">
            <a:spAutoFit/>
          </a:bodyPr>
          <a:lstStyle/>
          <a:p>
            <a:r>
              <a:rPr lang="en-US" sz="1600" dirty="0" smtClean="0"/>
              <a:t>LIGO-T1400226-v7</a:t>
            </a:r>
            <a:endParaRPr lang="en-US" sz="1600" dirty="0"/>
          </a:p>
        </p:txBody>
      </p:sp>
      <p:sp>
        <p:nvSpPr>
          <p:cNvPr id="6" name="TextBox 5"/>
          <p:cNvSpPr txBox="1"/>
          <p:nvPr/>
        </p:nvSpPr>
        <p:spPr>
          <a:xfrm>
            <a:off x="1761873" y="3238063"/>
            <a:ext cx="6269516" cy="1015663"/>
          </a:xfrm>
          <a:prstGeom prst="rect">
            <a:avLst/>
          </a:prstGeom>
          <a:solidFill>
            <a:schemeClr val="bg1"/>
          </a:solidFill>
          <a:ln>
            <a:solidFill>
              <a:schemeClr val="tx1"/>
            </a:solidFill>
          </a:ln>
        </p:spPr>
        <p:txBody>
          <a:bodyPr wrap="square" rtlCol="0">
            <a:spAutoFit/>
          </a:bodyPr>
          <a:lstStyle/>
          <a:p>
            <a:r>
              <a:rPr lang="en-US" sz="2000" dirty="0" smtClean="0"/>
              <a:t>Goal of the work in these slides: </a:t>
            </a:r>
          </a:p>
          <a:p>
            <a:pPr marL="342900" indent="-342900">
              <a:buFont typeface="Arial"/>
              <a:buChar char="•"/>
            </a:pPr>
            <a:r>
              <a:rPr lang="en-US" sz="2000" dirty="0" smtClean="0"/>
              <a:t>Show we can cool a silicon test mass to 120 K </a:t>
            </a:r>
          </a:p>
          <a:p>
            <a:pPr marL="342900" indent="-342900">
              <a:buFont typeface="Arial"/>
              <a:buChar char="•"/>
            </a:pPr>
            <a:r>
              <a:rPr lang="en-US" sz="2000" dirty="0" smtClean="0"/>
              <a:t>Don’t compromise the seismic isolation performance</a:t>
            </a:r>
          </a:p>
        </p:txBody>
      </p:sp>
    </p:spTree>
    <p:extLst>
      <p:ext uri="{BB962C8B-B14F-4D97-AF65-F5344CB8AC3E}">
        <p14:creationId xmlns:p14="http://schemas.microsoft.com/office/powerpoint/2010/main" val="72361087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6-03-03 17.14.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51695" y="1607411"/>
            <a:ext cx="1979246" cy="400110"/>
          </a:xfrm>
          <a:prstGeom prst="rect">
            <a:avLst/>
          </a:prstGeom>
          <a:noFill/>
        </p:spPr>
        <p:txBody>
          <a:bodyPr wrap="square" rtlCol="0">
            <a:spAutoFit/>
          </a:bodyPr>
          <a:lstStyle/>
          <a:p>
            <a:r>
              <a:rPr lang="en-US" sz="2000" b="1" dirty="0" smtClean="0">
                <a:solidFill>
                  <a:srgbClr val="FFFFFF"/>
                </a:solidFill>
              </a:rPr>
              <a:t>Copper braids</a:t>
            </a:r>
            <a:endParaRPr lang="en-US" sz="2000" b="1" dirty="0">
              <a:solidFill>
                <a:srgbClr val="FFFFFF"/>
              </a:solidFill>
            </a:endParaRPr>
          </a:p>
        </p:txBody>
      </p:sp>
      <p:cxnSp>
        <p:nvCxnSpPr>
          <p:cNvPr id="7" name="Straight Arrow Connector 6"/>
          <p:cNvCxnSpPr/>
          <p:nvPr/>
        </p:nvCxnSpPr>
        <p:spPr>
          <a:xfrm>
            <a:off x="1292802" y="2007521"/>
            <a:ext cx="938139" cy="738539"/>
          </a:xfrm>
          <a:prstGeom prst="straightConnector1">
            <a:avLst/>
          </a:prstGeom>
          <a:ln w="38100" cmpd="sng">
            <a:tailEnd type="arrow"/>
          </a:ln>
          <a:effectLst>
            <a:glow rad="635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06636" y="4265591"/>
            <a:ext cx="1979246" cy="400110"/>
          </a:xfrm>
          <a:prstGeom prst="rect">
            <a:avLst/>
          </a:prstGeom>
          <a:noFill/>
        </p:spPr>
        <p:txBody>
          <a:bodyPr wrap="square" rtlCol="0">
            <a:spAutoFit/>
          </a:bodyPr>
          <a:lstStyle/>
          <a:p>
            <a:r>
              <a:rPr lang="en-US" sz="2000" b="1" dirty="0" smtClean="0">
                <a:solidFill>
                  <a:srgbClr val="FFFFFF"/>
                </a:solidFill>
              </a:rPr>
              <a:t>Nitrogen pipe</a:t>
            </a:r>
            <a:endParaRPr lang="en-US" sz="2000" b="1" dirty="0">
              <a:solidFill>
                <a:srgbClr val="FFFFFF"/>
              </a:solidFill>
            </a:endParaRPr>
          </a:p>
        </p:txBody>
      </p:sp>
      <p:cxnSp>
        <p:nvCxnSpPr>
          <p:cNvPr id="10" name="Straight Arrow Connector 9"/>
          <p:cNvCxnSpPr/>
          <p:nvPr/>
        </p:nvCxnSpPr>
        <p:spPr>
          <a:xfrm>
            <a:off x="976132" y="4665701"/>
            <a:ext cx="938139" cy="1398516"/>
          </a:xfrm>
          <a:prstGeom prst="straightConnector1">
            <a:avLst/>
          </a:prstGeom>
          <a:ln w="38100" cmpd="sng">
            <a:tailEnd type="arrow"/>
          </a:ln>
          <a:effectLst>
            <a:glow rad="635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539995" y="557594"/>
            <a:ext cx="1571480" cy="400110"/>
          </a:xfrm>
          <a:prstGeom prst="rect">
            <a:avLst/>
          </a:prstGeom>
          <a:noFill/>
        </p:spPr>
        <p:txBody>
          <a:bodyPr wrap="square" rtlCol="0">
            <a:spAutoFit/>
          </a:bodyPr>
          <a:lstStyle/>
          <a:p>
            <a:pPr algn="ctr"/>
            <a:r>
              <a:rPr lang="en-US" sz="2000" b="1" dirty="0" smtClean="0">
                <a:solidFill>
                  <a:schemeClr val="bg1"/>
                </a:solidFill>
              </a:rPr>
              <a:t>Cold plate</a:t>
            </a:r>
            <a:endParaRPr lang="en-US" sz="2000" b="1" dirty="0">
              <a:solidFill>
                <a:schemeClr val="bg1"/>
              </a:solidFill>
            </a:endParaRPr>
          </a:p>
        </p:txBody>
      </p:sp>
      <p:cxnSp>
        <p:nvCxnSpPr>
          <p:cNvPr id="13" name="Straight Arrow Connector 12"/>
          <p:cNvCxnSpPr/>
          <p:nvPr/>
        </p:nvCxnSpPr>
        <p:spPr>
          <a:xfrm>
            <a:off x="7430751" y="970676"/>
            <a:ext cx="491951" cy="1695291"/>
          </a:xfrm>
          <a:prstGeom prst="straightConnector1">
            <a:avLst/>
          </a:prstGeom>
          <a:ln w="38100" cmpd="sng">
            <a:tailEnd type="arrow"/>
          </a:ln>
          <a:effectLst>
            <a:glow rad="635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980385" y="1084737"/>
            <a:ext cx="1979246" cy="400110"/>
          </a:xfrm>
          <a:prstGeom prst="rect">
            <a:avLst/>
          </a:prstGeom>
          <a:noFill/>
        </p:spPr>
        <p:txBody>
          <a:bodyPr wrap="square" rtlCol="0">
            <a:spAutoFit/>
          </a:bodyPr>
          <a:lstStyle/>
          <a:p>
            <a:r>
              <a:rPr lang="en-US" sz="2000" b="1" dirty="0" smtClean="0">
                <a:solidFill>
                  <a:srgbClr val="FFFFFF"/>
                </a:solidFill>
              </a:rPr>
              <a:t>Heat shield</a:t>
            </a:r>
            <a:endParaRPr lang="en-US" sz="2000" b="1" dirty="0">
              <a:solidFill>
                <a:srgbClr val="FFFFFF"/>
              </a:solidFill>
            </a:endParaRPr>
          </a:p>
        </p:txBody>
      </p:sp>
      <p:cxnSp>
        <p:nvCxnSpPr>
          <p:cNvPr id="16" name="Straight Arrow Connector 15"/>
          <p:cNvCxnSpPr/>
          <p:nvPr/>
        </p:nvCxnSpPr>
        <p:spPr>
          <a:xfrm>
            <a:off x="5708922" y="1607411"/>
            <a:ext cx="1" cy="795392"/>
          </a:xfrm>
          <a:prstGeom prst="straightConnector1">
            <a:avLst/>
          </a:prstGeom>
          <a:ln w="38100" cmpd="sng">
            <a:tailEnd type="arrow"/>
          </a:ln>
          <a:effectLst>
            <a:glow rad="635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AEF90977-0000-B641-9D00-156F4F6BC2E6}" type="slidenum">
              <a:rPr lang="en-US" smtClean="0"/>
              <a:t>30</a:t>
            </a:fld>
            <a:endParaRPr lang="en-US"/>
          </a:p>
        </p:txBody>
      </p:sp>
    </p:spTree>
    <p:extLst>
      <p:ext uri="{BB962C8B-B14F-4D97-AF65-F5344CB8AC3E}">
        <p14:creationId xmlns:p14="http://schemas.microsoft.com/office/powerpoint/2010/main" val="138488699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mpComparison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2" name="Slide Number Placeholder 1"/>
          <p:cNvSpPr>
            <a:spLocks noGrp="1"/>
          </p:cNvSpPr>
          <p:nvPr>
            <p:ph type="sldNum" sz="quarter" idx="12"/>
          </p:nvPr>
        </p:nvSpPr>
        <p:spPr/>
        <p:txBody>
          <a:bodyPr/>
          <a:lstStyle/>
          <a:p>
            <a:fld id="{AEF90977-0000-B641-9D00-156F4F6BC2E6}" type="slidenum">
              <a:rPr lang="en-US" smtClean="0"/>
              <a:t>31</a:t>
            </a:fld>
            <a:endParaRPr lang="en-US"/>
          </a:p>
        </p:txBody>
      </p:sp>
      <p:sp>
        <p:nvSpPr>
          <p:cNvPr id="5" name="Title 7"/>
          <p:cNvSpPr txBox="1">
            <a:spLocks/>
          </p:cNvSpPr>
          <p:nvPr/>
        </p:nvSpPr>
        <p:spPr>
          <a:xfrm>
            <a:off x="457200" y="274638"/>
            <a:ext cx="8229600" cy="1143000"/>
          </a:xfrm>
          <a:prstGeom prst="rect">
            <a:avLst/>
          </a:prstGeom>
        </p:spPr>
        <p:txBody>
          <a:bodyPr/>
          <a:lstStyle>
            <a:lvl1pPr algn="ctr" defTabSz="457146" rtl="0" eaLnBrk="1" latinLnBrk="0" hangingPunct="1">
              <a:spcBef>
                <a:spcPct val="0"/>
              </a:spcBef>
              <a:buNone/>
              <a:defRPr sz="4400" kern="1200">
                <a:solidFill>
                  <a:schemeClr val="tx1"/>
                </a:solidFill>
                <a:latin typeface="+mj-lt"/>
                <a:ea typeface="+mj-ea"/>
                <a:cs typeface="+mj-cs"/>
              </a:defRPr>
            </a:lvl1pPr>
          </a:lstStyle>
          <a:p>
            <a:r>
              <a:rPr lang="en-US" smtClean="0"/>
              <a:t>Cool Down Data</a:t>
            </a:r>
            <a:endParaRPr lang="en-US" dirty="0"/>
          </a:p>
        </p:txBody>
      </p:sp>
      <p:pic>
        <p:nvPicPr>
          <p:cNvPr id="6" name="Picture 5"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5" y="0"/>
            <a:ext cx="1286967" cy="1098400"/>
          </a:xfrm>
          <a:prstGeom prst="rect">
            <a:avLst/>
          </a:prstGeom>
        </p:spPr>
      </p:pic>
      <p:pic>
        <p:nvPicPr>
          <p:cNvPr id="7" name="Picture 6" descr="Stanford_University_seal_2003.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45600" y="0"/>
            <a:ext cx="1098400" cy="1098400"/>
          </a:xfrm>
          <a:prstGeom prst="rect">
            <a:avLst/>
          </a:prstGeom>
        </p:spPr>
      </p:pic>
    </p:spTree>
    <p:extLst>
      <p:ext uri="{BB962C8B-B14F-4D97-AF65-F5344CB8AC3E}">
        <p14:creationId xmlns:p14="http://schemas.microsoft.com/office/powerpoint/2010/main" val="412173736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empComparison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3252"/>
            <a:ext cx="9144000" cy="5107632"/>
          </a:xfrm>
          <a:prstGeom prst="rect">
            <a:avLst/>
          </a:prstGeom>
        </p:spPr>
      </p:pic>
      <p:sp>
        <p:nvSpPr>
          <p:cNvPr id="2" name="Slide Number Placeholder 1"/>
          <p:cNvSpPr>
            <a:spLocks noGrp="1"/>
          </p:cNvSpPr>
          <p:nvPr>
            <p:ph type="sldNum" sz="quarter" idx="12"/>
          </p:nvPr>
        </p:nvSpPr>
        <p:spPr/>
        <p:txBody>
          <a:bodyPr/>
          <a:lstStyle/>
          <a:p>
            <a:fld id="{AEF90977-0000-B641-9D00-156F4F6BC2E6}" type="slidenum">
              <a:rPr lang="en-US" smtClean="0"/>
              <a:t>32</a:t>
            </a:fld>
            <a:endParaRPr lang="en-US"/>
          </a:p>
        </p:txBody>
      </p:sp>
      <p:sp>
        <p:nvSpPr>
          <p:cNvPr id="8" name="Title 7"/>
          <p:cNvSpPr txBox="1">
            <a:spLocks/>
          </p:cNvSpPr>
          <p:nvPr/>
        </p:nvSpPr>
        <p:spPr>
          <a:xfrm>
            <a:off x="457200" y="274638"/>
            <a:ext cx="8229600" cy="1143000"/>
          </a:xfrm>
          <a:prstGeom prst="rect">
            <a:avLst/>
          </a:prstGeom>
        </p:spPr>
        <p:txBody>
          <a:bodyPr/>
          <a:lstStyle>
            <a:lvl1pPr algn="ctr" defTabSz="457146" rtl="0" eaLnBrk="1" latinLnBrk="0" hangingPunct="1">
              <a:spcBef>
                <a:spcPct val="0"/>
              </a:spcBef>
              <a:buNone/>
              <a:defRPr sz="4400" kern="1200">
                <a:solidFill>
                  <a:schemeClr val="tx1"/>
                </a:solidFill>
                <a:latin typeface="+mj-lt"/>
                <a:ea typeface="+mj-ea"/>
                <a:cs typeface="+mj-cs"/>
              </a:defRPr>
            </a:lvl1pPr>
          </a:lstStyle>
          <a:p>
            <a:r>
              <a:rPr lang="en-US" smtClean="0"/>
              <a:t>Cool Down Data</a:t>
            </a:r>
            <a:endParaRPr lang="en-US" dirty="0"/>
          </a:p>
        </p:txBody>
      </p:sp>
      <p:pic>
        <p:nvPicPr>
          <p:cNvPr id="9" name="Picture 8"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5" y="0"/>
            <a:ext cx="1286967" cy="1098400"/>
          </a:xfrm>
          <a:prstGeom prst="rect">
            <a:avLst/>
          </a:prstGeom>
        </p:spPr>
      </p:pic>
      <p:pic>
        <p:nvPicPr>
          <p:cNvPr id="10" name="Picture 9" descr="Stanford_University_seal_2003.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45600" y="0"/>
            <a:ext cx="1098400" cy="1098400"/>
          </a:xfrm>
          <a:prstGeom prst="rect">
            <a:avLst/>
          </a:prstGeom>
        </p:spPr>
      </p:pic>
    </p:spTree>
    <p:extLst>
      <p:ext uri="{BB962C8B-B14F-4D97-AF65-F5344CB8AC3E}">
        <p14:creationId xmlns:p14="http://schemas.microsoft.com/office/powerpoint/2010/main" val="153012039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mpComparison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2" name="Slide Number Placeholder 1"/>
          <p:cNvSpPr>
            <a:spLocks noGrp="1"/>
          </p:cNvSpPr>
          <p:nvPr>
            <p:ph type="sldNum" sz="quarter" idx="12"/>
          </p:nvPr>
        </p:nvSpPr>
        <p:spPr/>
        <p:txBody>
          <a:bodyPr/>
          <a:lstStyle/>
          <a:p>
            <a:fld id="{AEF90977-0000-B641-9D00-156F4F6BC2E6}" type="slidenum">
              <a:rPr lang="en-US" smtClean="0"/>
              <a:t>33</a:t>
            </a:fld>
            <a:endParaRPr lang="en-US"/>
          </a:p>
        </p:txBody>
      </p:sp>
      <p:sp>
        <p:nvSpPr>
          <p:cNvPr id="5" name="Title 7"/>
          <p:cNvSpPr txBox="1">
            <a:spLocks/>
          </p:cNvSpPr>
          <p:nvPr/>
        </p:nvSpPr>
        <p:spPr>
          <a:xfrm>
            <a:off x="457200" y="274638"/>
            <a:ext cx="8229600" cy="1143000"/>
          </a:xfrm>
          <a:prstGeom prst="rect">
            <a:avLst/>
          </a:prstGeom>
        </p:spPr>
        <p:txBody>
          <a:bodyPr/>
          <a:lstStyle>
            <a:lvl1pPr algn="ctr" defTabSz="457146" rtl="0" eaLnBrk="1" latinLnBrk="0" hangingPunct="1">
              <a:spcBef>
                <a:spcPct val="0"/>
              </a:spcBef>
              <a:buNone/>
              <a:defRPr sz="4400" kern="1200">
                <a:solidFill>
                  <a:schemeClr val="tx1"/>
                </a:solidFill>
                <a:latin typeface="+mj-lt"/>
                <a:ea typeface="+mj-ea"/>
                <a:cs typeface="+mj-cs"/>
              </a:defRPr>
            </a:lvl1pPr>
          </a:lstStyle>
          <a:p>
            <a:r>
              <a:rPr lang="en-US" smtClean="0"/>
              <a:t>Cool Down Data</a:t>
            </a:r>
            <a:endParaRPr lang="en-US" dirty="0"/>
          </a:p>
        </p:txBody>
      </p:sp>
      <p:pic>
        <p:nvPicPr>
          <p:cNvPr id="6" name="Picture 5"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5" y="0"/>
            <a:ext cx="1286967" cy="1098400"/>
          </a:xfrm>
          <a:prstGeom prst="rect">
            <a:avLst/>
          </a:prstGeom>
        </p:spPr>
      </p:pic>
      <p:pic>
        <p:nvPicPr>
          <p:cNvPr id="7" name="Picture 6" descr="Stanford_University_seal_2003.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45600" y="0"/>
            <a:ext cx="1098400" cy="1098400"/>
          </a:xfrm>
          <a:prstGeom prst="rect">
            <a:avLst/>
          </a:prstGeom>
        </p:spPr>
      </p:pic>
    </p:spTree>
    <p:extLst>
      <p:ext uri="{BB962C8B-B14F-4D97-AF65-F5344CB8AC3E}">
        <p14:creationId xmlns:p14="http://schemas.microsoft.com/office/powerpoint/2010/main" val="70412644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mpComparison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2" name="Slide Number Placeholder 1"/>
          <p:cNvSpPr>
            <a:spLocks noGrp="1"/>
          </p:cNvSpPr>
          <p:nvPr>
            <p:ph type="sldNum" sz="quarter" idx="12"/>
          </p:nvPr>
        </p:nvSpPr>
        <p:spPr/>
        <p:txBody>
          <a:bodyPr/>
          <a:lstStyle/>
          <a:p>
            <a:fld id="{AEF90977-0000-B641-9D00-156F4F6BC2E6}" type="slidenum">
              <a:rPr lang="en-US" smtClean="0"/>
              <a:t>34</a:t>
            </a:fld>
            <a:endParaRPr lang="en-US"/>
          </a:p>
        </p:txBody>
      </p:sp>
      <p:sp>
        <p:nvSpPr>
          <p:cNvPr id="5" name="Title 7"/>
          <p:cNvSpPr txBox="1">
            <a:spLocks/>
          </p:cNvSpPr>
          <p:nvPr/>
        </p:nvSpPr>
        <p:spPr>
          <a:xfrm>
            <a:off x="457200" y="274638"/>
            <a:ext cx="8229600" cy="1143000"/>
          </a:xfrm>
          <a:prstGeom prst="rect">
            <a:avLst/>
          </a:prstGeom>
        </p:spPr>
        <p:txBody>
          <a:bodyPr/>
          <a:lstStyle>
            <a:lvl1pPr algn="ctr" defTabSz="457146" rtl="0" eaLnBrk="1" latinLnBrk="0" hangingPunct="1">
              <a:spcBef>
                <a:spcPct val="0"/>
              </a:spcBef>
              <a:buNone/>
              <a:defRPr sz="4400" kern="1200">
                <a:solidFill>
                  <a:schemeClr val="tx1"/>
                </a:solidFill>
                <a:latin typeface="+mj-lt"/>
                <a:ea typeface="+mj-ea"/>
                <a:cs typeface="+mj-cs"/>
              </a:defRPr>
            </a:lvl1pPr>
          </a:lstStyle>
          <a:p>
            <a:r>
              <a:rPr lang="en-US" smtClean="0"/>
              <a:t>Cool Down Data</a:t>
            </a:r>
            <a:endParaRPr lang="en-US" dirty="0"/>
          </a:p>
        </p:txBody>
      </p:sp>
      <p:pic>
        <p:nvPicPr>
          <p:cNvPr id="6" name="Picture 5"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5" y="0"/>
            <a:ext cx="1286967" cy="1098400"/>
          </a:xfrm>
          <a:prstGeom prst="rect">
            <a:avLst/>
          </a:prstGeom>
        </p:spPr>
      </p:pic>
      <p:pic>
        <p:nvPicPr>
          <p:cNvPr id="7" name="Picture 6" descr="Stanford_University_seal_2003.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45600" y="0"/>
            <a:ext cx="1098400" cy="1098400"/>
          </a:xfrm>
          <a:prstGeom prst="rect">
            <a:avLst/>
          </a:prstGeom>
        </p:spPr>
      </p:pic>
      <p:sp>
        <p:nvSpPr>
          <p:cNvPr id="8" name="TextBox 7"/>
          <p:cNvSpPr txBox="1"/>
          <p:nvPr/>
        </p:nvSpPr>
        <p:spPr>
          <a:xfrm>
            <a:off x="1613143" y="4244952"/>
            <a:ext cx="6132228" cy="1015663"/>
          </a:xfrm>
          <a:prstGeom prst="rect">
            <a:avLst/>
          </a:prstGeom>
          <a:solidFill>
            <a:schemeClr val="bg1"/>
          </a:solidFill>
          <a:ln>
            <a:solidFill>
              <a:schemeClr val="tx1"/>
            </a:solidFill>
          </a:ln>
        </p:spPr>
        <p:txBody>
          <a:bodyPr wrap="square" rtlCol="0">
            <a:spAutoFit/>
          </a:bodyPr>
          <a:lstStyle/>
          <a:p>
            <a:r>
              <a:rPr lang="en-US" sz="2000" dirty="0" smtClean="0"/>
              <a:t>With less exchange gas</a:t>
            </a:r>
          </a:p>
          <a:p>
            <a:pPr marL="285750" indent="-285750">
              <a:buFont typeface="Arial"/>
              <a:buChar char="•"/>
            </a:pPr>
            <a:r>
              <a:rPr lang="en-US" sz="2000" dirty="0" smtClean="0"/>
              <a:t>Estimated thermal conductivity falls from 60% to 45%</a:t>
            </a:r>
          </a:p>
          <a:p>
            <a:pPr marL="285750" indent="-285750">
              <a:buFont typeface="Arial"/>
              <a:buChar char="•"/>
            </a:pPr>
            <a:r>
              <a:rPr lang="en-US" sz="2000" dirty="0" smtClean="0"/>
              <a:t>Estimated heat load falls from 85 W to 40 W </a:t>
            </a:r>
            <a:endParaRPr lang="en-US" sz="2000" dirty="0"/>
          </a:p>
        </p:txBody>
      </p:sp>
    </p:spTree>
    <p:extLst>
      <p:ext uri="{BB962C8B-B14F-4D97-AF65-F5344CB8AC3E}">
        <p14:creationId xmlns:p14="http://schemas.microsoft.com/office/powerpoint/2010/main" val="82730858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empComparison_Spr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0368"/>
            <a:ext cx="9144000" cy="5107632"/>
          </a:xfrm>
          <a:prstGeom prst="rect">
            <a:avLst/>
          </a:prstGeom>
        </p:spPr>
      </p:pic>
      <p:sp>
        <p:nvSpPr>
          <p:cNvPr id="2" name="Slide Number Placeholder 1"/>
          <p:cNvSpPr>
            <a:spLocks noGrp="1"/>
          </p:cNvSpPr>
          <p:nvPr>
            <p:ph type="sldNum" sz="quarter" idx="12"/>
          </p:nvPr>
        </p:nvSpPr>
        <p:spPr>
          <a:xfrm>
            <a:off x="6978800" y="6492875"/>
            <a:ext cx="2133600" cy="365125"/>
          </a:xfrm>
        </p:spPr>
        <p:txBody>
          <a:bodyPr/>
          <a:lstStyle/>
          <a:p>
            <a:fld id="{AEF90977-0000-B641-9D00-156F4F6BC2E6}" type="slidenum">
              <a:rPr lang="en-US" smtClean="0"/>
              <a:t>35</a:t>
            </a:fld>
            <a:endParaRPr lang="en-US" dirty="0"/>
          </a:p>
        </p:txBody>
      </p:sp>
      <p:sp>
        <p:nvSpPr>
          <p:cNvPr id="4" name="Title 7"/>
          <p:cNvSpPr txBox="1">
            <a:spLocks/>
          </p:cNvSpPr>
          <p:nvPr/>
        </p:nvSpPr>
        <p:spPr>
          <a:xfrm>
            <a:off x="457200" y="274638"/>
            <a:ext cx="8229600" cy="1143000"/>
          </a:xfrm>
          <a:prstGeom prst="rect">
            <a:avLst/>
          </a:prstGeom>
        </p:spPr>
        <p:txBody>
          <a:bodyPr/>
          <a:lstStyle>
            <a:lvl1pPr algn="ctr" defTabSz="457146" rtl="0" eaLnBrk="1" latinLnBrk="0" hangingPunct="1">
              <a:spcBef>
                <a:spcPct val="0"/>
              </a:spcBef>
              <a:buNone/>
              <a:defRPr sz="4400" kern="1200">
                <a:solidFill>
                  <a:schemeClr val="tx1"/>
                </a:solidFill>
                <a:latin typeface="+mj-lt"/>
                <a:ea typeface="+mj-ea"/>
                <a:cs typeface="+mj-cs"/>
              </a:defRPr>
            </a:lvl1pPr>
          </a:lstStyle>
          <a:p>
            <a:r>
              <a:rPr lang="en-US" smtClean="0"/>
              <a:t>Cool Down Data</a:t>
            </a:r>
            <a:endParaRPr lang="en-US" dirty="0"/>
          </a:p>
        </p:txBody>
      </p:sp>
      <p:pic>
        <p:nvPicPr>
          <p:cNvPr id="5" name="Picture 4"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5" y="0"/>
            <a:ext cx="1286967" cy="1098400"/>
          </a:xfrm>
          <a:prstGeom prst="rect">
            <a:avLst/>
          </a:prstGeom>
        </p:spPr>
      </p:pic>
      <p:pic>
        <p:nvPicPr>
          <p:cNvPr id="6" name="Picture 5" descr="Stanford_University_seal_2003.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45600" y="0"/>
            <a:ext cx="1098400" cy="1098400"/>
          </a:xfrm>
          <a:prstGeom prst="rect">
            <a:avLst/>
          </a:prstGeom>
        </p:spPr>
      </p:pic>
      <p:sp>
        <p:nvSpPr>
          <p:cNvPr id="7" name="TextBox 6"/>
          <p:cNvSpPr txBox="1"/>
          <p:nvPr/>
        </p:nvSpPr>
        <p:spPr>
          <a:xfrm>
            <a:off x="3780752" y="2749523"/>
            <a:ext cx="3139201" cy="461665"/>
          </a:xfrm>
          <a:prstGeom prst="rect">
            <a:avLst/>
          </a:prstGeom>
          <a:noFill/>
        </p:spPr>
        <p:txBody>
          <a:bodyPr wrap="none" rtlCol="0">
            <a:spAutoFit/>
          </a:bodyPr>
          <a:lstStyle/>
          <a:p>
            <a:r>
              <a:rPr lang="en-US" sz="2400" dirty="0" smtClean="0"/>
              <a:t>Blade spring at 10</a:t>
            </a:r>
            <a:r>
              <a:rPr lang="en-US" sz="2400" baseline="30000" dirty="0" smtClean="0"/>
              <a:t>-5</a:t>
            </a:r>
            <a:r>
              <a:rPr lang="en-US" sz="2400" dirty="0" smtClean="0"/>
              <a:t> </a:t>
            </a:r>
            <a:r>
              <a:rPr lang="en-US" sz="2400" dirty="0" err="1" smtClean="0"/>
              <a:t>torr</a:t>
            </a:r>
            <a:endParaRPr lang="en-US" sz="2400" dirty="0"/>
          </a:p>
        </p:txBody>
      </p:sp>
      <p:sp>
        <p:nvSpPr>
          <p:cNvPr id="9" name="TextBox 8"/>
          <p:cNvSpPr txBox="1"/>
          <p:nvPr/>
        </p:nvSpPr>
        <p:spPr>
          <a:xfrm>
            <a:off x="5088665" y="4320911"/>
            <a:ext cx="3139201" cy="461665"/>
          </a:xfrm>
          <a:prstGeom prst="rect">
            <a:avLst/>
          </a:prstGeom>
          <a:noFill/>
        </p:spPr>
        <p:txBody>
          <a:bodyPr wrap="none" rtlCol="0">
            <a:spAutoFit/>
          </a:bodyPr>
          <a:lstStyle/>
          <a:p>
            <a:r>
              <a:rPr lang="en-US" sz="2400" dirty="0" smtClean="0"/>
              <a:t>Blade spring at 10</a:t>
            </a:r>
            <a:r>
              <a:rPr lang="en-US" sz="2400" baseline="30000" dirty="0" smtClean="0"/>
              <a:t>-1</a:t>
            </a:r>
            <a:r>
              <a:rPr lang="en-US" sz="2400" dirty="0" smtClean="0"/>
              <a:t> </a:t>
            </a:r>
            <a:r>
              <a:rPr lang="en-US" sz="2400" dirty="0" err="1" smtClean="0"/>
              <a:t>torr</a:t>
            </a:r>
            <a:endParaRPr lang="en-US" sz="2400" dirty="0"/>
          </a:p>
        </p:txBody>
      </p:sp>
      <p:cxnSp>
        <p:nvCxnSpPr>
          <p:cNvPr id="11" name="Straight Arrow Connector 10"/>
          <p:cNvCxnSpPr/>
          <p:nvPr/>
        </p:nvCxnSpPr>
        <p:spPr>
          <a:xfrm flipH="1">
            <a:off x="5088665" y="3211188"/>
            <a:ext cx="219832" cy="438784"/>
          </a:xfrm>
          <a:prstGeom prst="straightConnector1">
            <a:avLst/>
          </a:prstGeom>
          <a:ln w="381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6019041" y="4759692"/>
            <a:ext cx="219832" cy="438784"/>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488651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Conclusions</a:t>
            </a:r>
            <a:endParaRPr lang="en-US" dirty="0"/>
          </a:p>
        </p:txBody>
      </p:sp>
      <p:sp>
        <p:nvSpPr>
          <p:cNvPr id="4" name="Content Placeholder 3"/>
          <p:cNvSpPr>
            <a:spLocks noGrp="1"/>
          </p:cNvSpPr>
          <p:nvPr>
            <p:ph idx="1"/>
          </p:nvPr>
        </p:nvSpPr>
        <p:spPr/>
        <p:txBody>
          <a:bodyPr>
            <a:normAutofit lnSpcReduction="10000"/>
          </a:bodyPr>
          <a:lstStyle/>
          <a:p>
            <a:r>
              <a:rPr lang="en-US" dirty="0" smtClean="0"/>
              <a:t>Learning a lot about how to cool a test mass in a LIGO compatible way.</a:t>
            </a:r>
          </a:p>
          <a:p>
            <a:r>
              <a:rPr lang="en-US" dirty="0" smtClean="0"/>
              <a:t>Still more work to do.</a:t>
            </a:r>
          </a:p>
          <a:p>
            <a:r>
              <a:rPr lang="en-US" dirty="0" smtClean="0"/>
              <a:t>Vibration from the liquid nitrogen is not so bad. These measurements suggest</a:t>
            </a:r>
          </a:p>
          <a:p>
            <a:pPr lvl="1"/>
            <a:r>
              <a:rPr lang="en-US" dirty="0" smtClean="0"/>
              <a:t>Maybe only need control at low frequencies</a:t>
            </a:r>
          </a:p>
          <a:p>
            <a:pPr lvl="1"/>
            <a:r>
              <a:rPr lang="en-US" dirty="0" smtClean="0"/>
              <a:t>Or, we could be a lot more aggressive with the cryogenics.</a:t>
            </a:r>
          </a:p>
          <a:p>
            <a:r>
              <a:rPr lang="en-US" dirty="0" smtClean="0"/>
              <a:t>Might want to heat the blade springs</a:t>
            </a:r>
          </a:p>
        </p:txBody>
      </p:sp>
      <p:sp>
        <p:nvSpPr>
          <p:cNvPr id="2" name="Slide Number Placeholder 1"/>
          <p:cNvSpPr>
            <a:spLocks noGrp="1"/>
          </p:cNvSpPr>
          <p:nvPr>
            <p:ph type="sldNum" sz="quarter" idx="12"/>
          </p:nvPr>
        </p:nvSpPr>
        <p:spPr/>
        <p:txBody>
          <a:bodyPr/>
          <a:lstStyle/>
          <a:p>
            <a:fld id="{AEF90977-0000-B641-9D00-156F4F6BC2E6}" type="slidenum">
              <a:rPr lang="en-US" smtClean="0"/>
              <a:t>36</a:t>
            </a:fld>
            <a:endParaRPr lang="en-US"/>
          </a:p>
        </p:txBody>
      </p:sp>
    </p:spTree>
    <p:extLst>
      <p:ext uri="{BB962C8B-B14F-4D97-AF65-F5344CB8AC3E}">
        <p14:creationId xmlns:p14="http://schemas.microsoft.com/office/powerpoint/2010/main" val="280028824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Questions?</a:t>
            </a:r>
            <a:endParaRPr lang="en-US" dirty="0"/>
          </a:p>
        </p:txBody>
      </p:sp>
      <p:sp>
        <p:nvSpPr>
          <p:cNvPr id="4" name="Subtitle 3"/>
          <p:cNvSpPr>
            <a:spLocks noGrp="1"/>
          </p:cNvSpPr>
          <p:nvPr>
            <p:ph type="subTitle" idx="1"/>
          </p:nvPr>
        </p:nvSpPr>
        <p:spPr/>
        <p:txBody>
          <a:bodyPr/>
          <a:lstStyle/>
          <a:p>
            <a:endParaRPr lang="en-US"/>
          </a:p>
        </p:txBody>
      </p:sp>
      <p:sp>
        <p:nvSpPr>
          <p:cNvPr id="2" name="Slide Number Placeholder 1"/>
          <p:cNvSpPr>
            <a:spLocks noGrp="1"/>
          </p:cNvSpPr>
          <p:nvPr>
            <p:ph type="sldNum" sz="quarter" idx="12"/>
          </p:nvPr>
        </p:nvSpPr>
        <p:spPr/>
        <p:txBody>
          <a:bodyPr/>
          <a:lstStyle/>
          <a:p>
            <a:fld id="{AEF90977-0000-B641-9D00-156F4F6BC2E6}" type="slidenum">
              <a:rPr lang="en-US" smtClean="0"/>
              <a:t>37</a:t>
            </a:fld>
            <a:endParaRPr lang="en-US"/>
          </a:p>
        </p:txBody>
      </p:sp>
    </p:spTree>
    <p:extLst>
      <p:ext uri="{BB962C8B-B14F-4D97-AF65-F5344CB8AC3E}">
        <p14:creationId xmlns:p14="http://schemas.microsoft.com/office/powerpoint/2010/main" val="277413211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EF90977-0000-B641-9D00-156F4F6BC2E6}" type="slidenum">
              <a:rPr lang="en-US" smtClean="0"/>
              <a:t>38</a:t>
            </a:fld>
            <a:endParaRPr lang="en-US"/>
          </a:p>
        </p:txBody>
      </p:sp>
      <p:pic>
        <p:nvPicPr>
          <p:cNvPr id="6" name="Picture 5" descr="Scatter_NoContro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9144000" cy="6400800"/>
          </a:xfrm>
          <a:prstGeom prst="rect">
            <a:avLst/>
          </a:prstGeom>
        </p:spPr>
      </p:pic>
      <p:sp>
        <p:nvSpPr>
          <p:cNvPr id="7" name="TextBox 6"/>
          <p:cNvSpPr txBox="1"/>
          <p:nvPr/>
        </p:nvSpPr>
        <p:spPr>
          <a:xfrm>
            <a:off x="1487295" y="4807200"/>
            <a:ext cx="3562243" cy="400110"/>
          </a:xfrm>
          <a:prstGeom prst="rect">
            <a:avLst/>
          </a:prstGeom>
          <a:noFill/>
        </p:spPr>
        <p:txBody>
          <a:bodyPr wrap="none" rtlCol="0">
            <a:spAutoFit/>
          </a:bodyPr>
          <a:lstStyle/>
          <a:p>
            <a:r>
              <a:rPr lang="en-US" sz="2000" dirty="0"/>
              <a:t>s</a:t>
            </a:r>
            <a:r>
              <a:rPr lang="en-US" sz="2000" dirty="0" smtClean="0"/>
              <a:t>imulation – no isolation control</a:t>
            </a:r>
            <a:endParaRPr lang="en-US" sz="2000" dirty="0"/>
          </a:p>
        </p:txBody>
      </p:sp>
    </p:spTree>
    <p:extLst>
      <p:ext uri="{BB962C8B-B14F-4D97-AF65-F5344CB8AC3E}">
        <p14:creationId xmlns:p14="http://schemas.microsoft.com/office/powerpoint/2010/main" val="164183103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EF90977-0000-B641-9D00-156F4F6BC2E6}" type="slidenum">
              <a:rPr lang="en-US" smtClean="0"/>
              <a:t>39</a:t>
            </a:fld>
            <a:endParaRPr lang="en-US"/>
          </a:p>
        </p:txBody>
      </p:sp>
      <p:pic>
        <p:nvPicPr>
          <p:cNvPr id="5" name="Picture 4" descr="TempComparison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6" name="Title 7"/>
          <p:cNvSpPr txBox="1">
            <a:spLocks/>
          </p:cNvSpPr>
          <p:nvPr/>
        </p:nvSpPr>
        <p:spPr>
          <a:xfrm>
            <a:off x="457200" y="274638"/>
            <a:ext cx="8229600" cy="1143000"/>
          </a:xfrm>
          <a:prstGeom prst="rect">
            <a:avLst/>
          </a:prstGeom>
        </p:spPr>
        <p:txBody>
          <a:bodyPr/>
          <a:lstStyle>
            <a:lvl1pPr algn="ctr" defTabSz="457146" rtl="0" eaLnBrk="1" latinLnBrk="0" hangingPunct="1">
              <a:spcBef>
                <a:spcPct val="0"/>
              </a:spcBef>
              <a:buNone/>
              <a:defRPr sz="4400" kern="1200">
                <a:solidFill>
                  <a:schemeClr val="tx1"/>
                </a:solidFill>
                <a:latin typeface="+mj-lt"/>
                <a:ea typeface="+mj-ea"/>
                <a:cs typeface="+mj-cs"/>
              </a:defRPr>
            </a:lvl1pPr>
          </a:lstStyle>
          <a:p>
            <a:r>
              <a:rPr lang="en-US" smtClean="0"/>
              <a:t>Cool Down Data</a:t>
            </a:r>
            <a:endParaRPr lang="en-US" dirty="0"/>
          </a:p>
        </p:txBody>
      </p:sp>
      <p:pic>
        <p:nvPicPr>
          <p:cNvPr id="7" name="Picture 6" descr="New_Logo.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35" y="0"/>
            <a:ext cx="1286967" cy="1098400"/>
          </a:xfrm>
          <a:prstGeom prst="rect">
            <a:avLst/>
          </a:prstGeom>
        </p:spPr>
      </p:pic>
      <p:pic>
        <p:nvPicPr>
          <p:cNvPr id="8" name="Picture 7" descr="Stanford_University_seal_2003.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45600" y="0"/>
            <a:ext cx="1098400" cy="1098400"/>
          </a:xfrm>
          <a:prstGeom prst="rect">
            <a:avLst/>
          </a:prstGeom>
        </p:spPr>
      </p:pic>
    </p:spTree>
    <p:extLst>
      <p:ext uri="{BB962C8B-B14F-4D97-AF65-F5344CB8AC3E}">
        <p14:creationId xmlns:p14="http://schemas.microsoft.com/office/powerpoint/2010/main" val="2414556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63137" y="103008"/>
            <a:ext cx="8660629" cy="1143000"/>
          </a:xfrm>
        </p:spPr>
        <p:txBody>
          <a:bodyPr>
            <a:noAutofit/>
          </a:bodyPr>
          <a:lstStyle/>
          <a:p>
            <a:r>
              <a:rPr lang="en-US" sz="3000" dirty="0" smtClean="0"/>
              <a:t>A model of </a:t>
            </a:r>
            <a:r>
              <a:rPr lang="en-US" sz="3000" dirty="0"/>
              <a:t>the noise performance </a:t>
            </a:r>
            <a:r>
              <a:rPr lang="en-US" sz="3000" dirty="0" smtClean="0"/>
              <a:t>of LIGO Voyager </a:t>
            </a:r>
            <a:r>
              <a:rPr lang="en-US" sz="3000" dirty="0"/>
              <a:t/>
            </a:r>
            <a:br>
              <a:rPr lang="en-US" sz="3000" dirty="0"/>
            </a:br>
            <a:endParaRPr lang="en-US" sz="3000" dirty="0"/>
          </a:p>
        </p:txBody>
      </p:sp>
      <p:sp>
        <p:nvSpPr>
          <p:cNvPr id="4" name="Slide Number Placeholder 3"/>
          <p:cNvSpPr>
            <a:spLocks noGrp="1"/>
          </p:cNvSpPr>
          <p:nvPr>
            <p:ph type="sldNum" sz="quarter" idx="12"/>
          </p:nvPr>
        </p:nvSpPr>
        <p:spPr/>
        <p:txBody>
          <a:bodyPr/>
          <a:lstStyle/>
          <a:p>
            <a:fld id="{AEF90977-0000-B641-9D00-156F4F6BC2E6}" type="slidenum">
              <a:rPr lang="en-US" smtClean="0"/>
              <a:t>4</a:t>
            </a:fld>
            <a:endParaRPr lang="en-US"/>
          </a:p>
        </p:txBody>
      </p:sp>
      <p:pic>
        <p:nvPicPr>
          <p:cNvPr id="5" name="Picture 4"/>
          <p:cNvPicPr>
            <a:picLocks noChangeAspect="1"/>
          </p:cNvPicPr>
          <p:nvPr/>
        </p:nvPicPr>
        <p:blipFill>
          <a:blip r:embed="rId3"/>
          <a:stretch>
            <a:fillRect/>
          </a:stretch>
        </p:blipFill>
        <p:spPr>
          <a:xfrm>
            <a:off x="663634" y="835260"/>
            <a:ext cx="7657061" cy="5988414"/>
          </a:xfrm>
          <a:prstGeom prst="rect">
            <a:avLst/>
          </a:prstGeom>
        </p:spPr>
      </p:pic>
      <p:sp>
        <p:nvSpPr>
          <p:cNvPr id="8" name="TextBox 7"/>
          <p:cNvSpPr txBox="1"/>
          <p:nvPr/>
        </p:nvSpPr>
        <p:spPr>
          <a:xfrm>
            <a:off x="137286" y="6480700"/>
            <a:ext cx="1738176" cy="338554"/>
          </a:xfrm>
          <a:prstGeom prst="rect">
            <a:avLst/>
          </a:prstGeom>
          <a:noFill/>
        </p:spPr>
        <p:txBody>
          <a:bodyPr wrap="none" rtlCol="0">
            <a:spAutoFit/>
          </a:bodyPr>
          <a:lstStyle/>
          <a:p>
            <a:r>
              <a:rPr lang="en-US" sz="1600" dirty="0" smtClean="0"/>
              <a:t>LIGO-T1400226-v7</a:t>
            </a:r>
            <a:endParaRPr lang="en-US" sz="1600" dirty="0"/>
          </a:p>
        </p:txBody>
      </p:sp>
      <p:sp>
        <p:nvSpPr>
          <p:cNvPr id="9" name="TextBox 8"/>
          <p:cNvSpPr txBox="1"/>
          <p:nvPr/>
        </p:nvSpPr>
        <p:spPr>
          <a:xfrm>
            <a:off x="1761873" y="3238063"/>
            <a:ext cx="6269516" cy="1323439"/>
          </a:xfrm>
          <a:prstGeom prst="rect">
            <a:avLst/>
          </a:prstGeom>
          <a:solidFill>
            <a:schemeClr val="bg1"/>
          </a:solidFill>
          <a:ln>
            <a:solidFill>
              <a:schemeClr val="tx1"/>
            </a:solidFill>
          </a:ln>
        </p:spPr>
        <p:txBody>
          <a:bodyPr wrap="square" rtlCol="0">
            <a:spAutoFit/>
          </a:bodyPr>
          <a:lstStyle/>
          <a:p>
            <a:r>
              <a:rPr lang="en-US" sz="2000" dirty="0" smtClean="0"/>
              <a:t>Goal of the work in these slides: </a:t>
            </a:r>
          </a:p>
          <a:p>
            <a:pPr marL="342900" indent="-342900">
              <a:buFont typeface="Arial"/>
              <a:buChar char="•"/>
            </a:pPr>
            <a:r>
              <a:rPr lang="en-US" sz="2000" dirty="0" smtClean="0"/>
              <a:t>Show we can cool a silicon test mass to 120 K </a:t>
            </a:r>
          </a:p>
          <a:p>
            <a:pPr marL="342900" indent="-342900">
              <a:buFont typeface="Arial"/>
              <a:buChar char="•"/>
            </a:pPr>
            <a:r>
              <a:rPr lang="en-US" sz="2000" dirty="0" smtClean="0"/>
              <a:t>Don’t compromise the seismic isolation performance</a:t>
            </a:r>
          </a:p>
          <a:p>
            <a:pPr marL="342900" indent="-342900">
              <a:buFont typeface="Arial"/>
              <a:buChar char="•"/>
            </a:pPr>
            <a:r>
              <a:rPr lang="en-US" sz="2000" dirty="0" smtClean="0"/>
              <a:t>Plan for maintenance and repair</a:t>
            </a:r>
          </a:p>
        </p:txBody>
      </p:sp>
    </p:spTree>
    <p:extLst>
      <p:ext uri="{BB962C8B-B14F-4D97-AF65-F5344CB8AC3E}">
        <p14:creationId xmlns:p14="http://schemas.microsoft.com/office/powerpoint/2010/main" val="185349073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EF90977-0000-B641-9D00-156F4F6BC2E6}" type="slidenum">
              <a:rPr lang="en-US" smtClean="0"/>
              <a:t>40</a:t>
            </a:fld>
            <a:endParaRPr lang="en-US"/>
          </a:p>
        </p:txBody>
      </p:sp>
      <p:pic>
        <p:nvPicPr>
          <p:cNvPr id="3" name="Picture 2"/>
          <p:cNvPicPr>
            <a:picLocks noChangeAspect="1"/>
          </p:cNvPicPr>
          <p:nvPr/>
        </p:nvPicPr>
        <p:blipFill>
          <a:blip r:embed="rId2"/>
          <a:stretch>
            <a:fillRect/>
          </a:stretch>
        </p:blipFill>
        <p:spPr>
          <a:xfrm>
            <a:off x="0" y="1289470"/>
            <a:ext cx="9144000" cy="5080000"/>
          </a:xfrm>
          <a:prstGeom prst="rect">
            <a:avLst/>
          </a:prstGeom>
        </p:spPr>
      </p:pic>
      <p:sp>
        <p:nvSpPr>
          <p:cNvPr id="4" name="TextBox 3"/>
          <p:cNvSpPr txBox="1"/>
          <p:nvPr/>
        </p:nvSpPr>
        <p:spPr>
          <a:xfrm>
            <a:off x="0" y="320374"/>
            <a:ext cx="9143999" cy="584776"/>
          </a:xfrm>
          <a:prstGeom prst="rect">
            <a:avLst/>
          </a:prstGeom>
          <a:noFill/>
        </p:spPr>
        <p:txBody>
          <a:bodyPr wrap="square" rtlCol="0">
            <a:spAutoFit/>
          </a:bodyPr>
          <a:lstStyle/>
          <a:p>
            <a:pPr algn="ctr"/>
            <a:r>
              <a:rPr lang="en-US" sz="3200" dirty="0" smtClean="0"/>
              <a:t>Geometry of heat shields in scattered light simulation</a:t>
            </a:r>
            <a:endParaRPr lang="en-US" sz="3200" dirty="0"/>
          </a:p>
        </p:txBody>
      </p:sp>
    </p:spTree>
    <p:extLst>
      <p:ext uri="{BB962C8B-B14F-4D97-AF65-F5344CB8AC3E}">
        <p14:creationId xmlns:p14="http://schemas.microsoft.com/office/powerpoint/2010/main" val="81040171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EF90977-0000-B641-9D00-156F4F6BC2E6}" type="slidenum">
              <a:rPr lang="en-US" smtClean="0"/>
              <a:t>41</a:t>
            </a:fld>
            <a:endParaRPr lang="en-US"/>
          </a:p>
        </p:txBody>
      </p:sp>
      <p:pic>
        <p:nvPicPr>
          <p:cNvPr id="5" name="Picture 4" descr="testmass_shield_vs_beam_tube_shield_dis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840"/>
            <a:ext cx="9144000" cy="6400800"/>
          </a:xfrm>
          <a:prstGeom prst="rect">
            <a:avLst/>
          </a:prstGeom>
        </p:spPr>
      </p:pic>
    </p:spTree>
    <p:extLst>
      <p:ext uri="{BB962C8B-B14F-4D97-AF65-F5344CB8AC3E}">
        <p14:creationId xmlns:p14="http://schemas.microsoft.com/office/powerpoint/2010/main" val="271125752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EF90977-0000-B641-9D00-156F4F6BC2E6}" type="slidenum">
              <a:rPr lang="en-US" smtClean="0"/>
              <a:t>42</a:t>
            </a:fld>
            <a:endParaRPr lang="en-US"/>
          </a:p>
        </p:txBody>
      </p:sp>
      <p:pic>
        <p:nvPicPr>
          <p:cNvPr id="3" name="Picture 2"/>
          <p:cNvPicPr>
            <a:picLocks noChangeAspect="1"/>
          </p:cNvPicPr>
          <p:nvPr/>
        </p:nvPicPr>
        <p:blipFill>
          <a:blip r:embed="rId2"/>
          <a:stretch>
            <a:fillRect/>
          </a:stretch>
        </p:blipFill>
        <p:spPr>
          <a:xfrm>
            <a:off x="571500" y="1240886"/>
            <a:ext cx="8115300" cy="5207000"/>
          </a:xfrm>
          <a:prstGeom prst="rect">
            <a:avLst/>
          </a:prstGeom>
        </p:spPr>
      </p:pic>
      <p:sp>
        <p:nvSpPr>
          <p:cNvPr id="4" name="Title 1"/>
          <p:cNvSpPr txBox="1">
            <a:spLocks/>
          </p:cNvSpPr>
          <p:nvPr/>
        </p:nvSpPr>
        <p:spPr>
          <a:xfrm>
            <a:off x="457200" y="205986"/>
            <a:ext cx="8229600" cy="1143000"/>
          </a:xfrm>
          <a:prstGeom prst="rect">
            <a:avLst/>
          </a:prstGeom>
        </p:spPr>
        <p:txBody>
          <a:bodyPr/>
          <a:lstStyle>
            <a:lvl1pPr algn="ctr" defTabSz="457146" rtl="0" eaLnBrk="1" latinLnBrk="0" hangingPunct="1">
              <a:spcBef>
                <a:spcPct val="0"/>
              </a:spcBef>
              <a:buNone/>
              <a:defRPr sz="4400" kern="1200">
                <a:solidFill>
                  <a:schemeClr val="tx1"/>
                </a:solidFill>
                <a:latin typeface="+mj-lt"/>
                <a:ea typeface="+mj-ea"/>
                <a:cs typeface="+mj-cs"/>
              </a:defRPr>
            </a:lvl1pPr>
          </a:lstStyle>
          <a:p>
            <a:r>
              <a:rPr lang="en-US" dirty="0" smtClean="0"/>
              <a:t>KAGRA Layout</a:t>
            </a:r>
            <a:endParaRPr lang="en-US" dirty="0"/>
          </a:p>
        </p:txBody>
      </p:sp>
      <p:sp>
        <p:nvSpPr>
          <p:cNvPr id="7" name="TextBox 6"/>
          <p:cNvSpPr txBox="1"/>
          <p:nvPr/>
        </p:nvSpPr>
        <p:spPr>
          <a:xfrm>
            <a:off x="0" y="6581000"/>
            <a:ext cx="8177990" cy="276999"/>
          </a:xfrm>
          <a:prstGeom prst="rect">
            <a:avLst/>
          </a:prstGeom>
          <a:noFill/>
        </p:spPr>
        <p:txBody>
          <a:bodyPr wrap="none" rtlCol="0">
            <a:spAutoFit/>
          </a:bodyPr>
          <a:lstStyle/>
          <a:p>
            <a:r>
              <a:rPr lang="en-US" sz="1200" dirty="0" smtClean="0"/>
              <a:t>CQG 31 (2014) 224003 – Progress on the cryogenic system fir the KAGRA cryogenic </a:t>
            </a:r>
            <a:r>
              <a:rPr lang="en-US" sz="1200" dirty="0" err="1" smtClean="0"/>
              <a:t>interferometric</a:t>
            </a:r>
            <a:r>
              <a:rPr lang="en-US" sz="1200" dirty="0" smtClean="0"/>
              <a:t> gravitational wave telescope</a:t>
            </a:r>
            <a:endParaRPr lang="en-US" sz="1200" dirty="0"/>
          </a:p>
        </p:txBody>
      </p:sp>
    </p:spTree>
    <p:extLst>
      <p:ext uri="{BB962C8B-B14F-4D97-AF65-F5344CB8AC3E}">
        <p14:creationId xmlns:p14="http://schemas.microsoft.com/office/powerpoint/2010/main" val="19336398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497508" y="430776"/>
            <a:ext cx="995343" cy="812376"/>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Optics</a:t>
            </a:r>
          </a:p>
          <a:p>
            <a:pPr algn="ctr"/>
            <a:r>
              <a:rPr lang="en-US" dirty="0"/>
              <a:t>T</a:t>
            </a:r>
            <a:r>
              <a:rPr lang="en-US" dirty="0" smtClean="0"/>
              <a:t>able</a:t>
            </a:r>
            <a:endParaRPr lang="en-US" dirty="0"/>
          </a:p>
        </p:txBody>
      </p:sp>
      <p:sp>
        <p:nvSpPr>
          <p:cNvPr id="9" name="Rectangle 8"/>
          <p:cNvSpPr/>
          <p:nvPr/>
        </p:nvSpPr>
        <p:spPr>
          <a:xfrm>
            <a:off x="5610536" y="430776"/>
            <a:ext cx="938141" cy="728629"/>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Heat Shield</a:t>
            </a:r>
            <a:endParaRPr lang="en-US" dirty="0"/>
          </a:p>
        </p:txBody>
      </p:sp>
      <p:sp>
        <p:nvSpPr>
          <p:cNvPr id="10" name="TextBox 9"/>
          <p:cNvSpPr txBox="1"/>
          <p:nvPr/>
        </p:nvSpPr>
        <p:spPr>
          <a:xfrm>
            <a:off x="3464134" y="772859"/>
            <a:ext cx="2167593" cy="646331"/>
          </a:xfrm>
          <a:prstGeom prst="rect">
            <a:avLst/>
          </a:prstGeom>
          <a:noFill/>
        </p:spPr>
        <p:txBody>
          <a:bodyPr wrap="none" rtlCol="0">
            <a:spAutoFit/>
          </a:bodyPr>
          <a:lstStyle/>
          <a:p>
            <a:pPr algn="ctr"/>
            <a:r>
              <a:rPr lang="en-US" dirty="0" smtClean="0"/>
              <a:t>relative</a:t>
            </a:r>
          </a:p>
          <a:p>
            <a:pPr algn="ctr"/>
            <a:r>
              <a:rPr lang="en-US" dirty="0"/>
              <a:t>d</a:t>
            </a:r>
            <a:r>
              <a:rPr lang="en-US" dirty="0" smtClean="0"/>
              <a:t>isplacement sensor</a:t>
            </a:r>
            <a:endParaRPr lang="en-US" dirty="0"/>
          </a:p>
        </p:txBody>
      </p:sp>
      <p:cxnSp>
        <p:nvCxnSpPr>
          <p:cNvPr id="11" name="Straight Arrow Connector 10"/>
          <p:cNvCxnSpPr/>
          <p:nvPr/>
        </p:nvCxnSpPr>
        <p:spPr>
          <a:xfrm>
            <a:off x="3672474" y="682498"/>
            <a:ext cx="1716589" cy="0"/>
          </a:xfrm>
          <a:prstGeom prst="straightConnector1">
            <a:avLst/>
          </a:prstGeom>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pic>
        <p:nvPicPr>
          <p:cNvPr id="13" name="Picture 12" descr="OSEMs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2" name="Slide Number Placeholder 1"/>
          <p:cNvSpPr>
            <a:spLocks noGrp="1"/>
          </p:cNvSpPr>
          <p:nvPr>
            <p:ph type="sldNum" sz="quarter" idx="12"/>
          </p:nvPr>
        </p:nvSpPr>
        <p:spPr/>
        <p:txBody>
          <a:bodyPr/>
          <a:lstStyle/>
          <a:p>
            <a:fld id="{AEF90977-0000-B641-9D00-156F4F6BC2E6}" type="slidenum">
              <a:rPr lang="en-US" smtClean="0"/>
              <a:t>43</a:t>
            </a:fld>
            <a:endParaRPr lang="en-US"/>
          </a:p>
        </p:txBody>
      </p:sp>
    </p:spTree>
    <p:extLst>
      <p:ext uri="{BB962C8B-B14F-4D97-AF65-F5344CB8AC3E}">
        <p14:creationId xmlns:p14="http://schemas.microsoft.com/office/powerpoint/2010/main" val="74076004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atShieldSensorNois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4948"/>
            <a:ext cx="9144000" cy="5086350"/>
          </a:xfrm>
          <a:prstGeom prst="rect">
            <a:avLst/>
          </a:prstGeom>
        </p:spPr>
      </p:pic>
      <p:sp>
        <p:nvSpPr>
          <p:cNvPr id="3" name="Slide Number Placeholder 2"/>
          <p:cNvSpPr>
            <a:spLocks noGrp="1"/>
          </p:cNvSpPr>
          <p:nvPr>
            <p:ph type="sldNum" sz="quarter" idx="12"/>
          </p:nvPr>
        </p:nvSpPr>
        <p:spPr/>
        <p:txBody>
          <a:bodyPr/>
          <a:lstStyle/>
          <a:p>
            <a:fld id="{AEF90977-0000-B641-9D00-156F4F6BC2E6}" type="slidenum">
              <a:rPr lang="en-US" smtClean="0"/>
              <a:t>44</a:t>
            </a:fld>
            <a:endParaRPr lang="en-US"/>
          </a:p>
        </p:txBody>
      </p:sp>
    </p:spTree>
    <p:extLst>
      <p:ext uri="{BB962C8B-B14F-4D97-AF65-F5344CB8AC3E}">
        <p14:creationId xmlns:p14="http://schemas.microsoft.com/office/powerpoint/2010/main" val="131662141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7854" y="715658"/>
            <a:ext cx="8948290" cy="5426684"/>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3" name="object 3"/>
          <p:cNvSpPr txBox="1"/>
          <p:nvPr/>
        </p:nvSpPr>
        <p:spPr>
          <a:xfrm>
            <a:off x="2872013" y="209250"/>
            <a:ext cx="3082059"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Test</a:t>
            </a:r>
            <a:r>
              <a:rPr sz="1900" spc="-4" dirty="0">
                <a:solidFill>
                  <a:srgbClr val="FF5100"/>
                </a:solidFill>
                <a:latin typeface="Helvetica"/>
                <a:cs typeface="Helvetica"/>
              </a:rPr>
              <a:t> </a:t>
            </a:r>
            <a:r>
              <a:rPr sz="1900" dirty="0">
                <a:solidFill>
                  <a:srgbClr val="FF5100"/>
                </a:solidFill>
                <a:latin typeface="Helvetica"/>
                <a:cs typeface="Helvetica"/>
              </a:rPr>
              <a:t>mass inside heat shield</a:t>
            </a:r>
            <a:endParaRPr sz="1900">
              <a:solidFill>
                <a:prstClr val="black"/>
              </a:solidFill>
              <a:latin typeface="Helvetica"/>
              <a:cs typeface="Helvetica"/>
            </a:endParaRPr>
          </a:p>
        </p:txBody>
      </p:sp>
      <p:sp>
        <p:nvSpPr>
          <p:cNvPr id="4" name="object 4"/>
          <p:cNvSpPr txBox="1"/>
          <p:nvPr/>
        </p:nvSpPr>
        <p:spPr>
          <a:xfrm>
            <a:off x="4971786" y="1618022"/>
            <a:ext cx="1802245"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Heat shield 80 K</a:t>
            </a:r>
            <a:endParaRPr sz="1900">
              <a:solidFill>
                <a:prstClr val="black"/>
              </a:solidFill>
              <a:latin typeface="Helvetica"/>
              <a:cs typeface="Helvetica"/>
            </a:endParaRPr>
          </a:p>
        </p:txBody>
      </p:sp>
      <p:sp>
        <p:nvSpPr>
          <p:cNvPr id="5" name="object 5"/>
          <p:cNvSpPr txBox="1"/>
          <p:nvPr/>
        </p:nvSpPr>
        <p:spPr>
          <a:xfrm>
            <a:off x="1130265" y="5431071"/>
            <a:ext cx="1842655"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Test</a:t>
            </a:r>
            <a:r>
              <a:rPr sz="1900" spc="-4" dirty="0">
                <a:solidFill>
                  <a:srgbClr val="FF5100"/>
                </a:solidFill>
                <a:latin typeface="Helvetica"/>
                <a:cs typeface="Helvetica"/>
              </a:rPr>
              <a:t> </a:t>
            </a:r>
            <a:r>
              <a:rPr sz="1900" dirty="0">
                <a:solidFill>
                  <a:srgbClr val="FF5100"/>
                </a:solidFill>
                <a:latin typeface="Helvetica"/>
                <a:cs typeface="Helvetica"/>
              </a:rPr>
              <a:t>mass 124 K</a:t>
            </a:r>
            <a:endParaRPr sz="1900">
              <a:solidFill>
                <a:prstClr val="black"/>
              </a:solidFill>
              <a:latin typeface="Helvetica"/>
              <a:cs typeface="Helvetica"/>
            </a:endParaRPr>
          </a:p>
        </p:txBody>
      </p:sp>
      <p:sp>
        <p:nvSpPr>
          <p:cNvPr id="6" name="object 6"/>
          <p:cNvSpPr/>
          <p:nvPr/>
        </p:nvSpPr>
        <p:spPr>
          <a:xfrm>
            <a:off x="2989996" y="4093339"/>
            <a:ext cx="1287318" cy="1241612"/>
          </a:xfrm>
          <a:custGeom>
            <a:avLst/>
            <a:gdLst/>
            <a:ahLst/>
            <a:cxnLst/>
            <a:rect l="l" t="t" r="r" b="b"/>
            <a:pathLst>
              <a:path w="1416050" h="1407160">
                <a:moveTo>
                  <a:pt x="1415649" y="0"/>
                </a:moveTo>
                <a:lnTo>
                  <a:pt x="0" y="1406671"/>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7" name="object 7"/>
          <p:cNvSpPr/>
          <p:nvPr/>
        </p:nvSpPr>
        <p:spPr>
          <a:xfrm>
            <a:off x="4168308" y="4101239"/>
            <a:ext cx="100445" cy="97490"/>
          </a:xfrm>
          <a:custGeom>
            <a:avLst/>
            <a:gdLst/>
            <a:ahLst/>
            <a:cxnLst/>
            <a:rect l="l" t="t" r="r" b="b"/>
            <a:pathLst>
              <a:path w="110489" h="110489">
                <a:moveTo>
                  <a:pt x="0" y="29231"/>
                </a:moveTo>
                <a:lnTo>
                  <a:pt x="110498" y="0"/>
                </a:lnTo>
                <a:lnTo>
                  <a:pt x="80564" y="110310"/>
                </a:lnTo>
              </a:path>
            </a:pathLst>
          </a:custGeom>
          <a:ln w="12699">
            <a:solidFill>
              <a:srgbClr val="FF0000"/>
            </a:solidFill>
          </a:ln>
        </p:spPr>
        <p:txBody>
          <a:bodyPr wrap="square" lIns="0" tIns="0" rIns="0" bIns="0" rtlCol="0"/>
          <a:lstStyle/>
          <a:p>
            <a:endParaRPr>
              <a:solidFill>
                <a:prstClr val="black"/>
              </a:solidFill>
              <a:latin typeface="Calibri"/>
            </a:endParaRPr>
          </a:p>
        </p:txBody>
      </p:sp>
      <p:sp>
        <p:nvSpPr>
          <p:cNvPr id="8" name="object 8"/>
          <p:cNvSpPr/>
          <p:nvPr/>
        </p:nvSpPr>
        <p:spPr>
          <a:xfrm>
            <a:off x="4524906" y="1915919"/>
            <a:ext cx="565150" cy="902074"/>
          </a:xfrm>
          <a:custGeom>
            <a:avLst/>
            <a:gdLst/>
            <a:ahLst/>
            <a:cxnLst/>
            <a:rect l="l" t="t" r="r" b="b"/>
            <a:pathLst>
              <a:path w="621664" h="1022350">
                <a:moveTo>
                  <a:pt x="0" y="1021824"/>
                </a:moveTo>
                <a:lnTo>
                  <a:pt x="621346"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9" name="object 9"/>
          <p:cNvSpPr/>
          <p:nvPr/>
        </p:nvSpPr>
        <p:spPr>
          <a:xfrm>
            <a:off x="4530905" y="2707128"/>
            <a:ext cx="91209" cy="100853"/>
          </a:xfrm>
          <a:custGeom>
            <a:avLst/>
            <a:gdLst/>
            <a:ahLst/>
            <a:cxnLst/>
            <a:rect l="l" t="t" r="r" b="b"/>
            <a:pathLst>
              <a:path w="100329" h="114300">
                <a:moveTo>
                  <a:pt x="100260" y="59386"/>
                </a:moveTo>
                <a:lnTo>
                  <a:pt x="0" y="114269"/>
                </a:lnTo>
                <a:lnTo>
                  <a:pt x="2597"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0" name="object 10"/>
          <p:cNvSpPr txBox="1"/>
          <p:nvPr/>
        </p:nvSpPr>
        <p:spPr>
          <a:xfrm>
            <a:off x="5678160" y="3167661"/>
            <a:ext cx="3082059"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Cold link for</a:t>
            </a:r>
            <a:r>
              <a:rPr sz="1900" spc="-4" dirty="0">
                <a:solidFill>
                  <a:srgbClr val="FF5100"/>
                </a:solidFill>
                <a:latin typeface="Helvetica"/>
                <a:cs typeface="Helvetica"/>
              </a:rPr>
              <a:t> </a:t>
            </a:r>
            <a:r>
              <a:rPr sz="1900" dirty="0">
                <a:solidFill>
                  <a:srgbClr val="FF5100"/>
                </a:solidFill>
                <a:latin typeface="Helvetica"/>
                <a:cs typeface="Helvetica"/>
              </a:rPr>
              <a:t>initial cool down</a:t>
            </a:r>
            <a:endParaRPr sz="1900">
              <a:solidFill>
                <a:prstClr val="black"/>
              </a:solidFill>
              <a:latin typeface="Helvetica"/>
              <a:cs typeface="Helvetica"/>
            </a:endParaRPr>
          </a:p>
        </p:txBody>
      </p:sp>
      <p:sp>
        <p:nvSpPr>
          <p:cNvPr id="11" name="object 11"/>
          <p:cNvSpPr/>
          <p:nvPr/>
        </p:nvSpPr>
        <p:spPr>
          <a:xfrm>
            <a:off x="4809919" y="3362249"/>
            <a:ext cx="831850" cy="385482"/>
          </a:xfrm>
          <a:custGeom>
            <a:avLst/>
            <a:gdLst/>
            <a:ahLst/>
            <a:cxnLst/>
            <a:rect l="l" t="t" r="r" b="b"/>
            <a:pathLst>
              <a:path w="915035" h="436879">
                <a:moveTo>
                  <a:pt x="0" y="436403"/>
                </a:moveTo>
                <a:lnTo>
                  <a:pt x="914538"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2" name="object 12"/>
          <p:cNvSpPr/>
          <p:nvPr/>
        </p:nvSpPr>
        <p:spPr>
          <a:xfrm>
            <a:off x="4820338" y="3659362"/>
            <a:ext cx="103909" cy="91328"/>
          </a:xfrm>
          <a:custGeom>
            <a:avLst/>
            <a:gdLst/>
            <a:ahLst/>
            <a:cxnLst/>
            <a:rect l="l" t="t" r="r" b="b"/>
            <a:pathLst>
              <a:path w="114300" h="103504">
                <a:moveTo>
                  <a:pt x="113948" y="103158"/>
                </a:moveTo>
                <a:lnTo>
                  <a:pt x="0" y="94209"/>
                </a:lnTo>
                <a:lnTo>
                  <a:pt x="64723" y="0"/>
                </a:lnTo>
              </a:path>
            </a:pathLst>
          </a:custGeom>
          <a:ln w="12699">
            <a:solidFill>
              <a:srgbClr val="FF0000"/>
            </a:solidFill>
          </a:ln>
        </p:spPr>
        <p:txBody>
          <a:bodyPr wrap="square" lIns="0" tIns="0" rIns="0" bIns="0" rtlCol="0"/>
          <a:lstStyle/>
          <a:p>
            <a:endParaRPr>
              <a:solidFill>
                <a:prstClr val="black"/>
              </a:solidFill>
              <a:latin typeface="Calibri"/>
            </a:endParaRPr>
          </a:p>
        </p:txBody>
      </p:sp>
      <p:sp>
        <p:nvSpPr>
          <p:cNvPr id="13" name="object 13"/>
          <p:cNvSpPr txBox="1"/>
          <p:nvPr/>
        </p:nvSpPr>
        <p:spPr>
          <a:xfrm>
            <a:off x="1101241" y="1993688"/>
            <a:ext cx="2287155" cy="670007"/>
          </a:xfrm>
          <a:prstGeom prst="rect">
            <a:avLst/>
          </a:prstGeom>
        </p:spPr>
        <p:txBody>
          <a:bodyPr vert="horz" wrap="square" lIns="0" tIns="0" rIns="0" bIns="0" rtlCol="0">
            <a:spAutoFit/>
          </a:bodyPr>
          <a:lstStyle/>
          <a:p>
            <a:pPr marL="11396" marR="4559">
              <a:lnSpc>
                <a:spcPct val="115900"/>
              </a:lnSpc>
            </a:pPr>
            <a:r>
              <a:rPr sz="1900" dirty="0">
                <a:solidFill>
                  <a:srgbClr val="FF5100"/>
                </a:solidFill>
                <a:latin typeface="Helvetica"/>
                <a:cs typeface="Helvetica"/>
              </a:rPr>
              <a:t>Holes for</a:t>
            </a:r>
            <a:r>
              <a:rPr sz="1900" spc="-4" dirty="0">
                <a:solidFill>
                  <a:srgbClr val="FF5100"/>
                </a:solidFill>
                <a:latin typeface="Helvetica"/>
                <a:cs typeface="Helvetica"/>
              </a:rPr>
              <a:t> </a:t>
            </a:r>
            <a:r>
              <a:rPr sz="1900" dirty="0">
                <a:solidFill>
                  <a:srgbClr val="FF5100"/>
                </a:solidFill>
                <a:latin typeface="Helvetica"/>
                <a:cs typeface="Helvetica"/>
              </a:rPr>
              <a:t>suspension wires</a:t>
            </a:r>
            <a:endParaRPr sz="1900">
              <a:solidFill>
                <a:prstClr val="black"/>
              </a:solidFill>
              <a:latin typeface="Helvetica"/>
              <a:cs typeface="Helvetica"/>
            </a:endParaRPr>
          </a:p>
        </p:txBody>
      </p:sp>
      <p:sp>
        <p:nvSpPr>
          <p:cNvPr id="14" name="object 14"/>
          <p:cNvSpPr/>
          <p:nvPr/>
        </p:nvSpPr>
        <p:spPr>
          <a:xfrm>
            <a:off x="2922260" y="2385508"/>
            <a:ext cx="880918" cy="356907"/>
          </a:xfrm>
          <a:custGeom>
            <a:avLst/>
            <a:gdLst/>
            <a:ahLst/>
            <a:cxnLst/>
            <a:rect l="l" t="t" r="r" b="b"/>
            <a:pathLst>
              <a:path w="969010" h="404494">
                <a:moveTo>
                  <a:pt x="968603" y="404472"/>
                </a:moveTo>
                <a:lnTo>
                  <a:pt x="0"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5" name="object 15"/>
          <p:cNvSpPr/>
          <p:nvPr/>
        </p:nvSpPr>
        <p:spPr>
          <a:xfrm>
            <a:off x="3689096" y="2657889"/>
            <a:ext cx="103331" cy="93569"/>
          </a:xfrm>
          <a:custGeom>
            <a:avLst/>
            <a:gdLst/>
            <a:ahLst/>
            <a:cxnLst/>
            <a:rect l="l" t="t" r="r" b="b"/>
            <a:pathLst>
              <a:path w="113664" h="106044">
                <a:moveTo>
                  <a:pt x="44043" y="0"/>
                </a:moveTo>
                <a:lnTo>
                  <a:pt x="113364" y="90879"/>
                </a:lnTo>
                <a:lnTo>
                  <a:pt x="0" y="105474"/>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6" name="Slide Number Placeholder 15"/>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45</a:t>
            </a:fld>
            <a:endParaRPr lang="en-US">
              <a:solidFill>
                <a:prstClr val="black">
                  <a:tint val="75000"/>
                </a:prstClr>
              </a:solidFill>
              <a:latin typeface="Calibri"/>
            </a:endParaRPr>
          </a:p>
        </p:txBody>
      </p:sp>
    </p:spTree>
    <p:extLst>
      <p:ext uri="{BB962C8B-B14F-4D97-AF65-F5344CB8AC3E}">
        <p14:creationId xmlns:p14="http://schemas.microsoft.com/office/powerpoint/2010/main" val="179134648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7854" y="715658"/>
            <a:ext cx="8948290" cy="5426684"/>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3" name="object 3"/>
          <p:cNvSpPr txBox="1"/>
          <p:nvPr/>
        </p:nvSpPr>
        <p:spPr>
          <a:xfrm>
            <a:off x="375510" y="1495923"/>
            <a:ext cx="3756890" cy="670007"/>
          </a:xfrm>
          <a:prstGeom prst="rect">
            <a:avLst/>
          </a:prstGeom>
        </p:spPr>
        <p:txBody>
          <a:bodyPr vert="horz" wrap="square" lIns="0" tIns="0" rIns="0" bIns="0" rtlCol="0">
            <a:spAutoFit/>
          </a:bodyPr>
          <a:lstStyle/>
          <a:p>
            <a:pPr marL="11396" marR="4559">
              <a:lnSpc>
                <a:spcPct val="115900"/>
              </a:lnSpc>
            </a:pPr>
            <a:r>
              <a:rPr sz="1900" dirty="0">
                <a:solidFill>
                  <a:srgbClr val="FF5100"/>
                </a:solidFill>
                <a:latin typeface="Helvetica"/>
                <a:cs typeface="Helvetica"/>
              </a:rPr>
              <a:t>Cu brackets for</a:t>
            </a:r>
            <a:r>
              <a:rPr sz="1900" spc="-4" dirty="0">
                <a:solidFill>
                  <a:srgbClr val="FF5100"/>
                </a:solidFill>
                <a:latin typeface="Helvetica"/>
                <a:cs typeface="Helvetica"/>
              </a:rPr>
              <a:t> </a:t>
            </a:r>
            <a:r>
              <a:rPr sz="1900" dirty="0">
                <a:solidFill>
                  <a:srgbClr val="FF5100"/>
                </a:solidFill>
                <a:latin typeface="Helvetica"/>
                <a:cs typeface="Helvetica"/>
              </a:rPr>
              <a:t>Cu braids between heat shield and stage 0 cold plates</a:t>
            </a:r>
            <a:endParaRPr sz="1900">
              <a:solidFill>
                <a:prstClr val="black"/>
              </a:solidFill>
              <a:latin typeface="Helvetica"/>
              <a:cs typeface="Helvetica"/>
            </a:endParaRPr>
          </a:p>
        </p:txBody>
      </p:sp>
      <p:sp>
        <p:nvSpPr>
          <p:cNvPr id="4" name="object 4"/>
          <p:cNvSpPr/>
          <p:nvPr/>
        </p:nvSpPr>
        <p:spPr>
          <a:xfrm>
            <a:off x="1954626" y="2197673"/>
            <a:ext cx="1025814" cy="1381125"/>
          </a:xfrm>
          <a:custGeom>
            <a:avLst/>
            <a:gdLst/>
            <a:ahLst/>
            <a:cxnLst/>
            <a:rect l="l" t="t" r="r" b="b"/>
            <a:pathLst>
              <a:path w="1128395" h="1565275">
                <a:moveTo>
                  <a:pt x="1128262" y="1564667"/>
                </a:moveTo>
                <a:lnTo>
                  <a:pt x="0"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5" name="object 5"/>
          <p:cNvSpPr/>
          <p:nvPr/>
        </p:nvSpPr>
        <p:spPr>
          <a:xfrm>
            <a:off x="2878792" y="3468834"/>
            <a:ext cx="95250" cy="100853"/>
          </a:xfrm>
          <a:custGeom>
            <a:avLst/>
            <a:gdLst/>
            <a:ahLst/>
            <a:cxnLst/>
            <a:rect l="l" t="t" r="r" b="b"/>
            <a:pathLst>
              <a:path w="104775" h="114300">
                <a:moveTo>
                  <a:pt x="92711" y="0"/>
                </a:moveTo>
                <a:lnTo>
                  <a:pt x="104251" y="113717"/>
                </a:lnTo>
                <a:lnTo>
                  <a:pt x="0" y="66854"/>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6" name="object 6"/>
          <p:cNvSpPr/>
          <p:nvPr/>
        </p:nvSpPr>
        <p:spPr>
          <a:xfrm>
            <a:off x="1964302" y="2188281"/>
            <a:ext cx="1248641" cy="920563"/>
          </a:xfrm>
          <a:custGeom>
            <a:avLst/>
            <a:gdLst/>
            <a:ahLst/>
            <a:cxnLst/>
            <a:rect l="l" t="t" r="r" b="b"/>
            <a:pathLst>
              <a:path w="1373504" h="1043304">
                <a:moveTo>
                  <a:pt x="1373075" y="1043111"/>
                </a:moveTo>
                <a:lnTo>
                  <a:pt x="0"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7" name="object 7"/>
          <p:cNvSpPr/>
          <p:nvPr/>
        </p:nvSpPr>
        <p:spPr>
          <a:xfrm>
            <a:off x="3100274" y="3008906"/>
            <a:ext cx="103331" cy="93009"/>
          </a:xfrm>
          <a:custGeom>
            <a:avLst/>
            <a:gdLst/>
            <a:ahLst/>
            <a:cxnLst/>
            <a:rect l="l" t="t" r="r" b="b"/>
            <a:pathLst>
              <a:path w="113664" h="105410">
                <a:moveTo>
                  <a:pt x="69143" y="0"/>
                </a:moveTo>
                <a:lnTo>
                  <a:pt x="113393" y="105387"/>
                </a:lnTo>
                <a:lnTo>
                  <a:pt x="0" y="91015"/>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8" name="Slide Number Placeholder 7"/>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46</a:t>
            </a:fld>
            <a:endParaRPr lang="en-US">
              <a:solidFill>
                <a:prstClr val="black">
                  <a:tint val="75000"/>
                </a:prstClr>
              </a:solidFill>
              <a:latin typeface="Calibri"/>
            </a:endParaRPr>
          </a:p>
        </p:txBody>
      </p:sp>
    </p:spTree>
    <p:extLst>
      <p:ext uri="{BB962C8B-B14F-4D97-AF65-F5344CB8AC3E}">
        <p14:creationId xmlns:p14="http://schemas.microsoft.com/office/powerpoint/2010/main" val="95602854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7854" y="715658"/>
            <a:ext cx="8948290" cy="5426684"/>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3" name="object 3"/>
          <p:cNvSpPr txBox="1"/>
          <p:nvPr/>
        </p:nvSpPr>
        <p:spPr>
          <a:xfrm>
            <a:off x="4739547" y="1186002"/>
            <a:ext cx="3729182" cy="670007"/>
          </a:xfrm>
          <a:prstGeom prst="rect">
            <a:avLst/>
          </a:prstGeom>
        </p:spPr>
        <p:txBody>
          <a:bodyPr vert="horz" wrap="square" lIns="0" tIns="0" rIns="0" bIns="0" rtlCol="0">
            <a:spAutoFit/>
          </a:bodyPr>
          <a:lstStyle/>
          <a:p>
            <a:pPr marL="11396" marR="4559">
              <a:lnSpc>
                <a:spcPct val="115900"/>
              </a:lnSpc>
            </a:pPr>
            <a:r>
              <a:rPr sz="1900" dirty="0">
                <a:solidFill>
                  <a:srgbClr val="FF5100"/>
                </a:solidFill>
                <a:latin typeface="Helvetica"/>
                <a:cs typeface="Helvetica"/>
              </a:rPr>
              <a:t>Aluminum low emissivity plates (ribs boost vibrational frequencies)</a:t>
            </a:r>
            <a:endParaRPr sz="1900">
              <a:solidFill>
                <a:prstClr val="black"/>
              </a:solidFill>
              <a:latin typeface="Helvetica"/>
              <a:cs typeface="Helvetica"/>
            </a:endParaRPr>
          </a:p>
        </p:txBody>
      </p:sp>
      <p:sp>
        <p:nvSpPr>
          <p:cNvPr id="4" name="object 4"/>
          <p:cNvSpPr/>
          <p:nvPr/>
        </p:nvSpPr>
        <p:spPr>
          <a:xfrm>
            <a:off x="4411603" y="1793826"/>
            <a:ext cx="755650" cy="620246"/>
          </a:xfrm>
          <a:custGeom>
            <a:avLst/>
            <a:gdLst/>
            <a:ahLst/>
            <a:cxnLst/>
            <a:rect l="l" t="t" r="r" b="b"/>
            <a:pathLst>
              <a:path w="831214" h="702944">
                <a:moveTo>
                  <a:pt x="0" y="702503"/>
                </a:moveTo>
                <a:lnTo>
                  <a:pt x="831129" y="0"/>
                </a:lnTo>
              </a:path>
            </a:pathLst>
          </a:custGeom>
          <a:ln w="12699">
            <a:solidFill>
              <a:srgbClr val="FF0000"/>
            </a:solidFill>
          </a:ln>
        </p:spPr>
        <p:txBody>
          <a:bodyPr wrap="square" lIns="0" tIns="0" rIns="0" bIns="0" rtlCol="0"/>
          <a:lstStyle/>
          <a:p>
            <a:endParaRPr>
              <a:solidFill>
                <a:prstClr val="black"/>
              </a:solidFill>
              <a:latin typeface="Calibri"/>
            </a:endParaRPr>
          </a:p>
        </p:txBody>
      </p:sp>
      <p:sp>
        <p:nvSpPr>
          <p:cNvPr id="5" name="object 5"/>
          <p:cNvSpPr/>
          <p:nvPr/>
        </p:nvSpPr>
        <p:spPr>
          <a:xfrm>
            <a:off x="4420423" y="2311554"/>
            <a:ext cx="102755" cy="95250"/>
          </a:xfrm>
          <a:custGeom>
            <a:avLst/>
            <a:gdLst/>
            <a:ahLst/>
            <a:cxnLst/>
            <a:rect l="l" t="t" r="r" b="b"/>
            <a:pathLst>
              <a:path w="113029" h="107950">
                <a:moveTo>
                  <a:pt x="112491" y="87295"/>
                </a:moveTo>
                <a:lnTo>
                  <a:pt x="0" y="107547"/>
                </a:lnTo>
                <a:lnTo>
                  <a:pt x="38705"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6" name="object 6"/>
          <p:cNvSpPr/>
          <p:nvPr/>
        </p:nvSpPr>
        <p:spPr>
          <a:xfrm>
            <a:off x="5186528" y="1793827"/>
            <a:ext cx="203200" cy="1634378"/>
          </a:xfrm>
          <a:custGeom>
            <a:avLst/>
            <a:gdLst/>
            <a:ahLst/>
            <a:cxnLst/>
            <a:rect l="l" t="t" r="r" b="b"/>
            <a:pathLst>
              <a:path w="223520" h="1852295">
                <a:moveTo>
                  <a:pt x="223523" y="1852054"/>
                </a:moveTo>
                <a:lnTo>
                  <a:pt x="0" y="0"/>
                </a:lnTo>
              </a:path>
            </a:pathLst>
          </a:custGeom>
          <a:ln w="12699">
            <a:solidFill>
              <a:srgbClr val="FF0000"/>
            </a:solidFill>
          </a:ln>
        </p:spPr>
        <p:txBody>
          <a:bodyPr wrap="square" lIns="0" tIns="0" rIns="0" bIns="0" rtlCol="0"/>
          <a:lstStyle/>
          <a:p>
            <a:endParaRPr>
              <a:solidFill>
                <a:prstClr val="black"/>
              </a:solidFill>
              <a:latin typeface="Calibri"/>
            </a:endParaRPr>
          </a:p>
        </p:txBody>
      </p:sp>
      <p:sp>
        <p:nvSpPr>
          <p:cNvPr id="7" name="object 7"/>
          <p:cNvSpPr/>
          <p:nvPr/>
        </p:nvSpPr>
        <p:spPr>
          <a:xfrm>
            <a:off x="5325985" y="3324115"/>
            <a:ext cx="103331" cy="93009"/>
          </a:xfrm>
          <a:custGeom>
            <a:avLst/>
            <a:gdLst/>
            <a:ahLst/>
            <a:cxnLst/>
            <a:rect l="l" t="t" r="r" b="b"/>
            <a:pathLst>
              <a:path w="113664" h="105410">
                <a:moveTo>
                  <a:pt x="113478" y="0"/>
                </a:moveTo>
                <a:lnTo>
                  <a:pt x="68600" y="105120"/>
                </a:lnTo>
                <a:lnTo>
                  <a:pt x="0" y="13695"/>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8" name="Slide Number Placeholder 7"/>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47</a:t>
            </a:fld>
            <a:endParaRPr lang="en-US">
              <a:solidFill>
                <a:prstClr val="black">
                  <a:tint val="75000"/>
                </a:prstClr>
              </a:solidFill>
              <a:latin typeface="Calibri"/>
            </a:endParaRPr>
          </a:p>
        </p:txBody>
      </p:sp>
    </p:spTree>
    <p:extLst>
      <p:ext uri="{BB962C8B-B14F-4D97-AF65-F5344CB8AC3E}">
        <p14:creationId xmlns:p14="http://schemas.microsoft.com/office/powerpoint/2010/main" val="315827773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7854" y="715658"/>
            <a:ext cx="8948290" cy="5426684"/>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3" name="object 3"/>
          <p:cNvSpPr txBox="1"/>
          <p:nvPr/>
        </p:nvSpPr>
        <p:spPr>
          <a:xfrm>
            <a:off x="3704174" y="998164"/>
            <a:ext cx="4187536" cy="670007"/>
          </a:xfrm>
          <a:prstGeom prst="rect">
            <a:avLst/>
          </a:prstGeom>
        </p:spPr>
        <p:txBody>
          <a:bodyPr vert="horz" wrap="square" lIns="0" tIns="0" rIns="0" bIns="0" rtlCol="0">
            <a:spAutoFit/>
          </a:bodyPr>
          <a:lstStyle/>
          <a:p>
            <a:pPr marL="11396" marR="4559">
              <a:lnSpc>
                <a:spcPct val="115900"/>
              </a:lnSpc>
            </a:pPr>
            <a:r>
              <a:rPr sz="1900" dirty="0">
                <a:solidFill>
                  <a:srgbClr val="FF5100"/>
                </a:solidFill>
                <a:latin typeface="Helvetica"/>
                <a:cs typeface="Helvetica"/>
              </a:rPr>
              <a:t>Flexible stainless strips attach</a:t>
            </a:r>
            <a:r>
              <a:rPr sz="1900" spc="-4" dirty="0">
                <a:solidFill>
                  <a:srgbClr val="FF5100"/>
                </a:solidFill>
                <a:latin typeface="Helvetica"/>
                <a:cs typeface="Helvetica"/>
              </a:rPr>
              <a:t> </a:t>
            </a:r>
            <a:r>
              <a:rPr sz="1900" dirty="0">
                <a:solidFill>
                  <a:srgbClr val="FF5100"/>
                </a:solidFill>
                <a:latin typeface="Helvetica"/>
                <a:cs typeface="Helvetica"/>
              </a:rPr>
              <a:t>the</a:t>
            </a:r>
            <a:r>
              <a:rPr sz="1900" spc="-4" dirty="0">
                <a:solidFill>
                  <a:srgbClr val="FF5100"/>
                </a:solidFill>
                <a:latin typeface="Helvetica"/>
                <a:cs typeface="Helvetica"/>
              </a:rPr>
              <a:t> </a:t>
            </a:r>
            <a:r>
              <a:rPr sz="1900" dirty="0">
                <a:solidFill>
                  <a:srgbClr val="FF5100"/>
                </a:solidFill>
                <a:latin typeface="Helvetica"/>
                <a:cs typeface="Helvetica"/>
              </a:rPr>
              <a:t>heat shield to</a:t>
            </a:r>
            <a:r>
              <a:rPr sz="1900" spc="-4" dirty="0">
                <a:solidFill>
                  <a:srgbClr val="FF5100"/>
                </a:solidFill>
                <a:latin typeface="Helvetica"/>
                <a:cs typeface="Helvetica"/>
              </a:rPr>
              <a:t> </a:t>
            </a:r>
            <a:r>
              <a:rPr sz="1900" dirty="0">
                <a:solidFill>
                  <a:srgbClr val="FF5100"/>
                </a:solidFill>
                <a:latin typeface="Helvetica"/>
                <a:cs typeface="Helvetica"/>
              </a:rPr>
              <a:t>its</a:t>
            </a:r>
            <a:r>
              <a:rPr sz="1900" spc="-4" dirty="0">
                <a:solidFill>
                  <a:srgbClr val="FF5100"/>
                </a:solidFill>
                <a:latin typeface="Helvetica"/>
                <a:cs typeface="Helvetica"/>
              </a:rPr>
              <a:t> </a:t>
            </a:r>
            <a:r>
              <a:rPr sz="1900" dirty="0">
                <a:solidFill>
                  <a:srgbClr val="FF5100"/>
                </a:solidFill>
                <a:latin typeface="Helvetica"/>
                <a:cs typeface="Helvetica"/>
              </a:rPr>
              <a:t>(warm) suspended stage</a:t>
            </a:r>
            <a:endParaRPr sz="1900">
              <a:solidFill>
                <a:prstClr val="black"/>
              </a:solidFill>
              <a:latin typeface="Helvetica"/>
              <a:cs typeface="Helvetica"/>
            </a:endParaRPr>
          </a:p>
        </p:txBody>
      </p:sp>
      <p:sp>
        <p:nvSpPr>
          <p:cNvPr id="4" name="object 4"/>
          <p:cNvSpPr/>
          <p:nvPr/>
        </p:nvSpPr>
        <p:spPr>
          <a:xfrm>
            <a:off x="3781485" y="1671734"/>
            <a:ext cx="408709" cy="451037"/>
          </a:xfrm>
          <a:custGeom>
            <a:avLst/>
            <a:gdLst/>
            <a:ahLst/>
            <a:cxnLst/>
            <a:rect l="l" t="t" r="r" b="b"/>
            <a:pathLst>
              <a:path w="449579" h="511175">
                <a:moveTo>
                  <a:pt x="0" y="510912"/>
                </a:moveTo>
                <a:lnTo>
                  <a:pt x="449218"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5" name="object 5"/>
          <p:cNvSpPr/>
          <p:nvPr/>
        </p:nvSpPr>
        <p:spPr>
          <a:xfrm>
            <a:off x="3789108" y="2015233"/>
            <a:ext cx="98714" cy="99172"/>
          </a:xfrm>
          <a:custGeom>
            <a:avLst/>
            <a:gdLst/>
            <a:ahLst/>
            <a:cxnLst/>
            <a:rect l="l" t="t" r="r" b="b"/>
            <a:pathLst>
              <a:path w="108585" h="112394">
                <a:moveTo>
                  <a:pt x="108281" y="75474"/>
                </a:moveTo>
                <a:lnTo>
                  <a:pt x="0" y="112074"/>
                </a:lnTo>
                <a:lnTo>
                  <a:pt x="22442"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6" name="object 6"/>
          <p:cNvSpPr/>
          <p:nvPr/>
        </p:nvSpPr>
        <p:spPr>
          <a:xfrm>
            <a:off x="4199541" y="1681125"/>
            <a:ext cx="523009" cy="319368"/>
          </a:xfrm>
          <a:custGeom>
            <a:avLst/>
            <a:gdLst/>
            <a:ahLst/>
            <a:cxnLst/>
            <a:rect l="l" t="t" r="r" b="b"/>
            <a:pathLst>
              <a:path w="575310" h="361950">
                <a:moveTo>
                  <a:pt x="574775" y="361895"/>
                </a:moveTo>
                <a:lnTo>
                  <a:pt x="0"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7" name="object 7"/>
          <p:cNvSpPr/>
          <p:nvPr/>
        </p:nvSpPr>
        <p:spPr>
          <a:xfrm>
            <a:off x="4608461" y="1905266"/>
            <a:ext cx="103909" cy="89647"/>
          </a:xfrm>
          <a:custGeom>
            <a:avLst/>
            <a:gdLst/>
            <a:ahLst/>
            <a:cxnLst/>
            <a:rect l="l" t="t" r="r" b="b"/>
            <a:pathLst>
              <a:path w="114300" h="101600">
                <a:moveTo>
                  <a:pt x="60901" y="0"/>
                </a:moveTo>
                <a:lnTo>
                  <a:pt x="114216" y="101103"/>
                </a:lnTo>
                <a:lnTo>
                  <a:pt x="0" y="96724"/>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8" name="Slide Number Placeholder 7"/>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48</a:t>
            </a:fld>
            <a:endParaRPr lang="en-US">
              <a:solidFill>
                <a:prstClr val="black">
                  <a:tint val="75000"/>
                </a:prstClr>
              </a:solidFill>
              <a:latin typeface="Calibri"/>
            </a:endParaRPr>
          </a:p>
        </p:txBody>
      </p:sp>
    </p:spTree>
    <p:extLst>
      <p:ext uri="{BB962C8B-B14F-4D97-AF65-F5344CB8AC3E}">
        <p14:creationId xmlns:p14="http://schemas.microsoft.com/office/powerpoint/2010/main" val="384136688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7854" y="715658"/>
            <a:ext cx="8948290" cy="5426684"/>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3" name="object 3"/>
          <p:cNvSpPr txBox="1"/>
          <p:nvPr/>
        </p:nvSpPr>
        <p:spPr>
          <a:xfrm>
            <a:off x="5832972" y="2031261"/>
            <a:ext cx="2301009"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suspension top mass</a:t>
            </a:r>
            <a:endParaRPr sz="1900">
              <a:solidFill>
                <a:prstClr val="black"/>
              </a:solidFill>
              <a:latin typeface="Helvetica"/>
              <a:cs typeface="Helvetica"/>
            </a:endParaRPr>
          </a:p>
        </p:txBody>
      </p:sp>
      <p:sp>
        <p:nvSpPr>
          <p:cNvPr id="4" name="object 4"/>
          <p:cNvSpPr txBox="1"/>
          <p:nvPr/>
        </p:nvSpPr>
        <p:spPr>
          <a:xfrm>
            <a:off x="1459266" y="2247267"/>
            <a:ext cx="1249795" cy="670007"/>
          </a:xfrm>
          <a:prstGeom prst="rect">
            <a:avLst/>
          </a:prstGeom>
        </p:spPr>
        <p:txBody>
          <a:bodyPr vert="horz" wrap="square" lIns="0" tIns="0" rIns="0" bIns="0" rtlCol="0">
            <a:spAutoFit/>
          </a:bodyPr>
          <a:lstStyle/>
          <a:p>
            <a:pPr marL="11396" marR="4559">
              <a:lnSpc>
                <a:spcPct val="115900"/>
              </a:lnSpc>
            </a:pPr>
            <a:r>
              <a:rPr sz="1900" dirty="0">
                <a:solidFill>
                  <a:srgbClr val="FF5100"/>
                </a:solidFill>
                <a:latin typeface="Helvetica"/>
                <a:cs typeface="Helvetica"/>
              </a:rPr>
              <a:t>suspension spring</a:t>
            </a:r>
            <a:endParaRPr sz="1900">
              <a:solidFill>
                <a:prstClr val="black"/>
              </a:solidFill>
              <a:latin typeface="Helvetica"/>
              <a:cs typeface="Helvetica"/>
            </a:endParaRPr>
          </a:p>
        </p:txBody>
      </p:sp>
      <p:sp>
        <p:nvSpPr>
          <p:cNvPr id="5" name="object 5"/>
          <p:cNvSpPr/>
          <p:nvPr/>
        </p:nvSpPr>
        <p:spPr>
          <a:xfrm>
            <a:off x="4607309" y="2131930"/>
            <a:ext cx="1189182" cy="356907"/>
          </a:xfrm>
          <a:custGeom>
            <a:avLst/>
            <a:gdLst/>
            <a:ahLst/>
            <a:cxnLst/>
            <a:rect l="l" t="t" r="r" b="b"/>
            <a:pathLst>
              <a:path w="1308100" h="404494">
                <a:moveTo>
                  <a:pt x="0" y="404472"/>
                </a:moveTo>
                <a:lnTo>
                  <a:pt x="1307712"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6" name="object 6"/>
          <p:cNvSpPr/>
          <p:nvPr/>
        </p:nvSpPr>
        <p:spPr>
          <a:xfrm>
            <a:off x="4618338" y="2411522"/>
            <a:ext cx="101600" cy="96371"/>
          </a:xfrm>
          <a:custGeom>
            <a:avLst/>
            <a:gdLst/>
            <a:ahLst/>
            <a:cxnLst/>
            <a:rect l="l" t="t" r="r" b="b"/>
            <a:pathLst>
              <a:path w="111760" h="109219">
                <a:moveTo>
                  <a:pt x="111453" y="109198"/>
                </a:moveTo>
                <a:lnTo>
                  <a:pt x="0" y="83847"/>
                </a:lnTo>
                <a:lnTo>
                  <a:pt x="77679"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7" name="object 7"/>
          <p:cNvSpPr/>
          <p:nvPr/>
        </p:nvSpPr>
        <p:spPr>
          <a:xfrm>
            <a:off x="2544884" y="2499075"/>
            <a:ext cx="1122795" cy="84044"/>
          </a:xfrm>
          <a:custGeom>
            <a:avLst/>
            <a:gdLst/>
            <a:ahLst/>
            <a:cxnLst/>
            <a:rect l="l" t="t" r="r" b="b"/>
            <a:pathLst>
              <a:path w="1235075" h="95250">
                <a:moveTo>
                  <a:pt x="1234702" y="0"/>
                </a:moveTo>
                <a:lnTo>
                  <a:pt x="0" y="94813"/>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8" name="object 8"/>
          <p:cNvSpPr/>
          <p:nvPr/>
        </p:nvSpPr>
        <p:spPr>
          <a:xfrm>
            <a:off x="3562128" y="2456342"/>
            <a:ext cx="94095" cy="100853"/>
          </a:xfrm>
          <a:custGeom>
            <a:avLst/>
            <a:gdLst/>
            <a:ahLst/>
            <a:cxnLst/>
            <a:rect l="l" t="t" r="r" b="b"/>
            <a:pathLst>
              <a:path w="103504" h="114300">
                <a:moveTo>
                  <a:pt x="0" y="0"/>
                </a:moveTo>
                <a:lnTo>
                  <a:pt x="103071" y="49402"/>
                </a:lnTo>
                <a:lnTo>
                  <a:pt x="8751" y="113964"/>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9" name="Slide Number Placeholder 8"/>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49</a:t>
            </a:fld>
            <a:endParaRPr lang="en-US">
              <a:solidFill>
                <a:prstClr val="black">
                  <a:tint val="75000"/>
                </a:prstClr>
              </a:solidFill>
              <a:latin typeface="Calibri"/>
            </a:endParaRPr>
          </a:p>
        </p:txBody>
      </p:sp>
    </p:spTree>
    <p:extLst>
      <p:ext uri="{BB962C8B-B14F-4D97-AF65-F5344CB8AC3E}">
        <p14:creationId xmlns:p14="http://schemas.microsoft.com/office/powerpoint/2010/main" val="166854251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797"/>
            <a:ext cx="8229600" cy="1143000"/>
          </a:xfrm>
        </p:spPr>
        <p:txBody>
          <a:bodyPr/>
          <a:lstStyle/>
          <a:p>
            <a:r>
              <a:rPr lang="en-US" dirty="0" smtClean="0"/>
              <a:t>Actively controlled shield (ETM)</a:t>
            </a:r>
            <a:endParaRPr lang="en-US" dirty="0"/>
          </a:p>
        </p:txBody>
      </p:sp>
      <p:grpSp>
        <p:nvGrpSpPr>
          <p:cNvPr id="8" name="Group 7"/>
          <p:cNvGrpSpPr/>
          <p:nvPr/>
        </p:nvGrpSpPr>
        <p:grpSpPr>
          <a:xfrm>
            <a:off x="3373106" y="1939947"/>
            <a:ext cx="5178106" cy="4829213"/>
            <a:chOff x="3998280" y="2613985"/>
            <a:chExt cx="3768767" cy="3514833"/>
          </a:xfrm>
        </p:grpSpPr>
        <p:sp>
          <p:nvSpPr>
            <p:cNvPr id="4" name="Rectangle 3"/>
            <p:cNvSpPr/>
            <p:nvPr/>
          </p:nvSpPr>
          <p:spPr>
            <a:xfrm>
              <a:off x="5566876" y="3308085"/>
              <a:ext cx="2200171" cy="282073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hord 4"/>
            <p:cNvSpPr/>
            <p:nvPr/>
          </p:nvSpPr>
          <p:spPr>
            <a:xfrm rot="5400000">
              <a:off x="5972913" y="2207945"/>
              <a:ext cx="1388091" cy="2200171"/>
            </a:xfrm>
            <a:prstGeom prst="chord">
              <a:avLst>
                <a:gd name="adj1" fmla="val 5425703"/>
                <a:gd name="adj2" fmla="val 16200000"/>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998280" y="4606148"/>
              <a:ext cx="1568592" cy="107962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p:cNvSpPr/>
          <p:nvPr/>
        </p:nvSpPr>
        <p:spPr>
          <a:xfrm>
            <a:off x="5832669" y="2983186"/>
            <a:ext cx="2406899" cy="49030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600" dirty="0" err="1" smtClean="0"/>
              <a:t>Vib</a:t>
            </a:r>
            <a:r>
              <a:rPr lang="en-US" sz="1600" dirty="0" smtClean="0"/>
              <a:t>. </a:t>
            </a:r>
            <a:r>
              <a:rPr lang="en-US" sz="1600" dirty="0"/>
              <a:t>i</a:t>
            </a:r>
            <a:r>
              <a:rPr lang="en-US" sz="1600" dirty="0" smtClean="0"/>
              <a:t>solated optics table</a:t>
            </a:r>
            <a:endParaRPr lang="en-US" sz="1600" dirty="0"/>
          </a:p>
        </p:txBody>
      </p:sp>
      <p:sp>
        <p:nvSpPr>
          <p:cNvPr id="10" name="Rectangle 9"/>
          <p:cNvSpPr/>
          <p:nvPr/>
        </p:nvSpPr>
        <p:spPr>
          <a:xfrm>
            <a:off x="5699773" y="3631178"/>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smtClean="0"/>
              <a:t>Gnd</a:t>
            </a:r>
            <a:endParaRPr lang="en-US" sz="1400" dirty="0"/>
          </a:p>
        </p:txBody>
      </p:sp>
      <p:sp>
        <p:nvSpPr>
          <p:cNvPr id="11" name="Rectangle 10"/>
          <p:cNvSpPr/>
          <p:nvPr/>
        </p:nvSpPr>
        <p:spPr>
          <a:xfrm>
            <a:off x="7860383" y="3627975"/>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400" dirty="0"/>
          </a:p>
        </p:txBody>
      </p:sp>
      <p:sp>
        <p:nvSpPr>
          <p:cNvPr id="22" name="Rectangle 21"/>
          <p:cNvSpPr/>
          <p:nvPr/>
        </p:nvSpPr>
        <p:spPr>
          <a:xfrm>
            <a:off x="6826745" y="3707796"/>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3" name="Rectangle 22"/>
          <p:cNvSpPr/>
          <p:nvPr/>
        </p:nvSpPr>
        <p:spPr>
          <a:xfrm>
            <a:off x="6826745" y="395780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5" name="Rectangle 24"/>
          <p:cNvSpPr/>
          <p:nvPr/>
        </p:nvSpPr>
        <p:spPr>
          <a:xfrm>
            <a:off x="6826520" y="5208621"/>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6" name="Rectangle 25"/>
          <p:cNvSpPr/>
          <p:nvPr/>
        </p:nvSpPr>
        <p:spPr>
          <a:xfrm>
            <a:off x="6826520" y="4628655"/>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7" name="Rectangle 26"/>
          <p:cNvSpPr/>
          <p:nvPr/>
        </p:nvSpPr>
        <p:spPr>
          <a:xfrm>
            <a:off x="7125623" y="5213766"/>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8" name="Rectangle 27"/>
          <p:cNvSpPr/>
          <p:nvPr/>
        </p:nvSpPr>
        <p:spPr>
          <a:xfrm>
            <a:off x="7126805" y="371294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9" name="Rectangle 28"/>
          <p:cNvSpPr/>
          <p:nvPr/>
        </p:nvSpPr>
        <p:spPr>
          <a:xfrm>
            <a:off x="7128847" y="3964680"/>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0" name="Rectangle 29"/>
          <p:cNvSpPr/>
          <p:nvPr/>
        </p:nvSpPr>
        <p:spPr>
          <a:xfrm>
            <a:off x="7126580" y="4633800"/>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41" name="Straight Connector 40"/>
          <p:cNvCxnSpPr>
            <a:endCxn id="22" idx="0"/>
          </p:cNvCxnSpPr>
          <p:nvPr/>
        </p:nvCxnSpPr>
        <p:spPr>
          <a:xfrm>
            <a:off x="6934898" y="3511596"/>
            <a:ext cx="225" cy="1962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28" idx="0"/>
          </p:cNvCxnSpPr>
          <p:nvPr/>
        </p:nvCxnSpPr>
        <p:spPr>
          <a:xfrm>
            <a:off x="7225433" y="3514161"/>
            <a:ext cx="9751" cy="19878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22" idx="2"/>
          </p:cNvCxnSpPr>
          <p:nvPr/>
        </p:nvCxnSpPr>
        <p:spPr>
          <a:xfrm>
            <a:off x="6935123" y="3852675"/>
            <a:ext cx="0" cy="1178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8" idx="2"/>
          </p:cNvCxnSpPr>
          <p:nvPr/>
        </p:nvCxnSpPr>
        <p:spPr>
          <a:xfrm flipH="1">
            <a:off x="7233573" y="3857820"/>
            <a:ext cx="1610" cy="999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23" idx="2"/>
            <a:endCxn id="26" idx="0"/>
          </p:cNvCxnSpPr>
          <p:nvPr/>
        </p:nvCxnSpPr>
        <p:spPr>
          <a:xfrm flipH="1">
            <a:off x="6934898" y="4102681"/>
            <a:ext cx="225" cy="5259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29" idx="2"/>
            <a:endCxn id="30" idx="0"/>
          </p:cNvCxnSpPr>
          <p:nvPr/>
        </p:nvCxnSpPr>
        <p:spPr>
          <a:xfrm flipH="1">
            <a:off x="7234958" y="4109558"/>
            <a:ext cx="2267" cy="5242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26" idx="2"/>
            <a:endCxn id="25" idx="0"/>
          </p:cNvCxnSpPr>
          <p:nvPr/>
        </p:nvCxnSpPr>
        <p:spPr>
          <a:xfrm>
            <a:off x="6934898" y="5101080"/>
            <a:ext cx="0"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30" idx="2"/>
            <a:endCxn id="27" idx="0"/>
          </p:cNvCxnSpPr>
          <p:nvPr/>
        </p:nvCxnSpPr>
        <p:spPr>
          <a:xfrm flipH="1">
            <a:off x="7234002" y="5106225"/>
            <a:ext cx="957"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385437" y="4534014"/>
            <a:ext cx="1356649" cy="1462696"/>
          </a:xfrm>
          <a:prstGeom prst="rect">
            <a:avLst/>
          </a:prstGeom>
          <a:noFill/>
          <a:ln w="63500">
            <a:solidFill>
              <a:srgbClr val="0000FF"/>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5" name="Rectangle 34"/>
          <p:cNvSpPr/>
          <p:nvPr/>
        </p:nvSpPr>
        <p:spPr>
          <a:xfrm>
            <a:off x="5584781" y="4928918"/>
            <a:ext cx="703826" cy="987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71" name="Group 70"/>
          <p:cNvGrpSpPr/>
          <p:nvPr/>
        </p:nvGrpSpPr>
        <p:grpSpPr>
          <a:xfrm>
            <a:off x="6001522" y="3952343"/>
            <a:ext cx="443716" cy="200356"/>
            <a:chOff x="4466554" y="4577370"/>
            <a:chExt cx="443716" cy="200356"/>
          </a:xfrm>
        </p:grpSpPr>
        <p:sp>
          <p:nvSpPr>
            <p:cNvPr id="69" name="Rectangle 68"/>
            <p:cNvSpPr/>
            <p:nvPr/>
          </p:nvSpPr>
          <p:spPr>
            <a:xfrm>
              <a:off x="4466554" y="4732007"/>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4466554" y="45773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77" name="Group 76"/>
          <p:cNvGrpSpPr/>
          <p:nvPr/>
        </p:nvGrpSpPr>
        <p:grpSpPr>
          <a:xfrm>
            <a:off x="7612702" y="3946771"/>
            <a:ext cx="446473" cy="196979"/>
            <a:chOff x="1774866" y="4424970"/>
            <a:chExt cx="446473" cy="196979"/>
          </a:xfrm>
        </p:grpSpPr>
        <p:sp>
          <p:nvSpPr>
            <p:cNvPr id="78" name="Rectangle 77"/>
            <p:cNvSpPr/>
            <p:nvPr/>
          </p:nvSpPr>
          <p:spPr>
            <a:xfrm>
              <a:off x="1774866" y="4576230"/>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2031034" y="44249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cxnSp>
        <p:nvCxnSpPr>
          <p:cNvPr id="81" name="Straight Connector 80"/>
          <p:cNvCxnSpPr>
            <a:stCxn id="69" idx="3"/>
          </p:cNvCxnSpPr>
          <p:nvPr/>
        </p:nvCxnSpPr>
        <p:spPr>
          <a:xfrm>
            <a:off x="6445238" y="4129840"/>
            <a:ext cx="0" cy="4041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8" idx="1"/>
          </p:cNvCxnSpPr>
          <p:nvPr/>
        </p:nvCxnSpPr>
        <p:spPr>
          <a:xfrm>
            <a:off x="7612701" y="4120890"/>
            <a:ext cx="0" cy="4131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7" name="Freeform 96"/>
          <p:cNvSpPr/>
          <p:nvPr/>
        </p:nvSpPr>
        <p:spPr>
          <a:xfrm>
            <a:off x="7757386" y="4375360"/>
            <a:ext cx="887433" cy="535775"/>
          </a:xfrm>
          <a:custGeom>
            <a:avLst/>
            <a:gdLst>
              <a:gd name="connsiteX0" fmla="*/ 0 w 887433"/>
              <a:gd name="connsiteY0" fmla="*/ 535775 h 535775"/>
              <a:gd name="connsiteX1" fmla="*/ 229509 w 887433"/>
              <a:gd name="connsiteY1" fmla="*/ 505176 h 535775"/>
              <a:gd name="connsiteX2" fmla="*/ 321312 w 887433"/>
              <a:gd name="connsiteY2" fmla="*/ 443978 h 535775"/>
              <a:gd name="connsiteX3" fmla="*/ 367214 w 887433"/>
              <a:gd name="connsiteY3" fmla="*/ 413379 h 535775"/>
              <a:gd name="connsiteX4" fmla="*/ 413116 w 887433"/>
              <a:gd name="connsiteY4" fmla="*/ 382780 h 535775"/>
              <a:gd name="connsiteX5" fmla="*/ 397815 w 887433"/>
              <a:gd name="connsiteY5" fmla="*/ 321582 h 535775"/>
              <a:gd name="connsiteX6" fmla="*/ 351913 w 887433"/>
              <a:gd name="connsiteY6" fmla="*/ 306282 h 535775"/>
              <a:gd name="connsiteX7" fmla="*/ 321312 w 887433"/>
              <a:gd name="connsiteY7" fmla="*/ 398079 h 535775"/>
              <a:gd name="connsiteX8" fmla="*/ 336613 w 887433"/>
              <a:gd name="connsiteY8" fmla="*/ 443978 h 535775"/>
              <a:gd name="connsiteX9" fmla="*/ 443717 w 887433"/>
              <a:gd name="connsiteY9" fmla="*/ 443978 h 535775"/>
              <a:gd name="connsiteX10" fmla="*/ 520220 w 887433"/>
              <a:gd name="connsiteY10" fmla="*/ 352181 h 535775"/>
              <a:gd name="connsiteX11" fmla="*/ 581422 w 887433"/>
              <a:gd name="connsiteY11" fmla="*/ 260384 h 535775"/>
              <a:gd name="connsiteX12" fmla="*/ 596722 w 887433"/>
              <a:gd name="connsiteY12" fmla="*/ 214485 h 535775"/>
              <a:gd name="connsiteX13" fmla="*/ 535520 w 887433"/>
              <a:gd name="connsiteY13" fmla="*/ 245084 h 535775"/>
              <a:gd name="connsiteX14" fmla="*/ 596722 w 887433"/>
              <a:gd name="connsiteY14" fmla="*/ 336881 h 535775"/>
              <a:gd name="connsiteX15" fmla="*/ 642624 w 887433"/>
              <a:gd name="connsiteY15" fmla="*/ 245084 h 535775"/>
              <a:gd name="connsiteX16" fmla="*/ 703826 w 887433"/>
              <a:gd name="connsiteY16" fmla="*/ 153287 h 535775"/>
              <a:gd name="connsiteX17" fmla="*/ 734427 w 887433"/>
              <a:gd name="connsiteY17" fmla="*/ 107389 h 535775"/>
              <a:gd name="connsiteX18" fmla="*/ 749728 w 887433"/>
              <a:gd name="connsiteY18" fmla="*/ 61490 h 535775"/>
              <a:gd name="connsiteX19" fmla="*/ 780329 w 887433"/>
              <a:gd name="connsiteY19" fmla="*/ 15592 h 535775"/>
              <a:gd name="connsiteX20" fmla="*/ 887433 w 887433"/>
              <a:gd name="connsiteY20" fmla="*/ 292 h 53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7433" h="535775">
                <a:moveTo>
                  <a:pt x="0" y="535775"/>
                </a:moveTo>
                <a:cubicBezTo>
                  <a:pt x="13009" y="534691"/>
                  <a:pt x="174365" y="535809"/>
                  <a:pt x="229509" y="505176"/>
                </a:cubicBezTo>
                <a:cubicBezTo>
                  <a:pt x="261659" y="487316"/>
                  <a:pt x="290711" y="464377"/>
                  <a:pt x="321312" y="443978"/>
                </a:cubicBezTo>
                <a:lnTo>
                  <a:pt x="367214" y="413379"/>
                </a:lnTo>
                <a:lnTo>
                  <a:pt x="413116" y="382780"/>
                </a:lnTo>
                <a:cubicBezTo>
                  <a:pt x="408016" y="362381"/>
                  <a:pt x="410951" y="338001"/>
                  <a:pt x="397815" y="321582"/>
                </a:cubicBezTo>
                <a:cubicBezTo>
                  <a:pt x="387739" y="308988"/>
                  <a:pt x="363318" y="294878"/>
                  <a:pt x="351913" y="306282"/>
                </a:cubicBezTo>
                <a:cubicBezTo>
                  <a:pt x="329105" y="329088"/>
                  <a:pt x="321312" y="398079"/>
                  <a:pt x="321312" y="398079"/>
                </a:cubicBezTo>
                <a:cubicBezTo>
                  <a:pt x="326412" y="413379"/>
                  <a:pt x="325209" y="432575"/>
                  <a:pt x="336613" y="443978"/>
                </a:cubicBezTo>
                <a:cubicBezTo>
                  <a:pt x="367343" y="474706"/>
                  <a:pt x="412661" y="451741"/>
                  <a:pt x="443717" y="443978"/>
                </a:cubicBezTo>
                <a:cubicBezTo>
                  <a:pt x="553061" y="279971"/>
                  <a:pt x="382782" y="528874"/>
                  <a:pt x="520220" y="352181"/>
                </a:cubicBezTo>
                <a:cubicBezTo>
                  <a:pt x="542799" y="323152"/>
                  <a:pt x="581422" y="260384"/>
                  <a:pt x="581422" y="260384"/>
                </a:cubicBezTo>
                <a:cubicBezTo>
                  <a:pt x="586522" y="245084"/>
                  <a:pt x="603935" y="228910"/>
                  <a:pt x="596722" y="214485"/>
                </a:cubicBezTo>
                <a:cubicBezTo>
                  <a:pt x="555922" y="132891"/>
                  <a:pt x="535522" y="245079"/>
                  <a:pt x="535520" y="245084"/>
                </a:cubicBezTo>
                <a:cubicBezTo>
                  <a:pt x="540321" y="264288"/>
                  <a:pt x="546407" y="346943"/>
                  <a:pt x="596722" y="336881"/>
                </a:cubicBezTo>
                <a:cubicBezTo>
                  <a:pt x="622194" y="331787"/>
                  <a:pt x="633853" y="260870"/>
                  <a:pt x="642624" y="245084"/>
                </a:cubicBezTo>
                <a:cubicBezTo>
                  <a:pt x="660485" y="212936"/>
                  <a:pt x="683425" y="183886"/>
                  <a:pt x="703826" y="153287"/>
                </a:cubicBezTo>
                <a:cubicBezTo>
                  <a:pt x="714026" y="137988"/>
                  <a:pt x="728612" y="124833"/>
                  <a:pt x="734427" y="107389"/>
                </a:cubicBezTo>
                <a:cubicBezTo>
                  <a:pt x="739527" y="92089"/>
                  <a:pt x="742515" y="75915"/>
                  <a:pt x="749728" y="61490"/>
                </a:cubicBezTo>
                <a:cubicBezTo>
                  <a:pt x="757952" y="45044"/>
                  <a:pt x="765029" y="25791"/>
                  <a:pt x="780329" y="15592"/>
                </a:cubicBezTo>
                <a:cubicBezTo>
                  <a:pt x="808847" y="-3419"/>
                  <a:pt x="855084" y="292"/>
                  <a:pt x="887433" y="292"/>
                </a:cubicBezTo>
              </a:path>
            </a:pathLst>
          </a:custGeom>
          <a:ln w="34925">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52" name="Rectangle 151"/>
          <p:cNvSpPr/>
          <p:nvPr/>
        </p:nvSpPr>
        <p:spPr>
          <a:xfrm rot="16200000">
            <a:off x="812939" y="4484635"/>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sp>
        <p:nvSpPr>
          <p:cNvPr id="156" name="Rectangle 155"/>
          <p:cNvSpPr/>
          <p:nvPr/>
        </p:nvSpPr>
        <p:spPr>
          <a:xfrm>
            <a:off x="2883412" y="481649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5" name="Freeform 54"/>
          <p:cNvSpPr/>
          <p:nvPr/>
        </p:nvSpPr>
        <p:spPr>
          <a:xfrm>
            <a:off x="5331378" y="4416581"/>
            <a:ext cx="343222" cy="720840"/>
          </a:xfrm>
          <a:custGeom>
            <a:avLst/>
            <a:gdLst>
              <a:gd name="connsiteX0" fmla="*/ 0 w 343222"/>
              <a:gd name="connsiteY0" fmla="*/ 720840 h 720840"/>
              <a:gd name="connsiteX1" fmla="*/ 91526 w 343222"/>
              <a:gd name="connsiteY1" fmla="*/ 675073 h 720840"/>
              <a:gd name="connsiteX2" fmla="*/ 114407 w 343222"/>
              <a:gd name="connsiteY2" fmla="*/ 640747 h 720840"/>
              <a:gd name="connsiteX3" fmla="*/ 160170 w 343222"/>
              <a:gd name="connsiteY3" fmla="*/ 583537 h 720840"/>
              <a:gd name="connsiteX4" fmla="*/ 160170 w 343222"/>
              <a:gd name="connsiteY4" fmla="*/ 492002 h 720840"/>
              <a:gd name="connsiteX5" fmla="*/ 114407 w 343222"/>
              <a:gd name="connsiteY5" fmla="*/ 503444 h 720840"/>
              <a:gd name="connsiteX6" fmla="*/ 205933 w 343222"/>
              <a:gd name="connsiteY6" fmla="*/ 537770 h 720840"/>
              <a:gd name="connsiteX7" fmla="*/ 228815 w 343222"/>
              <a:gd name="connsiteY7" fmla="*/ 514886 h 720840"/>
              <a:gd name="connsiteX8" fmla="*/ 263137 w 343222"/>
              <a:gd name="connsiteY8" fmla="*/ 446234 h 720840"/>
              <a:gd name="connsiteX9" fmla="*/ 297459 w 343222"/>
              <a:gd name="connsiteY9" fmla="*/ 377583 h 720840"/>
              <a:gd name="connsiteX10" fmla="*/ 286018 w 343222"/>
              <a:gd name="connsiteY10" fmla="*/ 308931 h 720840"/>
              <a:gd name="connsiteX11" fmla="*/ 251696 w 343222"/>
              <a:gd name="connsiteY11" fmla="*/ 320373 h 720840"/>
              <a:gd name="connsiteX12" fmla="*/ 263137 w 343222"/>
              <a:gd name="connsiteY12" fmla="*/ 354699 h 720840"/>
              <a:gd name="connsiteX13" fmla="*/ 286018 w 343222"/>
              <a:gd name="connsiteY13" fmla="*/ 320373 h 720840"/>
              <a:gd name="connsiteX14" fmla="*/ 308900 w 343222"/>
              <a:gd name="connsiteY14" fmla="*/ 297489 h 720840"/>
              <a:gd name="connsiteX15" fmla="*/ 331781 w 343222"/>
              <a:gd name="connsiteY15" fmla="*/ 228838 h 720840"/>
              <a:gd name="connsiteX16" fmla="*/ 343222 w 343222"/>
              <a:gd name="connsiteY16" fmla="*/ 194512 h 720840"/>
              <a:gd name="connsiteX17" fmla="*/ 320340 w 343222"/>
              <a:gd name="connsiteY17" fmla="*/ 171628 h 720840"/>
              <a:gd name="connsiteX18" fmla="*/ 286018 w 343222"/>
              <a:gd name="connsiteY18" fmla="*/ 160186 h 720840"/>
              <a:gd name="connsiteX19" fmla="*/ 240255 w 343222"/>
              <a:gd name="connsiteY19" fmla="*/ 102977 h 720840"/>
              <a:gd name="connsiteX20" fmla="*/ 205933 w 343222"/>
              <a:gd name="connsiteY20" fmla="*/ 91535 h 720840"/>
              <a:gd name="connsiteX21" fmla="*/ 137289 w 343222"/>
              <a:gd name="connsiteY21" fmla="*/ 45767 h 720840"/>
              <a:gd name="connsiteX22" fmla="*/ 114407 w 343222"/>
              <a:gd name="connsiteY22" fmla="*/ 22883 h 720840"/>
              <a:gd name="connsiteX23" fmla="*/ 68645 w 343222"/>
              <a:gd name="connsiteY23" fmla="*/ 0 h 72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222" h="720840">
                <a:moveTo>
                  <a:pt x="0" y="720840"/>
                </a:moveTo>
                <a:cubicBezTo>
                  <a:pt x="27315" y="709913"/>
                  <a:pt x="68677" y="697925"/>
                  <a:pt x="91526" y="675073"/>
                </a:cubicBezTo>
                <a:cubicBezTo>
                  <a:pt x="101249" y="665349"/>
                  <a:pt x="105817" y="651485"/>
                  <a:pt x="114407" y="640747"/>
                </a:cubicBezTo>
                <a:cubicBezTo>
                  <a:pt x="179616" y="559227"/>
                  <a:pt x="89744" y="689190"/>
                  <a:pt x="160170" y="583537"/>
                </a:cubicBezTo>
                <a:cubicBezTo>
                  <a:pt x="160320" y="582789"/>
                  <a:pt x="186230" y="502427"/>
                  <a:pt x="160170" y="492002"/>
                </a:cubicBezTo>
                <a:cubicBezTo>
                  <a:pt x="145571" y="486162"/>
                  <a:pt x="129661" y="499630"/>
                  <a:pt x="114407" y="503444"/>
                </a:cubicBezTo>
                <a:cubicBezTo>
                  <a:pt x="129936" y="565565"/>
                  <a:pt x="114485" y="568256"/>
                  <a:pt x="205933" y="537770"/>
                </a:cubicBezTo>
                <a:cubicBezTo>
                  <a:pt x="216166" y="534358"/>
                  <a:pt x="222077" y="523310"/>
                  <a:pt x="228815" y="514886"/>
                </a:cubicBezTo>
                <a:cubicBezTo>
                  <a:pt x="272529" y="460238"/>
                  <a:pt x="234943" y="502628"/>
                  <a:pt x="263137" y="446234"/>
                </a:cubicBezTo>
                <a:cubicBezTo>
                  <a:pt x="307494" y="357512"/>
                  <a:pt x="268701" y="463864"/>
                  <a:pt x="297459" y="377583"/>
                </a:cubicBezTo>
                <a:cubicBezTo>
                  <a:pt x="293645" y="354699"/>
                  <a:pt x="300510" y="327048"/>
                  <a:pt x="286018" y="308931"/>
                </a:cubicBezTo>
                <a:cubicBezTo>
                  <a:pt x="278485" y="299514"/>
                  <a:pt x="257089" y="309586"/>
                  <a:pt x="251696" y="320373"/>
                </a:cubicBezTo>
                <a:cubicBezTo>
                  <a:pt x="246303" y="331161"/>
                  <a:pt x="259323" y="343257"/>
                  <a:pt x="263137" y="354699"/>
                </a:cubicBezTo>
                <a:cubicBezTo>
                  <a:pt x="270764" y="343257"/>
                  <a:pt x="277428" y="331111"/>
                  <a:pt x="286018" y="320373"/>
                </a:cubicBezTo>
                <a:cubicBezTo>
                  <a:pt x="292756" y="311949"/>
                  <a:pt x="304076" y="307138"/>
                  <a:pt x="308900" y="297489"/>
                </a:cubicBezTo>
                <a:cubicBezTo>
                  <a:pt x="319686" y="275914"/>
                  <a:pt x="324154" y="251722"/>
                  <a:pt x="331781" y="228838"/>
                </a:cubicBezTo>
                <a:lnTo>
                  <a:pt x="343222" y="194512"/>
                </a:lnTo>
                <a:cubicBezTo>
                  <a:pt x="335595" y="186884"/>
                  <a:pt x="329590" y="177178"/>
                  <a:pt x="320340" y="171628"/>
                </a:cubicBezTo>
                <a:cubicBezTo>
                  <a:pt x="309999" y="165423"/>
                  <a:pt x="295435" y="167720"/>
                  <a:pt x="286018" y="160186"/>
                </a:cubicBezTo>
                <a:cubicBezTo>
                  <a:pt x="239250" y="122768"/>
                  <a:pt x="286905" y="130970"/>
                  <a:pt x="240255" y="102977"/>
                </a:cubicBezTo>
                <a:cubicBezTo>
                  <a:pt x="229914" y="96772"/>
                  <a:pt x="216475" y="97392"/>
                  <a:pt x="205933" y="91535"/>
                </a:cubicBezTo>
                <a:cubicBezTo>
                  <a:pt x="181894" y="78178"/>
                  <a:pt x="156734" y="65214"/>
                  <a:pt x="137289" y="45767"/>
                </a:cubicBezTo>
                <a:cubicBezTo>
                  <a:pt x="129662" y="38139"/>
                  <a:pt x="123657" y="28433"/>
                  <a:pt x="114407" y="22883"/>
                </a:cubicBezTo>
                <a:cubicBezTo>
                  <a:pt x="48681" y="-16556"/>
                  <a:pt x="100368" y="31729"/>
                  <a:pt x="68645" y="0"/>
                </a:cubicBez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6" name="Rectangle 15"/>
          <p:cNvSpPr/>
          <p:nvPr/>
        </p:nvSpPr>
        <p:spPr>
          <a:xfrm>
            <a:off x="6687747" y="3514160"/>
            <a:ext cx="767154" cy="676389"/>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0" name="Rectangle 109"/>
          <p:cNvSpPr/>
          <p:nvPr/>
        </p:nvSpPr>
        <p:spPr>
          <a:xfrm>
            <a:off x="4870944" y="4688527"/>
            <a:ext cx="161510" cy="270151"/>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1" name="Rectangle 110"/>
          <p:cNvSpPr/>
          <p:nvPr/>
        </p:nvSpPr>
        <p:spPr>
          <a:xfrm>
            <a:off x="3626736" y="5875820"/>
            <a:ext cx="161510" cy="259994"/>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2" name="Rectangle 111"/>
          <p:cNvSpPr/>
          <p:nvPr/>
        </p:nvSpPr>
        <p:spPr>
          <a:xfrm>
            <a:off x="4870944" y="5849476"/>
            <a:ext cx="161510" cy="288889"/>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3" name="Rectangle 112"/>
          <p:cNvSpPr/>
          <p:nvPr/>
        </p:nvSpPr>
        <p:spPr>
          <a:xfrm>
            <a:off x="6191827" y="5232137"/>
            <a:ext cx="361373" cy="412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50" name="Straight Connector 49"/>
          <p:cNvCxnSpPr/>
          <p:nvPr/>
        </p:nvCxnSpPr>
        <p:spPr>
          <a:xfrm flipH="1">
            <a:off x="5739396" y="5091572"/>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5749181" y="5702983"/>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H="1">
            <a:off x="2911184" y="5004445"/>
            <a:ext cx="288376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H="1">
            <a:off x="2911184" y="5791282"/>
            <a:ext cx="2883930"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sp>
        <p:nvSpPr>
          <p:cNvPr id="161" name="Rectangle 160"/>
          <p:cNvSpPr/>
          <p:nvPr/>
        </p:nvSpPr>
        <p:spPr>
          <a:xfrm>
            <a:off x="3616629" y="4688527"/>
            <a:ext cx="171616" cy="270150"/>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z</a:t>
            </a:r>
            <a:endParaRPr lang="en-US" dirty="0"/>
          </a:p>
        </p:txBody>
      </p:sp>
      <p:cxnSp>
        <p:nvCxnSpPr>
          <p:cNvPr id="165" name="Straight Connector 164"/>
          <p:cNvCxnSpPr/>
          <p:nvPr/>
        </p:nvCxnSpPr>
        <p:spPr>
          <a:xfrm flipH="1">
            <a:off x="7729140" y="5324065"/>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H="1">
            <a:off x="7763461" y="5644382"/>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7683720" y="5358391"/>
            <a:ext cx="176662" cy="246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89" name="Group 88"/>
          <p:cNvGrpSpPr/>
          <p:nvPr/>
        </p:nvGrpSpPr>
        <p:grpSpPr>
          <a:xfrm>
            <a:off x="0" y="0"/>
            <a:ext cx="9144000" cy="1135339"/>
            <a:chOff x="0" y="0"/>
            <a:chExt cx="9144000" cy="1135339"/>
          </a:xfrm>
        </p:grpSpPr>
        <p:pic>
          <p:nvPicPr>
            <p:cNvPr id="90"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91" name="Picture 90"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3" name="Picture 92"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cxnSp>
        <p:nvCxnSpPr>
          <p:cNvPr id="7" name="Straight Connector 6"/>
          <p:cNvCxnSpPr/>
          <p:nvPr/>
        </p:nvCxnSpPr>
        <p:spPr>
          <a:xfrm>
            <a:off x="358743" y="490141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3031141" y="500571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224052" y="5018435"/>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5192628" y="499209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358743" y="572557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3046733" y="561253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4192608" y="5626529"/>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5208220" y="560018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a:off x="2068733" y="481888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0" name="Rectangle 119"/>
          <p:cNvSpPr/>
          <p:nvPr/>
        </p:nvSpPr>
        <p:spPr>
          <a:xfrm>
            <a:off x="1023024" y="4677085"/>
            <a:ext cx="1042101" cy="148335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1" name="Rectangle 120"/>
          <p:cNvSpPr/>
          <p:nvPr/>
        </p:nvSpPr>
        <p:spPr>
          <a:xfrm>
            <a:off x="305691" y="4818889"/>
            <a:ext cx="717335"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2" name="Rectangle 121"/>
          <p:cNvSpPr/>
          <p:nvPr/>
        </p:nvSpPr>
        <p:spPr>
          <a:xfrm rot="16200000">
            <a:off x="-1756737" y="4484181"/>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cxnSp>
        <p:nvCxnSpPr>
          <p:cNvPr id="124" name="Straight Connector 123"/>
          <p:cNvCxnSpPr/>
          <p:nvPr/>
        </p:nvCxnSpPr>
        <p:spPr>
          <a:xfrm flipH="1">
            <a:off x="305690" y="488761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311371" y="591219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1315161" y="488761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2190199" y="489041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V="1">
            <a:off x="1306313" y="571946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2217008" y="573345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55" name="TextBox 154"/>
          <p:cNvSpPr txBox="1"/>
          <p:nvPr/>
        </p:nvSpPr>
        <p:spPr>
          <a:xfrm>
            <a:off x="902560" y="6264111"/>
            <a:ext cx="1241447" cy="369332"/>
          </a:xfrm>
          <a:prstGeom prst="rect">
            <a:avLst/>
          </a:prstGeom>
          <a:noFill/>
          <a:ln>
            <a:solidFill>
              <a:schemeClr val="tx1"/>
            </a:solidFill>
          </a:ln>
        </p:spPr>
        <p:txBody>
          <a:bodyPr wrap="square" lIns="91429" tIns="45714" rIns="91429" bIns="45714" rtlCol="0">
            <a:spAutoFit/>
          </a:bodyPr>
          <a:lstStyle/>
          <a:p>
            <a:r>
              <a:rPr lang="en-US" dirty="0" err="1" smtClean="0"/>
              <a:t>Cryo</a:t>
            </a:r>
            <a:r>
              <a:rPr lang="en-US" dirty="0" smtClean="0"/>
              <a:t> pump</a:t>
            </a:r>
            <a:endParaRPr lang="en-US" dirty="0"/>
          </a:p>
        </p:txBody>
      </p:sp>
      <p:sp>
        <p:nvSpPr>
          <p:cNvPr id="85" name="TextBox 84"/>
          <p:cNvSpPr txBox="1"/>
          <p:nvPr/>
        </p:nvSpPr>
        <p:spPr>
          <a:xfrm>
            <a:off x="5799629" y="6276391"/>
            <a:ext cx="1776235" cy="369332"/>
          </a:xfrm>
          <a:prstGeom prst="rect">
            <a:avLst/>
          </a:prstGeom>
          <a:noFill/>
          <a:ln>
            <a:solidFill>
              <a:schemeClr val="tx1"/>
            </a:solidFill>
          </a:ln>
        </p:spPr>
        <p:txBody>
          <a:bodyPr wrap="square" lIns="91429" tIns="45714" rIns="91429" bIns="45714" rtlCol="0">
            <a:spAutoFit/>
          </a:bodyPr>
          <a:lstStyle/>
          <a:p>
            <a:pPr algn="ctr"/>
            <a:r>
              <a:rPr lang="en-US" dirty="0" smtClean="0"/>
              <a:t>124 K test mass</a:t>
            </a:r>
            <a:endParaRPr lang="en-US" dirty="0"/>
          </a:p>
        </p:txBody>
      </p:sp>
      <p:cxnSp>
        <p:nvCxnSpPr>
          <p:cNvPr id="87" name="Straight Arrow Connector 86"/>
          <p:cNvCxnSpPr>
            <a:stCxn id="85" idx="0"/>
          </p:cNvCxnSpPr>
          <p:nvPr/>
        </p:nvCxnSpPr>
        <p:spPr>
          <a:xfrm flipV="1">
            <a:off x="6687747" y="5681046"/>
            <a:ext cx="247152" cy="59534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Slide Number Placeholder 11"/>
          <p:cNvSpPr>
            <a:spLocks noGrp="1"/>
          </p:cNvSpPr>
          <p:nvPr>
            <p:ph type="sldNum" sz="quarter" idx="12"/>
          </p:nvPr>
        </p:nvSpPr>
        <p:spPr>
          <a:xfrm>
            <a:off x="0" y="6511528"/>
            <a:ext cx="2133600" cy="365125"/>
          </a:xfrm>
        </p:spPr>
        <p:txBody>
          <a:bodyPr/>
          <a:lstStyle/>
          <a:p>
            <a:pPr algn="l"/>
            <a:fld id="{B7B3A00D-A687-6248-9660-38F845FB283B}" type="slidenum">
              <a:rPr lang="en-US" smtClean="0"/>
              <a:pPr algn="l"/>
              <a:t>5</a:t>
            </a:fld>
            <a:endParaRPr lang="en-US" dirty="0"/>
          </a:p>
        </p:txBody>
      </p:sp>
      <p:sp>
        <p:nvSpPr>
          <p:cNvPr id="82" name="Rectangle 81"/>
          <p:cNvSpPr/>
          <p:nvPr/>
        </p:nvSpPr>
        <p:spPr>
          <a:xfrm>
            <a:off x="5699772" y="3949003"/>
            <a:ext cx="132896" cy="73525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84" name="TextBox 83"/>
          <p:cNvSpPr txBox="1"/>
          <p:nvPr/>
        </p:nvSpPr>
        <p:spPr>
          <a:xfrm>
            <a:off x="3776486" y="5225524"/>
            <a:ext cx="707520" cy="400110"/>
          </a:xfrm>
          <a:prstGeom prst="rect">
            <a:avLst/>
          </a:prstGeom>
          <a:noFill/>
        </p:spPr>
        <p:txBody>
          <a:bodyPr wrap="none" lIns="91429" tIns="45714" rIns="91429" bIns="45714" rtlCol="0">
            <a:spAutoFit/>
          </a:bodyPr>
          <a:lstStyle/>
          <a:p>
            <a:r>
              <a:rPr lang="en-US" sz="2000" b="1" dirty="0"/>
              <a:t>10 m</a:t>
            </a:r>
          </a:p>
        </p:txBody>
      </p:sp>
      <p:cxnSp>
        <p:nvCxnSpPr>
          <p:cNvPr id="86" name="Straight Arrow Connector 85"/>
          <p:cNvCxnSpPr>
            <a:stCxn id="84" idx="3"/>
          </p:cNvCxnSpPr>
          <p:nvPr/>
        </p:nvCxnSpPr>
        <p:spPr>
          <a:xfrm>
            <a:off x="4484006" y="5425580"/>
            <a:ext cx="2342513" cy="192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H="1" flipV="1">
            <a:off x="305691" y="5401635"/>
            <a:ext cx="3500241" cy="335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6445238" y="2116489"/>
            <a:ext cx="1238482" cy="646331"/>
          </a:xfrm>
          <a:prstGeom prst="rect">
            <a:avLst/>
          </a:prstGeom>
          <a:noFill/>
          <a:ln>
            <a:noFill/>
          </a:ln>
        </p:spPr>
        <p:txBody>
          <a:bodyPr wrap="square" rtlCol="0">
            <a:spAutoFit/>
          </a:bodyPr>
          <a:lstStyle/>
          <a:p>
            <a:pPr algn="ctr"/>
            <a:r>
              <a:rPr lang="en-US" dirty="0" smtClean="0">
                <a:solidFill>
                  <a:schemeClr val="bg1"/>
                </a:solidFill>
              </a:rPr>
              <a:t>Vacuum chamber</a:t>
            </a:r>
            <a:endParaRPr lang="en-US" dirty="0">
              <a:solidFill>
                <a:schemeClr val="bg1"/>
              </a:solidFill>
            </a:endParaRPr>
          </a:p>
        </p:txBody>
      </p:sp>
    </p:spTree>
    <p:extLst>
      <p:ext uri="{BB962C8B-B14F-4D97-AF65-F5344CB8AC3E}">
        <p14:creationId xmlns:p14="http://schemas.microsoft.com/office/powerpoint/2010/main" val="44073724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7854" y="715658"/>
            <a:ext cx="8948290" cy="5426684"/>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3" name="object 3"/>
          <p:cNvSpPr txBox="1"/>
          <p:nvPr/>
        </p:nvSpPr>
        <p:spPr>
          <a:xfrm>
            <a:off x="4894373" y="1232954"/>
            <a:ext cx="3028373"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Vertical suspension OSEMs</a:t>
            </a:r>
            <a:endParaRPr sz="1900">
              <a:solidFill>
                <a:prstClr val="black"/>
              </a:solidFill>
              <a:latin typeface="Helvetica"/>
              <a:cs typeface="Helvetica"/>
            </a:endParaRPr>
          </a:p>
        </p:txBody>
      </p:sp>
      <p:sp>
        <p:nvSpPr>
          <p:cNvPr id="4" name="object 4"/>
          <p:cNvSpPr/>
          <p:nvPr/>
        </p:nvSpPr>
        <p:spPr>
          <a:xfrm>
            <a:off x="3901144" y="1549639"/>
            <a:ext cx="2030845" cy="460562"/>
          </a:xfrm>
          <a:custGeom>
            <a:avLst/>
            <a:gdLst/>
            <a:ahLst/>
            <a:cxnLst/>
            <a:rect l="l" t="t" r="r" b="b"/>
            <a:pathLst>
              <a:path w="2233929" h="521969">
                <a:moveTo>
                  <a:pt x="0" y="521555"/>
                </a:moveTo>
                <a:lnTo>
                  <a:pt x="2233512"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5" name="object 5"/>
          <p:cNvSpPr/>
          <p:nvPr/>
        </p:nvSpPr>
        <p:spPr>
          <a:xfrm>
            <a:off x="3912385" y="1938321"/>
            <a:ext cx="99868" cy="98612"/>
          </a:xfrm>
          <a:custGeom>
            <a:avLst/>
            <a:gdLst/>
            <a:ahLst/>
            <a:cxnLst/>
            <a:rect l="l" t="t" r="r" b="b"/>
            <a:pathLst>
              <a:path w="109854" h="111760">
                <a:moveTo>
                  <a:pt x="109390" y="111306"/>
                </a:moveTo>
                <a:lnTo>
                  <a:pt x="0" y="78162"/>
                </a:lnTo>
                <a:lnTo>
                  <a:pt x="83398"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6" name="object 6"/>
          <p:cNvSpPr/>
          <p:nvPr/>
        </p:nvSpPr>
        <p:spPr>
          <a:xfrm>
            <a:off x="4760430" y="1549639"/>
            <a:ext cx="1162050" cy="826994"/>
          </a:xfrm>
          <a:custGeom>
            <a:avLst/>
            <a:gdLst/>
            <a:ahLst/>
            <a:cxnLst/>
            <a:rect l="l" t="t" r="r" b="b"/>
            <a:pathLst>
              <a:path w="1278254" h="937260">
                <a:moveTo>
                  <a:pt x="0" y="936671"/>
                </a:moveTo>
                <a:lnTo>
                  <a:pt x="1277651"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7" name="object 7"/>
          <p:cNvSpPr/>
          <p:nvPr/>
        </p:nvSpPr>
        <p:spPr>
          <a:xfrm>
            <a:off x="4769742" y="2277181"/>
            <a:ext cx="103331" cy="92449"/>
          </a:xfrm>
          <a:custGeom>
            <a:avLst/>
            <a:gdLst/>
            <a:ahLst/>
            <a:cxnLst/>
            <a:rect l="l" t="t" r="r" b="b"/>
            <a:pathLst>
              <a:path w="113664" h="104775">
                <a:moveTo>
                  <a:pt x="113620" y="92182"/>
                </a:moveTo>
                <a:lnTo>
                  <a:pt x="0" y="104616"/>
                </a:lnTo>
                <a:lnTo>
                  <a:pt x="46040" y="0"/>
                </a:lnTo>
              </a:path>
            </a:pathLst>
          </a:custGeom>
          <a:ln w="12699">
            <a:solidFill>
              <a:srgbClr val="FF0000"/>
            </a:solidFill>
          </a:ln>
        </p:spPr>
        <p:txBody>
          <a:bodyPr wrap="square" lIns="0" tIns="0" rIns="0" bIns="0" rtlCol="0"/>
          <a:lstStyle/>
          <a:p>
            <a:endParaRPr>
              <a:solidFill>
                <a:prstClr val="black"/>
              </a:solidFill>
              <a:latin typeface="Calibri"/>
            </a:endParaRPr>
          </a:p>
        </p:txBody>
      </p:sp>
      <p:sp>
        <p:nvSpPr>
          <p:cNvPr id="8" name="object 8"/>
          <p:cNvSpPr txBox="1"/>
          <p:nvPr/>
        </p:nvSpPr>
        <p:spPr>
          <a:xfrm>
            <a:off x="269068" y="3177051"/>
            <a:ext cx="2071832" cy="1008884"/>
          </a:xfrm>
          <a:prstGeom prst="rect">
            <a:avLst/>
          </a:prstGeom>
        </p:spPr>
        <p:txBody>
          <a:bodyPr vert="horz" wrap="square" lIns="0" tIns="0" rIns="0" bIns="0" rtlCol="0">
            <a:spAutoFit/>
          </a:bodyPr>
          <a:lstStyle/>
          <a:p>
            <a:pPr marL="11396" marR="4559" algn="just">
              <a:lnSpc>
                <a:spcPct val="115900"/>
              </a:lnSpc>
            </a:pPr>
            <a:r>
              <a:rPr sz="1900" dirty="0">
                <a:solidFill>
                  <a:srgbClr val="FF5100"/>
                </a:solidFill>
                <a:latin typeface="Helvetica"/>
                <a:cs typeface="Helvetica"/>
              </a:rPr>
              <a:t>Suspension spring mounted to</a:t>
            </a:r>
            <a:r>
              <a:rPr sz="1900" spc="-4" dirty="0">
                <a:solidFill>
                  <a:srgbClr val="FF5100"/>
                </a:solidFill>
                <a:latin typeface="Helvetica"/>
                <a:cs typeface="Helvetica"/>
              </a:rPr>
              <a:t> </a:t>
            </a:r>
            <a:r>
              <a:rPr sz="1900" dirty="0">
                <a:solidFill>
                  <a:srgbClr val="FF5100"/>
                </a:solidFill>
                <a:latin typeface="Helvetica"/>
                <a:cs typeface="Helvetica"/>
              </a:rPr>
              <a:t>vertical translation stage</a:t>
            </a:r>
            <a:endParaRPr sz="1900">
              <a:solidFill>
                <a:prstClr val="black"/>
              </a:solidFill>
              <a:latin typeface="Helvetica"/>
              <a:cs typeface="Helvetica"/>
            </a:endParaRPr>
          </a:p>
        </p:txBody>
      </p:sp>
      <p:sp>
        <p:nvSpPr>
          <p:cNvPr id="9" name="object 9"/>
          <p:cNvSpPr/>
          <p:nvPr/>
        </p:nvSpPr>
        <p:spPr>
          <a:xfrm>
            <a:off x="2341679" y="3168445"/>
            <a:ext cx="1025814" cy="316006"/>
          </a:xfrm>
          <a:custGeom>
            <a:avLst/>
            <a:gdLst/>
            <a:ahLst/>
            <a:cxnLst/>
            <a:rect l="l" t="t" r="r" b="b"/>
            <a:pathLst>
              <a:path w="1128395" h="358139">
                <a:moveTo>
                  <a:pt x="1128262" y="0"/>
                </a:moveTo>
                <a:lnTo>
                  <a:pt x="0" y="358018"/>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0" name="object 10"/>
          <p:cNvSpPr/>
          <p:nvPr/>
        </p:nvSpPr>
        <p:spPr>
          <a:xfrm>
            <a:off x="3254882" y="3150187"/>
            <a:ext cx="101600" cy="96371"/>
          </a:xfrm>
          <a:custGeom>
            <a:avLst/>
            <a:gdLst/>
            <a:ahLst/>
            <a:cxnLst/>
            <a:rect l="l" t="t" r="r" b="b"/>
            <a:pathLst>
              <a:path w="111760" h="109220">
                <a:moveTo>
                  <a:pt x="0" y="0"/>
                </a:moveTo>
                <a:lnTo>
                  <a:pt x="111635" y="24535"/>
                </a:lnTo>
                <a:lnTo>
                  <a:pt x="34570" y="108948"/>
                </a:lnTo>
              </a:path>
            </a:pathLst>
          </a:custGeom>
          <a:ln w="12699">
            <a:solidFill>
              <a:srgbClr val="FF0000"/>
            </a:solidFill>
          </a:ln>
        </p:spPr>
        <p:txBody>
          <a:bodyPr wrap="square" lIns="0" tIns="0" rIns="0" bIns="0" rtlCol="0"/>
          <a:lstStyle/>
          <a:p>
            <a:endParaRPr>
              <a:solidFill>
                <a:prstClr val="black"/>
              </a:solidFill>
              <a:latin typeface="Calibri"/>
            </a:endParaRPr>
          </a:p>
        </p:txBody>
      </p:sp>
      <p:sp>
        <p:nvSpPr>
          <p:cNvPr id="11" name="object 11"/>
          <p:cNvSpPr txBox="1"/>
          <p:nvPr/>
        </p:nvSpPr>
        <p:spPr>
          <a:xfrm>
            <a:off x="133605" y="6233612"/>
            <a:ext cx="8698345" cy="1149289"/>
          </a:xfrm>
          <a:prstGeom prst="rect">
            <a:avLst/>
          </a:prstGeom>
        </p:spPr>
        <p:txBody>
          <a:bodyPr vert="horz" wrap="square" lIns="0" tIns="0" rIns="0" bIns="0" rtlCol="0">
            <a:spAutoFit/>
          </a:bodyPr>
          <a:lstStyle/>
          <a:p>
            <a:pPr marL="148144" indent="-136748">
              <a:buClr>
                <a:srgbClr val="FF5100"/>
              </a:buClr>
              <a:buFont typeface="Helvetica"/>
              <a:buChar char="*"/>
              <a:tabLst>
                <a:tab pos="148714" algn="l"/>
              </a:tabLst>
            </a:pPr>
            <a:r>
              <a:rPr dirty="0">
                <a:solidFill>
                  <a:srgbClr val="FF5100"/>
                </a:solidFill>
                <a:latin typeface="Helvetica"/>
                <a:cs typeface="Helvetica"/>
              </a:rPr>
              <a:t>The</a:t>
            </a:r>
            <a:r>
              <a:rPr spc="-4" dirty="0">
                <a:solidFill>
                  <a:srgbClr val="FF5100"/>
                </a:solidFill>
                <a:latin typeface="Helvetica"/>
                <a:cs typeface="Helvetica"/>
              </a:rPr>
              <a:t> </a:t>
            </a:r>
            <a:r>
              <a:rPr dirty="0">
                <a:solidFill>
                  <a:srgbClr val="FF5100"/>
                </a:solidFill>
                <a:latin typeface="Helvetica"/>
                <a:cs typeface="Helvetica"/>
              </a:rPr>
              <a:t>OSEMs</a:t>
            </a:r>
            <a:r>
              <a:rPr spc="-4" dirty="0">
                <a:solidFill>
                  <a:srgbClr val="FF5100"/>
                </a:solidFill>
                <a:latin typeface="Helvetica"/>
                <a:cs typeface="Helvetica"/>
              </a:rPr>
              <a:t> </a:t>
            </a:r>
            <a:r>
              <a:rPr dirty="0">
                <a:solidFill>
                  <a:srgbClr val="FF5100"/>
                </a:solidFill>
                <a:latin typeface="Helvetica"/>
                <a:cs typeface="Helvetica"/>
              </a:rPr>
              <a:t>monitor vertical drift</a:t>
            </a:r>
            <a:r>
              <a:rPr spc="-4" dirty="0">
                <a:solidFill>
                  <a:srgbClr val="FF5100"/>
                </a:solidFill>
                <a:latin typeface="Helvetica"/>
                <a:cs typeface="Helvetica"/>
              </a:rPr>
              <a:t> </a:t>
            </a:r>
            <a:r>
              <a:rPr dirty="0">
                <a:solidFill>
                  <a:srgbClr val="FF5100"/>
                </a:solidFill>
                <a:latin typeface="Helvetica"/>
                <a:cs typeface="Helvetica"/>
              </a:rPr>
              <a:t>of</a:t>
            </a:r>
            <a:r>
              <a:rPr spc="-4" dirty="0">
                <a:solidFill>
                  <a:srgbClr val="FF5100"/>
                </a:solidFill>
                <a:latin typeface="Helvetica"/>
                <a:cs typeface="Helvetica"/>
              </a:rPr>
              <a:t> </a:t>
            </a:r>
            <a:r>
              <a:rPr dirty="0">
                <a:solidFill>
                  <a:srgbClr val="FF5100"/>
                </a:solidFill>
                <a:latin typeface="Helvetica"/>
                <a:cs typeface="Helvetica"/>
              </a:rPr>
              <a:t>the</a:t>
            </a:r>
            <a:r>
              <a:rPr spc="-4" dirty="0">
                <a:solidFill>
                  <a:srgbClr val="FF5100"/>
                </a:solidFill>
                <a:latin typeface="Helvetica"/>
                <a:cs typeface="Helvetica"/>
              </a:rPr>
              <a:t> </a:t>
            </a:r>
            <a:r>
              <a:rPr dirty="0">
                <a:solidFill>
                  <a:srgbClr val="FF5100"/>
                </a:solidFill>
                <a:latin typeface="Helvetica"/>
                <a:cs typeface="Helvetica"/>
              </a:rPr>
              <a:t>suspension due to</a:t>
            </a:r>
            <a:r>
              <a:rPr spc="-4" dirty="0">
                <a:solidFill>
                  <a:srgbClr val="FF5100"/>
                </a:solidFill>
                <a:latin typeface="Helvetica"/>
                <a:cs typeface="Helvetica"/>
              </a:rPr>
              <a:t> </a:t>
            </a:r>
            <a:r>
              <a:rPr dirty="0">
                <a:solidFill>
                  <a:srgbClr val="FF5100"/>
                </a:solidFill>
                <a:latin typeface="Helvetica"/>
                <a:cs typeface="Helvetica"/>
              </a:rPr>
              <a:t>temperature changes in the</a:t>
            </a:r>
            <a:r>
              <a:rPr spc="-4" dirty="0">
                <a:solidFill>
                  <a:srgbClr val="FF5100"/>
                </a:solidFill>
                <a:latin typeface="Helvetica"/>
                <a:cs typeface="Helvetica"/>
              </a:rPr>
              <a:t> </a:t>
            </a:r>
            <a:r>
              <a:rPr dirty="0">
                <a:solidFill>
                  <a:srgbClr val="FF5100"/>
                </a:solidFill>
                <a:latin typeface="Helvetica"/>
                <a:cs typeface="Helvetica"/>
              </a:rPr>
              <a:t>spring</a:t>
            </a:r>
            <a:endParaRPr>
              <a:solidFill>
                <a:prstClr val="black"/>
              </a:solidFill>
              <a:latin typeface="Helvetica"/>
              <a:cs typeface="Helvetica"/>
            </a:endParaRPr>
          </a:p>
          <a:p>
            <a:pPr marL="148144" indent="-136748">
              <a:spcBef>
                <a:spcPts val="322"/>
              </a:spcBef>
              <a:buClr>
                <a:srgbClr val="FF5100"/>
              </a:buClr>
              <a:buFont typeface="Helvetica"/>
              <a:buChar char="*"/>
              <a:tabLst>
                <a:tab pos="148714" algn="l"/>
              </a:tabLst>
            </a:pPr>
            <a:r>
              <a:rPr dirty="0">
                <a:solidFill>
                  <a:srgbClr val="FF5100"/>
                </a:solidFill>
                <a:latin typeface="Helvetica"/>
                <a:cs typeface="Helvetica"/>
              </a:rPr>
              <a:t>The</a:t>
            </a:r>
            <a:r>
              <a:rPr spc="-4" dirty="0">
                <a:solidFill>
                  <a:srgbClr val="FF5100"/>
                </a:solidFill>
                <a:latin typeface="Helvetica"/>
                <a:cs typeface="Helvetica"/>
              </a:rPr>
              <a:t> </a:t>
            </a:r>
            <a:r>
              <a:rPr dirty="0">
                <a:solidFill>
                  <a:srgbClr val="FF5100"/>
                </a:solidFill>
                <a:latin typeface="Helvetica"/>
                <a:cs typeface="Helvetica"/>
              </a:rPr>
              <a:t>translation stage engages the</a:t>
            </a:r>
            <a:r>
              <a:rPr spc="-4" dirty="0">
                <a:solidFill>
                  <a:srgbClr val="FF5100"/>
                </a:solidFill>
                <a:latin typeface="Helvetica"/>
                <a:cs typeface="Helvetica"/>
              </a:rPr>
              <a:t> </a:t>
            </a:r>
            <a:r>
              <a:rPr dirty="0">
                <a:solidFill>
                  <a:srgbClr val="FF5100"/>
                </a:solidFill>
                <a:latin typeface="Helvetica"/>
                <a:cs typeface="Helvetica"/>
              </a:rPr>
              <a:t>test</a:t>
            </a:r>
            <a:r>
              <a:rPr spc="-4" dirty="0">
                <a:solidFill>
                  <a:srgbClr val="FF5100"/>
                </a:solidFill>
                <a:latin typeface="Helvetica"/>
                <a:cs typeface="Helvetica"/>
              </a:rPr>
              <a:t> </a:t>
            </a:r>
            <a:r>
              <a:rPr dirty="0">
                <a:solidFill>
                  <a:srgbClr val="FF5100"/>
                </a:solidFill>
                <a:latin typeface="Helvetica"/>
                <a:cs typeface="Helvetica"/>
              </a:rPr>
              <a:t>mass with the</a:t>
            </a:r>
            <a:r>
              <a:rPr spc="-4" dirty="0">
                <a:solidFill>
                  <a:srgbClr val="FF5100"/>
                </a:solidFill>
                <a:latin typeface="Helvetica"/>
                <a:cs typeface="Helvetica"/>
              </a:rPr>
              <a:t> </a:t>
            </a:r>
            <a:r>
              <a:rPr dirty="0">
                <a:solidFill>
                  <a:srgbClr val="FF5100"/>
                </a:solidFill>
                <a:latin typeface="Helvetica"/>
                <a:cs typeface="Helvetica"/>
              </a:rPr>
              <a:t>cold link for</a:t>
            </a:r>
            <a:r>
              <a:rPr spc="-4" dirty="0">
                <a:solidFill>
                  <a:srgbClr val="FF5100"/>
                </a:solidFill>
                <a:latin typeface="Helvetica"/>
                <a:cs typeface="Helvetica"/>
              </a:rPr>
              <a:t> </a:t>
            </a:r>
            <a:r>
              <a:rPr dirty="0">
                <a:solidFill>
                  <a:srgbClr val="FF5100"/>
                </a:solidFill>
                <a:latin typeface="Helvetica"/>
                <a:cs typeface="Helvetica"/>
              </a:rPr>
              <a:t>the initial cool down</a:t>
            </a:r>
            <a:endParaRPr>
              <a:solidFill>
                <a:prstClr val="black"/>
              </a:solidFill>
              <a:latin typeface="Helvetica"/>
              <a:cs typeface="Helvetica"/>
            </a:endParaRPr>
          </a:p>
        </p:txBody>
      </p:sp>
      <p:sp>
        <p:nvSpPr>
          <p:cNvPr id="12" name="Slide Number Placeholder 11"/>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50</a:t>
            </a:fld>
            <a:endParaRPr lang="en-US">
              <a:solidFill>
                <a:prstClr val="black">
                  <a:tint val="75000"/>
                </a:prstClr>
              </a:solidFill>
              <a:latin typeface="Calibri"/>
            </a:endParaRPr>
          </a:p>
        </p:txBody>
      </p:sp>
    </p:spTree>
    <p:extLst>
      <p:ext uri="{BB962C8B-B14F-4D97-AF65-F5344CB8AC3E}">
        <p14:creationId xmlns:p14="http://schemas.microsoft.com/office/powerpoint/2010/main" val="80221804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7854" y="715658"/>
            <a:ext cx="8948290" cy="5426684"/>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3" name="object 3"/>
          <p:cNvSpPr txBox="1"/>
          <p:nvPr/>
        </p:nvSpPr>
        <p:spPr>
          <a:xfrm>
            <a:off x="2939750" y="295802"/>
            <a:ext cx="3232150" cy="276999"/>
          </a:xfrm>
          <a:prstGeom prst="rect">
            <a:avLst/>
          </a:prstGeom>
        </p:spPr>
        <p:txBody>
          <a:bodyPr vert="horz" wrap="square" lIns="0" tIns="0" rIns="0" bIns="0" rtlCol="0">
            <a:spAutoFit/>
          </a:bodyPr>
          <a:lstStyle/>
          <a:p>
            <a:pPr marL="11396"/>
            <a:r>
              <a:rPr dirty="0">
                <a:solidFill>
                  <a:srgbClr val="FF5100"/>
                </a:solidFill>
                <a:latin typeface="Helvetica"/>
                <a:cs typeface="Helvetica"/>
              </a:rPr>
              <a:t>The complete heat shield stage</a:t>
            </a:r>
            <a:endParaRPr>
              <a:solidFill>
                <a:prstClr val="black"/>
              </a:solidFill>
              <a:latin typeface="Helvetica"/>
              <a:cs typeface="Helvetica"/>
            </a:endParaRPr>
          </a:p>
        </p:txBody>
      </p:sp>
      <p:sp>
        <p:nvSpPr>
          <p:cNvPr id="4" name="object 4"/>
          <p:cNvSpPr txBox="1"/>
          <p:nvPr/>
        </p:nvSpPr>
        <p:spPr>
          <a:xfrm>
            <a:off x="6481295" y="4465743"/>
            <a:ext cx="1216891" cy="276999"/>
          </a:xfrm>
          <a:prstGeom prst="rect">
            <a:avLst/>
          </a:prstGeom>
        </p:spPr>
        <p:txBody>
          <a:bodyPr vert="horz" wrap="square" lIns="0" tIns="0" rIns="0" bIns="0" rtlCol="0">
            <a:spAutoFit/>
          </a:bodyPr>
          <a:lstStyle/>
          <a:p>
            <a:pPr marL="11396"/>
            <a:r>
              <a:rPr dirty="0">
                <a:solidFill>
                  <a:srgbClr val="FF5100"/>
                </a:solidFill>
                <a:latin typeface="Helvetica"/>
                <a:cs typeface="Helvetica"/>
              </a:rPr>
              <a:t>Geophones</a:t>
            </a:r>
            <a:endParaRPr>
              <a:solidFill>
                <a:prstClr val="black"/>
              </a:solidFill>
              <a:latin typeface="Helvetica"/>
              <a:cs typeface="Helvetica"/>
            </a:endParaRPr>
          </a:p>
        </p:txBody>
      </p:sp>
      <p:sp>
        <p:nvSpPr>
          <p:cNvPr id="5" name="object 5"/>
          <p:cNvSpPr txBox="1"/>
          <p:nvPr/>
        </p:nvSpPr>
        <p:spPr>
          <a:xfrm>
            <a:off x="3500973" y="5536408"/>
            <a:ext cx="4562764" cy="1013354"/>
          </a:xfrm>
          <a:prstGeom prst="rect">
            <a:avLst/>
          </a:prstGeom>
        </p:spPr>
        <p:txBody>
          <a:bodyPr vert="horz" wrap="square" lIns="0" tIns="0" rIns="0" bIns="0" rtlCol="0">
            <a:spAutoFit/>
          </a:bodyPr>
          <a:lstStyle/>
          <a:p>
            <a:pPr marL="11396" indent="2884239"/>
            <a:r>
              <a:rPr dirty="0">
                <a:solidFill>
                  <a:srgbClr val="FF5100"/>
                </a:solidFill>
                <a:latin typeface="Helvetica"/>
                <a:cs typeface="Helvetica"/>
              </a:rPr>
              <a:t>OSEM</a:t>
            </a:r>
            <a:r>
              <a:rPr spc="-4" dirty="0">
                <a:solidFill>
                  <a:srgbClr val="FF5100"/>
                </a:solidFill>
                <a:latin typeface="Helvetica"/>
                <a:cs typeface="Helvetica"/>
              </a:rPr>
              <a:t> </a:t>
            </a:r>
            <a:r>
              <a:rPr dirty="0">
                <a:solidFill>
                  <a:srgbClr val="FF5100"/>
                </a:solidFill>
                <a:latin typeface="Helvetica"/>
                <a:cs typeface="Helvetica"/>
              </a:rPr>
              <a:t>flag post</a:t>
            </a:r>
            <a:endParaRPr>
              <a:solidFill>
                <a:prstClr val="black"/>
              </a:solidFill>
              <a:latin typeface="Helvetica"/>
              <a:cs typeface="Helvetica"/>
            </a:endParaRPr>
          </a:p>
          <a:p>
            <a:endParaRPr>
              <a:solidFill>
                <a:prstClr val="black"/>
              </a:solidFill>
              <a:latin typeface="Times New Roman"/>
              <a:cs typeface="Times New Roman"/>
            </a:endParaRPr>
          </a:p>
          <a:p>
            <a:pPr marL="11396">
              <a:spcBef>
                <a:spcPts val="1421"/>
              </a:spcBef>
            </a:pPr>
            <a:r>
              <a:rPr dirty="0">
                <a:solidFill>
                  <a:srgbClr val="FF5100"/>
                </a:solidFill>
                <a:latin typeface="Helvetica"/>
                <a:cs typeface="Helvetica"/>
              </a:rPr>
              <a:t>Actuator</a:t>
            </a:r>
            <a:r>
              <a:rPr spc="-4" dirty="0">
                <a:solidFill>
                  <a:srgbClr val="FF5100"/>
                </a:solidFill>
                <a:latin typeface="Helvetica"/>
                <a:cs typeface="Helvetica"/>
              </a:rPr>
              <a:t> </a:t>
            </a:r>
            <a:r>
              <a:rPr dirty="0">
                <a:solidFill>
                  <a:srgbClr val="FF5100"/>
                </a:solidFill>
                <a:latin typeface="Helvetica"/>
                <a:cs typeface="Helvetica"/>
              </a:rPr>
              <a:t>magnets</a:t>
            </a:r>
            <a:endParaRPr>
              <a:solidFill>
                <a:prstClr val="black"/>
              </a:solidFill>
              <a:latin typeface="Helvetica"/>
              <a:cs typeface="Helvetica"/>
            </a:endParaRPr>
          </a:p>
        </p:txBody>
      </p:sp>
      <p:sp>
        <p:nvSpPr>
          <p:cNvPr id="6" name="object 6"/>
          <p:cNvSpPr/>
          <p:nvPr/>
        </p:nvSpPr>
        <p:spPr>
          <a:xfrm>
            <a:off x="5652748" y="5542722"/>
            <a:ext cx="733714" cy="101974"/>
          </a:xfrm>
          <a:custGeom>
            <a:avLst/>
            <a:gdLst/>
            <a:ahLst/>
            <a:cxnLst/>
            <a:rect l="l" t="t" r="r" b="b"/>
            <a:pathLst>
              <a:path w="807084" h="115570">
                <a:moveTo>
                  <a:pt x="0" y="0"/>
                </a:moveTo>
                <a:lnTo>
                  <a:pt x="807015" y="115288"/>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7" name="object 7"/>
          <p:cNvSpPr/>
          <p:nvPr/>
        </p:nvSpPr>
        <p:spPr>
          <a:xfrm>
            <a:off x="5664175" y="5506739"/>
            <a:ext cx="96982" cy="100292"/>
          </a:xfrm>
          <a:custGeom>
            <a:avLst/>
            <a:gdLst/>
            <a:ahLst/>
            <a:cxnLst/>
            <a:rect l="l" t="t" r="r" b="b"/>
            <a:pathLst>
              <a:path w="106679" h="113664">
                <a:moveTo>
                  <a:pt x="89909" y="113151"/>
                </a:moveTo>
                <a:lnTo>
                  <a:pt x="0" y="42576"/>
                </a:lnTo>
                <a:lnTo>
                  <a:pt x="106074"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8" name="object 8"/>
          <p:cNvSpPr/>
          <p:nvPr/>
        </p:nvSpPr>
        <p:spPr>
          <a:xfrm>
            <a:off x="6125024" y="4724056"/>
            <a:ext cx="348673" cy="235324"/>
          </a:xfrm>
          <a:custGeom>
            <a:avLst/>
            <a:gdLst/>
            <a:ahLst/>
            <a:cxnLst/>
            <a:rect l="l" t="t" r="r" b="b"/>
            <a:pathLst>
              <a:path w="383540" h="266700">
                <a:moveTo>
                  <a:pt x="0" y="266100"/>
                </a:moveTo>
                <a:lnTo>
                  <a:pt x="383305"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9" name="object 9"/>
          <p:cNvSpPr/>
          <p:nvPr/>
        </p:nvSpPr>
        <p:spPr>
          <a:xfrm>
            <a:off x="6134509" y="4861228"/>
            <a:ext cx="103909" cy="91328"/>
          </a:xfrm>
          <a:custGeom>
            <a:avLst/>
            <a:gdLst/>
            <a:ahLst/>
            <a:cxnLst/>
            <a:rect l="l" t="t" r="r" b="b"/>
            <a:pathLst>
              <a:path w="114300" h="103504">
                <a:moveTo>
                  <a:pt x="113903" y="93893"/>
                </a:moveTo>
                <a:lnTo>
                  <a:pt x="0" y="103395"/>
                </a:lnTo>
                <a:lnTo>
                  <a:pt x="48721" y="0"/>
                </a:lnTo>
              </a:path>
            </a:pathLst>
          </a:custGeom>
          <a:ln w="12699">
            <a:solidFill>
              <a:srgbClr val="FF0000"/>
            </a:solidFill>
          </a:ln>
        </p:spPr>
        <p:txBody>
          <a:bodyPr wrap="square" lIns="0" tIns="0" rIns="0" bIns="0" rtlCol="0"/>
          <a:lstStyle/>
          <a:p>
            <a:endParaRPr>
              <a:solidFill>
                <a:prstClr val="black"/>
              </a:solidFill>
              <a:latin typeface="Calibri"/>
            </a:endParaRPr>
          </a:p>
        </p:txBody>
      </p:sp>
      <p:sp>
        <p:nvSpPr>
          <p:cNvPr id="10" name="object 10"/>
          <p:cNvSpPr/>
          <p:nvPr/>
        </p:nvSpPr>
        <p:spPr>
          <a:xfrm>
            <a:off x="5449660" y="4718684"/>
            <a:ext cx="1029277" cy="5603"/>
          </a:xfrm>
          <a:custGeom>
            <a:avLst/>
            <a:gdLst/>
            <a:ahLst/>
            <a:cxnLst/>
            <a:rect l="l" t="t" r="r" b="b"/>
            <a:pathLst>
              <a:path w="1132204" h="6350">
                <a:moveTo>
                  <a:pt x="0" y="6085"/>
                </a:moveTo>
                <a:lnTo>
                  <a:pt x="1132137"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1" name="object 11"/>
          <p:cNvSpPr/>
          <p:nvPr/>
        </p:nvSpPr>
        <p:spPr>
          <a:xfrm>
            <a:off x="5461205" y="4673099"/>
            <a:ext cx="90632" cy="100853"/>
          </a:xfrm>
          <a:custGeom>
            <a:avLst/>
            <a:gdLst/>
            <a:ahLst/>
            <a:cxnLst/>
            <a:rect l="l" t="t" r="r" b="b"/>
            <a:pathLst>
              <a:path w="99695" h="114300">
                <a:moveTo>
                  <a:pt x="99292" y="114298"/>
                </a:moveTo>
                <a:lnTo>
                  <a:pt x="0" y="57682"/>
                </a:lnTo>
                <a:lnTo>
                  <a:pt x="98677"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2" name="object 12"/>
          <p:cNvSpPr/>
          <p:nvPr/>
        </p:nvSpPr>
        <p:spPr>
          <a:xfrm>
            <a:off x="4518861" y="5456957"/>
            <a:ext cx="435841" cy="732304"/>
          </a:xfrm>
          <a:custGeom>
            <a:avLst/>
            <a:gdLst/>
            <a:ahLst/>
            <a:cxnLst/>
            <a:rect l="l" t="t" r="r" b="b"/>
            <a:pathLst>
              <a:path w="479425" h="829945">
                <a:moveTo>
                  <a:pt x="478979" y="0"/>
                </a:moveTo>
                <a:lnTo>
                  <a:pt x="0" y="82984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3" name="object 13"/>
          <p:cNvSpPr/>
          <p:nvPr/>
        </p:nvSpPr>
        <p:spPr>
          <a:xfrm>
            <a:off x="4858543" y="5466664"/>
            <a:ext cx="90055" cy="100853"/>
          </a:xfrm>
          <a:custGeom>
            <a:avLst/>
            <a:gdLst/>
            <a:ahLst/>
            <a:cxnLst/>
            <a:rect l="l" t="t" r="r" b="b"/>
            <a:pathLst>
              <a:path w="99060" h="114300">
                <a:moveTo>
                  <a:pt x="0" y="57161"/>
                </a:moveTo>
                <a:lnTo>
                  <a:pt x="98979" y="0"/>
                </a:lnTo>
                <a:lnTo>
                  <a:pt x="98995" y="11430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4" name="object 14"/>
          <p:cNvSpPr/>
          <p:nvPr/>
        </p:nvSpPr>
        <p:spPr>
          <a:xfrm>
            <a:off x="4518859" y="5799970"/>
            <a:ext cx="783936" cy="398929"/>
          </a:xfrm>
          <a:custGeom>
            <a:avLst/>
            <a:gdLst/>
            <a:ahLst/>
            <a:cxnLst/>
            <a:rect l="l" t="t" r="r" b="b"/>
            <a:pathLst>
              <a:path w="862329" h="452120">
                <a:moveTo>
                  <a:pt x="862163" y="0"/>
                </a:moveTo>
                <a:lnTo>
                  <a:pt x="0" y="451737"/>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5" name="object 15"/>
          <p:cNvSpPr/>
          <p:nvPr/>
        </p:nvSpPr>
        <p:spPr>
          <a:xfrm>
            <a:off x="5188596" y="5801038"/>
            <a:ext cx="103909" cy="89647"/>
          </a:xfrm>
          <a:custGeom>
            <a:avLst/>
            <a:gdLst/>
            <a:ahLst/>
            <a:cxnLst/>
            <a:rect l="l" t="t" r="r" b="b"/>
            <a:pathLst>
              <a:path w="114300" h="101600">
                <a:moveTo>
                  <a:pt x="0" y="0"/>
                </a:moveTo>
                <a:lnTo>
                  <a:pt x="114203" y="4683"/>
                </a:lnTo>
                <a:lnTo>
                  <a:pt x="53047" y="101245"/>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6" name="Slide Number Placeholder 15"/>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51</a:t>
            </a:fld>
            <a:endParaRPr lang="en-US">
              <a:solidFill>
                <a:prstClr val="black">
                  <a:tint val="75000"/>
                </a:prstClr>
              </a:solidFill>
              <a:latin typeface="Calibri"/>
            </a:endParaRPr>
          </a:p>
        </p:txBody>
      </p:sp>
    </p:spTree>
    <p:extLst>
      <p:ext uri="{BB962C8B-B14F-4D97-AF65-F5344CB8AC3E}">
        <p14:creationId xmlns:p14="http://schemas.microsoft.com/office/powerpoint/2010/main" val="16073532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6-03-04 15.18.3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1574" y="0"/>
            <a:ext cx="5143500" cy="6858000"/>
          </a:xfrm>
          <a:prstGeom prst="rect">
            <a:avLst/>
          </a:prstGeom>
        </p:spPr>
      </p:pic>
      <p:sp>
        <p:nvSpPr>
          <p:cNvPr id="2" name="Slide Number Placeholder 1"/>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52</a:t>
            </a:fld>
            <a:endParaRPr lang="en-US">
              <a:solidFill>
                <a:prstClr val="black">
                  <a:tint val="75000"/>
                </a:prstClr>
              </a:solidFill>
              <a:latin typeface="Calibri"/>
            </a:endParaRPr>
          </a:p>
        </p:txBody>
      </p:sp>
      <p:sp>
        <p:nvSpPr>
          <p:cNvPr id="3" name="TextBox 2"/>
          <p:cNvSpPr txBox="1"/>
          <p:nvPr/>
        </p:nvSpPr>
        <p:spPr>
          <a:xfrm>
            <a:off x="7139725" y="1842149"/>
            <a:ext cx="2004275" cy="461665"/>
          </a:xfrm>
          <a:prstGeom prst="rect">
            <a:avLst/>
          </a:prstGeom>
          <a:noFill/>
        </p:spPr>
        <p:txBody>
          <a:bodyPr wrap="none" rtlCol="0">
            <a:spAutoFit/>
          </a:bodyPr>
          <a:lstStyle/>
          <a:p>
            <a:r>
              <a:rPr lang="en-US" sz="2400" dirty="0" smtClean="0"/>
              <a:t>HS1 geophone</a:t>
            </a:r>
            <a:endParaRPr lang="en-US" sz="2400" dirty="0"/>
          </a:p>
        </p:txBody>
      </p:sp>
      <p:sp>
        <p:nvSpPr>
          <p:cNvPr id="5" name="TextBox 4"/>
          <p:cNvSpPr txBox="1"/>
          <p:nvPr/>
        </p:nvSpPr>
        <p:spPr>
          <a:xfrm>
            <a:off x="7275532" y="3286611"/>
            <a:ext cx="943287" cy="461665"/>
          </a:xfrm>
          <a:prstGeom prst="rect">
            <a:avLst/>
          </a:prstGeom>
          <a:noFill/>
        </p:spPr>
        <p:txBody>
          <a:bodyPr wrap="none" rtlCol="0">
            <a:spAutoFit/>
          </a:bodyPr>
          <a:lstStyle/>
          <a:p>
            <a:r>
              <a:rPr lang="en-US" sz="2400" dirty="0" smtClean="0"/>
              <a:t>OSEM</a:t>
            </a:r>
            <a:endParaRPr lang="en-US" sz="2400" dirty="0"/>
          </a:p>
        </p:txBody>
      </p:sp>
      <p:sp>
        <p:nvSpPr>
          <p:cNvPr id="6" name="TextBox 5"/>
          <p:cNvSpPr txBox="1"/>
          <p:nvPr/>
        </p:nvSpPr>
        <p:spPr>
          <a:xfrm>
            <a:off x="261920" y="1654947"/>
            <a:ext cx="1277814" cy="461665"/>
          </a:xfrm>
          <a:prstGeom prst="rect">
            <a:avLst/>
          </a:prstGeom>
          <a:noFill/>
        </p:spPr>
        <p:txBody>
          <a:bodyPr wrap="none" rtlCol="0">
            <a:spAutoFit/>
          </a:bodyPr>
          <a:lstStyle/>
          <a:p>
            <a:r>
              <a:rPr lang="en-US" sz="2400" dirty="0" smtClean="0"/>
              <a:t>Actuator</a:t>
            </a:r>
            <a:endParaRPr lang="en-US" sz="2400" dirty="0"/>
          </a:p>
        </p:txBody>
      </p:sp>
      <p:sp>
        <p:nvSpPr>
          <p:cNvPr id="7" name="TextBox 6"/>
          <p:cNvSpPr txBox="1"/>
          <p:nvPr/>
        </p:nvSpPr>
        <p:spPr>
          <a:xfrm>
            <a:off x="3195632" y="747381"/>
            <a:ext cx="4157208" cy="461665"/>
          </a:xfrm>
          <a:prstGeom prst="rect">
            <a:avLst/>
          </a:prstGeom>
          <a:noFill/>
        </p:spPr>
        <p:txBody>
          <a:bodyPr wrap="none" rtlCol="0">
            <a:spAutoFit/>
          </a:bodyPr>
          <a:lstStyle/>
          <a:p>
            <a:r>
              <a:rPr lang="en-US" sz="2400" dirty="0" smtClean="0">
                <a:solidFill>
                  <a:schemeClr val="bg1"/>
                </a:solidFill>
              </a:rPr>
              <a:t>Suspended heat shield platform</a:t>
            </a:r>
            <a:endParaRPr lang="en-US" sz="2400" dirty="0">
              <a:solidFill>
                <a:schemeClr val="bg1"/>
              </a:solidFill>
            </a:endParaRPr>
          </a:p>
        </p:txBody>
      </p:sp>
      <p:sp>
        <p:nvSpPr>
          <p:cNvPr id="8" name="TextBox 7"/>
          <p:cNvSpPr txBox="1"/>
          <p:nvPr/>
        </p:nvSpPr>
        <p:spPr>
          <a:xfrm>
            <a:off x="0" y="5582716"/>
            <a:ext cx="1445227" cy="461665"/>
          </a:xfrm>
          <a:prstGeom prst="rect">
            <a:avLst/>
          </a:prstGeom>
          <a:noFill/>
        </p:spPr>
        <p:txBody>
          <a:bodyPr wrap="none" rtlCol="0">
            <a:spAutoFit/>
          </a:bodyPr>
          <a:lstStyle/>
          <a:p>
            <a:r>
              <a:rPr lang="en-US" sz="2400" dirty="0" smtClean="0"/>
              <a:t>ISI stage 2</a:t>
            </a:r>
            <a:endParaRPr lang="en-US" sz="2400" dirty="0"/>
          </a:p>
        </p:txBody>
      </p:sp>
      <p:sp>
        <p:nvSpPr>
          <p:cNvPr id="9" name="TextBox 8"/>
          <p:cNvSpPr txBox="1"/>
          <p:nvPr/>
        </p:nvSpPr>
        <p:spPr>
          <a:xfrm>
            <a:off x="1901574" y="3479462"/>
            <a:ext cx="1079142" cy="461665"/>
          </a:xfrm>
          <a:prstGeom prst="rect">
            <a:avLst/>
          </a:prstGeom>
          <a:noFill/>
        </p:spPr>
        <p:txBody>
          <a:bodyPr wrap="none" rtlCol="0">
            <a:spAutoFit/>
          </a:bodyPr>
          <a:lstStyle/>
          <a:p>
            <a:r>
              <a:rPr lang="en-US" sz="2400" dirty="0" smtClean="0">
                <a:solidFill>
                  <a:schemeClr val="bg1"/>
                </a:solidFill>
              </a:rPr>
              <a:t>stage 0</a:t>
            </a:r>
            <a:endParaRPr lang="en-US" sz="2400" dirty="0">
              <a:solidFill>
                <a:schemeClr val="bg1"/>
              </a:solidFill>
            </a:endParaRPr>
          </a:p>
        </p:txBody>
      </p:sp>
      <p:cxnSp>
        <p:nvCxnSpPr>
          <p:cNvPr id="11" name="Straight Connector 10"/>
          <p:cNvCxnSpPr>
            <a:stCxn id="9" idx="3"/>
          </p:cNvCxnSpPr>
          <p:nvPr/>
        </p:nvCxnSpPr>
        <p:spPr>
          <a:xfrm>
            <a:off x="2980716" y="3710295"/>
            <a:ext cx="577350" cy="146752"/>
          </a:xfrm>
          <a:prstGeom prst="line">
            <a:avLst/>
          </a:prstGeom>
          <a:ln w="38100" cmpd="sng">
            <a:solidFill>
              <a:schemeClr val="tx1"/>
            </a:solidFill>
            <a:headEnd type="none"/>
            <a:tailEnd type="arrow"/>
          </a:ln>
          <a:effectLst>
            <a:glow rad="25400">
              <a:schemeClr val="bg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445227" y="5897629"/>
            <a:ext cx="1750405" cy="480311"/>
          </a:xfrm>
          <a:prstGeom prst="line">
            <a:avLst/>
          </a:prstGeom>
          <a:ln w="38100" cmpd="sng">
            <a:solidFill>
              <a:schemeClr val="tx1"/>
            </a:solidFill>
            <a:headEnd type="none"/>
            <a:tailEnd type="arrow"/>
          </a:ln>
          <a:effectLst>
            <a:glow rad="25400">
              <a:schemeClr val="bg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6" idx="3"/>
          </p:cNvCxnSpPr>
          <p:nvPr/>
        </p:nvCxnSpPr>
        <p:spPr>
          <a:xfrm>
            <a:off x="1539734" y="1885780"/>
            <a:ext cx="2307007" cy="726633"/>
          </a:xfrm>
          <a:prstGeom prst="line">
            <a:avLst/>
          </a:prstGeom>
          <a:ln w="38100" cmpd="sng">
            <a:solidFill>
              <a:schemeClr val="tx1"/>
            </a:solidFill>
            <a:headEnd type="none"/>
            <a:tailEnd type="arrow"/>
          </a:ln>
          <a:effectLst>
            <a:glow rad="25400">
              <a:schemeClr val="bg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3" idx="1"/>
          </p:cNvCxnSpPr>
          <p:nvPr/>
        </p:nvCxnSpPr>
        <p:spPr>
          <a:xfrm flipH="1">
            <a:off x="5297056" y="2072982"/>
            <a:ext cx="1842669" cy="691831"/>
          </a:xfrm>
          <a:prstGeom prst="line">
            <a:avLst/>
          </a:prstGeom>
          <a:ln w="38100" cmpd="sng">
            <a:solidFill>
              <a:schemeClr val="tx1"/>
            </a:solidFill>
            <a:headEnd type="none"/>
            <a:tailEnd type="arrow"/>
          </a:ln>
          <a:effectLst>
            <a:glow rad="25400">
              <a:schemeClr val="bg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5" idx="1"/>
          </p:cNvCxnSpPr>
          <p:nvPr/>
        </p:nvCxnSpPr>
        <p:spPr>
          <a:xfrm flipH="1" flipV="1">
            <a:off x="4793664" y="3157971"/>
            <a:ext cx="2481868" cy="359473"/>
          </a:xfrm>
          <a:prstGeom prst="line">
            <a:avLst/>
          </a:prstGeom>
          <a:ln w="38100" cmpd="sng">
            <a:solidFill>
              <a:schemeClr val="tx1"/>
            </a:solidFill>
            <a:headEnd type="none"/>
            <a:tailEnd type="arrow"/>
          </a:ln>
          <a:effectLst>
            <a:glow rad="25400">
              <a:schemeClr val="bg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7" idx="2"/>
          </p:cNvCxnSpPr>
          <p:nvPr/>
        </p:nvCxnSpPr>
        <p:spPr>
          <a:xfrm flipH="1">
            <a:off x="4877421" y="1209046"/>
            <a:ext cx="396815" cy="1403367"/>
          </a:xfrm>
          <a:prstGeom prst="line">
            <a:avLst/>
          </a:prstGeom>
          <a:ln w="38100" cmpd="sng">
            <a:solidFill>
              <a:schemeClr val="tx1"/>
            </a:solidFill>
            <a:headEnd type="none"/>
            <a:tailEnd type="arrow"/>
          </a:ln>
          <a:effectLst>
            <a:glow rad="25400">
              <a:schemeClr val="bg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05881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7854" y="925713"/>
            <a:ext cx="8948290" cy="5006577"/>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3" name="object 3"/>
          <p:cNvSpPr txBox="1"/>
          <p:nvPr/>
        </p:nvSpPr>
        <p:spPr>
          <a:xfrm>
            <a:off x="2097162" y="385468"/>
            <a:ext cx="4798868" cy="276999"/>
          </a:xfrm>
          <a:prstGeom prst="rect">
            <a:avLst/>
          </a:prstGeom>
        </p:spPr>
        <p:txBody>
          <a:bodyPr vert="horz" wrap="square" lIns="0" tIns="0" rIns="0" bIns="0" rtlCol="0">
            <a:spAutoFit/>
          </a:bodyPr>
          <a:lstStyle/>
          <a:p>
            <a:pPr marL="11396"/>
            <a:r>
              <a:rPr dirty="0">
                <a:solidFill>
                  <a:srgbClr val="FF5100"/>
                </a:solidFill>
                <a:latin typeface="Helvetica"/>
                <a:cs typeface="Helvetica"/>
              </a:rPr>
              <a:t>Suspended heat shield stage over Stanford ISI</a:t>
            </a:r>
            <a:endParaRPr>
              <a:solidFill>
                <a:prstClr val="black"/>
              </a:solidFill>
              <a:latin typeface="Helvetica"/>
              <a:cs typeface="Helvetica"/>
            </a:endParaRPr>
          </a:p>
        </p:txBody>
      </p:sp>
      <p:sp>
        <p:nvSpPr>
          <p:cNvPr id="4" name="Slide Number Placeholder 3"/>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53</a:t>
            </a:fld>
            <a:endParaRPr lang="en-US">
              <a:solidFill>
                <a:prstClr val="black">
                  <a:tint val="75000"/>
                </a:prstClr>
              </a:solidFill>
              <a:latin typeface="Calibri"/>
            </a:endParaRPr>
          </a:p>
        </p:txBody>
      </p:sp>
    </p:spTree>
    <p:extLst>
      <p:ext uri="{BB962C8B-B14F-4D97-AF65-F5344CB8AC3E}">
        <p14:creationId xmlns:p14="http://schemas.microsoft.com/office/powerpoint/2010/main" val="35561799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7854" y="925713"/>
            <a:ext cx="8948290" cy="5006577"/>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3" name="object 3"/>
          <p:cNvSpPr txBox="1"/>
          <p:nvPr/>
        </p:nvSpPr>
        <p:spPr>
          <a:xfrm>
            <a:off x="7865005" y="1909162"/>
            <a:ext cx="858982"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Stage 2</a:t>
            </a:r>
            <a:endParaRPr sz="1900">
              <a:solidFill>
                <a:prstClr val="black"/>
              </a:solidFill>
              <a:latin typeface="Helvetica"/>
              <a:cs typeface="Helvetica"/>
            </a:endParaRPr>
          </a:p>
        </p:txBody>
      </p:sp>
      <p:sp>
        <p:nvSpPr>
          <p:cNvPr id="4" name="object 4"/>
          <p:cNvSpPr/>
          <p:nvPr/>
        </p:nvSpPr>
        <p:spPr>
          <a:xfrm>
            <a:off x="1257928" y="5616561"/>
            <a:ext cx="1509568" cy="37540"/>
          </a:xfrm>
          <a:custGeom>
            <a:avLst/>
            <a:gdLst/>
            <a:ahLst/>
            <a:cxnLst/>
            <a:rect l="l" t="t" r="r" b="b"/>
            <a:pathLst>
              <a:path w="1660525" h="42545">
                <a:moveTo>
                  <a:pt x="1660462" y="0"/>
                </a:moveTo>
                <a:lnTo>
                  <a:pt x="0" y="4225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5" name="object 5"/>
          <p:cNvSpPr/>
          <p:nvPr/>
        </p:nvSpPr>
        <p:spPr>
          <a:xfrm>
            <a:off x="2664618" y="5568656"/>
            <a:ext cx="91786" cy="100853"/>
          </a:xfrm>
          <a:custGeom>
            <a:avLst/>
            <a:gdLst/>
            <a:ahLst/>
            <a:cxnLst/>
            <a:rect l="l" t="t" r="r" b="b"/>
            <a:pathLst>
              <a:path w="100964" h="114300">
                <a:moveTo>
                  <a:pt x="0" y="0"/>
                </a:moveTo>
                <a:lnTo>
                  <a:pt x="100408" y="54615"/>
                </a:lnTo>
                <a:lnTo>
                  <a:pt x="2907" y="114264"/>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6" name="object 6"/>
          <p:cNvSpPr/>
          <p:nvPr/>
        </p:nvSpPr>
        <p:spPr>
          <a:xfrm>
            <a:off x="1277279" y="5049708"/>
            <a:ext cx="890732" cy="585507"/>
          </a:xfrm>
          <a:custGeom>
            <a:avLst/>
            <a:gdLst/>
            <a:ahLst/>
            <a:cxnLst/>
            <a:rect l="l" t="t" r="r" b="b"/>
            <a:pathLst>
              <a:path w="979805" h="663575">
                <a:moveTo>
                  <a:pt x="979247" y="0"/>
                </a:moveTo>
                <a:lnTo>
                  <a:pt x="0" y="663395"/>
                </a:lnTo>
              </a:path>
            </a:pathLst>
          </a:custGeom>
          <a:ln w="12699">
            <a:solidFill>
              <a:srgbClr val="FF0000"/>
            </a:solidFill>
          </a:ln>
        </p:spPr>
        <p:txBody>
          <a:bodyPr wrap="square" lIns="0" tIns="0" rIns="0" bIns="0" rtlCol="0"/>
          <a:lstStyle/>
          <a:p>
            <a:endParaRPr>
              <a:solidFill>
                <a:prstClr val="black"/>
              </a:solidFill>
              <a:latin typeface="Calibri"/>
            </a:endParaRPr>
          </a:p>
        </p:txBody>
      </p:sp>
      <p:sp>
        <p:nvSpPr>
          <p:cNvPr id="7" name="object 7"/>
          <p:cNvSpPr/>
          <p:nvPr/>
        </p:nvSpPr>
        <p:spPr>
          <a:xfrm>
            <a:off x="2054306" y="5055992"/>
            <a:ext cx="103909" cy="90768"/>
          </a:xfrm>
          <a:custGeom>
            <a:avLst/>
            <a:gdLst/>
            <a:ahLst/>
            <a:cxnLst/>
            <a:rect l="l" t="t" r="r" b="b"/>
            <a:pathLst>
              <a:path w="114300" h="102870">
                <a:moveTo>
                  <a:pt x="0" y="8202"/>
                </a:moveTo>
                <a:lnTo>
                  <a:pt x="114005" y="0"/>
                </a:lnTo>
                <a:lnTo>
                  <a:pt x="64108" y="102833"/>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8" name="object 8"/>
          <p:cNvSpPr/>
          <p:nvPr/>
        </p:nvSpPr>
        <p:spPr>
          <a:xfrm>
            <a:off x="6542194" y="2056796"/>
            <a:ext cx="1286164" cy="526116"/>
          </a:xfrm>
          <a:custGeom>
            <a:avLst/>
            <a:gdLst/>
            <a:ahLst/>
            <a:cxnLst/>
            <a:rect l="l" t="t" r="r" b="b"/>
            <a:pathLst>
              <a:path w="1414779" h="596264">
                <a:moveTo>
                  <a:pt x="0" y="596063"/>
                </a:moveTo>
                <a:lnTo>
                  <a:pt x="1414578" y="0"/>
                </a:lnTo>
              </a:path>
            </a:pathLst>
          </a:custGeom>
          <a:ln w="12699">
            <a:solidFill>
              <a:srgbClr val="FF0000"/>
            </a:solidFill>
          </a:ln>
        </p:spPr>
        <p:txBody>
          <a:bodyPr wrap="square" lIns="0" tIns="0" rIns="0" bIns="0" rtlCol="0"/>
          <a:lstStyle/>
          <a:p>
            <a:endParaRPr>
              <a:solidFill>
                <a:prstClr val="black"/>
              </a:solidFill>
              <a:latin typeface="Calibri"/>
            </a:endParaRPr>
          </a:p>
        </p:txBody>
      </p:sp>
      <p:sp>
        <p:nvSpPr>
          <p:cNvPr id="9" name="object 9"/>
          <p:cNvSpPr/>
          <p:nvPr/>
        </p:nvSpPr>
        <p:spPr>
          <a:xfrm>
            <a:off x="6552835" y="2497998"/>
            <a:ext cx="103331" cy="93009"/>
          </a:xfrm>
          <a:custGeom>
            <a:avLst/>
            <a:gdLst/>
            <a:ahLst/>
            <a:cxnLst/>
            <a:rect l="l" t="t" r="r" b="b"/>
            <a:pathLst>
              <a:path w="113665" h="105410">
                <a:moveTo>
                  <a:pt x="113410" y="105332"/>
                </a:moveTo>
                <a:lnTo>
                  <a:pt x="0" y="91103"/>
                </a:lnTo>
                <a:lnTo>
                  <a:pt x="69027"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0" name="object 10"/>
          <p:cNvSpPr txBox="1"/>
          <p:nvPr/>
        </p:nvSpPr>
        <p:spPr>
          <a:xfrm>
            <a:off x="3384861" y="368913"/>
            <a:ext cx="2233468"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2 stage HAM-like ISI</a:t>
            </a:r>
            <a:endParaRPr sz="1900">
              <a:solidFill>
                <a:prstClr val="black"/>
              </a:solidFill>
              <a:latin typeface="Helvetica"/>
              <a:cs typeface="Helvetica"/>
            </a:endParaRPr>
          </a:p>
        </p:txBody>
      </p:sp>
      <p:sp>
        <p:nvSpPr>
          <p:cNvPr id="15" name="object 15"/>
          <p:cNvSpPr txBox="1"/>
          <p:nvPr/>
        </p:nvSpPr>
        <p:spPr>
          <a:xfrm>
            <a:off x="3888024" y="5168101"/>
            <a:ext cx="858982"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Stage 1</a:t>
            </a:r>
            <a:endParaRPr sz="1900">
              <a:solidFill>
                <a:prstClr val="black"/>
              </a:solidFill>
              <a:latin typeface="Helvetica"/>
              <a:cs typeface="Helvetica"/>
            </a:endParaRPr>
          </a:p>
        </p:txBody>
      </p:sp>
      <p:sp>
        <p:nvSpPr>
          <p:cNvPr id="16" name="object 16"/>
          <p:cNvSpPr txBox="1"/>
          <p:nvPr/>
        </p:nvSpPr>
        <p:spPr>
          <a:xfrm>
            <a:off x="317454" y="5553170"/>
            <a:ext cx="858982"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Stage 0</a:t>
            </a:r>
            <a:endParaRPr sz="1900">
              <a:solidFill>
                <a:prstClr val="black"/>
              </a:solidFill>
              <a:latin typeface="Helvetica"/>
              <a:cs typeface="Helvetica"/>
            </a:endParaRPr>
          </a:p>
        </p:txBody>
      </p:sp>
      <p:sp>
        <p:nvSpPr>
          <p:cNvPr id="11" name="Slide Number Placeholder 10"/>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54</a:t>
            </a:fld>
            <a:endParaRPr lang="en-US">
              <a:solidFill>
                <a:prstClr val="black">
                  <a:tint val="75000"/>
                </a:prstClr>
              </a:solidFill>
              <a:latin typeface="Calibri"/>
            </a:endParaRPr>
          </a:p>
        </p:txBody>
      </p:sp>
    </p:spTree>
    <p:extLst>
      <p:ext uri="{BB962C8B-B14F-4D97-AF65-F5344CB8AC3E}">
        <p14:creationId xmlns:p14="http://schemas.microsoft.com/office/powerpoint/2010/main" val="6291097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699123"/>
            <a:r>
              <a:rPr dirty="0"/>
              <a:t>ISI</a:t>
            </a:r>
            <a:r>
              <a:rPr spc="-4" dirty="0"/>
              <a:t> </a:t>
            </a:r>
            <a:r>
              <a:rPr dirty="0"/>
              <a:t>with stage 0 mounting structure for</a:t>
            </a:r>
            <a:r>
              <a:rPr spc="-4" dirty="0"/>
              <a:t> </a:t>
            </a:r>
            <a:r>
              <a:rPr dirty="0"/>
              <a:t>heat shield over stage 2</a:t>
            </a:r>
          </a:p>
        </p:txBody>
      </p:sp>
      <p:sp>
        <p:nvSpPr>
          <p:cNvPr id="3" name="object 3"/>
          <p:cNvSpPr txBox="1"/>
          <p:nvPr/>
        </p:nvSpPr>
        <p:spPr>
          <a:xfrm>
            <a:off x="7884367" y="1909162"/>
            <a:ext cx="858982"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Stage 2</a:t>
            </a:r>
            <a:endParaRPr sz="1900">
              <a:solidFill>
                <a:prstClr val="black"/>
              </a:solidFill>
              <a:latin typeface="Helvetica"/>
              <a:cs typeface="Helvetica"/>
            </a:endParaRPr>
          </a:p>
        </p:txBody>
      </p:sp>
      <p:sp>
        <p:nvSpPr>
          <p:cNvPr id="4" name="object 4"/>
          <p:cNvSpPr/>
          <p:nvPr/>
        </p:nvSpPr>
        <p:spPr>
          <a:xfrm>
            <a:off x="6590604" y="2066189"/>
            <a:ext cx="1237673" cy="498101"/>
          </a:xfrm>
          <a:custGeom>
            <a:avLst/>
            <a:gdLst/>
            <a:ahLst/>
            <a:cxnLst/>
            <a:rect l="l" t="t" r="r" b="b"/>
            <a:pathLst>
              <a:path w="1361440" h="564514">
                <a:moveTo>
                  <a:pt x="0" y="564131"/>
                </a:moveTo>
                <a:lnTo>
                  <a:pt x="1361328"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5" name="object 5"/>
          <p:cNvSpPr/>
          <p:nvPr/>
        </p:nvSpPr>
        <p:spPr>
          <a:xfrm>
            <a:off x="6601270" y="2479640"/>
            <a:ext cx="103331" cy="93569"/>
          </a:xfrm>
          <a:custGeom>
            <a:avLst/>
            <a:gdLst/>
            <a:ahLst/>
            <a:cxnLst/>
            <a:rect l="l" t="t" r="r" b="b"/>
            <a:pathLst>
              <a:path w="113665" h="106044">
                <a:moveTo>
                  <a:pt x="113323" y="105594"/>
                </a:moveTo>
                <a:lnTo>
                  <a:pt x="0" y="90691"/>
                </a:lnTo>
                <a:lnTo>
                  <a:pt x="69565"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6" name="object 6"/>
          <p:cNvSpPr txBox="1"/>
          <p:nvPr/>
        </p:nvSpPr>
        <p:spPr>
          <a:xfrm>
            <a:off x="452916" y="1448970"/>
            <a:ext cx="1020618" cy="670007"/>
          </a:xfrm>
          <a:prstGeom prst="rect">
            <a:avLst/>
          </a:prstGeom>
        </p:spPr>
        <p:txBody>
          <a:bodyPr vert="horz" wrap="square" lIns="0" tIns="0" rIns="0" bIns="0" rtlCol="0">
            <a:spAutoFit/>
          </a:bodyPr>
          <a:lstStyle/>
          <a:p>
            <a:pPr marL="11396" marR="4559">
              <a:lnSpc>
                <a:spcPct val="115900"/>
              </a:lnSpc>
            </a:pPr>
            <a:r>
              <a:rPr sz="1900" dirty="0">
                <a:solidFill>
                  <a:srgbClr val="FF5100"/>
                </a:solidFill>
                <a:latin typeface="Helvetica"/>
                <a:cs typeface="Helvetica"/>
              </a:rPr>
              <a:t>Mounting Structure</a:t>
            </a:r>
            <a:endParaRPr sz="1900">
              <a:solidFill>
                <a:prstClr val="black"/>
              </a:solidFill>
              <a:latin typeface="Helvetica"/>
              <a:cs typeface="Helvetica"/>
            </a:endParaRPr>
          </a:p>
        </p:txBody>
      </p:sp>
      <p:sp>
        <p:nvSpPr>
          <p:cNvPr id="7" name="object 7"/>
          <p:cNvSpPr/>
          <p:nvPr/>
        </p:nvSpPr>
        <p:spPr>
          <a:xfrm>
            <a:off x="1644982" y="1831392"/>
            <a:ext cx="1470891" cy="441512"/>
          </a:xfrm>
          <a:custGeom>
            <a:avLst/>
            <a:gdLst/>
            <a:ahLst/>
            <a:cxnLst/>
            <a:rect l="l" t="t" r="r" b="b"/>
            <a:pathLst>
              <a:path w="1617979" h="500380">
                <a:moveTo>
                  <a:pt x="1617887" y="500268"/>
                </a:moveTo>
                <a:lnTo>
                  <a:pt x="0" y="0"/>
                </a:lnTo>
              </a:path>
            </a:pathLst>
          </a:custGeom>
          <a:ln w="12699">
            <a:solidFill>
              <a:srgbClr val="FF0000"/>
            </a:solidFill>
          </a:ln>
        </p:spPr>
        <p:txBody>
          <a:bodyPr wrap="square" lIns="0" tIns="0" rIns="0" bIns="0" rtlCol="0"/>
          <a:lstStyle/>
          <a:p>
            <a:endParaRPr>
              <a:solidFill>
                <a:prstClr val="black"/>
              </a:solidFill>
              <a:latin typeface="Calibri"/>
            </a:endParaRPr>
          </a:p>
        </p:txBody>
      </p:sp>
      <p:sp>
        <p:nvSpPr>
          <p:cNvPr id="8" name="object 8"/>
          <p:cNvSpPr/>
          <p:nvPr/>
        </p:nvSpPr>
        <p:spPr>
          <a:xfrm>
            <a:off x="3003437" y="2195517"/>
            <a:ext cx="101600" cy="96371"/>
          </a:xfrm>
          <a:custGeom>
            <a:avLst/>
            <a:gdLst/>
            <a:ahLst/>
            <a:cxnLst/>
            <a:rect l="l" t="t" r="r" b="b"/>
            <a:pathLst>
              <a:path w="111760" h="109219">
                <a:moveTo>
                  <a:pt x="33765" y="0"/>
                </a:moveTo>
                <a:lnTo>
                  <a:pt x="111451" y="83841"/>
                </a:lnTo>
                <a:lnTo>
                  <a:pt x="0" y="109199"/>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9" name="object 9"/>
          <p:cNvSpPr/>
          <p:nvPr/>
        </p:nvSpPr>
        <p:spPr>
          <a:xfrm>
            <a:off x="1315985" y="5672772"/>
            <a:ext cx="1451841" cy="19050"/>
          </a:xfrm>
          <a:custGeom>
            <a:avLst/>
            <a:gdLst/>
            <a:ahLst/>
            <a:cxnLst/>
            <a:rect l="l" t="t" r="r" b="b"/>
            <a:pathLst>
              <a:path w="1597025" h="21589">
                <a:moveTo>
                  <a:pt x="1596599" y="0"/>
                </a:moveTo>
                <a:lnTo>
                  <a:pt x="0" y="21118"/>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0" name="object 10"/>
          <p:cNvSpPr/>
          <p:nvPr/>
        </p:nvSpPr>
        <p:spPr>
          <a:xfrm>
            <a:off x="2665227" y="5623654"/>
            <a:ext cx="91209" cy="100853"/>
          </a:xfrm>
          <a:custGeom>
            <a:avLst/>
            <a:gdLst/>
            <a:ahLst/>
            <a:cxnLst/>
            <a:rect l="l" t="t" r="r" b="b"/>
            <a:pathLst>
              <a:path w="100330" h="114300">
                <a:moveTo>
                  <a:pt x="0" y="0"/>
                </a:moveTo>
                <a:lnTo>
                  <a:pt x="99733" y="55835"/>
                </a:lnTo>
                <a:lnTo>
                  <a:pt x="1511" y="114291"/>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1" name="object 11"/>
          <p:cNvSpPr/>
          <p:nvPr/>
        </p:nvSpPr>
        <p:spPr>
          <a:xfrm>
            <a:off x="1335339" y="5078227"/>
            <a:ext cx="861290" cy="613522"/>
          </a:xfrm>
          <a:custGeom>
            <a:avLst/>
            <a:gdLst/>
            <a:ahLst/>
            <a:cxnLst/>
            <a:rect l="l" t="t" r="r" b="b"/>
            <a:pathLst>
              <a:path w="947419" h="695325">
                <a:moveTo>
                  <a:pt x="947314" y="0"/>
                </a:moveTo>
                <a:lnTo>
                  <a:pt x="0" y="694938"/>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2" name="object 12"/>
          <p:cNvSpPr/>
          <p:nvPr/>
        </p:nvSpPr>
        <p:spPr>
          <a:xfrm>
            <a:off x="2083935" y="5084855"/>
            <a:ext cx="103331" cy="92449"/>
          </a:xfrm>
          <a:custGeom>
            <a:avLst/>
            <a:gdLst/>
            <a:ahLst/>
            <a:cxnLst/>
            <a:rect l="l" t="t" r="r" b="b"/>
            <a:pathLst>
              <a:path w="113664" h="104775">
                <a:moveTo>
                  <a:pt x="0" y="12468"/>
                </a:moveTo>
                <a:lnTo>
                  <a:pt x="113616" y="0"/>
                </a:lnTo>
                <a:lnTo>
                  <a:pt x="67608" y="104631"/>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8" name="object 18"/>
          <p:cNvSpPr txBox="1"/>
          <p:nvPr/>
        </p:nvSpPr>
        <p:spPr>
          <a:xfrm>
            <a:off x="3888024" y="5168101"/>
            <a:ext cx="858982"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Stage 1</a:t>
            </a:r>
            <a:endParaRPr sz="1900">
              <a:solidFill>
                <a:prstClr val="black"/>
              </a:solidFill>
              <a:latin typeface="Helvetica"/>
              <a:cs typeface="Helvetica"/>
            </a:endParaRPr>
          </a:p>
        </p:txBody>
      </p:sp>
      <p:sp>
        <p:nvSpPr>
          <p:cNvPr id="19" name="object 19"/>
          <p:cNvSpPr txBox="1"/>
          <p:nvPr/>
        </p:nvSpPr>
        <p:spPr>
          <a:xfrm>
            <a:off x="317454" y="5553170"/>
            <a:ext cx="858982"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Stage 0</a:t>
            </a:r>
            <a:endParaRPr sz="1900">
              <a:solidFill>
                <a:prstClr val="black"/>
              </a:solidFill>
              <a:latin typeface="Helvetica"/>
              <a:cs typeface="Helvetica"/>
            </a:endParaRPr>
          </a:p>
        </p:txBody>
      </p:sp>
      <p:sp>
        <p:nvSpPr>
          <p:cNvPr id="13" name="Slide Number Placeholder 12"/>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55</a:t>
            </a:fld>
            <a:endParaRPr lang="en-US">
              <a:solidFill>
                <a:prstClr val="black">
                  <a:tint val="75000"/>
                </a:prstClr>
              </a:solidFill>
              <a:latin typeface="Calibri"/>
            </a:endParaRPr>
          </a:p>
        </p:txBody>
      </p:sp>
    </p:spTree>
    <p:extLst>
      <p:ext uri="{BB962C8B-B14F-4D97-AF65-F5344CB8AC3E}">
        <p14:creationId xmlns:p14="http://schemas.microsoft.com/office/powerpoint/2010/main" val="714133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7854" y="925713"/>
            <a:ext cx="8948290" cy="5006577"/>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3" name="object 3"/>
          <p:cNvSpPr txBox="1"/>
          <p:nvPr/>
        </p:nvSpPr>
        <p:spPr>
          <a:xfrm>
            <a:off x="2310778" y="509795"/>
            <a:ext cx="4861214"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Mounting structure</a:t>
            </a:r>
            <a:r>
              <a:rPr sz="1900" spc="-4" dirty="0">
                <a:solidFill>
                  <a:srgbClr val="FF5100"/>
                </a:solidFill>
                <a:latin typeface="Helvetica"/>
                <a:cs typeface="Helvetica"/>
              </a:rPr>
              <a:t> </a:t>
            </a:r>
            <a:r>
              <a:rPr sz="1900" dirty="0">
                <a:solidFill>
                  <a:srgbClr val="FF5100"/>
                </a:solidFill>
                <a:latin typeface="Helvetica"/>
                <a:cs typeface="Helvetica"/>
              </a:rPr>
              <a:t>with cryogenic cold plates</a:t>
            </a:r>
            <a:endParaRPr sz="1900">
              <a:solidFill>
                <a:prstClr val="black"/>
              </a:solidFill>
              <a:latin typeface="Helvetica"/>
              <a:cs typeface="Helvetica"/>
            </a:endParaRPr>
          </a:p>
        </p:txBody>
      </p:sp>
      <p:sp>
        <p:nvSpPr>
          <p:cNvPr id="4" name="object 4"/>
          <p:cNvSpPr txBox="1"/>
          <p:nvPr/>
        </p:nvSpPr>
        <p:spPr>
          <a:xfrm>
            <a:off x="5852333" y="1402006"/>
            <a:ext cx="1963882"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Cold plates (80 K)</a:t>
            </a:r>
            <a:endParaRPr sz="1900">
              <a:solidFill>
                <a:prstClr val="black"/>
              </a:solidFill>
              <a:latin typeface="Helvetica"/>
              <a:cs typeface="Helvetica"/>
            </a:endParaRPr>
          </a:p>
        </p:txBody>
      </p:sp>
      <p:sp>
        <p:nvSpPr>
          <p:cNvPr id="5" name="object 5"/>
          <p:cNvSpPr/>
          <p:nvPr/>
        </p:nvSpPr>
        <p:spPr>
          <a:xfrm>
            <a:off x="4007072" y="1587209"/>
            <a:ext cx="1798782" cy="695325"/>
          </a:xfrm>
          <a:custGeom>
            <a:avLst/>
            <a:gdLst/>
            <a:ahLst/>
            <a:cxnLst/>
            <a:rect l="l" t="t" r="r" b="b"/>
            <a:pathLst>
              <a:path w="1978660" h="788035">
                <a:moveTo>
                  <a:pt x="0" y="787655"/>
                </a:moveTo>
                <a:lnTo>
                  <a:pt x="1978618"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6" name="object 6"/>
          <p:cNvSpPr/>
          <p:nvPr/>
        </p:nvSpPr>
        <p:spPr>
          <a:xfrm>
            <a:off x="4017798" y="2198900"/>
            <a:ext cx="103331" cy="94129"/>
          </a:xfrm>
          <a:custGeom>
            <a:avLst/>
            <a:gdLst/>
            <a:ahLst/>
            <a:cxnLst/>
            <a:rect l="l" t="t" r="r" b="b"/>
            <a:pathLst>
              <a:path w="113664" h="106680">
                <a:moveTo>
                  <a:pt x="113104" y="106196"/>
                </a:moveTo>
                <a:lnTo>
                  <a:pt x="0" y="89707"/>
                </a:lnTo>
                <a:lnTo>
                  <a:pt x="70829"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7" name="object 7"/>
          <p:cNvSpPr/>
          <p:nvPr/>
        </p:nvSpPr>
        <p:spPr>
          <a:xfrm>
            <a:off x="4903224" y="1577817"/>
            <a:ext cx="912668" cy="1174376"/>
          </a:xfrm>
          <a:custGeom>
            <a:avLst/>
            <a:gdLst/>
            <a:ahLst/>
            <a:cxnLst/>
            <a:rect l="l" t="t" r="r" b="b"/>
            <a:pathLst>
              <a:path w="1003935" h="1330960">
                <a:moveTo>
                  <a:pt x="0" y="1330498"/>
                </a:moveTo>
                <a:lnTo>
                  <a:pt x="1003494"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8" name="object 8"/>
          <p:cNvSpPr/>
          <p:nvPr/>
        </p:nvSpPr>
        <p:spPr>
          <a:xfrm>
            <a:off x="4910177" y="2642743"/>
            <a:ext cx="95827" cy="100292"/>
          </a:xfrm>
          <a:custGeom>
            <a:avLst/>
            <a:gdLst/>
            <a:ahLst/>
            <a:cxnLst/>
            <a:rect l="l" t="t" r="r" b="b"/>
            <a:pathLst>
              <a:path w="105410" h="113664">
                <a:moveTo>
                  <a:pt x="105233" y="68826"/>
                </a:moveTo>
                <a:lnTo>
                  <a:pt x="0" y="113441"/>
                </a:lnTo>
                <a:lnTo>
                  <a:pt x="13977"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9" name="Slide Number Placeholder 8"/>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56</a:t>
            </a:fld>
            <a:endParaRPr lang="en-US">
              <a:solidFill>
                <a:prstClr val="black">
                  <a:tint val="75000"/>
                </a:prstClr>
              </a:solidFill>
              <a:latin typeface="Calibri"/>
            </a:endParaRPr>
          </a:p>
        </p:txBody>
      </p:sp>
    </p:spTree>
    <p:extLst>
      <p:ext uri="{BB962C8B-B14F-4D97-AF65-F5344CB8AC3E}">
        <p14:creationId xmlns:p14="http://schemas.microsoft.com/office/powerpoint/2010/main" val="25298254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7854" y="925713"/>
            <a:ext cx="8948290" cy="5006577"/>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3" name="object 3"/>
          <p:cNvSpPr txBox="1"/>
          <p:nvPr/>
        </p:nvSpPr>
        <p:spPr>
          <a:xfrm>
            <a:off x="1565703" y="246819"/>
            <a:ext cx="6708485"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Suspended heat shield stage hanging from</a:t>
            </a:r>
            <a:r>
              <a:rPr sz="1900" spc="-4" dirty="0">
                <a:solidFill>
                  <a:srgbClr val="FF5100"/>
                </a:solidFill>
                <a:latin typeface="Helvetica"/>
                <a:cs typeface="Helvetica"/>
              </a:rPr>
              <a:t> </a:t>
            </a:r>
            <a:r>
              <a:rPr sz="1900" dirty="0">
                <a:solidFill>
                  <a:srgbClr val="FF5100"/>
                </a:solidFill>
                <a:latin typeface="Helvetica"/>
                <a:cs typeface="Helvetica"/>
              </a:rPr>
              <a:t>mounting structure</a:t>
            </a:r>
            <a:endParaRPr sz="1900">
              <a:solidFill>
                <a:prstClr val="black"/>
              </a:solidFill>
              <a:latin typeface="Helvetica"/>
              <a:cs typeface="Helvetica"/>
            </a:endParaRPr>
          </a:p>
        </p:txBody>
      </p:sp>
      <p:sp>
        <p:nvSpPr>
          <p:cNvPr id="4" name="object 4"/>
          <p:cNvSpPr/>
          <p:nvPr/>
        </p:nvSpPr>
        <p:spPr>
          <a:xfrm>
            <a:off x="4723166" y="1361804"/>
            <a:ext cx="1653886" cy="620246"/>
          </a:xfrm>
          <a:custGeom>
            <a:avLst/>
            <a:gdLst/>
            <a:ahLst/>
            <a:cxnLst/>
            <a:rect l="l" t="t" r="r" b="b"/>
            <a:pathLst>
              <a:path w="1819275" h="702944">
                <a:moveTo>
                  <a:pt x="0" y="702504"/>
                </a:moveTo>
                <a:lnTo>
                  <a:pt x="1818910"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5" name="object 5"/>
          <p:cNvSpPr/>
          <p:nvPr/>
        </p:nvSpPr>
        <p:spPr>
          <a:xfrm>
            <a:off x="4733936" y="1899117"/>
            <a:ext cx="102755" cy="94129"/>
          </a:xfrm>
          <a:custGeom>
            <a:avLst/>
            <a:gdLst/>
            <a:ahLst/>
            <a:cxnLst/>
            <a:rect l="l" t="t" r="r" b="b"/>
            <a:pathLst>
              <a:path w="113029" h="106680">
                <a:moveTo>
                  <a:pt x="112929" y="106625"/>
                </a:moveTo>
                <a:lnTo>
                  <a:pt x="0" y="88976"/>
                </a:lnTo>
                <a:lnTo>
                  <a:pt x="71748"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6" name="object 6"/>
          <p:cNvSpPr txBox="1"/>
          <p:nvPr/>
        </p:nvSpPr>
        <p:spPr>
          <a:xfrm>
            <a:off x="569037" y="1214173"/>
            <a:ext cx="7779905" cy="1042337"/>
          </a:xfrm>
          <a:prstGeom prst="rect">
            <a:avLst/>
          </a:prstGeom>
        </p:spPr>
        <p:txBody>
          <a:bodyPr vert="horz" wrap="square" lIns="0" tIns="0" rIns="0" bIns="0" rtlCol="0">
            <a:spAutoFit/>
          </a:bodyPr>
          <a:lstStyle/>
          <a:p>
            <a:pPr marL="11396" indent="5806652"/>
            <a:r>
              <a:rPr sz="1900" dirty="0">
                <a:solidFill>
                  <a:srgbClr val="FF5100"/>
                </a:solidFill>
                <a:latin typeface="Helvetica"/>
                <a:cs typeface="Helvetica"/>
              </a:rPr>
              <a:t>Heat shield stage</a:t>
            </a:r>
            <a:endParaRPr sz="1900">
              <a:solidFill>
                <a:prstClr val="black"/>
              </a:solidFill>
              <a:latin typeface="Helvetica"/>
              <a:cs typeface="Helvetica"/>
            </a:endParaRPr>
          </a:p>
          <a:p>
            <a:endParaRPr sz="1900">
              <a:solidFill>
                <a:prstClr val="black"/>
              </a:solidFill>
              <a:latin typeface="Times New Roman"/>
              <a:cs typeface="Times New Roman"/>
            </a:endParaRPr>
          </a:p>
          <a:p>
            <a:pPr marL="11396">
              <a:spcBef>
                <a:spcPts val="1288"/>
              </a:spcBef>
            </a:pPr>
            <a:r>
              <a:rPr sz="1900" dirty="0">
                <a:solidFill>
                  <a:srgbClr val="FF5100"/>
                </a:solidFill>
                <a:latin typeface="Helvetica"/>
                <a:cs typeface="Helvetica"/>
              </a:rPr>
              <a:t>Heat shield</a:t>
            </a:r>
            <a:endParaRPr sz="1900">
              <a:solidFill>
                <a:prstClr val="black"/>
              </a:solidFill>
              <a:latin typeface="Helvetica"/>
              <a:cs typeface="Helvetica"/>
            </a:endParaRPr>
          </a:p>
        </p:txBody>
      </p:sp>
      <p:sp>
        <p:nvSpPr>
          <p:cNvPr id="7" name="object 7"/>
          <p:cNvSpPr/>
          <p:nvPr/>
        </p:nvSpPr>
        <p:spPr>
          <a:xfrm>
            <a:off x="1906243" y="2207064"/>
            <a:ext cx="2061441" cy="751354"/>
          </a:xfrm>
          <a:custGeom>
            <a:avLst/>
            <a:gdLst/>
            <a:ahLst/>
            <a:cxnLst/>
            <a:rect l="l" t="t" r="r" b="b"/>
            <a:pathLst>
              <a:path w="2267585" h="851535">
                <a:moveTo>
                  <a:pt x="2267170" y="851519"/>
                </a:moveTo>
                <a:lnTo>
                  <a:pt x="0"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8" name="object 8"/>
          <p:cNvSpPr/>
          <p:nvPr/>
        </p:nvSpPr>
        <p:spPr>
          <a:xfrm>
            <a:off x="3853990" y="2876547"/>
            <a:ext cx="102755" cy="94689"/>
          </a:xfrm>
          <a:custGeom>
            <a:avLst/>
            <a:gdLst/>
            <a:ahLst/>
            <a:cxnLst/>
            <a:rect l="l" t="t" r="r" b="b"/>
            <a:pathLst>
              <a:path w="113029" h="107314">
                <a:moveTo>
                  <a:pt x="40189" y="0"/>
                </a:moveTo>
                <a:lnTo>
                  <a:pt x="112760" y="88305"/>
                </a:lnTo>
                <a:lnTo>
                  <a:pt x="0" y="107002"/>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9" name="object 9"/>
          <p:cNvSpPr/>
          <p:nvPr/>
        </p:nvSpPr>
        <p:spPr>
          <a:xfrm>
            <a:off x="3479579" y="4175551"/>
            <a:ext cx="3849832" cy="533960"/>
          </a:xfrm>
          <a:custGeom>
            <a:avLst/>
            <a:gdLst/>
            <a:ahLst/>
            <a:cxnLst/>
            <a:rect l="l" t="t" r="r" b="b"/>
            <a:pathLst>
              <a:path w="4234815" h="605154">
                <a:moveTo>
                  <a:pt x="0" y="0"/>
                </a:moveTo>
                <a:lnTo>
                  <a:pt x="0" y="604652"/>
                </a:lnTo>
                <a:lnTo>
                  <a:pt x="4234254" y="604652"/>
                </a:lnTo>
                <a:lnTo>
                  <a:pt x="4234254" y="0"/>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0" name="object 10"/>
          <p:cNvSpPr txBox="1"/>
          <p:nvPr/>
        </p:nvSpPr>
        <p:spPr>
          <a:xfrm>
            <a:off x="3479579" y="4175551"/>
            <a:ext cx="3849832" cy="600164"/>
          </a:xfrm>
          <a:prstGeom prst="rect">
            <a:avLst/>
          </a:prstGeom>
          <a:solidFill>
            <a:srgbClr val="FFFFFF"/>
          </a:solidFill>
          <a:ln w="12700">
            <a:solidFill>
              <a:srgbClr val="FF0000"/>
            </a:solidFill>
          </a:ln>
        </p:spPr>
        <p:txBody>
          <a:bodyPr vert="horz" wrap="square" lIns="0" tIns="0" rIns="0" bIns="0" rtlCol="0">
            <a:spAutoFit/>
          </a:bodyPr>
          <a:lstStyle/>
          <a:p>
            <a:pPr marL="11396" marR="301985"/>
            <a:r>
              <a:rPr sz="1300" dirty="0">
                <a:solidFill>
                  <a:srgbClr val="FF0000"/>
                </a:solidFill>
                <a:latin typeface="Helvetica"/>
                <a:cs typeface="Helvetica"/>
              </a:rPr>
              <a:t>Coil/magnet actuators between stage 0 mounting structure and the</a:t>
            </a:r>
            <a:r>
              <a:rPr sz="1300" spc="-4" dirty="0">
                <a:solidFill>
                  <a:srgbClr val="FF0000"/>
                </a:solidFill>
                <a:latin typeface="Helvetica"/>
                <a:cs typeface="Helvetica"/>
              </a:rPr>
              <a:t> </a:t>
            </a:r>
            <a:r>
              <a:rPr sz="1300" dirty="0">
                <a:solidFill>
                  <a:srgbClr val="FF0000"/>
                </a:solidFill>
                <a:latin typeface="Helvetica"/>
                <a:cs typeface="Helvetica"/>
              </a:rPr>
              <a:t>suspended heat shield stage</a:t>
            </a:r>
            <a:endParaRPr sz="1300">
              <a:solidFill>
                <a:prstClr val="black"/>
              </a:solidFill>
              <a:latin typeface="Helvetica"/>
              <a:cs typeface="Helvetica"/>
            </a:endParaRPr>
          </a:p>
        </p:txBody>
      </p:sp>
      <p:sp>
        <p:nvSpPr>
          <p:cNvPr id="11" name="object 11"/>
          <p:cNvSpPr/>
          <p:nvPr/>
        </p:nvSpPr>
        <p:spPr>
          <a:xfrm>
            <a:off x="4542678" y="3288059"/>
            <a:ext cx="372917" cy="863413"/>
          </a:xfrm>
          <a:custGeom>
            <a:avLst/>
            <a:gdLst/>
            <a:ahLst/>
            <a:cxnLst/>
            <a:rect l="l" t="t" r="r" b="b"/>
            <a:pathLst>
              <a:path w="410210" h="978535">
                <a:moveTo>
                  <a:pt x="0" y="0"/>
                </a:moveTo>
                <a:lnTo>
                  <a:pt x="410204" y="978179"/>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2" name="object 12"/>
          <p:cNvSpPr/>
          <p:nvPr/>
        </p:nvSpPr>
        <p:spPr>
          <a:xfrm>
            <a:off x="4534030" y="3298391"/>
            <a:ext cx="95827" cy="100292"/>
          </a:xfrm>
          <a:custGeom>
            <a:avLst/>
            <a:gdLst/>
            <a:ahLst/>
            <a:cxnLst/>
            <a:rect l="l" t="t" r="r" b="b"/>
            <a:pathLst>
              <a:path w="105410" h="113664">
                <a:moveTo>
                  <a:pt x="0" y="113386"/>
                </a:moveTo>
                <a:lnTo>
                  <a:pt x="14423" y="0"/>
                </a:lnTo>
                <a:lnTo>
                  <a:pt x="105407" y="69183"/>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3" name="object 13"/>
          <p:cNvSpPr/>
          <p:nvPr/>
        </p:nvSpPr>
        <p:spPr>
          <a:xfrm>
            <a:off x="4744218" y="3495216"/>
            <a:ext cx="171450" cy="665629"/>
          </a:xfrm>
          <a:custGeom>
            <a:avLst/>
            <a:gdLst/>
            <a:ahLst/>
            <a:cxnLst/>
            <a:rect l="l" t="t" r="r" b="b"/>
            <a:pathLst>
              <a:path w="188595" h="754379">
                <a:moveTo>
                  <a:pt x="0" y="0"/>
                </a:moveTo>
                <a:lnTo>
                  <a:pt x="188511" y="754047"/>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4" name="object 14"/>
          <p:cNvSpPr/>
          <p:nvPr/>
        </p:nvSpPr>
        <p:spPr>
          <a:xfrm>
            <a:off x="4718439" y="3506086"/>
            <a:ext cx="101023" cy="97490"/>
          </a:xfrm>
          <a:custGeom>
            <a:avLst/>
            <a:gdLst/>
            <a:ahLst/>
            <a:cxnLst/>
            <a:rect l="l" t="t" r="r" b="b"/>
            <a:pathLst>
              <a:path w="111125" h="110489">
                <a:moveTo>
                  <a:pt x="0" y="109893"/>
                </a:moveTo>
                <a:lnTo>
                  <a:pt x="31436" y="0"/>
                </a:lnTo>
                <a:lnTo>
                  <a:pt x="110887" y="8217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5" name="object 15"/>
          <p:cNvSpPr/>
          <p:nvPr/>
        </p:nvSpPr>
        <p:spPr>
          <a:xfrm>
            <a:off x="6014791" y="2841914"/>
            <a:ext cx="2824018" cy="383241"/>
          </a:xfrm>
          <a:custGeom>
            <a:avLst/>
            <a:gdLst/>
            <a:ahLst/>
            <a:cxnLst/>
            <a:rect l="l" t="t" r="r" b="b"/>
            <a:pathLst>
              <a:path w="3106420" h="434339">
                <a:moveTo>
                  <a:pt x="0" y="0"/>
                </a:moveTo>
                <a:lnTo>
                  <a:pt x="0" y="434347"/>
                </a:lnTo>
                <a:lnTo>
                  <a:pt x="3105990" y="434347"/>
                </a:lnTo>
                <a:lnTo>
                  <a:pt x="3105990" y="0"/>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6" name="object 16"/>
          <p:cNvSpPr txBox="1"/>
          <p:nvPr/>
        </p:nvSpPr>
        <p:spPr>
          <a:xfrm>
            <a:off x="6014791" y="2841915"/>
            <a:ext cx="2824018" cy="400110"/>
          </a:xfrm>
          <a:prstGeom prst="rect">
            <a:avLst/>
          </a:prstGeom>
          <a:solidFill>
            <a:srgbClr val="FFFFFF"/>
          </a:solidFill>
          <a:ln w="12700">
            <a:solidFill>
              <a:srgbClr val="FF0000"/>
            </a:solidFill>
          </a:ln>
        </p:spPr>
        <p:txBody>
          <a:bodyPr vert="horz" wrap="square" lIns="0" tIns="0" rIns="0" bIns="0" rtlCol="0">
            <a:spAutoFit/>
          </a:bodyPr>
          <a:lstStyle/>
          <a:p>
            <a:pPr marL="10825" marR="167517"/>
            <a:r>
              <a:rPr sz="1300" dirty="0">
                <a:solidFill>
                  <a:srgbClr val="FF0000"/>
                </a:solidFill>
                <a:latin typeface="Helvetica"/>
                <a:cs typeface="Helvetica"/>
              </a:rPr>
              <a:t>Geophone witness sensors measure heat shield inertial motion</a:t>
            </a:r>
            <a:endParaRPr sz="1300">
              <a:solidFill>
                <a:prstClr val="black"/>
              </a:solidFill>
              <a:latin typeface="Helvetica"/>
              <a:cs typeface="Helvetica"/>
            </a:endParaRPr>
          </a:p>
        </p:txBody>
      </p:sp>
      <p:sp>
        <p:nvSpPr>
          <p:cNvPr id="17" name="object 17"/>
          <p:cNvSpPr/>
          <p:nvPr/>
        </p:nvSpPr>
        <p:spPr>
          <a:xfrm>
            <a:off x="4946434" y="3033540"/>
            <a:ext cx="1072573" cy="103654"/>
          </a:xfrm>
          <a:custGeom>
            <a:avLst/>
            <a:gdLst/>
            <a:ahLst/>
            <a:cxnLst/>
            <a:rect l="l" t="t" r="r" b="b"/>
            <a:pathLst>
              <a:path w="1179829" h="117475">
                <a:moveTo>
                  <a:pt x="0" y="117083"/>
                </a:moveTo>
                <a:lnTo>
                  <a:pt x="1179488"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8" name="object 18"/>
          <p:cNvSpPr/>
          <p:nvPr/>
        </p:nvSpPr>
        <p:spPr>
          <a:xfrm>
            <a:off x="4957922" y="3076932"/>
            <a:ext cx="94672" cy="100853"/>
          </a:xfrm>
          <a:custGeom>
            <a:avLst/>
            <a:gdLst/>
            <a:ahLst/>
            <a:cxnLst/>
            <a:rect l="l" t="t" r="r" b="b"/>
            <a:pathLst>
              <a:path w="104139" h="114300">
                <a:moveTo>
                  <a:pt x="104148" y="113742"/>
                </a:moveTo>
                <a:lnTo>
                  <a:pt x="0" y="66649"/>
                </a:lnTo>
                <a:lnTo>
                  <a:pt x="92857"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9" name="object 19"/>
          <p:cNvSpPr/>
          <p:nvPr/>
        </p:nvSpPr>
        <p:spPr>
          <a:xfrm>
            <a:off x="4714250" y="3024146"/>
            <a:ext cx="1285586" cy="47065"/>
          </a:xfrm>
          <a:custGeom>
            <a:avLst/>
            <a:gdLst/>
            <a:ahLst/>
            <a:cxnLst/>
            <a:rect l="l" t="t" r="r" b="b"/>
            <a:pathLst>
              <a:path w="1414145" h="53339">
                <a:moveTo>
                  <a:pt x="0" y="53219"/>
                </a:moveTo>
                <a:lnTo>
                  <a:pt x="1413603"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20" name="object 20"/>
          <p:cNvSpPr/>
          <p:nvPr/>
        </p:nvSpPr>
        <p:spPr>
          <a:xfrm>
            <a:off x="4725783" y="3017006"/>
            <a:ext cx="92364" cy="100853"/>
          </a:xfrm>
          <a:custGeom>
            <a:avLst/>
            <a:gdLst/>
            <a:ahLst/>
            <a:cxnLst/>
            <a:rect l="l" t="t" r="r" b="b"/>
            <a:pathLst>
              <a:path w="101600" h="114300">
                <a:moveTo>
                  <a:pt x="101067" y="114219"/>
                </a:moveTo>
                <a:lnTo>
                  <a:pt x="0" y="60834"/>
                </a:lnTo>
                <a:lnTo>
                  <a:pt x="96766" y="0"/>
                </a:lnTo>
              </a:path>
            </a:pathLst>
          </a:custGeom>
          <a:ln w="12699">
            <a:solidFill>
              <a:srgbClr val="FF0000"/>
            </a:solidFill>
          </a:ln>
        </p:spPr>
        <p:txBody>
          <a:bodyPr wrap="square" lIns="0" tIns="0" rIns="0" bIns="0" rtlCol="0"/>
          <a:lstStyle/>
          <a:p>
            <a:endParaRPr>
              <a:solidFill>
                <a:prstClr val="black"/>
              </a:solidFill>
              <a:latin typeface="Calibri"/>
            </a:endParaRPr>
          </a:p>
        </p:txBody>
      </p:sp>
      <p:sp>
        <p:nvSpPr>
          <p:cNvPr id="21" name="Slide Number Placeholder 20"/>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57</a:t>
            </a:fld>
            <a:endParaRPr lang="en-US">
              <a:solidFill>
                <a:prstClr val="black">
                  <a:tint val="75000"/>
                </a:prstClr>
              </a:solidFill>
              <a:latin typeface="Calibri"/>
            </a:endParaRPr>
          </a:p>
        </p:txBody>
      </p:sp>
    </p:spTree>
    <p:extLst>
      <p:ext uri="{BB962C8B-B14F-4D97-AF65-F5344CB8AC3E}">
        <p14:creationId xmlns:p14="http://schemas.microsoft.com/office/powerpoint/2010/main" val="13964051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7854" y="925713"/>
            <a:ext cx="8948290" cy="5006577"/>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3" name="object 3"/>
          <p:cNvSpPr/>
          <p:nvPr/>
        </p:nvSpPr>
        <p:spPr>
          <a:xfrm>
            <a:off x="4079521" y="4485472"/>
            <a:ext cx="3094759" cy="421341"/>
          </a:xfrm>
          <a:custGeom>
            <a:avLst/>
            <a:gdLst/>
            <a:ahLst/>
            <a:cxnLst/>
            <a:rect l="l" t="t" r="r" b="b"/>
            <a:pathLst>
              <a:path w="3404234" h="477520">
                <a:moveTo>
                  <a:pt x="0" y="0"/>
                </a:moveTo>
                <a:lnTo>
                  <a:pt x="0" y="476923"/>
                </a:lnTo>
                <a:lnTo>
                  <a:pt x="3404022" y="476923"/>
                </a:lnTo>
                <a:lnTo>
                  <a:pt x="3404022" y="0"/>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4" name="object 4"/>
          <p:cNvSpPr txBox="1"/>
          <p:nvPr/>
        </p:nvSpPr>
        <p:spPr>
          <a:xfrm>
            <a:off x="4079521" y="4485473"/>
            <a:ext cx="3094759" cy="600164"/>
          </a:xfrm>
          <a:prstGeom prst="rect">
            <a:avLst/>
          </a:prstGeom>
          <a:solidFill>
            <a:srgbClr val="FFFFFF"/>
          </a:solidFill>
          <a:ln w="12700">
            <a:solidFill>
              <a:srgbClr val="FF0000"/>
            </a:solidFill>
          </a:ln>
        </p:spPr>
        <p:txBody>
          <a:bodyPr vert="horz" wrap="square" lIns="0" tIns="0" rIns="0" bIns="0" rtlCol="0">
            <a:spAutoFit/>
          </a:bodyPr>
          <a:lstStyle/>
          <a:p>
            <a:pPr marL="10825" marR="267228"/>
            <a:r>
              <a:rPr sz="1300" dirty="0">
                <a:solidFill>
                  <a:srgbClr val="FF0000"/>
                </a:solidFill>
                <a:latin typeface="Helvetica"/>
                <a:cs typeface="Helvetica"/>
              </a:rPr>
              <a:t>OSEMs</a:t>
            </a:r>
            <a:r>
              <a:rPr sz="1300" spc="-4" dirty="0">
                <a:solidFill>
                  <a:srgbClr val="FF0000"/>
                </a:solidFill>
                <a:latin typeface="Helvetica"/>
                <a:cs typeface="Helvetica"/>
              </a:rPr>
              <a:t> </a:t>
            </a:r>
            <a:r>
              <a:rPr sz="1300" dirty="0">
                <a:solidFill>
                  <a:srgbClr val="FF0000"/>
                </a:solidFill>
                <a:latin typeface="Helvetica"/>
                <a:cs typeface="Helvetica"/>
              </a:rPr>
              <a:t>measure relative displacement between heat shield and stage 2</a:t>
            </a:r>
            <a:endParaRPr sz="1300">
              <a:solidFill>
                <a:prstClr val="black"/>
              </a:solidFill>
              <a:latin typeface="Helvetica"/>
              <a:cs typeface="Helvetica"/>
            </a:endParaRPr>
          </a:p>
        </p:txBody>
      </p:sp>
      <p:sp>
        <p:nvSpPr>
          <p:cNvPr id="5" name="object 5"/>
          <p:cNvSpPr txBox="1"/>
          <p:nvPr/>
        </p:nvSpPr>
        <p:spPr>
          <a:xfrm>
            <a:off x="646449" y="2519625"/>
            <a:ext cx="737177" cy="630814"/>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OSEM</a:t>
            </a:r>
            <a:endParaRPr sz="1900">
              <a:solidFill>
                <a:prstClr val="black"/>
              </a:solidFill>
              <a:latin typeface="Helvetica"/>
              <a:cs typeface="Helvetica"/>
            </a:endParaRPr>
          </a:p>
          <a:p>
            <a:pPr marL="11396">
              <a:spcBef>
                <a:spcPts val="359"/>
              </a:spcBef>
            </a:pPr>
            <a:r>
              <a:rPr sz="1900" dirty="0">
                <a:solidFill>
                  <a:srgbClr val="FF5100"/>
                </a:solidFill>
                <a:latin typeface="Helvetica"/>
                <a:cs typeface="Helvetica"/>
              </a:rPr>
              <a:t>mount</a:t>
            </a:r>
            <a:endParaRPr sz="1900">
              <a:solidFill>
                <a:prstClr val="black"/>
              </a:solidFill>
              <a:latin typeface="Helvetica"/>
              <a:cs typeface="Helvetica"/>
            </a:endParaRPr>
          </a:p>
        </p:txBody>
      </p:sp>
      <p:sp>
        <p:nvSpPr>
          <p:cNvPr id="6" name="object 6"/>
          <p:cNvSpPr/>
          <p:nvPr/>
        </p:nvSpPr>
        <p:spPr>
          <a:xfrm>
            <a:off x="1519188" y="2723609"/>
            <a:ext cx="909782" cy="159684"/>
          </a:xfrm>
          <a:custGeom>
            <a:avLst/>
            <a:gdLst/>
            <a:ahLst/>
            <a:cxnLst/>
            <a:rect l="l" t="t" r="r" b="b"/>
            <a:pathLst>
              <a:path w="1000760" h="180975">
                <a:moveTo>
                  <a:pt x="1000535" y="180948"/>
                </a:moveTo>
                <a:lnTo>
                  <a:pt x="0"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7" name="object 7"/>
          <p:cNvSpPr/>
          <p:nvPr/>
        </p:nvSpPr>
        <p:spPr>
          <a:xfrm>
            <a:off x="2319607" y="2816110"/>
            <a:ext cx="98136" cy="99732"/>
          </a:xfrm>
          <a:custGeom>
            <a:avLst/>
            <a:gdLst/>
            <a:ahLst/>
            <a:cxnLst/>
            <a:rect l="l" t="t" r="r" b="b"/>
            <a:pathLst>
              <a:path w="107950" h="113029">
                <a:moveTo>
                  <a:pt x="20341" y="0"/>
                </a:moveTo>
                <a:lnTo>
                  <a:pt x="107576" y="73855"/>
                </a:lnTo>
                <a:lnTo>
                  <a:pt x="0" y="112477"/>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8" name="object 8"/>
          <p:cNvSpPr/>
          <p:nvPr/>
        </p:nvSpPr>
        <p:spPr>
          <a:xfrm>
            <a:off x="1519188" y="2733002"/>
            <a:ext cx="2758209" cy="1437154"/>
          </a:xfrm>
          <a:custGeom>
            <a:avLst/>
            <a:gdLst/>
            <a:ahLst/>
            <a:cxnLst/>
            <a:rect l="l" t="t" r="r" b="b"/>
            <a:pathLst>
              <a:path w="3034029" h="1628775">
                <a:moveTo>
                  <a:pt x="3033537" y="1628531"/>
                </a:moveTo>
                <a:lnTo>
                  <a:pt x="0"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9" name="object 9"/>
          <p:cNvSpPr/>
          <p:nvPr/>
        </p:nvSpPr>
        <p:spPr>
          <a:xfrm>
            <a:off x="4162919" y="4078902"/>
            <a:ext cx="103909" cy="89087"/>
          </a:xfrm>
          <a:custGeom>
            <a:avLst/>
            <a:gdLst/>
            <a:ahLst/>
            <a:cxnLst/>
            <a:rect l="l" t="t" r="r" b="b"/>
            <a:pathLst>
              <a:path w="114300" h="100964">
                <a:moveTo>
                  <a:pt x="54063" y="0"/>
                </a:moveTo>
                <a:lnTo>
                  <a:pt x="114245" y="97172"/>
                </a:lnTo>
                <a:lnTo>
                  <a:pt x="0" y="100705"/>
                </a:lnTo>
              </a:path>
            </a:pathLst>
          </a:custGeom>
          <a:ln w="12699">
            <a:solidFill>
              <a:srgbClr val="FF0000"/>
            </a:solidFill>
          </a:ln>
        </p:spPr>
        <p:txBody>
          <a:bodyPr wrap="square" lIns="0" tIns="0" rIns="0" bIns="0" rtlCol="0"/>
          <a:lstStyle/>
          <a:p>
            <a:endParaRPr>
              <a:solidFill>
                <a:prstClr val="black"/>
              </a:solidFill>
              <a:latin typeface="Calibri"/>
            </a:endParaRPr>
          </a:p>
        </p:txBody>
      </p:sp>
      <p:sp>
        <p:nvSpPr>
          <p:cNvPr id="10" name="object 10"/>
          <p:cNvSpPr/>
          <p:nvPr/>
        </p:nvSpPr>
        <p:spPr>
          <a:xfrm>
            <a:off x="4625695" y="3401625"/>
            <a:ext cx="38677" cy="1088091"/>
          </a:xfrm>
          <a:custGeom>
            <a:avLst/>
            <a:gdLst/>
            <a:ahLst/>
            <a:cxnLst/>
            <a:rect l="l" t="t" r="r" b="b"/>
            <a:pathLst>
              <a:path w="42545" h="1233170">
                <a:moveTo>
                  <a:pt x="0" y="0"/>
                </a:moveTo>
                <a:lnTo>
                  <a:pt x="42141" y="1232654"/>
                </a:lnTo>
              </a:path>
            </a:pathLst>
          </a:custGeom>
          <a:ln w="12699">
            <a:solidFill>
              <a:srgbClr val="FF0000"/>
            </a:solidFill>
          </a:ln>
        </p:spPr>
        <p:txBody>
          <a:bodyPr wrap="square" lIns="0" tIns="0" rIns="0" bIns="0" rtlCol="0"/>
          <a:lstStyle/>
          <a:p>
            <a:endParaRPr>
              <a:solidFill>
                <a:prstClr val="black"/>
              </a:solidFill>
              <a:latin typeface="Calibri"/>
            </a:endParaRPr>
          </a:p>
        </p:txBody>
      </p:sp>
      <p:sp>
        <p:nvSpPr>
          <p:cNvPr id="11" name="object 11"/>
          <p:cNvSpPr/>
          <p:nvPr/>
        </p:nvSpPr>
        <p:spPr>
          <a:xfrm>
            <a:off x="4577238" y="3412825"/>
            <a:ext cx="103909" cy="89087"/>
          </a:xfrm>
          <a:custGeom>
            <a:avLst/>
            <a:gdLst/>
            <a:ahLst/>
            <a:cxnLst/>
            <a:rect l="l" t="t" r="r" b="b"/>
            <a:pathLst>
              <a:path w="114300" h="100964">
                <a:moveTo>
                  <a:pt x="0" y="100881"/>
                </a:moveTo>
                <a:lnTo>
                  <a:pt x="53736" y="0"/>
                </a:lnTo>
                <a:lnTo>
                  <a:pt x="114235" y="96975"/>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2" name="object 12"/>
          <p:cNvSpPr/>
          <p:nvPr/>
        </p:nvSpPr>
        <p:spPr>
          <a:xfrm>
            <a:off x="4664006" y="3514256"/>
            <a:ext cx="116609" cy="956422"/>
          </a:xfrm>
          <a:custGeom>
            <a:avLst/>
            <a:gdLst/>
            <a:ahLst/>
            <a:cxnLst/>
            <a:rect l="l" t="t" r="r" b="b"/>
            <a:pathLst>
              <a:path w="128270" h="1083945">
                <a:moveTo>
                  <a:pt x="127728" y="0"/>
                </a:moveTo>
                <a:lnTo>
                  <a:pt x="0" y="1083717"/>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3" name="object 13"/>
          <p:cNvSpPr/>
          <p:nvPr/>
        </p:nvSpPr>
        <p:spPr>
          <a:xfrm>
            <a:off x="4716640" y="3525386"/>
            <a:ext cx="103331" cy="93009"/>
          </a:xfrm>
          <a:custGeom>
            <a:avLst/>
            <a:gdLst/>
            <a:ahLst/>
            <a:cxnLst/>
            <a:rect l="l" t="t" r="r" b="b"/>
            <a:pathLst>
              <a:path w="113664" h="105410">
                <a:moveTo>
                  <a:pt x="0" y="91616"/>
                </a:moveTo>
                <a:lnTo>
                  <a:pt x="68343" y="0"/>
                </a:lnTo>
                <a:lnTo>
                  <a:pt x="113515" y="104995"/>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14" name="object 14"/>
          <p:cNvSpPr txBox="1"/>
          <p:nvPr/>
        </p:nvSpPr>
        <p:spPr>
          <a:xfrm>
            <a:off x="1865666" y="331352"/>
            <a:ext cx="5980545" cy="292388"/>
          </a:xfrm>
          <a:prstGeom prst="rect">
            <a:avLst/>
          </a:prstGeom>
        </p:spPr>
        <p:txBody>
          <a:bodyPr vert="horz" wrap="square" lIns="0" tIns="0" rIns="0" bIns="0" rtlCol="0">
            <a:spAutoFit/>
          </a:bodyPr>
          <a:lstStyle/>
          <a:p>
            <a:pPr marL="11396"/>
            <a:r>
              <a:rPr sz="1900" dirty="0">
                <a:solidFill>
                  <a:srgbClr val="FF5100"/>
                </a:solidFill>
                <a:latin typeface="Helvetica"/>
                <a:cs typeface="Helvetica"/>
              </a:rPr>
              <a:t>OSEM</a:t>
            </a:r>
            <a:r>
              <a:rPr sz="1900" spc="-4" dirty="0">
                <a:solidFill>
                  <a:srgbClr val="FF5100"/>
                </a:solidFill>
                <a:latin typeface="Helvetica"/>
                <a:cs typeface="Helvetica"/>
              </a:rPr>
              <a:t> </a:t>
            </a:r>
            <a:r>
              <a:rPr sz="1900" dirty="0">
                <a:solidFill>
                  <a:srgbClr val="FF5100"/>
                </a:solidFill>
                <a:latin typeface="Helvetica"/>
                <a:cs typeface="Helvetica"/>
              </a:rPr>
              <a:t>feedback forces</a:t>
            </a:r>
            <a:r>
              <a:rPr sz="1900" spc="-4" dirty="0">
                <a:solidFill>
                  <a:srgbClr val="FF5100"/>
                </a:solidFill>
                <a:latin typeface="Helvetica"/>
                <a:cs typeface="Helvetica"/>
              </a:rPr>
              <a:t> </a:t>
            </a:r>
            <a:r>
              <a:rPr sz="1900" dirty="0">
                <a:solidFill>
                  <a:srgbClr val="FF5100"/>
                </a:solidFill>
                <a:latin typeface="Helvetica"/>
                <a:cs typeface="Helvetica"/>
              </a:rPr>
              <a:t>the heat shield to</a:t>
            </a:r>
            <a:r>
              <a:rPr sz="1900" spc="-4" dirty="0">
                <a:solidFill>
                  <a:srgbClr val="FF5100"/>
                </a:solidFill>
                <a:latin typeface="Helvetica"/>
                <a:cs typeface="Helvetica"/>
              </a:rPr>
              <a:t> </a:t>
            </a:r>
            <a:r>
              <a:rPr sz="1900" dirty="0">
                <a:solidFill>
                  <a:srgbClr val="FF5100"/>
                </a:solidFill>
                <a:latin typeface="Helvetica"/>
                <a:cs typeface="Helvetica"/>
              </a:rPr>
              <a:t>follow stage 2</a:t>
            </a:r>
            <a:endParaRPr sz="1900">
              <a:solidFill>
                <a:prstClr val="black"/>
              </a:solidFill>
              <a:latin typeface="Helvetica"/>
              <a:cs typeface="Helvetica"/>
            </a:endParaRPr>
          </a:p>
        </p:txBody>
      </p:sp>
      <p:sp>
        <p:nvSpPr>
          <p:cNvPr id="15" name="Slide Number Placeholder 14"/>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58</a:t>
            </a:fld>
            <a:endParaRPr lang="en-US">
              <a:solidFill>
                <a:prstClr val="black">
                  <a:tint val="75000"/>
                </a:prstClr>
              </a:solidFill>
              <a:latin typeface="Calibri"/>
            </a:endParaRPr>
          </a:p>
        </p:txBody>
      </p:sp>
    </p:spTree>
    <p:extLst>
      <p:ext uri="{BB962C8B-B14F-4D97-AF65-F5344CB8AC3E}">
        <p14:creationId xmlns:p14="http://schemas.microsoft.com/office/powerpoint/2010/main" val="16154438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7854" y="925713"/>
            <a:ext cx="8948290" cy="5006577"/>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3" name="object 3"/>
          <p:cNvSpPr txBox="1"/>
          <p:nvPr/>
        </p:nvSpPr>
        <p:spPr>
          <a:xfrm>
            <a:off x="249723" y="1674365"/>
            <a:ext cx="1869785" cy="670007"/>
          </a:xfrm>
          <a:prstGeom prst="rect">
            <a:avLst/>
          </a:prstGeom>
        </p:spPr>
        <p:txBody>
          <a:bodyPr vert="horz" wrap="square" lIns="0" tIns="0" rIns="0" bIns="0" rtlCol="0">
            <a:spAutoFit/>
          </a:bodyPr>
          <a:lstStyle/>
          <a:p>
            <a:pPr marL="11396" marR="4559">
              <a:lnSpc>
                <a:spcPct val="115900"/>
              </a:lnSpc>
            </a:pPr>
            <a:r>
              <a:rPr sz="1900" dirty="0">
                <a:solidFill>
                  <a:srgbClr val="FF5100"/>
                </a:solidFill>
                <a:latin typeface="Helvetica"/>
                <a:cs typeface="Helvetica"/>
              </a:rPr>
              <a:t>Future</a:t>
            </a:r>
            <a:r>
              <a:rPr sz="1900" spc="-4" dirty="0">
                <a:solidFill>
                  <a:srgbClr val="FF5100"/>
                </a:solidFill>
                <a:latin typeface="Helvetica"/>
                <a:cs typeface="Helvetica"/>
              </a:rPr>
              <a:t> </a:t>
            </a:r>
            <a:r>
              <a:rPr sz="1900" dirty="0">
                <a:solidFill>
                  <a:srgbClr val="FF5100"/>
                </a:solidFill>
                <a:latin typeface="Helvetica"/>
                <a:cs typeface="Helvetica"/>
              </a:rPr>
              <a:t>cryogenic beam tube shield</a:t>
            </a:r>
            <a:endParaRPr sz="1900">
              <a:solidFill>
                <a:prstClr val="black"/>
              </a:solidFill>
              <a:latin typeface="Helvetica"/>
              <a:cs typeface="Helvetica"/>
            </a:endParaRPr>
          </a:p>
        </p:txBody>
      </p:sp>
      <p:sp>
        <p:nvSpPr>
          <p:cNvPr id="4" name="object 4"/>
          <p:cNvSpPr/>
          <p:nvPr/>
        </p:nvSpPr>
        <p:spPr>
          <a:xfrm>
            <a:off x="1751421" y="2300981"/>
            <a:ext cx="1413164" cy="1145801"/>
          </a:xfrm>
          <a:custGeom>
            <a:avLst/>
            <a:gdLst/>
            <a:ahLst/>
            <a:cxnLst/>
            <a:rect l="l" t="t" r="r" b="b"/>
            <a:pathLst>
              <a:path w="1554479" h="1298575">
                <a:moveTo>
                  <a:pt x="1554022" y="1298567"/>
                </a:moveTo>
                <a:lnTo>
                  <a:pt x="0" y="0"/>
                </a:lnTo>
              </a:path>
            </a:pathLst>
          </a:custGeom>
          <a:ln w="12700">
            <a:solidFill>
              <a:srgbClr val="FF0000"/>
            </a:solidFill>
          </a:ln>
        </p:spPr>
        <p:txBody>
          <a:bodyPr wrap="square" lIns="0" tIns="0" rIns="0" bIns="0" rtlCol="0"/>
          <a:lstStyle/>
          <a:p>
            <a:endParaRPr>
              <a:solidFill>
                <a:prstClr val="black"/>
              </a:solidFill>
              <a:latin typeface="Calibri"/>
            </a:endParaRPr>
          </a:p>
        </p:txBody>
      </p:sp>
      <p:sp>
        <p:nvSpPr>
          <p:cNvPr id="5" name="object 5"/>
          <p:cNvSpPr/>
          <p:nvPr/>
        </p:nvSpPr>
        <p:spPr>
          <a:xfrm>
            <a:off x="3052943" y="3344891"/>
            <a:ext cx="102755" cy="94689"/>
          </a:xfrm>
          <a:custGeom>
            <a:avLst/>
            <a:gdLst/>
            <a:ahLst/>
            <a:cxnLst/>
            <a:rect l="l" t="t" r="r" b="b"/>
            <a:pathLst>
              <a:path w="113029" h="107314">
                <a:moveTo>
                  <a:pt x="73291" y="0"/>
                </a:moveTo>
                <a:lnTo>
                  <a:pt x="112604" y="107326"/>
                </a:lnTo>
                <a:lnTo>
                  <a:pt x="0" y="87710"/>
                </a:lnTo>
              </a:path>
            </a:pathLst>
          </a:custGeom>
          <a:ln w="12699">
            <a:solidFill>
              <a:srgbClr val="FF0000"/>
            </a:solidFill>
          </a:ln>
        </p:spPr>
        <p:txBody>
          <a:bodyPr wrap="square" lIns="0" tIns="0" rIns="0" bIns="0" rtlCol="0"/>
          <a:lstStyle/>
          <a:p>
            <a:endParaRPr>
              <a:solidFill>
                <a:prstClr val="black"/>
              </a:solidFill>
              <a:latin typeface="Calibri"/>
            </a:endParaRPr>
          </a:p>
        </p:txBody>
      </p:sp>
      <p:sp>
        <p:nvSpPr>
          <p:cNvPr id="6" name="Slide Number Placeholder 5"/>
          <p:cNvSpPr>
            <a:spLocks noGrp="1"/>
          </p:cNvSpPr>
          <p:nvPr>
            <p:ph type="sldNum" sz="quarter" idx="7"/>
          </p:nvPr>
        </p:nvSpPr>
        <p:spPr/>
        <p:txBody>
          <a:bodyPr/>
          <a:lstStyle/>
          <a:p>
            <a:fld id="{B6F15528-21DE-4FAA-801E-634DDDAF4B2B}" type="slidenum">
              <a:rPr lang="en-US" smtClean="0">
                <a:solidFill>
                  <a:prstClr val="black">
                    <a:tint val="75000"/>
                  </a:prstClr>
                </a:solidFill>
                <a:latin typeface="Calibri"/>
              </a:rPr>
              <a:pPr/>
              <a:t>59</a:t>
            </a:fld>
            <a:endParaRPr lang="en-US">
              <a:solidFill>
                <a:prstClr val="black">
                  <a:tint val="75000"/>
                </a:prstClr>
              </a:solidFill>
              <a:latin typeface="Calibri"/>
            </a:endParaRPr>
          </a:p>
        </p:txBody>
      </p:sp>
    </p:spTree>
    <p:extLst>
      <p:ext uri="{BB962C8B-B14F-4D97-AF65-F5344CB8AC3E}">
        <p14:creationId xmlns:p14="http://schemas.microsoft.com/office/powerpoint/2010/main" val="2576786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797"/>
            <a:ext cx="8229600" cy="1143000"/>
          </a:xfrm>
        </p:spPr>
        <p:txBody>
          <a:bodyPr/>
          <a:lstStyle/>
          <a:p>
            <a:r>
              <a:rPr lang="en-US" dirty="0" smtClean="0"/>
              <a:t>Actively controlled shield (ETM)</a:t>
            </a:r>
            <a:endParaRPr lang="en-US" dirty="0"/>
          </a:p>
        </p:txBody>
      </p:sp>
      <p:grpSp>
        <p:nvGrpSpPr>
          <p:cNvPr id="8" name="Group 7"/>
          <p:cNvGrpSpPr/>
          <p:nvPr/>
        </p:nvGrpSpPr>
        <p:grpSpPr>
          <a:xfrm>
            <a:off x="3373106" y="1939947"/>
            <a:ext cx="5178106" cy="4829213"/>
            <a:chOff x="3998280" y="2613985"/>
            <a:chExt cx="3768767" cy="3514833"/>
          </a:xfrm>
        </p:grpSpPr>
        <p:sp>
          <p:nvSpPr>
            <p:cNvPr id="4" name="Rectangle 3"/>
            <p:cNvSpPr/>
            <p:nvPr/>
          </p:nvSpPr>
          <p:spPr>
            <a:xfrm>
              <a:off x="5566876" y="3308085"/>
              <a:ext cx="2200171" cy="282073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hord 4"/>
            <p:cNvSpPr/>
            <p:nvPr/>
          </p:nvSpPr>
          <p:spPr>
            <a:xfrm rot="5400000">
              <a:off x="5972913" y="2207945"/>
              <a:ext cx="1388091" cy="2200171"/>
            </a:xfrm>
            <a:prstGeom prst="chord">
              <a:avLst>
                <a:gd name="adj1" fmla="val 5425703"/>
                <a:gd name="adj2" fmla="val 16200000"/>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998280" y="4606148"/>
              <a:ext cx="1568592" cy="107962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p:cNvSpPr/>
          <p:nvPr/>
        </p:nvSpPr>
        <p:spPr>
          <a:xfrm>
            <a:off x="5832669" y="2983186"/>
            <a:ext cx="2406899" cy="49030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600" dirty="0" err="1"/>
              <a:t>Vib</a:t>
            </a:r>
            <a:r>
              <a:rPr lang="en-US" sz="1600" dirty="0"/>
              <a:t>. isolated optics table</a:t>
            </a:r>
          </a:p>
        </p:txBody>
      </p:sp>
      <p:sp>
        <p:nvSpPr>
          <p:cNvPr id="10" name="Rectangle 9"/>
          <p:cNvSpPr/>
          <p:nvPr/>
        </p:nvSpPr>
        <p:spPr>
          <a:xfrm>
            <a:off x="5699773" y="3631178"/>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11" name="Rectangle 10"/>
          <p:cNvSpPr/>
          <p:nvPr/>
        </p:nvSpPr>
        <p:spPr>
          <a:xfrm>
            <a:off x="7860383" y="3627975"/>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22" name="Rectangle 21"/>
          <p:cNvSpPr/>
          <p:nvPr/>
        </p:nvSpPr>
        <p:spPr>
          <a:xfrm>
            <a:off x="6826745" y="3707796"/>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3" name="Rectangle 22"/>
          <p:cNvSpPr/>
          <p:nvPr/>
        </p:nvSpPr>
        <p:spPr>
          <a:xfrm>
            <a:off x="6826745" y="395780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5" name="Rectangle 24"/>
          <p:cNvSpPr/>
          <p:nvPr/>
        </p:nvSpPr>
        <p:spPr>
          <a:xfrm>
            <a:off x="6826520" y="5208621"/>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6" name="Rectangle 25"/>
          <p:cNvSpPr/>
          <p:nvPr/>
        </p:nvSpPr>
        <p:spPr>
          <a:xfrm>
            <a:off x="6826520" y="4628655"/>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7" name="Rectangle 26"/>
          <p:cNvSpPr/>
          <p:nvPr/>
        </p:nvSpPr>
        <p:spPr>
          <a:xfrm>
            <a:off x="7125623" y="5213766"/>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8" name="Rectangle 27"/>
          <p:cNvSpPr/>
          <p:nvPr/>
        </p:nvSpPr>
        <p:spPr>
          <a:xfrm>
            <a:off x="7126805" y="371294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9" name="Rectangle 28"/>
          <p:cNvSpPr/>
          <p:nvPr/>
        </p:nvSpPr>
        <p:spPr>
          <a:xfrm>
            <a:off x="7128847" y="3964680"/>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0" name="Rectangle 29"/>
          <p:cNvSpPr/>
          <p:nvPr/>
        </p:nvSpPr>
        <p:spPr>
          <a:xfrm>
            <a:off x="7126580" y="4633800"/>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41" name="Straight Connector 40"/>
          <p:cNvCxnSpPr>
            <a:endCxn id="22" idx="0"/>
          </p:cNvCxnSpPr>
          <p:nvPr/>
        </p:nvCxnSpPr>
        <p:spPr>
          <a:xfrm>
            <a:off x="6934898" y="3511596"/>
            <a:ext cx="225" cy="1962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28" idx="0"/>
          </p:cNvCxnSpPr>
          <p:nvPr/>
        </p:nvCxnSpPr>
        <p:spPr>
          <a:xfrm>
            <a:off x="7225433" y="3514161"/>
            <a:ext cx="9751" cy="19878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22" idx="2"/>
          </p:cNvCxnSpPr>
          <p:nvPr/>
        </p:nvCxnSpPr>
        <p:spPr>
          <a:xfrm>
            <a:off x="6935123" y="3852675"/>
            <a:ext cx="0" cy="1178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8" idx="2"/>
          </p:cNvCxnSpPr>
          <p:nvPr/>
        </p:nvCxnSpPr>
        <p:spPr>
          <a:xfrm flipH="1">
            <a:off x="7233573" y="3857820"/>
            <a:ext cx="1610" cy="999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23" idx="2"/>
            <a:endCxn id="26" idx="0"/>
          </p:cNvCxnSpPr>
          <p:nvPr/>
        </p:nvCxnSpPr>
        <p:spPr>
          <a:xfrm flipH="1">
            <a:off x="6934898" y="4102681"/>
            <a:ext cx="225" cy="5259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29" idx="2"/>
            <a:endCxn id="30" idx="0"/>
          </p:cNvCxnSpPr>
          <p:nvPr/>
        </p:nvCxnSpPr>
        <p:spPr>
          <a:xfrm flipH="1">
            <a:off x="7234958" y="4109558"/>
            <a:ext cx="2267" cy="5242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26" idx="2"/>
            <a:endCxn id="25" idx="0"/>
          </p:cNvCxnSpPr>
          <p:nvPr/>
        </p:nvCxnSpPr>
        <p:spPr>
          <a:xfrm>
            <a:off x="6934898" y="5101080"/>
            <a:ext cx="0"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30" idx="2"/>
            <a:endCxn id="27" idx="0"/>
          </p:cNvCxnSpPr>
          <p:nvPr/>
        </p:nvCxnSpPr>
        <p:spPr>
          <a:xfrm flipH="1">
            <a:off x="7234002" y="5106225"/>
            <a:ext cx="957"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385437" y="4534014"/>
            <a:ext cx="1356649" cy="1462696"/>
          </a:xfrm>
          <a:prstGeom prst="rect">
            <a:avLst/>
          </a:prstGeom>
          <a:noFill/>
          <a:ln w="63500">
            <a:solidFill>
              <a:srgbClr val="0000FF"/>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5" name="Rectangle 34"/>
          <p:cNvSpPr/>
          <p:nvPr/>
        </p:nvSpPr>
        <p:spPr>
          <a:xfrm>
            <a:off x="5584781" y="4928918"/>
            <a:ext cx="703826" cy="987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71" name="Group 70"/>
          <p:cNvGrpSpPr/>
          <p:nvPr/>
        </p:nvGrpSpPr>
        <p:grpSpPr>
          <a:xfrm>
            <a:off x="6001522" y="3952343"/>
            <a:ext cx="443716" cy="200356"/>
            <a:chOff x="4466554" y="4577370"/>
            <a:chExt cx="443716" cy="200356"/>
          </a:xfrm>
        </p:grpSpPr>
        <p:sp>
          <p:nvSpPr>
            <p:cNvPr id="69" name="Rectangle 68"/>
            <p:cNvSpPr/>
            <p:nvPr/>
          </p:nvSpPr>
          <p:spPr>
            <a:xfrm>
              <a:off x="4466554" y="4732007"/>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4466554" y="45773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77" name="Group 76"/>
          <p:cNvGrpSpPr/>
          <p:nvPr/>
        </p:nvGrpSpPr>
        <p:grpSpPr>
          <a:xfrm>
            <a:off x="7612702" y="3946771"/>
            <a:ext cx="446473" cy="196979"/>
            <a:chOff x="1774866" y="4424970"/>
            <a:chExt cx="446473" cy="196979"/>
          </a:xfrm>
        </p:grpSpPr>
        <p:sp>
          <p:nvSpPr>
            <p:cNvPr id="78" name="Rectangle 77"/>
            <p:cNvSpPr/>
            <p:nvPr/>
          </p:nvSpPr>
          <p:spPr>
            <a:xfrm>
              <a:off x="1774866" y="4576230"/>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2031034" y="44249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cxnSp>
        <p:nvCxnSpPr>
          <p:cNvPr id="81" name="Straight Connector 80"/>
          <p:cNvCxnSpPr>
            <a:stCxn id="69" idx="3"/>
          </p:cNvCxnSpPr>
          <p:nvPr/>
        </p:nvCxnSpPr>
        <p:spPr>
          <a:xfrm>
            <a:off x="6445238" y="4129840"/>
            <a:ext cx="0" cy="4041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8" idx="1"/>
          </p:cNvCxnSpPr>
          <p:nvPr/>
        </p:nvCxnSpPr>
        <p:spPr>
          <a:xfrm>
            <a:off x="7612701" y="4120890"/>
            <a:ext cx="0" cy="4131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7" name="Freeform 96"/>
          <p:cNvSpPr/>
          <p:nvPr/>
        </p:nvSpPr>
        <p:spPr>
          <a:xfrm>
            <a:off x="7757386" y="4375360"/>
            <a:ext cx="887433" cy="535775"/>
          </a:xfrm>
          <a:custGeom>
            <a:avLst/>
            <a:gdLst>
              <a:gd name="connsiteX0" fmla="*/ 0 w 887433"/>
              <a:gd name="connsiteY0" fmla="*/ 535775 h 535775"/>
              <a:gd name="connsiteX1" fmla="*/ 229509 w 887433"/>
              <a:gd name="connsiteY1" fmla="*/ 505176 h 535775"/>
              <a:gd name="connsiteX2" fmla="*/ 321312 w 887433"/>
              <a:gd name="connsiteY2" fmla="*/ 443978 h 535775"/>
              <a:gd name="connsiteX3" fmla="*/ 367214 w 887433"/>
              <a:gd name="connsiteY3" fmla="*/ 413379 h 535775"/>
              <a:gd name="connsiteX4" fmla="*/ 413116 w 887433"/>
              <a:gd name="connsiteY4" fmla="*/ 382780 h 535775"/>
              <a:gd name="connsiteX5" fmla="*/ 397815 w 887433"/>
              <a:gd name="connsiteY5" fmla="*/ 321582 h 535775"/>
              <a:gd name="connsiteX6" fmla="*/ 351913 w 887433"/>
              <a:gd name="connsiteY6" fmla="*/ 306282 h 535775"/>
              <a:gd name="connsiteX7" fmla="*/ 321312 w 887433"/>
              <a:gd name="connsiteY7" fmla="*/ 398079 h 535775"/>
              <a:gd name="connsiteX8" fmla="*/ 336613 w 887433"/>
              <a:gd name="connsiteY8" fmla="*/ 443978 h 535775"/>
              <a:gd name="connsiteX9" fmla="*/ 443717 w 887433"/>
              <a:gd name="connsiteY9" fmla="*/ 443978 h 535775"/>
              <a:gd name="connsiteX10" fmla="*/ 520220 w 887433"/>
              <a:gd name="connsiteY10" fmla="*/ 352181 h 535775"/>
              <a:gd name="connsiteX11" fmla="*/ 581422 w 887433"/>
              <a:gd name="connsiteY11" fmla="*/ 260384 h 535775"/>
              <a:gd name="connsiteX12" fmla="*/ 596722 w 887433"/>
              <a:gd name="connsiteY12" fmla="*/ 214485 h 535775"/>
              <a:gd name="connsiteX13" fmla="*/ 535520 w 887433"/>
              <a:gd name="connsiteY13" fmla="*/ 245084 h 535775"/>
              <a:gd name="connsiteX14" fmla="*/ 596722 w 887433"/>
              <a:gd name="connsiteY14" fmla="*/ 336881 h 535775"/>
              <a:gd name="connsiteX15" fmla="*/ 642624 w 887433"/>
              <a:gd name="connsiteY15" fmla="*/ 245084 h 535775"/>
              <a:gd name="connsiteX16" fmla="*/ 703826 w 887433"/>
              <a:gd name="connsiteY16" fmla="*/ 153287 h 535775"/>
              <a:gd name="connsiteX17" fmla="*/ 734427 w 887433"/>
              <a:gd name="connsiteY17" fmla="*/ 107389 h 535775"/>
              <a:gd name="connsiteX18" fmla="*/ 749728 w 887433"/>
              <a:gd name="connsiteY18" fmla="*/ 61490 h 535775"/>
              <a:gd name="connsiteX19" fmla="*/ 780329 w 887433"/>
              <a:gd name="connsiteY19" fmla="*/ 15592 h 535775"/>
              <a:gd name="connsiteX20" fmla="*/ 887433 w 887433"/>
              <a:gd name="connsiteY20" fmla="*/ 292 h 53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7433" h="535775">
                <a:moveTo>
                  <a:pt x="0" y="535775"/>
                </a:moveTo>
                <a:cubicBezTo>
                  <a:pt x="13009" y="534691"/>
                  <a:pt x="174365" y="535809"/>
                  <a:pt x="229509" y="505176"/>
                </a:cubicBezTo>
                <a:cubicBezTo>
                  <a:pt x="261659" y="487316"/>
                  <a:pt x="290711" y="464377"/>
                  <a:pt x="321312" y="443978"/>
                </a:cubicBezTo>
                <a:lnTo>
                  <a:pt x="367214" y="413379"/>
                </a:lnTo>
                <a:lnTo>
                  <a:pt x="413116" y="382780"/>
                </a:lnTo>
                <a:cubicBezTo>
                  <a:pt x="408016" y="362381"/>
                  <a:pt x="410951" y="338001"/>
                  <a:pt x="397815" y="321582"/>
                </a:cubicBezTo>
                <a:cubicBezTo>
                  <a:pt x="387739" y="308988"/>
                  <a:pt x="363318" y="294878"/>
                  <a:pt x="351913" y="306282"/>
                </a:cubicBezTo>
                <a:cubicBezTo>
                  <a:pt x="329105" y="329088"/>
                  <a:pt x="321312" y="398079"/>
                  <a:pt x="321312" y="398079"/>
                </a:cubicBezTo>
                <a:cubicBezTo>
                  <a:pt x="326412" y="413379"/>
                  <a:pt x="325209" y="432575"/>
                  <a:pt x="336613" y="443978"/>
                </a:cubicBezTo>
                <a:cubicBezTo>
                  <a:pt x="367343" y="474706"/>
                  <a:pt x="412661" y="451741"/>
                  <a:pt x="443717" y="443978"/>
                </a:cubicBezTo>
                <a:cubicBezTo>
                  <a:pt x="553061" y="279971"/>
                  <a:pt x="382782" y="528874"/>
                  <a:pt x="520220" y="352181"/>
                </a:cubicBezTo>
                <a:cubicBezTo>
                  <a:pt x="542799" y="323152"/>
                  <a:pt x="581422" y="260384"/>
                  <a:pt x="581422" y="260384"/>
                </a:cubicBezTo>
                <a:cubicBezTo>
                  <a:pt x="586522" y="245084"/>
                  <a:pt x="603935" y="228910"/>
                  <a:pt x="596722" y="214485"/>
                </a:cubicBezTo>
                <a:cubicBezTo>
                  <a:pt x="555922" y="132891"/>
                  <a:pt x="535522" y="245079"/>
                  <a:pt x="535520" y="245084"/>
                </a:cubicBezTo>
                <a:cubicBezTo>
                  <a:pt x="540321" y="264288"/>
                  <a:pt x="546407" y="346943"/>
                  <a:pt x="596722" y="336881"/>
                </a:cubicBezTo>
                <a:cubicBezTo>
                  <a:pt x="622194" y="331787"/>
                  <a:pt x="633853" y="260870"/>
                  <a:pt x="642624" y="245084"/>
                </a:cubicBezTo>
                <a:cubicBezTo>
                  <a:pt x="660485" y="212936"/>
                  <a:pt x="683425" y="183886"/>
                  <a:pt x="703826" y="153287"/>
                </a:cubicBezTo>
                <a:cubicBezTo>
                  <a:pt x="714026" y="137988"/>
                  <a:pt x="728612" y="124833"/>
                  <a:pt x="734427" y="107389"/>
                </a:cubicBezTo>
                <a:cubicBezTo>
                  <a:pt x="739527" y="92089"/>
                  <a:pt x="742515" y="75915"/>
                  <a:pt x="749728" y="61490"/>
                </a:cubicBezTo>
                <a:cubicBezTo>
                  <a:pt x="757952" y="45044"/>
                  <a:pt x="765029" y="25791"/>
                  <a:pt x="780329" y="15592"/>
                </a:cubicBezTo>
                <a:cubicBezTo>
                  <a:pt x="808847" y="-3419"/>
                  <a:pt x="855084" y="292"/>
                  <a:pt x="887433" y="292"/>
                </a:cubicBezTo>
              </a:path>
            </a:pathLst>
          </a:custGeom>
          <a:ln w="34925">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52" name="Rectangle 151"/>
          <p:cNvSpPr/>
          <p:nvPr/>
        </p:nvSpPr>
        <p:spPr>
          <a:xfrm rot="16200000">
            <a:off x="812939" y="4484635"/>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sp>
        <p:nvSpPr>
          <p:cNvPr id="156" name="Rectangle 155"/>
          <p:cNvSpPr/>
          <p:nvPr/>
        </p:nvSpPr>
        <p:spPr>
          <a:xfrm>
            <a:off x="2883412" y="481649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5" name="Freeform 54"/>
          <p:cNvSpPr/>
          <p:nvPr/>
        </p:nvSpPr>
        <p:spPr>
          <a:xfrm>
            <a:off x="5331378" y="4416581"/>
            <a:ext cx="343222" cy="720840"/>
          </a:xfrm>
          <a:custGeom>
            <a:avLst/>
            <a:gdLst>
              <a:gd name="connsiteX0" fmla="*/ 0 w 343222"/>
              <a:gd name="connsiteY0" fmla="*/ 720840 h 720840"/>
              <a:gd name="connsiteX1" fmla="*/ 91526 w 343222"/>
              <a:gd name="connsiteY1" fmla="*/ 675073 h 720840"/>
              <a:gd name="connsiteX2" fmla="*/ 114407 w 343222"/>
              <a:gd name="connsiteY2" fmla="*/ 640747 h 720840"/>
              <a:gd name="connsiteX3" fmla="*/ 160170 w 343222"/>
              <a:gd name="connsiteY3" fmla="*/ 583537 h 720840"/>
              <a:gd name="connsiteX4" fmla="*/ 160170 w 343222"/>
              <a:gd name="connsiteY4" fmla="*/ 492002 h 720840"/>
              <a:gd name="connsiteX5" fmla="*/ 114407 w 343222"/>
              <a:gd name="connsiteY5" fmla="*/ 503444 h 720840"/>
              <a:gd name="connsiteX6" fmla="*/ 205933 w 343222"/>
              <a:gd name="connsiteY6" fmla="*/ 537770 h 720840"/>
              <a:gd name="connsiteX7" fmla="*/ 228815 w 343222"/>
              <a:gd name="connsiteY7" fmla="*/ 514886 h 720840"/>
              <a:gd name="connsiteX8" fmla="*/ 263137 w 343222"/>
              <a:gd name="connsiteY8" fmla="*/ 446234 h 720840"/>
              <a:gd name="connsiteX9" fmla="*/ 297459 w 343222"/>
              <a:gd name="connsiteY9" fmla="*/ 377583 h 720840"/>
              <a:gd name="connsiteX10" fmla="*/ 286018 w 343222"/>
              <a:gd name="connsiteY10" fmla="*/ 308931 h 720840"/>
              <a:gd name="connsiteX11" fmla="*/ 251696 w 343222"/>
              <a:gd name="connsiteY11" fmla="*/ 320373 h 720840"/>
              <a:gd name="connsiteX12" fmla="*/ 263137 w 343222"/>
              <a:gd name="connsiteY12" fmla="*/ 354699 h 720840"/>
              <a:gd name="connsiteX13" fmla="*/ 286018 w 343222"/>
              <a:gd name="connsiteY13" fmla="*/ 320373 h 720840"/>
              <a:gd name="connsiteX14" fmla="*/ 308900 w 343222"/>
              <a:gd name="connsiteY14" fmla="*/ 297489 h 720840"/>
              <a:gd name="connsiteX15" fmla="*/ 331781 w 343222"/>
              <a:gd name="connsiteY15" fmla="*/ 228838 h 720840"/>
              <a:gd name="connsiteX16" fmla="*/ 343222 w 343222"/>
              <a:gd name="connsiteY16" fmla="*/ 194512 h 720840"/>
              <a:gd name="connsiteX17" fmla="*/ 320340 w 343222"/>
              <a:gd name="connsiteY17" fmla="*/ 171628 h 720840"/>
              <a:gd name="connsiteX18" fmla="*/ 286018 w 343222"/>
              <a:gd name="connsiteY18" fmla="*/ 160186 h 720840"/>
              <a:gd name="connsiteX19" fmla="*/ 240255 w 343222"/>
              <a:gd name="connsiteY19" fmla="*/ 102977 h 720840"/>
              <a:gd name="connsiteX20" fmla="*/ 205933 w 343222"/>
              <a:gd name="connsiteY20" fmla="*/ 91535 h 720840"/>
              <a:gd name="connsiteX21" fmla="*/ 137289 w 343222"/>
              <a:gd name="connsiteY21" fmla="*/ 45767 h 720840"/>
              <a:gd name="connsiteX22" fmla="*/ 114407 w 343222"/>
              <a:gd name="connsiteY22" fmla="*/ 22883 h 720840"/>
              <a:gd name="connsiteX23" fmla="*/ 68645 w 343222"/>
              <a:gd name="connsiteY23" fmla="*/ 0 h 72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222" h="720840">
                <a:moveTo>
                  <a:pt x="0" y="720840"/>
                </a:moveTo>
                <a:cubicBezTo>
                  <a:pt x="27315" y="709913"/>
                  <a:pt x="68677" y="697925"/>
                  <a:pt x="91526" y="675073"/>
                </a:cubicBezTo>
                <a:cubicBezTo>
                  <a:pt x="101249" y="665349"/>
                  <a:pt x="105817" y="651485"/>
                  <a:pt x="114407" y="640747"/>
                </a:cubicBezTo>
                <a:cubicBezTo>
                  <a:pt x="179616" y="559227"/>
                  <a:pt x="89744" y="689190"/>
                  <a:pt x="160170" y="583537"/>
                </a:cubicBezTo>
                <a:cubicBezTo>
                  <a:pt x="160320" y="582789"/>
                  <a:pt x="186230" y="502427"/>
                  <a:pt x="160170" y="492002"/>
                </a:cubicBezTo>
                <a:cubicBezTo>
                  <a:pt x="145571" y="486162"/>
                  <a:pt x="129661" y="499630"/>
                  <a:pt x="114407" y="503444"/>
                </a:cubicBezTo>
                <a:cubicBezTo>
                  <a:pt x="129936" y="565565"/>
                  <a:pt x="114485" y="568256"/>
                  <a:pt x="205933" y="537770"/>
                </a:cubicBezTo>
                <a:cubicBezTo>
                  <a:pt x="216166" y="534358"/>
                  <a:pt x="222077" y="523310"/>
                  <a:pt x="228815" y="514886"/>
                </a:cubicBezTo>
                <a:cubicBezTo>
                  <a:pt x="272529" y="460238"/>
                  <a:pt x="234943" y="502628"/>
                  <a:pt x="263137" y="446234"/>
                </a:cubicBezTo>
                <a:cubicBezTo>
                  <a:pt x="307494" y="357512"/>
                  <a:pt x="268701" y="463864"/>
                  <a:pt x="297459" y="377583"/>
                </a:cubicBezTo>
                <a:cubicBezTo>
                  <a:pt x="293645" y="354699"/>
                  <a:pt x="300510" y="327048"/>
                  <a:pt x="286018" y="308931"/>
                </a:cubicBezTo>
                <a:cubicBezTo>
                  <a:pt x="278485" y="299514"/>
                  <a:pt x="257089" y="309586"/>
                  <a:pt x="251696" y="320373"/>
                </a:cubicBezTo>
                <a:cubicBezTo>
                  <a:pt x="246303" y="331161"/>
                  <a:pt x="259323" y="343257"/>
                  <a:pt x="263137" y="354699"/>
                </a:cubicBezTo>
                <a:cubicBezTo>
                  <a:pt x="270764" y="343257"/>
                  <a:pt x="277428" y="331111"/>
                  <a:pt x="286018" y="320373"/>
                </a:cubicBezTo>
                <a:cubicBezTo>
                  <a:pt x="292756" y="311949"/>
                  <a:pt x="304076" y="307138"/>
                  <a:pt x="308900" y="297489"/>
                </a:cubicBezTo>
                <a:cubicBezTo>
                  <a:pt x="319686" y="275914"/>
                  <a:pt x="324154" y="251722"/>
                  <a:pt x="331781" y="228838"/>
                </a:cubicBezTo>
                <a:lnTo>
                  <a:pt x="343222" y="194512"/>
                </a:lnTo>
                <a:cubicBezTo>
                  <a:pt x="335595" y="186884"/>
                  <a:pt x="329590" y="177178"/>
                  <a:pt x="320340" y="171628"/>
                </a:cubicBezTo>
                <a:cubicBezTo>
                  <a:pt x="309999" y="165423"/>
                  <a:pt x="295435" y="167720"/>
                  <a:pt x="286018" y="160186"/>
                </a:cubicBezTo>
                <a:cubicBezTo>
                  <a:pt x="239250" y="122768"/>
                  <a:pt x="286905" y="130970"/>
                  <a:pt x="240255" y="102977"/>
                </a:cubicBezTo>
                <a:cubicBezTo>
                  <a:pt x="229914" y="96772"/>
                  <a:pt x="216475" y="97392"/>
                  <a:pt x="205933" y="91535"/>
                </a:cubicBezTo>
                <a:cubicBezTo>
                  <a:pt x="181894" y="78178"/>
                  <a:pt x="156734" y="65214"/>
                  <a:pt x="137289" y="45767"/>
                </a:cubicBezTo>
                <a:cubicBezTo>
                  <a:pt x="129662" y="38139"/>
                  <a:pt x="123657" y="28433"/>
                  <a:pt x="114407" y="22883"/>
                </a:cubicBezTo>
                <a:cubicBezTo>
                  <a:pt x="48681" y="-16556"/>
                  <a:pt x="100368" y="31729"/>
                  <a:pt x="68645" y="0"/>
                </a:cubicBez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6" name="Rectangle 15"/>
          <p:cNvSpPr/>
          <p:nvPr/>
        </p:nvSpPr>
        <p:spPr>
          <a:xfrm>
            <a:off x="6687747" y="3514160"/>
            <a:ext cx="767154" cy="676389"/>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0" name="Rectangle 109"/>
          <p:cNvSpPr/>
          <p:nvPr/>
        </p:nvSpPr>
        <p:spPr>
          <a:xfrm>
            <a:off x="4870944" y="4688527"/>
            <a:ext cx="161510" cy="270151"/>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1" name="Rectangle 110"/>
          <p:cNvSpPr/>
          <p:nvPr/>
        </p:nvSpPr>
        <p:spPr>
          <a:xfrm>
            <a:off x="3626736" y="5875820"/>
            <a:ext cx="161510" cy="259994"/>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2" name="Rectangle 111"/>
          <p:cNvSpPr/>
          <p:nvPr/>
        </p:nvSpPr>
        <p:spPr>
          <a:xfrm>
            <a:off x="4870944" y="5849476"/>
            <a:ext cx="161510" cy="288889"/>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3" name="Rectangle 112"/>
          <p:cNvSpPr/>
          <p:nvPr/>
        </p:nvSpPr>
        <p:spPr>
          <a:xfrm>
            <a:off x="6191827" y="5232137"/>
            <a:ext cx="361373" cy="412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50" name="Straight Connector 49"/>
          <p:cNvCxnSpPr/>
          <p:nvPr/>
        </p:nvCxnSpPr>
        <p:spPr>
          <a:xfrm flipH="1">
            <a:off x="5739396" y="5091572"/>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5749181" y="5702983"/>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H="1">
            <a:off x="2911184" y="5004445"/>
            <a:ext cx="288376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H="1">
            <a:off x="2911184" y="5791282"/>
            <a:ext cx="2883930"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sp>
        <p:nvSpPr>
          <p:cNvPr id="161" name="Rectangle 160"/>
          <p:cNvSpPr/>
          <p:nvPr/>
        </p:nvSpPr>
        <p:spPr>
          <a:xfrm>
            <a:off x="3616629" y="4688527"/>
            <a:ext cx="171616" cy="270150"/>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z</a:t>
            </a:r>
            <a:endParaRPr lang="en-US" dirty="0"/>
          </a:p>
        </p:txBody>
      </p:sp>
      <p:cxnSp>
        <p:nvCxnSpPr>
          <p:cNvPr id="165" name="Straight Connector 164"/>
          <p:cNvCxnSpPr/>
          <p:nvPr/>
        </p:nvCxnSpPr>
        <p:spPr>
          <a:xfrm flipH="1">
            <a:off x="7729140" y="5324065"/>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H="1">
            <a:off x="7763461" y="5644382"/>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7683720" y="5358391"/>
            <a:ext cx="176662" cy="246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89" name="Group 88"/>
          <p:cNvGrpSpPr/>
          <p:nvPr/>
        </p:nvGrpSpPr>
        <p:grpSpPr>
          <a:xfrm>
            <a:off x="0" y="0"/>
            <a:ext cx="9144000" cy="1135339"/>
            <a:chOff x="0" y="0"/>
            <a:chExt cx="9144000" cy="1135339"/>
          </a:xfrm>
        </p:grpSpPr>
        <p:pic>
          <p:nvPicPr>
            <p:cNvPr id="90"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91" name="Picture 90"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3" name="Picture 92"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cxnSp>
        <p:nvCxnSpPr>
          <p:cNvPr id="7" name="Straight Connector 6"/>
          <p:cNvCxnSpPr/>
          <p:nvPr/>
        </p:nvCxnSpPr>
        <p:spPr>
          <a:xfrm>
            <a:off x="358743" y="490141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3031141" y="500571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224052" y="5018435"/>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5192628" y="499209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358743" y="572557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3046733" y="561253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4192608" y="5626529"/>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5208220" y="560018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a:off x="2068733" y="481888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0" name="Rectangle 119"/>
          <p:cNvSpPr/>
          <p:nvPr/>
        </p:nvSpPr>
        <p:spPr>
          <a:xfrm>
            <a:off x="1023024" y="4677085"/>
            <a:ext cx="1042101" cy="148335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1" name="Rectangle 120"/>
          <p:cNvSpPr/>
          <p:nvPr/>
        </p:nvSpPr>
        <p:spPr>
          <a:xfrm>
            <a:off x="305691" y="4818889"/>
            <a:ext cx="717335"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2" name="Rectangle 121"/>
          <p:cNvSpPr/>
          <p:nvPr/>
        </p:nvSpPr>
        <p:spPr>
          <a:xfrm rot="16200000">
            <a:off x="-1756737" y="4484181"/>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cxnSp>
        <p:nvCxnSpPr>
          <p:cNvPr id="124" name="Straight Connector 123"/>
          <p:cNvCxnSpPr/>
          <p:nvPr/>
        </p:nvCxnSpPr>
        <p:spPr>
          <a:xfrm flipH="1">
            <a:off x="305690" y="488761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311371" y="591219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1315161" y="488761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2190199" y="489041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V="1">
            <a:off x="1306313" y="571946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2217008" y="573345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55" name="TextBox 154"/>
          <p:cNvSpPr txBox="1"/>
          <p:nvPr/>
        </p:nvSpPr>
        <p:spPr>
          <a:xfrm>
            <a:off x="902560" y="6264111"/>
            <a:ext cx="1241447" cy="369332"/>
          </a:xfrm>
          <a:prstGeom prst="rect">
            <a:avLst/>
          </a:prstGeom>
          <a:noFill/>
          <a:ln>
            <a:solidFill>
              <a:schemeClr val="tx1"/>
            </a:solidFill>
          </a:ln>
        </p:spPr>
        <p:txBody>
          <a:bodyPr wrap="square" lIns="91429" tIns="45714" rIns="91429" bIns="45714" rtlCol="0">
            <a:spAutoFit/>
          </a:bodyPr>
          <a:lstStyle/>
          <a:p>
            <a:r>
              <a:rPr lang="en-US" dirty="0" err="1" smtClean="0"/>
              <a:t>Cryo</a:t>
            </a:r>
            <a:r>
              <a:rPr lang="en-US" dirty="0" smtClean="0"/>
              <a:t> pump</a:t>
            </a:r>
            <a:endParaRPr lang="en-US" dirty="0"/>
          </a:p>
        </p:txBody>
      </p:sp>
      <p:sp>
        <p:nvSpPr>
          <p:cNvPr id="85" name="TextBox 84"/>
          <p:cNvSpPr txBox="1"/>
          <p:nvPr/>
        </p:nvSpPr>
        <p:spPr>
          <a:xfrm>
            <a:off x="5799629" y="6276391"/>
            <a:ext cx="1776235" cy="369332"/>
          </a:xfrm>
          <a:prstGeom prst="rect">
            <a:avLst/>
          </a:prstGeom>
          <a:noFill/>
          <a:ln>
            <a:solidFill>
              <a:schemeClr val="tx1"/>
            </a:solidFill>
          </a:ln>
        </p:spPr>
        <p:txBody>
          <a:bodyPr wrap="square" lIns="91429" tIns="45714" rIns="91429" bIns="45714" rtlCol="0">
            <a:spAutoFit/>
          </a:bodyPr>
          <a:lstStyle/>
          <a:p>
            <a:pPr algn="ctr"/>
            <a:r>
              <a:rPr lang="en-US" dirty="0" smtClean="0"/>
              <a:t>124 K test mass</a:t>
            </a:r>
            <a:endParaRPr lang="en-US" dirty="0"/>
          </a:p>
        </p:txBody>
      </p:sp>
      <p:cxnSp>
        <p:nvCxnSpPr>
          <p:cNvPr id="87" name="Straight Arrow Connector 86"/>
          <p:cNvCxnSpPr>
            <a:stCxn id="85" idx="0"/>
          </p:cNvCxnSpPr>
          <p:nvPr/>
        </p:nvCxnSpPr>
        <p:spPr>
          <a:xfrm flipV="1">
            <a:off x="6687747" y="5681046"/>
            <a:ext cx="247152" cy="59534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a:stCxn id="94" idx="1"/>
          </p:cNvCxnSpPr>
          <p:nvPr/>
        </p:nvCxnSpPr>
        <p:spPr>
          <a:xfrm flipH="1" flipV="1">
            <a:off x="7729142" y="5819302"/>
            <a:ext cx="204684" cy="341777"/>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7933826" y="5560921"/>
            <a:ext cx="1140105" cy="1200316"/>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80 K heat shield  for ≈5 W cooling</a:t>
            </a:r>
            <a:endParaRPr lang="en-US" dirty="0"/>
          </a:p>
        </p:txBody>
      </p:sp>
      <p:sp>
        <p:nvSpPr>
          <p:cNvPr id="98" name="Rectangle 97"/>
          <p:cNvSpPr/>
          <p:nvPr/>
        </p:nvSpPr>
        <p:spPr>
          <a:xfrm>
            <a:off x="5699772" y="3949003"/>
            <a:ext cx="132896" cy="73525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 name="Slide Number Placeholder 2"/>
          <p:cNvSpPr>
            <a:spLocks noGrp="1"/>
          </p:cNvSpPr>
          <p:nvPr>
            <p:ph type="sldNum" sz="quarter" idx="12"/>
          </p:nvPr>
        </p:nvSpPr>
        <p:spPr>
          <a:xfrm>
            <a:off x="-11179" y="6492875"/>
            <a:ext cx="2133600" cy="365125"/>
          </a:xfrm>
        </p:spPr>
        <p:txBody>
          <a:bodyPr/>
          <a:lstStyle/>
          <a:p>
            <a:pPr algn="l"/>
            <a:fld id="{AEF90977-0000-B641-9D00-156F4F6BC2E6}" type="slidenum">
              <a:rPr lang="en-US" smtClean="0"/>
              <a:pPr algn="l"/>
              <a:t>6</a:t>
            </a:fld>
            <a:endParaRPr lang="en-US" dirty="0"/>
          </a:p>
        </p:txBody>
      </p:sp>
      <p:sp>
        <p:nvSpPr>
          <p:cNvPr id="84" name="TextBox 83"/>
          <p:cNvSpPr txBox="1"/>
          <p:nvPr/>
        </p:nvSpPr>
        <p:spPr>
          <a:xfrm>
            <a:off x="3776486" y="5225524"/>
            <a:ext cx="707520" cy="400110"/>
          </a:xfrm>
          <a:prstGeom prst="rect">
            <a:avLst/>
          </a:prstGeom>
          <a:noFill/>
        </p:spPr>
        <p:txBody>
          <a:bodyPr wrap="none" lIns="91429" tIns="45714" rIns="91429" bIns="45714" rtlCol="0">
            <a:spAutoFit/>
          </a:bodyPr>
          <a:lstStyle/>
          <a:p>
            <a:r>
              <a:rPr lang="en-US" sz="2000" b="1" dirty="0"/>
              <a:t>10 m</a:t>
            </a:r>
          </a:p>
        </p:txBody>
      </p:sp>
      <p:cxnSp>
        <p:nvCxnSpPr>
          <p:cNvPr id="86" name="Straight Arrow Connector 85"/>
          <p:cNvCxnSpPr>
            <a:stCxn id="84" idx="3"/>
          </p:cNvCxnSpPr>
          <p:nvPr/>
        </p:nvCxnSpPr>
        <p:spPr>
          <a:xfrm>
            <a:off x="4484006" y="5425580"/>
            <a:ext cx="2342513" cy="192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H="1" flipV="1">
            <a:off x="305691" y="5401635"/>
            <a:ext cx="3500241" cy="335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6445238" y="2116489"/>
            <a:ext cx="1238482" cy="646331"/>
          </a:xfrm>
          <a:prstGeom prst="rect">
            <a:avLst/>
          </a:prstGeom>
          <a:noFill/>
          <a:ln>
            <a:noFill/>
          </a:ln>
        </p:spPr>
        <p:txBody>
          <a:bodyPr wrap="square" rtlCol="0">
            <a:spAutoFit/>
          </a:bodyPr>
          <a:lstStyle/>
          <a:p>
            <a:pPr algn="ctr"/>
            <a:r>
              <a:rPr lang="en-US" dirty="0" smtClean="0">
                <a:solidFill>
                  <a:schemeClr val="bg1"/>
                </a:solidFill>
              </a:rPr>
              <a:t>Vacuum chamber</a:t>
            </a:r>
            <a:endParaRPr lang="en-US" dirty="0">
              <a:solidFill>
                <a:schemeClr val="bg1"/>
              </a:solidFill>
            </a:endParaRPr>
          </a:p>
        </p:txBody>
      </p:sp>
    </p:spTree>
    <p:extLst>
      <p:ext uri="{BB962C8B-B14F-4D97-AF65-F5344CB8AC3E}">
        <p14:creationId xmlns:p14="http://schemas.microsoft.com/office/powerpoint/2010/main" val="99171113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797"/>
            <a:ext cx="8229600" cy="1143000"/>
          </a:xfrm>
        </p:spPr>
        <p:txBody>
          <a:bodyPr/>
          <a:lstStyle/>
          <a:p>
            <a:r>
              <a:rPr lang="en-US" dirty="0" smtClean="0"/>
              <a:t>Actively controlled shield (ETM)</a:t>
            </a:r>
            <a:endParaRPr lang="en-US" dirty="0"/>
          </a:p>
        </p:txBody>
      </p:sp>
      <p:grpSp>
        <p:nvGrpSpPr>
          <p:cNvPr id="8" name="Group 7"/>
          <p:cNvGrpSpPr/>
          <p:nvPr/>
        </p:nvGrpSpPr>
        <p:grpSpPr>
          <a:xfrm>
            <a:off x="3373106" y="1939947"/>
            <a:ext cx="5178106" cy="4829213"/>
            <a:chOff x="3998280" y="2613985"/>
            <a:chExt cx="3768767" cy="3514833"/>
          </a:xfrm>
        </p:grpSpPr>
        <p:sp>
          <p:nvSpPr>
            <p:cNvPr id="4" name="Rectangle 3"/>
            <p:cNvSpPr/>
            <p:nvPr/>
          </p:nvSpPr>
          <p:spPr>
            <a:xfrm>
              <a:off x="5566876" y="3308085"/>
              <a:ext cx="2200171" cy="282073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hord 4"/>
            <p:cNvSpPr/>
            <p:nvPr/>
          </p:nvSpPr>
          <p:spPr>
            <a:xfrm rot="5400000">
              <a:off x="5972913" y="2207945"/>
              <a:ext cx="1388091" cy="2200171"/>
            </a:xfrm>
            <a:prstGeom prst="chord">
              <a:avLst>
                <a:gd name="adj1" fmla="val 5425703"/>
                <a:gd name="adj2" fmla="val 16200000"/>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998280" y="4606148"/>
              <a:ext cx="1568592" cy="107962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p:cNvSpPr/>
          <p:nvPr/>
        </p:nvSpPr>
        <p:spPr>
          <a:xfrm>
            <a:off x="5832669" y="2983186"/>
            <a:ext cx="2406899" cy="49030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600" dirty="0" err="1"/>
              <a:t>Vib</a:t>
            </a:r>
            <a:r>
              <a:rPr lang="en-US" sz="1600" dirty="0"/>
              <a:t>. isolated optics table</a:t>
            </a:r>
          </a:p>
        </p:txBody>
      </p:sp>
      <p:sp>
        <p:nvSpPr>
          <p:cNvPr id="10" name="Rectangle 9"/>
          <p:cNvSpPr/>
          <p:nvPr/>
        </p:nvSpPr>
        <p:spPr>
          <a:xfrm>
            <a:off x="5699773" y="3631178"/>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11" name="Rectangle 10"/>
          <p:cNvSpPr/>
          <p:nvPr/>
        </p:nvSpPr>
        <p:spPr>
          <a:xfrm>
            <a:off x="7860383" y="3627975"/>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22" name="Rectangle 21"/>
          <p:cNvSpPr/>
          <p:nvPr/>
        </p:nvSpPr>
        <p:spPr>
          <a:xfrm>
            <a:off x="6826745" y="3707796"/>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3" name="Rectangle 22"/>
          <p:cNvSpPr/>
          <p:nvPr/>
        </p:nvSpPr>
        <p:spPr>
          <a:xfrm>
            <a:off x="6826745" y="395780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5" name="Rectangle 24"/>
          <p:cNvSpPr/>
          <p:nvPr/>
        </p:nvSpPr>
        <p:spPr>
          <a:xfrm>
            <a:off x="6826520" y="5208621"/>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6" name="Rectangle 25"/>
          <p:cNvSpPr/>
          <p:nvPr/>
        </p:nvSpPr>
        <p:spPr>
          <a:xfrm>
            <a:off x="6826520" y="4628655"/>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7" name="Rectangle 26"/>
          <p:cNvSpPr/>
          <p:nvPr/>
        </p:nvSpPr>
        <p:spPr>
          <a:xfrm>
            <a:off x="7125623" y="5213766"/>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8" name="Rectangle 27"/>
          <p:cNvSpPr/>
          <p:nvPr/>
        </p:nvSpPr>
        <p:spPr>
          <a:xfrm>
            <a:off x="7126805" y="371294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9" name="Rectangle 28"/>
          <p:cNvSpPr/>
          <p:nvPr/>
        </p:nvSpPr>
        <p:spPr>
          <a:xfrm>
            <a:off x="7128847" y="3964680"/>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0" name="Rectangle 29"/>
          <p:cNvSpPr/>
          <p:nvPr/>
        </p:nvSpPr>
        <p:spPr>
          <a:xfrm>
            <a:off x="7126580" y="4633800"/>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41" name="Straight Connector 40"/>
          <p:cNvCxnSpPr>
            <a:endCxn id="22" idx="0"/>
          </p:cNvCxnSpPr>
          <p:nvPr/>
        </p:nvCxnSpPr>
        <p:spPr>
          <a:xfrm>
            <a:off x="6934898" y="3511596"/>
            <a:ext cx="225" cy="1962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28" idx="0"/>
          </p:cNvCxnSpPr>
          <p:nvPr/>
        </p:nvCxnSpPr>
        <p:spPr>
          <a:xfrm>
            <a:off x="7225433" y="3514161"/>
            <a:ext cx="9751" cy="19878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22" idx="2"/>
          </p:cNvCxnSpPr>
          <p:nvPr/>
        </p:nvCxnSpPr>
        <p:spPr>
          <a:xfrm>
            <a:off x="6935123" y="3852675"/>
            <a:ext cx="0" cy="1178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8" idx="2"/>
          </p:cNvCxnSpPr>
          <p:nvPr/>
        </p:nvCxnSpPr>
        <p:spPr>
          <a:xfrm flipH="1">
            <a:off x="7233573" y="3857820"/>
            <a:ext cx="1610" cy="999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23" idx="2"/>
            <a:endCxn id="26" idx="0"/>
          </p:cNvCxnSpPr>
          <p:nvPr/>
        </p:nvCxnSpPr>
        <p:spPr>
          <a:xfrm flipH="1">
            <a:off x="6934898" y="4102681"/>
            <a:ext cx="225" cy="5259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29" idx="2"/>
            <a:endCxn id="30" idx="0"/>
          </p:cNvCxnSpPr>
          <p:nvPr/>
        </p:nvCxnSpPr>
        <p:spPr>
          <a:xfrm flipH="1">
            <a:off x="7234958" y="4109558"/>
            <a:ext cx="2267" cy="5242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26" idx="2"/>
            <a:endCxn id="25" idx="0"/>
          </p:cNvCxnSpPr>
          <p:nvPr/>
        </p:nvCxnSpPr>
        <p:spPr>
          <a:xfrm>
            <a:off x="6934898" y="5101080"/>
            <a:ext cx="0"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30" idx="2"/>
            <a:endCxn id="27" idx="0"/>
          </p:cNvCxnSpPr>
          <p:nvPr/>
        </p:nvCxnSpPr>
        <p:spPr>
          <a:xfrm flipH="1">
            <a:off x="7234002" y="5106225"/>
            <a:ext cx="957"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385437" y="4534014"/>
            <a:ext cx="1356649" cy="1462696"/>
          </a:xfrm>
          <a:prstGeom prst="rect">
            <a:avLst/>
          </a:prstGeom>
          <a:noFill/>
          <a:ln w="63500">
            <a:solidFill>
              <a:srgbClr val="0000FF"/>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5" name="Rectangle 34"/>
          <p:cNvSpPr/>
          <p:nvPr/>
        </p:nvSpPr>
        <p:spPr>
          <a:xfrm>
            <a:off x="5584781" y="4928918"/>
            <a:ext cx="703826" cy="987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71" name="Group 70"/>
          <p:cNvGrpSpPr/>
          <p:nvPr/>
        </p:nvGrpSpPr>
        <p:grpSpPr>
          <a:xfrm>
            <a:off x="6001522" y="3952343"/>
            <a:ext cx="443716" cy="200356"/>
            <a:chOff x="4466554" y="4577370"/>
            <a:chExt cx="443716" cy="200356"/>
          </a:xfrm>
        </p:grpSpPr>
        <p:sp>
          <p:nvSpPr>
            <p:cNvPr id="69" name="Rectangle 68"/>
            <p:cNvSpPr/>
            <p:nvPr/>
          </p:nvSpPr>
          <p:spPr>
            <a:xfrm>
              <a:off x="4466554" y="4732007"/>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4466554" y="45773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77" name="Group 76"/>
          <p:cNvGrpSpPr/>
          <p:nvPr/>
        </p:nvGrpSpPr>
        <p:grpSpPr>
          <a:xfrm>
            <a:off x="7612702" y="3946771"/>
            <a:ext cx="446473" cy="196979"/>
            <a:chOff x="1774866" y="4424970"/>
            <a:chExt cx="446473" cy="196979"/>
          </a:xfrm>
        </p:grpSpPr>
        <p:sp>
          <p:nvSpPr>
            <p:cNvPr id="78" name="Rectangle 77"/>
            <p:cNvSpPr/>
            <p:nvPr/>
          </p:nvSpPr>
          <p:spPr>
            <a:xfrm>
              <a:off x="1774866" y="4576230"/>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2031034" y="44249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cxnSp>
        <p:nvCxnSpPr>
          <p:cNvPr id="81" name="Straight Connector 80"/>
          <p:cNvCxnSpPr>
            <a:stCxn id="69" idx="3"/>
          </p:cNvCxnSpPr>
          <p:nvPr/>
        </p:nvCxnSpPr>
        <p:spPr>
          <a:xfrm>
            <a:off x="6445238" y="4129840"/>
            <a:ext cx="0" cy="4041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8" idx="1"/>
          </p:cNvCxnSpPr>
          <p:nvPr/>
        </p:nvCxnSpPr>
        <p:spPr>
          <a:xfrm>
            <a:off x="7612701" y="4120890"/>
            <a:ext cx="0" cy="4131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7" name="Freeform 96"/>
          <p:cNvSpPr/>
          <p:nvPr/>
        </p:nvSpPr>
        <p:spPr>
          <a:xfrm>
            <a:off x="7757386" y="4375360"/>
            <a:ext cx="887433" cy="535775"/>
          </a:xfrm>
          <a:custGeom>
            <a:avLst/>
            <a:gdLst>
              <a:gd name="connsiteX0" fmla="*/ 0 w 887433"/>
              <a:gd name="connsiteY0" fmla="*/ 535775 h 535775"/>
              <a:gd name="connsiteX1" fmla="*/ 229509 w 887433"/>
              <a:gd name="connsiteY1" fmla="*/ 505176 h 535775"/>
              <a:gd name="connsiteX2" fmla="*/ 321312 w 887433"/>
              <a:gd name="connsiteY2" fmla="*/ 443978 h 535775"/>
              <a:gd name="connsiteX3" fmla="*/ 367214 w 887433"/>
              <a:gd name="connsiteY3" fmla="*/ 413379 h 535775"/>
              <a:gd name="connsiteX4" fmla="*/ 413116 w 887433"/>
              <a:gd name="connsiteY4" fmla="*/ 382780 h 535775"/>
              <a:gd name="connsiteX5" fmla="*/ 397815 w 887433"/>
              <a:gd name="connsiteY5" fmla="*/ 321582 h 535775"/>
              <a:gd name="connsiteX6" fmla="*/ 351913 w 887433"/>
              <a:gd name="connsiteY6" fmla="*/ 306282 h 535775"/>
              <a:gd name="connsiteX7" fmla="*/ 321312 w 887433"/>
              <a:gd name="connsiteY7" fmla="*/ 398079 h 535775"/>
              <a:gd name="connsiteX8" fmla="*/ 336613 w 887433"/>
              <a:gd name="connsiteY8" fmla="*/ 443978 h 535775"/>
              <a:gd name="connsiteX9" fmla="*/ 443717 w 887433"/>
              <a:gd name="connsiteY9" fmla="*/ 443978 h 535775"/>
              <a:gd name="connsiteX10" fmla="*/ 520220 w 887433"/>
              <a:gd name="connsiteY10" fmla="*/ 352181 h 535775"/>
              <a:gd name="connsiteX11" fmla="*/ 581422 w 887433"/>
              <a:gd name="connsiteY11" fmla="*/ 260384 h 535775"/>
              <a:gd name="connsiteX12" fmla="*/ 596722 w 887433"/>
              <a:gd name="connsiteY12" fmla="*/ 214485 h 535775"/>
              <a:gd name="connsiteX13" fmla="*/ 535520 w 887433"/>
              <a:gd name="connsiteY13" fmla="*/ 245084 h 535775"/>
              <a:gd name="connsiteX14" fmla="*/ 596722 w 887433"/>
              <a:gd name="connsiteY14" fmla="*/ 336881 h 535775"/>
              <a:gd name="connsiteX15" fmla="*/ 642624 w 887433"/>
              <a:gd name="connsiteY15" fmla="*/ 245084 h 535775"/>
              <a:gd name="connsiteX16" fmla="*/ 703826 w 887433"/>
              <a:gd name="connsiteY16" fmla="*/ 153287 h 535775"/>
              <a:gd name="connsiteX17" fmla="*/ 734427 w 887433"/>
              <a:gd name="connsiteY17" fmla="*/ 107389 h 535775"/>
              <a:gd name="connsiteX18" fmla="*/ 749728 w 887433"/>
              <a:gd name="connsiteY18" fmla="*/ 61490 h 535775"/>
              <a:gd name="connsiteX19" fmla="*/ 780329 w 887433"/>
              <a:gd name="connsiteY19" fmla="*/ 15592 h 535775"/>
              <a:gd name="connsiteX20" fmla="*/ 887433 w 887433"/>
              <a:gd name="connsiteY20" fmla="*/ 292 h 53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7433" h="535775">
                <a:moveTo>
                  <a:pt x="0" y="535775"/>
                </a:moveTo>
                <a:cubicBezTo>
                  <a:pt x="13009" y="534691"/>
                  <a:pt x="174365" y="535809"/>
                  <a:pt x="229509" y="505176"/>
                </a:cubicBezTo>
                <a:cubicBezTo>
                  <a:pt x="261659" y="487316"/>
                  <a:pt x="290711" y="464377"/>
                  <a:pt x="321312" y="443978"/>
                </a:cubicBezTo>
                <a:lnTo>
                  <a:pt x="367214" y="413379"/>
                </a:lnTo>
                <a:lnTo>
                  <a:pt x="413116" y="382780"/>
                </a:lnTo>
                <a:cubicBezTo>
                  <a:pt x="408016" y="362381"/>
                  <a:pt x="410951" y="338001"/>
                  <a:pt x="397815" y="321582"/>
                </a:cubicBezTo>
                <a:cubicBezTo>
                  <a:pt x="387739" y="308988"/>
                  <a:pt x="363318" y="294878"/>
                  <a:pt x="351913" y="306282"/>
                </a:cubicBezTo>
                <a:cubicBezTo>
                  <a:pt x="329105" y="329088"/>
                  <a:pt x="321312" y="398079"/>
                  <a:pt x="321312" y="398079"/>
                </a:cubicBezTo>
                <a:cubicBezTo>
                  <a:pt x="326412" y="413379"/>
                  <a:pt x="325209" y="432575"/>
                  <a:pt x="336613" y="443978"/>
                </a:cubicBezTo>
                <a:cubicBezTo>
                  <a:pt x="367343" y="474706"/>
                  <a:pt x="412661" y="451741"/>
                  <a:pt x="443717" y="443978"/>
                </a:cubicBezTo>
                <a:cubicBezTo>
                  <a:pt x="553061" y="279971"/>
                  <a:pt x="382782" y="528874"/>
                  <a:pt x="520220" y="352181"/>
                </a:cubicBezTo>
                <a:cubicBezTo>
                  <a:pt x="542799" y="323152"/>
                  <a:pt x="581422" y="260384"/>
                  <a:pt x="581422" y="260384"/>
                </a:cubicBezTo>
                <a:cubicBezTo>
                  <a:pt x="586522" y="245084"/>
                  <a:pt x="603935" y="228910"/>
                  <a:pt x="596722" y="214485"/>
                </a:cubicBezTo>
                <a:cubicBezTo>
                  <a:pt x="555922" y="132891"/>
                  <a:pt x="535522" y="245079"/>
                  <a:pt x="535520" y="245084"/>
                </a:cubicBezTo>
                <a:cubicBezTo>
                  <a:pt x="540321" y="264288"/>
                  <a:pt x="546407" y="346943"/>
                  <a:pt x="596722" y="336881"/>
                </a:cubicBezTo>
                <a:cubicBezTo>
                  <a:pt x="622194" y="331787"/>
                  <a:pt x="633853" y="260870"/>
                  <a:pt x="642624" y="245084"/>
                </a:cubicBezTo>
                <a:cubicBezTo>
                  <a:pt x="660485" y="212936"/>
                  <a:pt x="683425" y="183886"/>
                  <a:pt x="703826" y="153287"/>
                </a:cubicBezTo>
                <a:cubicBezTo>
                  <a:pt x="714026" y="137988"/>
                  <a:pt x="728612" y="124833"/>
                  <a:pt x="734427" y="107389"/>
                </a:cubicBezTo>
                <a:cubicBezTo>
                  <a:pt x="739527" y="92089"/>
                  <a:pt x="742515" y="75915"/>
                  <a:pt x="749728" y="61490"/>
                </a:cubicBezTo>
                <a:cubicBezTo>
                  <a:pt x="757952" y="45044"/>
                  <a:pt x="765029" y="25791"/>
                  <a:pt x="780329" y="15592"/>
                </a:cubicBezTo>
                <a:cubicBezTo>
                  <a:pt x="808847" y="-3419"/>
                  <a:pt x="855084" y="292"/>
                  <a:pt x="887433" y="292"/>
                </a:cubicBezTo>
              </a:path>
            </a:pathLst>
          </a:custGeom>
          <a:ln w="34925">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52" name="Rectangle 151"/>
          <p:cNvSpPr/>
          <p:nvPr/>
        </p:nvSpPr>
        <p:spPr>
          <a:xfrm rot="16200000">
            <a:off x="812939" y="4484635"/>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sp>
        <p:nvSpPr>
          <p:cNvPr id="156" name="Rectangle 155"/>
          <p:cNvSpPr/>
          <p:nvPr/>
        </p:nvSpPr>
        <p:spPr>
          <a:xfrm>
            <a:off x="2883412" y="481649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5" name="Freeform 54"/>
          <p:cNvSpPr/>
          <p:nvPr/>
        </p:nvSpPr>
        <p:spPr>
          <a:xfrm>
            <a:off x="5331378" y="4416581"/>
            <a:ext cx="343222" cy="720840"/>
          </a:xfrm>
          <a:custGeom>
            <a:avLst/>
            <a:gdLst>
              <a:gd name="connsiteX0" fmla="*/ 0 w 343222"/>
              <a:gd name="connsiteY0" fmla="*/ 720840 h 720840"/>
              <a:gd name="connsiteX1" fmla="*/ 91526 w 343222"/>
              <a:gd name="connsiteY1" fmla="*/ 675073 h 720840"/>
              <a:gd name="connsiteX2" fmla="*/ 114407 w 343222"/>
              <a:gd name="connsiteY2" fmla="*/ 640747 h 720840"/>
              <a:gd name="connsiteX3" fmla="*/ 160170 w 343222"/>
              <a:gd name="connsiteY3" fmla="*/ 583537 h 720840"/>
              <a:gd name="connsiteX4" fmla="*/ 160170 w 343222"/>
              <a:gd name="connsiteY4" fmla="*/ 492002 h 720840"/>
              <a:gd name="connsiteX5" fmla="*/ 114407 w 343222"/>
              <a:gd name="connsiteY5" fmla="*/ 503444 h 720840"/>
              <a:gd name="connsiteX6" fmla="*/ 205933 w 343222"/>
              <a:gd name="connsiteY6" fmla="*/ 537770 h 720840"/>
              <a:gd name="connsiteX7" fmla="*/ 228815 w 343222"/>
              <a:gd name="connsiteY7" fmla="*/ 514886 h 720840"/>
              <a:gd name="connsiteX8" fmla="*/ 263137 w 343222"/>
              <a:gd name="connsiteY8" fmla="*/ 446234 h 720840"/>
              <a:gd name="connsiteX9" fmla="*/ 297459 w 343222"/>
              <a:gd name="connsiteY9" fmla="*/ 377583 h 720840"/>
              <a:gd name="connsiteX10" fmla="*/ 286018 w 343222"/>
              <a:gd name="connsiteY10" fmla="*/ 308931 h 720840"/>
              <a:gd name="connsiteX11" fmla="*/ 251696 w 343222"/>
              <a:gd name="connsiteY11" fmla="*/ 320373 h 720840"/>
              <a:gd name="connsiteX12" fmla="*/ 263137 w 343222"/>
              <a:gd name="connsiteY12" fmla="*/ 354699 h 720840"/>
              <a:gd name="connsiteX13" fmla="*/ 286018 w 343222"/>
              <a:gd name="connsiteY13" fmla="*/ 320373 h 720840"/>
              <a:gd name="connsiteX14" fmla="*/ 308900 w 343222"/>
              <a:gd name="connsiteY14" fmla="*/ 297489 h 720840"/>
              <a:gd name="connsiteX15" fmla="*/ 331781 w 343222"/>
              <a:gd name="connsiteY15" fmla="*/ 228838 h 720840"/>
              <a:gd name="connsiteX16" fmla="*/ 343222 w 343222"/>
              <a:gd name="connsiteY16" fmla="*/ 194512 h 720840"/>
              <a:gd name="connsiteX17" fmla="*/ 320340 w 343222"/>
              <a:gd name="connsiteY17" fmla="*/ 171628 h 720840"/>
              <a:gd name="connsiteX18" fmla="*/ 286018 w 343222"/>
              <a:gd name="connsiteY18" fmla="*/ 160186 h 720840"/>
              <a:gd name="connsiteX19" fmla="*/ 240255 w 343222"/>
              <a:gd name="connsiteY19" fmla="*/ 102977 h 720840"/>
              <a:gd name="connsiteX20" fmla="*/ 205933 w 343222"/>
              <a:gd name="connsiteY20" fmla="*/ 91535 h 720840"/>
              <a:gd name="connsiteX21" fmla="*/ 137289 w 343222"/>
              <a:gd name="connsiteY21" fmla="*/ 45767 h 720840"/>
              <a:gd name="connsiteX22" fmla="*/ 114407 w 343222"/>
              <a:gd name="connsiteY22" fmla="*/ 22883 h 720840"/>
              <a:gd name="connsiteX23" fmla="*/ 68645 w 343222"/>
              <a:gd name="connsiteY23" fmla="*/ 0 h 72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222" h="720840">
                <a:moveTo>
                  <a:pt x="0" y="720840"/>
                </a:moveTo>
                <a:cubicBezTo>
                  <a:pt x="27315" y="709913"/>
                  <a:pt x="68677" y="697925"/>
                  <a:pt x="91526" y="675073"/>
                </a:cubicBezTo>
                <a:cubicBezTo>
                  <a:pt x="101249" y="665349"/>
                  <a:pt x="105817" y="651485"/>
                  <a:pt x="114407" y="640747"/>
                </a:cubicBezTo>
                <a:cubicBezTo>
                  <a:pt x="179616" y="559227"/>
                  <a:pt x="89744" y="689190"/>
                  <a:pt x="160170" y="583537"/>
                </a:cubicBezTo>
                <a:cubicBezTo>
                  <a:pt x="160320" y="582789"/>
                  <a:pt x="186230" y="502427"/>
                  <a:pt x="160170" y="492002"/>
                </a:cubicBezTo>
                <a:cubicBezTo>
                  <a:pt x="145571" y="486162"/>
                  <a:pt x="129661" y="499630"/>
                  <a:pt x="114407" y="503444"/>
                </a:cubicBezTo>
                <a:cubicBezTo>
                  <a:pt x="129936" y="565565"/>
                  <a:pt x="114485" y="568256"/>
                  <a:pt x="205933" y="537770"/>
                </a:cubicBezTo>
                <a:cubicBezTo>
                  <a:pt x="216166" y="534358"/>
                  <a:pt x="222077" y="523310"/>
                  <a:pt x="228815" y="514886"/>
                </a:cubicBezTo>
                <a:cubicBezTo>
                  <a:pt x="272529" y="460238"/>
                  <a:pt x="234943" y="502628"/>
                  <a:pt x="263137" y="446234"/>
                </a:cubicBezTo>
                <a:cubicBezTo>
                  <a:pt x="307494" y="357512"/>
                  <a:pt x="268701" y="463864"/>
                  <a:pt x="297459" y="377583"/>
                </a:cubicBezTo>
                <a:cubicBezTo>
                  <a:pt x="293645" y="354699"/>
                  <a:pt x="300510" y="327048"/>
                  <a:pt x="286018" y="308931"/>
                </a:cubicBezTo>
                <a:cubicBezTo>
                  <a:pt x="278485" y="299514"/>
                  <a:pt x="257089" y="309586"/>
                  <a:pt x="251696" y="320373"/>
                </a:cubicBezTo>
                <a:cubicBezTo>
                  <a:pt x="246303" y="331161"/>
                  <a:pt x="259323" y="343257"/>
                  <a:pt x="263137" y="354699"/>
                </a:cubicBezTo>
                <a:cubicBezTo>
                  <a:pt x="270764" y="343257"/>
                  <a:pt x="277428" y="331111"/>
                  <a:pt x="286018" y="320373"/>
                </a:cubicBezTo>
                <a:cubicBezTo>
                  <a:pt x="292756" y="311949"/>
                  <a:pt x="304076" y="307138"/>
                  <a:pt x="308900" y="297489"/>
                </a:cubicBezTo>
                <a:cubicBezTo>
                  <a:pt x="319686" y="275914"/>
                  <a:pt x="324154" y="251722"/>
                  <a:pt x="331781" y="228838"/>
                </a:cubicBezTo>
                <a:lnTo>
                  <a:pt x="343222" y="194512"/>
                </a:lnTo>
                <a:cubicBezTo>
                  <a:pt x="335595" y="186884"/>
                  <a:pt x="329590" y="177178"/>
                  <a:pt x="320340" y="171628"/>
                </a:cubicBezTo>
                <a:cubicBezTo>
                  <a:pt x="309999" y="165423"/>
                  <a:pt x="295435" y="167720"/>
                  <a:pt x="286018" y="160186"/>
                </a:cubicBezTo>
                <a:cubicBezTo>
                  <a:pt x="239250" y="122768"/>
                  <a:pt x="286905" y="130970"/>
                  <a:pt x="240255" y="102977"/>
                </a:cubicBezTo>
                <a:cubicBezTo>
                  <a:pt x="229914" y="96772"/>
                  <a:pt x="216475" y="97392"/>
                  <a:pt x="205933" y="91535"/>
                </a:cubicBezTo>
                <a:cubicBezTo>
                  <a:pt x="181894" y="78178"/>
                  <a:pt x="156734" y="65214"/>
                  <a:pt x="137289" y="45767"/>
                </a:cubicBezTo>
                <a:cubicBezTo>
                  <a:pt x="129662" y="38139"/>
                  <a:pt x="123657" y="28433"/>
                  <a:pt x="114407" y="22883"/>
                </a:cubicBezTo>
                <a:cubicBezTo>
                  <a:pt x="48681" y="-16556"/>
                  <a:pt x="100368" y="31729"/>
                  <a:pt x="68645" y="0"/>
                </a:cubicBez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6" name="Rectangle 15"/>
          <p:cNvSpPr/>
          <p:nvPr/>
        </p:nvSpPr>
        <p:spPr>
          <a:xfrm>
            <a:off x="6687747" y="3514160"/>
            <a:ext cx="767154" cy="676389"/>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0" name="Rectangle 109"/>
          <p:cNvSpPr/>
          <p:nvPr/>
        </p:nvSpPr>
        <p:spPr>
          <a:xfrm>
            <a:off x="4870944" y="4688527"/>
            <a:ext cx="161510" cy="270151"/>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1" name="Rectangle 110"/>
          <p:cNvSpPr/>
          <p:nvPr/>
        </p:nvSpPr>
        <p:spPr>
          <a:xfrm>
            <a:off x="3626736" y="5875820"/>
            <a:ext cx="161510" cy="259994"/>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2" name="Rectangle 111"/>
          <p:cNvSpPr/>
          <p:nvPr/>
        </p:nvSpPr>
        <p:spPr>
          <a:xfrm>
            <a:off x="4870944" y="5849476"/>
            <a:ext cx="161510" cy="288889"/>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3" name="Rectangle 112"/>
          <p:cNvSpPr/>
          <p:nvPr/>
        </p:nvSpPr>
        <p:spPr>
          <a:xfrm>
            <a:off x="6191827" y="5232137"/>
            <a:ext cx="361373" cy="412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50" name="Straight Connector 49"/>
          <p:cNvCxnSpPr/>
          <p:nvPr/>
        </p:nvCxnSpPr>
        <p:spPr>
          <a:xfrm flipH="1">
            <a:off x="5739396" y="5091572"/>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5749181" y="5702983"/>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H="1">
            <a:off x="2911184" y="5004445"/>
            <a:ext cx="288376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H="1">
            <a:off x="2911184" y="5791282"/>
            <a:ext cx="2883930"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sp>
        <p:nvSpPr>
          <p:cNvPr id="161" name="Rectangle 160"/>
          <p:cNvSpPr/>
          <p:nvPr/>
        </p:nvSpPr>
        <p:spPr>
          <a:xfrm>
            <a:off x="3616629" y="4688527"/>
            <a:ext cx="171616" cy="270150"/>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z</a:t>
            </a:r>
            <a:endParaRPr lang="en-US" dirty="0"/>
          </a:p>
        </p:txBody>
      </p:sp>
      <p:cxnSp>
        <p:nvCxnSpPr>
          <p:cNvPr id="165" name="Straight Connector 164"/>
          <p:cNvCxnSpPr/>
          <p:nvPr/>
        </p:nvCxnSpPr>
        <p:spPr>
          <a:xfrm flipH="1">
            <a:off x="7729140" y="5324065"/>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H="1">
            <a:off x="7763461" y="5644382"/>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7683720" y="5358391"/>
            <a:ext cx="176662" cy="246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89" name="Group 88"/>
          <p:cNvGrpSpPr/>
          <p:nvPr/>
        </p:nvGrpSpPr>
        <p:grpSpPr>
          <a:xfrm>
            <a:off x="0" y="0"/>
            <a:ext cx="9144000" cy="1135339"/>
            <a:chOff x="0" y="0"/>
            <a:chExt cx="9144000" cy="1135339"/>
          </a:xfrm>
        </p:grpSpPr>
        <p:pic>
          <p:nvPicPr>
            <p:cNvPr id="90"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91" name="Picture 90"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3" name="Picture 92"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cxnSp>
        <p:nvCxnSpPr>
          <p:cNvPr id="7" name="Straight Connector 6"/>
          <p:cNvCxnSpPr/>
          <p:nvPr/>
        </p:nvCxnSpPr>
        <p:spPr>
          <a:xfrm>
            <a:off x="358743" y="490141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3031141" y="500571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224052" y="5018435"/>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5192628" y="499209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358743" y="572557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3046733" y="561253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4192608" y="5626529"/>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5208220" y="560018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a:off x="2068733" y="481888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0" name="Rectangle 119"/>
          <p:cNvSpPr/>
          <p:nvPr/>
        </p:nvSpPr>
        <p:spPr>
          <a:xfrm>
            <a:off x="1023024" y="4677085"/>
            <a:ext cx="1042101" cy="148335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1" name="Rectangle 120"/>
          <p:cNvSpPr/>
          <p:nvPr/>
        </p:nvSpPr>
        <p:spPr>
          <a:xfrm>
            <a:off x="305691" y="4818889"/>
            <a:ext cx="717335"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2" name="Rectangle 121"/>
          <p:cNvSpPr/>
          <p:nvPr/>
        </p:nvSpPr>
        <p:spPr>
          <a:xfrm rot="16200000">
            <a:off x="-1756737" y="4484181"/>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cxnSp>
        <p:nvCxnSpPr>
          <p:cNvPr id="124" name="Straight Connector 123"/>
          <p:cNvCxnSpPr/>
          <p:nvPr/>
        </p:nvCxnSpPr>
        <p:spPr>
          <a:xfrm flipH="1">
            <a:off x="305690" y="488761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311371" y="591219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1315161" y="488761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2190199" y="489041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V="1">
            <a:off x="1306313" y="571946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2217008" y="573345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55" name="TextBox 154"/>
          <p:cNvSpPr txBox="1"/>
          <p:nvPr/>
        </p:nvSpPr>
        <p:spPr>
          <a:xfrm>
            <a:off x="902560" y="6264111"/>
            <a:ext cx="1241447" cy="369332"/>
          </a:xfrm>
          <a:prstGeom prst="rect">
            <a:avLst/>
          </a:prstGeom>
          <a:noFill/>
          <a:ln>
            <a:solidFill>
              <a:schemeClr val="tx1"/>
            </a:solidFill>
          </a:ln>
        </p:spPr>
        <p:txBody>
          <a:bodyPr wrap="square" lIns="91429" tIns="45714" rIns="91429" bIns="45714" rtlCol="0">
            <a:spAutoFit/>
          </a:bodyPr>
          <a:lstStyle/>
          <a:p>
            <a:r>
              <a:rPr lang="en-US" dirty="0" err="1" smtClean="0"/>
              <a:t>Cryo</a:t>
            </a:r>
            <a:r>
              <a:rPr lang="en-US" dirty="0" smtClean="0"/>
              <a:t> pump</a:t>
            </a:r>
            <a:endParaRPr lang="en-US" dirty="0"/>
          </a:p>
        </p:txBody>
      </p:sp>
      <p:sp>
        <p:nvSpPr>
          <p:cNvPr id="85" name="TextBox 84"/>
          <p:cNvSpPr txBox="1"/>
          <p:nvPr/>
        </p:nvSpPr>
        <p:spPr>
          <a:xfrm>
            <a:off x="5799629" y="6276391"/>
            <a:ext cx="1776235" cy="369332"/>
          </a:xfrm>
          <a:prstGeom prst="rect">
            <a:avLst/>
          </a:prstGeom>
          <a:noFill/>
          <a:ln>
            <a:solidFill>
              <a:schemeClr val="tx1"/>
            </a:solidFill>
          </a:ln>
        </p:spPr>
        <p:txBody>
          <a:bodyPr wrap="square" lIns="91429" tIns="45714" rIns="91429" bIns="45714" rtlCol="0">
            <a:spAutoFit/>
          </a:bodyPr>
          <a:lstStyle/>
          <a:p>
            <a:pPr algn="ctr"/>
            <a:r>
              <a:rPr lang="en-US" dirty="0" smtClean="0"/>
              <a:t>124 K test mass</a:t>
            </a:r>
            <a:endParaRPr lang="en-US" dirty="0"/>
          </a:p>
        </p:txBody>
      </p:sp>
      <p:cxnSp>
        <p:nvCxnSpPr>
          <p:cNvPr id="87" name="Straight Arrow Connector 86"/>
          <p:cNvCxnSpPr>
            <a:stCxn id="85" idx="0"/>
          </p:cNvCxnSpPr>
          <p:nvPr/>
        </p:nvCxnSpPr>
        <p:spPr>
          <a:xfrm flipV="1">
            <a:off x="6687747" y="5681046"/>
            <a:ext cx="247152" cy="59534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8003896" y="2714086"/>
            <a:ext cx="1140105" cy="369332"/>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a:t>C</a:t>
            </a:r>
            <a:r>
              <a:rPr lang="en-US" dirty="0" smtClean="0"/>
              <a:t>old link</a:t>
            </a:r>
            <a:endParaRPr lang="en-US" dirty="0"/>
          </a:p>
        </p:txBody>
      </p:sp>
      <p:cxnSp>
        <p:nvCxnSpPr>
          <p:cNvPr id="88" name="Straight Arrow Connector 87"/>
          <p:cNvCxnSpPr>
            <a:stCxn id="86" idx="2"/>
          </p:cNvCxnSpPr>
          <p:nvPr/>
        </p:nvCxnSpPr>
        <p:spPr>
          <a:xfrm>
            <a:off x="8573948" y="3083419"/>
            <a:ext cx="70871" cy="1291941"/>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flipV="1">
            <a:off x="7729140" y="5819300"/>
            <a:ext cx="204685" cy="34178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8" name="Rectangle 97"/>
          <p:cNvSpPr/>
          <p:nvPr/>
        </p:nvSpPr>
        <p:spPr>
          <a:xfrm>
            <a:off x="5699772" y="3949003"/>
            <a:ext cx="132896" cy="73525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 name="Slide Number Placeholder 2"/>
          <p:cNvSpPr>
            <a:spLocks noGrp="1"/>
          </p:cNvSpPr>
          <p:nvPr>
            <p:ph type="sldNum" sz="quarter" idx="12"/>
          </p:nvPr>
        </p:nvSpPr>
        <p:spPr>
          <a:xfrm>
            <a:off x="5836" y="6492875"/>
            <a:ext cx="2133600" cy="365125"/>
          </a:xfrm>
        </p:spPr>
        <p:txBody>
          <a:bodyPr/>
          <a:lstStyle/>
          <a:p>
            <a:pPr algn="l"/>
            <a:fld id="{AEF90977-0000-B641-9D00-156F4F6BC2E6}" type="slidenum">
              <a:rPr lang="en-US" smtClean="0"/>
              <a:pPr algn="l"/>
              <a:t>7</a:t>
            </a:fld>
            <a:endParaRPr lang="en-US" dirty="0"/>
          </a:p>
        </p:txBody>
      </p:sp>
      <p:sp>
        <p:nvSpPr>
          <p:cNvPr id="100" name="TextBox 99"/>
          <p:cNvSpPr txBox="1"/>
          <p:nvPr/>
        </p:nvSpPr>
        <p:spPr>
          <a:xfrm>
            <a:off x="3776486" y="5225524"/>
            <a:ext cx="707520" cy="400110"/>
          </a:xfrm>
          <a:prstGeom prst="rect">
            <a:avLst/>
          </a:prstGeom>
          <a:noFill/>
        </p:spPr>
        <p:txBody>
          <a:bodyPr wrap="none" lIns="91429" tIns="45714" rIns="91429" bIns="45714" rtlCol="0">
            <a:spAutoFit/>
          </a:bodyPr>
          <a:lstStyle/>
          <a:p>
            <a:r>
              <a:rPr lang="en-US" sz="2000" b="1" dirty="0"/>
              <a:t>10 m</a:t>
            </a:r>
          </a:p>
        </p:txBody>
      </p:sp>
      <p:cxnSp>
        <p:nvCxnSpPr>
          <p:cNvPr id="101" name="Straight Arrow Connector 100"/>
          <p:cNvCxnSpPr>
            <a:stCxn id="100" idx="3"/>
          </p:cNvCxnSpPr>
          <p:nvPr/>
        </p:nvCxnSpPr>
        <p:spPr>
          <a:xfrm>
            <a:off x="4484006" y="5425580"/>
            <a:ext cx="2342513" cy="192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flipH="1" flipV="1">
            <a:off x="305691" y="5401635"/>
            <a:ext cx="3500241" cy="335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7" name="TextBox 106"/>
          <p:cNvSpPr txBox="1"/>
          <p:nvPr/>
        </p:nvSpPr>
        <p:spPr>
          <a:xfrm>
            <a:off x="6445238" y="2116489"/>
            <a:ext cx="1238482" cy="646331"/>
          </a:xfrm>
          <a:prstGeom prst="rect">
            <a:avLst/>
          </a:prstGeom>
          <a:noFill/>
          <a:ln>
            <a:noFill/>
          </a:ln>
        </p:spPr>
        <p:txBody>
          <a:bodyPr wrap="square" rtlCol="0">
            <a:spAutoFit/>
          </a:bodyPr>
          <a:lstStyle/>
          <a:p>
            <a:pPr algn="ctr"/>
            <a:r>
              <a:rPr lang="en-US" dirty="0" smtClean="0">
                <a:solidFill>
                  <a:schemeClr val="bg1"/>
                </a:solidFill>
              </a:rPr>
              <a:t>Vacuum chamber</a:t>
            </a:r>
            <a:endParaRPr lang="en-US" dirty="0">
              <a:solidFill>
                <a:schemeClr val="bg1"/>
              </a:solidFill>
            </a:endParaRPr>
          </a:p>
        </p:txBody>
      </p:sp>
      <p:sp>
        <p:nvSpPr>
          <p:cNvPr id="109" name="TextBox 108"/>
          <p:cNvSpPr txBox="1"/>
          <p:nvPr/>
        </p:nvSpPr>
        <p:spPr>
          <a:xfrm>
            <a:off x="7933826" y="5560921"/>
            <a:ext cx="1140105" cy="1200316"/>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80 K heat shield  for ≈5 W cooling</a:t>
            </a:r>
            <a:endParaRPr lang="en-US" dirty="0"/>
          </a:p>
        </p:txBody>
      </p:sp>
    </p:spTree>
    <p:extLst>
      <p:ext uri="{BB962C8B-B14F-4D97-AF65-F5344CB8AC3E}">
        <p14:creationId xmlns:p14="http://schemas.microsoft.com/office/powerpoint/2010/main" val="420130112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797"/>
            <a:ext cx="8229600" cy="1143000"/>
          </a:xfrm>
        </p:spPr>
        <p:txBody>
          <a:bodyPr/>
          <a:lstStyle/>
          <a:p>
            <a:r>
              <a:rPr lang="en-US" dirty="0" smtClean="0"/>
              <a:t>Actively controlled shield (ETM)</a:t>
            </a:r>
            <a:endParaRPr lang="en-US" dirty="0"/>
          </a:p>
        </p:txBody>
      </p:sp>
      <p:grpSp>
        <p:nvGrpSpPr>
          <p:cNvPr id="8" name="Group 7"/>
          <p:cNvGrpSpPr/>
          <p:nvPr/>
        </p:nvGrpSpPr>
        <p:grpSpPr>
          <a:xfrm>
            <a:off x="3373106" y="1939947"/>
            <a:ext cx="5178106" cy="4829213"/>
            <a:chOff x="3998280" y="2613985"/>
            <a:chExt cx="3768767" cy="3514833"/>
          </a:xfrm>
        </p:grpSpPr>
        <p:sp>
          <p:nvSpPr>
            <p:cNvPr id="4" name="Rectangle 3"/>
            <p:cNvSpPr/>
            <p:nvPr/>
          </p:nvSpPr>
          <p:spPr>
            <a:xfrm>
              <a:off x="5566876" y="3308085"/>
              <a:ext cx="2200171" cy="282073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hord 4"/>
            <p:cNvSpPr/>
            <p:nvPr/>
          </p:nvSpPr>
          <p:spPr>
            <a:xfrm rot="5400000">
              <a:off x="5972913" y="2207945"/>
              <a:ext cx="1388091" cy="2200171"/>
            </a:xfrm>
            <a:prstGeom prst="chord">
              <a:avLst>
                <a:gd name="adj1" fmla="val 5425703"/>
                <a:gd name="adj2" fmla="val 16200000"/>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998280" y="4606148"/>
              <a:ext cx="1568592" cy="107962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p:cNvSpPr/>
          <p:nvPr/>
        </p:nvSpPr>
        <p:spPr>
          <a:xfrm>
            <a:off x="5832669" y="2983186"/>
            <a:ext cx="2406899" cy="49030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600" dirty="0" err="1"/>
              <a:t>Vib</a:t>
            </a:r>
            <a:r>
              <a:rPr lang="en-US" sz="1600" dirty="0"/>
              <a:t>. isolated optics table</a:t>
            </a:r>
          </a:p>
        </p:txBody>
      </p:sp>
      <p:sp>
        <p:nvSpPr>
          <p:cNvPr id="10" name="Rectangle 9"/>
          <p:cNvSpPr/>
          <p:nvPr/>
        </p:nvSpPr>
        <p:spPr>
          <a:xfrm>
            <a:off x="5699773" y="3631178"/>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11" name="Rectangle 10"/>
          <p:cNvSpPr/>
          <p:nvPr/>
        </p:nvSpPr>
        <p:spPr>
          <a:xfrm>
            <a:off x="7860383" y="3627975"/>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22" name="Rectangle 21"/>
          <p:cNvSpPr/>
          <p:nvPr/>
        </p:nvSpPr>
        <p:spPr>
          <a:xfrm>
            <a:off x="6826745" y="3707796"/>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3" name="Rectangle 22"/>
          <p:cNvSpPr/>
          <p:nvPr/>
        </p:nvSpPr>
        <p:spPr>
          <a:xfrm>
            <a:off x="6826745" y="395780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5" name="Rectangle 24"/>
          <p:cNvSpPr/>
          <p:nvPr/>
        </p:nvSpPr>
        <p:spPr>
          <a:xfrm>
            <a:off x="6826520" y="5208621"/>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6" name="Rectangle 25"/>
          <p:cNvSpPr/>
          <p:nvPr/>
        </p:nvSpPr>
        <p:spPr>
          <a:xfrm>
            <a:off x="6826520" y="4628655"/>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7" name="Rectangle 26"/>
          <p:cNvSpPr/>
          <p:nvPr/>
        </p:nvSpPr>
        <p:spPr>
          <a:xfrm>
            <a:off x="7125623" y="5213766"/>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8" name="Rectangle 27"/>
          <p:cNvSpPr/>
          <p:nvPr/>
        </p:nvSpPr>
        <p:spPr>
          <a:xfrm>
            <a:off x="7126805" y="371294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9" name="Rectangle 28"/>
          <p:cNvSpPr/>
          <p:nvPr/>
        </p:nvSpPr>
        <p:spPr>
          <a:xfrm>
            <a:off x="7128847" y="3964680"/>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0" name="Rectangle 29"/>
          <p:cNvSpPr/>
          <p:nvPr/>
        </p:nvSpPr>
        <p:spPr>
          <a:xfrm>
            <a:off x="7126580" y="4633800"/>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41" name="Straight Connector 40"/>
          <p:cNvCxnSpPr>
            <a:endCxn id="22" idx="0"/>
          </p:cNvCxnSpPr>
          <p:nvPr/>
        </p:nvCxnSpPr>
        <p:spPr>
          <a:xfrm>
            <a:off x="6934898" y="3511596"/>
            <a:ext cx="225" cy="1962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28" idx="0"/>
          </p:cNvCxnSpPr>
          <p:nvPr/>
        </p:nvCxnSpPr>
        <p:spPr>
          <a:xfrm>
            <a:off x="7225433" y="3514161"/>
            <a:ext cx="9751" cy="19878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22" idx="2"/>
          </p:cNvCxnSpPr>
          <p:nvPr/>
        </p:nvCxnSpPr>
        <p:spPr>
          <a:xfrm>
            <a:off x="6935123" y="3852675"/>
            <a:ext cx="0" cy="1178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8" idx="2"/>
          </p:cNvCxnSpPr>
          <p:nvPr/>
        </p:nvCxnSpPr>
        <p:spPr>
          <a:xfrm flipH="1">
            <a:off x="7233573" y="3857820"/>
            <a:ext cx="1610" cy="999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23" idx="2"/>
            <a:endCxn id="26" idx="0"/>
          </p:cNvCxnSpPr>
          <p:nvPr/>
        </p:nvCxnSpPr>
        <p:spPr>
          <a:xfrm flipH="1">
            <a:off x="6934898" y="4102681"/>
            <a:ext cx="225" cy="5259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29" idx="2"/>
            <a:endCxn id="30" idx="0"/>
          </p:cNvCxnSpPr>
          <p:nvPr/>
        </p:nvCxnSpPr>
        <p:spPr>
          <a:xfrm flipH="1">
            <a:off x="7234958" y="4109558"/>
            <a:ext cx="2267" cy="5242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26" idx="2"/>
            <a:endCxn id="25" idx="0"/>
          </p:cNvCxnSpPr>
          <p:nvPr/>
        </p:nvCxnSpPr>
        <p:spPr>
          <a:xfrm>
            <a:off x="6934898" y="5101080"/>
            <a:ext cx="0"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30" idx="2"/>
            <a:endCxn id="27" idx="0"/>
          </p:cNvCxnSpPr>
          <p:nvPr/>
        </p:nvCxnSpPr>
        <p:spPr>
          <a:xfrm flipH="1">
            <a:off x="7234002" y="5106225"/>
            <a:ext cx="957"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385437" y="4534014"/>
            <a:ext cx="1356649" cy="1462696"/>
          </a:xfrm>
          <a:prstGeom prst="rect">
            <a:avLst/>
          </a:prstGeom>
          <a:noFill/>
          <a:ln w="63500">
            <a:solidFill>
              <a:srgbClr val="0000FF"/>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5" name="Rectangle 34"/>
          <p:cNvSpPr/>
          <p:nvPr/>
        </p:nvSpPr>
        <p:spPr>
          <a:xfrm>
            <a:off x="5584781" y="4928918"/>
            <a:ext cx="703826" cy="987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71" name="Group 70"/>
          <p:cNvGrpSpPr/>
          <p:nvPr/>
        </p:nvGrpSpPr>
        <p:grpSpPr>
          <a:xfrm>
            <a:off x="6001522" y="3952343"/>
            <a:ext cx="443716" cy="200356"/>
            <a:chOff x="4466554" y="4577370"/>
            <a:chExt cx="443716" cy="200356"/>
          </a:xfrm>
        </p:grpSpPr>
        <p:sp>
          <p:nvSpPr>
            <p:cNvPr id="69" name="Rectangle 68"/>
            <p:cNvSpPr/>
            <p:nvPr/>
          </p:nvSpPr>
          <p:spPr>
            <a:xfrm>
              <a:off x="4466554" y="4732007"/>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4466554" y="45773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77" name="Group 76"/>
          <p:cNvGrpSpPr/>
          <p:nvPr/>
        </p:nvGrpSpPr>
        <p:grpSpPr>
          <a:xfrm>
            <a:off x="7612702" y="3946771"/>
            <a:ext cx="446473" cy="196979"/>
            <a:chOff x="1774866" y="4424970"/>
            <a:chExt cx="446473" cy="196979"/>
          </a:xfrm>
        </p:grpSpPr>
        <p:sp>
          <p:nvSpPr>
            <p:cNvPr id="78" name="Rectangle 77"/>
            <p:cNvSpPr/>
            <p:nvPr/>
          </p:nvSpPr>
          <p:spPr>
            <a:xfrm>
              <a:off x="1774866" y="4576230"/>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2031034" y="44249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cxnSp>
        <p:nvCxnSpPr>
          <p:cNvPr id="81" name="Straight Connector 80"/>
          <p:cNvCxnSpPr>
            <a:stCxn id="69" idx="3"/>
          </p:cNvCxnSpPr>
          <p:nvPr/>
        </p:nvCxnSpPr>
        <p:spPr>
          <a:xfrm>
            <a:off x="6445238" y="4129840"/>
            <a:ext cx="0" cy="4041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8" idx="1"/>
          </p:cNvCxnSpPr>
          <p:nvPr/>
        </p:nvCxnSpPr>
        <p:spPr>
          <a:xfrm>
            <a:off x="7612701" y="4120890"/>
            <a:ext cx="0" cy="4131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7" name="Freeform 96"/>
          <p:cNvSpPr/>
          <p:nvPr/>
        </p:nvSpPr>
        <p:spPr>
          <a:xfrm>
            <a:off x="7757386" y="4375360"/>
            <a:ext cx="887433" cy="535775"/>
          </a:xfrm>
          <a:custGeom>
            <a:avLst/>
            <a:gdLst>
              <a:gd name="connsiteX0" fmla="*/ 0 w 887433"/>
              <a:gd name="connsiteY0" fmla="*/ 535775 h 535775"/>
              <a:gd name="connsiteX1" fmla="*/ 229509 w 887433"/>
              <a:gd name="connsiteY1" fmla="*/ 505176 h 535775"/>
              <a:gd name="connsiteX2" fmla="*/ 321312 w 887433"/>
              <a:gd name="connsiteY2" fmla="*/ 443978 h 535775"/>
              <a:gd name="connsiteX3" fmla="*/ 367214 w 887433"/>
              <a:gd name="connsiteY3" fmla="*/ 413379 h 535775"/>
              <a:gd name="connsiteX4" fmla="*/ 413116 w 887433"/>
              <a:gd name="connsiteY4" fmla="*/ 382780 h 535775"/>
              <a:gd name="connsiteX5" fmla="*/ 397815 w 887433"/>
              <a:gd name="connsiteY5" fmla="*/ 321582 h 535775"/>
              <a:gd name="connsiteX6" fmla="*/ 351913 w 887433"/>
              <a:gd name="connsiteY6" fmla="*/ 306282 h 535775"/>
              <a:gd name="connsiteX7" fmla="*/ 321312 w 887433"/>
              <a:gd name="connsiteY7" fmla="*/ 398079 h 535775"/>
              <a:gd name="connsiteX8" fmla="*/ 336613 w 887433"/>
              <a:gd name="connsiteY8" fmla="*/ 443978 h 535775"/>
              <a:gd name="connsiteX9" fmla="*/ 443717 w 887433"/>
              <a:gd name="connsiteY9" fmla="*/ 443978 h 535775"/>
              <a:gd name="connsiteX10" fmla="*/ 520220 w 887433"/>
              <a:gd name="connsiteY10" fmla="*/ 352181 h 535775"/>
              <a:gd name="connsiteX11" fmla="*/ 581422 w 887433"/>
              <a:gd name="connsiteY11" fmla="*/ 260384 h 535775"/>
              <a:gd name="connsiteX12" fmla="*/ 596722 w 887433"/>
              <a:gd name="connsiteY12" fmla="*/ 214485 h 535775"/>
              <a:gd name="connsiteX13" fmla="*/ 535520 w 887433"/>
              <a:gd name="connsiteY13" fmla="*/ 245084 h 535775"/>
              <a:gd name="connsiteX14" fmla="*/ 596722 w 887433"/>
              <a:gd name="connsiteY14" fmla="*/ 336881 h 535775"/>
              <a:gd name="connsiteX15" fmla="*/ 642624 w 887433"/>
              <a:gd name="connsiteY15" fmla="*/ 245084 h 535775"/>
              <a:gd name="connsiteX16" fmla="*/ 703826 w 887433"/>
              <a:gd name="connsiteY16" fmla="*/ 153287 h 535775"/>
              <a:gd name="connsiteX17" fmla="*/ 734427 w 887433"/>
              <a:gd name="connsiteY17" fmla="*/ 107389 h 535775"/>
              <a:gd name="connsiteX18" fmla="*/ 749728 w 887433"/>
              <a:gd name="connsiteY18" fmla="*/ 61490 h 535775"/>
              <a:gd name="connsiteX19" fmla="*/ 780329 w 887433"/>
              <a:gd name="connsiteY19" fmla="*/ 15592 h 535775"/>
              <a:gd name="connsiteX20" fmla="*/ 887433 w 887433"/>
              <a:gd name="connsiteY20" fmla="*/ 292 h 53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7433" h="535775">
                <a:moveTo>
                  <a:pt x="0" y="535775"/>
                </a:moveTo>
                <a:cubicBezTo>
                  <a:pt x="13009" y="534691"/>
                  <a:pt x="174365" y="535809"/>
                  <a:pt x="229509" y="505176"/>
                </a:cubicBezTo>
                <a:cubicBezTo>
                  <a:pt x="261659" y="487316"/>
                  <a:pt x="290711" y="464377"/>
                  <a:pt x="321312" y="443978"/>
                </a:cubicBezTo>
                <a:lnTo>
                  <a:pt x="367214" y="413379"/>
                </a:lnTo>
                <a:lnTo>
                  <a:pt x="413116" y="382780"/>
                </a:lnTo>
                <a:cubicBezTo>
                  <a:pt x="408016" y="362381"/>
                  <a:pt x="410951" y="338001"/>
                  <a:pt x="397815" y="321582"/>
                </a:cubicBezTo>
                <a:cubicBezTo>
                  <a:pt x="387739" y="308988"/>
                  <a:pt x="363318" y="294878"/>
                  <a:pt x="351913" y="306282"/>
                </a:cubicBezTo>
                <a:cubicBezTo>
                  <a:pt x="329105" y="329088"/>
                  <a:pt x="321312" y="398079"/>
                  <a:pt x="321312" y="398079"/>
                </a:cubicBezTo>
                <a:cubicBezTo>
                  <a:pt x="326412" y="413379"/>
                  <a:pt x="325209" y="432575"/>
                  <a:pt x="336613" y="443978"/>
                </a:cubicBezTo>
                <a:cubicBezTo>
                  <a:pt x="367343" y="474706"/>
                  <a:pt x="412661" y="451741"/>
                  <a:pt x="443717" y="443978"/>
                </a:cubicBezTo>
                <a:cubicBezTo>
                  <a:pt x="553061" y="279971"/>
                  <a:pt x="382782" y="528874"/>
                  <a:pt x="520220" y="352181"/>
                </a:cubicBezTo>
                <a:cubicBezTo>
                  <a:pt x="542799" y="323152"/>
                  <a:pt x="581422" y="260384"/>
                  <a:pt x="581422" y="260384"/>
                </a:cubicBezTo>
                <a:cubicBezTo>
                  <a:pt x="586522" y="245084"/>
                  <a:pt x="603935" y="228910"/>
                  <a:pt x="596722" y="214485"/>
                </a:cubicBezTo>
                <a:cubicBezTo>
                  <a:pt x="555922" y="132891"/>
                  <a:pt x="535522" y="245079"/>
                  <a:pt x="535520" y="245084"/>
                </a:cubicBezTo>
                <a:cubicBezTo>
                  <a:pt x="540321" y="264288"/>
                  <a:pt x="546407" y="346943"/>
                  <a:pt x="596722" y="336881"/>
                </a:cubicBezTo>
                <a:cubicBezTo>
                  <a:pt x="622194" y="331787"/>
                  <a:pt x="633853" y="260870"/>
                  <a:pt x="642624" y="245084"/>
                </a:cubicBezTo>
                <a:cubicBezTo>
                  <a:pt x="660485" y="212936"/>
                  <a:pt x="683425" y="183886"/>
                  <a:pt x="703826" y="153287"/>
                </a:cubicBezTo>
                <a:cubicBezTo>
                  <a:pt x="714026" y="137988"/>
                  <a:pt x="728612" y="124833"/>
                  <a:pt x="734427" y="107389"/>
                </a:cubicBezTo>
                <a:cubicBezTo>
                  <a:pt x="739527" y="92089"/>
                  <a:pt x="742515" y="75915"/>
                  <a:pt x="749728" y="61490"/>
                </a:cubicBezTo>
                <a:cubicBezTo>
                  <a:pt x="757952" y="45044"/>
                  <a:pt x="765029" y="25791"/>
                  <a:pt x="780329" y="15592"/>
                </a:cubicBezTo>
                <a:cubicBezTo>
                  <a:pt x="808847" y="-3419"/>
                  <a:pt x="855084" y="292"/>
                  <a:pt x="887433" y="292"/>
                </a:cubicBezTo>
              </a:path>
            </a:pathLst>
          </a:custGeom>
          <a:ln w="34925">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52" name="Rectangle 151"/>
          <p:cNvSpPr/>
          <p:nvPr/>
        </p:nvSpPr>
        <p:spPr>
          <a:xfrm rot="16200000">
            <a:off x="812939" y="4484635"/>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sp>
        <p:nvSpPr>
          <p:cNvPr id="156" name="Rectangle 155"/>
          <p:cNvSpPr/>
          <p:nvPr/>
        </p:nvSpPr>
        <p:spPr>
          <a:xfrm>
            <a:off x="2883412" y="481649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5" name="Freeform 54"/>
          <p:cNvSpPr/>
          <p:nvPr/>
        </p:nvSpPr>
        <p:spPr>
          <a:xfrm>
            <a:off x="5331378" y="4416581"/>
            <a:ext cx="343222" cy="720840"/>
          </a:xfrm>
          <a:custGeom>
            <a:avLst/>
            <a:gdLst>
              <a:gd name="connsiteX0" fmla="*/ 0 w 343222"/>
              <a:gd name="connsiteY0" fmla="*/ 720840 h 720840"/>
              <a:gd name="connsiteX1" fmla="*/ 91526 w 343222"/>
              <a:gd name="connsiteY1" fmla="*/ 675073 h 720840"/>
              <a:gd name="connsiteX2" fmla="*/ 114407 w 343222"/>
              <a:gd name="connsiteY2" fmla="*/ 640747 h 720840"/>
              <a:gd name="connsiteX3" fmla="*/ 160170 w 343222"/>
              <a:gd name="connsiteY3" fmla="*/ 583537 h 720840"/>
              <a:gd name="connsiteX4" fmla="*/ 160170 w 343222"/>
              <a:gd name="connsiteY4" fmla="*/ 492002 h 720840"/>
              <a:gd name="connsiteX5" fmla="*/ 114407 w 343222"/>
              <a:gd name="connsiteY5" fmla="*/ 503444 h 720840"/>
              <a:gd name="connsiteX6" fmla="*/ 205933 w 343222"/>
              <a:gd name="connsiteY6" fmla="*/ 537770 h 720840"/>
              <a:gd name="connsiteX7" fmla="*/ 228815 w 343222"/>
              <a:gd name="connsiteY7" fmla="*/ 514886 h 720840"/>
              <a:gd name="connsiteX8" fmla="*/ 263137 w 343222"/>
              <a:gd name="connsiteY8" fmla="*/ 446234 h 720840"/>
              <a:gd name="connsiteX9" fmla="*/ 297459 w 343222"/>
              <a:gd name="connsiteY9" fmla="*/ 377583 h 720840"/>
              <a:gd name="connsiteX10" fmla="*/ 286018 w 343222"/>
              <a:gd name="connsiteY10" fmla="*/ 308931 h 720840"/>
              <a:gd name="connsiteX11" fmla="*/ 251696 w 343222"/>
              <a:gd name="connsiteY11" fmla="*/ 320373 h 720840"/>
              <a:gd name="connsiteX12" fmla="*/ 263137 w 343222"/>
              <a:gd name="connsiteY12" fmla="*/ 354699 h 720840"/>
              <a:gd name="connsiteX13" fmla="*/ 286018 w 343222"/>
              <a:gd name="connsiteY13" fmla="*/ 320373 h 720840"/>
              <a:gd name="connsiteX14" fmla="*/ 308900 w 343222"/>
              <a:gd name="connsiteY14" fmla="*/ 297489 h 720840"/>
              <a:gd name="connsiteX15" fmla="*/ 331781 w 343222"/>
              <a:gd name="connsiteY15" fmla="*/ 228838 h 720840"/>
              <a:gd name="connsiteX16" fmla="*/ 343222 w 343222"/>
              <a:gd name="connsiteY16" fmla="*/ 194512 h 720840"/>
              <a:gd name="connsiteX17" fmla="*/ 320340 w 343222"/>
              <a:gd name="connsiteY17" fmla="*/ 171628 h 720840"/>
              <a:gd name="connsiteX18" fmla="*/ 286018 w 343222"/>
              <a:gd name="connsiteY18" fmla="*/ 160186 h 720840"/>
              <a:gd name="connsiteX19" fmla="*/ 240255 w 343222"/>
              <a:gd name="connsiteY19" fmla="*/ 102977 h 720840"/>
              <a:gd name="connsiteX20" fmla="*/ 205933 w 343222"/>
              <a:gd name="connsiteY20" fmla="*/ 91535 h 720840"/>
              <a:gd name="connsiteX21" fmla="*/ 137289 w 343222"/>
              <a:gd name="connsiteY21" fmla="*/ 45767 h 720840"/>
              <a:gd name="connsiteX22" fmla="*/ 114407 w 343222"/>
              <a:gd name="connsiteY22" fmla="*/ 22883 h 720840"/>
              <a:gd name="connsiteX23" fmla="*/ 68645 w 343222"/>
              <a:gd name="connsiteY23" fmla="*/ 0 h 72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222" h="720840">
                <a:moveTo>
                  <a:pt x="0" y="720840"/>
                </a:moveTo>
                <a:cubicBezTo>
                  <a:pt x="27315" y="709913"/>
                  <a:pt x="68677" y="697925"/>
                  <a:pt x="91526" y="675073"/>
                </a:cubicBezTo>
                <a:cubicBezTo>
                  <a:pt x="101249" y="665349"/>
                  <a:pt x="105817" y="651485"/>
                  <a:pt x="114407" y="640747"/>
                </a:cubicBezTo>
                <a:cubicBezTo>
                  <a:pt x="179616" y="559227"/>
                  <a:pt x="89744" y="689190"/>
                  <a:pt x="160170" y="583537"/>
                </a:cubicBezTo>
                <a:cubicBezTo>
                  <a:pt x="160320" y="582789"/>
                  <a:pt x="186230" y="502427"/>
                  <a:pt x="160170" y="492002"/>
                </a:cubicBezTo>
                <a:cubicBezTo>
                  <a:pt x="145571" y="486162"/>
                  <a:pt x="129661" y="499630"/>
                  <a:pt x="114407" y="503444"/>
                </a:cubicBezTo>
                <a:cubicBezTo>
                  <a:pt x="129936" y="565565"/>
                  <a:pt x="114485" y="568256"/>
                  <a:pt x="205933" y="537770"/>
                </a:cubicBezTo>
                <a:cubicBezTo>
                  <a:pt x="216166" y="534358"/>
                  <a:pt x="222077" y="523310"/>
                  <a:pt x="228815" y="514886"/>
                </a:cubicBezTo>
                <a:cubicBezTo>
                  <a:pt x="272529" y="460238"/>
                  <a:pt x="234943" y="502628"/>
                  <a:pt x="263137" y="446234"/>
                </a:cubicBezTo>
                <a:cubicBezTo>
                  <a:pt x="307494" y="357512"/>
                  <a:pt x="268701" y="463864"/>
                  <a:pt x="297459" y="377583"/>
                </a:cubicBezTo>
                <a:cubicBezTo>
                  <a:pt x="293645" y="354699"/>
                  <a:pt x="300510" y="327048"/>
                  <a:pt x="286018" y="308931"/>
                </a:cubicBezTo>
                <a:cubicBezTo>
                  <a:pt x="278485" y="299514"/>
                  <a:pt x="257089" y="309586"/>
                  <a:pt x="251696" y="320373"/>
                </a:cubicBezTo>
                <a:cubicBezTo>
                  <a:pt x="246303" y="331161"/>
                  <a:pt x="259323" y="343257"/>
                  <a:pt x="263137" y="354699"/>
                </a:cubicBezTo>
                <a:cubicBezTo>
                  <a:pt x="270764" y="343257"/>
                  <a:pt x="277428" y="331111"/>
                  <a:pt x="286018" y="320373"/>
                </a:cubicBezTo>
                <a:cubicBezTo>
                  <a:pt x="292756" y="311949"/>
                  <a:pt x="304076" y="307138"/>
                  <a:pt x="308900" y="297489"/>
                </a:cubicBezTo>
                <a:cubicBezTo>
                  <a:pt x="319686" y="275914"/>
                  <a:pt x="324154" y="251722"/>
                  <a:pt x="331781" y="228838"/>
                </a:cubicBezTo>
                <a:lnTo>
                  <a:pt x="343222" y="194512"/>
                </a:lnTo>
                <a:cubicBezTo>
                  <a:pt x="335595" y="186884"/>
                  <a:pt x="329590" y="177178"/>
                  <a:pt x="320340" y="171628"/>
                </a:cubicBezTo>
                <a:cubicBezTo>
                  <a:pt x="309999" y="165423"/>
                  <a:pt x="295435" y="167720"/>
                  <a:pt x="286018" y="160186"/>
                </a:cubicBezTo>
                <a:cubicBezTo>
                  <a:pt x="239250" y="122768"/>
                  <a:pt x="286905" y="130970"/>
                  <a:pt x="240255" y="102977"/>
                </a:cubicBezTo>
                <a:cubicBezTo>
                  <a:pt x="229914" y="96772"/>
                  <a:pt x="216475" y="97392"/>
                  <a:pt x="205933" y="91535"/>
                </a:cubicBezTo>
                <a:cubicBezTo>
                  <a:pt x="181894" y="78178"/>
                  <a:pt x="156734" y="65214"/>
                  <a:pt x="137289" y="45767"/>
                </a:cubicBezTo>
                <a:cubicBezTo>
                  <a:pt x="129662" y="38139"/>
                  <a:pt x="123657" y="28433"/>
                  <a:pt x="114407" y="22883"/>
                </a:cubicBezTo>
                <a:cubicBezTo>
                  <a:pt x="48681" y="-16556"/>
                  <a:pt x="100368" y="31729"/>
                  <a:pt x="68645" y="0"/>
                </a:cubicBez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6" name="Rectangle 15"/>
          <p:cNvSpPr/>
          <p:nvPr/>
        </p:nvSpPr>
        <p:spPr>
          <a:xfrm>
            <a:off x="6687747" y="3514160"/>
            <a:ext cx="767154" cy="676389"/>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0" name="Rectangle 109"/>
          <p:cNvSpPr/>
          <p:nvPr/>
        </p:nvSpPr>
        <p:spPr>
          <a:xfrm>
            <a:off x="4870944" y="4688527"/>
            <a:ext cx="161510" cy="270151"/>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1" name="Rectangle 110"/>
          <p:cNvSpPr/>
          <p:nvPr/>
        </p:nvSpPr>
        <p:spPr>
          <a:xfrm>
            <a:off x="3626736" y="5875820"/>
            <a:ext cx="161510" cy="259994"/>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2" name="Rectangle 111"/>
          <p:cNvSpPr/>
          <p:nvPr/>
        </p:nvSpPr>
        <p:spPr>
          <a:xfrm>
            <a:off x="4870944" y="5849476"/>
            <a:ext cx="161510" cy="288889"/>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3" name="Rectangle 112"/>
          <p:cNvSpPr/>
          <p:nvPr/>
        </p:nvSpPr>
        <p:spPr>
          <a:xfrm>
            <a:off x="6191827" y="5232137"/>
            <a:ext cx="361373" cy="412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50" name="Straight Connector 49"/>
          <p:cNvCxnSpPr/>
          <p:nvPr/>
        </p:nvCxnSpPr>
        <p:spPr>
          <a:xfrm flipH="1">
            <a:off x="5739396" y="5091572"/>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5749181" y="5702983"/>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H="1">
            <a:off x="2911184" y="5004445"/>
            <a:ext cx="288376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H="1">
            <a:off x="2911184" y="5791282"/>
            <a:ext cx="2883930"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sp>
        <p:nvSpPr>
          <p:cNvPr id="161" name="Rectangle 160"/>
          <p:cNvSpPr/>
          <p:nvPr/>
        </p:nvSpPr>
        <p:spPr>
          <a:xfrm>
            <a:off x="3616629" y="4688527"/>
            <a:ext cx="171616" cy="270150"/>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z</a:t>
            </a:r>
            <a:endParaRPr lang="en-US" dirty="0"/>
          </a:p>
        </p:txBody>
      </p:sp>
      <p:cxnSp>
        <p:nvCxnSpPr>
          <p:cNvPr id="165" name="Straight Connector 164"/>
          <p:cNvCxnSpPr/>
          <p:nvPr/>
        </p:nvCxnSpPr>
        <p:spPr>
          <a:xfrm flipH="1">
            <a:off x="7729140" y="5324065"/>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H="1">
            <a:off x="7763461" y="5644382"/>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7683720" y="5358391"/>
            <a:ext cx="176662" cy="246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89" name="Group 88"/>
          <p:cNvGrpSpPr/>
          <p:nvPr/>
        </p:nvGrpSpPr>
        <p:grpSpPr>
          <a:xfrm>
            <a:off x="0" y="0"/>
            <a:ext cx="9144000" cy="1135339"/>
            <a:chOff x="0" y="0"/>
            <a:chExt cx="9144000" cy="1135339"/>
          </a:xfrm>
        </p:grpSpPr>
        <p:pic>
          <p:nvPicPr>
            <p:cNvPr id="90"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91" name="Picture 90"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3" name="Picture 92"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cxnSp>
        <p:nvCxnSpPr>
          <p:cNvPr id="7" name="Straight Connector 6"/>
          <p:cNvCxnSpPr/>
          <p:nvPr/>
        </p:nvCxnSpPr>
        <p:spPr>
          <a:xfrm>
            <a:off x="358743" y="490141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3031141" y="500571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224052" y="5018435"/>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5192628" y="499209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358743" y="572557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3046733" y="561253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4192608" y="5626529"/>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5208220" y="560018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a:off x="2068733" y="481888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0" name="Rectangle 119"/>
          <p:cNvSpPr/>
          <p:nvPr/>
        </p:nvSpPr>
        <p:spPr>
          <a:xfrm>
            <a:off x="1023024" y="4677085"/>
            <a:ext cx="1042101" cy="148335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1" name="Rectangle 120"/>
          <p:cNvSpPr/>
          <p:nvPr/>
        </p:nvSpPr>
        <p:spPr>
          <a:xfrm>
            <a:off x="305691" y="4818889"/>
            <a:ext cx="717335"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2" name="Rectangle 121"/>
          <p:cNvSpPr/>
          <p:nvPr/>
        </p:nvSpPr>
        <p:spPr>
          <a:xfrm rot="16200000">
            <a:off x="-1756737" y="4484181"/>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cxnSp>
        <p:nvCxnSpPr>
          <p:cNvPr id="124" name="Straight Connector 123"/>
          <p:cNvCxnSpPr/>
          <p:nvPr/>
        </p:nvCxnSpPr>
        <p:spPr>
          <a:xfrm flipH="1">
            <a:off x="305690" y="488761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311371" y="591219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1315161" y="488761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2190199" y="489041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V="1">
            <a:off x="1306313" y="571946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2217008" y="573345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55" name="TextBox 154"/>
          <p:cNvSpPr txBox="1"/>
          <p:nvPr/>
        </p:nvSpPr>
        <p:spPr>
          <a:xfrm>
            <a:off x="902560" y="6264111"/>
            <a:ext cx="1241447" cy="369332"/>
          </a:xfrm>
          <a:prstGeom prst="rect">
            <a:avLst/>
          </a:prstGeom>
          <a:noFill/>
          <a:ln>
            <a:solidFill>
              <a:schemeClr val="tx1"/>
            </a:solidFill>
          </a:ln>
        </p:spPr>
        <p:txBody>
          <a:bodyPr wrap="square" lIns="91429" tIns="45714" rIns="91429" bIns="45714" rtlCol="0">
            <a:spAutoFit/>
          </a:bodyPr>
          <a:lstStyle/>
          <a:p>
            <a:r>
              <a:rPr lang="en-US" dirty="0" err="1" smtClean="0"/>
              <a:t>Cryo</a:t>
            </a:r>
            <a:r>
              <a:rPr lang="en-US" dirty="0" smtClean="0"/>
              <a:t> pump</a:t>
            </a:r>
            <a:endParaRPr lang="en-US" dirty="0"/>
          </a:p>
        </p:txBody>
      </p:sp>
      <p:sp>
        <p:nvSpPr>
          <p:cNvPr id="85" name="TextBox 84"/>
          <p:cNvSpPr txBox="1"/>
          <p:nvPr/>
        </p:nvSpPr>
        <p:spPr>
          <a:xfrm>
            <a:off x="5799629" y="6276391"/>
            <a:ext cx="1776235" cy="369332"/>
          </a:xfrm>
          <a:prstGeom prst="rect">
            <a:avLst/>
          </a:prstGeom>
          <a:noFill/>
          <a:ln>
            <a:solidFill>
              <a:schemeClr val="tx1"/>
            </a:solidFill>
          </a:ln>
        </p:spPr>
        <p:txBody>
          <a:bodyPr wrap="square" lIns="91429" tIns="45714" rIns="91429" bIns="45714" rtlCol="0">
            <a:spAutoFit/>
          </a:bodyPr>
          <a:lstStyle/>
          <a:p>
            <a:pPr algn="ctr"/>
            <a:r>
              <a:rPr lang="en-US" dirty="0" smtClean="0"/>
              <a:t>124 K test mass</a:t>
            </a:r>
            <a:endParaRPr lang="en-US" dirty="0"/>
          </a:p>
        </p:txBody>
      </p:sp>
      <p:cxnSp>
        <p:nvCxnSpPr>
          <p:cNvPr id="87" name="Straight Arrow Connector 86"/>
          <p:cNvCxnSpPr>
            <a:stCxn id="85" idx="0"/>
          </p:cNvCxnSpPr>
          <p:nvPr/>
        </p:nvCxnSpPr>
        <p:spPr>
          <a:xfrm flipV="1">
            <a:off x="6687747" y="5681046"/>
            <a:ext cx="247152" cy="59534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flipV="1">
            <a:off x="7729140" y="5819300"/>
            <a:ext cx="204685" cy="34178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8" name="Rectangle 97"/>
          <p:cNvSpPr/>
          <p:nvPr/>
        </p:nvSpPr>
        <p:spPr>
          <a:xfrm>
            <a:off x="5699772" y="3949003"/>
            <a:ext cx="132896" cy="73525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82" name="TextBox 81"/>
          <p:cNvSpPr txBox="1"/>
          <p:nvPr/>
        </p:nvSpPr>
        <p:spPr>
          <a:xfrm>
            <a:off x="4388178" y="2543462"/>
            <a:ext cx="1140105" cy="646331"/>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Blade springs</a:t>
            </a:r>
            <a:endParaRPr lang="en-US" dirty="0"/>
          </a:p>
        </p:txBody>
      </p:sp>
      <p:cxnSp>
        <p:nvCxnSpPr>
          <p:cNvPr id="84" name="Straight Arrow Connector 83"/>
          <p:cNvCxnSpPr>
            <a:endCxn id="69" idx="0"/>
          </p:cNvCxnSpPr>
          <p:nvPr/>
        </p:nvCxnSpPr>
        <p:spPr>
          <a:xfrm>
            <a:off x="5400592" y="3189792"/>
            <a:ext cx="822788" cy="9171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a:xfrm>
            <a:off x="-9901" y="6492875"/>
            <a:ext cx="2133600" cy="365125"/>
          </a:xfrm>
        </p:spPr>
        <p:txBody>
          <a:bodyPr/>
          <a:lstStyle/>
          <a:p>
            <a:pPr algn="l"/>
            <a:fld id="{AEF90977-0000-B641-9D00-156F4F6BC2E6}" type="slidenum">
              <a:rPr lang="en-US" smtClean="0"/>
              <a:pPr algn="l"/>
              <a:t>8</a:t>
            </a:fld>
            <a:endParaRPr lang="en-US" dirty="0"/>
          </a:p>
        </p:txBody>
      </p:sp>
      <p:sp>
        <p:nvSpPr>
          <p:cNvPr id="86" name="TextBox 85"/>
          <p:cNvSpPr txBox="1"/>
          <p:nvPr/>
        </p:nvSpPr>
        <p:spPr>
          <a:xfrm>
            <a:off x="3776486" y="5225524"/>
            <a:ext cx="707520" cy="400110"/>
          </a:xfrm>
          <a:prstGeom prst="rect">
            <a:avLst/>
          </a:prstGeom>
          <a:noFill/>
        </p:spPr>
        <p:txBody>
          <a:bodyPr wrap="none" lIns="91429" tIns="45714" rIns="91429" bIns="45714" rtlCol="0">
            <a:spAutoFit/>
          </a:bodyPr>
          <a:lstStyle/>
          <a:p>
            <a:r>
              <a:rPr lang="en-US" sz="2000" b="1" dirty="0"/>
              <a:t>10 m</a:t>
            </a:r>
          </a:p>
        </p:txBody>
      </p:sp>
      <p:cxnSp>
        <p:nvCxnSpPr>
          <p:cNvPr id="88" name="Straight Arrow Connector 87"/>
          <p:cNvCxnSpPr>
            <a:stCxn id="86" idx="3"/>
          </p:cNvCxnSpPr>
          <p:nvPr/>
        </p:nvCxnSpPr>
        <p:spPr>
          <a:xfrm>
            <a:off x="4484006" y="5425580"/>
            <a:ext cx="2342513" cy="192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H="1" flipV="1">
            <a:off x="305691" y="5401635"/>
            <a:ext cx="3500241" cy="335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6445238" y="2116489"/>
            <a:ext cx="1238482" cy="646331"/>
          </a:xfrm>
          <a:prstGeom prst="rect">
            <a:avLst/>
          </a:prstGeom>
          <a:noFill/>
          <a:ln>
            <a:noFill/>
          </a:ln>
        </p:spPr>
        <p:txBody>
          <a:bodyPr wrap="square" rtlCol="0">
            <a:spAutoFit/>
          </a:bodyPr>
          <a:lstStyle/>
          <a:p>
            <a:pPr algn="ctr"/>
            <a:r>
              <a:rPr lang="en-US" dirty="0" smtClean="0">
                <a:solidFill>
                  <a:schemeClr val="bg1"/>
                </a:solidFill>
              </a:rPr>
              <a:t>Vacuum chamber</a:t>
            </a:r>
            <a:endParaRPr lang="en-US" dirty="0">
              <a:solidFill>
                <a:schemeClr val="bg1"/>
              </a:solidFill>
            </a:endParaRPr>
          </a:p>
        </p:txBody>
      </p:sp>
      <p:sp>
        <p:nvSpPr>
          <p:cNvPr id="101" name="TextBox 100"/>
          <p:cNvSpPr txBox="1"/>
          <p:nvPr/>
        </p:nvSpPr>
        <p:spPr>
          <a:xfrm>
            <a:off x="8003896" y="2714086"/>
            <a:ext cx="1140105" cy="369332"/>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a:t>C</a:t>
            </a:r>
            <a:r>
              <a:rPr lang="en-US" dirty="0" smtClean="0"/>
              <a:t>old link</a:t>
            </a:r>
            <a:endParaRPr lang="en-US" dirty="0"/>
          </a:p>
        </p:txBody>
      </p:sp>
      <p:cxnSp>
        <p:nvCxnSpPr>
          <p:cNvPr id="106" name="Straight Arrow Connector 105"/>
          <p:cNvCxnSpPr>
            <a:stCxn id="101" idx="2"/>
          </p:cNvCxnSpPr>
          <p:nvPr/>
        </p:nvCxnSpPr>
        <p:spPr>
          <a:xfrm>
            <a:off x="8573948" y="3083419"/>
            <a:ext cx="70871" cy="1291941"/>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7" name="TextBox 106"/>
          <p:cNvSpPr txBox="1"/>
          <p:nvPr/>
        </p:nvSpPr>
        <p:spPr>
          <a:xfrm>
            <a:off x="7933826" y="5560921"/>
            <a:ext cx="1140105" cy="1200316"/>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80 K heat shield  for ≈5 W cooling</a:t>
            </a:r>
            <a:endParaRPr lang="en-US" dirty="0"/>
          </a:p>
        </p:txBody>
      </p:sp>
    </p:spTree>
    <p:extLst>
      <p:ext uri="{BB962C8B-B14F-4D97-AF65-F5344CB8AC3E}">
        <p14:creationId xmlns:p14="http://schemas.microsoft.com/office/powerpoint/2010/main" val="39437866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797"/>
            <a:ext cx="8229600" cy="1143000"/>
          </a:xfrm>
        </p:spPr>
        <p:txBody>
          <a:bodyPr/>
          <a:lstStyle/>
          <a:p>
            <a:r>
              <a:rPr lang="en-US" dirty="0" smtClean="0"/>
              <a:t>Actively controlled shield (ETM)</a:t>
            </a:r>
            <a:endParaRPr lang="en-US" dirty="0"/>
          </a:p>
        </p:txBody>
      </p:sp>
      <p:grpSp>
        <p:nvGrpSpPr>
          <p:cNvPr id="8" name="Group 7"/>
          <p:cNvGrpSpPr/>
          <p:nvPr/>
        </p:nvGrpSpPr>
        <p:grpSpPr>
          <a:xfrm>
            <a:off x="3373106" y="1939947"/>
            <a:ext cx="5178106" cy="4829213"/>
            <a:chOff x="3998280" y="2613985"/>
            <a:chExt cx="3768767" cy="3514833"/>
          </a:xfrm>
        </p:grpSpPr>
        <p:sp>
          <p:nvSpPr>
            <p:cNvPr id="4" name="Rectangle 3"/>
            <p:cNvSpPr/>
            <p:nvPr/>
          </p:nvSpPr>
          <p:spPr>
            <a:xfrm>
              <a:off x="5566876" y="3308085"/>
              <a:ext cx="2200171" cy="282073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hord 4"/>
            <p:cNvSpPr/>
            <p:nvPr/>
          </p:nvSpPr>
          <p:spPr>
            <a:xfrm rot="5400000">
              <a:off x="5972913" y="2207945"/>
              <a:ext cx="1388091" cy="2200171"/>
            </a:xfrm>
            <a:prstGeom prst="chord">
              <a:avLst>
                <a:gd name="adj1" fmla="val 5425703"/>
                <a:gd name="adj2" fmla="val 16200000"/>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998280" y="4606148"/>
              <a:ext cx="1568592" cy="107962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p:cNvSpPr/>
          <p:nvPr/>
        </p:nvSpPr>
        <p:spPr>
          <a:xfrm>
            <a:off x="5832669" y="2983186"/>
            <a:ext cx="2406899" cy="49030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600" dirty="0" err="1"/>
              <a:t>Vib</a:t>
            </a:r>
            <a:r>
              <a:rPr lang="en-US" sz="1600" dirty="0"/>
              <a:t>. isolated optics table</a:t>
            </a:r>
          </a:p>
        </p:txBody>
      </p:sp>
      <p:sp>
        <p:nvSpPr>
          <p:cNvPr id="10" name="Rectangle 9"/>
          <p:cNvSpPr/>
          <p:nvPr/>
        </p:nvSpPr>
        <p:spPr>
          <a:xfrm>
            <a:off x="5699773" y="3631178"/>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11" name="Rectangle 10"/>
          <p:cNvSpPr/>
          <p:nvPr/>
        </p:nvSpPr>
        <p:spPr>
          <a:xfrm>
            <a:off x="7860383" y="3627975"/>
            <a:ext cx="502053" cy="311205"/>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sz="1400" dirty="0" err="1"/>
              <a:t>Gnd</a:t>
            </a:r>
            <a:endParaRPr lang="en-US" sz="1600" dirty="0"/>
          </a:p>
        </p:txBody>
      </p:sp>
      <p:sp>
        <p:nvSpPr>
          <p:cNvPr id="22" name="Rectangle 21"/>
          <p:cNvSpPr/>
          <p:nvPr/>
        </p:nvSpPr>
        <p:spPr>
          <a:xfrm>
            <a:off x="6826745" y="3707796"/>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3" name="Rectangle 22"/>
          <p:cNvSpPr/>
          <p:nvPr/>
        </p:nvSpPr>
        <p:spPr>
          <a:xfrm>
            <a:off x="6826745" y="395780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5" name="Rectangle 24"/>
          <p:cNvSpPr/>
          <p:nvPr/>
        </p:nvSpPr>
        <p:spPr>
          <a:xfrm>
            <a:off x="6826520" y="5208621"/>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6" name="Rectangle 25"/>
          <p:cNvSpPr/>
          <p:nvPr/>
        </p:nvSpPr>
        <p:spPr>
          <a:xfrm>
            <a:off x="6826520" y="4628655"/>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7" name="Rectangle 26"/>
          <p:cNvSpPr/>
          <p:nvPr/>
        </p:nvSpPr>
        <p:spPr>
          <a:xfrm>
            <a:off x="7125623" y="5213766"/>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8" name="Rectangle 27"/>
          <p:cNvSpPr/>
          <p:nvPr/>
        </p:nvSpPr>
        <p:spPr>
          <a:xfrm>
            <a:off x="7126805" y="3712941"/>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9" name="Rectangle 28"/>
          <p:cNvSpPr/>
          <p:nvPr/>
        </p:nvSpPr>
        <p:spPr>
          <a:xfrm>
            <a:off x="7128847" y="3964680"/>
            <a:ext cx="216757" cy="144879"/>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0" name="Rectangle 29"/>
          <p:cNvSpPr/>
          <p:nvPr/>
        </p:nvSpPr>
        <p:spPr>
          <a:xfrm>
            <a:off x="7126580" y="4633800"/>
            <a:ext cx="216757" cy="472424"/>
          </a:xfrm>
          <a:prstGeom prst="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41" name="Straight Connector 40"/>
          <p:cNvCxnSpPr>
            <a:endCxn id="22" idx="0"/>
          </p:cNvCxnSpPr>
          <p:nvPr/>
        </p:nvCxnSpPr>
        <p:spPr>
          <a:xfrm>
            <a:off x="6934898" y="3511596"/>
            <a:ext cx="225" cy="1962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28" idx="0"/>
          </p:cNvCxnSpPr>
          <p:nvPr/>
        </p:nvCxnSpPr>
        <p:spPr>
          <a:xfrm>
            <a:off x="7225433" y="3514161"/>
            <a:ext cx="9751" cy="19878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22" idx="2"/>
          </p:cNvCxnSpPr>
          <p:nvPr/>
        </p:nvCxnSpPr>
        <p:spPr>
          <a:xfrm>
            <a:off x="6935123" y="3852675"/>
            <a:ext cx="0" cy="1178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8" idx="2"/>
          </p:cNvCxnSpPr>
          <p:nvPr/>
        </p:nvCxnSpPr>
        <p:spPr>
          <a:xfrm flipH="1">
            <a:off x="7233573" y="3857820"/>
            <a:ext cx="1610" cy="999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23" idx="2"/>
            <a:endCxn id="26" idx="0"/>
          </p:cNvCxnSpPr>
          <p:nvPr/>
        </p:nvCxnSpPr>
        <p:spPr>
          <a:xfrm flipH="1">
            <a:off x="6934898" y="4102681"/>
            <a:ext cx="225" cy="5259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29" idx="2"/>
            <a:endCxn id="30" idx="0"/>
          </p:cNvCxnSpPr>
          <p:nvPr/>
        </p:nvCxnSpPr>
        <p:spPr>
          <a:xfrm flipH="1">
            <a:off x="7234958" y="4109558"/>
            <a:ext cx="2267" cy="5242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26" idx="2"/>
            <a:endCxn id="25" idx="0"/>
          </p:cNvCxnSpPr>
          <p:nvPr/>
        </p:nvCxnSpPr>
        <p:spPr>
          <a:xfrm>
            <a:off x="6934898" y="5101080"/>
            <a:ext cx="0"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30" idx="2"/>
            <a:endCxn id="27" idx="0"/>
          </p:cNvCxnSpPr>
          <p:nvPr/>
        </p:nvCxnSpPr>
        <p:spPr>
          <a:xfrm flipH="1">
            <a:off x="7234002" y="5106225"/>
            <a:ext cx="957" cy="107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6385437" y="4534014"/>
            <a:ext cx="1356649" cy="1462696"/>
          </a:xfrm>
          <a:prstGeom prst="rect">
            <a:avLst/>
          </a:prstGeom>
          <a:noFill/>
          <a:ln w="63500">
            <a:solidFill>
              <a:srgbClr val="0000FF"/>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5" name="Rectangle 34"/>
          <p:cNvSpPr/>
          <p:nvPr/>
        </p:nvSpPr>
        <p:spPr>
          <a:xfrm>
            <a:off x="5584781" y="4928918"/>
            <a:ext cx="703826" cy="987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71" name="Group 70"/>
          <p:cNvGrpSpPr/>
          <p:nvPr/>
        </p:nvGrpSpPr>
        <p:grpSpPr>
          <a:xfrm>
            <a:off x="6001522" y="3952343"/>
            <a:ext cx="443716" cy="200356"/>
            <a:chOff x="4466554" y="4577370"/>
            <a:chExt cx="443716" cy="200356"/>
          </a:xfrm>
        </p:grpSpPr>
        <p:sp>
          <p:nvSpPr>
            <p:cNvPr id="69" name="Rectangle 68"/>
            <p:cNvSpPr/>
            <p:nvPr/>
          </p:nvSpPr>
          <p:spPr>
            <a:xfrm>
              <a:off x="4466554" y="4732007"/>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4466554" y="45773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77" name="Group 76"/>
          <p:cNvGrpSpPr/>
          <p:nvPr/>
        </p:nvGrpSpPr>
        <p:grpSpPr>
          <a:xfrm>
            <a:off x="7612702" y="3946771"/>
            <a:ext cx="446473" cy="196979"/>
            <a:chOff x="1774866" y="4424970"/>
            <a:chExt cx="446473" cy="196979"/>
          </a:xfrm>
        </p:grpSpPr>
        <p:sp>
          <p:nvSpPr>
            <p:cNvPr id="78" name="Rectangle 77"/>
            <p:cNvSpPr/>
            <p:nvPr/>
          </p:nvSpPr>
          <p:spPr>
            <a:xfrm>
              <a:off x="1774866" y="4576230"/>
              <a:ext cx="443716"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2031034" y="4424970"/>
              <a:ext cx="190305" cy="1448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cxnSp>
        <p:nvCxnSpPr>
          <p:cNvPr id="81" name="Straight Connector 80"/>
          <p:cNvCxnSpPr>
            <a:stCxn id="69" idx="3"/>
          </p:cNvCxnSpPr>
          <p:nvPr/>
        </p:nvCxnSpPr>
        <p:spPr>
          <a:xfrm>
            <a:off x="6445238" y="4129840"/>
            <a:ext cx="0" cy="4041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8" idx="1"/>
          </p:cNvCxnSpPr>
          <p:nvPr/>
        </p:nvCxnSpPr>
        <p:spPr>
          <a:xfrm>
            <a:off x="7612701" y="4120890"/>
            <a:ext cx="0" cy="4131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a:off x="6777205" y="4234104"/>
            <a:ext cx="0" cy="302514"/>
          </a:xfrm>
          <a:prstGeom prst="straightConnector1">
            <a:avLst/>
          </a:prstGeom>
          <a:ln>
            <a:solidFill>
              <a:srgbClr val="66006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7" name="Freeform 96"/>
          <p:cNvSpPr/>
          <p:nvPr/>
        </p:nvSpPr>
        <p:spPr>
          <a:xfrm>
            <a:off x="7757386" y="4375360"/>
            <a:ext cx="887433" cy="535775"/>
          </a:xfrm>
          <a:custGeom>
            <a:avLst/>
            <a:gdLst>
              <a:gd name="connsiteX0" fmla="*/ 0 w 887433"/>
              <a:gd name="connsiteY0" fmla="*/ 535775 h 535775"/>
              <a:gd name="connsiteX1" fmla="*/ 229509 w 887433"/>
              <a:gd name="connsiteY1" fmla="*/ 505176 h 535775"/>
              <a:gd name="connsiteX2" fmla="*/ 321312 w 887433"/>
              <a:gd name="connsiteY2" fmla="*/ 443978 h 535775"/>
              <a:gd name="connsiteX3" fmla="*/ 367214 w 887433"/>
              <a:gd name="connsiteY3" fmla="*/ 413379 h 535775"/>
              <a:gd name="connsiteX4" fmla="*/ 413116 w 887433"/>
              <a:gd name="connsiteY4" fmla="*/ 382780 h 535775"/>
              <a:gd name="connsiteX5" fmla="*/ 397815 w 887433"/>
              <a:gd name="connsiteY5" fmla="*/ 321582 h 535775"/>
              <a:gd name="connsiteX6" fmla="*/ 351913 w 887433"/>
              <a:gd name="connsiteY6" fmla="*/ 306282 h 535775"/>
              <a:gd name="connsiteX7" fmla="*/ 321312 w 887433"/>
              <a:gd name="connsiteY7" fmla="*/ 398079 h 535775"/>
              <a:gd name="connsiteX8" fmla="*/ 336613 w 887433"/>
              <a:gd name="connsiteY8" fmla="*/ 443978 h 535775"/>
              <a:gd name="connsiteX9" fmla="*/ 443717 w 887433"/>
              <a:gd name="connsiteY9" fmla="*/ 443978 h 535775"/>
              <a:gd name="connsiteX10" fmla="*/ 520220 w 887433"/>
              <a:gd name="connsiteY10" fmla="*/ 352181 h 535775"/>
              <a:gd name="connsiteX11" fmla="*/ 581422 w 887433"/>
              <a:gd name="connsiteY11" fmla="*/ 260384 h 535775"/>
              <a:gd name="connsiteX12" fmla="*/ 596722 w 887433"/>
              <a:gd name="connsiteY12" fmla="*/ 214485 h 535775"/>
              <a:gd name="connsiteX13" fmla="*/ 535520 w 887433"/>
              <a:gd name="connsiteY13" fmla="*/ 245084 h 535775"/>
              <a:gd name="connsiteX14" fmla="*/ 596722 w 887433"/>
              <a:gd name="connsiteY14" fmla="*/ 336881 h 535775"/>
              <a:gd name="connsiteX15" fmla="*/ 642624 w 887433"/>
              <a:gd name="connsiteY15" fmla="*/ 245084 h 535775"/>
              <a:gd name="connsiteX16" fmla="*/ 703826 w 887433"/>
              <a:gd name="connsiteY16" fmla="*/ 153287 h 535775"/>
              <a:gd name="connsiteX17" fmla="*/ 734427 w 887433"/>
              <a:gd name="connsiteY17" fmla="*/ 107389 h 535775"/>
              <a:gd name="connsiteX18" fmla="*/ 749728 w 887433"/>
              <a:gd name="connsiteY18" fmla="*/ 61490 h 535775"/>
              <a:gd name="connsiteX19" fmla="*/ 780329 w 887433"/>
              <a:gd name="connsiteY19" fmla="*/ 15592 h 535775"/>
              <a:gd name="connsiteX20" fmla="*/ 887433 w 887433"/>
              <a:gd name="connsiteY20" fmla="*/ 292 h 53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7433" h="535775">
                <a:moveTo>
                  <a:pt x="0" y="535775"/>
                </a:moveTo>
                <a:cubicBezTo>
                  <a:pt x="13009" y="534691"/>
                  <a:pt x="174365" y="535809"/>
                  <a:pt x="229509" y="505176"/>
                </a:cubicBezTo>
                <a:cubicBezTo>
                  <a:pt x="261659" y="487316"/>
                  <a:pt x="290711" y="464377"/>
                  <a:pt x="321312" y="443978"/>
                </a:cubicBezTo>
                <a:lnTo>
                  <a:pt x="367214" y="413379"/>
                </a:lnTo>
                <a:lnTo>
                  <a:pt x="413116" y="382780"/>
                </a:lnTo>
                <a:cubicBezTo>
                  <a:pt x="408016" y="362381"/>
                  <a:pt x="410951" y="338001"/>
                  <a:pt x="397815" y="321582"/>
                </a:cubicBezTo>
                <a:cubicBezTo>
                  <a:pt x="387739" y="308988"/>
                  <a:pt x="363318" y="294878"/>
                  <a:pt x="351913" y="306282"/>
                </a:cubicBezTo>
                <a:cubicBezTo>
                  <a:pt x="329105" y="329088"/>
                  <a:pt x="321312" y="398079"/>
                  <a:pt x="321312" y="398079"/>
                </a:cubicBezTo>
                <a:cubicBezTo>
                  <a:pt x="326412" y="413379"/>
                  <a:pt x="325209" y="432575"/>
                  <a:pt x="336613" y="443978"/>
                </a:cubicBezTo>
                <a:cubicBezTo>
                  <a:pt x="367343" y="474706"/>
                  <a:pt x="412661" y="451741"/>
                  <a:pt x="443717" y="443978"/>
                </a:cubicBezTo>
                <a:cubicBezTo>
                  <a:pt x="553061" y="279971"/>
                  <a:pt x="382782" y="528874"/>
                  <a:pt x="520220" y="352181"/>
                </a:cubicBezTo>
                <a:cubicBezTo>
                  <a:pt x="542799" y="323152"/>
                  <a:pt x="581422" y="260384"/>
                  <a:pt x="581422" y="260384"/>
                </a:cubicBezTo>
                <a:cubicBezTo>
                  <a:pt x="586522" y="245084"/>
                  <a:pt x="603935" y="228910"/>
                  <a:pt x="596722" y="214485"/>
                </a:cubicBezTo>
                <a:cubicBezTo>
                  <a:pt x="555922" y="132891"/>
                  <a:pt x="535522" y="245079"/>
                  <a:pt x="535520" y="245084"/>
                </a:cubicBezTo>
                <a:cubicBezTo>
                  <a:pt x="540321" y="264288"/>
                  <a:pt x="546407" y="346943"/>
                  <a:pt x="596722" y="336881"/>
                </a:cubicBezTo>
                <a:cubicBezTo>
                  <a:pt x="622194" y="331787"/>
                  <a:pt x="633853" y="260870"/>
                  <a:pt x="642624" y="245084"/>
                </a:cubicBezTo>
                <a:cubicBezTo>
                  <a:pt x="660485" y="212936"/>
                  <a:pt x="683425" y="183886"/>
                  <a:pt x="703826" y="153287"/>
                </a:cubicBezTo>
                <a:cubicBezTo>
                  <a:pt x="714026" y="137988"/>
                  <a:pt x="728612" y="124833"/>
                  <a:pt x="734427" y="107389"/>
                </a:cubicBezTo>
                <a:cubicBezTo>
                  <a:pt x="739527" y="92089"/>
                  <a:pt x="742515" y="75915"/>
                  <a:pt x="749728" y="61490"/>
                </a:cubicBezTo>
                <a:cubicBezTo>
                  <a:pt x="757952" y="45044"/>
                  <a:pt x="765029" y="25791"/>
                  <a:pt x="780329" y="15592"/>
                </a:cubicBezTo>
                <a:cubicBezTo>
                  <a:pt x="808847" y="-3419"/>
                  <a:pt x="855084" y="292"/>
                  <a:pt x="887433" y="292"/>
                </a:cubicBezTo>
              </a:path>
            </a:pathLst>
          </a:custGeom>
          <a:ln w="34925">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cxnSp>
        <p:nvCxnSpPr>
          <p:cNvPr id="107" name="Straight Arrow Connector 106"/>
          <p:cNvCxnSpPr/>
          <p:nvPr/>
        </p:nvCxnSpPr>
        <p:spPr>
          <a:xfrm flipH="1" flipV="1">
            <a:off x="7729140" y="5819300"/>
            <a:ext cx="204685" cy="34178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5799629" y="6276391"/>
            <a:ext cx="1776235" cy="369332"/>
          </a:xfrm>
          <a:prstGeom prst="rect">
            <a:avLst/>
          </a:prstGeom>
          <a:noFill/>
          <a:ln>
            <a:solidFill>
              <a:schemeClr val="tx1"/>
            </a:solidFill>
          </a:ln>
        </p:spPr>
        <p:txBody>
          <a:bodyPr wrap="square" lIns="91429" tIns="45714" rIns="91429" bIns="45714" rtlCol="0">
            <a:spAutoFit/>
          </a:bodyPr>
          <a:lstStyle/>
          <a:p>
            <a:pPr algn="ctr"/>
            <a:r>
              <a:rPr lang="en-US" dirty="0" smtClean="0"/>
              <a:t>124 K test mass</a:t>
            </a:r>
            <a:endParaRPr lang="en-US" dirty="0"/>
          </a:p>
        </p:txBody>
      </p:sp>
      <p:cxnSp>
        <p:nvCxnSpPr>
          <p:cNvPr id="115" name="Straight Arrow Connector 114"/>
          <p:cNvCxnSpPr>
            <a:stCxn id="114" idx="0"/>
            <a:endCxn id="25" idx="2"/>
          </p:cNvCxnSpPr>
          <p:nvPr/>
        </p:nvCxnSpPr>
        <p:spPr>
          <a:xfrm flipV="1">
            <a:off x="6687747" y="5681046"/>
            <a:ext cx="247152" cy="59534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9" name="TextBox 128"/>
          <p:cNvSpPr txBox="1"/>
          <p:nvPr/>
        </p:nvSpPr>
        <p:spPr>
          <a:xfrm>
            <a:off x="8003896" y="2714086"/>
            <a:ext cx="1140105" cy="369332"/>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a:t>C</a:t>
            </a:r>
            <a:r>
              <a:rPr lang="en-US" dirty="0" smtClean="0"/>
              <a:t>old link</a:t>
            </a:r>
            <a:endParaRPr lang="en-US" dirty="0"/>
          </a:p>
        </p:txBody>
      </p:sp>
      <p:cxnSp>
        <p:nvCxnSpPr>
          <p:cNvPr id="130" name="Straight Arrow Connector 129"/>
          <p:cNvCxnSpPr>
            <a:stCxn id="129" idx="2"/>
          </p:cNvCxnSpPr>
          <p:nvPr/>
        </p:nvCxnSpPr>
        <p:spPr>
          <a:xfrm>
            <a:off x="8573948" y="3083419"/>
            <a:ext cx="70871" cy="1291941"/>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2" name="Rectangle 151"/>
          <p:cNvSpPr/>
          <p:nvPr/>
        </p:nvSpPr>
        <p:spPr>
          <a:xfrm rot="16200000">
            <a:off x="812939" y="4484635"/>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sp>
        <p:nvSpPr>
          <p:cNvPr id="156" name="Rectangle 155"/>
          <p:cNvSpPr/>
          <p:nvPr/>
        </p:nvSpPr>
        <p:spPr>
          <a:xfrm>
            <a:off x="2883412" y="481649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5" name="Freeform 54"/>
          <p:cNvSpPr/>
          <p:nvPr/>
        </p:nvSpPr>
        <p:spPr>
          <a:xfrm>
            <a:off x="5331378" y="4416581"/>
            <a:ext cx="343222" cy="720840"/>
          </a:xfrm>
          <a:custGeom>
            <a:avLst/>
            <a:gdLst>
              <a:gd name="connsiteX0" fmla="*/ 0 w 343222"/>
              <a:gd name="connsiteY0" fmla="*/ 720840 h 720840"/>
              <a:gd name="connsiteX1" fmla="*/ 91526 w 343222"/>
              <a:gd name="connsiteY1" fmla="*/ 675073 h 720840"/>
              <a:gd name="connsiteX2" fmla="*/ 114407 w 343222"/>
              <a:gd name="connsiteY2" fmla="*/ 640747 h 720840"/>
              <a:gd name="connsiteX3" fmla="*/ 160170 w 343222"/>
              <a:gd name="connsiteY3" fmla="*/ 583537 h 720840"/>
              <a:gd name="connsiteX4" fmla="*/ 160170 w 343222"/>
              <a:gd name="connsiteY4" fmla="*/ 492002 h 720840"/>
              <a:gd name="connsiteX5" fmla="*/ 114407 w 343222"/>
              <a:gd name="connsiteY5" fmla="*/ 503444 h 720840"/>
              <a:gd name="connsiteX6" fmla="*/ 205933 w 343222"/>
              <a:gd name="connsiteY6" fmla="*/ 537770 h 720840"/>
              <a:gd name="connsiteX7" fmla="*/ 228815 w 343222"/>
              <a:gd name="connsiteY7" fmla="*/ 514886 h 720840"/>
              <a:gd name="connsiteX8" fmla="*/ 263137 w 343222"/>
              <a:gd name="connsiteY8" fmla="*/ 446234 h 720840"/>
              <a:gd name="connsiteX9" fmla="*/ 297459 w 343222"/>
              <a:gd name="connsiteY9" fmla="*/ 377583 h 720840"/>
              <a:gd name="connsiteX10" fmla="*/ 286018 w 343222"/>
              <a:gd name="connsiteY10" fmla="*/ 308931 h 720840"/>
              <a:gd name="connsiteX11" fmla="*/ 251696 w 343222"/>
              <a:gd name="connsiteY11" fmla="*/ 320373 h 720840"/>
              <a:gd name="connsiteX12" fmla="*/ 263137 w 343222"/>
              <a:gd name="connsiteY12" fmla="*/ 354699 h 720840"/>
              <a:gd name="connsiteX13" fmla="*/ 286018 w 343222"/>
              <a:gd name="connsiteY13" fmla="*/ 320373 h 720840"/>
              <a:gd name="connsiteX14" fmla="*/ 308900 w 343222"/>
              <a:gd name="connsiteY14" fmla="*/ 297489 h 720840"/>
              <a:gd name="connsiteX15" fmla="*/ 331781 w 343222"/>
              <a:gd name="connsiteY15" fmla="*/ 228838 h 720840"/>
              <a:gd name="connsiteX16" fmla="*/ 343222 w 343222"/>
              <a:gd name="connsiteY16" fmla="*/ 194512 h 720840"/>
              <a:gd name="connsiteX17" fmla="*/ 320340 w 343222"/>
              <a:gd name="connsiteY17" fmla="*/ 171628 h 720840"/>
              <a:gd name="connsiteX18" fmla="*/ 286018 w 343222"/>
              <a:gd name="connsiteY18" fmla="*/ 160186 h 720840"/>
              <a:gd name="connsiteX19" fmla="*/ 240255 w 343222"/>
              <a:gd name="connsiteY19" fmla="*/ 102977 h 720840"/>
              <a:gd name="connsiteX20" fmla="*/ 205933 w 343222"/>
              <a:gd name="connsiteY20" fmla="*/ 91535 h 720840"/>
              <a:gd name="connsiteX21" fmla="*/ 137289 w 343222"/>
              <a:gd name="connsiteY21" fmla="*/ 45767 h 720840"/>
              <a:gd name="connsiteX22" fmla="*/ 114407 w 343222"/>
              <a:gd name="connsiteY22" fmla="*/ 22883 h 720840"/>
              <a:gd name="connsiteX23" fmla="*/ 68645 w 343222"/>
              <a:gd name="connsiteY23" fmla="*/ 0 h 72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222" h="720840">
                <a:moveTo>
                  <a:pt x="0" y="720840"/>
                </a:moveTo>
                <a:cubicBezTo>
                  <a:pt x="27315" y="709913"/>
                  <a:pt x="68677" y="697925"/>
                  <a:pt x="91526" y="675073"/>
                </a:cubicBezTo>
                <a:cubicBezTo>
                  <a:pt x="101249" y="665349"/>
                  <a:pt x="105817" y="651485"/>
                  <a:pt x="114407" y="640747"/>
                </a:cubicBezTo>
                <a:cubicBezTo>
                  <a:pt x="179616" y="559227"/>
                  <a:pt x="89744" y="689190"/>
                  <a:pt x="160170" y="583537"/>
                </a:cubicBezTo>
                <a:cubicBezTo>
                  <a:pt x="160320" y="582789"/>
                  <a:pt x="186230" y="502427"/>
                  <a:pt x="160170" y="492002"/>
                </a:cubicBezTo>
                <a:cubicBezTo>
                  <a:pt x="145571" y="486162"/>
                  <a:pt x="129661" y="499630"/>
                  <a:pt x="114407" y="503444"/>
                </a:cubicBezTo>
                <a:cubicBezTo>
                  <a:pt x="129936" y="565565"/>
                  <a:pt x="114485" y="568256"/>
                  <a:pt x="205933" y="537770"/>
                </a:cubicBezTo>
                <a:cubicBezTo>
                  <a:pt x="216166" y="534358"/>
                  <a:pt x="222077" y="523310"/>
                  <a:pt x="228815" y="514886"/>
                </a:cubicBezTo>
                <a:cubicBezTo>
                  <a:pt x="272529" y="460238"/>
                  <a:pt x="234943" y="502628"/>
                  <a:pt x="263137" y="446234"/>
                </a:cubicBezTo>
                <a:cubicBezTo>
                  <a:pt x="307494" y="357512"/>
                  <a:pt x="268701" y="463864"/>
                  <a:pt x="297459" y="377583"/>
                </a:cubicBezTo>
                <a:cubicBezTo>
                  <a:pt x="293645" y="354699"/>
                  <a:pt x="300510" y="327048"/>
                  <a:pt x="286018" y="308931"/>
                </a:cubicBezTo>
                <a:cubicBezTo>
                  <a:pt x="278485" y="299514"/>
                  <a:pt x="257089" y="309586"/>
                  <a:pt x="251696" y="320373"/>
                </a:cubicBezTo>
                <a:cubicBezTo>
                  <a:pt x="246303" y="331161"/>
                  <a:pt x="259323" y="343257"/>
                  <a:pt x="263137" y="354699"/>
                </a:cubicBezTo>
                <a:cubicBezTo>
                  <a:pt x="270764" y="343257"/>
                  <a:pt x="277428" y="331111"/>
                  <a:pt x="286018" y="320373"/>
                </a:cubicBezTo>
                <a:cubicBezTo>
                  <a:pt x="292756" y="311949"/>
                  <a:pt x="304076" y="307138"/>
                  <a:pt x="308900" y="297489"/>
                </a:cubicBezTo>
                <a:cubicBezTo>
                  <a:pt x="319686" y="275914"/>
                  <a:pt x="324154" y="251722"/>
                  <a:pt x="331781" y="228838"/>
                </a:cubicBezTo>
                <a:lnTo>
                  <a:pt x="343222" y="194512"/>
                </a:lnTo>
                <a:cubicBezTo>
                  <a:pt x="335595" y="186884"/>
                  <a:pt x="329590" y="177178"/>
                  <a:pt x="320340" y="171628"/>
                </a:cubicBezTo>
                <a:cubicBezTo>
                  <a:pt x="309999" y="165423"/>
                  <a:pt x="295435" y="167720"/>
                  <a:pt x="286018" y="160186"/>
                </a:cubicBezTo>
                <a:cubicBezTo>
                  <a:pt x="239250" y="122768"/>
                  <a:pt x="286905" y="130970"/>
                  <a:pt x="240255" y="102977"/>
                </a:cubicBezTo>
                <a:cubicBezTo>
                  <a:pt x="229914" y="96772"/>
                  <a:pt x="216475" y="97392"/>
                  <a:pt x="205933" y="91535"/>
                </a:cubicBezTo>
                <a:cubicBezTo>
                  <a:pt x="181894" y="78178"/>
                  <a:pt x="156734" y="65214"/>
                  <a:pt x="137289" y="45767"/>
                </a:cubicBezTo>
                <a:cubicBezTo>
                  <a:pt x="129662" y="38139"/>
                  <a:pt x="123657" y="28433"/>
                  <a:pt x="114407" y="22883"/>
                </a:cubicBezTo>
                <a:cubicBezTo>
                  <a:pt x="48681" y="-16556"/>
                  <a:pt x="100368" y="31729"/>
                  <a:pt x="68645" y="0"/>
                </a:cubicBez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16" name="Rectangle 15"/>
          <p:cNvSpPr/>
          <p:nvPr/>
        </p:nvSpPr>
        <p:spPr>
          <a:xfrm>
            <a:off x="6687747" y="3514160"/>
            <a:ext cx="767154" cy="676389"/>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99" name="Straight Arrow Connector 98"/>
          <p:cNvCxnSpPr/>
          <p:nvPr/>
        </p:nvCxnSpPr>
        <p:spPr>
          <a:xfrm>
            <a:off x="7353569" y="4225370"/>
            <a:ext cx="0" cy="302514"/>
          </a:xfrm>
          <a:prstGeom prst="straightConnector1">
            <a:avLst/>
          </a:prstGeom>
          <a:ln>
            <a:solidFill>
              <a:srgbClr val="66006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0" name="Rectangle 109"/>
          <p:cNvSpPr/>
          <p:nvPr/>
        </p:nvSpPr>
        <p:spPr>
          <a:xfrm>
            <a:off x="4870944" y="4688527"/>
            <a:ext cx="161510" cy="270151"/>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1" name="Rectangle 110"/>
          <p:cNvSpPr/>
          <p:nvPr/>
        </p:nvSpPr>
        <p:spPr>
          <a:xfrm>
            <a:off x="3626736" y="5875820"/>
            <a:ext cx="161510" cy="259994"/>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2" name="Rectangle 111"/>
          <p:cNvSpPr/>
          <p:nvPr/>
        </p:nvSpPr>
        <p:spPr>
          <a:xfrm>
            <a:off x="4870944" y="5849476"/>
            <a:ext cx="161510" cy="288889"/>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13" name="Rectangle 112"/>
          <p:cNvSpPr/>
          <p:nvPr/>
        </p:nvSpPr>
        <p:spPr>
          <a:xfrm>
            <a:off x="6191827" y="5232137"/>
            <a:ext cx="361373" cy="412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50" name="Straight Connector 49"/>
          <p:cNvCxnSpPr/>
          <p:nvPr/>
        </p:nvCxnSpPr>
        <p:spPr>
          <a:xfrm flipH="1">
            <a:off x="5739396" y="5091572"/>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5749181" y="5702983"/>
            <a:ext cx="610764"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H="1">
            <a:off x="2911184" y="5004445"/>
            <a:ext cx="288376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H="1">
            <a:off x="2911184" y="5791282"/>
            <a:ext cx="2883930"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sp>
        <p:nvSpPr>
          <p:cNvPr id="161" name="Rectangle 160"/>
          <p:cNvSpPr/>
          <p:nvPr/>
        </p:nvSpPr>
        <p:spPr>
          <a:xfrm>
            <a:off x="3616629" y="4688527"/>
            <a:ext cx="171616" cy="270150"/>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z</a:t>
            </a:r>
            <a:endParaRPr lang="en-US" dirty="0"/>
          </a:p>
        </p:txBody>
      </p:sp>
      <p:cxnSp>
        <p:nvCxnSpPr>
          <p:cNvPr id="165" name="Straight Connector 164"/>
          <p:cNvCxnSpPr/>
          <p:nvPr/>
        </p:nvCxnSpPr>
        <p:spPr>
          <a:xfrm flipH="1">
            <a:off x="7729140" y="5324065"/>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H="1">
            <a:off x="7763461" y="5644382"/>
            <a:ext cx="610764"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7683720" y="5358391"/>
            <a:ext cx="176662" cy="246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grpSp>
        <p:nvGrpSpPr>
          <p:cNvPr id="89" name="Group 88"/>
          <p:cNvGrpSpPr/>
          <p:nvPr/>
        </p:nvGrpSpPr>
        <p:grpSpPr>
          <a:xfrm>
            <a:off x="0" y="0"/>
            <a:ext cx="9144000" cy="1135339"/>
            <a:chOff x="0" y="0"/>
            <a:chExt cx="9144000" cy="1135339"/>
          </a:xfrm>
        </p:grpSpPr>
        <p:pic>
          <p:nvPicPr>
            <p:cNvPr id="90" name="Picture 3" descr="C:\Users\Brett\Documents\Lab\LSC - LIGO Lab\Logos and Figures\LIGO Logo Extension.bmp"/>
            <p:cNvPicPr>
              <a:picLocks noChangeAspect="1" noChangeArrowheads="1"/>
            </p:cNvPicPr>
            <p:nvPr/>
          </p:nvPicPr>
          <p:blipFill>
            <a:blip r:embed="rId3" cstate="print">
              <a:extLst>
                <a:ext uri="{28A0092B-C50C-407E-A947-70E740481C1C}">
                  <a14:useLocalDpi xmlns:a14="http://schemas.microsoft.com/office/drawing/2010/main"/>
                </a:ext>
              </a:extLst>
            </a:blip>
            <a:srcRect l="5795" r="30992" b="10002"/>
            <a:stretch>
              <a:fillRect/>
            </a:stretch>
          </p:blipFill>
          <p:spPr bwMode="auto">
            <a:xfrm>
              <a:off x="0" y="1089620"/>
              <a:ext cx="9144000" cy="45719"/>
            </a:xfrm>
            <a:prstGeom prst="rect">
              <a:avLst/>
            </a:prstGeom>
            <a:noFill/>
          </p:spPr>
        </p:pic>
        <p:pic>
          <p:nvPicPr>
            <p:cNvPr id="91" name="Picture 90" descr="New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93" name="Picture 92" descr="Stanford_University_seal_200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cxnSp>
        <p:nvCxnSpPr>
          <p:cNvPr id="7" name="Straight Connector 6"/>
          <p:cNvCxnSpPr/>
          <p:nvPr/>
        </p:nvCxnSpPr>
        <p:spPr>
          <a:xfrm>
            <a:off x="358743" y="490141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3031141" y="500571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224052" y="5018435"/>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5192628" y="4992092"/>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358743" y="5725570"/>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3046733" y="561253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4192608" y="5626529"/>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5208220" y="560018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a:off x="2068733" y="4818889"/>
            <a:ext cx="489140"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0" name="Rectangle 119"/>
          <p:cNvSpPr/>
          <p:nvPr/>
        </p:nvSpPr>
        <p:spPr>
          <a:xfrm>
            <a:off x="1023024" y="4677085"/>
            <a:ext cx="1042101" cy="148335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1" name="Rectangle 120"/>
          <p:cNvSpPr/>
          <p:nvPr/>
        </p:nvSpPr>
        <p:spPr>
          <a:xfrm>
            <a:off x="305691" y="4818889"/>
            <a:ext cx="717335" cy="11654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22" name="Rectangle 121"/>
          <p:cNvSpPr/>
          <p:nvPr/>
        </p:nvSpPr>
        <p:spPr>
          <a:xfrm rot="16200000">
            <a:off x="-1756737" y="4484181"/>
            <a:ext cx="3813048" cy="276144"/>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r>
              <a:rPr lang="en-US" dirty="0" smtClean="0"/>
              <a:t>Gate Valve</a:t>
            </a:r>
            <a:endParaRPr lang="en-US" dirty="0"/>
          </a:p>
        </p:txBody>
      </p:sp>
      <p:cxnSp>
        <p:nvCxnSpPr>
          <p:cNvPr id="124" name="Straight Connector 123"/>
          <p:cNvCxnSpPr/>
          <p:nvPr/>
        </p:nvCxnSpPr>
        <p:spPr>
          <a:xfrm flipH="1">
            <a:off x="305690" y="488761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a:off x="311371" y="5912198"/>
            <a:ext cx="2232422" cy="0"/>
          </a:xfrm>
          <a:prstGeom prst="line">
            <a:avLst/>
          </a:prstGeom>
          <a:ln w="635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1315161" y="4887618"/>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2190199" y="489041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V="1">
            <a:off x="1306313" y="571946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2217008" y="5733454"/>
            <a:ext cx="243400" cy="178744"/>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55" name="TextBox 154"/>
          <p:cNvSpPr txBox="1"/>
          <p:nvPr/>
        </p:nvSpPr>
        <p:spPr>
          <a:xfrm>
            <a:off x="902560" y="6264111"/>
            <a:ext cx="1241447" cy="369332"/>
          </a:xfrm>
          <a:prstGeom prst="rect">
            <a:avLst/>
          </a:prstGeom>
          <a:noFill/>
          <a:ln>
            <a:solidFill>
              <a:schemeClr val="tx1"/>
            </a:solidFill>
          </a:ln>
        </p:spPr>
        <p:txBody>
          <a:bodyPr wrap="square" lIns="91429" tIns="45714" rIns="91429" bIns="45714" rtlCol="0">
            <a:spAutoFit/>
          </a:bodyPr>
          <a:lstStyle/>
          <a:p>
            <a:r>
              <a:rPr lang="en-US" dirty="0" err="1" smtClean="0"/>
              <a:t>Cryo</a:t>
            </a:r>
            <a:r>
              <a:rPr lang="en-US" dirty="0" smtClean="0"/>
              <a:t> pump</a:t>
            </a:r>
            <a:endParaRPr lang="en-US" dirty="0"/>
          </a:p>
        </p:txBody>
      </p:sp>
      <p:grpSp>
        <p:nvGrpSpPr>
          <p:cNvPr id="109" name="Group 108"/>
          <p:cNvGrpSpPr/>
          <p:nvPr/>
        </p:nvGrpSpPr>
        <p:grpSpPr>
          <a:xfrm>
            <a:off x="97945" y="1212608"/>
            <a:ext cx="3707986" cy="492338"/>
            <a:chOff x="1224045" y="1813968"/>
            <a:chExt cx="3707986" cy="492338"/>
          </a:xfrm>
        </p:grpSpPr>
        <p:sp>
          <p:nvSpPr>
            <p:cNvPr id="119" name="TextBox 118"/>
            <p:cNvSpPr txBox="1"/>
            <p:nvPr/>
          </p:nvSpPr>
          <p:spPr>
            <a:xfrm>
              <a:off x="1874674" y="1822796"/>
              <a:ext cx="2980852" cy="369332"/>
            </a:xfrm>
            <a:prstGeom prst="rect">
              <a:avLst/>
            </a:prstGeom>
            <a:noFill/>
          </p:spPr>
          <p:txBody>
            <a:bodyPr wrap="square" rtlCol="0">
              <a:spAutoFit/>
            </a:bodyPr>
            <a:lstStyle/>
            <a:p>
              <a:pPr algn="ctr"/>
              <a:r>
                <a:rPr lang="en-US" dirty="0" smtClean="0"/>
                <a:t>Relative displacement sensors</a:t>
              </a:r>
              <a:endParaRPr lang="en-US" dirty="0"/>
            </a:p>
          </p:txBody>
        </p:sp>
        <p:cxnSp>
          <p:nvCxnSpPr>
            <p:cNvPr id="141" name="Straight Arrow Connector 140"/>
            <p:cNvCxnSpPr/>
            <p:nvPr/>
          </p:nvCxnSpPr>
          <p:spPr>
            <a:xfrm>
              <a:off x="1320474" y="2081553"/>
              <a:ext cx="454392" cy="1112"/>
            </a:xfrm>
            <a:prstGeom prst="straightConnector1">
              <a:avLst/>
            </a:prstGeom>
            <a:ln>
              <a:solidFill>
                <a:srgbClr val="66006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4" name="Rectangle 143"/>
            <p:cNvSpPr/>
            <p:nvPr/>
          </p:nvSpPr>
          <p:spPr>
            <a:xfrm>
              <a:off x="1224045" y="1813968"/>
              <a:ext cx="3707986" cy="49233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7" name="Rectangle 116"/>
          <p:cNvSpPr/>
          <p:nvPr/>
        </p:nvSpPr>
        <p:spPr>
          <a:xfrm>
            <a:off x="5699772" y="3949003"/>
            <a:ext cx="132896" cy="735259"/>
          </a:xfrm>
          <a:prstGeom prst="rect">
            <a:avLst/>
          </a:prstGeom>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92" name="TextBox 91"/>
          <p:cNvSpPr txBox="1"/>
          <p:nvPr/>
        </p:nvSpPr>
        <p:spPr>
          <a:xfrm>
            <a:off x="4388178" y="2543462"/>
            <a:ext cx="1140105" cy="646331"/>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Blade springs</a:t>
            </a:r>
            <a:endParaRPr lang="en-US" dirty="0"/>
          </a:p>
        </p:txBody>
      </p:sp>
      <p:cxnSp>
        <p:nvCxnSpPr>
          <p:cNvPr id="98" name="Straight Arrow Connector 97"/>
          <p:cNvCxnSpPr/>
          <p:nvPr/>
        </p:nvCxnSpPr>
        <p:spPr>
          <a:xfrm>
            <a:off x="5400592" y="3189792"/>
            <a:ext cx="822788" cy="9171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a:xfrm>
            <a:off x="11759" y="6499770"/>
            <a:ext cx="2133600" cy="365125"/>
          </a:xfrm>
        </p:spPr>
        <p:txBody>
          <a:bodyPr/>
          <a:lstStyle/>
          <a:p>
            <a:pPr algn="l"/>
            <a:fld id="{AEF90977-0000-B641-9D00-156F4F6BC2E6}" type="slidenum">
              <a:rPr lang="en-US" smtClean="0"/>
              <a:pPr algn="l"/>
              <a:t>9</a:t>
            </a:fld>
            <a:endParaRPr lang="en-US" dirty="0"/>
          </a:p>
        </p:txBody>
      </p:sp>
      <p:sp>
        <p:nvSpPr>
          <p:cNvPr id="100" name="TextBox 99"/>
          <p:cNvSpPr txBox="1"/>
          <p:nvPr/>
        </p:nvSpPr>
        <p:spPr>
          <a:xfrm>
            <a:off x="3776486" y="5225524"/>
            <a:ext cx="707520" cy="400110"/>
          </a:xfrm>
          <a:prstGeom prst="rect">
            <a:avLst/>
          </a:prstGeom>
          <a:noFill/>
        </p:spPr>
        <p:txBody>
          <a:bodyPr wrap="none" lIns="91429" tIns="45714" rIns="91429" bIns="45714" rtlCol="0">
            <a:spAutoFit/>
          </a:bodyPr>
          <a:lstStyle/>
          <a:p>
            <a:r>
              <a:rPr lang="en-US" sz="2000" b="1" dirty="0"/>
              <a:t>10 m</a:t>
            </a:r>
          </a:p>
        </p:txBody>
      </p:sp>
      <p:cxnSp>
        <p:nvCxnSpPr>
          <p:cNvPr id="101" name="Straight Arrow Connector 100"/>
          <p:cNvCxnSpPr>
            <a:stCxn id="100" idx="3"/>
          </p:cNvCxnSpPr>
          <p:nvPr/>
        </p:nvCxnSpPr>
        <p:spPr>
          <a:xfrm>
            <a:off x="4484006" y="5425580"/>
            <a:ext cx="2342513" cy="192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flipH="1" flipV="1">
            <a:off x="305691" y="5401635"/>
            <a:ext cx="3500241" cy="335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6" name="TextBox 125"/>
          <p:cNvSpPr txBox="1"/>
          <p:nvPr/>
        </p:nvSpPr>
        <p:spPr>
          <a:xfrm>
            <a:off x="6445238" y="2116489"/>
            <a:ext cx="1238482" cy="646331"/>
          </a:xfrm>
          <a:prstGeom prst="rect">
            <a:avLst/>
          </a:prstGeom>
          <a:noFill/>
          <a:ln>
            <a:noFill/>
          </a:ln>
        </p:spPr>
        <p:txBody>
          <a:bodyPr wrap="square" rtlCol="0">
            <a:spAutoFit/>
          </a:bodyPr>
          <a:lstStyle/>
          <a:p>
            <a:pPr algn="ctr"/>
            <a:r>
              <a:rPr lang="en-US" dirty="0" smtClean="0">
                <a:solidFill>
                  <a:schemeClr val="bg1"/>
                </a:solidFill>
              </a:rPr>
              <a:t>Vacuum chamber</a:t>
            </a:r>
            <a:endParaRPr lang="en-US" dirty="0">
              <a:solidFill>
                <a:schemeClr val="bg1"/>
              </a:solidFill>
            </a:endParaRPr>
          </a:p>
        </p:txBody>
      </p:sp>
      <p:sp>
        <p:nvSpPr>
          <p:cNvPr id="127" name="TextBox 126"/>
          <p:cNvSpPr txBox="1"/>
          <p:nvPr/>
        </p:nvSpPr>
        <p:spPr>
          <a:xfrm>
            <a:off x="7933826" y="5560921"/>
            <a:ext cx="1140105" cy="1200316"/>
          </a:xfrm>
          <a:prstGeom prst="rect">
            <a:avLst/>
          </a:prstGeom>
          <a:solidFill>
            <a:schemeClr val="bg1"/>
          </a:solidFill>
          <a:ln>
            <a:solidFill>
              <a:schemeClr val="tx1"/>
            </a:solidFill>
          </a:ln>
        </p:spPr>
        <p:txBody>
          <a:bodyPr wrap="square" lIns="91429" tIns="45714" rIns="91429" bIns="45714" rtlCol="0">
            <a:spAutoFit/>
          </a:bodyPr>
          <a:lstStyle/>
          <a:p>
            <a:pPr algn="ctr"/>
            <a:r>
              <a:rPr lang="en-US" dirty="0" smtClean="0"/>
              <a:t>80 K heat shield  for ≈5 W cooling</a:t>
            </a:r>
            <a:endParaRPr lang="en-US" dirty="0"/>
          </a:p>
        </p:txBody>
      </p:sp>
    </p:spTree>
    <p:extLst>
      <p:ext uri="{BB962C8B-B14F-4D97-AF65-F5344CB8AC3E}">
        <p14:creationId xmlns:p14="http://schemas.microsoft.com/office/powerpoint/2010/main" val="318927397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8056</TotalTime>
  <Words>2772</Words>
  <Application>Microsoft Macintosh PowerPoint</Application>
  <PresentationFormat>On-screen Show (4:3)</PresentationFormat>
  <Paragraphs>423</Paragraphs>
  <Slides>59</Slides>
  <Notes>49</Notes>
  <HiddenSlides>0</HiddenSlides>
  <MMClips>0</MMClips>
  <ScaleCrop>false</ScaleCrop>
  <HeadingPairs>
    <vt:vector size="4" baseType="variant">
      <vt:variant>
        <vt:lpstr>Theme</vt:lpstr>
      </vt:variant>
      <vt:variant>
        <vt:i4>2</vt:i4>
      </vt:variant>
      <vt:variant>
        <vt:lpstr>Slide Titles</vt:lpstr>
      </vt:variant>
      <vt:variant>
        <vt:i4>59</vt:i4>
      </vt:variant>
    </vt:vector>
  </HeadingPairs>
  <TitlesOfParts>
    <vt:vector size="61" baseType="lpstr">
      <vt:lpstr>Office Theme</vt:lpstr>
      <vt:lpstr>1_Office Theme</vt:lpstr>
      <vt:lpstr>Progress Towards a Cryogenic LIGO mirror</vt:lpstr>
      <vt:lpstr>LIGO Voyager baseline noise model</vt:lpstr>
      <vt:lpstr>A model of the noise performance of LIGO Voyager  </vt:lpstr>
      <vt:lpstr>A model of the noise performance of LIGO Voyager  </vt:lpstr>
      <vt:lpstr>Actively controlled shield (ETM)</vt:lpstr>
      <vt:lpstr>Actively controlled shield (ETM)</vt:lpstr>
      <vt:lpstr>Actively controlled shield (ETM)</vt:lpstr>
      <vt:lpstr>Actively controlled shield (ETM)</vt:lpstr>
      <vt:lpstr>Actively controlled shield (ETM)</vt:lpstr>
      <vt:lpstr>Actively controlled shield (ETM)</vt:lpstr>
      <vt:lpstr>Actively controlled shield (ETM)</vt:lpstr>
      <vt:lpstr>Heat shield experiment at Stanford University</vt:lpstr>
      <vt:lpstr>PowerPoint Presentation</vt:lpstr>
      <vt:lpstr>PowerPoint Presentation</vt:lpstr>
      <vt:lpstr>Heat shield measurement and control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Cool Down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ISI with stage 0 mounting structure for heat shield over stage 2</vt:lpstr>
      <vt:lpstr>PowerPoint Presentation</vt:lpstr>
      <vt:lpstr>PowerPoint Presentation</vt:lpstr>
      <vt:lpstr>PowerPoint Presentation</vt:lpstr>
      <vt:lpstr>PowerPoint Presentation</vt:lpstr>
    </vt:vector>
  </TitlesOfParts>
  <Company>Stanford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Progress Towards a Cryogenic LIGO mirror</dc:title>
  <dc:creator>Brett Shapiro</dc:creator>
  <cp:lastModifiedBy>Brett Shapiro</cp:lastModifiedBy>
  <cp:revision>363</cp:revision>
  <cp:lastPrinted>2016-03-08T17:56:41Z</cp:lastPrinted>
  <dcterms:created xsi:type="dcterms:W3CDTF">2016-03-07T02:13:02Z</dcterms:created>
  <dcterms:modified xsi:type="dcterms:W3CDTF">2016-03-14T19:37:52Z</dcterms:modified>
</cp:coreProperties>
</file>