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vml" ContentType="application/vnd.openxmlformats-officedocument.vmlDrawing"/>
  <Default Extension="png" ContentType="image/pn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embeddings/oleObject1.bin" ContentType="application/vnd.openxmlformats-officedocument.oleObject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</p:sldMasterIdLst>
  <p:notesMasterIdLst>
    <p:notesMasterId r:id="rId17"/>
  </p:notesMasterIdLst>
  <p:sldIdLst>
    <p:sldId id="256" r:id="rId2"/>
    <p:sldId id="639" r:id="rId3"/>
    <p:sldId id="632" r:id="rId4"/>
    <p:sldId id="633" r:id="rId5"/>
    <p:sldId id="643" r:id="rId6"/>
    <p:sldId id="635" r:id="rId7"/>
    <p:sldId id="646" r:id="rId8"/>
    <p:sldId id="634" r:id="rId9"/>
    <p:sldId id="636" r:id="rId10"/>
    <p:sldId id="638" r:id="rId11"/>
    <p:sldId id="640" r:id="rId12"/>
    <p:sldId id="641" r:id="rId13"/>
    <p:sldId id="642" r:id="rId14"/>
    <p:sldId id="647" r:id="rId15"/>
    <p:sldId id="644" r:id="rId16"/>
  </p:sldIdLst>
  <p:sldSz cx="9144000" cy="6858000" type="screen4x3"/>
  <p:notesSz cx="7102475" cy="8991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400" b="1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400" b="1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400" b="1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400" b="1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BB5FE"/>
    <a:srgbClr val="00D102"/>
    <a:srgbClr val="FF32D5"/>
    <a:srgbClr val="FF6699"/>
    <a:srgbClr val="FF99FF"/>
    <a:srgbClr val="000099"/>
    <a:srgbClr val="FF9900"/>
    <a:srgbClr val="FF0000"/>
    <a:srgbClr val="FFFF00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01" autoAdjust="0"/>
    <p:restoredTop sz="91787" autoAdjust="0"/>
  </p:normalViewPr>
  <p:slideViewPr>
    <p:cSldViewPr snapToGrid="0">
      <p:cViewPr>
        <p:scale>
          <a:sx n="103" d="100"/>
          <a:sy n="103" d="100"/>
        </p:scale>
        <p:origin x="-1344" y="-2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2184" y="-114"/>
      </p:cViewPr>
      <p:guideLst>
        <p:guide orient="horz" pos="2832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03338" y="674688"/>
            <a:ext cx="4495800" cy="3371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270375"/>
            <a:ext cx="5207000" cy="404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42338"/>
            <a:ext cx="30781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8542338"/>
            <a:ext cx="3078162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charset="0"/>
              </a:defRPr>
            </a:lvl1pPr>
          </a:lstStyle>
          <a:p>
            <a:fld id="{E6967A3C-C2E3-C148-B26E-F591013537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19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AF41A2-E256-0D44-9F9D-AF4776CB90BB}" type="slidenum">
              <a:rPr lang="en-US"/>
              <a:pPr/>
              <a:t>1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6AEFD7-CCDC-6943-B9BC-55CD9C09D8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13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C0D1392-59E7-D341-BE66-E2C661097D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689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4163" y="0"/>
            <a:ext cx="2058987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24563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8BA9E4-6F70-5E42-A649-4A6FE10F94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98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150" y="0"/>
            <a:ext cx="7239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8062F74-319B-A042-AC23-EA803683A5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32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150" y="0"/>
            <a:ext cx="7239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1EDB5A2-82F0-5F4D-BF81-60CE59EF31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68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F14EB4-1296-344E-98B2-51EF38DA7D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23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91B8AD-1896-AE4C-90FD-766F46E902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76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F42120-1CFB-984C-A5B4-66DFBEC17D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9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B2E616-47C3-2D41-BF5D-8F80068D01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49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A3B8F9-A55F-9641-9B87-3AAD4A941F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73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E03A0B-4407-FB48-A686-8E19959C3B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991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3467D0-94E1-204F-B576-C4CD9C882D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541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26A476-8169-CE42-BDCC-8E049A7325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2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vmlDrawing" Target="../drawings/vmlDrawing1.vml"/><Relationship Id="rId16" Type="http://schemas.openxmlformats.org/officeDocument/2006/relationships/oleObject" Target="../embeddings/oleObject1.bin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b="0">
                <a:latin typeface="+mn-lt"/>
              </a:defRPr>
            </a:lvl1pPr>
          </a:lstStyle>
          <a:p>
            <a:fld id="{A1B1C1D3-0389-FC40-92CE-3038024EB73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54150" y="-68648"/>
            <a:ext cx="7239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430713" y="6484938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479925" y="318928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479925" y="310832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1065386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86" name="Object 14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2" name="Photo Editor Photo" r:id="rId16" imgW="4409524" imgH="3219899" progId="MSPhotoEd.3">
                  <p:embed/>
                </p:oleObj>
              </mc:Choice>
              <mc:Fallback>
                <p:oleObj name="Photo Editor Photo" r:id="rId16" imgW="4409524" imgH="3219899" progId="MSPhotoEd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66838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i="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Monotype Sorts" charset="0"/>
        <a:buChar char="l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Monotype Sorts" charset="0"/>
        <a:buChar char="l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fld id="{B41FB538-D3E9-9344-B345-15FA4FA35A1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E6DEC9-3FD8-4C48-9C22-0E3BBCDD8071}" type="slidenum">
              <a:rPr lang="en-US"/>
              <a:pPr/>
              <a:t>1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1328" y="1054101"/>
            <a:ext cx="8728075" cy="488685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lnSpc>
                <a:spcPct val="90000"/>
              </a:lnSpc>
              <a:buFont typeface="Monotype Sorts" charset="0"/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LIGO Roadmap Musing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r">
              <a:lnSpc>
                <a:spcPct val="90000"/>
              </a:lnSpc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 algn="r">
              <a:lnSpc>
                <a:spcPct val="90000"/>
              </a:lnSpc>
              <a:buNone/>
            </a:pPr>
            <a:r>
              <a:rPr lang="en-US" dirty="0" smtClean="0">
                <a:solidFill>
                  <a:schemeClr val="bg1"/>
                </a:solidFill>
              </a:rPr>
              <a:t>David Shoemaker, MIT LIGO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Laboratory</a:t>
            </a:r>
          </a:p>
          <a:p>
            <a:pPr algn="r">
              <a:lnSpc>
                <a:spcPct val="90000"/>
              </a:lnSpc>
              <a:buNone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For Joint ET/LIGO future</a:t>
            </a:r>
          </a:p>
          <a:p>
            <a:pPr>
              <a:lnSpc>
                <a:spcPct val="90000"/>
              </a:lnSpc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Meeting, February 2016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8197" name="Rectangle 1029"/>
          <p:cNvSpPr>
            <a:spLocks noChangeArrowheads="1"/>
          </p:cNvSpPr>
          <p:nvPr/>
        </p:nvSpPr>
        <p:spPr bwMode="auto">
          <a:xfrm>
            <a:off x="595674" y="6414186"/>
            <a:ext cx="17515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LIGO </a:t>
            </a:r>
            <a:r>
              <a:rPr lang="fi-FI" b="0" dirty="0" smtClean="0">
                <a:solidFill>
                  <a:schemeClr val="bg1"/>
                </a:solidFill>
              </a:rPr>
              <a:t>G1600194-</a:t>
            </a:r>
            <a:r>
              <a:rPr lang="fi-FI" b="0" dirty="0">
                <a:solidFill>
                  <a:schemeClr val="bg1"/>
                </a:solidFill>
              </a:rPr>
              <a:t>v1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5" name="Object 14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289" name="Photo Editor Photo" r:id="rId5" imgW="4409524" imgH="3219899" progId="MSPhotoEd.3">
                  <p:embed/>
                </p:oleObj>
              </mc:Choice>
              <mc:Fallback>
                <p:oleObj name="Photo Editor Photo" r:id="rId5" imgW="4409524" imgH="321989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66838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LIGO Lab </a:t>
            </a:r>
            <a:r>
              <a:rPr lang="en-US" dirty="0" smtClean="0"/>
              <a:t>thoughts on 3</a:t>
            </a:r>
            <a:r>
              <a:rPr lang="en-US" baseline="30000" dirty="0" smtClean="0"/>
              <a:t>rd</a:t>
            </a:r>
            <a:r>
              <a:rPr lang="en-US" dirty="0" smtClean="0"/>
              <a:t> 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8666"/>
            <a:ext cx="8229600" cy="4987498"/>
          </a:xfrm>
        </p:spPr>
        <p:txBody>
          <a:bodyPr/>
          <a:lstStyle/>
          <a:p>
            <a:r>
              <a:rPr lang="en-US" dirty="0"/>
              <a:t>Starting to </a:t>
            </a:r>
            <a:r>
              <a:rPr lang="en-US" dirty="0" smtClean="0"/>
              <a:t>talk (Mike Z) </a:t>
            </a:r>
            <a:r>
              <a:rPr lang="en-US" dirty="0"/>
              <a:t>about how to make real substantive progress</a:t>
            </a:r>
          </a:p>
          <a:p>
            <a:pPr lvl="1"/>
            <a:r>
              <a:rPr lang="en-US" dirty="0"/>
              <a:t>The ET study really brought the European effort </a:t>
            </a:r>
            <a:r>
              <a:rPr lang="en-US" dirty="0" smtClean="0"/>
              <a:t>forward; emulate this</a:t>
            </a:r>
            <a:endParaRPr lang="en-US" dirty="0"/>
          </a:p>
          <a:p>
            <a:pPr lvl="1"/>
            <a:r>
              <a:rPr lang="en-US" dirty="0"/>
              <a:t>Can’t be done in ‘spare </a:t>
            </a:r>
            <a:r>
              <a:rPr lang="en-US" dirty="0" smtClean="0"/>
              <a:t>time’ with ‘spare people’</a:t>
            </a:r>
            <a:endParaRPr lang="en-US" dirty="0"/>
          </a:p>
          <a:p>
            <a:r>
              <a:rPr lang="en-US" dirty="0" smtClean="0"/>
              <a:t>May </a:t>
            </a:r>
            <a:r>
              <a:rPr lang="en-US" dirty="0"/>
              <a:t>apply to the </a:t>
            </a:r>
            <a:r>
              <a:rPr lang="en-US" dirty="0" smtClean="0"/>
              <a:t>NSF for supplemental funding for this domain</a:t>
            </a:r>
          </a:p>
          <a:p>
            <a:r>
              <a:rPr lang="en-US" dirty="0" smtClean="0"/>
              <a:t>Proposal elements </a:t>
            </a:r>
            <a:r>
              <a:rPr lang="en-US" dirty="0"/>
              <a:t>of a ~3 year plan might be this sort of mix: </a:t>
            </a:r>
          </a:p>
          <a:p>
            <a:pPr lvl="1" eaLnBrk="1" fontAlgn="t" hangingPunct="1"/>
            <a:r>
              <a:rPr lang="en-US" dirty="0"/>
              <a:t>Voyager design study</a:t>
            </a:r>
          </a:p>
          <a:p>
            <a:pPr lvl="1" eaLnBrk="1" fontAlgn="t" hangingPunct="1"/>
            <a:r>
              <a:rPr lang="en-US" dirty="0"/>
              <a:t>LUNGO design study</a:t>
            </a:r>
          </a:p>
          <a:p>
            <a:pPr lvl="1" eaLnBrk="1" fontAlgn="t" hangingPunct="1"/>
            <a:r>
              <a:rPr lang="en-US" dirty="0"/>
              <a:t>Amorphous Si </a:t>
            </a:r>
            <a:r>
              <a:rPr lang="en-US" dirty="0" smtClean="0"/>
              <a:t>coatings, Crystal </a:t>
            </a:r>
            <a:r>
              <a:rPr lang="en-US" dirty="0"/>
              <a:t>coatings</a:t>
            </a:r>
          </a:p>
          <a:p>
            <a:pPr lvl="1" eaLnBrk="1" fontAlgn="t" hangingPunct="1"/>
            <a:r>
              <a:rPr lang="en-US" dirty="0"/>
              <a:t>40m conversion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2 µm, Si</a:t>
            </a:r>
          </a:p>
          <a:p>
            <a:pPr lvl="1" eaLnBrk="1" fontAlgn="t" hangingPunct="1"/>
            <a:r>
              <a:rPr lang="en-US" dirty="0"/>
              <a:t>LASTI </a:t>
            </a:r>
            <a:r>
              <a:rPr lang="en-US" dirty="0" err="1"/>
              <a:t>cryo</a:t>
            </a:r>
            <a:r>
              <a:rPr lang="en-US" dirty="0"/>
              <a:t> test</a:t>
            </a:r>
          </a:p>
          <a:p>
            <a:pPr lvl="1" eaLnBrk="1" fontAlgn="t" hangingPunct="1"/>
            <a:r>
              <a:rPr lang="en-US" dirty="0"/>
              <a:t>Si optics &amp; </a:t>
            </a:r>
            <a:r>
              <a:rPr lang="en-US" dirty="0" smtClean="0"/>
              <a:t>lasers	</a:t>
            </a:r>
            <a:endParaRPr lang="en-US" dirty="0"/>
          </a:p>
          <a:p>
            <a:r>
              <a:rPr lang="en-US" dirty="0" smtClean="0"/>
              <a:t>Proposal </a:t>
            </a:r>
            <a:r>
              <a:rPr lang="en-US" dirty="0"/>
              <a:t>Objectives:</a:t>
            </a:r>
          </a:p>
          <a:p>
            <a:pPr lvl="1"/>
            <a:r>
              <a:rPr lang="en-US" dirty="0"/>
              <a:t>Science motivation, conceptual designs, engineering &amp; cost frameworks for </a:t>
            </a:r>
            <a:r>
              <a:rPr lang="en-US" dirty="0" smtClean="0"/>
              <a:t>aLIGO+</a:t>
            </a:r>
            <a:r>
              <a:rPr lang="en-US" dirty="0"/>
              <a:t>, Voyager and CX/LUNGO/ET</a:t>
            </a:r>
          </a:p>
          <a:p>
            <a:pPr lvl="1"/>
            <a:r>
              <a:rPr lang="en-US" dirty="0"/>
              <a:t>Directed R&amp;D to resolve strategic issues and inform designs</a:t>
            </a:r>
          </a:p>
          <a:p>
            <a:pPr lvl="1"/>
            <a:r>
              <a:rPr lang="en-US" dirty="0"/>
              <a:t>Systems-level integrated design and trade studies</a:t>
            </a:r>
          </a:p>
          <a:p>
            <a:pPr lvl="1"/>
            <a:r>
              <a:rPr lang="en-US" dirty="0"/>
              <a:t>Systems-level integrated testing of critical technologies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F14EB4-1296-344E-98B2-51EF38DA7D3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27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150" y="-68648"/>
            <a:ext cx="6822251" cy="1143000"/>
          </a:xfrm>
        </p:spPr>
        <p:txBody>
          <a:bodyPr/>
          <a:lstStyle/>
          <a:p>
            <a:r>
              <a:rPr lang="en-US" sz="2800" dirty="0" smtClean="0"/>
              <a:t>Timeline for a US great observatory,</a:t>
            </a:r>
            <a:br>
              <a:rPr lang="en-US" sz="2800" dirty="0" smtClean="0"/>
            </a:br>
            <a:r>
              <a:rPr lang="en-US" sz="2800" dirty="0" smtClean="0"/>
              <a:t>with a Voyager-scale upgrade in series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0564"/>
            <a:ext cx="8229600" cy="4965599"/>
          </a:xfrm>
        </p:spPr>
        <p:txBody>
          <a:bodyPr/>
          <a:lstStyle/>
          <a:p>
            <a:r>
              <a:rPr lang="en-US" dirty="0" smtClean="0"/>
              <a:t>Can’t do much better at this time than copy-and-paste the timeline for Voyager, pushed out some number of years and stretched to account for:</a:t>
            </a:r>
          </a:p>
          <a:p>
            <a:pPr lvl="1"/>
            <a:r>
              <a:rPr lang="en-US" dirty="0" smtClean="0"/>
              <a:t>Civil construction </a:t>
            </a:r>
          </a:p>
          <a:p>
            <a:pPr lvl="1"/>
            <a:r>
              <a:rPr lang="en-US" dirty="0" smtClean="0"/>
              <a:t>Overall scale and need to establish the project in the funding process</a:t>
            </a:r>
          </a:p>
          <a:p>
            <a:r>
              <a:rPr lang="en-US" dirty="0" smtClean="0"/>
              <a:t>Need to have a compelling argument; N.B.: our scientific results, and #(astronomy customers),  grow with time to motivate a ~$</a:t>
            </a:r>
            <a:r>
              <a:rPr lang="en-US" dirty="0" err="1" smtClean="0"/>
              <a:t>bn</a:t>
            </a:r>
            <a:r>
              <a:rPr lang="en-US" dirty="0" smtClean="0"/>
              <a:t> expense</a:t>
            </a:r>
          </a:p>
          <a:p>
            <a:r>
              <a:rPr lang="en-US" dirty="0" smtClean="0"/>
              <a:t>Guess we need to show success with a Voyager-class upgrade, so no construction before ~2030, but everything can be ready including designs</a:t>
            </a:r>
          </a:p>
          <a:p>
            <a:pPr lvl="1"/>
            <a:r>
              <a:rPr lang="en-US" dirty="0" smtClean="0"/>
              <a:t>I have confidence R&amp;D can deliver by then</a:t>
            </a:r>
            <a:endParaRPr lang="en-US" dirty="0"/>
          </a:p>
          <a:p>
            <a:r>
              <a:rPr lang="en-US" dirty="0" smtClean="0"/>
              <a:t>So, Timing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End-</a:t>
            </a:r>
            <a:r>
              <a:rPr lang="en-US" dirty="0" smtClean="0"/>
              <a:t>2026  </a:t>
            </a:r>
            <a:r>
              <a:rPr lang="en-US" dirty="0"/>
              <a:t>NSF review of Concept, NSF go-ahead mid-</a:t>
            </a:r>
            <a:r>
              <a:rPr lang="en-US" dirty="0" smtClean="0"/>
              <a:t>2027</a:t>
            </a:r>
            <a:endParaRPr lang="en-US" dirty="0"/>
          </a:p>
          <a:p>
            <a:pPr lvl="1"/>
            <a:r>
              <a:rPr lang="en-US" dirty="0"/>
              <a:t>Design through PDR, Construction proposal to NSF end </a:t>
            </a:r>
            <a:r>
              <a:rPr lang="en-US" dirty="0" smtClean="0"/>
              <a:t>2028 </a:t>
            </a:r>
            <a:endParaRPr lang="en-US" dirty="0"/>
          </a:p>
          <a:p>
            <a:pPr lvl="1"/>
            <a:r>
              <a:rPr lang="en-US" dirty="0"/>
              <a:t>Construction award end of </a:t>
            </a:r>
            <a:r>
              <a:rPr lang="en-US" dirty="0" smtClean="0"/>
              <a:t>2030 (if        )</a:t>
            </a:r>
            <a:endParaRPr lang="en-US" dirty="0"/>
          </a:p>
          <a:p>
            <a:pPr lvl="1"/>
            <a:r>
              <a:rPr lang="en-US" dirty="0"/>
              <a:t>3 years </a:t>
            </a:r>
            <a:r>
              <a:rPr lang="en-US" dirty="0" smtClean="0"/>
              <a:t>Fabrication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b="1" dirty="0" smtClean="0"/>
              <a:t>here in parallel with Civil Construction</a:t>
            </a:r>
            <a:endParaRPr lang="en-US" b="1" dirty="0"/>
          </a:p>
          <a:p>
            <a:pPr lvl="1"/>
            <a:r>
              <a:rPr lang="en-US" dirty="0"/>
              <a:t>2 years </a:t>
            </a:r>
            <a:r>
              <a:rPr lang="en-US" dirty="0" smtClean="0"/>
              <a:t>installation</a:t>
            </a:r>
          </a:p>
          <a:p>
            <a:pPr lvl="1"/>
            <a:r>
              <a:rPr lang="en-US" dirty="0" smtClean="0"/>
              <a:t>1 year integration</a:t>
            </a:r>
          </a:p>
          <a:p>
            <a:pPr lvl="1"/>
            <a:r>
              <a:rPr lang="en-US" dirty="0" smtClean="0"/>
              <a:t>Commissioning </a:t>
            </a:r>
            <a:r>
              <a:rPr lang="en-US" dirty="0"/>
              <a:t>begins at the end of </a:t>
            </a:r>
            <a:r>
              <a:rPr lang="en-US" b="1" dirty="0" smtClean="0"/>
              <a:t>2037</a:t>
            </a:r>
            <a:r>
              <a:rPr lang="en-US" dirty="0" smtClean="0"/>
              <a:t> – </a:t>
            </a:r>
            <a:r>
              <a:rPr lang="en-US" b="1" dirty="0" smtClean="0"/>
              <a:t>10 years after a Voyager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fld id="{3EF14EB4-1296-344E-98B2-51EF38DA7D3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5-Point Star 4"/>
          <p:cNvSpPr/>
          <p:nvPr/>
        </p:nvSpPr>
        <p:spPr bwMode="auto">
          <a:xfrm>
            <a:off x="4845566" y="4956253"/>
            <a:ext cx="382220" cy="357541"/>
          </a:xfrm>
          <a:prstGeom prst="star5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052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150" y="-68648"/>
            <a:ext cx="6822251" cy="1143000"/>
          </a:xfrm>
        </p:spPr>
        <p:txBody>
          <a:bodyPr/>
          <a:lstStyle/>
          <a:p>
            <a:r>
              <a:rPr lang="en-US" sz="2800" dirty="0" smtClean="0"/>
              <a:t>Timeline for a US great observatory,</a:t>
            </a:r>
            <a:br>
              <a:rPr lang="en-US" sz="2800" dirty="0" smtClean="0"/>
            </a:br>
            <a:r>
              <a:rPr lang="en-US" sz="2800" b="1" dirty="0" smtClean="0">
                <a:solidFill>
                  <a:srgbClr val="FF0000"/>
                </a:solidFill>
              </a:rPr>
              <a:t>no</a:t>
            </a:r>
            <a:r>
              <a:rPr lang="en-US" sz="2800" dirty="0" smtClean="0"/>
              <a:t> Voyager-scale upgrade in series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0564"/>
            <a:ext cx="8229600" cy="4965599"/>
          </a:xfrm>
        </p:spPr>
        <p:txBody>
          <a:bodyPr/>
          <a:lstStyle/>
          <a:p>
            <a:r>
              <a:rPr lang="en-US" dirty="0" smtClean="0"/>
              <a:t>Same point of departure for Great Observatory project duration</a:t>
            </a:r>
          </a:p>
          <a:p>
            <a:r>
              <a:rPr lang="en-US" dirty="0" smtClean="0"/>
              <a:t>Again, Need to have a compelling argument – our data, and astronomy customers,  grow with time to motivate a ~$</a:t>
            </a:r>
            <a:r>
              <a:rPr lang="en-US" dirty="0" err="1" smtClean="0"/>
              <a:t>bn</a:t>
            </a:r>
            <a:r>
              <a:rPr lang="en-US" dirty="0" smtClean="0"/>
              <a:t> expense; </a:t>
            </a:r>
            <a:r>
              <a:rPr lang="en-US" b="1" dirty="0" smtClean="0"/>
              <a:t>can we achieve that without a Voyager-scale instrument and resulting data?</a:t>
            </a:r>
          </a:p>
          <a:p>
            <a:r>
              <a:rPr lang="en-US" dirty="0" smtClean="0"/>
              <a:t>Timing w/out Voyager may be limited by our instrument R&amp;D bearing fruit, full-scale prototype tests, and the like; guess 6 years from ~ now</a:t>
            </a:r>
          </a:p>
          <a:p>
            <a:r>
              <a:rPr lang="en-US" dirty="0" smtClean="0"/>
              <a:t>So, Timing, pulled in without a Cold Voyager in series: </a:t>
            </a:r>
            <a:endParaRPr lang="en-US" dirty="0"/>
          </a:p>
          <a:p>
            <a:pPr lvl="1"/>
            <a:r>
              <a:rPr lang="en-US" dirty="0"/>
              <a:t>End-</a:t>
            </a:r>
            <a:r>
              <a:rPr lang="en-US" dirty="0" smtClean="0"/>
              <a:t>2022  </a:t>
            </a:r>
            <a:r>
              <a:rPr lang="en-US" dirty="0"/>
              <a:t>NSF review of Concept, NSF go-ahead mid-</a:t>
            </a:r>
            <a:r>
              <a:rPr lang="en-US" dirty="0" smtClean="0"/>
              <a:t>2023 </a:t>
            </a:r>
            <a:endParaRPr lang="en-US" dirty="0"/>
          </a:p>
          <a:p>
            <a:pPr lvl="1"/>
            <a:r>
              <a:rPr lang="en-US" dirty="0" smtClean="0"/>
              <a:t>Commissioning of new Observatory </a:t>
            </a:r>
            <a:r>
              <a:rPr lang="en-US" dirty="0"/>
              <a:t>begins at the end of </a:t>
            </a:r>
            <a:r>
              <a:rPr lang="en-US" b="1" dirty="0" smtClean="0"/>
              <a:t>2033 </a:t>
            </a:r>
          </a:p>
          <a:p>
            <a:pPr lvl="1"/>
            <a:r>
              <a:rPr lang="en-US" dirty="0" smtClean="0"/>
              <a:t>~4 years earlier without a Cold Voyager, but so much guesswork</a:t>
            </a:r>
            <a:r>
              <a:rPr lang="is-IS" dirty="0" smtClean="0"/>
              <a:t>…. </a:t>
            </a:r>
          </a:p>
          <a:p>
            <a:endParaRPr lang="en-US" dirty="0" smtClean="0"/>
          </a:p>
          <a:p>
            <a:r>
              <a:rPr lang="en-US" dirty="0" smtClean="0"/>
              <a:t>The naïve aLIGO extrapolation suggested 2036 if we start now</a:t>
            </a:r>
          </a:p>
          <a:p>
            <a:pPr marL="342900" lvl="1" indent="-342900">
              <a:buSzPct val="75000"/>
              <a:buFont typeface="Monotype Sorts" charset="0"/>
              <a:buChar char="l"/>
            </a:pPr>
            <a:r>
              <a:rPr lang="en-US" b="1" dirty="0" smtClean="0"/>
              <a:t>The uncertainty in the dates is greater than the difference with/without Voyager; </a:t>
            </a:r>
            <a:r>
              <a:rPr lang="is-IS" b="1" dirty="0"/>
              <a:t>probably is </a:t>
            </a:r>
            <a:r>
              <a:rPr lang="is-IS" b="1" dirty="0" smtClean="0"/>
              <a:t>sooner without the change in wavelength and cryogenics if funding is adequately motivated by the science to date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F14EB4-1296-344E-98B2-51EF38DA7D3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5-Point Star 4"/>
          <p:cNvSpPr/>
          <p:nvPr/>
        </p:nvSpPr>
        <p:spPr bwMode="auto">
          <a:xfrm>
            <a:off x="7484118" y="3267182"/>
            <a:ext cx="382220" cy="357541"/>
          </a:xfrm>
          <a:prstGeom prst="star5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193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Questions, answers, questions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451" y="1171254"/>
            <a:ext cx="7397810" cy="5686746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a) What are the current instrument timelines for initial operation and incremental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upgrades</a:t>
            </a:r>
          </a:p>
          <a:p>
            <a:pPr lvl="1"/>
            <a:r>
              <a:rPr lang="en-US" sz="2000" dirty="0" smtClean="0">
                <a:latin typeface="Calibri"/>
                <a:ea typeface="Calibri"/>
                <a:cs typeface="Calibri"/>
              </a:rPr>
              <a:t>No new information – we believe we can improve the aLIGO (and </a:t>
            </a:r>
            <a:r>
              <a:rPr lang="en-US" sz="2000" dirty="0" err="1" smtClean="0">
                <a:latin typeface="Calibri"/>
                <a:ea typeface="Calibri"/>
                <a:cs typeface="Calibri"/>
              </a:rPr>
              <a:t>AdV</a:t>
            </a:r>
            <a:r>
              <a:rPr lang="en-US" sz="2000" dirty="0" smtClean="0">
                <a:latin typeface="Calibri"/>
                <a:ea typeface="Calibri"/>
                <a:cs typeface="Calibri"/>
              </a:rPr>
              <a:t>) performance substantially (x2) with modest funds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b) What plausible timelines do we see for major observatories in the US and in Europe</a:t>
            </a:r>
          </a:p>
          <a:p>
            <a:pPr lvl="1"/>
            <a:r>
              <a:rPr lang="en-US" sz="2000" dirty="0" smtClean="0">
                <a:solidFill>
                  <a:srgbClr val="114FFB"/>
                </a:solidFill>
                <a:latin typeface="Calibri"/>
                <a:ea typeface="Calibri"/>
                <a:cs typeface="Calibri"/>
              </a:rPr>
              <a:t>Some guesses offered in these slides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) What are the key questions that need to be pursued to firm up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timelines</a:t>
            </a:r>
          </a:p>
          <a:p>
            <a:pPr lvl="1"/>
            <a:r>
              <a:rPr lang="en-US" sz="2000" dirty="0" smtClean="0">
                <a:solidFill>
                  <a:srgbClr val="114FFB"/>
                </a:solidFill>
                <a:latin typeface="Calibri"/>
                <a:ea typeface="Calibri"/>
                <a:cs typeface="Calibri"/>
              </a:rPr>
              <a:t>Do we pursue a cold-Voyager-class upgrade? </a:t>
            </a:r>
            <a:r>
              <a:rPr lang="en-US" sz="2000" dirty="0">
                <a:latin typeface="Calibri"/>
                <a:ea typeface="Calibri"/>
                <a:cs typeface="Calibri"/>
              </a:rPr>
              <a:t>C</a:t>
            </a:r>
            <a:r>
              <a:rPr lang="en-US" sz="2000" dirty="0" smtClean="0">
                <a:latin typeface="Calibri"/>
                <a:ea typeface="Calibri"/>
                <a:cs typeface="Calibri"/>
              </a:rPr>
              <a:t>an </a:t>
            </a:r>
            <a:r>
              <a:rPr lang="en-US" sz="2000" dirty="0">
                <a:latin typeface="Calibri"/>
                <a:ea typeface="Calibri"/>
                <a:cs typeface="Calibri"/>
              </a:rPr>
              <a:t>we satisfy our science customers until </a:t>
            </a:r>
            <a:r>
              <a:rPr lang="en-US" sz="2000" dirty="0" smtClean="0">
                <a:latin typeface="Calibri"/>
                <a:ea typeface="Calibri"/>
                <a:cs typeface="Calibri"/>
              </a:rPr>
              <a:t>2034 </a:t>
            </a:r>
            <a:r>
              <a:rPr lang="en-US" sz="2000" dirty="0">
                <a:latin typeface="Calibri"/>
                <a:ea typeface="Calibri"/>
                <a:cs typeface="Calibri"/>
              </a:rPr>
              <a:t>with only modest improvements ($10-$30M) and small down-time per </a:t>
            </a:r>
            <a:r>
              <a:rPr lang="en-US" sz="2000" dirty="0" err="1">
                <a:latin typeface="Calibri"/>
                <a:ea typeface="Calibri"/>
                <a:cs typeface="Calibri"/>
              </a:rPr>
              <a:t>ifo</a:t>
            </a:r>
            <a:r>
              <a:rPr lang="en-US" sz="2000" dirty="0" smtClean="0">
                <a:latin typeface="Calibri"/>
                <a:ea typeface="Calibri"/>
                <a:cs typeface="Calibri"/>
              </a:rPr>
              <a:t>?</a:t>
            </a:r>
            <a:endParaRPr lang="en-US" sz="2000" dirty="0">
              <a:solidFill>
                <a:srgbClr val="114FFB"/>
              </a:solidFill>
              <a:latin typeface="Calibri"/>
              <a:ea typeface="Calibri"/>
              <a:cs typeface="Calibri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fld id="{3EF14EB4-1296-344E-98B2-51EF38DA7D3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546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Questions, answers, questions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d) What are the next actions in this domain?</a:t>
            </a:r>
          </a:p>
          <a:p>
            <a:pPr lvl="1"/>
            <a:r>
              <a:rPr lang="en-US" sz="2000" dirty="0">
                <a:solidFill>
                  <a:srgbClr val="114FFB"/>
                </a:solidFill>
                <a:latin typeface="Calibri"/>
                <a:ea typeface="Calibri"/>
                <a:cs typeface="Calibri"/>
              </a:rPr>
              <a:t>Resolve the intermediate-upgrade scenario from a science perspective – </a:t>
            </a:r>
            <a:r>
              <a:rPr lang="en-US" sz="2000" dirty="0" smtClean="0">
                <a:solidFill>
                  <a:srgbClr val="114FFB"/>
                </a:solidFill>
                <a:latin typeface="Calibri"/>
                <a:ea typeface="Calibri"/>
                <a:cs typeface="Calibri"/>
              </a:rPr>
              <a:t>not </a:t>
            </a:r>
            <a:r>
              <a:rPr lang="en-US" sz="2000" dirty="0">
                <a:solidFill>
                  <a:srgbClr val="114FFB"/>
                </a:solidFill>
                <a:latin typeface="Calibri"/>
                <a:ea typeface="Calibri"/>
                <a:cs typeface="Calibri"/>
              </a:rPr>
              <a:t>urgent, but ultimately important</a:t>
            </a:r>
          </a:p>
          <a:p>
            <a:pPr lvl="1"/>
            <a:r>
              <a:rPr lang="en-US" sz="2000" dirty="0" smtClean="0">
                <a:solidFill>
                  <a:srgbClr val="114FFB"/>
                </a:solidFill>
                <a:latin typeface="Calibri"/>
                <a:ea typeface="Calibri"/>
                <a:cs typeface="Calibri"/>
              </a:rPr>
              <a:t>Seek feedback </a:t>
            </a:r>
            <a:r>
              <a:rPr lang="en-US" sz="2000" dirty="0">
                <a:solidFill>
                  <a:srgbClr val="114FFB"/>
                </a:solidFill>
                <a:latin typeface="Calibri"/>
                <a:ea typeface="Calibri"/>
                <a:cs typeface="Calibri"/>
              </a:rPr>
              <a:t>from funding agencies and non-GW community: </a:t>
            </a:r>
            <a:r>
              <a:rPr lang="en-US" sz="2000" b="1" dirty="0">
                <a:solidFill>
                  <a:srgbClr val="114FFB"/>
                </a:solidFill>
                <a:latin typeface="Calibri"/>
                <a:ea typeface="Calibri"/>
                <a:cs typeface="Calibri"/>
              </a:rPr>
              <a:t>What</a:t>
            </a:r>
            <a:r>
              <a:rPr lang="en-US" sz="2000" dirty="0">
                <a:solidFill>
                  <a:srgbClr val="114FFB"/>
                </a:solidFill>
                <a:latin typeface="Calibri"/>
                <a:ea typeface="Calibri"/>
                <a:cs typeface="Calibri"/>
              </a:rPr>
              <a:t> results from the field will be required to make a ~$</a:t>
            </a:r>
            <a:r>
              <a:rPr lang="en-US" sz="2000" dirty="0" err="1">
                <a:solidFill>
                  <a:srgbClr val="114FFB"/>
                </a:solidFill>
                <a:latin typeface="Calibri"/>
                <a:ea typeface="Calibri"/>
                <a:cs typeface="Calibri"/>
              </a:rPr>
              <a:t>bn</a:t>
            </a:r>
            <a:r>
              <a:rPr lang="en-US" sz="2000" dirty="0">
                <a:solidFill>
                  <a:srgbClr val="114FFB"/>
                </a:solidFill>
                <a:latin typeface="Calibri"/>
                <a:ea typeface="Calibri"/>
                <a:cs typeface="Calibri"/>
              </a:rPr>
              <a:t> investment compelling? </a:t>
            </a:r>
            <a:r>
              <a:rPr lang="en-US" sz="2000" dirty="0" smtClean="0">
                <a:solidFill>
                  <a:srgbClr val="114FFB"/>
                </a:solidFill>
                <a:latin typeface="Calibri"/>
                <a:ea typeface="Calibri"/>
                <a:cs typeface="Calibri"/>
              </a:rPr>
              <a:t/>
            </a:r>
            <a:br>
              <a:rPr lang="en-US" sz="2000" dirty="0" smtClean="0">
                <a:solidFill>
                  <a:srgbClr val="114FFB"/>
                </a:solidFill>
                <a:latin typeface="Calibri"/>
                <a:ea typeface="Calibri"/>
                <a:cs typeface="Calibri"/>
              </a:rPr>
            </a:br>
            <a:r>
              <a:rPr lang="en-US" sz="2000" dirty="0" smtClean="0">
                <a:solidFill>
                  <a:srgbClr val="114FFB"/>
                </a:solidFill>
                <a:latin typeface="Calibri"/>
                <a:ea typeface="Calibri"/>
                <a:cs typeface="Calibri"/>
              </a:rPr>
              <a:t>(</a:t>
            </a:r>
            <a:r>
              <a:rPr lang="en-US" sz="2000" dirty="0">
                <a:solidFill>
                  <a:srgbClr val="114FFB"/>
                </a:solidFill>
                <a:latin typeface="Calibri"/>
                <a:ea typeface="Calibri"/>
                <a:cs typeface="Calibri"/>
              </a:rPr>
              <a:t>I think we can make the technology in time)</a:t>
            </a:r>
          </a:p>
          <a:p>
            <a:pPr lvl="1"/>
            <a:r>
              <a:rPr lang="en-US" sz="2000" dirty="0">
                <a:solidFill>
                  <a:srgbClr val="114FFB"/>
                </a:solidFill>
                <a:latin typeface="Calibri"/>
                <a:ea typeface="Calibri"/>
                <a:cs typeface="Calibri"/>
              </a:rPr>
              <a:t>Ask ourselves: </a:t>
            </a:r>
            <a:r>
              <a:rPr lang="en-US" sz="2000" b="1" dirty="0">
                <a:solidFill>
                  <a:srgbClr val="114FFB"/>
                </a:solidFill>
                <a:latin typeface="Calibri"/>
                <a:ea typeface="Calibri"/>
                <a:cs typeface="Calibri"/>
              </a:rPr>
              <a:t>When</a:t>
            </a:r>
            <a:r>
              <a:rPr lang="en-US" sz="2000" dirty="0">
                <a:solidFill>
                  <a:srgbClr val="114FFB"/>
                </a:solidFill>
                <a:latin typeface="Calibri"/>
                <a:ea typeface="Calibri"/>
                <a:cs typeface="Calibri"/>
              </a:rPr>
              <a:t> can we deliver </a:t>
            </a:r>
            <a:r>
              <a:rPr lang="en-US" sz="2000" dirty="0" smtClean="0">
                <a:solidFill>
                  <a:srgbClr val="114FFB"/>
                </a:solidFill>
                <a:latin typeface="Calibri"/>
                <a:ea typeface="Calibri"/>
                <a:cs typeface="Calibri"/>
              </a:rPr>
              <a:t>those results? </a:t>
            </a:r>
            <a:br>
              <a:rPr lang="en-US" sz="2000" dirty="0" smtClean="0">
                <a:solidFill>
                  <a:srgbClr val="114FFB"/>
                </a:solidFill>
                <a:latin typeface="Calibri"/>
                <a:ea typeface="Calibri"/>
                <a:cs typeface="Calibri"/>
              </a:rPr>
            </a:br>
            <a:r>
              <a:rPr lang="en-US" sz="2000" dirty="0" smtClean="0">
                <a:solidFill>
                  <a:srgbClr val="114FFB"/>
                </a:solidFill>
                <a:latin typeface="Calibri"/>
                <a:ea typeface="Calibri"/>
                <a:cs typeface="Calibri"/>
              </a:rPr>
              <a:t>Sets </a:t>
            </a:r>
            <a:r>
              <a:rPr lang="en-US" sz="2000" dirty="0">
                <a:solidFill>
                  <a:srgbClr val="114FFB"/>
                </a:solidFill>
                <a:latin typeface="Calibri"/>
                <a:ea typeface="Calibri"/>
                <a:cs typeface="Calibri"/>
              </a:rPr>
              <a:t>date for start </a:t>
            </a:r>
            <a:r>
              <a:rPr lang="en-US" sz="2000" dirty="0" smtClean="0">
                <a:solidFill>
                  <a:srgbClr val="114FFB"/>
                </a:solidFill>
                <a:latin typeface="Calibri"/>
                <a:ea typeface="Calibri"/>
                <a:cs typeface="Calibri"/>
              </a:rPr>
              <a:t>            of </a:t>
            </a:r>
            <a:r>
              <a:rPr lang="en-US" sz="2000" dirty="0">
                <a:solidFill>
                  <a:srgbClr val="114FFB"/>
                </a:solidFill>
                <a:latin typeface="Calibri"/>
                <a:ea typeface="Calibri"/>
                <a:cs typeface="Calibri"/>
              </a:rPr>
              <a:t>bulk funding</a:t>
            </a:r>
          </a:p>
          <a:p>
            <a:pPr lvl="1"/>
            <a:r>
              <a:rPr lang="en-US" sz="2000" b="1" dirty="0">
                <a:solidFill>
                  <a:srgbClr val="114FFB"/>
                </a:solidFill>
                <a:latin typeface="Calibri"/>
                <a:ea typeface="Calibri"/>
                <a:cs typeface="Calibri"/>
              </a:rPr>
              <a:t>Start working as a global team with near-term deadlines</a:t>
            </a:r>
            <a:r>
              <a:rPr lang="en-US" sz="2000" dirty="0">
                <a:solidFill>
                  <a:srgbClr val="114FFB"/>
                </a:solidFill>
                <a:latin typeface="Calibri"/>
                <a:ea typeface="Calibri"/>
                <a:cs typeface="Calibri"/>
              </a:rPr>
              <a:t>; whether we make 1,2</a:t>
            </a:r>
            <a:r>
              <a:rPr lang="en-US" sz="2000" dirty="0" smtClean="0">
                <a:solidFill>
                  <a:srgbClr val="114FFB"/>
                </a:solidFill>
                <a:latin typeface="Calibri"/>
                <a:ea typeface="Calibri"/>
                <a:cs typeface="Calibri"/>
              </a:rPr>
              <a:t>, or 3 </a:t>
            </a:r>
            <a:r>
              <a:rPr lang="en-US" sz="2000" dirty="0">
                <a:solidFill>
                  <a:srgbClr val="114FFB"/>
                </a:solidFill>
                <a:latin typeface="Calibri"/>
                <a:ea typeface="Calibri"/>
                <a:cs typeface="Calibri"/>
              </a:rPr>
              <a:t>Great observatories, and if they are identical or not, we’ll get more support from the community and the funding agencies this way</a:t>
            </a:r>
            <a:endParaRPr lang="en-US" sz="2000" b="1" dirty="0">
              <a:solidFill>
                <a:srgbClr val="114FFB"/>
              </a:solidFill>
              <a:latin typeface="Calibri"/>
              <a:ea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F14EB4-1296-344E-98B2-51EF38DA7D3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5-Point Star 4"/>
          <p:cNvSpPr/>
          <p:nvPr/>
        </p:nvSpPr>
        <p:spPr bwMode="auto">
          <a:xfrm>
            <a:off x="3341345" y="4265830"/>
            <a:ext cx="382220" cy="357541"/>
          </a:xfrm>
          <a:prstGeom prst="star5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067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21878"/>
            <a:ext cx="7581901" cy="1094083"/>
          </a:xfrm>
        </p:spPr>
        <p:txBody>
          <a:bodyPr/>
          <a:lstStyle/>
          <a:p>
            <a:r>
              <a:rPr lang="en-US" sz="2800" dirty="0"/>
              <a:t>Recycling (of slides, that is):</a:t>
            </a:r>
            <a:br>
              <a:rPr lang="en-US" sz="2800" dirty="0"/>
            </a:br>
            <a:r>
              <a:rPr lang="en-US" sz="2800" dirty="0"/>
              <a:t>A rough timeline to critique</a:t>
            </a:r>
            <a:r>
              <a:rPr lang="en-US" sz="3900" dirty="0"/>
              <a:t/>
            </a:r>
            <a:br>
              <a:rPr lang="en-US" sz="3900" dirty="0"/>
            </a:br>
            <a:r>
              <a:rPr lang="en-US" sz="1300" dirty="0" smtClean="0"/>
              <a:t>(</a:t>
            </a:r>
            <a:r>
              <a:rPr lang="en-US" sz="1300" dirty="0"/>
              <a:t>stolen from Evans, G1401081)</a:t>
            </a:r>
            <a:endParaRPr lang="en-US" sz="13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294967295"/>
          </p:nvPr>
        </p:nvSpPr>
        <p:spPr>
          <a:xfrm>
            <a:off x="4191000" y="6356351"/>
            <a:ext cx="762000" cy="365125"/>
          </a:xfrm>
          <a:prstGeom prst="rect">
            <a:avLst/>
          </a:prstGeom>
        </p:spPr>
        <p:txBody>
          <a:bodyPr lIns="82058" tIns="41029" rIns="82058" bIns="41029"/>
          <a:lstStyle/>
          <a:p>
            <a:fld id="{9C1F5A0A-F6FC-4FFD-9B49-0DA8697211D9}" type="slidenum">
              <a:rPr lang="en-US" smtClean="0"/>
              <a:t>15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6236"/>
            <a:ext cx="9144000" cy="535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213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150" y="-68648"/>
            <a:ext cx="6547813" cy="1143000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) What are the current instrument timelines for initial operation and incremental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upgrades</a:t>
            </a:r>
          </a:p>
          <a:p>
            <a:pPr marL="0" indent="0">
              <a:buNone/>
            </a:pPr>
            <a:endParaRPr lang="en-US" sz="2000" dirty="0" smtClean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) What plausible timelines do we see for major observatories in the US and in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Europe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) What are the key questions that need to be pursued to firm up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timelines</a:t>
            </a:r>
          </a:p>
          <a:p>
            <a:pPr marL="0" indent="0">
              <a:buNone/>
            </a:pPr>
            <a:endParaRPr lang="en-US" sz="2000" dirty="0" smtClean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) what are the next actions in this domain?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F14EB4-1296-344E-98B2-51EF38DA7D3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26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 and Caveats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Thoughts on roadmaps for LIGO detectors have been discussed many times in many places</a:t>
            </a:r>
          </a:p>
          <a:p>
            <a:endParaRPr lang="en-US" dirty="0" smtClean="0"/>
          </a:p>
          <a:p>
            <a:r>
              <a:rPr lang="en-US" dirty="0" smtClean="0"/>
              <a:t>Draws from work by many; Mike </a:t>
            </a:r>
            <a:r>
              <a:rPr lang="en-US" dirty="0" err="1" smtClean="0"/>
              <a:t>Zucker</a:t>
            </a:r>
            <a:r>
              <a:rPr lang="en-US" dirty="0" smtClean="0"/>
              <a:t> just talked to this issue in the Lab; Dennis Coyne and Erik Gustafson have worked some on ‘Voyager’ cost and schedule; Paper by Miller et alia; cover slide stolen from Dave</a:t>
            </a:r>
          </a:p>
          <a:p>
            <a:endParaRPr lang="en-US" dirty="0"/>
          </a:p>
          <a:p>
            <a:r>
              <a:rPr lang="en-US" dirty="0" smtClean="0"/>
              <a:t>No consensus represented by my slides! Just things I thought useful for discussion.</a:t>
            </a:r>
          </a:p>
          <a:p>
            <a:pPr lvl="1"/>
            <a:r>
              <a:rPr lang="en-US" dirty="0" smtClean="0"/>
              <a:t>(i.e., expect a lively set of critiques and questions from LIGO folk!)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F14EB4-1296-344E-98B2-51EF38DA7D3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74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21878"/>
            <a:ext cx="7581901" cy="1094083"/>
          </a:xfrm>
        </p:spPr>
        <p:txBody>
          <a:bodyPr/>
          <a:lstStyle/>
          <a:p>
            <a:r>
              <a:rPr lang="en-US" sz="3200" dirty="0"/>
              <a:t>Recycling (of slides, that is):</a:t>
            </a:r>
            <a:br>
              <a:rPr lang="en-US" sz="3200" dirty="0"/>
            </a:br>
            <a:r>
              <a:rPr lang="en-US" sz="3200" dirty="0"/>
              <a:t>A rough timeline to critique</a:t>
            </a:r>
            <a:br>
              <a:rPr lang="en-US" sz="3200" dirty="0"/>
            </a:br>
            <a:r>
              <a:rPr lang="en-US" sz="1300" dirty="0" smtClean="0"/>
              <a:t>(</a:t>
            </a:r>
            <a:r>
              <a:rPr lang="en-US" sz="1300" dirty="0"/>
              <a:t>stolen from Evans, G1401081)</a:t>
            </a:r>
            <a:endParaRPr lang="en-US" sz="13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294967295"/>
          </p:nvPr>
        </p:nvSpPr>
        <p:spPr>
          <a:xfrm>
            <a:off x="4191000" y="6356351"/>
            <a:ext cx="762000" cy="365125"/>
          </a:xfrm>
          <a:prstGeom prst="rect">
            <a:avLst/>
          </a:prstGeom>
        </p:spPr>
        <p:txBody>
          <a:bodyPr lIns="82058" tIns="41029" rIns="82058" bIns="41029"/>
          <a:lstStyle/>
          <a:p>
            <a:fld id="{9C1F5A0A-F6FC-4FFD-9B49-0DA8697211D9}" type="slidenum">
              <a:rPr lang="en-US" smtClean="0"/>
              <a:t>4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6236"/>
            <a:ext cx="9144000" cy="535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83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149" y="-68648"/>
            <a:ext cx="7497199" cy="1143000"/>
          </a:xfrm>
        </p:spPr>
        <p:txBody>
          <a:bodyPr/>
          <a:lstStyle/>
          <a:p>
            <a:r>
              <a:rPr lang="en-US" sz="3200" dirty="0" smtClean="0"/>
              <a:t>aLIGO Timeline – an existence proof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912" y="1600200"/>
            <a:ext cx="8618448" cy="4525963"/>
          </a:xfrm>
        </p:spPr>
        <p:txBody>
          <a:bodyPr/>
          <a:lstStyle/>
          <a:p>
            <a:r>
              <a:rPr lang="en-US" dirty="0" smtClean="0"/>
              <a:t>1990’s: very active R&amp;D and table-top demonstrations</a:t>
            </a:r>
          </a:p>
          <a:p>
            <a:r>
              <a:rPr lang="en-US" dirty="0" smtClean="0"/>
              <a:t>1999: white paper with a conceptual design, a few important open questions (test mass material, laser technology); Lab cost and schedule estimate</a:t>
            </a:r>
          </a:p>
          <a:p>
            <a:r>
              <a:rPr lang="en-US" dirty="0" smtClean="0"/>
              <a:t>1999: NSF acknowledges that this is a feasible plan and they support it being developed into a proposal</a:t>
            </a:r>
          </a:p>
          <a:p>
            <a:r>
              <a:rPr lang="en-US" dirty="0" smtClean="0"/>
              <a:t>2000-2005: larger scale prototypes, ‘v0.8’ style prototypes</a:t>
            </a:r>
          </a:p>
          <a:p>
            <a:r>
              <a:rPr lang="en-US" dirty="0" smtClean="0"/>
              <a:t>2003: Proposal formally submitted to the NSF (final approval in 2007)</a:t>
            </a:r>
          </a:p>
          <a:p>
            <a:r>
              <a:rPr lang="en-US" dirty="0" smtClean="0"/>
              <a:t>2005-2010: preliminary designs, some final designs</a:t>
            </a:r>
          </a:p>
          <a:p>
            <a:r>
              <a:rPr lang="en-US" b="1" dirty="0" smtClean="0"/>
              <a:t>        Meet NSB start criteria: Initial LIGO at design sensitivity, one year run</a:t>
            </a:r>
          </a:p>
          <a:p>
            <a:r>
              <a:rPr lang="en-US" dirty="0" smtClean="0"/>
              <a:t>2008: funding starts for Advanced LIGO Project</a:t>
            </a:r>
          </a:p>
          <a:p>
            <a:r>
              <a:rPr lang="en-US" dirty="0" smtClean="0"/>
              <a:t>2014: Project complete</a:t>
            </a:r>
          </a:p>
          <a:p>
            <a:r>
              <a:rPr lang="en-US" dirty="0" smtClean="0"/>
              <a:t>2015: Two detectors functioning at 1/3 final sensitivity, ~50% joint uptime</a:t>
            </a:r>
          </a:p>
          <a:p>
            <a:endParaRPr lang="en-US" dirty="0" smtClean="0"/>
          </a:p>
          <a:p>
            <a:r>
              <a:rPr lang="en-US" b="1" dirty="0"/>
              <a:t>From 1995 to </a:t>
            </a:r>
            <a:r>
              <a:rPr lang="en-US" b="1" dirty="0" smtClean="0"/>
              <a:t>2015:  </a:t>
            </a:r>
            <a:r>
              <a:rPr lang="en-US" b="1" dirty="0"/>
              <a:t>20 years</a:t>
            </a:r>
          </a:p>
          <a:p>
            <a:r>
              <a:rPr lang="en-US" dirty="0" smtClean="0"/>
              <a:t>If we are e.g., at the ‘1995’ level of maturity for 3</a:t>
            </a:r>
            <a:r>
              <a:rPr lang="en-US" baseline="30000" dirty="0" smtClean="0"/>
              <a:t>rd</a:t>
            </a:r>
            <a:r>
              <a:rPr lang="en-US" dirty="0" smtClean="0"/>
              <a:t> gen</a:t>
            </a:r>
            <a:r>
              <a:rPr lang="is-IS" dirty="0" smtClean="0"/>
              <a:t>….could guess 2036.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F14EB4-1296-344E-98B2-51EF38DA7D3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5-Point Star 5"/>
          <p:cNvSpPr/>
          <p:nvPr/>
        </p:nvSpPr>
        <p:spPr bwMode="auto">
          <a:xfrm>
            <a:off x="801430" y="4117882"/>
            <a:ext cx="382220" cy="357541"/>
          </a:xfrm>
          <a:prstGeom prst="star5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432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(new) NSF process for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956" y="2007513"/>
            <a:ext cx="3279695" cy="4525963"/>
          </a:xfrm>
        </p:spPr>
        <p:txBody>
          <a:bodyPr/>
          <a:lstStyle/>
          <a:p>
            <a:r>
              <a:rPr lang="en-US" dirty="0"/>
              <a:t>Has become more complex than it was for </a:t>
            </a:r>
            <a:r>
              <a:rPr lang="en-US" dirty="0" smtClean="0"/>
              <a:t>aLIGO</a:t>
            </a:r>
          </a:p>
          <a:p>
            <a:r>
              <a:rPr lang="en-US" dirty="0" smtClean="0"/>
              <a:t>Much more </a:t>
            </a:r>
            <a:r>
              <a:rPr lang="en-US" dirty="0"/>
              <a:t>NSF </a:t>
            </a:r>
            <a:r>
              <a:rPr lang="en-US" dirty="0" smtClean="0"/>
              <a:t>participation </a:t>
            </a:r>
          </a:p>
          <a:p>
            <a:r>
              <a:rPr lang="en-US" dirty="0" smtClean="0"/>
              <a:t>E.g., management of </a:t>
            </a:r>
            <a:br>
              <a:rPr lang="en-US" dirty="0" smtClean="0"/>
            </a:br>
            <a:r>
              <a:rPr lang="en-US" dirty="0" smtClean="0"/>
              <a:t>reviews</a:t>
            </a:r>
          </a:p>
          <a:p>
            <a:r>
              <a:rPr lang="en-US" dirty="0" smtClean="0"/>
              <a:t>Can expect to continue to see       milestones presented as prerequisites to moving forward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F14EB4-1296-344E-98B2-51EF38DA7D3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380" y="1097280"/>
            <a:ext cx="5782620" cy="564667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-Point Star 5"/>
          <p:cNvSpPr/>
          <p:nvPr/>
        </p:nvSpPr>
        <p:spPr bwMode="auto">
          <a:xfrm>
            <a:off x="1011045" y="4352133"/>
            <a:ext cx="382220" cy="357541"/>
          </a:xfrm>
          <a:prstGeom prst="star5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669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544" y="1109079"/>
            <a:ext cx="5432765" cy="5637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aLIGO Upgrades: +, ++, +++</a:t>
            </a:r>
            <a:r>
              <a:rPr lang="is-IS" sz="3200" dirty="0" smtClean="0"/>
              <a:t>…</a:t>
            </a:r>
            <a:br>
              <a:rPr lang="is-IS" sz="3200" dirty="0" smtClean="0"/>
            </a:br>
            <a:r>
              <a:rPr lang="is-IS" sz="3200" dirty="0" smtClean="0"/>
              <a:t>‘modest’ cost, ‘modest’ downtime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2622"/>
            <a:ext cx="4019476" cy="5785378"/>
          </a:xfrm>
        </p:spPr>
        <p:txBody>
          <a:bodyPr/>
          <a:lstStyle/>
          <a:p>
            <a:r>
              <a:rPr lang="en-US" dirty="0" smtClean="0"/>
              <a:t>Fixing whatever is limiting the sensitivity at this time!</a:t>
            </a:r>
          </a:p>
          <a:p>
            <a:r>
              <a:rPr lang="en-US" dirty="0" smtClean="0"/>
              <a:t>Use of squeezed Light</a:t>
            </a:r>
          </a:p>
          <a:p>
            <a:pPr lvl="1"/>
            <a:r>
              <a:rPr lang="en-US" dirty="0" smtClean="0"/>
              <a:t>Frequency independent ~now</a:t>
            </a:r>
          </a:p>
          <a:p>
            <a:pPr lvl="1"/>
            <a:r>
              <a:rPr lang="en-US" dirty="0" smtClean="0"/>
              <a:t>Frequency dependent – possibly between O2-O3</a:t>
            </a:r>
          </a:p>
          <a:p>
            <a:r>
              <a:rPr lang="en-US" dirty="0" err="1" smtClean="0"/>
              <a:t>Tiltmeters</a:t>
            </a:r>
            <a:r>
              <a:rPr lang="en-US" dirty="0" smtClean="0"/>
              <a:t>; NN</a:t>
            </a:r>
            <a:r>
              <a:rPr lang="en-US" dirty="0"/>
              <a:t>/seismic feed-forward </a:t>
            </a:r>
            <a:r>
              <a:rPr lang="en-US" dirty="0" smtClean="0"/>
              <a:t>array </a:t>
            </a:r>
            <a:endParaRPr lang="en-US" dirty="0"/>
          </a:p>
          <a:p>
            <a:r>
              <a:rPr lang="en-US" dirty="0" smtClean="0"/>
              <a:t>Vertical</a:t>
            </a:r>
            <a:r>
              <a:rPr lang="en-US" dirty="0"/>
              <a:t>/roll damping; additional vertical springs here and there</a:t>
            </a:r>
          </a:p>
          <a:p>
            <a:r>
              <a:rPr lang="en-US" dirty="0" smtClean="0"/>
              <a:t>Installation of ‘better’ mirrors</a:t>
            </a:r>
          </a:p>
          <a:p>
            <a:pPr lvl="1"/>
            <a:r>
              <a:rPr lang="en-US" dirty="0" smtClean="0"/>
              <a:t>Lower loss, scatter</a:t>
            </a:r>
          </a:p>
          <a:p>
            <a:pPr lvl="1"/>
            <a:r>
              <a:rPr lang="en-US" dirty="0" smtClean="0"/>
              <a:t>Lower thermal noise</a:t>
            </a:r>
          </a:p>
          <a:p>
            <a:r>
              <a:rPr lang="en-US" dirty="0" smtClean="0"/>
              <a:t>Increasing mirror mass,</a:t>
            </a:r>
            <a:br>
              <a:rPr lang="en-US" dirty="0" smtClean="0"/>
            </a:br>
            <a:r>
              <a:rPr lang="en-US" dirty="0" smtClean="0"/>
              <a:t>Extending suspension length</a:t>
            </a:r>
            <a:br>
              <a:rPr lang="en-US" dirty="0" smtClean="0"/>
            </a:br>
            <a:r>
              <a:rPr lang="en-US" dirty="0" smtClean="0"/>
              <a:t>(ok, not so modest</a:t>
            </a:r>
            <a:r>
              <a:rPr lang="is-IS" dirty="0" smtClean="0"/>
              <a:t>…)</a:t>
            </a:r>
            <a:endParaRPr lang="en-US" dirty="0" smtClean="0"/>
          </a:p>
          <a:p>
            <a:r>
              <a:rPr lang="is-IS" b="1" dirty="0" smtClean="0"/>
              <a:t>…clearly can keep busy till 2025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239000" y="6403197"/>
            <a:ext cx="1905000" cy="454803"/>
          </a:xfrm>
        </p:spPr>
        <p:txBody>
          <a:bodyPr/>
          <a:lstStyle/>
          <a:p>
            <a:fld id="{3EF14EB4-1296-344E-98B2-51EF38DA7D3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373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Voyager scale Upgrade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79538"/>
            <a:ext cx="8289949" cy="5478462"/>
          </a:xfrm>
        </p:spPr>
        <p:txBody>
          <a:bodyPr/>
          <a:lstStyle/>
          <a:p>
            <a:r>
              <a:rPr lang="en-US" dirty="0" smtClean="0"/>
              <a:t>Some approach to another step up; several concepts in discussion</a:t>
            </a:r>
          </a:p>
          <a:p>
            <a:r>
              <a:rPr lang="en-US" dirty="0" smtClean="0"/>
              <a:t>Dennis Coyne and Eric Gustafson made an educated guess for the cost and time required for a Cryogenic, Silicon, Voyager-style instrument for the current LIGO facilities, and re-using what one can</a:t>
            </a:r>
          </a:p>
          <a:p>
            <a:r>
              <a:rPr lang="en-US" dirty="0" smtClean="0"/>
              <a:t>Extrapolated from the aLIGO experience for both cost and time. </a:t>
            </a:r>
          </a:p>
          <a:p>
            <a:r>
              <a:rPr lang="en-US" dirty="0" smtClean="0"/>
              <a:t>Costs: ~$100M, using US accounting</a:t>
            </a:r>
          </a:p>
          <a:p>
            <a:r>
              <a:rPr lang="en-US" dirty="0" smtClean="0"/>
              <a:t>Timing with hopes for start dates and resignation for the later pace: </a:t>
            </a:r>
          </a:p>
          <a:p>
            <a:pPr lvl="1"/>
            <a:r>
              <a:rPr lang="en-US" dirty="0" smtClean="0"/>
              <a:t>End-2016  NSF review of Concept, NSF go-ahead mid-2017</a:t>
            </a:r>
          </a:p>
          <a:p>
            <a:pPr lvl="1"/>
            <a:r>
              <a:rPr lang="en-US" dirty="0" smtClean="0"/>
              <a:t>Design through PDR, Construction proposal to NSF end 2019 </a:t>
            </a:r>
          </a:p>
          <a:p>
            <a:pPr lvl="1"/>
            <a:r>
              <a:rPr lang="en-US" dirty="0" smtClean="0"/>
              <a:t>Construction award end of 2021 </a:t>
            </a:r>
            <a:r>
              <a:rPr lang="en-US" dirty="0"/>
              <a:t>(if       </a:t>
            </a:r>
            <a:r>
              <a:rPr lang="is-IS" dirty="0"/>
              <a:t>…)</a:t>
            </a:r>
            <a:endParaRPr lang="en-US" dirty="0" smtClean="0"/>
          </a:p>
          <a:p>
            <a:pPr lvl="1"/>
            <a:r>
              <a:rPr lang="en-US" dirty="0" smtClean="0"/>
              <a:t>3 years Fabrication, </a:t>
            </a:r>
          </a:p>
          <a:p>
            <a:pPr lvl="1"/>
            <a:r>
              <a:rPr lang="en-US" dirty="0" smtClean="0"/>
              <a:t>2 years installation					~4 </a:t>
            </a:r>
            <a:r>
              <a:rPr lang="en-US" dirty="0"/>
              <a:t>years </a:t>
            </a:r>
            <a:r>
              <a:rPr lang="en-US" dirty="0" smtClean="0"/>
              <a:t>with</a:t>
            </a:r>
          </a:p>
          <a:p>
            <a:pPr lvl="1"/>
            <a:r>
              <a:rPr lang="en-US" dirty="0" smtClean="0"/>
              <a:t>1 year integration					</a:t>
            </a:r>
            <a:r>
              <a:rPr lang="en-US" dirty="0"/>
              <a:t>no observation</a:t>
            </a:r>
            <a:endParaRPr lang="en-US" dirty="0" smtClean="0"/>
          </a:p>
          <a:p>
            <a:pPr lvl="1"/>
            <a:r>
              <a:rPr lang="en-US" b="1" dirty="0" smtClean="0"/>
              <a:t>Commissioning begins at the end of 2027		</a:t>
            </a:r>
          </a:p>
          <a:p>
            <a:r>
              <a:rPr lang="en-US" dirty="0" smtClean="0"/>
              <a:t>What’s the science lifetime of this upgrade? 10 years? That determines</a:t>
            </a:r>
            <a:r>
              <a:rPr lang="is-IS" dirty="0" smtClean="0"/>
              <a:t>…:</a:t>
            </a:r>
            <a:endParaRPr lang="en-US" dirty="0" smtClean="0"/>
          </a:p>
          <a:p>
            <a:pPr lvl="1"/>
            <a:r>
              <a:rPr lang="en-US" b="1" dirty="0">
                <a:sym typeface="Wingdings"/>
              </a:rPr>
              <a:t>W</a:t>
            </a:r>
            <a:r>
              <a:rPr lang="en-US" b="1" dirty="0" smtClean="0">
                <a:sym typeface="Wingdings"/>
              </a:rPr>
              <a:t>hen do we want to see an ET/LUNGO operating?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F14EB4-1296-344E-98B2-51EF38DA7D3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Right Brace 4"/>
          <p:cNvSpPr/>
          <p:nvPr/>
        </p:nvSpPr>
        <p:spPr bwMode="auto">
          <a:xfrm>
            <a:off x="5904914" y="4980911"/>
            <a:ext cx="728456" cy="812335"/>
          </a:xfrm>
          <a:prstGeom prst="righ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5-Point Star 7"/>
          <p:cNvSpPr/>
          <p:nvPr/>
        </p:nvSpPr>
        <p:spPr bwMode="auto">
          <a:xfrm>
            <a:off x="4808577" y="4216514"/>
            <a:ext cx="382220" cy="357541"/>
          </a:xfrm>
          <a:prstGeom prst="star5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883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Tensions in the Cold Voyager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6597"/>
            <a:ext cx="8366582" cy="5424754"/>
          </a:xfrm>
        </p:spPr>
        <p:txBody>
          <a:bodyPr/>
          <a:lstStyle/>
          <a:p>
            <a:r>
              <a:rPr lang="en-US" dirty="0"/>
              <a:t>Time down for a given observatory</a:t>
            </a:r>
          </a:p>
          <a:p>
            <a:pPr lvl="1"/>
            <a:r>
              <a:rPr lang="en-US" dirty="0"/>
              <a:t>Have to assume we do a staged upgrade of the instruments, with the other partners in the network continuing </a:t>
            </a:r>
            <a:r>
              <a:rPr lang="en-US" dirty="0" smtClean="0"/>
              <a:t>observations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hat scale of upgrade in the ‘Voyager’ epoch will be well motivated in terms of the science and the downtime?</a:t>
            </a:r>
          </a:p>
          <a:p>
            <a:r>
              <a:rPr lang="en-US" dirty="0" smtClean="0"/>
              <a:t>Time to first observation</a:t>
            </a:r>
          </a:p>
          <a:p>
            <a:pPr lvl="1"/>
            <a:r>
              <a:rPr lang="en-US" dirty="0" smtClean="0"/>
              <a:t>First guess for a cryogenic Voyager Observing Run is ~2028</a:t>
            </a:r>
          </a:p>
          <a:p>
            <a:pPr lvl="1"/>
            <a:r>
              <a:rPr lang="en-US" dirty="0" smtClean="0"/>
              <a:t>Will the ‘Advanced+++’ detectors be interesting until then?</a:t>
            </a:r>
          </a:p>
          <a:p>
            <a:r>
              <a:rPr lang="en-US" dirty="0" smtClean="0"/>
              <a:t>Quasi-parallel or slightly time-shifted request for ~$10</a:t>
            </a:r>
            <a:r>
              <a:rPr lang="en-US" baseline="30000" dirty="0" smtClean="0"/>
              <a:t>8 </a:t>
            </a:r>
            <a:r>
              <a:rPr lang="en-US" dirty="0" smtClean="0"/>
              <a:t>and ~$10</a:t>
            </a:r>
            <a:r>
              <a:rPr lang="en-US" baseline="30000" dirty="0" smtClean="0"/>
              <a:t>9</a:t>
            </a:r>
            <a:endParaRPr lang="en-US" dirty="0" smtClean="0"/>
          </a:p>
          <a:p>
            <a:pPr lvl="1"/>
            <a:r>
              <a:rPr lang="en-US" dirty="0" smtClean="0"/>
              <a:t>Is there a community to support this pair of investments?</a:t>
            </a:r>
          </a:p>
          <a:p>
            <a:pPr lvl="1"/>
            <a:r>
              <a:rPr lang="en-US" dirty="0" smtClean="0"/>
              <a:t>Is there an optimization of draws from the bank in terms of timing?</a:t>
            </a:r>
          </a:p>
          <a:p>
            <a:pPr lvl="1"/>
            <a:r>
              <a:rPr lang="en-US" dirty="0" smtClean="0"/>
              <a:t>Is a $10% ‘prototype’ a good investment to control final costs?</a:t>
            </a:r>
          </a:p>
          <a:p>
            <a:r>
              <a:rPr lang="en-US" dirty="0" smtClean="0"/>
              <a:t>Can it be better to skip the ‘cold Voyager’ phase?</a:t>
            </a:r>
          </a:p>
          <a:p>
            <a:pPr lvl="1"/>
            <a:r>
              <a:rPr lang="en-US" dirty="0" smtClean="0"/>
              <a:t>Can we find more ‘modest’ upgrades with ‘modest’ downtime?</a:t>
            </a:r>
          </a:p>
          <a:p>
            <a:pPr lvl="1"/>
            <a:r>
              <a:rPr lang="en-US" dirty="0" smtClean="0"/>
              <a:t>Science Objective: Bring in the earliest readiness date for an ET/LUNGO scale observatory, reduce downtime</a:t>
            </a:r>
          </a:p>
          <a:p>
            <a:pPr lvl="1"/>
            <a:r>
              <a:rPr lang="en-US" dirty="0" smtClean="0"/>
              <a:t>Funding Objective: Decrease sum of draws from funding agencies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F14EB4-1296-344E-98B2-51EF38DA7D3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35335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114FFB"/>
      </a:dk1>
      <a:lt1>
        <a:srgbClr val="FFFFFF"/>
      </a:lt1>
      <a:dk2>
        <a:srgbClr val="000000"/>
      </a:dk2>
      <a:lt2>
        <a:srgbClr val="CECECE"/>
      </a:lt2>
      <a:accent1>
        <a:srgbClr val="D49FFF"/>
      </a:accent1>
      <a:accent2>
        <a:srgbClr val="618FFD"/>
      </a:accent2>
      <a:accent3>
        <a:srgbClr val="FFFFFF"/>
      </a:accent3>
      <a:accent4>
        <a:srgbClr val="0D42D6"/>
      </a:accent4>
      <a:accent5>
        <a:srgbClr val="E6CDFF"/>
      </a:accent5>
      <a:accent6>
        <a:srgbClr val="5781E5"/>
      </a:accent6>
      <a:hlink>
        <a:srgbClr val="009688"/>
      </a:hlink>
      <a:folHlink>
        <a:srgbClr val="DADADA"/>
      </a:folHlink>
    </a:clrScheme>
    <a:fontScheme name="Default Design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66284</TotalTime>
  <Words>1466</Words>
  <Application>Microsoft Macintosh PowerPoint</Application>
  <PresentationFormat>On-screen Show (4:3)</PresentationFormat>
  <Paragraphs>159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Default Design</vt:lpstr>
      <vt:lpstr>Photo Editor Photo</vt:lpstr>
      <vt:lpstr>PowerPoint Presentation</vt:lpstr>
      <vt:lpstr>Questions</vt:lpstr>
      <vt:lpstr>Credits and Caveats</vt:lpstr>
      <vt:lpstr>Recycling (of slides, that is): A rough timeline to critique (stolen from Evans, G1401081)</vt:lpstr>
      <vt:lpstr>aLIGO Timeline – an existence proof</vt:lpstr>
      <vt:lpstr>(new) NSF process for Projects</vt:lpstr>
      <vt:lpstr>aLIGO Upgrades: +, ++, +++… ‘modest’ cost, ‘modest’ downtime</vt:lpstr>
      <vt:lpstr>Voyager scale Upgrade</vt:lpstr>
      <vt:lpstr>Tensions in the Cold Voyager path</vt:lpstr>
      <vt:lpstr>LIGO Lab thoughts on 3rd gen</vt:lpstr>
      <vt:lpstr>Timeline for a US great observatory, with a Voyager-scale upgrade in series</vt:lpstr>
      <vt:lpstr>Timeline for a US great observatory, no Voyager-scale upgrade in series</vt:lpstr>
      <vt:lpstr>Questions, answers, questions…</vt:lpstr>
      <vt:lpstr>Questions, answers, questions…</vt:lpstr>
      <vt:lpstr>Recycling (of slides, that is): A rough timeline to critique (stolen from Evans, G1401081)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sanders</dc:creator>
  <cp:lastModifiedBy>David Shoemaker</cp:lastModifiedBy>
  <cp:revision>776</cp:revision>
  <cp:lastPrinted>2016-02-02T09:35:32Z</cp:lastPrinted>
  <dcterms:created xsi:type="dcterms:W3CDTF">2001-01-17T17:06:57Z</dcterms:created>
  <dcterms:modified xsi:type="dcterms:W3CDTF">2016-02-03T06:52:51Z</dcterms:modified>
</cp:coreProperties>
</file>