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94" r:id="rId3"/>
    <p:sldId id="395" r:id="rId4"/>
    <p:sldId id="400" r:id="rId5"/>
    <p:sldId id="429" r:id="rId6"/>
    <p:sldId id="430" r:id="rId7"/>
    <p:sldId id="402" r:id="rId8"/>
    <p:sldId id="397" r:id="rId9"/>
    <p:sldId id="404" r:id="rId10"/>
    <p:sldId id="403" r:id="rId11"/>
    <p:sldId id="431" r:id="rId12"/>
    <p:sldId id="419" r:id="rId13"/>
    <p:sldId id="405" r:id="rId14"/>
    <p:sldId id="432" r:id="rId15"/>
    <p:sldId id="417" r:id="rId16"/>
    <p:sldId id="407" r:id="rId17"/>
    <p:sldId id="433" r:id="rId18"/>
    <p:sldId id="421" r:id="rId19"/>
    <p:sldId id="434" r:id="rId20"/>
    <p:sldId id="435" r:id="rId21"/>
    <p:sldId id="423" r:id="rId22"/>
    <p:sldId id="437" r:id="rId23"/>
    <p:sldId id="436" r:id="rId24"/>
    <p:sldId id="425" r:id="rId25"/>
    <p:sldId id="426" r:id="rId26"/>
    <p:sldId id="438" r:id="rId27"/>
    <p:sldId id="4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99"/>
    <a:srgbClr val="FF33CC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 autoAdjust="0"/>
    <p:restoredTop sz="94660"/>
  </p:normalViewPr>
  <p:slideViewPr>
    <p:cSldViewPr>
      <p:cViewPr>
        <p:scale>
          <a:sx n="66" d="100"/>
          <a:sy n="66" d="100"/>
        </p:scale>
        <p:origin x="-2752" y="-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80F57-1E90-4B2A-A7CB-EEB93650451D}" type="datetimeFigureOut">
              <a:rPr lang="en-GB" smtClean="0"/>
              <a:t>6/2/15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3BDB8-C511-4428-9474-9E29B7BF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2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2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1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6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7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05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2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15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36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92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7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9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5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4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5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6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5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1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5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5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5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78786-EF0C-424E-BC05-BCB43F93984C}" type="datetimeFigureOut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7638-3D80-4310-AA24-C90897907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7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1.xml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7" Type="http://schemas.openxmlformats.org/officeDocument/2006/relationships/image" Target="../media/image44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3.png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Relationship Id="rId9" Type="http://schemas.openxmlformats.org/officeDocument/2006/relationships/image" Target="../media/image44.png"/><Relationship Id="rId10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7.png"/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9.png"/><Relationship Id="rId1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12" y="1700808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3900" dirty="0" smtClean="0">
                <a:solidFill>
                  <a:srgbClr val="0000FF"/>
                </a:solidFill>
              </a:rPr>
              <a:t>White Light Cavity Ideas and </a:t>
            </a:r>
            <a:br>
              <a:rPr lang="en-US" altLang="zh-CN" sz="3900" dirty="0" smtClean="0">
                <a:solidFill>
                  <a:srgbClr val="0000FF"/>
                </a:solidFill>
              </a:rPr>
            </a:br>
            <a:r>
              <a:rPr lang="en-US" altLang="zh-CN" sz="3900" dirty="0" smtClean="0">
                <a:solidFill>
                  <a:srgbClr val="0000FF"/>
                </a:solidFill>
              </a:rPr>
              <a:t>General Sensitivity Limits</a:t>
            </a:r>
            <a:endParaRPr lang="zh-CN" altLang="en-US" sz="3900" dirty="0"/>
          </a:p>
        </p:txBody>
      </p:sp>
      <p:sp>
        <p:nvSpPr>
          <p:cNvPr id="29" name="Rectangle 28"/>
          <p:cNvSpPr/>
          <p:nvPr/>
        </p:nvSpPr>
        <p:spPr>
          <a:xfrm>
            <a:off x="3705705" y="3933056"/>
            <a:ext cx="17588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Haixing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Miao</a:t>
            </a:r>
          </a:p>
        </p:txBody>
      </p:sp>
      <p:pic>
        <p:nvPicPr>
          <p:cNvPr id="32" name="Picture 2" descr="http://www.ligo.org/images/logo0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5"/>
          <a:stretch/>
        </p:blipFill>
        <p:spPr bwMode="auto">
          <a:xfrm>
            <a:off x="5306022" y="25767"/>
            <a:ext cx="3837978" cy="9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副标题 2"/>
          <p:cNvSpPr txBox="1">
            <a:spLocks/>
          </p:cNvSpPr>
          <p:nvPr/>
        </p:nvSpPr>
        <p:spPr>
          <a:xfrm>
            <a:off x="1621338" y="5378346"/>
            <a:ext cx="592754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Summarizing researches by several </a:t>
            </a:r>
            <a:r>
              <a:rPr lang="en-US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LSC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9"/>
          <p:cNvSpPr/>
          <p:nvPr/>
        </p:nvSpPr>
        <p:spPr>
          <a:xfrm>
            <a:off x="22112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http://www.birminghamsciencecity.co.uk/files/images/pageimage/68.7fb59d63/730x274.fitand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82" y="16158"/>
            <a:ext cx="2612529" cy="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eee.bham.ac.uk/spannm/new_crest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1"/>
          <a:stretch/>
        </p:blipFill>
        <p:spPr bwMode="auto">
          <a:xfrm>
            <a:off x="72572" y="18866"/>
            <a:ext cx="865345" cy="10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35036" y="4509120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of Birmingham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896" y="3212976"/>
            <a:ext cx="18994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G1500730</a:t>
            </a:r>
          </a:p>
        </p:txBody>
      </p:sp>
    </p:spTree>
    <p:extLst>
      <p:ext uri="{BB962C8B-B14F-4D97-AF65-F5344CB8AC3E}">
        <p14:creationId xmlns:p14="http://schemas.microsoft.com/office/powerpoint/2010/main" val="364590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66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965"/>
            <a:ext cx="3492888" cy="32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6612" y="1196965"/>
            <a:ext cx="103746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Case I: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07" y="1196752"/>
            <a:ext cx="3916741" cy="32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6612" y="4869160"/>
            <a:ext cx="548259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Advantage: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Long coherence time and tunable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6612" y="5301208"/>
            <a:ext cx="7673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Challenges: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(1) Wavelength compatibility (frequency conversion)</a:t>
            </a:r>
            <a:b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                    (2) Additional quantum noise (currently under study)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6612" y="4438273"/>
            <a:ext cx="751680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Principle: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egative dispersion to compensate propagation phase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6052408"/>
            <a:ext cx="815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Reference: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Zhou 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al.,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arXiv:1410.6877;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Yiqiu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Ma 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arXiv:1501.01349 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221115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3851858"/>
            <a:ext cx="2339760" cy="25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66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612" y="3646185"/>
            <a:ext cx="240373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Mikhailov’s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group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612" y="1196965"/>
            <a:ext cx="239277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Shahriar</a:t>
            </a:r>
            <a:r>
              <a:rPr lang="en-US" altLang="zh-C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’s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group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49" y="4149080"/>
            <a:ext cx="2326900" cy="21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1" y="1563193"/>
            <a:ext cx="2702257" cy="20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42" y="1412408"/>
            <a:ext cx="2560946" cy="206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79673" y="2595791"/>
            <a:ext cx="7825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Phase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673" y="5445224"/>
            <a:ext cx="7825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Phase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6" y="1704995"/>
            <a:ext cx="64770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6" y="4437112"/>
            <a:ext cx="64770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0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3851858"/>
            <a:ext cx="2339760" cy="25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66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612" y="3646185"/>
            <a:ext cx="240373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Mikhailov’s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group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612" y="1196965"/>
            <a:ext cx="239277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Shahriar</a:t>
            </a:r>
            <a:r>
              <a:rPr lang="en-US" altLang="zh-C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’s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group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49" y="4149080"/>
            <a:ext cx="2326900" cy="21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1" y="1563193"/>
            <a:ext cx="2702257" cy="20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42" y="1412408"/>
            <a:ext cx="2560946" cy="206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79673" y="2595791"/>
            <a:ext cx="7825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Phase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673" y="5445224"/>
            <a:ext cx="7825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Phase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52120" y="2396786"/>
            <a:ext cx="308499" cy="123160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83497" y="4984054"/>
            <a:ext cx="509692" cy="110924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43" y="3314648"/>
            <a:ext cx="1725930" cy="537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6" y="1704995"/>
            <a:ext cx="64770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6" y="4437112"/>
            <a:ext cx="647700" cy="2552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98693" y="1124744"/>
            <a:ext cx="152317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Working</a:t>
            </a: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wavelengths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76338" y="1844824"/>
            <a:ext cx="1788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(780, 795, 590, 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852,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895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nm)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22888"/>
            <a:ext cx="2033807" cy="21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01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0" y="1556855"/>
            <a:ext cx="3032146" cy="31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66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9301" y="1196752"/>
            <a:ext cx="428514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An example using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612" y="1196965"/>
            <a:ext cx="114646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Case II: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11026"/>
            <a:ext cx="3410397" cy="30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6612" y="4870321"/>
            <a:ext cx="148630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4869160"/>
            <a:ext cx="675858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thermal noise from mechanical oscillator (</a:t>
            </a:r>
            <a:r>
              <a:rPr lang="en-US" altLang="zh-CN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08" y="5589240"/>
            <a:ext cx="217932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2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0" y="1556855"/>
            <a:ext cx="3032146" cy="31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66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9301" y="1196752"/>
            <a:ext cx="428514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An example using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612" y="1196965"/>
            <a:ext cx="114646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Case II: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11026"/>
            <a:ext cx="3410397" cy="30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6612" y="4870321"/>
            <a:ext cx="148630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4869160"/>
            <a:ext cx="675858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thermal noise from mechanical oscillator (</a:t>
            </a:r>
            <a:r>
              <a:rPr lang="en-US" altLang="zh-CN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5373216"/>
            <a:ext cx="4002405" cy="6705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99592" y="6052408"/>
            <a:ext cx="5122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Reference: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Miao 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al.,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en-US" altLang="zh-CN" sz="2000" dirty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DCC: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P1400255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2585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8690597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O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verview of key challenges for upgrades 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753603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Peak-sensitivity-oriented: external/internal squeezing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6612" y="2374140"/>
            <a:ext cx="641233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Bandwidth-oriented: white-light-cavity ideas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6612" y="1208850"/>
            <a:ext cx="670728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Advantage: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fully understood and ready to implement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612" y="1585258"/>
            <a:ext cx="183255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Challenge: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1738" y="1622218"/>
            <a:ext cx="56076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optical loss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injection path (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external squeezing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) or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nonlinear crystal (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internal squeezing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612" y="2818286"/>
            <a:ext cx="584326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Advantage: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long coherence time and tunable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612" y="3231654"/>
            <a:ext cx="373025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Challenges and readiness: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6123" y="3645024"/>
            <a:ext cx="7160293" cy="277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Atomic-based:  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(1)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Compatibility of wavelength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(using frequency conversion).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(2) A complete quantum noise analysis  (currently under way). 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Readiness: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around 5-10 years according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Shahriar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Mikhailov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-based: 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(1)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Thermal noise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the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oscillator. 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(2) Additional feedback control scheme. 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Readiness: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conditional on progress in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optomechanics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9162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85078" y="836712"/>
            <a:ext cx="7343229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Mizuno Limit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Shot-noise-limited sensitivity and signal recycling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on peak sensitivity and bandwidth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Approaches for Surpassing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Peak-sensitivity-oriented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external/internal squeezing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Bandwidth-oriented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white-light-cavity ideas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An overview of key issues for future upgrades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Quantum Limit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beyond the Standard Quantum Limit and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Some implications for configuration studies in future</a:t>
            </a:r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83002" y="6487024"/>
            <a:ext cx="4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214" y="933604"/>
            <a:ext cx="7151162" cy="35035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86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69106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Tuned signal recycling: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Standard Quantum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612" y="1299537"/>
            <a:ext cx="654422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tradeoff between the radiation pressure noise and shot noise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612" y="1772815"/>
            <a:ext cx="68900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Cancelling radiation pressure noise: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Mizuno Limit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612" y="2780928"/>
            <a:ext cx="70415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Using squeezing or white-light cavities: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ext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imit?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612" y="2307648"/>
            <a:ext cx="658750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tradeoff between the peak sensitivity and detector bandwidth</a:t>
            </a:r>
          </a:p>
        </p:txBody>
      </p:sp>
    </p:spTree>
    <p:extLst>
      <p:ext uri="{BB962C8B-B14F-4D97-AF65-F5344CB8AC3E}">
        <p14:creationId xmlns:p14="http://schemas.microsoft.com/office/powerpoint/2010/main" val="3499149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07904" y="4126312"/>
            <a:ext cx="1228064" cy="691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69106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Tuned signal recycling: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Standard Quantum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612" y="1299537"/>
            <a:ext cx="654422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tradeoff between the radiation pressure noise and shot noise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612" y="1772815"/>
            <a:ext cx="68900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Cancelling radiation pressure noise: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Mizuno Limit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612" y="2780928"/>
            <a:ext cx="70415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Using squeezing or white-light cavities: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ext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imit?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612" y="2307648"/>
            <a:ext cx="658750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tradeoff between the peak sensitivity and detector bandwidth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74" y="4286618"/>
            <a:ext cx="743902" cy="251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9" y="4278562"/>
            <a:ext cx="1395603" cy="28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26" y="4270328"/>
            <a:ext cx="794194" cy="33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24" y="3441194"/>
            <a:ext cx="557403" cy="2346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753778" y="4437760"/>
            <a:ext cx="90297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35968" y="4439015"/>
            <a:ext cx="90297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5423" y="3494530"/>
            <a:ext cx="0" cy="5872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85536" y="4737338"/>
            <a:ext cx="1903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(Initial quantum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 of detector)</a:t>
            </a:r>
            <a:endParaRPr lang="en-GB" sz="2000" dirty="0"/>
          </a:p>
        </p:txBody>
      </p:sp>
      <p:sp>
        <p:nvSpPr>
          <p:cNvPr id="32" name="Rectangle 31"/>
          <p:cNvSpPr/>
          <p:nvPr/>
        </p:nvSpPr>
        <p:spPr>
          <a:xfrm>
            <a:off x="3613796" y="488135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(Interaction)</a:t>
            </a:r>
            <a:endParaRPr lang="en-GB" sz="2000" dirty="0"/>
          </a:p>
        </p:txBody>
      </p:sp>
      <p:sp>
        <p:nvSpPr>
          <p:cNvPr id="33" name="Rectangle 32"/>
          <p:cNvSpPr/>
          <p:nvPr/>
        </p:nvSpPr>
        <p:spPr>
          <a:xfrm>
            <a:off x="5869708" y="4737338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(Final state to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measured)</a:t>
            </a:r>
            <a:endParaRPr lang="en-GB" sz="2000" dirty="0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89240"/>
            <a:ext cx="7453693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0" y="2085156"/>
            <a:ext cx="4807077" cy="337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4743" y="1485945"/>
            <a:ext cx="60541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GW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detectors as force measurement devices: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8" y="842222"/>
            <a:ext cx="5085778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6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85078" y="836712"/>
            <a:ext cx="7343229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Mizuno Limit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Shot-noise-limited sensitivity and signal recycling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on peak sensitivity and bandwidth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Approaches for Surpassing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Peak-sensitivity-oriented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external/internal squeezing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Bandwidth-oriented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white-light-cavity ideas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An overview of key issues for future upgrades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Quantum Limit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beyond the Standard Quantum Limit and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Some implications for configuration studies in future</a:t>
            </a:r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34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0" y="2085156"/>
            <a:ext cx="4807077" cy="337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4743" y="1485945"/>
            <a:ext cx="60541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GW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detectors as force measurement devices: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8" y="842222"/>
            <a:ext cx="5085778" cy="6202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6" y="3275069"/>
            <a:ext cx="5530024" cy="65798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4743" y="2492896"/>
            <a:ext cx="51644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For any interferometer configuration: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93514" y="2944091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(Displacement spectrum)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00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0" y="2085156"/>
            <a:ext cx="4807077" cy="337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4743" y="1485945"/>
            <a:ext cx="60541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GW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detectors as force measurement devices: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8" y="842222"/>
            <a:ext cx="5085778" cy="6202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6" y="3275069"/>
            <a:ext cx="5530024" cy="65798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4743" y="2492896"/>
            <a:ext cx="51644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For any interferometer configuration: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Right Arrow 71"/>
          <p:cNvSpPr/>
          <p:nvPr/>
        </p:nvSpPr>
        <p:spPr>
          <a:xfrm rot="5400000">
            <a:off x="6435492" y="3809352"/>
            <a:ext cx="377472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83181"/>
            <a:ext cx="5634799" cy="657987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293514" y="2944091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(Displacement spectrum)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64288" y="3998093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(Force)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743" y="4941168"/>
            <a:ext cx="815428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Strong back action force (high energy)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is necessary for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high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SNR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978449" y="5373216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Energetic Quantum Limit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4743" y="5747208"/>
            <a:ext cx="79772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References: 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[1]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Braginsky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arXiv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: 9907057 (gr-qc); </a:t>
            </a:r>
            <a:b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[2]Tsang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PRL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106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090401 (2011); [3]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Yiqiu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Ma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(in preparation)</a:t>
            </a:r>
          </a:p>
        </p:txBody>
      </p:sp>
    </p:spTree>
    <p:extLst>
      <p:ext uri="{BB962C8B-B14F-4D97-AF65-F5344CB8AC3E}">
        <p14:creationId xmlns:p14="http://schemas.microsoft.com/office/powerpoint/2010/main" val="1955773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921" y="1652626"/>
            <a:ext cx="6957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Applied to tuned configurations (no optical spring):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6" y="2371545"/>
            <a:ext cx="2833116" cy="33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71545"/>
            <a:ext cx="2569083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8805"/>
            <a:ext cx="6707695" cy="6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3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921" y="2924944"/>
            <a:ext cx="320126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With matching filtering: </a:t>
            </a: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4" y="3493950"/>
            <a:ext cx="3258502" cy="7271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0921" y="1652626"/>
            <a:ext cx="6957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Applied to tuned configurations (no optical spring):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6" y="2371545"/>
            <a:ext cx="2833116" cy="33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71545"/>
            <a:ext cx="2569083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8805"/>
            <a:ext cx="6707695" cy="6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3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921" y="2924944"/>
            <a:ext cx="320126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With matching filtering: </a:t>
            </a: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4" y="3493950"/>
            <a:ext cx="3258502" cy="7271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0921" y="1652626"/>
            <a:ext cx="6957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Applied to tuned configurations (no optical spring):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6" y="2371545"/>
            <a:ext cx="2833116" cy="33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71545"/>
            <a:ext cx="2569083" cy="3143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0921" y="4366265"/>
            <a:ext cx="68739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Leading to a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generalized Mizuno limit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[                 ]: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47" y="4496330"/>
            <a:ext cx="1051941" cy="280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5" y="5006118"/>
            <a:ext cx="5812917" cy="72713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80921" y="5877272"/>
            <a:ext cx="81716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Upper sensitivity bound for all schemes with squeezing and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WLC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200" b="1" dirty="0"/>
          </a:p>
        </p:txBody>
      </p:sp>
      <p:sp>
        <p:nvSpPr>
          <p:cNvPr id="47" name="Rectangle 46"/>
          <p:cNvSpPr/>
          <p:nvPr/>
        </p:nvSpPr>
        <p:spPr>
          <a:xfrm>
            <a:off x="6660232" y="5013176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(variance of power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fluctuation)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8805"/>
            <a:ext cx="6707695" cy="6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3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57471"/>
            <a:ext cx="6707695" cy="6579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66993" y="726127"/>
            <a:ext cx="51644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For any interferometer configuration: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993" y="2132856"/>
            <a:ext cx="192873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Implications: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993" y="3986836"/>
            <a:ext cx="561487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Approach 2: increasing mechanical response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6993" y="2816481"/>
            <a:ext cx="497232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Approach 1: increasing the back action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44245" y="3431561"/>
            <a:ext cx="5623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Higher power and more squeezing (external/internal)</a:t>
            </a:r>
            <a:endParaRPr lang="en-GB" sz="2000" dirty="0"/>
          </a:p>
        </p:txBody>
      </p:sp>
      <p:sp>
        <p:nvSpPr>
          <p:cNvPr id="32" name="Rectangle 31"/>
          <p:cNvSpPr/>
          <p:nvPr/>
        </p:nvSpPr>
        <p:spPr>
          <a:xfrm>
            <a:off x="1544245" y="4616430"/>
            <a:ext cx="6806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Modifying test-mass dynamics using optical spring (optical bar)</a:t>
            </a:r>
            <a:endParaRPr lang="en-GB" sz="2000" dirty="0"/>
          </a:p>
        </p:txBody>
      </p:sp>
      <p:sp>
        <p:nvSpPr>
          <p:cNvPr id="5" name="Right Arrow 4"/>
          <p:cNvSpPr/>
          <p:nvPr/>
        </p:nvSpPr>
        <p:spPr>
          <a:xfrm>
            <a:off x="1088052" y="4613066"/>
            <a:ext cx="422105" cy="40011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1035279" y="3446424"/>
            <a:ext cx="422105" cy="40011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866993" y="5157192"/>
            <a:ext cx="79774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Note: proper filtering schemes are needed to approach such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SNR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8040" y="5589240"/>
            <a:ext cx="755841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Speedmeter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frequency-dependent readout, intra-cavity filtering)</a:t>
            </a:r>
          </a:p>
        </p:txBody>
      </p:sp>
    </p:spTree>
    <p:extLst>
      <p:ext uri="{BB962C8B-B14F-4D97-AF65-F5344CB8AC3E}">
        <p14:creationId xmlns:p14="http://schemas.microsoft.com/office/powerpoint/2010/main" val="120000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Fundamental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57471"/>
            <a:ext cx="6707695" cy="6579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66993" y="726127"/>
            <a:ext cx="51644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For any interferometer configuration: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993" y="2132856"/>
            <a:ext cx="192873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Implications: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5726" y="2148244"/>
            <a:ext cx="617778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increasing the back action &amp; mechanical response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592" y="2636912"/>
            <a:ext cx="677262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Two interesting examples combining these two aspects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7988"/>
            <a:ext cx="4059039" cy="28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5135"/>
            <a:ext cx="3602650" cy="26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11878" y="5791312"/>
            <a:ext cx="379142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Mingchuan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Zhou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&amp;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Shahriar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</a:t>
            </a:r>
            <a:b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arXiv:1410.6877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5920945"/>
            <a:ext cx="329128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Farid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Khalili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&amp;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Kentaro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7856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85078" y="836712"/>
            <a:ext cx="7343229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Mizuno Limit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Shot-noise-limited sensitivity and signal recycling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on peak sensitivity and bandwidth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Approaches for Surpassing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Peak-sensitivity-oriented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external/internal squeezing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Bandwidth-oriented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white-light-cavity ideas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An overview of key issues for future upgrades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Quantum Limit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beyond the Standard Quantum Limit and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Some implications for configuration studies in future</a:t>
            </a:r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The End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0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85078" y="836712"/>
            <a:ext cx="7343229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Mizuno Limit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Shot-noise-limited sensitivity and signal recycling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on peak sensitivity and bandwidth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Approaches for Surpassing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Peak-sensitivity-oriented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external/internal squeezing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Bandwidth-oriented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white-light-cavity ideas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An overview of key issues for future upgrades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Quantum Limit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beyond the Standard Quantum Limit and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Some implications for configuration studies in future</a:t>
            </a:r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214" y="2420888"/>
            <a:ext cx="7655218" cy="374856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4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759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Shot-noise-limited sensitivity and signal recycling: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04456" cy="33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03260"/>
            <a:ext cx="3456384" cy="28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21797" y="1549241"/>
            <a:ext cx="191449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Given different </a:t>
            </a:r>
          </a:p>
          <a:p>
            <a:pPr algn="ctr"/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SRM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reflectivity</a:t>
            </a:r>
          </a:p>
        </p:txBody>
      </p:sp>
    </p:spTree>
    <p:extLst>
      <p:ext uri="{BB962C8B-B14F-4D97-AF65-F5344CB8AC3E}">
        <p14:creationId xmlns:p14="http://schemas.microsoft.com/office/powerpoint/2010/main" val="985059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759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Shot-noise-limited sensitivity and signal recycling: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168" y="4610156"/>
            <a:ext cx="68770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limit on peak sensitivity and bandwidth product: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04456" cy="33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03260"/>
            <a:ext cx="3456384" cy="28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21797" y="1549241"/>
            <a:ext cx="191449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Given different </a:t>
            </a:r>
          </a:p>
          <a:p>
            <a:pPr algn="ctr"/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SRM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reflectivity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592" y="5157192"/>
            <a:ext cx="273260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Order-of-magnitude: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89919"/>
            <a:ext cx="126111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65" y="5230756"/>
            <a:ext cx="2844165" cy="3009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18222" y="3501008"/>
            <a:ext cx="1756502" cy="2186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18222" y="2852936"/>
            <a:ext cx="206209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6" y="2597264"/>
            <a:ext cx="39243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2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759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Shot-noise-limited sensitivity and signal recycling: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168" y="4610156"/>
            <a:ext cx="68770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 limit on peak sensitivity and bandwidth product: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04456" cy="33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03260"/>
            <a:ext cx="3456384" cy="28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21797" y="1549241"/>
            <a:ext cx="191449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Given different </a:t>
            </a:r>
          </a:p>
          <a:p>
            <a:pPr algn="ctr"/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SRM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reflectivity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93" y="5661248"/>
            <a:ext cx="3716655" cy="6286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8185" y="5765194"/>
            <a:ext cx="206127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More precisely: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592" y="5157192"/>
            <a:ext cx="273260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Order-of-magnitude: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89919"/>
            <a:ext cx="126111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65" y="5230756"/>
            <a:ext cx="2844165" cy="3009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18222" y="3501008"/>
            <a:ext cx="1756502" cy="2186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18222" y="2852936"/>
            <a:ext cx="206209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6" y="2597264"/>
            <a:ext cx="392430" cy="1790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20272" y="5229200"/>
            <a:ext cx="16866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Only depends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power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arm length.</a:t>
            </a:r>
          </a:p>
        </p:txBody>
      </p:sp>
    </p:spTree>
    <p:extLst>
      <p:ext uri="{BB962C8B-B14F-4D97-AF65-F5344CB8AC3E}">
        <p14:creationId xmlns:p14="http://schemas.microsoft.com/office/powerpoint/2010/main" val="2035872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85078" y="836712"/>
            <a:ext cx="7343229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Mizuno Limit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Shot-noise-limited sensitivity and signal recycling</a:t>
            </a:r>
          </a:p>
          <a:p>
            <a:pPr marL="342900" lvl="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on peak sensitivity and bandwidth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Approaches for Surpassing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Peak-sensitivity-oriented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external/internal squeezing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b="1" dirty="0" smtClean="0">
                <a:latin typeface="Times New Roman" pitchFamily="18" charset="0"/>
                <a:cs typeface="Times New Roman" pitchFamily="18" charset="0"/>
              </a:rPr>
              <a:t>Bandwidth-oriented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: white-light-cavity ideas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An overview of key issues for future upgrades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Quantum Limit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A limit beyond the Standard Quantum Limit and Mizuno Limit</a:t>
            </a:r>
          </a:p>
          <a:p>
            <a:pPr marL="342900" indent="-342900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Some implications for configuration studies in future</a:t>
            </a:r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078" y="4594325"/>
            <a:ext cx="7151162" cy="1588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214" y="933604"/>
            <a:ext cx="7151162" cy="1588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53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3723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Peak-sensitivity oriented: external squeezing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9" y="1397700"/>
            <a:ext cx="3528392" cy="32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92406" cy="33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6612" y="4725144"/>
            <a:ext cx="475322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optical loss of injection path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11338" y="350100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612" y="5301208"/>
            <a:ext cx="1669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Max Mizuno 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eating factor: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0" y="5157192"/>
            <a:ext cx="6192202" cy="8947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74146" y="3964994"/>
            <a:ext cx="101021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Faraday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72" y="4437112"/>
            <a:ext cx="48958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Approaches for Surpassing Mizuno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369491" y="6435969"/>
            <a:ext cx="24312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GWADW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2015, Alaska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612" y="764704"/>
            <a:ext cx="60035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Peak-sensitivity oriented: internal squeezing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7" y="1297788"/>
            <a:ext cx="3456384" cy="34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02" y="1349666"/>
            <a:ext cx="4104954" cy="33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6612" y="4725144"/>
            <a:ext cx="558358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Challenge :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optical loss of the nonlinear crystal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612" y="5300047"/>
            <a:ext cx="1669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Max Mizuno 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eating factor: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0" y="5228039"/>
            <a:ext cx="5142357" cy="77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89" y="4183676"/>
            <a:ext cx="539115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36" y="3717031"/>
            <a:ext cx="525780" cy="1504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592" y="6040462"/>
            <a:ext cx="73502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Reference: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Mikhail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Korobko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&amp; Roman Schnabel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et al.,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preparation</a:t>
            </a:r>
          </a:p>
        </p:txBody>
      </p:sp>
    </p:spTree>
    <p:extLst>
      <p:ext uri="{BB962C8B-B14F-4D97-AF65-F5344CB8AC3E}">
        <p14:creationId xmlns:p14="http://schemas.microsoft.com/office/powerpoint/2010/main" val="785203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sqrt{S_{hh}^{\rm shot}}|_{\rm peak}\]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B{{\int \frac{{\rm d}\Omega}{S_{hh}^{\rm sqz}(\Omega)}}/{\int \frac{{\rm d}\Omega}{S_{hh}(\Omega)}}}\approx\left(\frac{1-r_{\rm SRM}^2}{\R{\epsilon_{\rm OPO}}}\right)^{&#10;\R{-1/2}}&#10;\]&#10;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r_{\rm SRM}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epsilon_{\rm OPO}\]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|T(\Omega)|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|T(\Omega)|\]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R{\[\frac{{\rm d}\arg T(\Omega))}{{\rm d}\Omega}&lt;0\]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|T(\Omega)|\]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|T(\Omega)|\]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frac{k_B \B{T_{\rm envir}}}{\B{Q_m}}&lt; \hbar \gamma_{\rm SRM}&#10;\]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B{\frac{T_{\rm envir}}{Q_m}}\leq 6 \times 10^{-10}{\rm K} \left(\frac{\gamma_{\rm SRM}/2\pi}{100\rm Hz}\right)&#10;\]&#10;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\Delta B}/{S_{hh}^{\rm shot}}|_{\rm peak} \approx \rm constant\]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\psi_{\rm initial}\]}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\psi_{\rm final}(F_{\rm GW})\]}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\hat H_{\rm int}(t)\]}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F_{\rm GW}\]}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{\rm SNR}_{\rm max}\leq D(\psi_{\rm final}||\psi_{\rm initial})&#10;\approx \langle \hat {\cal S}_{\rm int}^2/\hbar^2\rangle}=&#10;\frac{1}{\hbar^2}\langle[\int {\rm d}t&#10;\, \hat H_{\rm int}(t)]^2\rangle\]&#10;\end{document}"/>
  <p:tag name="IGUANATEXSIZE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hat H_{\rm int}(t)=\hat x(t)\, F_{\rm GW}(t)=\hat x(t) M L_{\rm arm} \ddot h(t) &#10;\]&#10;&#10;\end{document}"/>
  <p:tag name="IGUANATEXSIZE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{\rm SNR}_{\rm max}\leq \langle \hat {\cal S}_{\rm int}/\hbar^2 \rangle} =&#10;\frac{1}{\hbar^2}\langle[\int {\rm d}t&#10;\, \hat H_{\rm int}(t)]^2\rangle&#10;\]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hat H_{\rm int}(t)=\hat x(t)\, F_{\rm GW}(t)=\hat x(t) M L_{\rm arm} \ddot h(t) &#10;\]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{\rm SNR}_{\rm max}\leq \langle \hat {\cal S}_{\rm int}/\hbar^2 \rangle} =&#10;\frac{1}{\hbar^2}\langle[\int {\rm d}t&#10;\, \hat H_{\rm int}(t)]^2\rangle&#10;\]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{\rm SNR}_{\rm max}}\leq \frac{M^2 L_{\rm arm}^2}{\hbar^2}\int {\rm d}\Omega \,|h(\Omega)|^2 \Omega^4 \R{S^{\rm quant}_{xx}(\Omega)}\]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R{\[\Delta B\]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hat H_{\rm int}(t)=\hat x(t)\, F_{\rm GW}(t)=\hat x(t) M L_{\rm arm} \ddot h(t) &#10;\]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{\rm SNR}_{\rm max}\leq \langle \hat {\cal S}_{\rm int}/\hbar^2 \rangle} =&#10;\frac{1}{\hbar^2}\langle[\int {\rm d}t&#10;\, \hat H_{\rm int}(t)]^2\rangle&#10;\]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{\rm SNR}_{\rm max}}\leq \frac{M^2 L_{\rm arm}^2}{\hbar^2}\int {\rm d}\Omega \,|h(\Omega)|^2 \Omega^4 \R{S^{\rm quant}_{xx}(\Omega)}\]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=\frac{M^2 L_{\rm arm}^2}{\hbar^2}\int {\rm d}\Omega \,|h(\Omega)|^2 \Omega^4\B{|R_{xx}(\Omega)|^2} \R{S^{\rm quant}_{FF}(\Omega)}\]&#10;&#10;\end{document}"/>
  <p:tag name="IGUANATEXSIZ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S^{\rm quant}_{FF}(\Omega)= {S_{PP}(\Omega)}/{c^2}\]&#10;&#10;\end{document}"/>
  <p:tag name="IGUANATEXSIZE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R_{xx}(\Omega)=-{1}/({M\Omega^2})\]&#10;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\rm SNR_{max}}\leq\frac{M^2 L_{\rm arm}^2}{\hbar^2}\int {\rm d}\Omega \,|h(\Omega)|^2 \Omega^4\B{|R_{xx}(\Omega)|^2} \R{S^{\rm quant}_{FF}(\Omega)}\]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{\rm SNR}_{\rm max} =\int \frac{|h(\Omega)|^2}&#10;{S_{hh}^{\rm quant}(\Omega)}{\rm d}\Omega \]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S^{\rm quant}_{FF}(\Omega)= {S_{PP}(\Omega)}/{c^2}\]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R_{xx}(\Omega)=-{1}/({M\Omega^2})\]&#10;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int \B{\frac{1}{S_{hh}^{\rm shot}(\Omega)}{\rm d}\Omega}\leq 2\pi \omega_0^2\left(\frac{P_c L_{\rm arm}}{\hbar\omega_0c}\right)\]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\rm SNR_{max}}\leq\frac{M^2 L_{\rm arm}^2}{\hbar^2}\int {\rm d}\Omega \,|h(\Omega)|^2 \Omega^4\B{|R_{xx}(\Omega)|^2} \R{S^{\rm quant}_{FF}(\Omega)}\]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{\rm SNR}_{\rm max} =\int \frac{|h(\Omega)|^2}&#10;{S_{hh}^{\rm quant}(\Omega)}{\rm d}\Omega \]&#10;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S^{\rm quant}_{FF}(\Omega)= {S_{PP}(\Omega)}/{c^2}\]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R_{xx}(\Omega)=-{1}/({M\Omega^2})\]&#10;&#10;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B{\[h(\Omega)=1\]}&#10;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\int \frac{{\rm d}\Omega}{S_{hh}^{\rm quant}(\Omega)}}&#10;\leq \frac{L_{\rm arm}^2}{\hbar^2 c^2}&#10;\int {\rm d}\Omega\, S_{PP}(\Omega) = \frac{L_{\rm arm}^2}{\hbar^2 c^2}\R{V_{PP}}\]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\rm SNR_{max}}\leq\frac{M^2 L_{\rm arm}^2}{\hbar^2}\int {\rm d}\Omega \,|h(\Omega)|^2 \Omega^4\B{|R_{xx}(\Omega)|^2} \R{S^{\rm quant}_{FF}(\Omega)}\]&#10;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{\rm SNR}_{\rm max}}\leq \frac{M^2 L_{\rm arm}^2}{\hbar^2}\int {\rm d}\Omega \,|h(\Omega)|^2 \Omega^4\B{|R_{xx}(\Omega)|^2} \R{S^{\rm quant}_{FF}(\Omega)}\]&#10;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R{{\rm SNR}_{\rm max}}\leq \frac{M^2 L_{\rm arm}^2}{\hbar^2}\int {\rm d}\Omega \,|h(\Omega)|^2 \Omega^4\B{|R_{xx}(\Omega)|^2} \R{S^{\rm quant}_{FF}(\Omega)}\]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sqrt{S_{hh}^{\rm shot}}|_{\rm peak}\]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\Delta B}/{S_{hh}^{\rm shot}}|_{\rm peak} \approx \rm constant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R{\[\Delta B\]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&#10;\B{{\int \frac{{\rm d}\Omega}{S_{hh}^{\rm sqz}(\Omega)}}/{\int \frac{{\rm d}\Omega}{S_{hh}(\Omega)}}}\approx\left(\frac{\epsilon_{\rm OPO}}{1-r^2_{\rm SQZ}}+ \R{\epsilon_{\rm injection}}\right)^{-1}&#10;\]&#10;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r_{\rm SQZ}\]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12158</TotalTime>
  <Words>1404</Words>
  <Application>Microsoft Macintosh PowerPoint</Application>
  <PresentationFormat>On-screen Show (4:3)</PresentationFormat>
  <Paragraphs>287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White Light Cavity Ideas and  General Sensitivity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advanced configurations</dc:title>
  <dc:creator>haixing miao</dc:creator>
  <cp:lastModifiedBy>Lisa Barsotti</cp:lastModifiedBy>
  <cp:revision>413</cp:revision>
  <dcterms:created xsi:type="dcterms:W3CDTF">2014-05-21T15:11:05Z</dcterms:created>
  <dcterms:modified xsi:type="dcterms:W3CDTF">2015-06-02T15:26:40Z</dcterms:modified>
</cp:coreProperties>
</file>