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1" r:id="rId4"/>
    <p:sldId id="263" r:id="rId5"/>
    <p:sldId id="27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7" r:id="rId14"/>
    <p:sldId id="27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6CC93-EF1F-4D37-8B50-88BCF972B8E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1D2E7-83EE-46F3-8E08-B6730A3D8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9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1D2E7-83EE-46F3-8E08-B6730A3D89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8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42C5-666F-487F-881A-DB2C8C1ECFA6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AB4-4856-4BF0-BC1E-21F2C46A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324F-8DBC-478D-8C5B-BAAF35B1D283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AB4-4856-4BF0-BC1E-21F2C46A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0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B377-F1C0-4D11-AD54-A77A6958FAE6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AB4-4856-4BF0-BC1E-21F2C46A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9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6F29-D621-4C13-AB27-DC9F248C8775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AB4-4856-4BF0-BC1E-21F2C46A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D6E3-D769-4C36-8873-B81E5CE509BB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AB4-4856-4BF0-BC1E-21F2C46A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43C7-C053-4394-86EF-51C68930915D}" type="datetime1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AB4-4856-4BF0-BC1E-21F2C46A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0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7B98-CA2C-4F1F-956E-105FDE7F8DE7}" type="datetime1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AB4-4856-4BF0-BC1E-21F2C46A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FBFB-1B7B-4049-AB15-F06174F0124C}" type="datetime1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AB4-4856-4BF0-BC1E-21F2C46A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7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63E-50A3-4240-BAD1-815E3E0A797D}" type="datetime1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AB4-4856-4BF0-BC1E-21F2C46A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8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ABB3-124D-484B-9502-C470AA5FE3C8}" type="datetime1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AB4-4856-4BF0-BC1E-21F2C46A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9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CA96-9E1F-4971-B795-066C7734C469}" type="datetime1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AB4-4856-4BF0-BC1E-21F2C46A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9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EECA6-6D8B-4A44-AD95-D07FFF0CD4EB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G1500673-v1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71AB4-4856-4BF0-BC1E-21F2C46A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0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1122363"/>
            <a:ext cx="10248900" cy="2387600"/>
          </a:xfrm>
        </p:spPr>
        <p:txBody>
          <a:bodyPr/>
          <a:lstStyle/>
          <a:p>
            <a:r>
              <a:rPr lang="en-US" dirty="0" smtClean="0"/>
              <a:t>System Identification </a:t>
            </a:r>
            <a:r>
              <a:rPr lang="en-US" dirty="0" smtClean="0"/>
              <a:t>Overview</a:t>
            </a:r>
            <a:br>
              <a:rPr lang="en-US" dirty="0" smtClean="0"/>
            </a:br>
            <a:r>
              <a:rPr lang="en-US" dirty="0" smtClean="0"/>
              <a:t>&amp; Session 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GWADW 2015</a:t>
            </a:r>
          </a:p>
          <a:p>
            <a:r>
              <a:rPr lang="en-US" dirty="0" smtClean="0"/>
              <a:t>Controls Session A: System Identification</a:t>
            </a:r>
          </a:p>
          <a:p>
            <a:r>
              <a:rPr lang="en-US" dirty="0" smtClean="0"/>
              <a:t>Dennis Coyne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46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Realization Theory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Construct a model with controllability &amp; observability</a:t>
                </a:r>
              </a:p>
              <a:p>
                <a:r>
                  <a:rPr lang="en-US" dirty="0" smtClean="0"/>
                  <a:t>Seek a minimum realization (smallest state space dimensions)</a:t>
                </a:r>
              </a:p>
              <a:p>
                <a:r>
                  <a:rPr lang="en-US" dirty="0" smtClean="0"/>
                  <a:t>Time domain models for modal parameter identification are based on the transfer function matrix, which yields Markov parameters (i.e. pulse response)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/>
                        <m:t>𝑥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  <m:r>
                            <a:rPr lang="en-US" i="1"/>
                            <m:t>+1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𝐴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𝑥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</m:e>
                      </m:d>
                      <m:r>
                        <a:rPr lang="en-US" i="1"/>
                        <m:t>+</m:t>
                      </m:r>
                      <m:r>
                        <a:rPr lang="en-US" i="1"/>
                        <m:t>𝐵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𝑢</m:t>
                      </m:r>
                      <m:r>
                        <a:rPr lang="en-US" i="1"/>
                        <m:t>(</m:t>
                      </m:r>
                      <m:r>
                        <a:rPr lang="en-US" i="1"/>
                        <m:t>𝑘</m:t>
                      </m:r>
                      <m:r>
                        <a:rPr lang="en-US" i="1"/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/>
                        <m:t>𝑦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𝐶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𝑥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</m:e>
                      </m:d>
                      <m:r>
                        <a:rPr lang="en-US" i="1"/>
                        <m:t>+</m:t>
                      </m:r>
                      <m:r>
                        <a:rPr lang="en-US" i="1"/>
                        <m:t>𝐷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𝑢</m:t>
                      </m:r>
                      <m:r>
                        <a:rPr lang="en-US" i="1"/>
                        <m:t>(</m:t>
                      </m:r>
                      <m:r>
                        <a:rPr lang="en-US" i="1"/>
                        <m:t>𝑘</m:t>
                      </m:r>
                      <m:r>
                        <a:rPr lang="en-US" i="1"/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𝑢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0</m:t>
                        </m:r>
                      </m:e>
                    </m:d>
                    <m:r>
                      <a:rPr lang="en-US" i="1"/>
                      <m:t>=1 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𝑖</m:t>
                        </m:r>
                        <m:r>
                          <a:rPr lang="en-US" i="1"/>
                          <m:t>=1, 2, …,</m:t>
                        </m:r>
                        <m:r>
                          <a:rPr lang="en-US" i="1"/>
                          <m:t>𝑟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dirty="0" smtClean="0"/>
                  <a:t>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𝑢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𝑘</m:t>
                        </m:r>
                      </m:e>
                    </m:d>
                    <m:r>
                      <a:rPr lang="en-US" i="1"/>
                      <m:t>=0 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𝑘</m:t>
                        </m:r>
                        <m:r>
                          <a:rPr lang="en-US" i="1"/>
                          <m:t>=1, 2, …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Pulse response matrix Y (m x r):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𝑌</m:t>
                          </m:r>
                        </m:e>
                        <m:sub>
                          <m:r>
                            <a:rPr lang="en-US" i="1"/>
                            <m:t>0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𝐷</m:t>
                      </m:r>
                      <m:r>
                        <a:rPr lang="en-US" i="1"/>
                        <m:t>;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𝑌</m:t>
                          </m:r>
                        </m:e>
                        <m:sub>
                          <m:r>
                            <a:rPr lang="en-US" i="1"/>
                            <m:t>1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𝐶𝐵</m:t>
                      </m:r>
                      <m:r>
                        <a:rPr lang="en-US" i="1"/>
                        <m:t>;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𝑌</m:t>
                          </m:r>
                        </m:e>
                        <m:sub>
                          <m:r>
                            <a:rPr lang="en-US" i="1"/>
                            <m:t>2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𝐶𝐴𝐵</m:t>
                      </m:r>
                      <m:r>
                        <a:rPr lang="en-US" i="1"/>
                        <m:t>;…;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𝑌</m:t>
                          </m:r>
                        </m:e>
                        <m:sub>
                          <m:r>
                            <a:rPr lang="en-US" i="1"/>
                            <m:t>𝑘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𝐶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a:rPr lang="en-US" i="1"/>
                            <m:t>𝐴</m:t>
                          </m:r>
                        </m:e>
                        <m:sup>
                          <m:r>
                            <a:rPr lang="en-US" i="1"/>
                            <m:t>𝑘</m:t>
                          </m:r>
                          <m:r>
                            <a:rPr lang="en-US" i="1"/>
                            <m:t>−1</m:t>
                          </m:r>
                        </m:sup>
                      </m:sSup>
                      <m:r>
                        <a:rPr lang="en-US" i="1"/>
                        <m:t>𝐵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 smtClean="0"/>
                  <a:t>where Y are the Markov parameters </a:t>
                </a:r>
              </a:p>
              <a:p>
                <a:r>
                  <a:rPr lang="en-US" dirty="0" smtClean="0"/>
                  <a:t>A realization is the computation of the triplet [A, B, C] (D = Y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2801"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3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Realization Theory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872615"/>
              </a:xfrm>
            </p:spPr>
            <p:txBody>
              <a:bodyPr/>
              <a:lstStyle/>
              <a:p>
                <a:r>
                  <a:rPr lang="en-US" dirty="0" smtClean="0"/>
                  <a:t>The triplet [A, B, C] can be transformed into modal parameters by computing the eigenvectors,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={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, with the corresponding eigenvalues,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={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, of matrix A</a:t>
                </a:r>
              </a:p>
              <a:p>
                <a:r>
                  <a:rPr lang="en-US" dirty="0" smtClean="0"/>
                  <a:t>Transform to realization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872615"/>
              </a:xfrm>
              <a:blipFill rotWithShape="0">
                <a:blip r:embed="rId2"/>
                <a:stretch>
                  <a:fillRect l="-1043" t="-5195" b="-2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052320" y="4241522"/>
                <a:ext cx="3373120" cy="120032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Diagonal Matrix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contains the modal damping rates and damped natural </a:t>
                </a:r>
                <a:r>
                  <a:rPr lang="en-US" dirty="0" smtClean="0"/>
                  <a:t>frequencies</a:t>
                </a:r>
              </a:p>
              <a:p>
                <a:r>
                  <a:rPr lang="en-US" dirty="0" smtClean="0"/>
                  <a:t>Re &amp; </a:t>
                </a:r>
                <a:r>
                  <a:rPr lang="en-US" dirty="0" err="1" smtClean="0"/>
                  <a:t>Im</a:t>
                </a:r>
                <a:r>
                  <a:rPr lang="en-US" dirty="0" smtClean="0"/>
                  <a:t> parts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320" y="4241522"/>
                <a:ext cx="3373120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441" t="-2513" r="-2703" b="-6533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419600" y="5731629"/>
            <a:ext cx="30378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nitial </a:t>
            </a:r>
            <a:r>
              <a:rPr lang="en-US" dirty="0"/>
              <a:t>M</a:t>
            </a:r>
            <a:r>
              <a:rPr lang="en-US" dirty="0" smtClean="0"/>
              <a:t>odal </a:t>
            </a:r>
            <a:r>
              <a:rPr lang="en-US" dirty="0"/>
              <a:t>A</a:t>
            </a:r>
            <a:r>
              <a:rPr lang="en-US" dirty="0" smtClean="0"/>
              <a:t>mplitudes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40880" y="4325728"/>
            <a:ext cx="2184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Mode Shapes at the sensor locations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0"/>
          </p:cNvCxnSpPr>
          <p:nvPr/>
        </p:nvCxnSpPr>
        <p:spPr>
          <a:xfrm flipV="1">
            <a:off x="3738880" y="3566160"/>
            <a:ext cx="1107440" cy="675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</p:cNvCxnSpPr>
          <p:nvPr/>
        </p:nvCxnSpPr>
        <p:spPr>
          <a:xfrm flipH="1" flipV="1">
            <a:off x="5852160" y="3566160"/>
            <a:ext cx="86360" cy="2165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0"/>
          </p:cNvCxnSpPr>
          <p:nvPr/>
        </p:nvCxnSpPr>
        <p:spPr>
          <a:xfrm flipH="1" flipV="1">
            <a:off x="6969760" y="3566160"/>
            <a:ext cx="1163320" cy="759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67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Eigensystem Realization</a:t>
            </a:r>
            <a:br>
              <a:rPr lang="en-US" dirty="0" smtClean="0"/>
            </a:br>
            <a:r>
              <a:rPr lang="en-US" dirty="0" smtClean="0"/>
              <a:t>Algorithm (ERA)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305300" cy="4351338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The </a:t>
                </a:r>
                <a:r>
                  <a:rPr lang="en-US" dirty="0" err="1" smtClean="0"/>
                  <a:t>Hankel</a:t>
                </a:r>
                <a:r>
                  <a:rPr lang="en-US" dirty="0" smtClean="0"/>
                  <a:t> matrix is formed from the Markov parameters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</m:eqArr>
                              </m:e>
                              <m:e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ERA is a least squares fit to the pulse response measurements</a:t>
                </a:r>
              </a:p>
              <a:p>
                <a:r>
                  <a:rPr lang="en-US" dirty="0" smtClean="0"/>
                  <a:t>Variant ERA/DC </a:t>
                </a:r>
              </a:p>
              <a:p>
                <a:pPr lvl="1"/>
                <a:r>
                  <a:rPr lang="en-US" dirty="0" smtClean="0"/>
                  <a:t>with Data Correlations</a:t>
                </a:r>
              </a:p>
              <a:p>
                <a:pPr lvl="1"/>
                <a:r>
                  <a:rPr lang="en-US" dirty="0" smtClean="0"/>
                  <a:t>Fit to the output auto-correlations and cross-correlations over a finite number of lag values</a:t>
                </a:r>
              </a:p>
              <a:p>
                <a:pPr lvl="1"/>
                <a:r>
                  <a:rPr lang="en-US" dirty="0" err="1" smtClean="0"/>
                  <a:t>Juang</a:t>
                </a:r>
                <a:r>
                  <a:rPr lang="en-US" dirty="0" smtClean="0"/>
                  <a:t>, J. et. al., “An </a:t>
                </a:r>
                <a:r>
                  <a:rPr lang="en-US" dirty="0" err="1" smtClean="0"/>
                  <a:t>eigensystem</a:t>
                </a:r>
                <a:r>
                  <a:rPr lang="en-US" dirty="0" smtClean="0"/>
                  <a:t> realization algorithm using data correlations (ERA/DC) for modal parameter identification”, Control Theory and Advanced Technology, v4,n1,1988.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305300" cy="4351338"/>
              </a:xfrm>
              <a:blipFill rotWithShape="0">
                <a:blip r:embed="rId2"/>
                <a:stretch>
                  <a:fillRect l="-1275" t="-2521" r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141" y="495788"/>
            <a:ext cx="6324890" cy="606229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71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Ultimately we </a:t>
            </a:r>
            <a:r>
              <a:rPr lang="en-US" dirty="0" smtClean="0"/>
              <a:t>seek a recursive, real-time parameter identification of </a:t>
            </a:r>
            <a:r>
              <a:rPr lang="en-US" dirty="0" smtClean="0"/>
              <a:t>our </a:t>
            </a:r>
            <a:r>
              <a:rPr lang="en-US" dirty="0" smtClean="0"/>
              <a:t>MIMO </a:t>
            </a:r>
            <a:r>
              <a:rPr lang="en-US" dirty="0" smtClean="0"/>
              <a:t>systems (</a:t>
            </a:r>
            <a:r>
              <a:rPr lang="en-US" dirty="0" smtClean="0"/>
              <a:t>at their operating states)</a:t>
            </a:r>
            <a:endParaRPr lang="en-US" dirty="0" smtClean="0"/>
          </a:p>
          <a:p>
            <a:r>
              <a:rPr lang="en-US" dirty="0" smtClean="0"/>
              <a:t>Many techniques are available; Potential candidates include:</a:t>
            </a:r>
          </a:p>
          <a:p>
            <a:pPr lvl="1"/>
            <a:r>
              <a:rPr lang="en-US" dirty="0" smtClean="0"/>
              <a:t>Generalized Least Squares and Maximum Likelihood Estimators (e.g. the Prediction Error Method) are computationally simple</a:t>
            </a:r>
          </a:p>
          <a:p>
            <a:pPr lvl="1"/>
            <a:r>
              <a:rPr lang="en-US" dirty="0" smtClean="0"/>
              <a:t>Observer/</a:t>
            </a:r>
            <a:r>
              <a:rPr lang="en-US" dirty="0" err="1" smtClean="0"/>
              <a:t>Kalman</a:t>
            </a:r>
            <a:r>
              <a:rPr lang="en-US" dirty="0" smtClean="0"/>
              <a:t> Filter ldentification (OKID) -- time domain based, can be extended to identification of closed loop effective controller/observer combination (Observer Controller ldentification, OCID)</a:t>
            </a:r>
          </a:p>
          <a:p>
            <a:pPr lvl="1"/>
            <a:r>
              <a:rPr lang="en-US" dirty="0" smtClean="0"/>
              <a:t>State-Space Frequency Domain (SSFD) </a:t>
            </a:r>
            <a:r>
              <a:rPr lang="en-US" dirty="0" smtClean="0"/>
              <a:t>identification techniques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35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and what to measure – modal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Response Function (FRF) is the Fourier transform of an impulse or pulse response sequence (Markov parameters)</a:t>
            </a:r>
          </a:p>
          <a:p>
            <a:r>
              <a:rPr lang="en-US" dirty="0" smtClean="0"/>
              <a:t>Typically the FRFs are computed before application of a SID technique</a:t>
            </a:r>
          </a:p>
          <a:p>
            <a:r>
              <a:rPr lang="en-US" dirty="0" smtClean="0"/>
              <a:t>However many SID tools can analyze the free or forced response time histories directly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35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 Session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Compare </a:t>
            </a:r>
            <a:r>
              <a:rPr lang="en-US" dirty="0" smtClean="0"/>
              <a:t>techniques</a:t>
            </a:r>
          </a:p>
          <a:p>
            <a:r>
              <a:rPr lang="en-US" dirty="0" smtClean="0"/>
              <a:t>Share experiences</a:t>
            </a:r>
            <a:endParaRPr lang="en-US" dirty="0"/>
          </a:p>
          <a:p>
            <a:r>
              <a:rPr lang="en-US" dirty="0"/>
              <a:t>Exchange tools and ideas</a:t>
            </a:r>
          </a:p>
          <a:p>
            <a:r>
              <a:rPr lang="en-US" dirty="0"/>
              <a:t>Define </a:t>
            </a:r>
            <a:r>
              <a:rPr lang="en-US" dirty="0" smtClean="0"/>
              <a:t>a “road map” for application to our systems and further research</a:t>
            </a:r>
          </a:p>
          <a:p>
            <a:pPr lvl="1"/>
            <a:r>
              <a:rPr lang="en-US" dirty="0" smtClean="0"/>
              <a:t>Explore the state </a:t>
            </a:r>
            <a:r>
              <a:rPr lang="en-US" dirty="0"/>
              <a:t>of the art, </a:t>
            </a:r>
            <a:r>
              <a:rPr lang="en-US" dirty="0" smtClean="0"/>
              <a:t>new tools …</a:t>
            </a:r>
          </a:p>
          <a:p>
            <a:pPr lvl="1"/>
            <a:r>
              <a:rPr lang="en-US" dirty="0" smtClean="0"/>
              <a:t>Define suitable problems/applications</a:t>
            </a:r>
            <a:endParaRPr lang="en-US" dirty="0"/>
          </a:p>
          <a:p>
            <a:pPr lvl="1"/>
            <a:r>
              <a:rPr lang="en-US" dirty="0" smtClean="0"/>
              <a:t>Define upgrades &amp; </a:t>
            </a:r>
            <a:r>
              <a:rPr lang="en-US" dirty="0"/>
              <a:t>next </a:t>
            </a:r>
            <a:r>
              <a:rPr lang="en-US" dirty="0" smtClean="0"/>
              <a:t>generation system targets </a:t>
            </a:r>
            <a:r>
              <a:rPr lang="en-US" dirty="0"/>
              <a:t>(early stages of testing and commissioning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new GW working group? </a:t>
            </a:r>
          </a:p>
          <a:p>
            <a:pPr lvl="1"/>
            <a:r>
              <a:rPr lang="en-US" dirty="0" smtClean="0"/>
              <a:t>Host a wiki page?</a:t>
            </a:r>
          </a:p>
          <a:p>
            <a:pPr lvl="1"/>
            <a:r>
              <a:rPr lang="en-US" dirty="0" smtClean="0"/>
              <a:t>Meet virtually on some cadence?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4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System Identification (SID)?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SID is the process of developing or improving a mathematical representation of a physical system using experimental data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lack box or grey box </a:t>
            </a:r>
            <a:br>
              <a:rPr lang="en-US" dirty="0" smtClean="0"/>
            </a:br>
            <a:r>
              <a:rPr lang="en-US" dirty="0" smtClean="0"/>
              <a:t>(Physical </a:t>
            </a:r>
            <a:r>
              <a:rPr lang="en-US" dirty="0"/>
              <a:t>insight must be used to develop the underlying model </a:t>
            </a:r>
            <a:r>
              <a:rPr lang="en-US" dirty="0" smtClean="0"/>
              <a:t>structure)</a:t>
            </a:r>
          </a:p>
          <a:p>
            <a:pPr lvl="1"/>
            <a:r>
              <a:rPr lang="en-US" dirty="0" smtClean="0"/>
              <a:t>Time domain and frequency domain</a:t>
            </a:r>
          </a:p>
          <a:p>
            <a:pPr lvl="1"/>
            <a:r>
              <a:rPr lang="en-US" dirty="0" smtClean="0"/>
              <a:t>Model reduction</a:t>
            </a:r>
          </a:p>
          <a:p>
            <a:pPr lvl="1"/>
            <a:r>
              <a:rPr lang="en-US" dirty="0" smtClean="0"/>
              <a:t>Plant, or plant + controller</a:t>
            </a:r>
            <a:endParaRPr lang="en-US" dirty="0" smtClean="0"/>
          </a:p>
          <a:p>
            <a:pPr lvl="1"/>
            <a:r>
              <a:rPr lang="en-US" dirty="0" smtClean="0"/>
              <a:t>Open loop, closed loop</a:t>
            </a:r>
            <a:endParaRPr lang="en-US" dirty="0" smtClean="0"/>
          </a:p>
          <a:p>
            <a:pPr lvl="1"/>
            <a:r>
              <a:rPr lang="en-US" dirty="0" smtClean="0"/>
              <a:t>Experiment design</a:t>
            </a:r>
          </a:p>
          <a:p>
            <a:r>
              <a:rPr lang="en-US" dirty="0" smtClean="0"/>
              <a:t>SID for structural dynamics</a:t>
            </a:r>
          </a:p>
          <a:p>
            <a:pPr lvl="1"/>
            <a:r>
              <a:rPr lang="en-US" dirty="0" smtClean="0"/>
              <a:t>Modal parameter identification</a:t>
            </a:r>
            <a:r>
              <a:rPr lang="en-US" i="1" dirty="0" smtClean="0"/>
              <a:t> (the focus of this talk)</a:t>
            </a:r>
          </a:p>
          <a:p>
            <a:pPr lvl="1"/>
            <a:r>
              <a:rPr lang="en-US" dirty="0" smtClean="0"/>
              <a:t>Structural-model parameter identification </a:t>
            </a:r>
            <a:r>
              <a:rPr lang="en-US" i="1" dirty="0" smtClean="0"/>
              <a:t>(motivation given in this talk)</a:t>
            </a:r>
          </a:p>
          <a:p>
            <a:pPr lvl="1"/>
            <a:r>
              <a:rPr lang="en-US" dirty="0" smtClean="0"/>
              <a:t>Control-model identification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6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SID offer?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adaptive control negate the need for SID?</a:t>
            </a:r>
          </a:p>
          <a:p>
            <a:pPr lvl="1"/>
            <a:r>
              <a:rPr lang="en-US" dirty="0" smtClean="0"/>
              <a:t>No; Adaptive techniques are essentially recursive identification algorithms applied to a specific model structure</a:t>
            </a:r>
          </a:p>
          <a:p>
            <a:r>
              <a:rPr lang="en-US" dirty="0" smtClean="0"/>
              <a:t>Does robust control design render SID obsolete?</a:t>
            </a:r>
          </a:p>
          <a:p>
            <a:pPr lvl="1"/>
            <a:r>
              <a:rPr lang="en-US" dirty="0" smtClean="0"/>
              <a:t>No; Robust control design requires a description of the model/plant uncertainty that SID can provide.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8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steps:</a:t>
            </a:r>
          </a:p>
          <a:p>
            <a:pPr lvl="1"/>
            <a:r>
              <a:rPr lang="en-US" dirty="0" smtClean="0"/>
              <a:t>Build a physics-based model</a:t>
            </a:r>
          </a:p>
          <a:p>
            <a:pPr lvl="1"/>
            <a:r>
              <a:rPr lang="en-US" dirty="0" smtClean="0"/>
              <a:t>Design </a:t>
            </a:r>
            <a:r>
              <a:rPr lang="en-US" dirty="0" smtClean="0"/>
              <a:t>the experiment</a:t>
            </a:r>
          </a:p>
          <a:p>
            <a:pPr lvl="1"/>
            <a:r>
              <a:rPr lang="en-US" dirty="0" smtClean="0"/>
              <a:t>Collect the data</a:t>
            </a:r>
          </a:p>
          <a:p>
            <a:pPr lvl="1"/>
            <a:r>
              <a:rPr lang="en-US" dirty="0" smtClean="0"/>
              <a:t>Select, filter, de-trend the data, as appropriate</a:t>
            </a:r>
          </a:p>
          <a:p>
            <a:pPr lvl="1"/>
            <a:r>
              <a:rPr lang="en-US" dirty="0" smtClean="0"/>
              <a:t>Fit </a:t>
            </a:r>
            <a:r>
              <a:rPr lang="en-US" dirty="0" smtClean="0"/>
              <a:t>the model</a:t>
            </a:r>
          </a:p>
          <a:p>
            <a:pPr lvl="1"/>
            <a:r>
              <a:rPr lang="en-US" dirty="0" smtClean="0"/>
              <a:t>Validate the model (compare prediction to data)</a:t>
            </a:r>
          </a:p>
          <a:p>
            <a:pPr lvl="1"/>
            <a:r>
              <a:rPr lang="en-US" dirty="0" smtClean="0"/>
              <a:t>Iterate until converged on a validated model</a:t>
            </a:r>
          </a:p>
          <a:p>
            <a:r>
              <a:rPr lang="en-US" dirty="0" smtClean="0"/>
              <a:t>Software tools:</a:t>
            </a:r>
          </a:p>
          <a:p>
            <a:pPr lvl="1"/>
            <a:r>
              <a:rPr lang="en-US" dirty="0" err="1" smtClean="0"/>
              <a:t>Matlab</a:t>
            </a:r>
            <a:r>
              <a:rPr lang="en-US" dirty="0" smtClean="0"/>
              <a:t> Sys ID Toolbox (</a:t>
            </a:r>
            <a:r>
              <a:rPr lang="en-US" dirty="0" err="1" smtClean="0"/>
              <a:t>Ljung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Matlab</a:t>
            </a:r>
            <a:r>
              <a:rPr lang="en-US" dirty="0" smtClean="0"/>
              <a:t> Frequency-Domain Identification (</a:t>
            </a:r>
            <a:r>
              <a:rPr lang="en-US" dirty="0" err="1" smtClean="0"/>
              <a:t>Kollar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Matlab</a:t>
            </a:r>
            <a:r>
              <a:rPr lang="en-US" dirty="0" smtClean="0"/>
              <a:t> System/Observer/Controller Identification Toolbox (SOCIT)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3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 for structural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Modal </a:t>
            </a:r>
            <a:r>
              <a:rPr lang="en-US" dirty="0"/>
              <a:t>parameter </a:t>
            </a:r>
            <a:r>
              <a:rPr lang="en-US" dirty="0" smtClean="0"/>
              <a:t>identification</a:t>
            </a:r>
            <a:endParaRPr lang="en-US" i="1" dirty="0" smtClean="0"/>
          </a:p>
          <a:p>
            <a:pPr lvl="1"/>
            <a:r>
              <a:rPr lang="en-US" i="1" dirty="0" smtClean="0"/>
              <a:t>the </a:t>
            </a:r>
            <a:r>
              <a:rPr lang="en-US" i="1" dirty="0"/>
              <a:t>focus of this </a:t>
            </a:r>
            <a:r>
              <a:rPr lang="en-US" i="1" dirty="0" smtClean="0"/>
              <a:t>talk</a:t>
            </a:r>
            <a:endParaRPr lang="en-US" i="1" dirty="0"/>
          </a:p>
          <a:p>
            <a:r>
              <a:rPr lang="en-US" dirty="0"/>
              <a:t>Structural-model parameter identification </a:t>
            </a:r>
            <a:endParaRPr lang="en-US" i="1" dirty="0" smtClean="0"/>
          </a:p>
          <a:p>
            <a:pPr lvl="1"/>
            <a:r>
              <a:rPr lang="en-US" i="1" dirty="0" smtClean="0"/>
              <a:t>motivation </a:t>
            </a:r>
            <a:r>
              <a:rPr lang="en-US" i="1" dirty="0"/>
              <a:t>given in this </a:t>
            </a:r>
            <a:r>
              <a:rPr lang="en-US" i="1" dirty="0" smtClean="0"/>
              <a:t>talk</a:t>
            </a:r>
            <a:endParaRPr lang="en-US" i="1" dirty="0"/>
          </a:p>
          <a:p>
            <a:r>
              <a:rPr lang="en-US" dirty="0"/>
              <a:t>Control-model identification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8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Modeling &amp; SID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58934"/>
            <a:ext cx="10515600" cy="434435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4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05"/>
            <a:ext cx="10515600" cy="1325563"/>
          </a:xfrm>
        </p:spPr>
        <p:txBody>
          <a:bodyPr/>
          <a:lstStyle/>
          <a:p>
            <a:r>
              <a:rPr lang="en-US" dirty="0" smtClean="0"/>
              <a:t>Continuous-Time, Finite Dimensional, </a:t>
            </a:r>
            <a:br>
              <a:rPr lang="en-US" dirty="0" smtClean="0"/>
            </a:br>
            <a:r>
              <a:rPr lang="en-US" dirty="0" smtClean="0"/>
              <a:t>Linear Dynamic System Model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367280" y="1467168"/>
            <a:ext cx="8727440" cy="5365846"/>
            <a:chOff x="1976229" y="2247001"/>
            <a:chExt cx="7833926" cy="493411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6230" y="2247001"/>
              <a:ext cx="7833925" cy="432331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76229" y="6534883"/>
              <a:ext cx="7833925" cy="646233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2915920" y="1457008"/>
            <a:ext cx="2225040" cy="7680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3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412" y="263525"/>
            <a:ext cx="4729480" cy="1325563"/>
          </a:xfrm>
        </p:spPr>
        <p:txBody>
          <a:bodyPr/>
          <a:lstStyle/>
          <a:p>
            <a:r>
              <a:rPr lang="en-US" dirty="0" smtClean="0"/>
              <a:t>Continuous-Time State-Space Model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93" y="263525"/>
            <a:ext cx="6996899" cy="348968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538" y="2367002"/>
            <a:ext cx="7004569" cy="443564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476240" y="3489008"/>
            <a:ext cx="1544320" cy="65627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52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Discrete-Time, State-Space, Observer Model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054600" cy="4351338"/>
              </a:xfrm>
            </p:spPr>
            <p:txBody>
              <a:bodyPr/>
              <a:lstStyle/>
              <a:p>
                <a:r>
                  <a:rPr lang="en-US" i="1" dirty="0" smtClean="0"/>
                  <a:t>Discrete-time: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/>
                        <m:t>𝑥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  <m:r>
                            <a:rPr lang="en-US" i="1"/>
                            <m:t>+1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𝐴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𝑥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</m:e>
                      </m:d>
                      <m:r>
                        <a:rPr lang="en-US" i="1"/>
                        <m:t>+</m:t>
                      </m:r>
                      <m:r>
                        <a:rPr lang="en-US" i="1"/>
                        <m:t>𝐵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𝑢</m:t>
                      </m:r>
                      <m:r>
                        <a:rPr lang="en-US" i="1"/>
                        <m:t>(</m:t>
                      </m:r>
                      <m:r>
                        <a:rPr lang="en-US" i="1"/>
                        <m:t>𝑘</m:t>
                      </m:r>
                      <m:r>
                        <a:rPr lang="en-US" i="1"/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/>
                        <m:t>𝑦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𝐶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𝑥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</m:e>
                      </m:d>
                      <m:r>
                        <a:rPr lang="en-US" i="1"/>
                        <m:t>+</m:t>
                      </m:r>
                      <m:r>
                        <a:rPr lang="en-US" i="1"/>
                        <m:t>𝐷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𝑢</m:t>
                      </m:r>
                      <m:r>
                        <a:rPr lang="en-US" i="1"/>
                        <m:t>(</m:t>
                      </m:r>
                      <m:r>
                        <a:rPr lang="en-US" i="1"/>
                        <m:t>𝑘</m:t>
                      </m:r>
                      <m:r>
                        <a:rPr lang="en-US" i="1"/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k = 0, 1, 2, …</a:t>
                </a:r>
              </a:p>
              <a:p>
                <a:pPr marL="0" indent="0">
                  <a:buNone/>
                </a:pPr>
                <a:r>
                  <a:rPr lang="en-US" dirty="0"/>
                  <a:t>where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/>
                        <m:t>𝐴</m:t>
                      </m:r>
                      <m:r>
                        <a:rPr lang="en-US" i="1"/>
                        <m:t>= 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a:rPr lang="en-US" i="1"/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𝐴</m:t>
                              </m:r>
                            </m:e>
                            <m:sub>
                              <m:r>
                                <a:rPr lang="en-US" i="1"/>
                                <m:t>𝑐</m:t>
                              </m:r>
                            </m:sub>
                          </m:sSub>
                          <m:r>
                            <a:rPr lang="en-US" i="1"/>
                            <m:t> ∆</m:t>
                          </m:r>
                          <m:r>
                            <a:rPr lang="en-US" i="1"/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/>
                        <m:t>𝐵</m:t>
                      </m:r>
                      <m:r>
                        <a:rPr lang="en-US" i="1"/>
                        <m:t>= </m:t>
                      </m:r>
                      <m:nary>
                        <m:naryPr>
                          <m:limLoc m:val="subSup"/>
                          <m:ctrlPr>
                            <a:rPr lang="en-US" i="1"/>
                          </m:ctrlPr>
                        </m:naryPr>
                        <m:sub>
                          <m:r>
                            <a:rPr lang="en-US" i="1"/>
                            <m:t>0</m:t>
                          </m:r>
                        </m:sub>
                        <m:sup>
                          <m:r>
                            <a:rPr lang="en-US" i="1"/>
                            <m:t>∆</m:t>
                          </m:r>
                          <m:r>
                            <a:rPr lang="en-US" i="1"/>
                            <m:t>𝑡</m:t>
                          </m:r>
                        </m:sup>
                        <m:e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𝐴</m:t>
                                  </m:r>
                                </m:e>
                                <m:sub>
                                  <m:r>
                                    <a:rPr lang="en-US" i="1"/>
                                    <m:t>𝑐</m:t>
                                  </m:r>
                                </m:sub>
                              </m:sSub>
                              <m:r>
                                <a:rPr lang="en-US" i="1"/>
                                <m:t> </m:t>
                              </m:r>
                              <m:r>
                                <a:rPr lang="en-US" i="1"/>
                                <m:t>𝜏</m:t>
                              </m:r>
                            </m:sup>
                          </m:sSup>
                          <m:r>
                            <a:rPr lang="en-US" i="1"/>
                            <m:t> </m:t>
                          </m:r>
                          <m:r>
                            <a:rPr lang="en-US" i="1"/>
                            <m:t>𝜕𝜏</m:t>
                          </m:r>
                          <m:r>
                            <a:rPr lang="en-US" i="1"/>
                            <m:t> 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𝐵</m:t>
                              </m:r>
                            </m:e>
                            <m:sub>
                              <m:r>
                                <a:rPr lang="en-US" i="1"/>
                                <m:t>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</a:t>
                </a:r>
                <a:r>
                  <a:rPr lang="en-US" baseline="-25000" dirty="0"/>
                  <a:t>c</a:t>
                </a:r>
                <a:r>
                  <a:rPr lang="en-US" dirty="0"/>
                  <a:t>, </a:t>
                </a:r>
                <a:r>
                  <a:rPr lang="en-US" dirty="0" err="1"/>
                  <a:t>B</a:t>
                </a:r>
                <a:r>
                  <a:rPr lang="en-US" baseline="-25000" dirty="0" err="1"/>
                  <a:t>c</a:t>
                </a:r>
                <a:r>
                  <a:rPr lang="en-US" dirty="0"/>
                  <a:t> are the continuous </a:t>
                </a:r>
                <a:r>
                  <a:rPr lang="en-US" dirty="0" smtClean="0"/>
                  <a:t>versions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054600" cy="4351338"/>
              </a:xfrm>
              <a:blipFill rotWithShape="0">
                <a:blip r:embed="rId2"/>
                <a:stretch>
                  <a:fillRect l="-2533" t="-2241" r="-1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096000" y="1825625"/>
                <a:ext cx="5054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i="1" dirty="0" smtClean="0"/>
                  <a:t>Since the state vector is (generally) not accessible, a state estimator (observer) is added: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/>
                        <m:t>𝑥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  <m:r>
                            <a:rPr lang="en-US" i="1"/>
                            <m:t>+1</m:t>
                          </m:r>
                        </m:e>
                      </m:d>
                      <m:r>
                        <a:rPr lang="en-US" i="1"/>
                        <m:t>= </m:t>
                      </m:r>
                      <m:acc>
                        <m:accPr>
                          <m:chr m:val="̅"/>
                          <m:ctrlPr>
                            <a:rPr lang="en-US" i="1"/>
                          </m:ctrlPr>
                        </m:accPr>
                        <m:e>
                          <m:r>
                            <a:rPr lang="en-US" i="1"/>
                            <m:t>𝐴</m:t>
                          </m:r>
                          <m:r>
                            <a:rPr lang="en-US" i="1"/>
                            <m:t> </m:t>
                          </m:r>
                        </m:e>
                      </m:acc>
                      <m:r>
                        <a:rPr lang="en-US" i="1"/>
                        <m:t>𝑥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</m:e>
                      </m:d>
                      <m:r>
                        <a:rPr lang="en-US" i="1"/>
                        <m:t>+</m:t>
                      </m:r>
                      <m:acc>
                        <m:accPr>
                          <m:chr m:val="̅"/>
                          <m:ctrlPr>
                            <a:rPr lang="en-US" i="1"/>
                          </m:ctrlPr>
                        </m:accPr>
                        <m:e>
                          <m:r>
                            <a:rPr lang="en-US" i="1"/>
                            <m:t>𝐵</m:t>
                          </m:r>
                        </m:e>
                      </m:acc>
                      <m:r>
                        <a:rPr lang="en-US" i="1"/>
                        <m:t>𝑣</m:t>
                      </m:r>
                      <m:r>
                        <a:rPr lang="en-US" i="1"/>
                        <m:t>(</m:t>
                      </m:r>
                      <m:r>
                        <a:rPr lang="en-US" i="1"/>
                        <m:t>𝑘</m:t>
                      </m:r>
                      <m:r>
                        <a:rPr lang="en-US" i="1"/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/>
                        <m:t>𝑦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𝐶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𝑥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</m:e>
                      </m:d>
                      <m:r>
                        <a:rPr lang="en-US" i="1"/>
                        <m:t>+</m:t>
                      </m:r>
                      <m:r>
                        <a:rPr lang="en-US" i="1"/>
                        <m:t>𝐷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𝑢</m:t>
                      </m:r>
                      <m:r>
                        <a:rPr lang="en-US" i="1"/>
                        <m:t>(</m:t>
                      </m:r>
                      <m:r>
                        <a:rPr lang="en-US" i="1"/>
                        <m:t>𝑘</m:t>
                      </m:r>
                      <m:r>
                        <a:rPr lang="en-US" i="1"/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/>
                          </m:ctrlPr>
                        </m:accPr>
                        <m:e>
                          <m:r>
                            <a:rPr lang="en-US" i="1"/>
                            <m:t>𝐴</m:t>
                          </m:r>
                        </m:e>
                      </m:acc>
                      <m:r>
                        <a:rPr lang="en-US" i="1"/>
                        <m:t>=</m:t>
                      </m:r>
                      <m:r>
                        <a:rPr lang="en-US" i="1"/>
                        <m:t>𝐴</m:t>
                      </m:r>
                      <m:r>
                        <a:rPr lang="en-US" i="1"/>
                        <m:t>+</m:t>
                      </m:r>
                      <m:r>
                        <a:rPr lang="en-US" i="1"/>
                        <m:t>𝐺𝐶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/>
                          </m:ctrlPr>
                        </m:accPr>
                        <m:e>
                          <m:r>
                            <a:rPr lang="en-US" i="1"/>
                            <m:t>𝐵</m:t>
                          </m:r>
                        </m:e>
                      </m:acc>
                      <m:r>
                        <a:rPr lang="en-US" i="1"/>
                        <m:t>=[</m:t>
                      </m:r>
                      <m:r>
                        <a:rPr lang="en-US" i="1"/>
                        <m:t>𝐵</m:t>
                      </m:r>
                      <m:r>
                        <a:rPr lang="en-US" i="1"/>
                        <m:t>+</m:t>
                      </m:r>
                      <m:r>
                        <a:rPr lang="en-US" i="1"/>
                        <m:t>𝐺𝐷</m:t>
                      </m:r>
                      <m:r>
                        <a:rPr lang="en-US" i="1"/>
                        <m:t>−</m:t>
                      </m:r>
                      <m:r>
                        <a:rPr lang="en-US" i="1"/>
                        <m:t>𝐺</m:t>
                      </m:r>
                      <m:r>
                        <a:rPr lang="en-US" i="1"/>
                        <m:t>]</m:t>
                      </m:r>
                    </m:oMath>
                    <m:oMath xmlns:m="http://schemas.openxmlformats.org/officeDocument/2006/math">
                      <m:r>
                        <a:rPr lang="en-US" i="1"/>
                        <m:t>𝑣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</m:e>
                      </m:d>
                      <m:r>
                        <a:rPr lang="en-US" i="1"/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/>
                              </m:ctrlPr>
                            </m:mPr>
                            <m:mr>
                              <m:e>
                                <m:r>
                                  <a:rPr lang="en-US" i="1"/>
                                  <m:t>𝑢</m:t>
                                </m:r>
                                <m:r>
                                  <a:rPr lang="en-US" i="1"/>
                                  <m:t>(</m:t>
                                </m:r>
                                <m:r>
                                  <a:rPr lang="en-US" i="1"/>
                                  <m:t>𝑘</m:t>
                                </m:r>
                                <m:r>
                                  <a:rPr lang="en-US" i="1"/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𝑦</m:t>
                                </m:r>
                                <m:r>
                                  <a:rPr lang="en-US" i="1"/>
                                  <m:t>(</m:t>
                                </m:r>
                                <m:r>
                                  <a:rPr lang="en-US" i="1"/>
                                  <m:t>𝑘</m:t>
                                </m:r>
                                <m:r>
                                  <a:rPr lang="en-US" i="1"/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i="1" dirty="0" smtClean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825625"/>
                <a:ext cx="5054600" cy="4351338"/>
              </a:xfrm>
              <a:prstGeom prst="rect">
                <a:avLst/>
              </a:prstGeom>
              <a:blipFill rotWithShape="0">
                <a:blip r:embed="rId3"/>
                <a:stretch>
                  <a:fillRect l="-241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838200" y="2225040"/>
            <a:ext cx="4373880" cy="8331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0" y="3160871"/>
            <a:ext cx="4373880" cy="8331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G1500673-v1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84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562</Words>
  <Application>Microsoft Office PowerPoint</Application>
  <PresentationFormat>Widescreen</PresentationFormat>
  <Paragraphs>122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System Identification Overview &amp; Session Goals</vt:lpstr>
      <vt:lpstr>What is System Identification (SID)?</vt:lpstr>
      <vt:lpstr>What does SID offer?</vt:lpstr>
      <vt:lpstr>SID Process</vt:lpstr>
      <vt:lpstr>SID for structural dynamics</vt:lpstr>
      <vt:lpstr>Structural Modeling &amp; SID</vt:lpstr>
      <vt:lpstr>Continuous-Time, Finite Dimensional,  Linear Dynamic System Model</vt:lpstr>
      <vt:lpstr>Continuous-Time State-Space Model</vt:lpstr>
      <vt:lpstr>Discrete-Time, State-Space, Observer Model</vt:lpstr>
      <vt:lpstr>System Realization Theory</vt:lpstr>
      <vt:lpstr>System Realization Theory</vt:lpstr>
      <vt:lpstr>Eigensystem Realization Algorithm (ERA)</vt:lpstr>
      <vt:lpstr>Other SID Techniques</vt:lpstr>
      <vt:lpstr>How and what to measure – modal testing</vt:lpstr>
      <vt:lpstr>SID Session Goals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Identification Overview</dc:title>
  <dc:creator>coyne</dc:creator>
  <cp:lastModifiedBy>coyne</cp:lastModifiedBy>
  <cp:revision>57</cp:revision>
  <dcterms:created xsi:type="dcterms:W3CDTF">2015-05-18T22:10:20Z</dcterms:created>
  <dcterms:modified xsi:type="dcterms:W3CDTF">2015-05-19T16:30:59Z</dcterms:modified>
</cp:coreProperties>
</file>