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8.bin" ContentType="application/vnd.openxmlformats-officedocument.oleObject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34"/>
  </p:notesMasterIdLst>
  <p:handoutMasterIdLst>
    <p:handoutMasterId r:id="rId35"/>
  </p:handoutMasterIdLst>
  <p:sldIdLst>
    <p:sldId id="261" r:id="rId2"/>
    <p:sldId id="592" r:id="rId3"/>
    <p:sldId id="605" r:id="rId4"/>
    <p:sldId id="593" r:id="rId5"/>
    <p:sldId id="594" r:id="rId6"/>
    <p:sldId id="595" r:id="rId7"/>
    <p:sldId id="575" r:id="rId8"/>
    <p:sldId id="610" r:id="rId9"/>
    <p:sldId id="611" r:id="rId10"/>
    <p:sldId id="608" r:id="rId11"/>
    <p:sldId id="609" r:id="rId12"/>
    <p:sldId id="598" r:id="rId13"/>
    <p:sldId id="615" r:id="rId14"/>
    <p:sldId id="599" r:id="rId15"/>
    <p:sldId id="566" r:id="rId16"/>
    <p:sldId id="567" r:id="rId17"/>
    <p:sldId id="568" r:id="rId18"/>
    <p:sldId id="600" r:id="rId19"/>
    <p:sldId id="533" r:id="rId20"/>
    <p:sldId id="589" r:id="rId21"/>
    <p:sldId id="588" r:id="rId22"/>
    <p:sldId id="539" r:id="rId23"/>
    <p:sldId id="557" r:id="rId24"/>
    <p:sldId id="554" r:id="rId25"/>
    <p:sldId id="550" r:id="rId26"/>
    <p:sldId id="623" r:id="rId27"/>
    <p:sldId id="617" r:id="rId28"/>
    <p:sldId id="616" r:id="rId29"/>
    <p:sldId id="621" r:id="rId30"/>
    <p:sldId id="619" r:id="rId31"/>
    <p:sldId id="622" r:id="rId32"/>
    <p:sldId id="618" r:id="rId33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0099"/>
    <a:srgbClr val="FD150F"/>
    <a:srgbClr val="A1FDFD"/>
    <a:srgbClr val="7C7D80"/>
    <a:srgbClr val="6969FD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51" autoAdjust="0"/>
    <p:restoredTop sz="94928" autoAdjust="0"/>
  </p:normalViewPr>
  <p:slideViewPr>
    <p:cSldViewPr snapToGrid="0">
      <p:cViewPr>
        <p:scale>
          <a:sx n="114" d="100"/>
          <a:sy n="114" d="100"/>
        </p:scale>
        <p:origin x="-1160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-876" y="207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.xml"/><Relationship Id="rId2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9250" y="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225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9250" y="911225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25AC5A06-04BD-9C42-B787-F8B7143AB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6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40182915-C490-8F4A-9779-401B4DFC6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05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Relationship Id="rId3" Type="http://schemas.openxmlformats.org/officeDocument/2006/relationships/hyperlink" Target="https://dcc.ligo.org/cgi-bin/private/DocDB/ShowDocument?docid=6183" TargetMode="Externa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AF2206-89F4-CA4A-877F-895F8EF93458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85372" indent="-302066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208265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91571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174878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658184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3141490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624796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4108102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6755CFD6-61D8-DA40-8508-D0622E6B3DE3}" type="slidenum">
              <a:rPr lang="en-US" sz="1300">
                <a:latin typeface="Times New Roman" charset="0"/>
              </a:rPr>
              <a:pPr>
                <a:defRPr/>
              </a:pPr>
              <a:t>21</a:t>
            </a:fld>
            <a:endParaRPr lang="en-US" sz="1300">
              <a:latin typeface="Times New Roman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603BF-89BA-D549-A67B-6C63722EE493}" type="slidenum">
              <a:rPr lang="en-US">
                <a:latin typeface="Times" charset="0"/>
              </a:rPr>
              <a:pPr/>
              <a:t>27</a:t>
            </a:fld>
            <a:endParaRPr lang="en-US">
              <a:latin typeface="Time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hlinkClick r:id="rId3" tooltip="LIGO-P0900125-v8"/>
              </a:rPr>
              <a:t>P0900125-v8</a:t>
            </a:r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85372" indent="-302066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208265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91571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174878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658184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3141490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624796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4108102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305994FC-BE8A-164F-B699-665FE8443F70}" type="slidenum">
              <a:rPr lang="en-US" sz="1300">
                <a:latin typeface="Times New Roman" charset="0"/>
              </a:rPr>
              <a:pPr>
                <a:defRPr/>
              </a:pPr>
              <a:t>4</a:t>
            </a:fld>
            <a:endParaRPr lang="en-US" sz="1300">
              <a:latin typeface="Times New Roman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85372" indent="-302066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208265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91571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174878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658184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3141490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624796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4108102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BE474DF4-1057-624F-B5D9-081B0A4650D4}" type="slidenum">
              <a:rPr lang="en-US" sz="1300">
                <a:latin typeface="Times New Roman" charset="0"/>
              </a:rPr>
              <a:pPr>
                <a:defRPr/>
              </a:pPr>
              <a:t>5</a:t>
            </a:fld>
            <a:endParaRPr lang="en-US" sz="1300">
              <a:latin typeface="Times New Roman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85372" indent="-302066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208265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91571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174878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658184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3141490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624796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4108102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8AC6605A-501C-B74D-94C7-08C496056D54}" type="slidenum">
              <a:rPr lang="en-US" sz="1300">
                <a:latin typeface="Times New Roman" charset="0"/>
              </a:rPr>
              <a:pPr>
                <a:defRPr/>
              </a:pPr>
              <a:t>6</a:t>
            </a:fld>
            <a:endParaRPr lang="en-US" sz="1300">
              <a:latin typeface="Times New Roman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5B9F77-7C63-1949-8F30-C1B9CE762F85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LIGO is actually two observatories.</a:t>
            </a:r>
          </a:p>
          <a:p>
            <a:r>
              <a:rPr lang="en-US" dirty="0">
                <a:latin typeface="Times New Roman" charset="0"/>
              </a:rPr>
              <a:t>Describe parameters</a:t>
            </a:r>
          </a:p>
          <a:p>
            <a:r>
              <a:rPr lang="en-US" dirty="0">
                <a:latin typeface="Times New Roman" charset="0"/>
              </a:rPr>
              <a:t>Emphasize that the arms are in ultra high vacuum. 8 km of steel 1.2 m </a:t>
            </a:r>
            <a:r>
              <a:rPr lang="en-US" dirty="0" err="1">
                <a:latin typeface="Times New Roman" charset="0"/>
              </a:rPr>
              <a:t>dia</a:t>
            </a:r>
            <a:r>
              <a:rPr lang="en-US" dirty="0">
                <a:latin typeface="Times New Roman" charset="0"/>
              </a:rPr>
              <a:t> beam tubes at each site </a:t>
            </a:r>
          </a:p>
          <a:p>
            <a:r>
              <a:rPr lang="en-US" dirty="0">
                <a:latin typeface="Times New Roman" charset="0"/>
              </a:rPr>
              <a:t>Separate observatories allow for coincidence detection – since the detectors see uncorrelated noise, only a true gravitational wave would appear on all the interferometers with the correct amplitude.</a:t>
            </a:r>
          </a:p>
          <a:p>
            <a:endParaRPr lang="en-US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>Emphasize that the LIGO Observatories were designed and are operated by Caltech and MIT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Quickly walk through sources/characteristics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421501-847A-C641-BD40-11C5F0C4B2D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at 20 minutes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B53FE9-6BEC-8946-933F-8CC9A102478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AC9FA2-8EA1-7444-B12D-43B5B1CFE14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Walk through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45D60A-F5A8-E24B-8545-1D67027D811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F9CC3-8215-E240-8863-5A0F523DF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31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4E1E-4976-2341-A45D-30A92355E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4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227013"/>
            <a:ext cx="1943100" cy="5770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7013"/>
            <a:ext cx="5676900" cy="5770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F0CE3-0C48-F84C-A92D-C9314B4CF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40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27013"/>
            <a:ext cx="6486525" cy="700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55725"/>
            <a:ext cx="3810000" cy="464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355725"/>
            <a:ext cx="3810000" cy="224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3752850"/>
            <a:ext cx="3810000" cy="224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FE8AE-2E1B-A441-A451-602B6176A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7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" name="Object 19"/>
          <p:cNvGraphicFramePr>
            <a:graphicFrameLocks noChangeAspect="1"/>
          </p:cNvGraphicFramePr>
          <p:nvPr userDrawn="1"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45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3BEF3-B106-5C44-93C6-65E2CBBA7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09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6629400"/>
            <a:ext cx="19669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l"/>
            <a:r>
              <a:rPr lang="en-US" sz="900">
                <a:latin typeface="Arial" charset="0"/>
                <a:cs typeface="Arial" charset="0"/>
              </a:rPr>
              <a:t>LIGO-G1300751-v1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" name="Object 19"/>
          <p:cNvGraphicFramePr>
            <a:graphicFrameLocks noChangeAspect="1"/>
          </p:cNvGraphicFramePr>
          <p:nvPr userDrawn="1"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69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61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6A23E-AE89-A345-B002-CD5B78E01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BC413-54EA-0F43-9975-8CA7132FF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7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2C352-2D72-4D43-BF4A-F4A726507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0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2642-D332-0F4B-A49B-7DB589D0C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5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36B42-F2ED-9D40-8722-D8E20E0E4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89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12057-8469-D04B-8D80-865FCDDA2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0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F2971-47A8-1240-B9C1-68AFD1612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8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F4901-AC0A-9D47-B2D8-30C37C448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2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vmlDrawing" Target="../drawings/vmlDrawing1.vml"/><Relationship Id="rId17" Type="http://schemas.openxmlformats.org/officeDocument/2006/relationships/oleObject" Target="../embeddings/oleObject1.bin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3075" y="6608763"/>
            <a:ext cx="10509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Helvetica" charset="0"/>
                <a:cs typeface="+mn-cs"/>
              </a:defRPr>
            </a:lvl1pPr>
          </a:lstStyle>
          <a:p>
            <a:pPr>
              <a:defRPr/>
            </a:pPr>
            <a:fld id="{C68EFE43-8690-F241-AFF6-444D3D83E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55725"/>
            <a:ext cx="777240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227013"/>
            <a:ext cx="51149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0" y="6629550"/>
            <a:ext cx="1966913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l"/>
            <a:r>
              <a:rPr lang="en-US" sz="900" dirty="0" smtClean="0">
                <a:latin typeface="Arial" charset="0"/>
                <a:cs typeface="Arial" charset="0"/>
              </a:rPr>
              <a:t>LIGO-G1500472-</a:t>
            </a:r>
            <a:r>
              <a:rPr lang="en-US" sz="900" dirty="0" smtClean="0">
                <a:latin typeface="Arial" charset="0"/>
                <a:cs typeface="Arial" charset="0"/>
              </a:rPr>
              <a:t>v3</a:t>
            </a:r>
            <a:endParaRPr lang="en-US" sz="900" dirty="0">
              <a:latin typeface="Arial" charset="0"/>
              <a:cs typeface="Arial" charset="0"/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34" name="Object 19"/>
          <p:cNvGraphicFramePr>
            <a:graphicFrameLocks noChangeAspect="1"/>
          </p:cNvGraphicFramePr>
          <p:nvPr userDrawn="1"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Photo Editor Photo" r:id="rId17" imgW="4409524" imgH="3219899" progId="MSPhotoEd.3">
                  <p:embed/>
                </p:oleObj>
              </mc:Choice>
              <mc:Fallback>
                <p:oleObj name="Photo Editor Photo" r:id="rId17" imgW="4409524" imgH="3219899" progId="MSPhotoEd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Font typeface="Times New Roman" charset="0"/>
        <a:buChar char="»"/>
        <a:defRPr>
          <a:solidFill>
            <a:schemeClr val="tx2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–"/>
        <a:defRPr>
          <a:solidFill>
            <a:schemeClr val="tx2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openxmlformats.org/officeDocument/2006/relationships/image" Target="../media/image41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ature/journal/v460/n7258/pdf/nature08278.pdf" TargetMode="External"/><Relationship Id="rId4" Type="http://schemas.openxmlformats.org/officeDocument/2006/relationships/image" Target="../media/image51.png"/><Relationship Id="rId5" Type="http://schemas.openxmlformats.org/officeDocument/2006/relationships/hyperlink" Target="http://prd.aps.org/abstract/PRD/v81/i10/e102001" TargetMode="External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hyperlink" Target="http://iopscience.iop.org/0004-637X/722/2/1504" TargetMode="External"/><Relationship Id="rId9" Type="http://schemas.openxmlformats.org/officeDocument/2006/relationships/hyperlink" Target="http://iopscience.iop.org/0004-637X/737/2/93/" TargetMode="External"/><Relationship Id="rId10" Type="http://schemas.openxmlformats.org/officeDocument/2006/relationships/image" Target="../media/image54.png"/><Relationship Id="rId11" Type="http://schemas.openxmlformats.org/officeDocument/2006/relationships/hyperlink" Target="http://www.iop.org/EJ/abstract/0004-637X/681/2/1419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3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73.wmf"/><Relationship Id="rId5" Type="http://schemas.openxmlformats.org/officeDocument/2006/relationships/image" Target="../media/image74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jpe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oleObject" Target="../embeddings/oleObject4.bin"/><Relationship Id="rId5" Type="http://schemas.openxmlformats.org/officeDocument/2006/relationships/image" Target="../media/image8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9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ligo.or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21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jpeg"/><Relationship Id="rId9" Type="http://schemas.openxmlformats.org/officeDocument/2006/relationships/oleObject" Target="../embeddings/oleObject6.bin"/><Relationship Id="rId10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8013" y="2085975"/>
            <a:ext cx="7772400" cy="1143000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LIGO and the network of terrestrial gravitational wave detectors</a:t>
            </a:r>
          </a:p>
        </p:txBody>
      </p:sp>
      <p:sp>
        <p:nvSpPr>
          <p:cNvPr id="174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82700" y="3629025"/>
            <a:ext cx="6400800" cy="684213"/>
          </a:xfrm>
        </p:spPr>
        <p:txBody>
          <a:bodyPr/>
          <a:lstStyle/>
          <a:p>
            <a:r>
              <a:rPr lang="en-US" sz="1600" dirty="0" smtClean="0">
                <a:latin typeface="Helvetica" charset="0"/>
              </a:rPr>
              <a:t>APS April Meeting, Baltimore</a:t>
            </a:r>
          </a:p>
          <a:p>
            <a:r>
              <a:rPr lang="en-US" sz="1600" dirty="0" smtClean="0">
                <a:latin typeface="Helvetica" charset="0"/>
              </a:rPr>
              <a:t>11 April 2015</a:t>
            </a:r>
            <a:endParaRPr lang="en-US" sz="1600" dirty="0">
              <a:latin typeface="Helvetica" charset="0"/>
            </a:endParaRP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2160588" y="4745038"/>
            <a:ext cx="4638675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10000"/>
              </a:spcBef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David Shoemaker</a:t>
            </a:r>
          </a:p>
          <a:p>
            <a:pPr>
              <a:spcBef>
                <a:spcPct val="10000"/>
              </a:spcBef>
            </a:pPr>
            <a:r>
              <a:rPr lang="en-US" sz="1800" dirty="0" smtClean="0">
                <a:solidFill>
                  <a:schemeClr val="tx2"/>
                </a:solidFill>
                <a:latin typeface="Arial" charset="0"/>
              </a:rPr>
              <a:t>For the LIGO Scientific Collaboration</a:t>
            </a:r>
            <a:endParaRPr lang="en-US" sz="1800" dirty="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107950"/>
            <a:ext cx="7581900" cy="73025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The Gravitational Wave Spectrum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172720" y="6400800"/>
            <a:ext cx="2441893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2075" tIns="46038" rIns="92075" bIns="46038" anchor="ctr"/>
          <a:lstStyle/>
          <a:p>
            <a:pPr algn="r">
              <a:defRPr/>
            </a:pPr>
            <a:r>
              <a:rPr lang="en-US" sz="1200" b="0" dirty="0" smtClean="0">
                <a:latin typeface="+mn-lt"/>
                <a:cs typeface="+mn-cs"/>
              </a:rPr>
              <a:t>Slide: </a:t>
            </a:r>
            <a:r>
              <a:rPr lang="en-US" sz="1200" b="0" dirty="0">
                <a:latin typeface="+mn-lt"/>
                <a:cs typeface="+mn-cs"/>
              </a:rPr>
              <a:t>Matt Evans (MIT) 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3048000" y="3581400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-9</a:t>
            </a:r>
            <a:r>
              <a:rPr lang="en-US" sz="1600" i="1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pic>
        <p:nvPicPr>
          <p:cNvPr id="208" name="Picture 2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4988" y="4567238"/>
            <a:ext cx="2840037" cy="135255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0" name="TextBox 209"/>
          <p:cNvSpPr txBox="1"/>
          <p:nvPr/>
        </p:nvSpPr>
        <p:spPr>
          <a:xfrm>
            <a:off x="4913313" y="3581400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-4</a:t>
            </a:r>
            <a:r>
              <a:rPr lang="en-US" sz="1600" i="1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6499225" y="3581400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0</a:t>
            </a:r>
            <a:r>
              <a:rPr lang="en-US" sz="1600" i="1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8001000" y="3581400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3</a:t>
            </a:r>
            <a:r>
              <a:rPr lang="en-US" sz="1600" i="1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59402" name="Group 11"/>
          <p:cNvGrpSpPr>
            <a:grpSpLocks/>
          </p:cNvGrpSpPr>
          <p:nvPr/>
        </p:nvGrpSpPr>
        <p:grpSpPr bwMode="auto">
          <a:xfrm>
            <a:off x="140133" y="1214911"/>
            <a:ext cx="2484005" cy="1756889"/>
            <a:chOff x="259237" y="1214616"/>
            <a:chExt cx="2483963" cy="1757184"/>
          </a:xfrm>
        </p:grpSpPr>
        <p:pic>
          <p:nvPicPr>
            <p:cNvPr id="214" name="Picture 17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5" name="TextBox 214"/>
            <p:cNvSpPr txBox="1"/>
            <p:nvPr/>
          </p:nvSpPr>
          <p:spPr>
            <a:xfrm>
              <a:off x="259237" y="1214616"/>
              <a:ext cx="1484777" cy="33861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6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Relic radiation</a:t>
              </a:r>
            </a:p>
          </p:txBody>
        </p:sp>
      </p:grpSp>
      <p:grpSp>
        <p:nvGrpSpPr>
          <p:cNvPr id="59403" name="Group 14"/>
          <p:cNvGrpSpPr>
            <a:grpSpLocks/>
          </p:cNvGrpSpPr>
          <p:nvPr/>
        </p:nvGrpSpPr>
        <p:grpSpPr bwMode="auto">
          <a:xfrm>
            <a:off x="2069240" y="1063324"/>
            <a:ext cx="1969362" cy="1451275"/>
            <a:chOff x="2187444" y="1063636"/>
            <a:chExt cx="1969484" cy="1450964"/>
          </a:xfrm>
        </p:grpSpPr>
        <p:pic>
          <p:nvPicPr>
            <p:cNvPr id="217" name="Picture 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8" name="TextBox 217"/>
            <p:cNvSpPr txBox="1"/>
            <p:nvPr/>
          </p:nvSpPr>
          <p:spPr>
            <a:xfrm>
              <a:off x="2187444" y="1063636"/>
              <a:ext cx="1569758" cy="33848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6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Cosmic Strings</a:t>
              </a:r>
            </a:p>
          </p:txBody>
        </p:sp>
      </p:grpSp>
      <p:grpSp>
        <p:nvGrpSpPr>
          <p:cNvPr id="59404" name="Group 17"/>
          <p:cNvGrpSpPr>
            <a:grpSpLocks/>
          </p:cNvGrpSpPr>
          <p:nvPr/>
        </p:nvGrpSpPr>
        <p:grpSpPr bwMode="auto">
          <a:xfrm>
            <a:off x="2916999" y="1808163"/>
            <a:ext cx="2602741" cy="1419495"/>
            <a:chOff x="3035663" y="1808367"/>
            <a:chExt cx="2603137" cy="1419083"/>
          </a:xfrm>
        </p:grpSpPr>
        <p:pic>
          <p:nvPicPr>
            <p:cNvPr id="220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7605" y="1808367"/>
              <a:ext cx="2591195" cy="1412465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1" name="TextBox 220"/>
            <p:cNvSpPr txBox="1"/>
            <p:nvPr/>
          </p:nvSpPr>
          <p:spPr>
            <a:xfrm>
              <a:off x="3035663" y="2642844"/>
              <a:ext cx="1484927" cy="58460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6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Supermassive </a:t>
              </a:r>
              <a:endParaRPr lang="en-US" sz="1600" b="0" dirty="0" smtClean="0">
                <a:solidFill>
                  <a:sysClr val="window" lastClr="FFFFFF">
                    <a:lumMod val="95000"/>
                  </a:sysClr>
                </a:solidFill>
                <a:latin typeface="Helvetica" pitchFamily="34" charset="0"/>
                <a:ea typeface="+mj-ea"/>
                <a:cs typeface="Helvetica" pitchFamily="34" charset="0"/>
              </a:endParaRPr>
            </a:p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600" b="0" dirty="0" smtClean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BH </a:t>
              </a:r>
              <a:r>
                <a:rPr lang="en-US" sz="16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Binaries</a:t>
              </a:r>
            </a:p>
          </p:txBody>
        </p:sp>
      </p:grpSp>
      <p:grpSp>
        <p:nvGrpSpPr>
          <p:cNvPr id="59405" name="Group 26"/>
          <p:cNvGrpSpPr>
            <a:grpSpLocks/>
          </p:cNvGrpSpPr>
          <p:nvPr/>
        </p:nvGrpSpPr>
        <p:grpSpPr bwMode="auto">
          <a:xfrm>
            <a:off x="4184648" y="862013"/>
            <a:ext cx="1854200" cy="1389062"/>
            <a:chOff x="6083620" y="1049741"/>
            <a:chExt cx="1853380" cy="1388659"/>
          </a:xfrm>
        </p:grpSpPr>
        <p:pic>
          <p:nvPicPr>
            <p:cNvPr id="229" name="Picture 9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620" y="1049741"/>
              <a:ext cx="1853380" cy="1388659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0" name="TextBox 229"/>
            <p:cNvSpPr txBox="1"/>
            <p:nvPr/>
          </p:nvSpPr>
          <p:spPr>
            <a:xfrm>
              <a:off x="6168316" y="1771721"/>
              <a:ext cx="1495160" cy="58460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6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Extreme Mass </a:t>
              </a:r>
              <a:r>
                <a:rPr lang="en-US" sz="1600" b="0" dirty="0" smtClean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/>
              </a:r>
              <a:br>
                <a:rPr lang="en-US" sz="1600" b="0" dirty="0" smtClean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</a:br>
              <a:r>
                <a:rPr lang="en-US" sz="1600" b="0" dirty="0" smtClean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Ratio </a:t>
              </a:r>
              <a:r>
                <a:rPr lang="en-US" sz="1600" b="0" dirty="0" err="1" smtClean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Inspirals</a:t>
              </a:r>
              <a:endParaRPr lang="en-US" sz="1600" b="0" dirty="0">
                <a:solidFill>
                  <a:sysClr val="window" lastClr="FFFFFF">
                    <a:lumMod val="95000"/>
                  </a:sysClr>
                </a:solidFill>
                <a:latin typeface="Helvetica" pitchFamily="34" charset="0"/>
                <a:ea typeface="+mj-ea"/>
                <a:cs typeface="Helvetica" pitchFamily="34" charset="0"/>
              </a:endParaRPr>
            </a:p>
          </p:txBody>
        </p:sp>
      </p:grpSp>
      <p:grpSp>
        <p:nvGrpSpPr>
          <p:cNvPr id="59406" name="Group 20"/>
          <p:cNvGrpSpPr>
            <a:grpSpLocks/>
          </p:cNvGrpSpPr>
          <p:nvPr/>
        </p:nvGrpSpPr>
        <p:grpSpPr bwMode="auto">
          <a:xfrm>
            <a:off x="5861050" y="1139745"/>
            <a:ext cx="1828800" cy="1295503"/>
            <a:chOff x="4343626" y="914620"/>
            <a:chExt cx="1828574" cy="1295180"/>
          </a:xfrm>
        </p:grpSpPr>
        <p:pic>
          <p:nvPicPr>
            <p:cNvPr id="223" name="Picture 8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626" y="990906"/>
              <a:ext cx="1828574" cy="121889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4" name="TextBox 223"/>
            <p:cNvSpPr txBox="1"/>
            <p:nvPr/>
          </p:nvSpPr>
          <p:spPr>
            <a:xfrm>
              <a:off x="4599268" y="914620"/>
              <a:ext cx="1210939" cy="58463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6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BH and NS </a:t>
              </a:r>
            </a:p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6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Binaries</a:t>
              </a:r>
            </a:p>
          </p:txBody>
        </p:sp>
      </p:grpSp>
      <p:grpSp>
        <p:nvGrpSpPr>
          <p:cNvPr id="59407" name="Group 23"/>
          <p:cNvGrpSpPr>
            <a:grpSpLocks/>
          </p:cNvGrpSpPr>
          <p:nvPr/>
        </p:nvGrpSpPr>
        <p:grpSpPr bwMode="auto">
          <a:xfrm>
            <a:off x="5219555" y="2178050"/>
            <a:ext cx="1967205" cy="1255128"/>
            <a:chOff x="5338756" y="2133981"/>
            <a:chExt cx="1967497" cy="1253985"/>
          </a:xfrm>
        </p:grpSpPr>
        <p:pic>
          <p:nvPicPr>
            <p:cNvPr id="226" name="Picture 14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350" y="2133981"/>
              <a:ext cx="1829071" cy="121809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7" name="TextBox 226"/>
            <p:cNvSpPr txBox="1"/>
            <p:nvPr/>
          </p:nvSpPr>
          <p:spPr>
            <a:xfrm>
              <a:off x="5338756" y="3049720"/>
              <a:ext cx="1967497" cy="33824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600" b="0" dirty="0" smtClean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Binary coalescence</a:t>
              </a:r>
              <a:endParaRPr lang="en-US" sz="1600" b="0" dirty="0">
                <a:solidFill>
                  <a:sysClr val="window" lastClr="FFFFFF">
                    <a:lumMod val="95000"/>
                  </a:sysClr>
                </a:solidFill>
                <a:latin typeface="Helvetica" pitchFamily="34" charset="0"/>
                <a:ea typeface="+mj-ea"/>
                <a:cs typeface="Helvetica" pitchFamily="34" charset="0"/>
              </a:endParaRPr>
            </a:p>
          </p:txBody>
        </p:sp>
      </p:grpSp>
      <p:grpSp>
        <p:nvGrpSpPr>
          <p:cNvPr id="59408" name="Group 32"/>
          <p:cNvGrpSpPr>
            <a:grpSpLocks/>
          </p:cNvGrpSpPr>
          <p:nvPr/>
        </p:nvGrpSpPr>
        <p:grpSpPr bwMode="auto">
          <a:xfrm>
            <a:off x="7260562" y="2117725"/>
            <a:ext cx="1325303" cy="1230313"/>
            <a:chOff x="7379068" y="2117315"/>
            <a:chExt cx="1325865" cy="1230004"/>
          </a:xfrm>
        </p:grpSpPr>
        <p:pic>
          <p:nvPicPr>
            <p:cNvPr id="235" name="Picture 11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789" y="2117315"/>
              <a:ext cx="1234011" cy="123000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6" name="TextBox 235"/>
            <p:cNvSpPr txBox="1"/>
            <p:nvPr/>
          </p:nvSpPr>
          <p:spPr>
            <a:xfrm>
              <a:off x="7379068" y="3008265"/>
              <a:ext cx="1325865" cy="33846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6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Spinning NS</a:t>
              </a:r>
            </a:p>
          </p:txBody>
        </p:sp>
      </p:grpSp>
      <p:grpSp>
        <p:nvGrpSpPr>
          <p:cNvPr id="59409" name="Group 29"/>
          <p:cNvGrpSpPr>
            <a:grpSpLocks/>
          </p:cNvGrpSpPr>
          <p:nvPr/>
        </p:nvGrpSpPr>
        <p:grpSpPr bwMode="auto">
          <a:xfrm>
            <a:off x="7589838" y="838200"/>
            <a:ext cx="1436687" cy="1436688"/>
            <a:chOff x="7663502" y="838200"/>
            <a:chExt cx="1436996" cy="1436996"/>
          </a:xfrm>
        </p:grpSpPr>
        <p:pic>
          <p:nvPicPr>
            <p:cNvPr id="232" name="Picture 12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3502" y="838200"/>
              <a:ext cx="1436996" cy="1436996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3" name="TextBox 232"/>
            <p:cNvSpPr txBox="1"/>
            <p:nvPr/>
          </p:nvSpPr>
          <p:spPr>
            <a:xfrm>
              <a:off x="7776731" y="915002"/>
              <a:ext cx="1291517" cy="33862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6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Supernovae</a:t>
              </a:r>
            </a:p>
          </p:txBody>
        </p:sp>
      </p:grpSp>
      <p:sp>
        <p:nvSpPr>
          <p:cNvPr id="244" name="TextBox 243"/>
          <p:cNvSpPr txBox="1"/>
          <p:nvPr/>
        </p:nvSpPr>
        <p:spPr>
          <a:xfrm>
            <a:off x="152400" y="3581400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6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-16</a:t>
            </a:r>
            <a:r>
              <a:rPr lang="en-US" sz="1600" b="0" i="1" kern="0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pic>
        <p:nvPicPr>
          <p:cNvPr id="245" name="Picture 18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953000"/>
            <a:ext cx="1455738" cy="1033463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7" name="Rectangle 246"/>
          <p:cNvSpPr/>
          <p:nvPr/>
        </p:nvSpPr>
        <p:spPr>
          <a:xfrm>
            <a:off x="18300" y="3954147"/>
            <a:ext cx="2488776" cy="233803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20000">
                <a:srgbClr val="C00000"/>
              </a:gs>
              <a:gs pos="80000">
                <a:srgbClr val="C00000"/>
              </a:gs>
              <a:gs pos="100000">
                <a:srgbClr val="C00000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ysClr val="window" lastClr="FFFFFF"/>
                </a:solidFill>
                <a:latin typeface="Helvetica" pitchFamily="34" charset="0"/>
                <a:ea typeface="+mn-ea"/>
                <a:cs typeface="Helvetica" pitchFamily="34" charset="0"/>
              </a:rPr>
              <a:t>Inflation </a:t>
            </a:r>
            <a:r>
              <a:rPr lang="en-US" sz="1600" b="0" kern="0" dirty="0" smtClean="0">
                <a:solidFill>
                  <a:sysClr val="window" lastClr="FFFFFF"/>
                </a:solidFill>
                <a:latin typeface="Helvetica" pitchFamily="34" charset="0"/>
                <a:ea typeface="+mn-ea"/>
                <a:cs typeface="Helvetica" pitchFamily="34" charset="0"/>
              </a:rPr>
              <a:t>Probes</a:t>
            </a:r>
            <a:endParaRPr lang="en-US" sz="1600" b="0" kern="0" dirty="0">
              <a:solidFill>
                <a:sysClr val="window" lastClr="FFFFFF"/>
              </a:solidFill>
              <a:latin typeface="Helvetica" pitchFamily="34" charset="0"/>
              <a:ea typeface="+mn-ea"/>
              <a:cs typeface="Helvetic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96" y="4308812"/>
            <a:ext cx="1752608" cy="1032091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grpSp>
        <p:nvGrpSpPr>
          <p:cNvPr id="59416" name="Group 46"/>
          <p:cNvGrpSpPr>
            <a:grpSpLocks/>
          </p:cNvGrpSpPr>
          <p:nvPr/>
        </p:nvGrpSpPr>
        <p:grpSpPr bwMode="auto">
          <a:xfrm>
            <a:off x="1992313" y="3954463"/>
            <a:ext cx="3073400" cy="2435225"/>
            <a:chOff x="1991570" y="3954147"/>
            <a:chExt cx="3073871" cy="2434758"/>
          </a:xfrm>
        </p:grpSpPr>
        <p:pic>
          <p:nvPicPr>
            <p:cNvPr id="249" name="Picture 15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3241" y="3954147"/>
              <a:ext cx="1632200" cy="2064941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0" name="Picture 14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570" y="5036614"/>
              <a:ext cx="2032311" cy="1352291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2219255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326464">
                    <a:alpha val="0"/>
                  </a:srgbClr>
                </a:gs>
                <a:gs pos="20000">
                  <a:srgbClr val="326464"/>
                </a:gs>
                <a:gs pos="80000">
                  <a:srgbClr val="326464"/>
                </a:gs>
                <a:gs pos="100000">
                  <a:srgbClr val="326464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>
                  <a:solidFill>
                    <a:sysClr val="window" lastClr="FFFFFF"/>
                  </a:solidFill>
                  <a:latin typeface="Helvetica" pitchFamily="34" charset="0"/>
                  <a:ea typeface="+mn-ea"/>
                  <a:cs typeface="Helvetica" pitchFamily="34" charset="0"/>
                </a:rPr>
                <a:t>Pulsar timing</a:t>
              </a:r>
            </a:p>
          </p:txBody>
        </p:sp>
      </p:grpSp>
      <p:sp>
        <p:nvSpPr>
          <p:cNvPr id="252" name="Rectangle 251"/>
          <p:cNvSpPr/>
          <p:nvPr/>
        </p:nvSpPr>
        <p:spPr>
          <a:xfrm>
            <a:off x="4511864" y="3960265"/>
            <a:ext cx="2488776" cy="233803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alpha val="0"/>
                </a:sysClr>
              </a:gs>
              <a:gs pos="20000">
                <a:sysClr val="windowText" lastClr="000000">
                  <a:lumMod val="50000"/>
                </a:sysClr>
              </a:gs>
              <a:gs pos="80000">
                <a:sysClr val="windowText" lastClr="000000">
                  <a:lumMod val="50000"/>
                </a:sysClr>
              </a:gs>
              <a:gs pos="100000">
                <a:sysClr val="windowText" lastClr="000000">
                  <a:lumMod val="50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ysClr val="window" lastClr="FFFFFF"/>
                </a:solidFill>
                <a:latin typeface="Helvetica" pitchFamily="34" charset="0"/>
                <a:ea typeface="+mn-ea"/>
                <a:cs typeface="Helvetica" pitchFamily="34" charset="0"/>
              </a:rPr>
              <a:t>Space detectors</a:t>
            </a:r>
          </a:p>
        </p:txBody>
      </p:sp>
      <p:grpSp>
        <p:nvGrpSpPr>
          <p:cNvPr id="59420" name="Group 51"/>
          <p:cNvGrpSpPr>
            <a:grpSpLocks/>
          </p:cNvGrpSpPr>
          <p:nvPr/>
        </p:nvGrpSpPr>
        <p:grpSpPr bwMode="auto">
          <a:xfrm>
            <a:off x="6637338" y="3960813"/>
            <a:ext cx="2487612" cy="2352675"/>
            <a:chOff x="6636924" y="3960265"/>
            <a:chExt cx="2488776" cy="2352745"/>
          </a:xfrm>
        </p:grpSpPr>
        <p:pic>
          <p:nvPicPr>
            <p:cNvPr id="254" name="Picture 2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000631" y="4984232"/>
              <a:ext cx="1821715" cy="1328778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5" name="Picture 21"/>
            <p:cNvPicPr>
              <a:picLocks noChangeAspect="1" noChangeArrowheads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18339" y="4246024"/>
              <a:ext cx="1589831" cy="84140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6" name="Rectangle 255"/>
            <p:cNvSpPr/>
            <p:nvPr/>
          </p:nvSpPr>
          <p:spPr>
            <a:xfrm>
              <a:off x="6636924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FC950C">
                    <a:alpha val="0"/>
                  </a:srgbClr>
                </a:gs>
                <a:gs pos="20000">
                  <a:srgbClr val="FC950C"/>
                </a:gs>
                <a:gs pos="79000">
                  <a:srgbClr val="FC950C"/>
                </a:gs>
                <a:gs pos="100000">
                  <a:srgbClr val="FC950C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>
                  <a:solidFill>
                    <a:sysClr val="window" lastClr="FFFFFF"/>
                  </a:solidFill>
                  <a:latin typeface="Helvetica" pitchFamily="34" charset="0"/>
                  <a:ea typeface="+mn-ea"/>
                  <a:cs typeface="Helvetica" pitchFamily="34" charset="0"/>
                </a:rPr>
                <a:t>Ground interferometers</a:t>
              </a:r>
            </a:p>
          </p:txBody>
        </p:sp>
      </p:grpSp>
      <p:sp>
        <p:nvSpPr>
          <p:cNvPr id="306" name="TextBox 305"/>
          <p:cNvSpPr txBox="1"/>
          <p:nvPr/>
        </p:nvSpPr>
        <p:spPr>
          <a:xfrm>
            <a:off x="6981825" y="5062538"/>
            <a:ext cx="2027238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rgbClr val="FF0000"/>
                </a:solidFill>
              </a:rPr>
              <a:t>L</a:t>
            </a:r>
            <a:r>
              <a:rPr lang="en-US" sz="1600" b="0" kern="0" dirty="0">
                <a:solidFill>
                  <a:sysClr val="window" lastClr="FFFFFF"/>
                </a:solidFill>
              </a:rPr>
              <a:t>aser </a:t>
            </a:r>
            <a:r>
              <a:rPr lang="en-US" sz="1600" b="0" kern="0" dirty="0">
                <a:solidFill>
                  <a:srgbClr val="FF0000"/>
                </a:solidFill>
              </a:rPr>
              <a:t>I</a:t>
            </a:r>
            <a:r>
              <a:rPr lang="en-US" sz="1600" b="0" kern="0" dirty="0">
                <a:solidFill>
                  <a:sysClr val="window" lastClr="FFFFFF"/>
                </a:solidFill>
              </a:rPr>
              <a:t>nterferometer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rgbClr val="FF0000"/>
                </a:solidFill>
              </a:rPr>
              <a:t>G</a:t>
            </a:r>
            <a:r>
              <a:rPr lang="en-US" sz="1600" b="0" kern="0" dirty="0">
                <a:solidFill>
                  <a:sysClr val="window" lastClr="FFFFFF"/>
                </a:solidFill>
              </a:rPr>
              <a:t>ravitational Wave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rgbClr val="FF0000"/>
                </a:solidFill>
              </a:rPr>
              <a:t>O</a:t>
            </a:r>
            <a:r>
              <a:rPr lang="en-US" sz="1600" b="0" kern="0" dirty="0">
                <a:solidFill>
                  <a:sysClr val="window" lastClr="FFFFFF"/>
                </a:solidFill>
              </a:rPr>
              <a:t>bservatory</a:t>
            </a:r>
          </a:p>
        </p:txBody>
      </p:sp>
      <p:grpSp>
        <p:nvGrpSpPr>
          <p:cNvPr id="96" name="Group 53"/>
          <p:cNvGrpSpPr>
            <a:grpSpLocks noChangeAspect="1"/>
          </p:cNvGrpSpPr>
          <p:nvPr/>
        </p:nvGrpSpPr>
        <p:grpSpPr bwMode="auto">
          <a:xfrm>
            <a:off x="15298" y="3470998"/>
            <a:ext cx="9128109" cy="182622"/>
            <a:chOff x="-144" y="2183"/>
            <a:chExt cx="6048" cy="121"/>
          </a:xfrm>
          <a:solidFill>
            <a:schemeClr val="tx2"/>
          </a:solidFill>
        </p:grpSpPr>
        <p:sp>
          <p:nvSpPr>
            <p:cNvPr id="97" name="AutoShape 52"/>
            <p:cNvSpPr>
              <a:spLocks noChangeAspect="1" noChangeArrowheads="1" noTextEdit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98" name="Freeform 55"/>
            <p:cNvSpPr>
              <a:spLocks/>
            </p:cNvSpPr>
            <p:nvPr/>
          </p:nvSpPr>
          <p:spPr bwMode="auto">
            <a:xfrm>
              <a:off x="-23" y="2186"/>
              <a:ext cx="796" cy="58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5" y="58"/>
                </a:cxn>
                <a:cxn ang="0">
                  <a:pos x="6" y="58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10" y="58"/>
                </a:cxn>
                <a:cxn ang="0">
                  <a:pos x="12" y="58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9" y="58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38" y="58"/>
                </a:cxn>
                <a:cxn ang="0">
                  <a:pos x="41" y="58"/>
                </a:cxn>
                <a:cxn ang="0">
                  <a:pos x="45" y="58"/>
                </a:cxn>
                <a:cxn ang="0">
                  <a:pos x="52" y="58"/>
                </a:cxn>
                <a:cxn ang="0">
                  <a:pos x="58" y="58"/>
                </a:cxn>
                <a:cxn ang="0">
                  <a:pos x="75" y="58"/>
                </a:cxn>
                <a:cxn ang="0">
                  <a:pos x="122" y="57"/>
                </a:cxn>
                <a:cxn ang="0">
                  <a:pos x="169" y="56"/>
                </a:cxn>
                <a:cxn ang="0">
                  <a:pos x="215" y="55"/>
                </a:cxn>
                <a:cxn ang="0">
                  <a:pos x="261" y="53"/>
                </a:cxn>
                <a:cxn ang="0">
                  <a:pos x="308" y="51"/>
                </a:cxn>
                <a:cxn ang="0">
                  <a:pos x="355" y="47"/>
                </a:cxn>
                <a:cxn ang="0">
                  <a:pos x="401" y="42"/>
                </a:cxn>
                <a:cxn ang="0">
                  <a:pos x="448" y="37"/>
                </a:cxn>
                <a:cxn ang="0">
                  <a:pos x="494" y="30"/>
                </a:cxn>
                <a:cxn ang="0">
                  <a:pos x="540" y="23"/>
                </a:cxn>
                <a:cxn ang="0">
                  <a:pos x="587" y="15"/>
                </a:cxn>
                <a:cxn ang="0">
                  <a:pos x="633" y="8"/>
                </a:cxn>
                <a:cxn ang="0">
                  <a:pos x="680" y="2"/>
                </a:cxn>
                <a:cxn ang="0">
                  <a:pos x="699" y="0"/>
                </a:cxn>
                <a:cxn ang="0">
                  <a:pos x="706" y="0"/>
                </a:cxn>
                <a:cxn ang="0">
                  <a:pos x="709" y="0"/>
                </a:cxn>
                <a:cxn ang="0">
                  <a:pos x="713" y="0"/>
                </a:cxn>
                <a:cxn ang="0">
                  <a:pos x="716" y="0"/>
                </a:cxn>
                <a:cxn ang="0">
                  <a:pos x="718" y="0"/>
                </a:cxn>
                <a:cxn ang="0">
                  <a:pos x="721" y="0"/>
                </a:cxn>
                <a:cxn ang="0">
                  <a:pos x="722" y="0"/>
                </a:cxn>
                <a:cxn ang="0">
                  <a:pos x="724" y="0"/>
                </a:cxn>
                <a:cxn ang="0">
                  <a:pos x="725" y="0"/>
                </a:cxn>
                <a:cxn ang="0">
                  <a:pos x="726" y="0"/>
                </a:cxn>
                <a:cxn ang="0">
                  <a:pos x="727" y="0"/>
                </a:cxn>
                <a:cxn ang="0">
                  <a:pos x="727" y="0"/>
                </a:cxn>
                <a:cxn ang="0">
                  <a:pos x="728" y="0"/>
                </a:cxn>
                <a:cxn ang="0">
                  <a:pos x="729" y="0"/>
                </a:cxn>
                <a:cxn ang="0">
                  <a:pos x="730" y="0"/>
                </a:cxn>
                <a:cxn ang="0">
                  <a:pos x="731" y="0"/>
                </a:cxn>
                <a:cxn ang="0">
                  <a:pos x="733" y="0"/>
                </a:cxn>
                <a:cxn ang="0">
                  <a:pos x="735" y="0"/>
                </a:cxn>
                <a:cxn ang="0">
                  <a:pos x="741" y="0"/>
                </a:cxn>
                <a:cxn ang="0">
                  <a:pos x="744" y="0"/>
                </a:cxn>
                <a:cxn ang="0">
                  <a:pos x="747" y="0"/>
                </a:cxn>
                <a:cxn ang="0">
                  <a:pos x="752" y="0"/>
                </a:cxn>
                <a:cxn ang="0">
                  <a:pos x="761" y="1"/>
                </a:cxn>
                <a:cxn ang="0">
                  <a:pos x="773" y="2"/>
                </a:cxn>
              </a:cxnLst>
              <a:rect l="0" t="0" r="r" b="b"/>
              <a:pathLst>
                <a:path w="796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4" y="58"/>
                  </a:lnTo>
                  <a:lnTo>
                    <a:pt x="69" y="58"/>
                  </a:lnTo>
                  <a:lnTo>
                    <a:pt x="75" y="58"/>
                  </a:lnTo>
                  <a:lnTo>
                    <a:pt x="81" y="58"/>
                  </a:lnTo>
                  <a:lnTo>
                    <a:pt x="87" y="57"/>
                  </a:lnTo>
                  <a:lnTo>
                    <a:pt x="93" y="57"/>
                  </a:lnTo>
                  <a:lnTo>
                    <a:pt x="99" y="57"/>
                  </a:lnTo>
                  <a:lnTo>
                    <a:pt x="105" y="57"/>
                  </a:lnTo>
                  <a:lnTo>
                    <a:pt x="110" y="57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8" y="57"/>
                  </a:lnTo>
                  <a:lnTo>
                    <a:pt x="134" y="57"/>
                  </a:lnTo>
                  <a:lnTo>
                    <a:pt x="140" y="57"/>
                  </a:lnTo>
                  <a:lnTo>
                    <a:pt x="145" y="57"/>
                  </a:lnTo>
                  <a:lnTo>
                    <a:pt x="151" y="57"/>
                  </a:lnTo>
                  <a:lnTo>
                    <a:pt x="157" y="57"/>
                  </a:lnTo>
                  <a:lnTo>
                    <a:pt x="163" y="57"/>
                  </a:lnTo>
                  <a:lnTo>
                    <a:pt x="169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6" y="56"/>
                  </a:lnTo>
                  <a:lnTo>
                    <a:pt x="192" y="56"/>
                  </a:lnTo>
                  <a:lnTo>
                    <a:pt x="198" y="56"/>
                  </a:lnTo>
                  <a:lnTo>
                    <a:pt x="203" y="56"/>
                  </a:lnTo>
                  <a:lnTo>
                    <a:pt x="209" y="55"/>
                  </a:lnTo>
                  <a:lnTo>
                    <a:pt x="215" y="55"/>
                  </a:lnTo>
                  <a:lnTo>
                    <a:pt x="221" y="55"/>
                  </a:lnTo>
                  <a:lnTo>
                    <a:pt x="227" y="55"/>
                  </a:lnTo>
                  <a:lnTo>
                    <a:pt x="232" y="55"/>
                  </a:lnTo>
                  <a:lnTo>
                    <a:pt x="238" y="54"/>
                  </a:lnTo>
                  <a:lnTo>
                    <a:pt x="244" y="54"/>
                  </a:lnTo>
                  <a:lnTo>
                    <a:pt x="250" y="54"/>
                  </a:lnTo>
                  <a:lnTo>
                    <a:pt x="256" y="54"/>
                  </a:lnTo>
                  <a:lnTo>
                    <a:pt x="261" y="53"/>
                  </a:lnTo>
                  <a:lnTo>
                    <a:pt x="267" y="53"/>
                  </a:lnTo>
                  <a:lnTo>
                    <a:pt x="273" y="53"/>
                  </a:lnTo>
                  <a:lnTo>
                    <a:pt x="279" y="52"/>
                  </a:lnTo>
                  <a:lnTo>
                    <a:pt x="285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302" y="51"/>
                  </a:lnTo>
                  <a:lnTo>
                    <a:pt x="308" y="51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6" y="50"/>
                  </a:lnTo>
                  <a:lnTo>
                    <a:pt x="332" y="49"/>
                  </a:lnTo>
                  <a:lnTo>
                    <a:pt x="337" y="48"/>
                  </a:lnTo>
                  <a:lnTo>
                    <a:pt x="343" y="48"/>
                  </a:lnTo>
                  <a:lnTo>
                    <a:pt x="349" y="48"/>
                  </a:lnTo>
                  <a:lnTo>
                    <a:pt x="355" y="47"/>
                  </a:lnTo>
                  <a:lnTo>
                    <a:pt x="361" y="47"/>
                  </a:lnTo>
                  <a:lnTo>
                    <a:pt x="367" y="46"/>
                  </a:lnTo>
                  <a:lnTo>
                    <a:pt x="372" y="46"/>
                  </a:lnTo>
                  <a:lnTo>
                    <a:pt x="378" y="45"/>
                  </a:lnTo>
                  <a:lnTo>
                    <a:pt x="384" y="44"/>
                  </a:lnTo>
                  <a:lnTo>
                    <a:pt x="389" y="44"/>
                  </a:lnTo>
                  <a:lnTo>
                    <a:pt x="395" y="43"/>
                  </a:lnTo>
                  <a:lnTo>
                    <a:pt x="401" y="42"/>
                  </a:lnTo>
                  <a:lnTo>
                    <a:pt x="407" y="42"/>
                  </a:lnTo>
                  <a:lnTo>
                    <a:pt x="413" y="41"/>
                  </a:lnTo>
                  <a:lnTo>
                    <a:pt x="418" y="40"/>
                  </a:lnTo>
                  <a:lnTo>
                    <a:pt x="424" y="40"/>
                  </a:lnTo>
                  <a:lnTo>
                    <a:pt x="430" y="39"/>
                  </a:lnTo>
                  <a:lnTo>
                    <a:pt x="436" y="38"/>
                  </a:lnTo>
                  <a:lnTo>
                    <a:pt x="442" y="38"/>
                  </a:lnTo>
                  <a:lnTo>
                    <a:pt x="448" y="37"/>
                  </a:lnTo>
                  <a:lnTo>
                    <a:pt x="454" y="36"/>
                  </a:lnTo>
                  <a:lnTo>
                    <a:pt x="459" y="35"/>
                  </a:lnTo>
                  <a:lnTo>
                    <a:pt x="465" y="34"/>
                  </a:lnTo>
                  <a:lnTo>
                    <a:pt x="471" y="34"/>
                  </a:lnTo>
                  <a:lnTo>
                    <a:pt x="476" y="33"/>
                  </a:lnTo>
                  <a:lnTo>
                    <a:pt x="482" y="32"/>
                  </a:lnTo>
                  <a:lnTo>
                    <a:pt x="488" y="31"/>
                  </a:lnTo>
                  <a:lnTo>
                    <a:pt x="494" y="30"/>
                  </a:lnTo>
                  <a:lnTo>
                    <a:pt x="500" y="29"/>
                  </a:lnTo>
                  <a:lnTo>
                    <a:pt x="506" y="28"/>
                  </a:lnTo>
                  <a:lnTo>
                    <a:pt x="511" y="28"/>
                  </a:lnTo>
                  <a:lnTo>
                    <a:pt x="517" y="27"/>
                  </a:lnTo>
                  <a:lnTo>
                    <a:pt x="523" y="26"/>
                  </a:lnTo>
                  <a:lnTo>
                    <a:pt x="529" y="25"/>
                  </a:lnTo>
                  <a:lnTo>
                    <a:pt x="534" y="24"/>
                  </a:lnTo>
                  <a:lnTo>
                    <a:pt x="540" y="23"/>
                  </a:lnTo>
                  <a:lnTo>
                    <a:pt x="546" y="22"/>
                  </a:lnTo>
                  <a:lnTo>
                    <a:pt x="552" y="21"/>
                  </a:lnTo>
                  <a:lnTo>
                    <a:pt x="558" y="20"/>
                  </a:lnTo>
                  <a:lnTo>
                    <a:pt x="564" y="19"/>
                  </a:lnTo>
                  <a:lnTo>
                    <a:pt x="569" y="18"/>
                  </a:lnTo>
                  <a:lnTo>
                    <a:pt x="575" y="17"/>
                  </a:lnTo>
                  <a:lnTo>
                    <a:pt x="581" y="16"/>
                  </a:lnTo>
                  <a:lnTo>
                    <a:pt x="587" y="15"/>
                  </a:lnTo>
                  <a:lnTo>
                    <a:pt x="593" y="14"/>
                  </a:lnTo>
                  <a:lnTo>
                    <a:pt x="598" y="13"/>
                  </a:lnTo>
                  <a:lnTo>
                    <a:pt x="604" y="12"/>
                  </a:lnTo>
                  <a:lnTo>
                    <a:pt x="610" y="11"/>
                  </a:lnTo>
                  <a:lnTo>
                    <a:pt x="616" y="10"/>
                  </a:lnTo>
                  <a:lnTo>
                    <a:pt x="622" y="9"/>
                  </a:lnTo>
                  <a:lnTo>
                    <a:pt x="627" y="8"/>
                  </a:lnTo>
                  <a:lnTo>
                    <a:pt x="633" y="8"/>
                  </a:lnTo>
                  <a:lnTo>
                    <a:pt x="639" y="7"/>
                  </a:lnTo>
                  <a:lnTo>
                    <a:pt x="645" y="6"/>
                  </a:lnTo>
                  <a:lnTo>
                    <a:pt x="651" y="5"/>
                  </a:lnTo>
                  <a:lnTo>
                    <a:pt x="657" y="4"/>
                  </a:lnTo>
                  <a:lnTo>
                    <a:pt x="662" y="4"/>
                  </a:lnTo>
                  <a:lnTo>
                    <a:pt x="668" y="3"/>
                  </a:lnTo>
                  <a:lnTo>
                    <a:pt x="674" y="3"/>
                  </a:lnTo>
                  <a:lnTo>
                    <a:pt x="680" y="2"/>
                  </a:lnTo>
                  <a:lnTo>
                    <a:pt x="686" y="2"/>
                  </a:lnTo>
                  <a:lnTo>
                    <a:pt x="692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9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9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6" y="1"/>
                  </a:lnTo>
                  <a:lnTo>
                    <a:pt x="756" y="1"/>
                  </a:lnTo>
                  <a:lnTo>
                    <a:pt x="757" y="1"/>
                  </a:lnTo>
                  <a:lnTo>
                    <a:pt x="758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2" y="1"/>
                  </a:lnTo>
                  <a:lnTo>
                    <a:pt x="762" y="1"/>
                  </a:lnTo>
                  <a:lnTo>
                    <a:pt x="763" y="1"/>
                  </a:lnTo>
                  <a:lnTo>
                    <a:pt x="764" y="2"/>
                  </a:lnTo>
                  <a:lnTo>
                    <a:pt x="767" y="2"/>
                  </a:lnTo>
                  <a:lnTo>
                    <a:pt x="773" y="2"/>
                  </a:lnTo>
                  <a:lnTo>
                    <a:pt x="779" y="3"/>
                  </a:lnTo>
                  <a:lnTo>
                    <a:pt x="784" y="4"/>
                  </a:lnTo>
                  <a:lnTo>
                    <a:pt x="790" y="5"/>
                  </a:lnTo>
                  <a:lnTo>
                    <a:pt x="796" y="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99" name="Freeform 56"/>
            <p:cNvSpPr>
              <a:spLocks/>
            </p:cNvSpPr>
            <p:nvPr/>
          </p:nvSpPr>
          <p:spPr bwMode="auto">
            <a:xfrm>
              <a:off x="773" y="2186"/>
              <a:ext cx="582" cy="116"/>
            </a:xfrm>
            <a:custGeom>
              <a:avLst/>
              <a:gdLst/>
              <a:ahLst/>
              <a:cxnLst>
                <a:cxn ang="0">
                  <a:pos x="41" y="18"/>
                </a:cxn>
                <a:cxn ang="0">
                  <a:pos x="88" y="39"/>
                </a:cxn>
                <a:cxn ang="0">
                  <a:pos x="134" y="66"/>
                </a:cxn>
                <a:cxn ang="0">
                  <a:pos x="181" y="93"/>
                </a:cxn>
                <a:cxn ang="0">
                  <a:pos x="221" y="111"/>
                </a:cxn>
                <a:cxn ang="0">
                  <a:pos x="227" y="112"/>
                </a:cxn>
                <a:cxn ang="0">
                  <a:pos x="231" y="113"/>
                </a:cxn>
                <a:cxn ang="0">
                  <a:pos x="236" y="114"/>
                </a:cxn>
                <a:cxn ang="0">
                  <a:pos x="239" y="115"/>
                </a:cxn>
                <a:cxn ang="0">
                  <a:pos x="241" y="115"/>
                </a:cxn>
                <a:cxn ang="0">
                  <a:pos x="244" y="115"/>
                </a:cxn>
                <a:cxn ang="0">
                  <a:pos x="247" y="115"/>
                </a:cxn>
                <a:cxn ang="0">
                  <a:pos x="249" y="116"/>
                </a:cxn>
                <a:cxn ang="0">
                  <a:pos x="250" y="116"/>
                </a:cxn>
                <a:cxn ang="0">
                  <a:pos x="251" y="116"/>
                </a:cxn>
                <a:cxn ang="0">
                  <a:pos x="252" y="116"/>
                </a:cxn>
                <a:cxn ang="0">
                  <a:pos x="252" y="116"/>
                </a:cxn>
                <a:cxn ang="0">
                  <a:pos x="253" y="116"/>
                </a:cxn>
                <a:cxn ang="0">
                  <a:pos x="254" y="116"/>
                </a:cxn>
                <a:cxn ang="0">
                  <a:pos x="255" y="116"/>
                </a:cxn>
                <a:cxn ang="0">
                  <a:pos x="256" y="116"/>
                </a:cxn>
                <a:cxn ang="0">
                  <a:pos x="257" y="115"/>
                </a:cxn>
                <a:cxn ang="0">
                  <a:pos x="259" y="115"/>
                </a:cxn>
                <a:cxn ang="0">
                  <a:pos x="262" y="115"/>
                </a:cxn>
                <a:cxn ang="0">
                  <a:pos x="264" y="115"/>
                </a:cxn>
                <a:cxn ang="0">
                  <a:pos x="268" y="114"/>
                </a:cxn>
                <a:cxn ang="0">
                  <a:pos x="271" y="114"/>
                </a:cxn>
                <a:cxn ang="0">
                  <a:pos x="275" y="113"/>
                </a:cxn>
                <a:cxn ang="0">
                  <a:pos x="282" y="111"/>
                </a:cxn>
                <a:cxn ang="0">
                  <a:pos x="291" y="108"/>
                </a:cxn>
                <a:cxn ang="0">
                  <a:pos x="337" y="77"/>
                </a:cxn>
                <a:cxn ang="0">
                  <a:pos x="384" y="34"/>
                </a:cxn>
                <a:cxn ang="0">
                  <a:pos x="419" y="7"/>
                </a:cxn>
                <a:cxn ang="0">
                  <a:pos x="425" y="4"/>
                </a:cxn>
                <a:cxn ang="0">
                  <a:pos x="429" y="3"/>
                </a:cxn>
                <a:cxn ang="0">
                  <a:pos x="433" y="2"/>
                </a:cxn>
                <a:cxn ang="0">
                  <a:pos x="437" y="1"/>
                </a:cxn>
                <a:cxn ang="0">
                  <a:pos x="439" y="0"/>
                </a:cxn>
                <a:cxn ang="0">
                  <a:pos x="441" y="0"/>
                </a:cxn>
                <a:cxn ang="0">
                  <a:pos x="443" y="0"/>
                </a:cxn>
                <a:cxn ang="0">
                  <a:pos x="444" y="0"/>
                </a:cxn>
                <a:cxn ang="0">
                  <a:pos x="445" y="0"/>
                </a:cxn>
                <a:cxn ang="0">
                  <a:pos x="446" y="0"/>
                </a:cxn>
                <a:cxn ang="0">
                  <a:pos x="447" y="0"/>
                </a:cxn>
                <a:cxn ang="0">
                  <a:pos x="448" y="0"/>
                </a:cxn>
                <a:cxn ang="0">
                  <a:pos x="449" y="0"/>
                </a:cxn>
                <a:cxn ang="0">
                  <a:pos x="449" y="0"/>
                </a:cxn>
                <a:cxn ang="0">
                  <a:pos x="451" y="0"/>
                </a:cxn>
                <a:cxn ang="0">
                  <a:pos x="452" y="0"/>
                </a:cxn>
                <a:cxn ang="0">
                  <a:pos x="454" y="0"/>
                </a:cxn>
                <a:cxn ang="0">
                  <a:pos x="456" y="0"/>
                </a:cxn>
                <a:cxn ang="0">
                  <a:pos x="459" y="1"/>
                </a:cxn>
                <a:cxn ang="0">
                  <a:pos x="464" y="2"/>
                </a:cxn>
                <a:cxn ang="0">
                  <a:pos x="468" y="4"/>
                </a:cxn>
                <a:cxn ang="0">
                  <a:pos x="471" y="6"/>
                </a:cxn>
                <a:cxn ang="0">
                  <a:pos x="478" y="9"/>
                </a:cxn>
                <a:cxn ang="0">
                  <a:pos x="512" y="41"/>
                </a:cxn>
                <a:cxn ang="0">
                  <a:pos x="558" y="96"/>
                </a:cxn>
                <a:cxn ang="0">
                  <a:pos x="570" y="106"/>
                </a:cxn>
                <a:cxn ang="0">
                  <a:pos x="573" y="108"/>
                </a:cxn>
                <a:cxn ang="0">
                  <a:pos x="576" y="110"/>
                </a:cxn>
                <a:cxn ang="0">
                  <a:pos x="581" y="112"/>
                </a:cxn>
              </a:cxnLst>
              <a:rect l="0" t="0" r="r" b="b"/>
              <a:pathLst>
                <a:path w="582" h="116">
                  <a:moveTo>
                    <a:pt x="0" y="6"/>
                  </a:moveTo>
                  <a:lnTo>
                    <a:pt x="6" y="8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8"/>
                  </a:lnTo>
                  <a:lnTo>
                    <a:pt x="47" y="20"/>
                  </a:lnTo>
                  <a:lnTo>
                    <a:pt x="53" y="23"/>
                  </a:lnTo>
                  <a:lnTo>
                    <a:pt x="58" y="25"/>
                  </a:lnTo>
                  <a:lnTo>
                    <a:pt x="64" y="28"/>
                  </a:lnTo>
                  <a:lnTo>
                    <a:pt x="70" y="30"/>
                  </a:lnTo>
                  <a:lnTo>
                    <a:pt x="76" y="33"/>
                  </a:lnTo>
                  <a:lnTo>
                    <a:pt x="82" y="36"/>
                  </a:lnTo>
                  <a:lnTo>
                    <a:pt x="88" y="39"/>
                  </a:lnTo>
                  <a:lnTo>
                    <a:pt x="93" y="42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10" y="52"/>
                  </a:lnTo>
                  <a:lnTo>
                    <a:pt x="116" y="55"/>
                  </a:lnTo>
                  <a:lnTo>
                    <a:pt x="122" y="59"/>
                  </a:lnTo>
                  <a:lnTo>
                    <a:pt x="128" y="62"/>
                  </a:lnTo>
                  <a:lnTo>
                    <a:pt x="134" y="66"/>
                  </a:lnTo>
                  <a:lnTo>
                    <a:pt x="140" y="69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7" y="80"/>
                  </a:lnTo>
                  <a:lnTo>
                    <a:pt x="163" y="84"/>
                  </a:lnTo>
                  <a:lnTo>
                    <a:pt x="169" y="87"/>
                  </a:lnTo>
                  <a:lnTo>
                    <a:pt x="175" y="90"/>
                  </a:lnTo>
                  <a:lnTo>
                    <a:pt x="181" y="93"/>
                  </a:lnTo>
                  <a:lnTo>
                    <a:pt x="186" y="96"/>
                  </a:lnTo>
                  <a:lnTo>
                    <a:pt x="192" y="99"/>
                  </a:lnTo>
                  <a:lnTo>
                    <a:pt x="198" y="102"/>
                  </a:lnTo>
                  <a:lnTo>
                    <a:pt x="204" y="104"/>
                  </a:lnTo>
                  <a:lnTo>
                    <a:pt x="210" y="107"/>
                  </a:lnTo>
                  <a:lnTo>
                    <a:pt x="215" y="109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3" y="111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7" y="114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5"/>
                  </a:lnTo>
                  <a:lnTo>
                    <a:pt x="257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6" y="115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1" y="114"/>
                  </a:lnTo>
                  <a:lnTo>
                    <a:pt x="271" y="114"/>
                  </a:lnTo>
                  <a:lnTo>
                    <a:pt x="272" y="114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4" y="113"/>
                  </a:lnTo>
                  <a:lnTo>
                    <a:pt x="274" y="113"/>
                  </a:lnTo>
                  <a:lnTo>
                    <a:pt x="275" y="113"/>
                  </a:lnTo>
                  <a:lnTo>
                    <a:pt x="276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1" y="111"/>
                  </a:lnTo>
                  <a:lnTo>
                    <a:pt x="282" y="111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6" y="110"/>
                  </a:lnTo>
                  <a:lnTo>
                    <a:pt x="286" y="110"/>
                  </a:lnTo>
                  <a:lnTo>
                    <a:pt x="286" y="109"/>
                  </a:lnTo>
                  <a:lnTo>
                    <a:pt x="288" y="109"/>
                  </a:lnTo>
                  <a:lnTo>
                    <a:pt x="291" y="108"/>
                  </a:lnTo>
                  <a:lnTo>
                    <a:pt x="297" y="105"/>
                  </a:lnTo>
                  <a:lnTo>
                    <a:pt x="303" y="102"/>
                  </a:lnTo>
                  <a:lnTo>
                    <a:pt x="308" y="99"/>
                  </a:lnTo>
                  <a:lnTo>
                    <a:pt x="314" y="95"/>
                  </a:lnTo>
                  <a:lnTo>
                    <a:pt x="320" y="91"/>
                  </a:lnTo>
                  <a:lnTo>
                    <a:pt x="326" y="86"/>
                  </a:lnTo>
                  <a:lnTo>
                    <a:pt x="332" y="82"/>
                  </a:lnTo>
                  <a:lnTo>
                    <a:pt x="337" y="77"/>
                  </a:lnTo>
                  <a:lnTo>
                    <a:pt x="343" y="72"/>
                  </a:lnTo>
                  <a:lnTo>
                    <a:pt x="349" y="66"/>
                  </a:lnTo>
                  <a:lnTo>
                    <a:pt x="355" y="61"/>
                  </a:lnTo>
                  <a:lnTo>
                    <a:pt x="361" y="55"/>
                  </a:lnTo>
                  <a:lnTo>
                    <a:pt x="366" y="50"/>
                  </a:lnTo>
                  <a:lnTo>
                    <a:pt x="373" y="44"/>
                  </a:lnTo>
                  <a:lnTo>
                    <a:pt x="378" y="39"/>
                  </a:lnTo>
                  <a:lnTo>
                    <a:pt x="384" y="34"/>
                  </a:lnTo>
                  <a:lnTo>
                    <a:pt x="390" y="28"/>
                  </a:lnTo>
                  <a:lnTo>
                    <a:pt x="395" y="24"/>
                  </a:lnTo>
                  <a:lnTo>
                    <a:pt x="401" y="19"/>
                  </a:lnTo>
                  <a:lnTo>
                    <a:pt x="407" y="14"/>
                  </a:lnTo>
                  <a:lnTo>
                    <a:pt x="413" y="11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20" y="7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7" y="4"/>
                  </a:lnTo>
                  <a:lnTo>
                    <a:pt x="428" y="4"/>
                  </a:lnTo>
                  <a:lnTo>
                    <a:pt x="428" y="4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4" y="2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7" y="1"/>
                  </a:lnTo>
                  <a:lnTo>
                    <a:pt x="437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1"/>
                  </a:lnTo>
                  <a:lnTo>
                    <a:pt x="458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3" y="2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6" y="3"/>
                  </a:lnTo>
                  <a:lnTo>
                    <a:pt x="467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69" y="5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2" y="6"/>
                  </a:lnTo>
                  <a:lnTo>
                    <a:pt x="474" y="7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8" y="10"/>
                  </a:lnTo>
                  <a:lnTo>
                    <a:pt x="480" y="11"/>
                  </a:lnTo>
                  <a:lnTo>
                    <a:pt x="483" y="13"/>
                  </a:lnTo>
                  <a:lnTo>
                    <a:pt x="488" y="17"/>
                  </a:lnTo>
                  <a:lnTo>
                    <a:pt x="494" y="23"/>
                  </a:lnTo>
                  <a:lnTo>
                    <a:pt x="500" y="28"/>
                  </a:lnTo>
                  <a:lnTo>
                    <a:pt x="506" y="34"/>
                  </a:lnTo>
                  <a:lnTo>
                    <a:pt x="512" y="41"/>
                  </a:lnTo>
                  <a:lnTo>
                    <a:pt x="517" y="48"/>
                  </a:lnTo>
                  <a:lnTo>
                    <a:pt x="523" y="55"/>
                  </a:lnTo>
                  <a:lnTo>
                    <a:pt x="529" y="63"/>
                  </a:lnTo>
                  <a:lnTo>
                    <a:pt x="535" y="70"/>
                  </a:lnTo>
                  <a:lnTo>
                    <a:pt x="541" y="77"/>
                  </a:lnTo>
                  <a:lnTo>
                    <a:pt x="547" y="84"/>
                  </a:lnTo>
                  <a:lnTo>
                    <a:pt x="552" y="90"/>
                  </a:lnTo>
                  <a:lnTo>
                    <a:pt x="558" y="96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2"/>
                  </a:lnTo>
                  <a:lnTo>
                    <a:pt x="565" y="102"/>
                  </a:lnTo>
                  <a:lnTo>
                    <a:pt x="567" y="104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1" y="107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4" y="109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6" y="110"/>
                  </a:lnTo>
                  <a:lnTo>
                    <a:pt x="576" y="110"/>
                  </a:lnTo>
                  <a:lnTo>
                    <a:pt x="577" y="110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9" y="111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3"/>
                  </a:lnTo>
                  <a:lnTo>
                    <a:pt x="582" y="11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0" name="Freeform 57"/>
            <p:cNvSpPr>
              <a:spLocks/>
            </p:cNvSpPr>
            <p:nvPr/>
          </p:nvSpPr>
          <p:spPr bwMode="auto">
            <a:xfrm>
              <a:off x="1355" y="2186"/>
              <a:ext cx="245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4" y="114"/>
                </a:cxn>
                <a:cxn ang="0">
                  <a:pos x="7" y="115"/>
                </a:cxn>
                <a:cxn ang="0">
                  <a:pos x="9" y="115"/>
                </a:cxn>
                <a:cxn ang="0">
                  <a:pos x="10" y="115"/>
                </a:cxn>
                <a:cxn ang="0">
                  <a:pos x="11" y="116"/>
                </a:cxn>
                <a:cxn ang="0">
                  <a:pos x="12" y="116"/>
                </a:cxn>
                <a:cxn ang="0">
                  <a:pos x="13" y="116"/>
                </a:cxn>
                <a:cxn ang="0">
                  <a:pos x="13" y="116"/>
                </a:cxn>
                <a:cxn ang="0">
                  <a:pos x="14" y="116"/>
                </a:cxn>
                <a:cxn ang="0">
                  <a:pos x="15" y="116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20" y="115"/>
                </a:cxn>
                <a:cxn ang="0">
                  <a:pos x="22" y="114"/>
                </a:cxn>
                <a:cxn ang="0">
                  <a:pos x="26" y="113"/>
                </a:cxn>
                <a:cxn ang="0">
                  <a:pos x="29" y="112"/>
                </a:cxn>
                <a:cxn ang="0">
                  <a:pos x="33" y="109"/>
                </a:cxn>
                <a:cxn ang="0">
                  <a:pos x="40" y="104"/>
                </a:cxn>
                <a:cxn ang="0">
                  <a:pos x="51" y="92"/>
                </a:cxn>
                <a:cxn ang="0">
                  <a:pos x="98" y="26"/>
                </a:cxn>
                <a:cxn ang="0">
                  <a:pos x="110" y="12"/>
                </a:cxn>
                <a:cxn ang="0">
                  <a:pos x="113" y="10"/>
                </a:cxn>
                <a:cxn ang="0">
                  <a:pos x="116" y="7"/>
                </a:cxn>
                <a:cxn ang="0">
                  <a:pos x="121" y="4"/>
                </a:cxn>
                <a:cxn ang="0">
                  <a:pos x="123" y="2"/>
                </a:cxn>
                <a:cxn ang="0">
                  <a:pos x="126" y="1"/>
                </a:cxn>
                <a:cxn ang="0">
                  <a:pos x="128" y="1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9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8" y="4"/>
                </a:cxn>
                <a:cxn ang="0">
                  <a:pos x="151" y="6"/>
                </a:cxn>
                <a:cxn ang="0">
                  <a:pos x="157" y="11"/>
                </a:cxn>
                <a:cxn ang="0">
                  <a:pos x="191" y="62"/>
                </a:cxn>
                <a:cxn ang="0">
                  <a:pos x="210" y="92"/>
                </a:cxn>
                <a:cxn ang="0">
                  <a:pos x="217" y="102"/>
                </a:cxn>
                <a:cxn ang="0">
                  <a:pos x="220" y="106"/>
                </a:cxn>
                <a:cxn ang="0">
                  <a:pos x="224" y="109"/>
                </a:cxn>
                <a:cxn ang="0">
                  <a:pos x="227" y="112"/>
                </a:cxn>
                <a:cxn ang="0">
                  <a:pos x="230" y="113"/>
                </a:cxn>
                <a:cxn ang="0">
                  <a:pos x="232" y="114"/>
                </a:cxn>
                <a:cxn ang="0">
                  <a:pos x="233" y="115"/>
                </a:cxn>
                <a:cxn ang="0">
                  <a:pos x="235" y="115"/>
                </a:cxn>
                <a:cxn ang="0">
                  <a:pos x="237" y="115"/>
                </a:cxn>
                <a:cxn ang="0">
                  <a:pos x="237" y="116"/>
                </a:cxn>
                <a:cxn ang="0">
                  <a:pos x="238" y="116"/>
                </a:cxn>
                <a:cxn ang="0">
                  <a:pos x="239" y="116"/>
                </a:cxn>
                <a:cxn ang="0">
                  <a:pos x="240" y="116"/>
                </a:cxn>
                <a:cxn ang="0">
                  <a:pos x="240" y="116"/>
                </a:cxn>
                <a:cxn ang="0">
                  <a:pos x="242" y="115"/>
                </a:cxn>
                <a:cxn ang="0">
                  <a:pos x="243" y="115"/>
                </a:cxn>
                <a:cxn ang="0">
                  <a:pos x="245" y="115"/>
                </a:cxn>
              </a:cxnLst>
              <a:rect l="0" t="0" r="r" b="b"/>
              <a:pathLst>
                <a:path w="245" h="116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30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3" y="109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6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1" y="103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8"/>
                  </a:lnTo>
                  <a:lnTo>
                    <a:pt x="51" y="92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9" y="68"/>
                  </a:lnTo>
                  <a:lnTo>
                    <a:pt x="74" y="60"/>
                  </a:lnTo>
                  <a:lnTo>
                    <a:pt x="81" y="51"/>
                  </a:lnTo>
                  <a:lnTo>
                    <a:pt x="86" y="42"/>
                  </a:lnTo>
                  <a:lnTo>
                    <a:pt x="92" y="34"/>
                  </a:lnTo>
                  <a:lnTo>
                    <a:pt x="98" y="2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7" y="15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4" y="8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4"/>
                  </a:lnTo>
                  <a:lnTo>
                    <a:pt x="162" y="17"/>
                  </a:lnTo>
                  <a:lnTo>
                    <a:pt x="168" y="24"/>
                  </a:lnTo>
                  <a:lnTo>
                    <a:pt x="174" y="33"/>
                  </a:lnTo>
                  <a:lnTo>
                    <a:pt x="179" y="42"/>
                  </a:lnTo>
                  <a:lnTo>
                    <a:pt x="185" y="52"/>
                  </a:lnTo>
                  <a:lnTo>
                    <a:pt x="191" y="62"/>
                  </a:lnTo>
                  <a:lnTo>
                    <a:pt x="196" y="72"/>
                  </a:lnTo>
                  <a:lnTo>
                    <a:pt x="202" y="82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9" y="91"/>
                  </a:lnTo>
                  <a:lnTo>
                    <a:pt x="209" y="91"/>
                  </a:lnTo>
                  <a:lnTo>
                    <a:pt x="210" y="92"/>
                  </a:lnTo>
                  <a:lnTo>
                    <a:pt x="211" y="95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5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8" y="103"/>
                  </a:lnTo>
                  <a:lnTo>
                    <a:pt x="218" y="103"/>
                  </a:lnTo>
                  <a:lnTo>
                    <a:pt x="219" y="104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2" y="107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4" y="109"/>
                  </a:lnTo>
                  <a:lnTo>
                    <a:pt x="224" y="109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7" y="111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29" y="113"/>
                  </a:lnTo>
                  <a:lnTo>
                    <a:pt x="229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5"/>
                  </a:lnTo>
                  <a:lnTo>
                    <a:pt x="233" y="115"/>
                  </a:lnTo>
                  <a:lnTo>
                    <a:pt x="234" y="115"/>
                  </a:lnTo>
                  <a:lnTo>
                    <a:pt x="234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4"/>
                  </a:lnTo>
                  <a:lnTo>
                    <a:pt x="245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1" name="Freeform 58"/>
            <p:cNvSpPr>
              <a:spLocks/>
            </p:cNvSpPr>
            <p:nvPr/>
          </p:nvSpPr>
          <p:spPr bwMode="auto">
            <a:xfrm>
              <a:off x="1600" y="2186"/>
              <a:ext cx="250" cy="116"/>
            </a:xfrm>
            <a:custGeom>
              <a:avLst/>
              <a:gdLst/>
              <a:ahLst/>
              <a:cxnLst>
                <a:cxn ang="0">
                  <a:pos x="3" y="113"/>
                </a:cxn>
                <a:cxn ang="0">
                  <a:pos x="5" y="112"/>
                </a:cxn>
                <a:cxn ang="0">
                  <a:pos x="10" y="108"/>
                </a:cxn>
                <a:cxn ang="0">
                  <a:pos x="16" y="102"/>
                </a:cxn>
                <a:cxn ang="0">
                  <a:pos x="33" y="74"/>
                </a:cxn>
                <a:cxn ang="0">
                  <a:pos x="63" y="19"/>
                </a:cxn>
                <a:cxn ang="0">
                  <a:pos x="67" y="13"/>
                </a:cxn>
                <a:cxn ang="0">
                  <a:pos x="71" y="8"/>
                </a:cxn>
                <a:cxn ang="0">
                  <a:pos x="74" y="5"/>
                </a:cxn>
                <a:cxn ang="0">
                  <a:pos x="77" y="3"/>
                </a:cxn>
                <a:cxn ang="0">
                  <a:pos x="79" y="2"/>
                </a:cxn>
                <a:cxn ang="0">
                  <a:pos x="81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1" y="0"/>
                </a:cxn>
                <a:cxn ang="0">
                  <a:pos x="93" y="1"/>
                </a:cxn>
                <a:cxn ang="0">
                  <a:pos x="95" y="2"/>
                </a:cxn>
                <a:cxn ang="0">
                  <a:pos x="99" y="5"/>
                </a:cxn>
                <a:cxn ang="0">
                  <a:pos x="103" y="10"/>
                </a:cxn>
                <a:cxn ang="0">
                  <a:pos x="109" y="18"/>
                </a:cxn>
                <a:cxn ang="0">
                  <a:pos x="132" y="63"/>
                </a:cxn>
                <a:cxn ang="0">
                  <a:pos x="147" y="93"/>
                </a:cxn>
                <a:cxn ang="0">
                  <a:pos x="153" y="102"/>
                </a:cxn>
                <a:cxn ang="0">
                  <a:pos x="156" y="107"/>
                </a:cxn>
                <a:cxn ang="0">
                  <a:pos x="160" y="111"/>
                </a:cxn>
                <a:cxn ang="0">
                  <a:pos x="163" y="113"/>
                </a:cxn>
                <a:cxn ang="0">
                  <a:pos x="165" y="114"/>
                </a:cxn>
                <a:cxn ang="0">
                  <a:pos x="167" y="115"/>
                </a:cxn>
                <a:cxn ang="0">
                  <a:pos x="168" y="115"/>
                </a:cxn>
                <a:cxn ang="0">
                  <a:pos x="169" y="116"/>
                </a:cxn>
                <a:cxn ang="0">
                  <a:pos x="170" y="116"/>
                </a:cxn>
                <a:cxn ang="0">
                  <a:pos x="170" y="116"/>
                </a:cxn>
                <a:cxn ang="0">
                  <a:pos x="171" y="116"/>
                </a:cxn>
                <a:cxn ang="0">
                  <a:pos x="172" y="115"/>
                </a:cxn>
                <a:cxn ang="0">
                  <a:pos x="173" y="115"/>
                </a:cxn>
                <a:cxn ang="0">
                  <a:pos x="175" y="115"/>
                </a:cxn>
                <a:cxn ang="0">
                  <a:pos x="176" y="114"/>
                </a:cxn>
                <a:cxn ang="0">
                  <a:pos x="179" y="112"/>
                </a:cxn>
                <a:cxn ang="0">
                  <a:pos x="181" y="110"/>
                </a:cxn>
                <a:cxn ang="0">
                  <a:pos x="185" y="106"/>
                </a:cxn>
                <a:cxn ang="0">
                  <a:pos x="191" y="97"/>
                </a:cxn>
                <a:cxn ang="0">
                  <a:pos x="214" y="47"/>
                </a:cxn>
                <a:cxn ang="0">
                  <a:pos x="225" y="22"/>
                </a:cxn>
                <a:cxn ang="0">
                  <a:pos x="228" y="16"/>
                </a:cxn>
                <a:cxn ang="0">
                  <a:pos x="232" y="10"/>
                </a:cxn>
                <a:cxn ang="0">
                  <a:pos x="237" y="4"/>
                </a:cxn>
                <a:cxn ang="0">
                  <a:pos x="239" y="3"/>
                </a:cxn>
                <a:cxn ang="0">
                  <a:pos x="240" y="2"/>
                </a:cxn>
                <a:cxn ang="0">
                  <a:pos x="242" y="0"/>
                </a:cxn>
                <a:cxn ang="0">
                  <a:pos x="244" y="0"/>
                </a:cxn>
                <a:cxn ang="0">
                  <a:pos x="245" y="0"/>
                </a:cxn>
                <a:cxn ang="0">
                  <a:pos x="246" y="0"/>
                </a:cxn>
                <a:cxn ang="0">
                  <a:pos x="247" y="0"/>
                </a:cxn>
                <a:cxn ang="0">
                  <a:pos x="247" y="0"/>
                </a:cxn>
                <a:cxn ang="0">
                  <a:pos x="248" y="0"/>
                </a:cxn>
                <a:cxn ang="0">
                  <a:pos x="249" y="0"/>
                </a:cxn>
              </a:cxnLst>
              <a:rect l="0" t="0" r="r" b="b"/>
              <a:pathLst>
                <a:path w="250" h="116">
                  <a:moveTo>
                    <a:pt x="0" y="114"/>
                  </a:move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1" y="107"/>
                  </a:lnTo>
                  <a:lnTo>
                    <a:pt x="13" y="105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22" y="94"/>
                  </a:lnTo>
                  <a:lnTo>
                    <a:pt x="27" y="85"/>
                  </a:lnTo>
                  <a:lnTo>
                    <a:pt x="33" y="74"/>
                  </a:lnTo>
                  <a:lnTo>
                    <a:pt x="39" y="63"/>
                  </a:lnTo>
                  <a:lnTo>
                    <a:pt x="45" y="51"/>
                  </a:lnTo>
                  <a:lnTo>
                    <a:pt x="51" y="39"/>
                  </a:lnTo>
                  <a:lnTo>
                    <a:pt x="57" y="2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3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8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2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2" y="22"/>
                  </a:lnTo>
                  <a:lnTo>
                    <a:pt x="115" y="28"/>
                  </a:lnTo>
                  <a:lnTo>
                    <a:pt x="120" y="38"/>
                  </a:lnTo>
                  <a:lnTo>
                    <a:pt x="126" y="51"/>
                  </a:lnTo>
                  <a:lnTo>
                    <a:pt x="132" y="63"/>
                  </a:lnTo>
                  <a:lnTo>
                    <a:pt x="138" y="7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7" y="93"/>
                  </a:lnTo>
                  <a:lnTo>
                    <a:pt x="149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9"/>
                  </a:lnTo>
                  <a:lnTo>
                    <a:pt x="151" y="100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8" y="109"/>
                  </a:lnTo>
                  <a:lnTo>
                    <a:pt x="158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60" y="111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2" y="112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7" y="114"/>
                  </a:lnTo>
                  <a:lnTo>
                    <a:pt x="177" y="113"/>
                  </a:lnTo>
                  <a:lnTo>
                    <a:pt x="177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81" y="110"/>
                  </a:lnTo>
                  <a:lnTo>
                    <a:pt x="182" y="110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3" y="108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5"/>
                  </a:lnTo>
                  <a:lnTo>
                    <a:pt x="186" y="104"/>
                  </a:lnTo>
                  <a:lnTo>
                    <a:pt x="188" y="102"/>
                  </a:lnTo>
                  <a:lnTo>
                    <a:pt x="191" y="98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2" y="95"/>
                  </a:lnTo>
                  <a:lnTo>
                    <a:pt x="193" y="93"/>
                  </a:lnTo>
                  <a:lnTo>
                    <a:pt x="196" y="87"/>
                  </a:lnTo>
                  <a:lnTo>
                    <a:pt x="202" y="74"/>
                  </a:lnTo>
                  <a:lnTo>
                    <a:pt x="208" y="61"/>
                  </a:lnTo>
                  <a:lnTo>
                    <a:pt x="214" y="47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2"/>
                  </a:lnTo>
                  <a:lnTo>
                    <a:pt x="220" y="32"/>
                  </a:lnTo>
                  <a:lnTo>
                    <a:pt x="221" y="30"/>
                  </a:lnTo>
                  <a:lnTo>
                    <a:pt x="222" y="27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26" y="20"/>
                  </a:lnTo>
                  <a:lnTo>
                    <a:pt x="227" y="19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9" y="16"/>
                  </a:lnTo>
                  <a:lnTo>
                    <a:pt x="229" y="15"/>
                  </a:lnTo>
                  <a:lnTo>
                    <a:pt x="230" y="14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2" y="11"/>
                  </a:lnTo>
                  <a:lnTo>
                    <a:pt x="232" y="11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2" name="Freeform 59"/>
            <p:cNvSpPr>
              <a:spLocks/>
            </p:cNvSpPr>
            <p:nvPr/>
          </p:nvSpPr>
          <p:spPr bwMode="auto">
            <a:xfrm>
              <a:off x="1850" y="2186"/>
              <a:ext cx="200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6"/>
                </a:cxn>
                <a:cxn ang="0">
                  <a:pos x="11" y="10"/>
                </a:cxn>
                <a:cxn ang="0">
                  <a:pos x="17" y="21"/>
                </a:cxn>
                <a:cxn ang="0">
                  <a:pos x="45" y="89"/>
                </a:cxn>
                <a:cxn ang="0">
                  <a:pos x="49" y="96"/>
                </a:cxn>
                <a:cxn ang="0">
                  <a:pos x="54" y="105"/>
                </a:cxn>
                <a:cxn ang="0">
                  <a:pos x="57" y="109"/>
                </a:cxn>
                <a:cxn ang="0">
                  <a:pos x="59" y="112"/>
                </a:cxn>
                <a:cxn ang="0">
                  <a:pos x="61" y="113"/>
                </a:cxn>
                <a:cxn ang="0">
                  <a:pos x="63" y="115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6"/>
                </a:cxn>
                <a:cxn ang="0">
                  <a:pos x="67" y="116"/>
                </a:cxn>
                <a:cxn ang="0">
                  <a:pos x="68" y="116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5"/>
                </a:cxn>
                <a:cxn ang="0">
                  <a:pos x="72" y="114"/>
                </a:cxn>
                <a:cxn ang="0">
                  <a:pos x="74" y="113"/>
                </a:cxn>
                <a:cxn ang="0">
                  <a:pos x="77" y="110"/>
                </a:cxn>
                <a:cxn ang="0">
                  <a:pos x="80" y="106"/>
                </a:cxn>
                <a:cxn ang="0">
                  <a:pos x="86" y="95"/>
                </a:cxn>
                <a:cxn ang="0">
                  <a:pos x="109" y="36"/>
                </a:cxn>
                <a:cxn ang="0">
                  <a:pos x="112" y="27"/>
                </a:cxn>
                <a:cxn ang="0">
                  <a:pos x="116" y="18"/>
                </a:cxn>
                <a:cxn ang="0">
                  <a:pos x="121" y="10"/>
                </a:cxn>
                <a:cxn ang="0">
                  <a:pos x="123" y="7"/>
                </a:cxn>
                <a:cxn ang="0">
                  <a:pos x="125" y="4"/>
                </a:cxn>
                <a:cxn ang="0">
                  <a:pos x="127" y="2"/>
                </a:cxn>
                <a:cxn ang="0">
                  <a:pos x="129" y="1"/>
                </a:cxn>
                <a:cxn ang="0">
                  <a:pos x="130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8" y="2"/>
                </a:cxn>
                <a:cxn ang="0">
                  <a:pos x="140" y="3"/>
                </a:cxn>
                <a:cxn ang="0">
                  <a:pos x="144" y="8"/>
                </a:cxn>
                <a:cxn ang="0">
                  <a:pos x="147" y="13"/>
                </a:cxn>
                <a:cxn ang="0">
                  <a:pos x="151" y="22"/>
                </a:cxn>
                <a:cxn ang="0">
                  <a:pos x="173" y="83"/>
                </a:cxn>
                <a:cxn ang="0">
                  <a:pos x="177" y="94"/>
                </a:cxn>
                <a:cxn ang="0">
                  <a:pos x="182" y="103"/>
                </a:cxn>
                <a:cxn ang="0">
                  <a:pos x="185" y="108"/>
                </a:cxn>
                <a:cxn ang="0">
                  <a:pos x="187" y="111"/>
                </a:cxn>
                <a:cxn ang="0">
                  <a:pos x="189" y="113"/>
                </a:cxn>
                <a:cxn ang="0">
                  <a:pos x="191" y="114"/>
                </a:cxn>
                <a:cxn ang="0">
                  <a:pos x="192" y="115"/>
                </a:cxn>
                <a:cxn ang="0">
                  <a:pos x="193" y="115"/>
                </a:cxn>
                <a:cxn ang="0">
                  <a:pos x="194" y="116"/>
                </a:cxn>
                <a:cxn ang="0">
                  <a:pos x="195" y="116"/>
                </a:cxn>
                <a:cxn ang="0">
                  <a:pos x="195" y="116"/>
                </a:cxn>
                <a:cxn ang="0">
                  <a:pos x="197" y="115"/>
                </a:cxn>
                <a:cxn ang="0">
                  <a:pos x="198" y="115"/>
                </a:cxn>
                <a:cxn ang="0">
                  <a:pos x="199" y="114"/>
                </a:cxn>
              </a:cxnLst>
              <a:rect l="0" t="0" r="r" b="b"/>
              <a:pathLst>
                <a:path w="200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14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1" y="30"/>
                  </a:lnTo>
                  <a:lnTo>
                    <a:pt x="27" y="44"/>
                  </a:lnTo>
                  <a:lnTo>
                    <a:pt x="33" y="59"/>
                  </a:lnTo>
                  <a:lnTo>
                    <a:pt x="39" y="74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9" y="96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2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1" y="104"/>
                  </a:lnTo>
                  <a:lnTo>
                    <a:pt x="82" y="102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2"/>
                  </a:lnTo>
                  <a:lnTo>
                    <a:pt x="88" y="89"/>
                  </a:lnTo>
                  <a:lnTo>
                    <a:pt x="92" y="82"/>
                  </a:lnTo>
                  <a:lnTo>
                    <a:pt x="97" y="68"/>
                  </a:lnTo>
                  <a:lnTo>
                    <a:pt x="103" y="51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2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2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5"/>
                  </a:lnTo>
                  <a:lnTo>
                    <a:pt x="142" y="6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5" y="10"/>
                  </a:lnTo>
                  <a:lnTo>
                    <a:pt x="146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8" y="15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20"/>
                  </a:lnTo>
                  <a:lnTo>
                    <a:pt x="151" y="22"/>
                  </a:lnTo>
                  <a:lnTo>
                    <a:pt x="152" y="25"/>
                  </a:lnTo>
                  <a:lnTo>
                    <a:pt x="155" y="32"/>
                  </a:lnTo>
                  <a:lnTo>
                    <a:pt x="161" y="49"/>
                  </a:lnTo>
                  <a:lnTo>
                    <a:pt x="167" y="6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3"/>
                  </a:lnTo>
                  <a:lnTo>
                    <a:pt x="174" y="84"/>
                  </a:lnTo>
                  <a:lnTo>
                    <a:pt x="174" y="86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1"/>
                  </a:lnTo>
                  <a:lnTo>
                    <a:pt x="177" y="92"/>
                  </a:lnTo>
                  <a:lnTo>
                    <a:pt x="177" y="94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0" y="100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3" y="105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3" name="Freeform 60"/>
            <p:cNvSpPr>
              <a:spLocks/>
            </p:cNvSpPr>
            <p:nvPr/>
          </p:nvSpPr>
          <p:spPr bwMode="auto">
            <a:xfrm>
              <a:off x="2050" y="2186"/>
              <a:ext cx="194" cy="116"/>
            </a:xfrm>
            <a:custGeom>
              <a:avLst/>
              <a:gdLst/>
              <a:ahLst/>
              <a:cxnLst>
                <a:cxn ang="0">
                  <a:pos x="2" y="112"/>
                </a:cxn>
                <a:cxn ang="0">
                  <a:pos x="3" y="109"/>
                </a:cxn>
                <a:cxn ang="0">
                  <a:pos x="8" y="102"/>
                </a:cxn>
                <a:cxn ang="0">
                  <a:pos x="13" y="89"/>
                </a:cxn>
                <a:cxn ang="0">
                  <a:pos x="31" y="38"/>
                </a:cxn>
                <a:cxn ang="0">
                  <a:pos x="34" y="29"/>
                </a:cxn>
                <a:cxn ang="0">
                  <a:pos x="37" y="20"/>
                </a:cxn>
                <a:cxn ang="0">
                  <a:pos x="43" y="9"/>
                </a:cxn>
                <a:cxn ang="0">
                  <a:pos x="44" y="6"/>
                </a:cxn>
                <a:cxn ang="0">
                  <a:pos x="47" y="3"/>
                </a:cxn>
                <a:cxn ang="0">
                  <a:pos x="49" y="1"/>
                </a:cxn>
                <a:cxn ang="0">
                  <a:pos x="50" y="0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7"/>
                </a:cxn>
                <a:cxn ang="0">
                  <a:pos x="66" y="13"/>
                </a:cxn>
                <a:cxn ang="0">
                  <a:pos x="72" y="28"/>
                </a:cxn>
                <a:cxn ang="0">
                  <a:pos x="89" y="84"/>
                </a:cxn>
                <a:cxn ang="0">
                  <a:pos x="92" y="92"/>
                </a:cxn>
                <a:cxn ang="0">
                  <a:pos x="96" y="102"/>
                </a:cxn>
                <a:cxn ang="0">
                  <a:pos x="98" y="106"/>
                </a:cxn>
                <a:cxn ang="0">
                  <a:pos x="101" y="110"/>
                </a:cxn>
                <a:cxn ang="0">
                  <a:pos x="103" y="113"/>
                </a:cxn>
                <a:cxn ang="0">
                  <a:pos x="105" y="114"/>
                </a:cxn>
                <a:cxn ang="0">
                  <a:pos x="106" y="115"/>
                </a:cxn>
                <a:cxn ang="0">
                  <a:pos x="107" y="115"/>
                </a:cxn>
                <a:cxn ang="0">
                  <a:pos x="107" y="116"/>
                </a:cxn>
                <a:cxn ang="0">
                  <a:pos x="108" y="116"/>
                </a:cxn>
                <a:cxn ang="0">
                  <a:pos x="109" y="116"/>
                </a:cxn>
                <a:cxn ang="0">
                  <a:pos x="110" y="115"/>
                </a:cxn>
                <a:cxn ang="0">
                  <a:pos x="111" y="115"/>
                </a:cxn>
                <a:cxn ang="0">
                  <a:pos x="113" y="114"/>
                </a:cxn>
                <a:cxn ang="0">
                  <a:pos x="114" y="112"/>
                </a:cxn>
                <a:cxn ang="0">
                  <a:pos x="116" y="109"/>
                </a:cxn>
                <a:cxn ang="0">
                  <a:pos x="121" y="100"/>
                </a:cxn>
                <a:cxn ang="0">
                  <a:pos x="124" y="92"/>
                </a:cxn>
                <a:cxn ang="0">
                  <a:pos x="141" y="36"/>
                </a:cxn>
                <a:cxn ang="0">
                  <a:pos x="145" y="25"/>
                </a:cxn>
                <a:cxn ang="0">
                  <a:pos x="149" y="15"/>
                </a:cxn>
                <a:cxn ang="0">
                  <a:pos x="153" y="6"/>
                </a:cxn>
                <a:cxn ang="0">
                  <a:pos x="155" y="3"/>
                </a:cxn>
                <a:cxn ang="0">
                  <a:pos x="157" y="1"/>
                </a:cxn>
                <a:cxn ang="0">
                  <a:pos x="158" y="0"/>
                </a:cxn>
                <a:cxn ang="0">
                  <a:pos x="159" y="0"/>
                </a:cxn>
                <a:cxn ang="0">
                  <a:pos x="160" y="0"/>
                </a:cxn>
                <a:cxn ang="0">
                  <a:pos x="161" y="0"/>
                </a:cxn>
                <a:cxn ang="0">
                  <a:pos x="162" y="0"/>
                </a:cxn>
                <a:cxn ang="0">
                  <a:pos x="162" y="0"/>
                </a:cxn>
                <a:cxn ang="0">
                  <a:pos x="164" y="0"/>
                </a:cxn>
                <a:cxn ang="0">
                  <a:pos x="165" y="2"/>
                </a:cxn>
                <a:cxn ang="0">
                  <a:pos x="167" y="4"/>
                </a:cxn>
                <a:cxn ang="0">
                  <a:pos x="171" y="10"/>
                </a:cxn>
                <a:cxn ang="0">
                  <a:pos x="174" y="18"/>
                </a:cxn>
                <a:cxn ang="0">
                  <a:pos x="178" y="29"/>
                </a:cxn>
                <a:cxn ang="0">
                  <a:pos x="189" y="69"/>
                </a:cxn>
              </a:cxnLst>
              <a:rect l="0" t="0" r="r" b="b"/>
              <a:pathLst>
                <a:path w="194" h="116">
                  <a:moveTo>
                    <a:pt x="0" y="114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6" y="105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11" y="96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9" y="74"/>
                  </a:lnTo>
                  <a:lnTo>
                    <a:pt x="25" y="56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8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7" y="45"/>
                  </a:lnTo>
                  <a:lnTo>
                    <a:pt x="83" y="65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90" y="86"/>
                  </a:lnTo>
                  <a:lnTo>
                    <a:pt x="91" y="88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8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100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100" y="108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2" y="98"/>
                  </a:lnTo>
                  <a:lnTo>
                    <a:pt x="123" y="96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1"/>
                  </a:lnTo>
                  <a:lnTo>
                    <a:pt x="125" y="90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30" y="74"/>
                  </a:lnTo>
                  <a:lnTo>
                    <a:pt x="136" y="54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5" y="25"/>
                  </a:lnTo>
                  <a:lnTo>
                    <a:pt x="145" y="24"/>
                  </a:lnTo>
                  <a:lnTo>
                    <a:pt x="146" y="22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7"/>
                  </a:lnTo>
                  <a:lnTo>
                    <a:pt x="148" y="16"/>
                  </a:lnTo>
                  <a:lnTo>
                    <a:pt x="149" y="15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1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4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9" y="7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1"/>
                  </a:lnTo>
                  <a:lnTo>
                    <a:pt x="172" y="13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8"/>
                  </a:lnTo>
                  <a:lnTo>
                    <a:pt x="174" y="18"/>
                  </a:lnTo>
                  <a:lnTo>
                    <a:pt x="175" y="21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6"/>
                  </a:lnTo>
                  <a:lnTo>
                    <a:pt x="177" y="27"/>
                  </a:lnTo>
                  <a:lnTo>
                    <a:pt x="178" y="29"/>
                  </a:lnTo>
                  <a:lnTo>
                    <a:pt x="179" y="34"/>
                  </a:lnTo>
                  <a:lnTo>
                    <a:pt x="182" y="43"/>
                  </a:lnTo>
                  <a:lnTo>
                    <a:pt x="188" y="63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5"/>
                  </a:lnTo>
                  <a:lnTo>
                    <a:pt x="188" y="66"/>
                  </a:lnTo>
                  <a:lnTo>
                    <a:pt x="189" y="69"/>
                  </a:lnTo>
                  <a:lnTo>
                    <a:pt x="191" y="74"/>
                  </a:lnTo>
                  <a:lnTo>
                    <a:pt x="194" y="84"/>
                  </a:lnTo>
                  <a:lnTo>
                    <a:pt x="194" y="84"/>
                  </a:lnTo>
                  <a:lnTo>
                    <a:pt x="194" y="8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4" name="Freeform 61"/>
            <p:cNvSpPr>
              <a:spLocks/>
            </p:cNvSpPr>
            <p:nvPr/>
          </p:nvSpPr>
          <p:spPr bwMode="auto">
            <a:xfrm>
              <a:off x="2244" y="2186"/>
              <a:ext cx="155" cy="116"/>
            </a:xfrm>
            <a:custGeom>
              <a:avLst/>
              <a:gdLst/>
              <a:ahLst/>
              <a:cxnLst>
                <a:cxn ang="0">
                  <a:pos x="3" y="94"/>
                </a:cxn>
                <a:cxn ang="0">
                  <a:pos x="7" y="104"/>
                </a:cxn>
                <a:cxn ang="0">
                  <a:pos x="9" y="108"/>
                </a:cxn>
                <a:cxn ang="0">
                  <a:pos x="12" y="112"/>
                </a:cxn>
                <a:cxn ang="0">
                  <a:pos x="13" y="114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6"/>
                </a:cxn>
                <a:cxn ang="0">
                  <a:pos x="17" y="116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19" y="115"/>
                </a:cxn>
                <a:cxn ang="0">
                  <a:pos x="21" y="114"/>
                </a:cxn>
                <a:cxn ang="0">
                  <a:pos x="22" y="113"/>
                </a:cxn>
                <a:cxn ang="0">
                  <a:pos x="25" y="109"/>
                </a:cxn>
                <a:cxn ang="0">
                  <a:pos x="27" y="105"/>
                </a:cxn>
                <a:cxn ang="0">
                  <a:pos x="32" y="91"/>
                </a:cxn>
                <a:cxn ang="0">
                  <a:pos x="41" y="60"/>
                </a:cxn>
                <a:cxn ang="0">
                  <a:pos x="49" y="28"/>
                </a:cxn>
                <a:cxn ang="0">
                  <a:pos x="53" y="18"/>
                </a:cxn>
                <a:cxn ang="0">
                  <a:pos x="55" y="11"/>
                </a:cxn>
                <a:cxn ang="0">
                  <a:pos x="57" y="7"/>
                </a:cxn>
                <a:cxn ang="0">
                  <a:pos x="59" y="4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9" y="1"/>
                </a:cxn>
                <a:cxn ang="0">
                  <a:pos x="70" y="3"/>
                </a:cxn>
                <a:cxn ang="0">
                  <a:pos x="73" y="7"/>
                </a:cxn>
                <a:cxn ang="0">
                  <a:pos x="76" y="15"/>
                </a:cxn>
                <a:cxn ang="0">
                  <a:pos x="83" y="35"/>
                </a:cxn>
                <a:cxn ang="0">
                  <a:pos x="95" y="81"/>
                </a:cxn>
                <a:cxn ang="0">
                  <a:pos x="99" y="95"/>
                </a:cxn>
                <a:cxn ang="0">
                  <a:pos x="101" y="102"/>
                </a:cxn>
                <a:cxn ang="0">
                  <a:pos x="104" y="107"/>
                </a:cxn>
                <a:cxn ang="0">
                  <a:pos x="106" y="111"/>
                </a:cxn>
                <a:cxn ang="0">
                  <a:pos x="107" y="113"/>
                </a:cxn>
                <a:cxn ang="0">
                  <a:pos x="108" y="114"/>
                </a:cxn>
                <a:cxn ang="0">
                  <a:pos x="109" y="115"/>
                </a:cxn>
                <a:cxn ang="0">
                  <a:pos x="110" y="115"/>
                </a:cxn>
                <a:cxn ang="0">
                  <a:pos x="111" y="116"/>
                </a:cxn>
                <a:cxn ang="0">
                  <a:pos x="112" y="116"/>
                </a:cxn>
                <a:cxn ang="0">
                  <a:pos x="112" y="115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6" y="112"/>
                </a:cxn>
                <a:cxn ang="0">
                  <a:pos x="118" y="109"/>
                </a:cxn>
                <a:cxn ang="0">
                  <a:pos x="122" y="100"/>
                </a:cxn>
                <a:cxn ang="0">
                  <a:pos x="128" y="82"/>
                </a:cxn>
                <a:cxn ang="0">
                  <a:pos x="139" y="35"/>
                </a:cxn>
                <a:cxn ang="0">
                  <a:pos x="143" y="23"/>
                </a:cxn>
                <a:cxn ang="0">
                  <a:pos x="147" y="12"/>
                </a:cxn>
                <a:cxn ang="0">
                  <a:pos x="149" y="7"/>
                </a:cxn>
                <a:cxn ang="0">
                  <a:pos x="151" y="3"/>
                </a:cxn>
                <a:cxn ang="0">
                  <a:pos x="152" y="1"/>
                </a:cxn>
                <a:cxn ang="0">
                  <a:pos x="154" y="0"/>
                </a:cxn>
                <a:cxn ang="0">
                  <a:pos x="155" y="0"/>
                </a:cxn>
              </a:cxnLst>
              <a:rect l="0" t="0" r="r" b="b"/>
              <a:pathLst>
                <a:path w="155" h="116">
                  <a:moveTo>
                    <a:pt x="0" y="85"/>
                  </a:moveTo>
                  <a:lnTo>
                    <a:pt x="0" y="85"/>
                  </a:lnTo>
                  <a:lnTo>
                    <a:pt x="0" y="86"/>
                  </a:lnTo>
                  <a:lnTo>
                    <a:pt x="1" y="88"/>
                  </a:lnTo>
                  <a:lnTo>
                    <a:pt x="2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4" y="97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2" y="9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7" y="17"/>
                  </a:lnTo>
                  <a:lnTo>
                    <a:pt x="78" y="2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7" y="53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3" y="77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81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8"/>
                  </a:lnTo>
                  <a:lnTo>
                    <a:pt x="97" y="91"/>
                  </a:lnTo>
                  <a:lnTo>
                    <a:pt x="99" y="95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100" y="97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1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2"/>
                  </a:lnTo>
                  <a:lnTo>
                    <a:pt x="117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9" y="108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0" y="106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99"/>
                  </a:lnTo>
                  <a:lnTo>
                    <a:pt x="123" y="98"/>
                  </a:lnTo>
                  <a:lnTo>
                    <a:pt x="123" y="96"/>
                  </a:lnTo>
                  <a:lnTo>
                    <a:pt x="125" y="9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8" y="79"/>
                  </a:lnTo>
                  <a:lnTo>
                    <a:pt x="129" y="76"/>
                  </a:lnTo>
                  <a:lnTo>
                    <a:pt x="130" y="70"/>
                  </a:lnTo>
                  <a:lnTo>
                    <a:pt x="134" y="58"/>
                  </a:lnTo>
                  <a:lnTo>
                    <a:pt x="139" y="36"/>
                  </a:lnTo>
                  <a:lnTo>
                    <a:pt x="139" y="35"/>
                  </a:lnTo>
                  <a:lnTo>
                    <a:pt x="139" y="35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4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5" name="Freeform 62"/>
            <p:cNvSpPr>
              <a:spLocks/>
            </p:cNvSpPr>
            <p:nvPr/>
          </p:nvSpPr>
          <p:spPr bwMode="auto">
            <a:xfrm>
              <a:off x="2399" y="2186"/>
              <a:ext cx="154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8" y="7"/>
                </a:cxn>
                <a:cxn ang="0">
                  <a:pos x="10" y="12"/>
                </a:cxn>
                <a:cxn ang="0">
                  <a:pos x="14" y="23"/>
                </a:cxn>
                <a:cxn ang="0">
                  <a:pos x="25" y="70"/>
                </a:cxn>
                <a:cxn ang="0">
                  <a:pos x="28" y="82"/>
                </a:cxn>
                <a:cxn ang="0">
                  <a:pos x="32" y="96"/>
                </a:cxn>
                <a:cxn ang="0">
                  <a:pos x="36" y="107"/>
                </a:cxn>
                <a:cxn ang="0">
                  <a:pos x="38" y="110"/>
                </a:cxn>
                <a:cxn ang="0">
                  <a:pos x="40" y="114"/>
                </a:cxn>
                <a:cxn ang="0">
                  <a:pos x="41" y="115"/>
                </a:cxn>
                <a:cxn ang="0">
                  <a:pos x="42" y="115"/>
                </a:cxn>
                <a:cxn ang="0">
                  <a:pos x="43" y="116"/>
                </a:cxn>
                <a:cxn ang="0">
                  <a:pos x="44" y="116"/>
                </a:cxn>
                <a:cxn ang="0">
                  <a:pos x="44" y="116"/>
                </a:cxn>
                <a:cxn ang="0">
                  <a:pos x="45" y="115"/>
                </a:cxn>
                <a:cxn ang="0">
                  <a:pos x="46" y="114"/>
                </a:cxn>
                <a:cxn ang="0">
                  <a:pos x="48" y="113"/>
                </a:cxn>
                <a:cxn ang="0">
                  <a:pos x="49" y="111"/>
                </a:cxn>
                <a:cxn ang="0">
                  <a:pos x="51" y="107"/>
                </a:cxn>
                <a:cxn ang="0">
                  <a:pos x="55" y="97"/>
                </a:cxn>
                <a:cxn ang="0">
                  <a:pos x="66" y="50"/>
                </a:cxn>
                <a:cxn ang="0">
                  <a:pos x="72" y="28"/>
                </a:cxn>
                <a:cxn ang="0">
                  <a:pos x="75" y="18"/>
                </a:cxn>
                <a:cxn ang="0">
                  <a:pos x="78" y="8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2"/>
                </a:cxn>
                <a:cxn ang="0">
                  <a:pos x="91" y="5"/>
                </a:cxn>
                <a:cxn ang="0">
                  <a:pos x="92" y="9"/>
                </a:cxn>
                <a:cxn ang="0">
                  <a:pos x="96" y="20"/>
                </a:cxn>
                <a:cxn ang="0">
                  <a:pos x="104" y="50"/>
                </a:cxn>
                <a:cxn ang="0">
                  <a:pos x="110" y="76"/>
                </a:cxn>
                <a:cxn ang="0">
                  <a:pos x="112" y="88"/>
                </a:cxn>
                <a:cxn ang="0">
                  <a:pos x="115" y="98"/>
                </a:cxn>
                <a:cxn ang="0">
                  <a:pos x="117" y="105"/>
                </a:cxn>
                <a:cxn ang="0">
                  <a:pos x="119" y="109"/>
                </a:cxn>
                <a:cxn ang="0">
                  <a:pos x="121" y="112"/>
                </a:cxn>
                <a:cxn ang="0">
                  <a:pos x="122" y="114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25" y="116"/>
                </a:cxn>
                <a:cxn ang="0">
                  <a:pos x="126" y="116"/>
                </a:cxn>
                <a:cxn ang="0">
                  <a:pos x="127" y="115"/>
                </a:cxn>
                <a:cxn ang="0">
                  <a:pos x="128" y="114"/>
                </a:cxn>
                <a:cxn ang="0">
                  <a:pos x="129" y="113"/>
                </a:cxn>
                <a:cxn ang="0">
                  <a:pos x="131" y="109"/>
                </a:cxn>
                <a:cxn ang="0">
                  <a:pos x="133" y="104"/>
                </a:cxn>
                <a:cxn ang="0">
                  <a:pos x="137" y="91"/>
                </a:cxn>
                <a:cxn ang="0">
                  <a:pos x="149" y="39"/>
                </a:cxn>
                <a:cxn ang="0">
                  <a:pos x="153" y="21"/>
                </a:cxn>
              </a:cxnLst>
              <a:rect l="0" t="0" r="r" b="b"/>
              <a:pathLst>
                <a:path w="154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33"/>
                  </a:lnTo>
                  <a:lnTo>
                    <a:pt x="19" y="44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5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3"/>
                  </a:lnTo>
                  <a:lnTo>
                    <a:pt x="32" y="96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5" y="97"/>
                  </a:lnTo>
                  <a:lnTo>
                    <a:pt x="55" y="94"/>
                  </a:lnTo>
                  <a:lnTo>
                    <a:pt x="57" y="89"/>
                  </a:lnTo>
                  <a:lnTo>
                    <a:pt x="60" y="77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3" y="23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5" y="15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8" y="26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4" y="50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70"/>
                  </a:lnTo>
                  <a:lnTo>
                    <a:pt x="109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9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4"/>
                  </a:lnTo>
                  <a:lnTo>
                    <a:pt x="117" y="105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8"/>
                  </a:lnTo>
                  <a:lnTo>
                    <a:pt x="119" y="108"/>
                  </a:lnTo>
                  <a:lnTo>
                    <a:pt x="119" y="108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1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1" y="109"/>
                  </a:lnTo>
                  <a:lnTo>
                    <a:pt x="131" y="109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7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4" y="103"/>
                  </a:lnTo>
                  <a:lnTo>
                    <a:pt x="134" y="101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5"/>
                  </a:lnTo>
                  <a:lnTo>
                    <a:pt x="136" y="94"/>
                  </a:lnTo>
                  <a:lnTo>
                    <a:pt x="137" y="91"/>
                  </a:lnTo>
                  <a:lnTo>
                    <a:pt x="139" y="86"/>
                  </a:lnTo>
                  <a:lnTo>
                    <a:pt x="141" y="74"/>
                  </a:lnTo>
                  <a:lnTo>
                    <a:pt x="147" y="46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27"/>
                  </a:lnTo>
                  <a:lnTo>
                    <a:pt x="153" y="22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4" y="1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6" name="Freeform 63"/>
            <p:cNvSpPr>
              <a:spLocks/>
            </p:cNvSpPr>
            <p:nvPr/>
          </p:nvSpPr>
          <p:spPr bwMode="auto">
            <a:xfrm>
              <a:off x="2553" y="2186"/>
              <a:ext cx="126" cy="11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8" y="10"/>
                </a:cxn>
                <a:cxn ang="0">
                  <a:pos x="20" y="16"/>
                </a:cxn>
                <a:cxn ang="0">
                  <a:pos x="24" y="32"/>
                </a:cxn>
                <a:cxn ang="0">
                  <a:pos x="31" y="65"/>
                </a:cxn>
                <a:cxn ang="0">
                  <a:pos x="34" y="79"/>
                </a:cxn>
                <a:cxn ang="0">
                  <a:pos x="37" y="94"/>
                </a:cxn>
                <a:cxn ang="0">
                  <a:pos x="41" y="106"/>
                </a:cxn>
                <a:cxn ang="0">
                  <a:pos x="43" y="111"/>
                </a:cxn>
                <a:cxn ang="0">
                  <a:pos x="44" y="113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5"/>
                </a:cxn>
                <a:cxn ang="0">
                  <a:pos x="51" y="114"/>
                </a:cxn>
                <a:cxn ang="0">
                  <a:pos x="52" y="112"/>
                </a:cxn>
                <a:cxn ang="0">
                  <a:pos x="54" y="107"/>
                </a:cxn>
                <a:cxn ang="0">
                  <a:pos x="57" y="97"/>
                </a:cxn>
                <a:cxn ang="0">
                  <a:pos x="69" y="44"/>
                </a:cxn>
                <a:cxn ang="0">
                  <a:pos x="73" y="26"/>
                </a:cxn>
                <a:cxn ang="0">
                  <a:pos x="76" y="15"/>
                </a:cxn>
                <a:cxn ang="0">
                  <a:pos x="79" y="7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3"/>
                </a:cxn>
                <a:cxn ang="0">
                  <a:pos x="90" y="7"/>
                </a:cxn>
                <a:cxn ang="0">
                  <a:pos x="92" y="12"/>
                </a:cxn>
                <a:cxn ang="0">
                  <a:pos x="98" y="34"/>
                </a:cxn>
                <a:cxn ang="0">
                  <a:pos x="104" y="64"/>
                </a:cxn>
                <a:cxn ang="0">
                  <a:pos x="107" y="79"/>
                </a:cxn>
                <a:cxn ang="0">
                  <a:pos x="111" y="96"/>
                </a:cxn>
                <a:cxn ang="0">
                  <a:pos x="113" y="103"/>
                </a:cxn>
                <a:cxn ang="0">
                  <a:pos x="115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5"/>
                </a:cxn>
                <a:cxn ang="0">
                  <a:pos x="120" y="116"/>
                </a:cxn>
                <a:cxn ang="0">
                  <a:pos x="121" y="115"/>
                </a:cxn>
                <a:cxn ang="0">
                  <a:pos x="122" y="115"/>
                </a:cxn>
                <a:cxn ang="0">
                  <a:pos x="123" y="114"/>
                </a:cxn>
                <a:cxn ang="0">
                  <a:pos x="124" y="113"/>
                </a:cxn>
                <a:cxn ang="0">
                  <a:pos x="125" y="110"/>
                </a:cxn>
              </a:cxnLst>
              <a:rect l="0" t="0" r="r" b="b"/>
              <a:pathLst>
                <a:path w="126" h="116">
                  <a:moveTo>
                    <a:pt x="0" y="17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32"/>
                  </a:lnTo>
                  <a:lnTo>
                    <a:pt x="25" y="3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2" y="72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5" y="85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8" y="97"/>
                  </a:lnTo>
                  <a:lnTo>
                    <a:pt x="39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2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3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59" y="93"/>
                  </a:lnTo>
                  <a:lnTo>
                    <a:pt x="60" y="88"/>
                  </a:lnTo>
                  <a:lnTo>
                    <a:pt x="63" y="7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0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3" y="26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3" y="15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7"/>
                  </a:lnTo>
                  <a:lnTo>
                    <a:pt x="99" y="41"/>
                  </a:lnTo>
                  <a:lnTo>
                    <a:pt x="101" y="48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5"/>
                  </a:lnTo>
                  <a:lnTo>
                    <a:pt x="104" y="67"/>
                  </a:lnTo>
                  <a:lnTo>
                    <a:pt x="105" y="70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8" y="84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3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5" y="111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7" name="Freeform 64"/>
            <p:cNvSpPr>
              <a:spLocks/>
            </p:cNvSpPr>
            <p:nvPr/>
          </p:nvSpPr>
          <p:spPr bwMode="auto">
            <a:xfrm>
              <a:off x="2679" y="2186"/>
              <a:ext cx="131" cy="116"/>
            </a:xfrm>
            <a:custGeom>
              <a:avLst/>
              <a:gdLst/>
              <a:ahLst/>
              <a:cxnLst>
                <a:cxn ang="0">
                  <a:pos x="2" y="101"/>
                </a:cxn>
                <a:cxn ang="0">
                  <a:pos x="6" y="85"/>
                </a:cxn>
                <a:cxn ang="0">
                  <a:pos x="12" y="56"/>
                </a:cxn>
                <a:cxn ang="0">
                  <a:pos x="15" y="39"/>
                </a:cxn>
                <a:cxn ang="0">
                  <a:pos x="19" y="20"/>
                </a:cxn>
                <a:cxn ang="0">
                  <a:pos x="21" y="14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8" y="19"/>
                </a:cxn>
                <a:cxn ang="0">
                  <a:pos x="41" y="32"/>
                </a:cxn>
                <a:cxn ang="0">
                  <a:pos x="48" y="66"/>
                </a:cxn>
                <a:cxn ang="0">
                  <a:pos x="53" y="92"/>
                </a:cxn>
                <a:cxn ang="0">
                  <a:pos x="55" y="99"/>
                </a:cxn>
                <a:cxn ang="0">
                  <a:pos x="57" y="107"/>
                </a:cxn>
                <a:cxn ang="0">
                  <a:pos x="59" y="112"/>
                </a:cxn>
                <a:cxn ang="0">
                  <a:pos x="61" y="114"/>
                </a:cxn>
                <a:cxn ang="0">
                  <a:pos x="62" y="115"/>
                </a:cxn>
                <a:cxn ang="0">
                  <a:pos x="62" y="115"/>
                </a:cxn>
                <a:cxn ang="0">
                  <a:pos x="63" y="116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7" y="111"/>
                </a:cxn>
                <a:cxn ang="0">
                  <a:pos x="69" y="107"/>
                </a:cxn>
                <a:cxn ang="0">
                  <a:pos x="72" y="98"/>
                </a:cxn>
                <a:cxn ang="0">
                  <a:pos x="76" y="78"/>
                </a:cxn>
                <a:cxn ang="0">
                  <a:pos x="82" y="45"/>
                </a:cxn>
                <a:cxn ang="0">
                  <a:pos x="85" y="28"/>
                </a:cxn>
                <a:cxn ang="0">
                  <a:pos x="89" y="13"/>
                </a:cxn>
                <a:cxn ang="0">
                  <a:pos x="91" y="6"/>
                </a:cxn>
                <a:cxn ang="0">
                  <a:pos x="93" y="3"/>
                </a:cxn>
                <a:cxn ang="0">
                  <a:pos x="94" y="1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7" y="0"/>
                </a:cxn>
                <a:cxn ang="0">
                  <a:pos x="98" y="0"/>
                </a:cxn>
                <a:cxn ang="0">
                  <a:pos x="99" y="2"/>
                </a:cxn>
                <a:cxn ang="0">
                  <a:pos x="100" y="4"/>
                </a:cxn>
                <a:cxn ang="0">
                  <a:pos x="102" y="10"/>
                </a:cxn>
                <a:cxn ang="0">
                  <a:pos x="105" y="21"/>
                </a:cxn>
                <a:cxn ang="0">
                  <a:pos x="112" y="54"/>
                </a:cxn>
                <a:cxn ang="0">
                  <a:pos x="117" y="81"/>
                </a:cxn>
                <a:cxn ang="0">
                  <a:pos x="118" y="90"/>
                </a:cxn>
                <a:cxn ang="0">
                  <a:pos x="121" y="102"/>
                </a:cxn>
                <a:cxn ang="0">
                  <a:pos x="124" y="109"/>
                </a:cxn>
                <a:cxn ang="0">
                  <a:pos x="125" y="112"/>
                </a:cxn>
                <a:cxn ang="0">
                  <a:pos x="126" y="114"/>
                </a:cxn>
                <a:cxn ang="0">
                  <a:pos x="127" y="115"/>
                </a:cxn>
                <a:cxn ang="0">
                  <a:pos x="128" y="116"/>
                </a:cxn>
                <a:cxn ang="0">
                  <a:pos x="129" y="116"/>
                </a:cxn>
                <a:cxn ang="0">
                  <a:pos x="129" y="115"/>
                </a:cxn>
                <a:cxn ang="0">
                  <a:pos x="130" y="115"/>
                </a:cxn>
              </a:cxnLst>
              <a:rect l="0" t="0" r="r" b="b"/>
              <a:pathLst>
                <a:path w="131" h="116">
                  <a:moveTo>
                    <a:pt x="0" y="107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3" y="100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8" y="78"/>
                  </a:lnTo>
                  <a:lnTo>
                    <a:pt x="9" y="71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4" y="49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7"/>
                  </a:lnTo>
                  <a:lnTo>
                    <a:pt x="17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4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4" y="46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6"/>
                  </a:lnTo>
                  <a:lnTo>
                    <a:pt x="49" y="7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1" y="85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4" y="95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8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6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2" y="98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4" y="89"/>
                  </a:lnTo>
                  <a:lnTo>
                    <a:pt x="74" y="85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7"/>
                  </a:lnTo>
                  <a:lnTo>
                    <a:pt x="77" y="75"/>
                  </a:lnTo>
                  <a:lnTo>
                    <a:pt x="77" y="71"/>
                  </a:lnTo>
                  <a:lnTo>
                    <a:pt x="79" y="6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3" y="39"/>
                  </a:lnTo>
                  <a:lnTo>
                    <a:pt x="85" y="32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6" y="25"/>
                  </a:lnTo>
                  <a:lnTo>
                    <a:pt x="87" y="19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2"/>
                  </a:lnTo>
                  <a:lnTo>
                    <a:pt x="104" y="14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6"/>
                  </a:lnTo>
                  <a:lnTo>
                    <a:pt x="108" y="34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2" y="54"/>
                  </a:lnTo>
                  <a:lnTo>
                    <a:pt x="112" y="58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5"/>
                  </a:lnTo>
                  <a:lnTo>
                    <a:pt x="118" y="88"/>
                  </a:lnTo>
                  <a:lnTo>
                    <a:pt x="118" y="89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2" y="103"/>
                  </a:lnTo>
                  <a:lnTo>
                    <a:pt x="122" y="104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5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6" y="113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8" name="Freeform 65"/>
            <p:cNvSpPr>
              <a:spLocks/>
            </p:cNvSpPr>
            <p:nvPr/>
          </p:nvSpPr>
          <p:spPr bwMode="auto">
            <a:xfrm>
              <a:off x="2810" y="2186"/>
              <a:ext cx="121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0"/>
                </a:cxn>
                <a:cxn ang="0">
                  <a:pos x="5" y="101"/>
                </a:cxn>
                <a:cxn ang="0">
                  <a:pos x="9" y="80"/>
                </a:cxn>
                <a:cxn ang="0">
                  <a:pos x="15" y="47"/>
                </a:cxn>
                <a:cxn ang="0">
                  <a:pos x="18" y="30"/>
                </a:cxn>
                <a:cxn ang="0">
                  <a:pos x="22" y="13"/>
                </a:cxn>
                <a:cxn ang="0">
                  <a:pos x="24" y="6"/>
                </a:cxn>
                <a:cxn ang="0">
                  <a:pos x="26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4"/>
                </a:cxn>
                <a:cxn ang="0">
                  <a:pos x="35" y="10"/>
                </a:cxn>
                <a:cxn ang="0">
                  <a:pos x="39" y="24"/>
                </a:cxn>
                <a:cxn ang="0">
                  <a:pos x="45" y="59"/>
                </a:cxn>
                <a:cxn ang="0">
                  <a:pos x="50" y="86"/>
                </a:cxn>
                <a:cxn ang="0">
                  <a:pos x="52" y="96"/>
                </a:cxn>
                <a:cxn ang="0">
                  <a:pos x="54" y="104"/>
                </a:cxn>
                <a:cxn ang="0">
                  <a:pos x="56" y="110"/>
                </a:cxn>
                <a:cxn ang="0">
                  <a:pos x="57" y="113"/>
                </a:cxn>
                <a:cxn ang="0">
                  <a:pos x="58" y="115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0" y="116"/>
                </a:cxn>
                <a:cxn ang="0">
                  <a:pos x="61" y="115"/>
                </a:cxn>
                <a:cxn ang="0">
                  <a:pos x="62" y="114"/>
                </a:cxn>
                <a:cxn ang="0">
                  <a:pos x="64" y="112"/>
                </a:cxn>
                <a:cxn ang="0">
                  <a:pos x="65" y="108"/>
                </a:cxn>
                <a:cxn ang="0">
                  <a:pos x="67" y="101"/>
                </a:cxn>
                <a:cxn ang="0">
                  <a:pos x="71" y="84"/>
                </a:cxn>
                <a:cxn ang="0">
                  <a:pos x="76" y="54"/>
                </a:cxn>
                <a:cxn ang="0">
                  <a:pos x="79" y="37"/>
                </a:cxn>
                <a:cxn ang="0">
                  <a:pos x="82" y="22"/>
                </a:cxn>
                <a:cxn ang="0">
                  <a:pos x="83" y="14"/>
                </a:cxn>
                <a:cxn ang="0">
                  <a:pos x="86" y="7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2" y="0"/>
                </a:cxn>
                <a:cxn ang="0">
                  <a:pos x="93" y="2"/>
                </a:cxn>
                <a:cxn ang="0">
                  <a:pos x="95" y="5"/>
                </a:cxn>
                <a:cxn ang="0">
                  <a:pos x="97" y="12"/>
                </a:cxn>
                <a:cxn ang="0">
                  <a:pos x="99" y="22"/>
                </a:cxn>
                <a:cxn ang="0">
                  <a:pos x="103" y="41"/>
                </a:cxn>
                <a:cxn ang="0">
                  <a:pos x="109" y="80"/>
                </a:cxn>
                <a:cxn ang="0">
                  <a:pos x="112" y="97"/>
                </a:cxn>
                <a:cxn ang="0">
                  <a:pos x="114" y="106"/>
                </a:cxn>
                <a:cxn ang="0">
                  <a:pos x="116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6"/>
                </a:cxn>
                <a:cxn ang="0">
                  <a:pos x="120" y="116"/>
                </a:cxn>
                <a:cxn ang="0">
                  <a:pos x="121" y="115"/>
                </a:cxn>
              </a:cxnLst>
              <a:rect l="0" t="0" r="r" b="b"/>
              <a:pathLst>
                <a:path w="121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3" y="108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8" y="8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2"/>
                  </a:lnTo>
                  <a:lnTo>
                    <a:pt x="12" y="6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6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30"/>
                  </a:lnTo>
                  <a:lnTo>
                    <a:pt x="41" y="38"/>
                  </a:lnTo>
                  <a:lnTo>
                    <a:pt x="44" y="5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6" y="63"/>
                  </a:lnTo>
                  <a:lnTo>
                    <a:pt x="47" y="71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8" y="98"/>
                  </a:lnTo>
                  <a:lnTo>
                    <a:pt x="68" y="95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1" y="84"/>
                  </a:lnTo>
                  <a:lnTo>
                    <a:pt x="71" y="8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4" y="67"/>
                  </a:lnTo>
                  <a:lnTo>
                    <a:pt x="75" y="63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7" y="1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5"/>
                  </a:lnTo>
                  <a:lnTo>
                    <a:pt x="100" y="29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5" y="54"/>
                  </a:lnTo>
                  <a:lnTo>
                    <a:pt x="107" y="71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80"/>
                  </a:lnTo>
                  <a:lnTo>
                    <a:pt x="111" y="88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7"/>
                  </a:lnTo>
                  <a:lnTo>
                    <a:pt x="113" y="98"/>
                  </a:lnTo>
                  <a:lnTo>
                    <a:pt x="113" y="99"/>
                  </a:lnTo>
                  <a:lnTo>
                    <a:pt x="114" y="102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9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9" name="Freeform 66"/>
            <p:cNvSpPr>
              <a:spLocks/>
            </p:cNvSpPr>
            <p:nvPr/>
          </p:nvSpPr>
          <p:spPr bwMode="auto">
            <a:xfrm>
              <a:off x="2931" y="2186"/>
              <a:ext cx="118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3" y="110"/>
                </a:cxn>
                <a:cxn ang="0">
                  <a:pos x="6" y="102"/>
                </a:cxn>
                <a:cxn ang="0">
                  <a:pos x="8" y="93"/>
                </a:cxn>
                <a:cxn ang="0">
                  <a:pos x="12" y="70"/>
                </a:cxn>
                <a:cxn ang="0">
                  <a:pos x="19" y="28"/>
                </a:cxn>
                <a:cxn ang="0">
                  <a:pos x="22" y="14"/>
                </a:cxn>
                <a:cxn ang="0">
                  <a:pos x="23" y="8"/>
                </a:cxn>
                <a:cxn ang="0">
                  <a:pos x="25" y="4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2" y="5"/>
                </a:cxn>
                <a:cxn ang="0">
                  <a:pos x="35" y="14"/>
                </a:cxn>
                <a:cxn ang="0">
                  <a:pos x="37" y="24"/>
                </a:cxn>
                <a:cxn ang="0">
                  <a:pos x="42" y="55"/>
                </a:cxn>
                <a:cxn ang="0">
                  <a:pos x="45" y="75"/>
                </a:cxn>
                <a:cxn ang="0">
                  <a:pos x="49" y="94"/>
                </a:cxn>
                <a:cxn ang="0">
                  <a:pos x="51" y="104"/>
                </a:cxn>
                <a:cxn ang="0">
                  <a:pos x="52" y="109"/>
                </a:cxn>
                <a:cxn ang="0">
                  <a:pos x="54" y="113"/>
                </a:cxn>
                <a:cxn ang="0">
                  <a:pos x="55" y="114"/>
                </a:cxn>
                <a:cxn ang="0">
                  <a:pos x="56" y="115"/>
                </a:cxn>
                <a:cxn ang="0">
                  <a:pos x="56" y="116"/>
                </a:cxn>
                <a:cxn ang="0">
                  <a:pos x="57" y="116"/>
                </a:cxn>
                <a:cxn ang="0">
                  <a:pos x="58" y="115"/>
                </a:cxn>
                <a:cxn ang="0">
                  <a:pos x="59" y="114"/>
                </a:cxn>
                <a:cxn ang="0">
                  <a:pos x="60" y="111"/>
                </a:cxn>
                <a:cxn ang="0">
                  <a:pos x="62" y="105"/>
                </a:cxn>
                <a:cxn ang="0">
                  <a:pos x="65" y="90"/>
                </a:cxn>
                <a:cxn ang="0">
                  <a:pos x="69" y="68"/>
                </a:cxn>
                <a:cxn ang="0">
                  <a:pos x="74" y="35"/>
                </a:cxn>
                <a:cxn ang="0">
                  <a:pos x="76" y="25"/>
                </a:cxn>
                <a:cxn ang="0">
                  <a:pos x="79" y="13"/>
                </a:cxn>
                <a:cxn ang="0">
                  <a:pos x="81" y="5"/>
                </a:cxn>
                <a:cxn ang="0">
                  <a:pos x="82" y="2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2"/>
                </a:cxn>
                <a:cxn ang="0">
                  <a:pos x="88" y="5"/>
                </a:cxn>
                <a:cxn ang="0">
                  <a:pos x="90" y="12"/>
                </a:cxn>
                <a:cxn ang="0">
                  <a:pos x="93" y="24"/>
                </a:cxn>
                <a:cxn ang="0">
                  <a:pos x="100" y="69"/>
                </a:cxn>
                <a:cxn ang="0">
                  <a:pos x="103" y="88"/>
                </a:cxn>
                <a:cxn ang="0">
                  <a:pos x="106" y="102"/>
                </a:cxn>
                <a:cxn ang="0">
                  <a:pos x="108" y="107"/>
                </a:cxn>
                <a:cxn ang="0">
                  <a:pos x="109" y="111"/>
                </a:cxn>
                <a:cxn ang="0">
                  <a:pos x="110" y="113"/>
                </a:cxn>
                <a:cxn ang="0">
                  <a:pos x="111" y="115"/>
                </a:cxn>
                <a:cxn ang="0">
                  <a:pos x="112" y="115"/>
                </a:cxn>
                <a:cxn ang="0">
                  <a:pos x="112" y="116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5" y="112"/>
                </a:cxn>
                <a:cxn ang="0">
                  <a:pos x="117" y="108"/>
                </a:cxn>
              </a:cxnLst>
              <a:rect l="0" t="0" r="r" b="b"/>
              <a:pathLst>
                <a:path w="118" h="116">
                  <a:moveTo>
                    <a:pt x="0" y="115"/>
                  </a:move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5" y="104"/>
                  </a:lnTo>
                  <a:lnTo>
                    <a:pt x="6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4"/>
                  </a:lnTo>
                  <a:lnTo>
                    <a:pt x="12" y="70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20" y="21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7" y="24"/>
                  </a:lnTo>
                  <a:lnTo>
                    <a:pt x="38" y="2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1" y="46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7"/>
                  </a:lnTo>
                  <a:lnTo>
                    <a:pt x="43" y="60"/>
                  </a:lnTo>
                  <a:lnTo>
                    <a:pt x="44" y="6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9" y="94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4" y="98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70" y="63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3" y="44"/>
                  </a:lnTo>
                  <a:lnTo>
                    <a:pt x="74" y="35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30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6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2" y="20"/>
                  </a:lnTo>
                  <a:lnTo>
                    <a:pt x="93" y="24"/>
                  </a:lnTo>
                  <a:lnTo>
                    <a:pt x="94" y="32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9" y="5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2" y="79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5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9" y="111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3" y="116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6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7" y="106"/>
                  </a:lnTo>
                  <a:lnTo>
                    <a:pt x="118" y="103"/>
                  </a:lnTo>
                  <a:lnTo>
                    <a:pt x="118" y="10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0" name="Freeform 67"/>
            <p:cNvSpPr>
              <a:spLocks/>
            </p:cNvSpPr>
            <p:nvPr/>
          </p:nvSpPr>
          <p:spPr bwMode="auto">
            <a:xfrm>
              <a:off x="3049" y="2186"/>
              <a:ext cx="122" cy="116"/>
            </a:xfrm>
            <a:custGeom>
              <a:avLst/>
              <a:gdLst/>
              <a:ahLst/>
              <a:cxnLst>
                <a:cxn ang="0">
                  <a:pos x="3" y="87"/>
                </a:cxn>
                <a:cxn ang="0">
                  <a:pos x="9" y="50"/>
                </a:cxn>
                <a:cxn ang="0">
                  <a:pos x="13" y="24"/>
                </a:cxn>
                <a:cxn ang="0">
                  <a:pos x="16" y="12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2"/>
                </a:cxn>
                <a:cxn ang="0">
                  <a:pos x="25" y="5"/>
                </a:cxn>
                <a:cxn ang="0">
                  <a:pos x="27" y="14"/>
                </a:cxn>
                <a:cxn ang="0">
                  <a:pos x="30" y="29"/>
                </a:cxn>
                <a:cxn ang="0">
                  <a:pos x="35" y="58"/>
                </a:cxn>
                <a:cxn ang="0">
                  <a:pos x="38" y="79"/>
                </a:cxn>
                <a:cxn ang="0">
                  <a:pos x="41" y="95"/>
                </a:cxn>
                <a:cxn ang="0">
                  <a:pos x="43" y="105"/>
                </a:cxn>
                <a:cxn ang="0">
                  <a:pos x="45" y="111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4"/>
                </a:cxn>
                <a:cxn ang="0">
                  <a:pos x="51" y="112"/>
                </a:cxn>
                <a:cxn ang="0">
                  <a:pos x="52" y="107"/>
                </a:cxn>
                <a:cxn ang="0">
                  <a:pos x="55" y="96"/>
                </a:cxn>
                <a:cxn ang="0">
                  <a:pos x="61" y="57"/>
                </a:cxn>
                <a:cxn ang="0">
                  <a:pos x="64" y="36"/>
                </a:cxn>
                <a:cxn ang="0">
                  <a:pos x="68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1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5" y="1"/>
                </a:cxn>
                <a:cxn ang="0">
                  <a:pos x="76" y="2"/>
                </a:cxn>
                <a:cxn ang="0">
                  <a:pos x="79" y="9"/>
                </a:cxn>
                <a:cxn ang="0">
                  <a:pos x="80" y="17"/>
                </a:cxn>
                <a:cxn ang="0">
                  <a:pos x="84" y="40"/>
                </a:cxn>
                <a:cxn ang="0">
                  <a:pos x="88" y="62"/>
                </a:cxn>
                <a:cxn ang="0">
                  <a:pos x="91" y="86"/>
                </a:cxn>
                <a:cxn ang="0">
                  <a:pos x="93" y="99"/>
                </a:cxn>
                <a:cxn ang="0">
                  <a:pos x="95" y="105"/>
                </a:cxn>
                <a:cxn ang="0">
                  <a:pos x="96" y="110"/>
                </a:cxn>
                <a:cxn ang="0">
                  <a:pos x="98" y="114"/>
                </a:cxn>
                <a:cxn ang="0">
                  <a:pos x="98" y="115"/>
                </a:cxn>
                <a:cxn ang="0">
                  <a:pos x="99" y="115"/>
                </a:cxn>
                <a:cxn ang="0">
                  <a:pos x="100" y="116"/>
                </a:cxn>
                <a:cxn ang="0">
                  <a:pos x="100" y="115"/>
                </a:cxn>
                <a:cxn ang="0">
                  <a:pos x="101" y="114"/>
                </a:cxn>
                <a:cxn ang="0">
                  <a:pos x="102" y="112"/>
                </a:cxn>
                <a:cxn ang="0">
                  <a:pos x="104" y="105"/>
                </a:cxn>
                <a:cxn ang="0">
                  <a:pos x="106" y="96"/>
                </a:cxn>
                <a:cxn ang="0">
                  <a:pos x="110" y="72"/>
                </a:cxn>
                <a:cxn ang="0">
                  <a:pos x="116" y="30"/>
                </a:cxn>
                <a:cxn ang="0">
                  <a:pos x="118" y="17"/>
                </a:cxn>
                <a:cxn ang="0">
                  <a:pos x="120" y="9"/>
                </a:cxn>
                <a:cxn ang="0">
                  <a:pos x="122" y="4"/>
                </a:cxn>
              </a:cxnLst>
              <a:rect l="0" t="0" r="r" b="b"/>
              <a:pathLst>
                <a:path w="122" h="116">
                  <a:moveTo>
                    <a:pt x="0" y="103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6" y="71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0" y="4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8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6" y="67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8" y="79"/>
                  </a:lnTo>
                  <a:lnTo>
                    <a:pt x="38" y="81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8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3" y="105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55" y="96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2"/>
                  </a:lnTo>
                  <a:lnTo>
                    <a:pt x="56" y="87"/>
                  </a:lnTo>
                  <a:lnTo>
                    <a:pt x="58" y="7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2" y="47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31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1"/>
                  </a:lnTo>
                  <a:lnTo>
                    <a:pt x="85" y="42"/>
                  </a:lnTo>
                  <a:lnTo>
                    <a:pt x="85" y="45"/>
                  </a:lnTo>
                  <a:lnTo>
                    <a:pt x="86" y="50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9" y="7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4"/>
                  </a:lnTo>
                  <a:lnTo>
                    <a:pt x="93" y="9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94" y="10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3"/>
                  </a:lnTo>
                  <a:lnTo>
                    <a:pt x="94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4" y="108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2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6"/>
                  </a:lnTo>
                  <a:lnTo>
                    <a:pt x="107" y="94"/>
                  </a:lnTo>
                  <a:lnTo>
                    <a:pt x="108" y="90"/>
                  </a:lnTo>
                  <a:lnTo>
                    <a:pt x="108" y="89"/>
                  </a:lnTo>
                  <a:lnTo>
                    <a:pt x="108" y="89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9" y="81"/>
                  </a:lnTo>
                  <a:lnTo>
                    <a:pt x="110" y="72"/>
                  </a:lnTo>
                  <a:lnTo>
                    <a:pt x="113" y="52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26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1" name="Freeform 68"/>
            <p:cNvSpPr>
              <a:spLocks/>
            </p:cNvSpPr>
            <p:nvPr/>
          </p:nvSpPr>
          <p:spPr bwMode="auto">
            <a:xfrm>
              <a:off x="3171" y="2186"/>
              <a:ext cx="103" cy="11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7" y="6"/>
                </a:cxn>
                <a:cxn ang="0">
                  <a:pos x="8" y="11"/>
                </a:cxn>
                <a:cxn ang="0">
                  <a:pos x="12" y="33"/>
                </a:cxn>
                <a:cxn ang="0">
                  <a:pos x="15" y="56"/>
                </a:cxn>
                <a:cxn ang="0">
                  <a:pos x="19" y="83"/>
                </a:cxn>
                <a:cxn ang="0">
                  <a:pos x="22" y="101"/>
                </a:cxn>
                <a:cxn ang="0">
                  <a:pos x="24" y="109"/>
                </a:cxn>
                <a:cxn ang="0">
                  <a:pos x="25" y="112"/>
                </a:cxn>
                <a:cxn ang="0">
                  <a:pos x="26" y="114"/>
                </a:cxn>
                <a:cxn ang="0">
                  <a:pos x="27" y="115"/>
                </a:cxn>
                <a:cxn ang="0">
                  <a:pos x="28" y="116"/>
                </a:cxn>
                <a:cxn ang="0">
                  <a:pos x="28" y="115"/>
                </a:cxn>
                <a:cxn ang="0">
                  <a:pos x="29" y="115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4" y="100"/>
                </a:cxn>
                <a:cxn ang="0">
                  <a:pos x="37" y="76"/>
                </a:cxn>
                <a:cxn ang="0">
                  <a:pos x="41" y="52"/>
                </a:cxn>
                <a:cxn ang="0">
                  <a:pos x="44" y="28"/>
                </a:cxn>
                <a:cxn ang="0">
                  <a:pos x="47" y="14"/>
                </a:cxn>
                <a:cxn ang="0">
                  <a:pos x="48" y="8"/>
                </a:cxn>
                <a:cxn ang="0">
                  <a:pos x="49" y="4"/>
                </a:cxn>
                <a:cxn ang="0">
                  <a:pos x="50" y="1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7" y="10"/>
                </a:cxn>
                <a:cxn ang="0">
                  <a:pos x="61" y="32"/>
                </a:cxn>
                <a:cxn ang="0">
                  <a:pos x="64" y="55"/>
                </a:cxn>
                <a:cxn ang="0">
                  <a:pos x="68" y="84"/>
                </a:cxn>
                <a:cxn ang="0">
                  <a:pos x="70" y="96"/>
                </a:cxn>
                <a:cxn ang="0">
                  <a:pos x="71" y="104"/>
                </a:cxn>
                <a:cxn ang="0">
                  <a:pos x="73" y="110"/>
                </a:cxn>
                <a:cxn ang="0">
                  <a:pos x="74" y="114"/>
                </a:cxn>
                <a:cxn ang="0">
                  <a:pos x="75" y="115"/>
                </a:cxn>
                <a:cxn ang="0">
                  <a:pos x="76" y="116"/>
                </a:cxn>
                <a:cxn ang="0">
                  <a:pos x="77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80" y="110"/>
                </a:cxn>
                <a:cxn ang="0">
                  <a:pos x="81" y="102"/>
                </a:cxn>
                <a:cxn ang="0">
                  <a:pos x="85" y="78"/>
                </a:cxn>
                <a:cxn ang="0">
                  <a:pos x="90" y="43"/>
                </a:cxn>
                <a:cxn ang="0">
                  <a:pos x="92" y="29"/>
                </a:cxn>
                <a:cxn ang="0">
                  <a:pos x="94" y="15"/>
                </a:cxn>
                <a:cxn ang="0">
                  <a:pos x="96" y="6"/>
                </a:cxn>
                <a:cxn ang="0">
                  <a:pos x="98" y="3"/>
                </a:cxn>
                <a:cxn ang="0">
                  <a:pos x="99" y="1"/>
                </a:cxn>
                <a:cxn ang="0">
                  <a:pos x="99" y="0"/>
                </a:cxn>
                <a:cxn ang="0">
                  <a:pos x="100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2" y="2"/>
                </a:cxn>
              </a:cxnLst>
              <a:rect l="0" t="0" r="r" b="b"/>
              <a:pathLst>
                <a:path w="103" h="116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3" y="42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09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6" y="86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9" y="65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2" y="4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5" y="63"/>
                  </a:lnTo>
                  <a:lnTo>
                    <a:pt x="66" y="73"/>
                  </a:lnTo>
                  <a:lnTo>
                    <a:pt x="66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9" y="8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1" y="100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81" y="107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lnTo>
                    <a:pt x="81" y="102"/>
                  </a:lnTo>
                  <a:lnTo>
                    <a:pt x="82" y="100"/>
                  </a:lnTo>
                  <a:lnTo>
                    <a:pt x="83" y="9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7"/>
                  </a:lnTo>
                  <a:lnTo>
                    <a:pt x="84" y="86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5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4" y="2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5" y="14"/>
                  </a:lnTo>
                  <a:lnTo>
                    <a:pt x="95" y="12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2" name="Freeform 69"/>
            <p:cNvSpPr>
              <a:spLocks/>
            </p:cNvSpPr>
            <p:nvPr/>
          </p:nvSpPr>
          <p:spPr bwMode="auto">
            <a:xfrm>
              <a:off x="3274" y="2186"/>
              <a:ext cx="109" cy="116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19"/>
                </a:cxn>
                <a:cxn ang="0">
                  <a:pos x="10" y="65"/>
                </a:cxn>
                <a:cxn ang="0">
                  <a:pos x="12" y="79"/>
                </a:cxn>
                <a:cxn ang="0">
                  <a:pos x="15" y="97"/>
                </a:cxn>
                <a:cxn ang="0">
                  <a:pos x="17" y="108"/>
                </a:cxn>
                <a:cxn ang="0">
                  <a:pos x="18" y="112"/>
                </a:cxn>
                <a:cxn ang="0">
                  <a:pos x="19" y="114"/>
                </a:cxn>
                <a:cxn ang="0">
                  <a:pos x="20" y="115"/>
                </a:cxn>
                <a:cxn ang="0">
                  <a:pos x="20" y="116"/>
                </a:cxn>
                <a:cxn ang="0">
                  <a:pos x="21" y="115"/>
                </a:cxn>
                <a:cxn ang="0">
                  <a:pos x="22" y="114"/>
                </a:cxn>
                <a:cxn ang="0">
                  <a:pos x="23" y="113"/>
                </a:cxn>
                <a:cxn ang="0">
                  <a:pos x="24" y="108"/>
                </a:cxn>
                <a:cxn ang="0">
                  <a:pos x="26" y="99"/>
                </a:cxn>
                <a:cxn ang="0">
                  <a:pos x="29" y="82"/>
                </a:cxn>
                <a:cxn ang="0">
                  <a:pos x="33" y="47"/>
                </a:cxn>
                <a:cxn ang="0">
                  <a:pos x="35" y="32"/>
                </a:cxn>
                <a:cxn ang="0">
                  <a:pos x="38" y="17"/>
                </a:cxn>
                <a:cxn ang="0">
                  <a:pos x="40" y="7"/>
                </a:cxn>
                <a:cxn ang="0">
                  <a:pos x="41" y="3"/>
                </a:cxn>
                <a:cxn ang="0">
                  <a:pos x="42" y="1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7" y="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4" y="49"/>
                </a:cxn>
                <a:cxn ang="0">
                  <a:pos x="57" y="72"/>
                </a:cxn>
                <a:cxn ang="0">
                  <a:pos x="60" y="92"/>
                </a:cxn>
                <a:cxn ang="0">
                  <a:pos x="61" y="101"/>
                </a:cxn>
                <a:cxn ang="0">
                  <a:pos x="63" y="108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5"/>
                </a:cxn>
                <a:cxn ang="0">
                  <a:pos x="66" y="116"/>
                </a:cxn>
                <a:cxn ang="0">
                  <a:pos x="67" y="115"/>
                </a:cxn>
                <a:cxn ang="0">
                  <a:pos x="68" y="114"/>
                </a:cxn>
                <a:cxn ang="0">
                  <a:pos x="69" y="112"/>
                </a:cxn>
                <a:cxn ang="0">
                  <a:pos x="70" y="109"/>
                </a:cxn>
                <a:cxn ang="0">
                  <a:pos x="72" y="100"/>
                </a:cxn>
                <a:cxn ang="0">
                  <a:pos x="77" y="64"/>
                </a:cxn>
                <a:cxn ang="0">
                  <a:pos x="80" y="38"/>
                </a:cxn>
                <a:cxn ang="0">
                  <a:pos x="83" y="20"/>
                </a:cxn>
                <a:cxn ang="0">
                  <a:pos x="84" y="12"/>
                </a:cxn>
                <a:cxn ang="0">
                  <a:pos x="86" y="6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1"/>
                </a:cxn>
                <a:cxn ang="0">
                  <a:pos x="92" y="5"/>
                </a:cxn>
                <a:cxn ang="0">
                  <a:pos x="93" y="11"/>
                </a:cxn>
                <a:cxn ang="0">
                  <a:pos x="96" y="27"/>
                </a:cxn>
                <a:cxn ang="0">
                  <a:pos x="100" y="62"/>
                </a:cxn>
                <a:cxn ang="0">
                  <a:pos x="104" y="86"/>
                </a:cxn>
                <a:cxn ang="0">
                  <a:pos x="106" y="103"/>
                </a:cxn>
                <a:cxn ang="0">
                  <a:pos x="108" y="109"/>
                </a:cxn>
                <a:cxn ang="0">
                  <a:pos x="109" y="113"/>
                </a:cxn>
              </a:cxnLst>
              <a:rect l="0" t="0" r="r" b="b"/>
              <a:pathLst>
                <a:path w="109" h="116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7" y="4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82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6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87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2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3" y="3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5" y="60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9" y="85"/>
                  </a:lnTo>
                  <a:lnTo>
                    <a:pt x="59" y="88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7"/>
                  </a:lnTo>
                  <a:lnTo>
                    <a:pt x="63" y="108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8"/>
                  </a:lnTo>
                  <a:lnTo>
                    <a:pt x="71" y="106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2" y="102"/>
                  </a:lnTo>
                  <a:lnTo>
                    <a:pt x="72" y="100"/>
                  </a:lnTo>
                  <a:lnTo>
                    <a:pt x="73" y="9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4"/>
                  </a:lnTo>
                  <a:lnTo>
                    <a:pt x="75" y="81"/>
                  </a:lnTo>
                  <a:lnTo>
                    <a:pt x="76" y="7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8" y="57"/>
                  </a:lnTo>
                  <a:lnTo>
                    <a:pt x="78" y="51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2"/>
                  </a:lnTo>
                  <a:lnTo>
                    <a:pt x="96" y="2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4"/>
                  </a:lnTo>
                  <a:lnTo>
                    <a:pt x="99" y="49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1" y="62"/>
                  </a:lnTo>
                  <a:lnTo>
                    <a:pt x="101" y="64"/>
                  </a:lnTo>
                  <a:lnTo>
                    <a:pt x="101" y="66"/>
                  </a:lnTo>
                  <a:lnTo>
                    <a:pt x="102" y="7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4"/>
                  </a:lnTo>
                  <a:lnTo>
                    <a:pt x="105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09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3" name="Freeform 70"/>
            <p:cNvSpPr>
              <a:spLocks/>
            </p:cNvSpPr>
            <p:nvPr/>
          </p:nvSpPr>
          <p:spPr bwMode="auto">
            <a:xfrm>
              <a:off x="3383" y="2186"/>
              <a:ext cx="10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6"/>
                </a:cxn>
                <a:cxn ang="0">
                  <a:pos x="3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6" y="109"/>
                </a:cxn>
                <a:cxn ang="0">
                  <a:pos x="8" y="100"/>
                </a:cxn>
                <a:cxn ang="0">
                  <a:pos x="10" y="87"/>
                </a:cxn>
                <a:cxn ang="0">
                  <a:pos x="14" y="47"/>
                </a:cxn>
                <a:cxn ang="0">
                  <a:pos x="18" y="23"/>
                </a:cxn>
                <a:cxn ang="0">
                  <a:pos x="20" y="8"/>
                </a:cxn>
                <a:cxn ang="0">
                  <a:pos x="22" y="3"/>
                </a:cxn>
                <a:cxn ang="0">
                  <a:pos x="23" y="1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3"/>
                </a:cxn>
                <a:cxn ang="0">
                  <a:pos x="28" y="8"/>
                </a:cxn>
                <a:cxn ang="0">
                  <a:pos x="31" y="23"/>
                </a:cxn>
                <a:cxn ang="0">
                  <a:pos x="35" y="57"/>
                </a:cxn>
                <a:cxn ang="0">
                  <a:pos x="38" y="82"/>
                </a:cxn>
                <a:cxn ang="0">
                  <a:pos x="40" y="99"/>
                </a:cxn>
                <a:cxn ang="0">
                  <a:pos x="42" y="107"/>
                </a:cxn>
                <a:cxn ang="0">
                  <a:pos x="43" y="112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7" y="115"/>
                </a:cxn>
                <a:cxn ang="0">
                  <a:pos x="48" y="114"/>
                </a:cxn>
                <a:cxn ang="0">
                  <a:pos x="49" y="110"/>
                </a:cxn>
                <a:cxn ang="0">
                  <a:pos x="51" y="101"/>
                </a:cxn>
                <a:cxn ang="0">
                  <a:pos x="53" y="87"/>
                </a:cxn>
                <a:cxn ang="0">
                  <a:pos x="58" y="44"/>
                </a:cxn>
                <a:cxn ang="0">
                  <a:pos x="60" y="29"/>
                </a:cxn>
                <a:cxn ang="0">
                  <a:pos x="62" y="15"/>
                </a:cxn>
                <a:cxn ang="0">
                  <a:pos x="64" y="8"/>
                </a:cxn>
                <a:cxn ang="0">
                  <a:pos x="65" y="3"/>
                </a:cxn>
                <a:cxn ang="0">
                  <a:pos x="66" y="1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8" y="0"/>
                </a:cxn>
                <a:cxn ang="0">
                  <a:pos x="69" y="1"/>
                </a:cxn>
                <a:cxn ang="0">
                  <a:pos x="70" y="4"/>
                </a:cxn>
                <a:cxn ang="0">
                  <a:pos x="71" y="10"/>
                </a:cxn>
                <a:cxn ang="0">
                  <a:pos x="73" y="21"/>
                </a:cxn>
                <a:cxn ang="0">
                  <a:pos x="77" y="53"/>
                </a:cxn>
                <a:cxn ang="0">
                  <a:pos x="81" y="88"/>
                </a:cxn>
                <a:cxn ang="0">
                  <a:pos x="83" y="101"/>
                </a:cxn>
                <a:cxn ang="0">
                  <a:pos x="85" y="110"/>
                </a:cxn>
                <a:cxn ang="0">
                  <a:pos x="86" y="113"/>
                </a:cxn>
                <a:cxn ang="0">
                  <a:pos x="87" y="115"/>
                </a:cxn>
                <a:cxn ang="0">
                  <a:pos x="88" y="116"/>
                </a:cxn>
                <a:cxn ang="0">
                  <a:pos x="89" y="115"/>
                </a:cxn>
                <a:cxn ang="0">
                  <a:pos x="89" y="115"/>
                </a:cxn>
                <a:cxn ang="0">
                  <a:pos x="90" y="112"/>
                </a:cxn>
                <a:cxn ang="0">
                  <a:pos x="92" y="108"/>
                </a:cxn>
                <a:cxn ang="0">
                  <a:pos x="94" y="93"/>
                </a:cxn>
                <a:cxn ang="0">
                  <a:pos x="99" y="58"/>
                </a:cxn>
                <a:cxn ang="0">
                  <a:pos x="101" y="39"/>
                </a:cxn>
                <a:cxn ang="0">
                  <a:pos x="103" y="21"/>
                </a:cxn>
                <a:cxn ang="0">
                  <a:pos x="105" y="8"/>
                </a:cxn>
              </a:cxnLst>
              <a:rect l="0" t="0" r="r" b="b"/>
              <a:pathLst>
                <a:path w="106" h="116">
                  <a:moveTo>
                    <a:pt x="0" y="114"/>
                  </a:moveTo>
                  <a:lnTo>
                    <a:pt x="0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6"/>
                  </a:lnTo>
                  <a:lnTo>
                    <a:pt x="7" y="104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3" y="5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3" y="39"/>
                  </a:lnTo>
                  <a:lnTo>
                    <a:pt x="33" y="45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40" y="94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7"/>
                  </a:lnTo>
                  <a:lnTo>
                    <a:pt x="50" y="105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7"/>
                  </a:lnTo>
                  <a:lnTo>
                    <a:pt x="52" y="93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3" y="87"/>
                  </a:lnTo>
                  <a:lnTo>
                    <a:pt x="54" y="82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6" y="63"/>
                  </a:lnTo>
                  <a:lnTo>
                    <a:pt x="56" y="56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9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7" y="47"/>
                  </a:lnTo>
                  <a:lnTo>
                    <a:pt x="77" y="53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9" y="71"/>
                  </a:lnTo>
                  <a:lnTo>
                    <a:pt x="80" y="77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9"/>
                  </a:lnTo>
                  <a:lnTo>
                    <a:pt x="82" y="90"/>
                  </a:lnTo>
                  <a:lnTo>
                    <a:pt x="82" y="93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7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6" y="111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1" y="110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4" y="98"/>
                  </a:lnTo>
                  <a:lnTo>
                    <a:pt x="94" y="93"/>
                  </a:lnTo>
                  <a:lnTo>
                    <a:pt x="96" y="83"/>
                  </a:lnTo>
                  <a:lnTo>
                    <a:pt x="96" y="82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7"/>
                  </a:lnTo>
                  <a:lnTo>
                    <a:pt x="97" y="71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3" y="22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4" y="17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4" name="Freeform 71"/>
            <p:cNvSpPr>
              <a:spLocks/>
            </p:cNvSpPr>
            <p:nvPr/>
          </p:nvSpPr>
          <p:spPr bwMode="auto">
            <a:xfrm>
              <a:off x="3489" y="2186"/>
              <a:ext cx="99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6" y="6"/>
                </a:cxn>
                <a:cxn ang="0">
                  <a:pos x="8" y="13"/>
                </a:cxn>
                <a:cxn ang="0">
                  <a:pos x="10" y="30"/>
                </a:cxn>
                <a:cxn ang="0">
                  <a:pos x="13" y="58"/>
                </a:cxn>
                <a:cxn ang="0">
                  <a:pos x="17" y="92"/>
                </a:cxn>
                <a:cxn ang="0">
                  <a:pos x="19" y="103"/>
                </a:cxn>
                <a:cxn ang="0">
                  <a:pos x="21" y="110"/>
                </a:cxn>
                <a:cxn ang="0">
                  <a:pos x="21" y="113"/>
                </a:cxn>
                <a:cxn ang="0">
                  <a:pos x="23" y="115"/>
                </a:cxn>
                <a:cxn ang="0">
                  <a:pos x="23" y="115"/>
                </a:cxn>
                <a:cxn ang="0">
                  <a:pos x="24" y="116"/>
                </a:cxn>
                <a:cxn ang="0">
                  <a:pos x="25" y="115"/>
                </a:cxn>
                <a:cxn ang="0">
                  <a:pos x="26" y="114"/>
                </a:cxn>
                <a:cxn ang="0">
                  <a:pos x="27" y="110"/>
                </a:cxn>
                <a:cxn ang="0">
                  <a:pos x="28" y="103"/>
                </a:cxn>
                <a:cxn ang="0">
                  <a:pos x="30" y="87"/>
                </a:cxn>
                <a:cxn ang="0">
                  <a:pos x="34" y="57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1" y="7"/>
                </a:cxn>
                <a:cxn ang="0">
                  <a:pos x="42" y="2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6" y="3"/>
                </a:cxn>
                <a:cxn ang="0">
                  <a:pos x="47" y="7"/>
                </a:cxn>
                <a:cxn ang="0">
                  <a:pos x="49" y="18"/>
                </a:cxn>
                <a:cxn ang="0">
                  <a:pos x="52" y="38"/>
                </a:cxn>
                <a:cxn ang="0">
                  <a:pos x="56" y="76"/>
                </a:cxn>
                <a:cxn ang="0">
                  <a:pos x="58" y="93"/>
                </a:cxn>
                <a:cxn ang="0">
                  <a:pos x="60" y="105"/>
                </a:cxn>
                <a:cxn ang="0">
                  <a:pos x="62" y="110"/>
                </a:cxn>
                <a:cxn ang="0">
                  <a:pos x="63" y="114"/>
                </a:cxn>
                <a:cxn ang="0">
                  <a:pos x="64" y="115"/>
                </a:cxn>
                <a:cxn ang="0">
                  <a:pos x="64" y="116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6" y="112"/>
                </a:cxn>
                <a:cxn ang="0">
                  <a:pos x="68" y="106"/>
                </a:cxn>
                <a:cxn ang="0">
                  <a:pos x="71" y="87"/>
                </a:cxn>
                <a:cxn ang="0">
                  <a:pos x="74" y="59"/>
                </a:cxn>
                <a:cxn ang="0">
                  <a:pos x="77" y="34"/>
                </a:cxn>
                <a:cxn ang="0">
                  <a:pos x="79" y="20"/>
                </a:cxn>
                <a:cxn ang="0">
                  <a:pos x="81" y="8"/>
                </a:cxn>
                <a:cxn ang="0">
                  <a:pos x="82" y="3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2"/>
                </a:cxn>
                <a:cxn ang="0">
                  <a:pos x="87" y="6"/>
                </a:cxn>
                <a:cxn ang="0">
                  <a:pos x="89" y="13"/>
                </a:cxn>
                <a:cxn ang="0">
                  <a:pos x="91" y="28"/>
                </a:cxn>
                <a:cxn ang="0">
                  <a:pos x="94" y="61"/>
                </a:cxn>
                <a:cxn ang="0">
                  <a:pos x="97" y="88"/>
                </a:cxn>
              </a:cxnLst>
              <a:rect l="0" t="0" r="r" b="b"/>
              <a:pathLst>
                <a:path w="99" h="116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7" y="87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5"/>
                  </a:lnTo>
                  <a:lnTo>
                    <a:pt x="31" y="82"/>
                  </a:lnTo>
                  <a:lnTo>
                    <a:pt x="32" y="76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6" y="36"/>
                  </a:lnTo>
                  <a:lnTo>
                    <a:pt x="37" y="33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2" y="38"/>
                  </a:lnTo>
                  <a:lnTo>
                    <a:pt x="53" y="50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5" y="63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7" y="82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00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2" y="11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3"/>
                  </a:lnTo>
                  <a:lnTo>
                    <a:pt x="69" y="98"/>
                  </a:lnTo>
                  <a:lnTo>
                    <a:pt x="69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5"/>
                  </a:lnTo>
                  <a:lnTo>
                    <a:pt x="71" y="84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5" y="54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91" y="28"/>
                  </a:lnTo>
                  <a:lnTo>
                    <a:pt x="91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3" y="47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5" y="67"/>
                  </a:lnTo>
                  <a:lnTo>
                    <a:pt x="96" y="73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5" name="Freeform 72"/>
            <p:cNvSpPr>
              <a:spLocks/>
            </p:cNvSpPr>
            <p:nvPr/>
          </p:nvSpPr>
          <p:spPr bwMode="auto">
            <a:xfrm>
              <a:off x="3588" y="2186"/>
              <a:ext cx="97" cy="116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3" y="112"/>
                </a:cxn>
                <a:cxn ang="0">
                  <a:pos x="4" y="114"/>
                </a:cxn>
                <a:cxn ang="0">
                  <a:pos x="4" y="115"/>
                </a:cxn>
                <a:cxn ang="0">
                  <a:pos x="5" y="116"/>
                </a:cxn>
                <a:cxn ang="0">
                  <a:pos x="6" y="115"/>
                </a:cxn>
                <a:cxn ang="0">
                  <a:pos x="7" y="113"/>
                </a:cxn>
                <a:cxn ang="0">
                  <a:pos x="8" y="109"/>
                </a:cxn>
                <a:cxn ang="0">
                  <a:pos x="10" y="98"/>
                </a:cxn>
                <a:cxn ang="0">
                  <a:pos x="13" y="71"/>
                </a:cxn>
                <a:cxn ang="0">
                  <a:pos x="17" y="37"/>
                </a:cxn>
                <a:cxn ang="0">
                  <a:pos x="19" y="20"/>
                </a:cxn>
                <a:cxn ang="0">
                  <a:pos x="20" y="10"/>
                </a:cxn>
                <a:cxn ang="0">
                  <a:pos x="22" y="4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5"/>
                </a:cxn>
                <a:cxn ang="0">
                  <a:pos x="28" y="11"/>
                </a:cxn>
                <a:cxn ang="0">
                  <a:pos x="30" y="24"/>
                </a:cxn>
                <a:cxn ang="0">
                  <a:pos x="34" y="54"/>
                </a:cxn>
                <a:cxn ang="0">
                  <a:pos x="37" y="88"/>
                </a:cxn>
                <a:cxn ang="0">
                  <a:pos x="40" y="103"/>
                </a:cxn>
                <a:cxn ang="0">
                  <a:pos x="41" y="109"/>
                </a:cxn>
                <a:cxn ang="0">
                  <a:pos x="42" y="113"/>
                </a:cxn>
                <a:cxn ang="0">
                  <a:pos x="43" y="115"/>
                </a:cxn>
                <a:cxn ang="0">
                  <a:pos x="43" y="116"/>
                </a:cxn>
                <a:cxn ang="0">
                  <a:pos x="44" y="115"/>
                </a:cxn>
                <a:cxn ang="0">
                  <a:pos x="45" y="114"/>
                </a:cxn>
                <a:cxn ang="0">
                  <a:pos x="46" y="112"/>
                </a:cxn>
                <a:cxn ang="0">
                  <a:pos x="47" y="106"/>
                </a:cxn>
                <a:cxn ang="0">
                  <a:pos x="49" y="92"/>
                </a:cxn>
                <a:cxn ang="0">
                  <a:pos x="52" y="68"/>
                </a:cxn>
                <a:cxn ang="0">
                  <a:pos x="57" y="26"/>
                </a:cxn>
                <a:cxn ang="0">
                  <a:pos x="58" y="16"/>
                </a:cxn>
                <a:cxn ang="0">
                  <a:pos x="59" y="8"/>
                </a:cxn>
                <a:cxn ang="0">
                  <a:pos x="60" y="4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9"/>
                </a:cxn>
                <a:cxn ang="0">
                  <a:pos x="68" y="23"/>
                </a:cxn>
                <a:cxn ang="0">
                  <a:pos x="71" y="50"/>
                </a:cxn>
                <a:cxn ang="0">
                  <a:pos x="75" y="86"/>
                </a:cxn>
                <a:cxn ang="0">
                  <a:pos x="77" y="99"/>
                </a:cxn>
                <a:cxn ang="0">
                  <a:pos x="78" y="107"/>
                </a:cxn>
                <a:cxn ang="0">
                  <a:pos x="80" y="113"/>
                </a:cxn>
                <a:cxn ang="0">
                  <a:pos x="81" y="115"/>
                </a:cxn>
                <a:cxn ang="0">
                  <a:pos x="81" y="116"/>
                </a:cxn>
                <a:cxn ang="0">
                  <a:pos x="82" y="115"/>
                </a:cxn>
                <a:cxn ang="0">
                  <a:pos x="83" y="114"/>
                </a:cxn>
                <a:cxn ang="0">
                  <a:pos x="84" y="111"/>
                </a:cxn>
                <a:cxn ang="0">
                  <a:pos x="85" y="104"/>
                </a:cxn>
                <a:cxn ang="0">
                  <a:pos x="87" y="92"/>
                </a:cxn>
                <a:cxn ang="0">
                  <a:pos x="91" y="57"/>
                </a:cxn>
                <a:cxn ang="0">
                  <a:pos x="93" y="39"/>
                </a:cxn>
                <a:cxn ang="0">
                  <a:pos x="95" y="21"/>
                </a:cxn>
                <a:cxn ang="0">
                  <a:pos x="97" y="11"/>
                </a:cxn>
              </a:cxnLst>
              <a:rect l="0" t="0" r="r" b="b"/>
              <a:pathLst>
                <a:path w="97" h="116">
                  <a:moveTo>
                    <a:pt x="0" y="97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9" y="104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4"/>
                  </a:lnTo>
                  <a:lnTo>
                    <a:pt x="11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4" y="6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4" y="54"/>
                  </a:lnTo>
                  <a:lnTo>
                    <a:pt x="34" y="61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99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50" y="88"/>
                  </a:lnTo>
                  <a:lnTo>
                    <a:pt x="50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52" y="68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4" y="47"/>
                  </a:lnTo>
                  <a:lnTo>
                    <a:pt x="55" y="40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7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70" y="34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3"/>
                  </a:lnTo>
                  <a:lnTo>
                    <a:pt x="73" y="6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80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0" y="112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3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9" y="80"/>
                  </a:lnTo>
                  <a:lnTo>
                    <a:pt x="89" y="77"/>
                  </a:lnTo>
                  <a:lnTo>
                    <a:pt x="90" y="71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1" y="53"/>
                  </a:lnTo>
                  <a:lnTo>
                    <a:pt x="92" y="5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5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6" name="Freeform 73"/>
            <p:cNvSpPr>
              <a:spLocks/>
            </p:cNvSpPr>
            <p:nvPr/>
          </p:nvSpPr>
          <p:spPr bwMode="auto">
            <a:xfrm>
              <a:off x="3685" y="2186"/>
              <a:ext cx="95" cy="11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7" y="9"/>
                </a:cxn>
                <a:cxn ang="0">
                  <a:pos x="8" y="18"/>
                </a:cxn>
                <a:cxn ang="0">
                  <a:pos x="12" y="49"/>
                </a:cxn>
                <a:cxn ang="0">
                  <a:pos x="14" y="71"/>
                </a:cxn>
                <a:cxn ang="0">
                  <a:pos x="16" y="92"/>
                </a:cxn>
                <a:cxn ang="0">
                  <a:pos x="19" y="106"/>
                </a:cxn>
                <a:cxn ang="0">
                  <a:pos x="20" y="112"/>
                </a:cxn>
                <a:cxn ang="0">
                  <a:pos x="21" y="114"/>
                </a:cxn>
                <a:cxn ang="0">
                  <a:pos x="21" y="115"/>
                </a:cxn>
                <a:cxn ang="0">
                  <a:pos x="22" y="116"/>
                </a:cxn>
                <a:cxn ang="0">
                  <a:pos x="23" y="115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7" y="98"/>
                </a:cxn>
                <a:cxn ang="0">
                  <a:pos x="30" y="64"/>
                </a:cxn>
                <a:cxn ang="0">
                  <a:pos x="33" y="33"/>
                </a:cxn>
                <a:cxn ang="0">
                  <a:pos x="36" y="16"/>
                </a:cxn>
                <a:cxn ang="0">
                  <a:pos x="37" y="8"/>
                </a:cxn>
                <a:cxn ang="0">
                  <a:pos x="38" y="3"/>
                </a:cxn>
                <a:cxn ang="0">
                  <a:pos x="39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1" y="1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5" y="20"/>
                </a:cxn>
                <a:cxn ang="0">
                  <a:pos x="48" y="44"/>
                </a:cxn>
                <a:cxn ang="0">
                  <a:pos x="52" y="86"/>
                </a:cxn>
                <a:cxn ang="0">
                  <a:pos x="54" y="98"/>
                </a:cxn>
                <a:cxn ang="0">
                  <a:pos x="55" y="106"/>
                </a:cxn>
                <a:cxn ang="0">
                  <a:pos x="56" y="111"/>
                </a:cxn>
                <a:cxn ang="0">
                  <a:pos x="57" y="114"/>
                </a:cxn>
                <a:cxn ang="0">
                  <a:pos x="58" y="115"/>
                </a:cxn>
                <a:cxn ang="0">
                  <a:pos x="59" y="116"/>
                </a:cxn>
                <a:cxn ang="0">
                  <a:pos x="59" y="115"/>
                </a:cxn>
                <a:cxn ang="0">
                  <a:pos x="60" y="112"/>
                </a:cxn>
                <a:cxn ang="0">
                  <a:pos x="61" y="107"/>
                </a:cxn>
                <a:cxn ang="0">
                  <a:pos x="63" y="97"/>
                </a:cxn>
                <a:cxn ang="0">
                  <a:pos x="67" y="64"/>
                </a:cxn>
                <a:cxn ang="0">
                  <a:pos x="70" y="34"/>
                </a:cxn>
                <a:cxn ang="0">
                  <a:pos x="72" y="12"/>
                </a:cxn>
                <a:cxn ang="0">
                  <a:pos x="74" y="4"/>
                </a:cxn>
                <a:cxn ang="0">
                  <a:pos x="75" y="1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7" y="0"/>
                </a:cxn>
                <a:cxn ang="0">
                  <a:pos x="78" y="3"/>
                </a:cxn>
                <a:cxn ang="0">
                  <a:pos x="79" y="8"/>
                </a:cxn>
                <a:cxn ang="0">
                  <a:pos x="82" y="23"/>
                </a:cxn>
                <a:cxn ang="0">
                  <a:pos x="85" y="51"/>
                </a:cxn>
                <a:cxn ang="0">
                  <a:pos x="88" y="90"/>
                </a:cxn>
                <a:cxn ang="0">
                  <a:pos x="90" y="104"/>
                </a:cxn>
                <a:cxn ang="0">
                  <a:pos x="92" y="111"/>
                </a:cxn>
                <a:cxn ang="0">
                  <a:pos x="93" y="114"/>
                </a:cxn>
                <a:cxn ang="0">
                  <a:pos x="94" y="115"/>
                </a:cxn>
                <a:cxn ang="0">
                  <a:pos x="94" y="116"/>
                </a:cxn>
              </a:cxnLst>
              <a:rect l="0" t="0" r="r" b="b"/>
              <a:pathLst>
                <a:path w="95" h="116">
                  <a:moveTo>
                    <a:pt x="0" y="7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4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90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1"/>
                  </a:lnTo>
                  <a:lnTo>
                    <a:pt x="30" y="64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2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6" y="25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1" y="7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4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1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1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5" y="79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58"/>
                  </a:lnTo>
                  <a:lnTo>
                    <a:pt x="68" y="51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70" y="34"/>
                  </a:lnTo>
                  <a:lnTo>
                    <a:pt x="70" y="30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9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8"/>
                  </a:lnTo>
                  <a:lnTo>
                    <a:pt x="83" y="34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5"/>
                  </a:lnTo>
                  <a:lnTo>
                    <a:pt x="86" y="62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8" y="83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89" y="93"/>
                  </a:lnTo>
                  <a:lnTo>
                    <a:pt x="89" y="96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6"/>
                  </a:lnTo>
                  <a:lnTo>
                    <a:pt x="91" y="106"/>
                  </a:lnTo>
                  <a:lnTo>
                    <a:pt x="91" y="107"/>
                  </a:lnTo>
                  <a:lnTo>
                    <a:pt x="91" y="108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5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7" name="Freeform 74"/>
            <p:cNvSpPr>
              <a:spLocks/>
            </p:cNvSpPr>
            <p:nvPr/>
          </p:nvSpPr>
          <p:spPr bwMode="auto">
            <a:xfrm>
              <a:off x="3780" y="2186"/>
              <a:ext cx="100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2"/>
                </a:cxn>
                <a:cxn ang="0">
                  <a:pos x="2" y="106"/>
                </a:cxn>
                <a:cxn ang="0">
                  <a:pos x="4" y="94"/>
                </a:cxn>
                <a:cxn ang="0">
                  <a:pos x="8" y="58"/>
                </a:cxn>
                <a:cxn ang="0">
                  <a:pos x="11" y="28"/>
                </a:cxn>
                <a:cxn ang="0">
                  <a:pos x="13" y="11"/>
                </a:cxn>
                <a:cxn ang="0">
                  <a:pos x="14" y="5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21" y="15"/>
                </a:cxn>
                <a:cxn ang="0">
                  <a:pos x="24" y="43"/>
                </a:cxn>
                <a:cxn ang="0">
                  <a:pos x="28" y="80"/>
                </a:cxn>
                <a:cxn ang="0">
                  <a:pos x="30" y="100"/>
                </a:cxn>
                <a:cxn ang="0">
                  <a:pos x="31" y="109"/>
                </a:cxn>
                <a:cxn ang="0">
                  <a:pos x="33" y="113"/>
                </a:cxn>
                <a:cxn ang="0">
                  <a:pos x="33" y="115"/>
                </a:cxn>
                <a:cxn ang="0">
                  <a:pos x="34" y="116"/>
                </a:cxn>
                <a:cxn ang="0">
                  <a:pos x="35" y="115"/>
                </a:cxn>
                <a:cxn ang="0">
                  <a:pos x="35" y="114"/>
                </a:cxn>
                <a:cxn ang="0">
                  <a:pos x="36" y="111"/>
                </a:cxn>
                <a:cxn ang="0">
                  <a:pos x="38" y="99"/>
                </a:cxn>
                <a:cxn ang="0">
                  <a:pos x="42" y="70"/>
                </a:cxn>
                <a:cxn ang="0">
                  <a:pos x="45" y="34"/>
                </a:cxn>
                <a:cxn ang="0">
                  <a:pos x="48" y="15"/>
                </a:cxn>
                <a:cxn ang="0">
                  <a:pos x="49" y="6"/>
                </a:cxn>
                <a:cxn ang="0">
                  <a:pos x="50" y="2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2"/>
                </a:cxn>
                <a:cxn ang="0">
                  <a:pos x="54" y="6"/>
                </a:cxn>
                <a:cxn ang="0">
                  <a:pos x="56" y="20"/>
                </a:cxn>
                <a:cxn ang="0">
                  <a:pos x="59" y="50"/>
                </a:cxn>
                <a:cxn ang="0">
                  <a:pos x="63" y="86"/>
                </a:cxn>
                <a:cxn ang="0">
                  <a:pos x="65" y="104"/>
                </a:cxn>
                <a:cxn ang="0">
                  <a:pos x="67" y="111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9" y="116"/>
                </a:cxn>
                <a:cxn ang="0">
                  <a:pos x="70" y="115"/>
                </a:cxn>
                <a:cxn ang="0">
                  <a:pos x="71" y="112"/>
                </a:cxn>
                <a:cxn ang="0">
                  <a:pos x="72" y="105"/>
                </a:cxn>
                <a:cxn ang="0">
                  <a:pos x="74" y="90"/>
                </a:cxn>
                <a:cxn ang="0">
                  <a:pos x="77" y="56"/>
                </a:cxn>
                <a:cxn ang="0">
                  <a:pos x="81" y="20"/>
                </a:cxn>
                <a:cxn ang="0">
                  <a:pos x="83" y="8"/>
                </a:cxn>
                <a:cxn ang="0">
                  <a:pos x="84" y="3"/>
                </a:cxn>
                <a:cxn ang="0">
                  <a:pos x="85" y="1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4"/>
                </a:cxn>
                <a:cxn ang="0">
                  <a:pos x="89" y="11"/>
                </a:cxn>
                <a:cxn ang="0">
                  <a:pos x="91" y="28"/>
                </a:cxn>
                <a:cxn ang="0">
                  <a:pos x="94" y="62"/>
                </a:cxn>
                <a:cxn ang="0">
                  <a:pos x="98" y="92"/>
                </a:cxn>
                <a:cxn ang="0">
                  <a:pos x="99" y="104"/>
                </a:cxn>
              </a:cxnLst>
              <a:rect l="0" t="0" r="r" b="b"/>
              <a:pathLst>
                <a:path w="100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8" y="58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7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25" y="57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8" y="80"/>
                  </a:lnTo>
                  <a:lnTo>
                    <a:pt x="28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4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9" y="93"/>
                  </a:lnTo>
                  <a:lnTo>
                    <a:pt x="40" y="87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3" y="57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7" y="26"/>
                  </a:lnTo>
                  <a:lnTo>
                    <a:pt x="58" y="33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1" y="64"/>
                  </a:lnTo>
                  <a:lnTo>
                    <a:pt x="62" y="79"/>
                  </a:lnTo>
                  <a:lnTo>
                    <a:pt x="62" y="80"/>
                  </a:lnTo>
                  <a:lnTo>
                    <a:pt x="62" y="81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6"/>
                  </a:lnTo>
                  <a:lnTo>
                    <a:pt x="72" y="105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5" y="78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8" y="48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2" y="33"/>
                  </a:lnTo>
                  <a:lnTo>
                    <a:pt x="92" y="40"/>
                  </a:lnTo>
                  <a:lnTo>
                    <a:pt x="94" y="54"/>
                  </a:lnTo>
                  <a:lnTo>
                    <a:pt x="94" y="55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5" y="70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97" y="91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8" name="Freeform 75"/>
            <p:cNvSpPr>
              <a:spLocks/>
            </p:cNvSpPr>
            <p:nvPr/>
          </p:nvSpPr>
          <p:spPr bwMode="auto">
            <a:xfrm>
              <a:off x="3880" y="2186"/>
              <a:ext cx="87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5"/>
                </a:cxn>
                <a:cxn ang="0">
                  <a:pos x="2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5" y="110"/>
                </a:cxn>
                <a:cxn ang="0">
                  <a:pos x="6" y="101"/>
                </a:cxn>
                <a:cxn ang="0">
                  <a:pos x="9" y="79"/>
                </a:cxn>
                <a:cxn ang="0">
                  <a:pos x="12" y="44"/>
                </a:cxn>
                <a:cxn ang="0">
                  <a:pos x="15" y="22"/>
                </a:cxn>
                <a:cxn ang="0">
                  <a:pos x="16" y="10"/>
                </a:cxn>
                <a:cxn ang="0">
                  <a:pos x="17" y="5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23" y="10"/>
                </a:cxn>
                <a:cxn ang="0">
                  <a:pos x="24" y="20"/>
                </a:cxn>
                <a:cxn ang="0">
                  <a:pos x="26" y="42"/>
                </a:cxn>
                <a:cxn ang="0">
                  <a:pos x="29" y="77"/>
                </a:cxn>
                <a:cxn ang="0">
                  <a:pos x="32" y="98"/>
                </a:cxn>
                <a:cxn ang="0">
                  <a:pos x="33" y="108"/>
                </a:cxn>
                <a:cxn ang="0">
                  <a:pos x="34" y="113"/>
                </a:cxn>
                <a:cxn ang="0">
                  <a:pos x="35" y="115"/>
                </a:cxn>
                <a:cxn ang="0">
                  <a:pos x="36" y="116"/>
                </a:cxn>
                <a:cxn ang="0">
                  <a:pos x="37" y="115"/>
                </a:cxn>
                <a:cxn ang="0">
                  <a:pos x="37" y="113"/>
                </a:cxn>
                <a:cxn ang="0">
                  <a:pos x="38" y="110"/>
                </a:cxn>
                <a:cxn ang="0">
                  <a:pos x="40" y="96"/>
                </a:cxn>
                <a:cxn ang="0">
                  <a:pos x="43" y="67"/>
                </a:cxn>
                <a:cxn ang="0">
                  <a:pos x="46" y="36"/>
                </a:cxn>
                <a:cxn ang="0">
                  <a:pos x="48" y="21"/>
                </a:cxn>
                <a:cxn ang="0">
                  <a:pos x="49" y="10"/>
                </a:cxn>
                <a:cxn ang="0">
                  <a:pos x="50" y="5"/>
                </a:cxn>
                <a:cxn ang="0">
                  <a:pos x="51" y="2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2"/>
                </a:cxn>
                <a:cxn ang="0">
                  <a:pos x="55" y="8"/>
                </a:cxn>
                <a:cxn ang="0">
                  <a:pos x="57" y="18"/>
                </a:cxn>
                <a:cxn ang="0">
                  <a:pos x="60" y="56"/>
                </a:cxn>
                <a:cxn ang="0">
                  <a:pos x="62" y="77"/>
                </a:cxn>
                <a:cxn ang="0">
                  <a:pos x="64" y="97"/>
                </a:cxn>
                <a:cxn ang="0">
                  <a:pos x="66" y="106"/>
                </a:cxn>
                <a:cxn ang="0">
                  <a:pos x="67" y="112"/>
                </a:cxn>
                <a:cxn ang="0">
                  <a:pos x="68" y="114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4"/>
                </a:cxn>
                <a:cxn ang="0">
                  <a:pos x="71" y="111"/>
                </a:cxn>
                <a:cxn ang="0">
                  <a:pos x="72" y="103"/>
                </a:cxn>
                <a:cxn ang="0">
                  <a:pos x="74" y="84"/>
                </a:cxn>
                <a:cxn ang="0">
                  <a:pos x="78" y="41"/>
                </a:cxn>
                <a:cxn ang="0">
                  <a:pos x="80" y="20"/>
                </a:cxn>
                <a:cxn ang="0">
                  <a:pos x="82" y="8"/>
                </a:cxn>
                <a:cxn ang="0">
                  <a:pos x="83" y="2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6" y="2"/>
                </a:cxn>
              </a:cxnLst>
              <a:rect l="0" t="0" r="r" b="b"/>
              <a:pathLst>
                <a:path w="87" h="116">
                  <a:moveTo>
                    <a:pt x="0" y="108"/>
                  </a:moveTo>
                  <a:lnTo>
                    <a:pt x="0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4"/>
                  </a:lnTo>
                  <a:lnTo>
                    <a:pt x="10" y="67"/>
                  </a:lnTo>
                  <a:lnTo>
                    <a:pt x="11" y="52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20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30" y="86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31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3" y="104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95"/>
                  </a:lnTo>
                  <a:lnTo>
                    <a:pt x="41" y="95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2" y="83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4" y="6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4"/>
                  </a:lnTo>
                  <a:lnTo>
                    <a:pt x="59" y="41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7"/>
                  </a:lnTo>
                  <a:lnTo>
                    <a:pt x="63" y="81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6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1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4" y="84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74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7" y="59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9" y="34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80" y="20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7" y="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9" name="Freeform 76"/>
            <p:cNvSpPr>
              <a:spLocks/>
            </p:cNvSpPr>
            <p:nvPr/>
          </p:nvSpPr>
          <p:spPr bwMode="auto">
            <a:xfrm>
              <a:off x="3967" y="2186"/>
              <a:ext cx="91" cy="116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24"/>
                </a:cxn>
                <a:cxn ang="0">
                  <a:pos x="6" y="58"/>
                </a:cxn>
                <a:cxn ang="0">
                  <a:pos x="9" y="89"/>
                </a:cxn>
                <a:cxn ang="0">
                  <a:pos x="10" y="101"/>
                </a:cxn>
                <a:cxn ang="0">
                  <a:pos x="12" y="110"/>
                </a:cxn>
                <a:cxn ang="0">
                  <a:pos x="13" y="113"/>
                </a:cxn>
                <a:cxn ang="0">
                  <a:pos x="13" y="115"/>
                </a:cxn>
                <a:cxn ang="0">
                  <a:pos x="14" y="116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7" y="108"/>
                </a:cxn>
                <a:cxn ang="0">
                  <a:pos x="19" y="92"/>
                </a:cxn>
                <a:cxn ang="0">
                  <a:pos x="20" y="75"/>
                </a:cxn>
                <a:cxn ang="0">
                  <a:pos x="24" y="29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1" y="3"/>
                </a:cxn>
                <a:cxn ang="0">
                  <a:pos x="33" y="8"/>
                </a:cxn>
                <a:cxn ang="0">
                  <a:pos x="35" y="25"/>
                </a:cxn>
                <a:cxn ang="0">
                  <a:pos x="38" y="61"/>
                </a:cxn>
                <a:cxn ang="0">
                  <a:pos x="41" y="90"/>
                </a:cxn>
                <a:cxn ang="0">
                  <a:pos x="42" y="103"/>
                </a:cxn>
                <a:cxn ang="0">
                  <a:pos x="43" y="109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6" y="115"/>
                </a:cxn>
                <a:cxn ang="0">
                  <a:pos x="47" y="112"/>
                </a:cxn>
                <a:cxn ang="0">
                  <a:pos x="48" y="106"/>
                </a:cxn>
                <a:cxn ang="0">
                  <a:pos x="50" y="95"/>
                </a:cxn>
                <a:cxn ang="0">
                  <a:pos x="52" y="70"/>
                </a:cxn>
                <a:cxn ang="0">
                  <a:pos x="56" y="30"/>
                </a:cxn>
                <a:cxn ang="0">
                  <a:pos x="58" y="14"/>
                </a:cxn>
                <a:cxn ang="0">
                  <a:pos x="59" y="6"/>
                </a:cxn>
                <a:cxn ang="0">
                  <a:pos x="60" y="2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5" y="16"/>
                </a:cxn>
                <a:cxn ang="0">
                  <a:pos x="67" y="36"/>
                </a:cxn>
                <a:cxn ang="0">
                  <a:pos x="71" y="80"/>
                </a:cxn>
                <a:cxn ang="0">
                  <a:pos x="73" y="100"/>
                </a:cxn>
                <a:cxn ang="0">
                  <a:pos x="74" y="108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1"/>
                </a:cxn>
                <a:cxn ang="0">
                  <a:pos x="84" y="64"/>
                </a:cxn>
                <a:cxn ang="0">
                  <a:pos x="86" y="43"/>
                </a:cxn>
                <a:cxn ang="0">
                  <a:pos x="88" y="22"/>
                </a:cxn>
                <a:cxn ang="0">
                  <a:pos x="89" y="11"/>
                </a:cxn>
                <a:cxn ang="0">
                  <a:pos x="90" y="4"/>
                </a:cxn>
              </a:cxnLst>
              <a:rect l="0" t="0" r="r" b="b"/>
              <a:pathLst>
                <a:path w="91" h="116">
                  <a:moveTo>
                    <a:pt x="0" y="3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4" y="39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7" y="65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8" y="98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89"/>
                  </a:lnTo>
                  <a:lnTo>
                    <a:pt x="19" y="86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1" y="70"/>
                  </a:lnTo>
                  <a:lnTo>
                    <a:pt x="21" y="62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4" y="37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2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5" y="32"/>
                  </a:lnTo>
                  <a:lnTo>
                    <a:pt x="36" y="40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6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40" y="82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3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99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4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2" y="80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68"/>
                  </a:lnTo>
                  <a:lnTo>
                    <a:pt x="53" y="63"/>
                  </a:lnTo>
                  <a:lnTo>
                    <a:pt x="54" y="54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8" y="44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2" y="86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1" y="99"/>
                  </a:lnTo>
                  <a:lnTo>
                    <a:pt x="81" y="96"/>
                  </a:lnTo>
                  <a:lnTo>
                    <a:pt x="81" y="95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2" y="89"/>
                  </a:lnTo>
                  <a:lnTo>
                    <a:pt x="82" y="81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5" y="55"/>
                  </a:lnTo>
                  <a:lnTo>
                    <a:pt x="85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1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0" name="Freeform 77"/>
            <p:cNvSpPr>
              <a:spLocks/>
            </p:cNvSpPr>
            <p:nvPr/>
          </p:nvSpPr>
          <p:spPr bwMode="auto">
            <a:xfrm>
              <a:off x="4058" y="2186"/>
              <a:ext cx="88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7" y="40"/>
                </a:cxn>
                <a:cxn ang="0">
                  <a:pos x="11" y="81"/>
                </a:cxn>
                <a:cxn ang="0">
                  <a:pos x="13" y="102"/>
                </a:cxn>
                <a:cxn ang="0">
                  <a:pos x="15" y="111"/>
                </a:cxn>
                <a:cxn ang="0">
                  <a:pos x="15" y="114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18" y="114"/>
                </a:cxn>
                <a:cxn ang="0">
                  <a:pos x="19" y="110"/>
                </a:cxn>
                <a:cxn ang="0">
                  <a:pos x="20" y="101"/>
                </a:cxn>
                <a:cxn ang="0">
                  <a:pos x="22" y="81"/>
                </a:cxn>
                <a:cxn ang="0">
                  <a:pos x="26" y="40"/>
                </a:cxn>
                <a:cxn ang="0">
                  <a:pos x="28" y="1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3" y="2"/>
                </a:cxn>
                <a:cxn ang="0">
                  <a:pos x="34" y="7"/>
                </a:cxn>
                <a:cxn ang="0">
                  <a:pos x="36" y="19"/>
                </a:cxn>
                <a:cxn ang="0">
                  <a:pos x="40" y="61"/>
                </a:cxn>
                <a:cxn ang="0">
                  <a:pos x="42" y="85"/>
                </a:cxn>
                <a:cxn ang="0">
                  <a:pos x="43" y="101"/>
                </a:cxn>
                <a:cxn ang="0">
                  <a:pos x="45" y="109"/>
                </a:cxn>
                <a:cxn ang="0">
                  <a:pos x="46" y="113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50" y="107"/>
                </a:cxn>
                <a:cxn ang="0">
                  <a:pos x="51" y="96"/>
                </a:cxn>
                <a:cxn ang="0">
                  <a:pos x="54" y="56"/>
                </a:cxn>
                <a:cxn ang="0">
                  <a:pos x="58" y="21"/>
                </a:cxn>
                <a:cxn ang="0">
                  <a:pos x="59" y="10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6" y="16"/>
                </a:cxn>
                <a:cxn ang="0">
                  <a:pos x="68" y="47"/>
                </a:cxn>
                <a:cxn ang="0">
                  <a:pos x="70" y="70"/>
                </a:cxn>
                <a:cxn ang="0">
                  <a:pos x="72" y="92"/>
                </a:cxn>
                <a:cxn ang="0">
                  <a:pos x="74" y="105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3"/>
                </a:cxn>
                <a:cxn ang="0">
                  <a:pos x="82" y="85"/>
                </a:cxn>
                <a:cxn ang="0">
                  <a:pos x="86" y="35"/>
                </a:cxn>
                <a:cxn ang="0">
                  <a:pos x="87" y="21"/>
                </a:cxn>
              </a:cxnLst>
              <a:rect l="0" t="0" r="r" b="b"/>
              <a:pathLst>
                <a:path w="88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8" y="47"/>
                  </a:lnTo>
                  <a:lnTo>
                    <a:pt x="9" y="56"/>
                  </a:lnTo>
                  <a:lnTo>
                    <a:pt x="10" y="73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1" y="77"/>
                  </a:lnTo>
                  <a:lnTo>
                    <a:pt x="11" y="81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4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20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1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3" y="75"/>
                  </a:lnTo>
                  <a:lnTo>
                    <a:pt x="24" y="66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38" y="42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81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1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0"/>
                  </a:lnTo>
                  <a:lnTo>
                    <a:pt x="52" y="83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55" y="47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68" y="3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9"/>
                  </a:lnTo>
                  <a:lnTo>
                    <a:pt x="69" y="51"/>
                  </a:lnTo>
                  <a:lnTo>
                    <a:pt x="69" y="56"/>
                  </a:lnTo>
                  <a:lnTo>
                    <a:pt x="70" y="65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1" y="74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1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3" y="97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3" y="101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1" y="96"/>
                  </a:lnTo>
                  <a:lnTo>
                    <a:pt x="81" y="89"/>
                  </a:lnTo>
                  <a:lnTo>
                    <a:pt x="82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2"/>
                  </a:lnTo>
                  <a:lnTo>
                    <a:pt x="83" y="71"/>
                  </a:lnTo>
                  <a:lnTo>
                    <a:pt x="83" y="70"/>
                  </a:lnTo>
                  <a:lnTo>
                    <a:pt x="83" y="67"/>
                  </a:lnTo>
                  <a:lnTo>
                    <a:pt x="84" y="63"/>
                  </a:lnTo>
                  <a:lnTo>
                    <a:pt x="85" y="54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1" name="Freeform 78"/>
            <p:cNvSpPr>
              <a:spLocks/>
            </p:cNvSpPr>
            <p:nvPr/>
          </p:nvSpPr>
          <p:spPr bwMode="auto">
            <a:xfrm>
              <a:off x="4146" y="2186"/>
              <a:ext cx="83" cy="116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8" y="27"/>
                </a:cxn>
                <a:cxn ang="0">
                  <a:pos x="10" y="53"/>
                </a:cxn>
                <a:cxn ang="0">
                  <a:pos x="13" y="82"/>
                </a:cxn>
                <a:cxn ang="0">
                  <a:pos x="14" y="97"/>
                </a:cxn>
                <a:cxn ang="0">
                  <a:pos x="16" y="109"/>
                </a:cxn>
                <a:cxn ang="0">
                  <a:pos x="17" y="113"/>
                </a:cxn>
                <a:cxn ang="0">
                  <a:pos x="17" y="115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20" y="113"/>
                </a:cxn>
                <a:cxn ang="0">
                  <a:pos x="21" y="108"/>
                </a:cxn>
                <a:cxn ang="0">
                  <a:pos x="22" y="97"/>
                </a:cxn>
                <a:cxn ang="0">
                  <a:pos x="25" y="70"/>
                </a:cxn>
                <a:cxn ang="0">
                  <a:pos x="28" y="27"/>
                </a:cxn>
                <a:cxn ang="0">
                  <a:pos x="29" y="14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4" y="4"/>
                </a:cxn>
                <a:cxn ang="0">
                  <a:pos x="35" y="9"/>
                </a:cxn>
                <a:cxn ang="0">
                  <a:pos x="37" y="26"/>
                </a:cxn>
                <a:cxn ang="0">
                  <a:pos x="40" y="58"/>
                </a:cxn>
                <a:cxn ang="0">
                  <a:pos x="42" y="81"/>
                </a:cxn>
                <a:cxn ang="0">
                  <a:pos x="43" y="97"/>
                </a:cxn>
                <a:cxn ang="0">
                  <a:pos x="45" y="108"/>
                </a:cxn>
                <a:cxn ang="0">
                  <a:pos x="46" y="113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9" y="112"/>
                </a:cxn>
                <a:cxn ang="0">
                  <a:pos x="49" y="108"/>
                </a:cxn>
                <a:cxn ang="0">
                  <a:pos x="52" y="89"/>
                </a:cxn>
                <a:cxn ang="0">
                  <a:pos x="54" y="63"/>
                </a:cxn>
                <a:cxn ang="0">
                  <a:pos x="57" y="24"/>
                </a:cxn>
                <a:cxn ang="0">
                  <a:pos x="59" y="11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7"/>
                </a:cxn>
                <a:cxn ang="0">
                  <a:pos x="65" y="18"/>
                </a:cxn>
                <a:cxn ang="0">
                  <a:pos x="69" y="65"/>
                </a:cxn>
                <a:cxn ang="0">
                  <a:pos x="71" y="88"/>
                </a:cxn>
                <a:cxn ang="0">
                  <a:pos x="73" y="102"/>
                </a:cxn>
                <a:cxn ang="0">
                  <a:pos x="74" y="110"/>
                </a:cxn>
                <a:cxn ang="0">
                  <a:pos x="75" y="114"/>
                </a:cxn>
                <a:cxn ang="0">
                  <a:pos x="76" y="115"/>
                </a:cxn>
                <a:cxn ang="0">
                  <a:pos x="76" y="115"/>
                </a:cxn>
                <a:cxn ang="0">
                  <a:pos x="77" y="114"/>
                </a:cxn>
                <a:cxn ang="0">
                  <a:pos x="78" y="110"/>
                </a:cxn>
                <a:cxn ang="0">
                  <a:pos x="79" y="102"/>
                </a:cxn>
                <a:cxn ang="0">
                  <a:pos x="82" y="67"/>
                </a:cxn>
              </a:cxnLst>
              <a:rect l="0" t="0" r="r" b="b"/>
              <a:pathLst>
                <a:path w="83" h="116"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1" y="62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1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5" y="70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6" y="53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1" y="68"/>
                  </a:lnTo>
                  <a:lnTo>
                    <a:pt x="41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3" y="90"/>
                  </a:lnTo>
                  <a:lnTo>
                    <a:pt x="43" y="93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98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4" y="63"/>
                  </a:lnTo>
                  <a:lnTo>
                    <a:pt x="55" y="54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2"/>
                  </a:lnTo>
                  <a:lnTo>
                    <a:pt x="66" y="29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5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3"/>
                  </a:lnTo>
                  <a:lnTo>
                    <a:pt x="73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8"/>
                  </a:lnTo>
                  <a:lnTo>
                    <a:pt x="80" y="97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81" y="84"/>
                  </a:lnTo>
                  <a:lnTo>
                    <a:pt x="82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3" y="5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2" name="Freeform 79"/>
            <p:cNvSpPr>
              <a:spLocks/>
            </p:cNvSpPr>
            <p:nvPr/>
          </p:nvSpPr>
          <p:spPr bwMode="auto">
            <a:xfrm>
              <a:off x="4229" y="2186"/>
              <a:ext cx="87" cy="116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9" y="9"/>
                </a:cxn>
                <a:cxn ang="0">
                  <a:pos x="11" y="21"/>
                </a:cxn>
                <a:cxn ang="0">
                  <a:pos x="14" y="61"/>
                </a:cxn>
                <a:cxn ang="0">
                  <a:pos x="17" y="91"/>
                </a:cxn>
                <a:cxn ang="0">
                  <a:pos x="18" y="105"/>
                </a:cxn>
                <a:cxn ang="0">
                  <a:pos x="19" y="111"/>
                </a:cxn>
                <a:cxn ang="0">
                  <a:pos x="20" y="114"/>
                </a:cxn>
                <a:cxn ang="0">
                  <a:pos x="21" y="116"/>
                </a:cxn>
                <a:cxn ang="0">
                  <a:pos x="21" y="115"/>
                </a:cxn>
                <a:cxn ang="0">
                  <a:pos x="22" y="113"/>
                </a:cxn>
                <a:cxn ang="0">
                  <a:pos x="23" y="109"/>
                </a:cxn>
                <a:cxn ang="0">
                  <a:pos x="25" y="92"/>
                </a:cxn>
                <a:cxn ang="0">
                  <a:pos x="28" y="56"/>
                </a:cxn>
                <a:cxn ang="0">
                  <a:pos x="31" y="24"/>
                </a:cxn>
                <a:cxn ang="0">
                  <a:pos x="32" y="10"/>
                </a:cxn>
                <a:cxn ang="0">
                  <a:pos x="33" y="4"/>
                </a:cxn>
                <a:cxn ang="0">
                  <a:pos x="34" y="1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7" y="7"/>
                </a:cxn>
                <a:cxn ang="0">
                  <a:pos x="38" y="16"/>
                </a:cxn>
                <a:cxn ang="0">
                  <a:pos x="41" y="45"/>
                </a:cxn>
                <a:cxn ang="0">
                  <a:pos x="44" y="85"/>
                </a:cxn>
                <a:cxn ang="0">
                  <a:pos x="46" y="104"/>
                </a:cxn>
                <a:cxn ang="0">
                  <a:pos x="47" y="111"/>
                </a:cxn>
                <a:cxn ang="0">
                  <a:pos x="48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0" y="113"/>
                </a:cxn>
                <a:cxn ang="0">
                  <a:pos x="52" y="106"/>
                </a:cxn>
                <a:cxn ang="0">
                  <a:pos x="53" y="92"/>
                </a:cxn>
                <a:cxn ang="0">
                  <a:pos x="55" y="70"/>
                </a:cxn>
                <a:cxn ang="0">
                  <a:pos x="57" y="37"/>
                </a:cxn>
                <a:cxn ang="0">
                  <a:pos x="59" y="21"/>
                </a:cxn>
                <a:cxn ang="0">
                  <a:pos x="60" y="9"/>
                </a:cxn>
                <a:cxn ang="0">
                  <a:pos x="61" y="3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65" y="10"/>
                </a:cxn>
                <a:cxn ang="0">
                  <a:pos x="67" y="24"/>
                </a:cxn>
                <a:cxn ang="0">
                  <a:pos x="70" y="69"/>
                </a:cxn>
                <a:cxn ang="0">
                  <a:pos x="72" y="93"/>
                </a:cxn>
                <a:cxn ang="0">
                  <a:pos x="74" y="104"/>
                </a:cxn>
                <a:cxn ang="0">
                  <a:pos x="75" y="111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79" y="106"/>
                </a:cxn>
                <a:cxn ang="0">
                  <a:pos x="80" y="93"/>
                </a:cxn>
                <a:cxn ang="0">
                  <a:pos x="84" y="52"/>
                </a:cxn>
                <a:cxn ang="0">
                  <a:pos x="86" y="21"/>
                </a:cxn>
              </a:cxnLst>
              <a:rect l="0" t="0" r="r" b="b"/>
              <a:pathLst>
                <a:path w="87" h="116">
                  <a:moveTo>
                    <a:pt x="0" y="58"/>
                  </a:moveTo>
                  <a:lnTo>
                    <a:pt x="1" y="49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6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6" y="80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6" y="84"/>
                  </a:lnTo>
                  <a:lnTo>
                    <a:pt x="27" y="76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49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0" y="37"/>
                  </a:lnTo>
                  <a:lnTo>
                    <a:pt x="41" y="45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74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5" y="91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6" y="102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4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47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7" y="24"/>
                  </a:lnTo>
                  <a:lnTo>
                    <a:pt x="68" y="32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70" y="59"/>
                  </a:lnTo>
                  <a:lnTo>
                    <a:pt x="70" y="68"/>
                  </a:lnTo>
                  <a:lnTo>
                    <a:pt x="70" y="69"/>
                  </a:lnTo>
                  <a:lnTo>
                    <a:pt x="71" y="70"/>
                  </a:lnTo>
                  <a:lnTo>
                    <a:pt x="71" y="73"/>
                  </a:lnTo>
                  <a:lnTo>
                    <a:pt x="71" y="77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3"/>
                  </a:lnTo>
                  <a:lnTo>
                    <a:pt x="73" y="94"/>
                  </a:lnTo>
                  <a:lnTo>
                    <a:pt x="73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3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2"/>
                  </a:lnTo>
                  <a:lnTo>
                    <a:pt x="81" y="90"/>
                  </a:lnTo>
                  <a:lnTo>
                    <a:pt x="81" y="86"/>
                  </a:lnTo>
                  <a:lnTo>
                    <a:pt x="82" y="76"/>
                  </a:lnTo>
                  <a:lnTo>
                    <a:pt x="83" y="57"/>
                  </a:lnTo>
                  <a:lnTo>
                    <a:pt x="83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5" y="30"/>
                  </a:lnTo>
                  <a:lnTo>
                    <a:pt x="86" y="22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5"/>
                  </a:lnTo>
                  <a:lnTo>
                    <a:pt x="87" y="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3" name="Freeform 80"/>
            <p:cNvSpPr>
              <a:spLocks/>
            </p:cNvSpPr>
            <p:nvPr/>
          </p:nvSpPr>
          <p:spPr bwMode="auto">
            <a:xfrm>
              <a:off x="4316" y="2186"/>
              <a:ext cx="82" cy="11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6"/>
                </a:cxn>
                <a:cxn ang="0">
                  <a:pos x="6" y="14"/>
                </a:cxn>
                <a:cxn ang="0">
                  <a:pos x="8" y="36"/>
                </a:cxn>
                <a:cxn ang="0">
                  <a:pos x="11" y="73"/>
                </a:cxn>
                <a:cxn ang="0">
                  <a:pos x="13" y="91"/>
                </a:cxn>
                <a:cxn ang="0">
                  <a:pos x="14" y="105"/>
                </a:cxn>
                <a:cxn ang="0">
                  <a:pos x="15" y="111"/>
                </a:cxn>
                <a:cxn ang="0">
                  <a:pos x="16" y="114"/>
                </a:cxn>
                <a:cxn ang="0">
                  <a:pos x="16" y="116"/>
                </a:cxn>
                <a:cxn ang="0">
                  <a:pos x="17" y="115"/>
                </a:cxn>
                <a:cxn ang="0">
                  <a:pos x="18" y="113"/>
                </a:cxn>
                <a:cxn ang="0">
                  <a:pos x="19" y="109"/>
                </a:cxn>
                <a:cxn ang="0">
                  <a:pos x="20" y="99"/>
                </a:cxn>
                <a:cxn ang="0">
                  <a:pos x="23" y="67"/>
                </a:cxn>
                <a:cxn ang="0">
                  <a:pos x="25" y="38"/>
                </a:cxn>
                <a:cxn ang="0">
                  <a:pos x="27" y="18"/>
                </a:cxn>
                <a:cxn ang="0">
                  <a:pos x="28" y="8"/>
                </a:cxn>
                <a:cxn ang="0">
                  <a:pos x="29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4"/>
                </a:cxn>
                <a:cxn ang="0">
                  <a:pos x="33" y="12"/>
                </a:cxn>
                <a:cxn ang="0">
                  <a:pos x="34" y="28"/>
                </a:cxn>
                <a:cxn ang="0">
                  <a:pos x="38" y="75"/>
                </a:cxn>
                <a:cxn ang="0">
                  <a:pos x="40" y="97"/>
                </a:cxn>
                <a:cxn ang="0">
                  <a:pos x="41" y="107"/>
                </a:cxn>
                <a:cxn ang="0">
                  <a:pos x="42" y="112"/>
                </a:cxn>
                <a:cxn ang="0">
                  <a:pos x="43" y="115"/>
                </a:cxn>
                <a:cxn ang="0">
                  <a:pos x="44" y="116"/>
                </a:cxn>
                <a:cxn ang="0">
                  <a:pos x="44" y="114"/>
                </a:cxn>
                <a:cxn ang="0">
                  <a:pos x="45" y="111"/>
                </a:cxn>
                <a:cxn ang="0">
                  <a:pos x="46" y="103"/>
                </a:cxn>
                <a:cxn ang="0">
                  <a:pos x="49" y="74"/>
                </a:cxn>
                <a:cxn ang="0">
                  <a:pos x="51" y="48"/>
                </a:cxn>
                <a:cxn ang="0">
                  <a:pos x="53" y="23"/>
                </a:cxn>
                <a:cxn ang="0">
                  <a:pos x="54" y="10"/>
                </a:cxn>
                <a:cxn ang="0">
                  <a:pos x="55" y="4"/>
                </a:cxn>
                <a:cxn ang="0">
                  <a:pos x="56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59" y="9"/>
                </a:cxn>
                <a:cxn ang="0">
                  <a:pos x="61" y="22"/>
                </a:cxn>
                <a:cxn ang="0">
                  <a:pos x="64" y="60"/>
                </a:cxn>
                <a:cxn ang="0">
                  <a:pos x="66" y="93"/>
                </a:cxn>
                <a:cxn ang="0">
                  <a:pos x="68" y="107"/>
                </a:cxn>
                <a:cxn ang="0">
                  <a:pos x="69" y="112"/>
                </a:cxn>
                <a:cxn ang="0">
                  <a:pos x="69" y="115"/>
                </a:cxn>
                <a:cxn ang="0">
                  <a:pos x="70" y="116"/>
                </a:cxn>
                <a:cxn ang="0">
                  <a:pos x="71" y="114"/>
                </a:cxn>
                <a:cxn ang="0">
                  <a:pos x="72" y="110"/>
                </a:cxn>
                <a:cxn ang="0">
                  <a:pos x="73" y="102"/>
                </a:cxn>
                <a:cxn ang="0">
                  <a:pos x="75" y="79"/>
                </a:cxn>
                <a:cxn ang="0">
                  <a:pos x="78" y="38"/>
                </a:cxn>
                <a:cxn ang="0">
                  <a:pos x="80" y="20"/>
                </a:cxn>
                <a:cxn ang="0">
                  <a:pos x="81" y="7"/>
                </a:cxn>
              </a:cxnLst>
              <a:rect l="0" t="0" r="r" b="b"/>
              <a:pathLst>
                <a:path w="82" h="116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7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4" y="102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3"/>
                  </a:lnTo>
                  <a:lnTo>
                    <a:pt x="22" y="7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5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3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44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67"/>
                  </a:lnTo>
                  <a:lnTo>
                    <a:pt x="38" y="70"/>
                  </a:lnTo>
                  <a:lnTo>
                    <a:pt x="38" y="75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9"/>
                  </a:lnTo>
                  <a:lnTo>
                    <a:pt x="40" y="93"/>
                  </a:lnTo>
                  <a:lnTo>
                    <a:pt x="40" y="94"/>
                  </a:lnTo>
                  <a:lnTo>
                    <a:pt x="40" y="95"/>
                  </a:lnTo>
                  <a:lnTo>
                    <a:pt x="40" y="97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7" y="99"/>
                  </a:lnTo>
                  <a:lnTo>
                    <a:pt x="48" y="91"/>
                  </a:lnTo>
                  <a:lnTo>
                    <a:pt x="48" y="90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69"/>
                  </a:lnTo>
                  <a:lnTo>
                    <a:pt x="50" y="6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30"/>
                  </a:lnTo>
                  <a:lnTo>
                    <a:pt x="62" y="39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7"/>
                  </a:lnTo>
                  <a:lnTo>
                    <a:pt x="65" y="76"/>
                  </a:lnTo>
                  <a:lnTo>
                    <a:pt x="65" y="78"/>
                  </a:lnTo>
                  <a:lnTo>
                    <a:pt x="65" y="79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5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4" y="96"/>
                  </a:lnTo>
                  <a:lnTo>
                    <a:pt x="74" y="95"/>
                  </a:lnTo>
                  <a:lnTo>
                    <a:pt x="74" y="94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4"/>
                  </a:lnTo>
                  <a:lnTo>
                    <a:pt x="76" y="70"/>
                  </a:lnTo>
                  <a:lnTo>
                    <a:pt x="76" y="60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4" name="Freeform 81"/>
            <p:cNvSpPr>
              <a:spLocks/>
            </p:cNvSpPr>
            <p:nvPr/>
          </p:nvSpPr>
          <p:spPr bwMode="auto">
            <a:xfrm>
              <a:off x="4398" y="2186"/>
              <a:ext cx="81" cy="11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4" y="9"/>
                </a:cxn>
                <a:cxn ang="0">
                  <a:pos x="5" y="24"/>
                </a:cxn>
                <a:cxn ang="0">
                  <a:pos x="9" y="70"/>
                </a:cxn>
                <a:cxn ang="0">
                  <a:pos x="11" y="97"/>
                </a:cxn>
                <a:cxn ang="0">
                  <a:pos x="12" y="109"/>
                </a:cxn>
                <a:cxn ang="0">
                  <a:pos x="13" y="114"/>
                </a:cxn>
                <a:cxn ang="0">
                  <a:pos x="14" y="115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6" y="108"/>
                </a:cxn>
                <a:cxn ang="0">
                  <a:pos x="18" y="97"/>
                </a:cxn>
                <a:cxn ang="0">
                  <a:pos x="20" y="72"/>
                </a:cxn>
                <a:cxn ang="0">
                  <a:pos x="22" y="36"/>
                </a:cxn>
                <a:cxn ang="0">
                  <a:pos x="24" y="19"/>
                </a:cxn>
                <a:cxn ang="0">
                  <a:pos x="25" y="7"/>
                </a:cxn>
                <a:cxn ang="0">
                  <a:pos x="2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9" y="5"/>
                </a:cxn>
                <a:cxn ang="0">
                  <a:pos x="30" y="13"/>
                </a:cxn>
                <a:cxn ang="0">
                  <a:pos x="32" y="37"/>
                </a:cxn>
                <a:cxn ang="0">
                  <a:pos x="35" y="81"/>
                </a:cxn>
                <a:cxn ang="0">
                  <a:pos x="37" y="104"/>
                </a:cxn>
                <a:cxn ang="0">
                  <a:pos x="39" y="112"/>
                </a:cxn>
                <a:cxn ang="0">
                  <a:pos x="39" y="115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1" y="112"/>
                </a:cxn>
                <a:cxn ang="0">
                  <a:pos x="42" y="106"/>
                </a:cxn>
                <a:cxn ang="0">
                  <a:pos x="44" y="92"/>
                </a:cxn>
                <a:cxn ang="0">
                  <a:pos x="47" y="54"/>
                </a:cxn>
                <a:cxn ang="0">
                  <a:pos x="49" y="20"/>
                </a:cxn>
                <a:cxn ang="0">
                  <a:pos x="51" y="8"/>
                </a:cxn>
                <a:cxn ang="0">
                  <a:pos x="51" y="3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6" y="14"/>
                </a:cxn>
                <a:cxn ang="0">
                  <a:pos x="58" y="45"/>
                </a:cxn>
                <a:cxn ang="0">
                  <a:pos x="62" y="88"/>
                </a:cxn>
                <a:cxn ang="0">
                  <a:pos x="63" y="104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6"/>
                </a:cxn>
                <a:cxn ang="0">
                  <a:pos x="70" y="85"/>
                </a:cxn>
                <a:cxn ang="0">
                  <a:pos x="72" y="60"/>
                </a:cxn>
                <a:cxn ang="0">
                  <a:pos x="75" y="23"/>
                </a:cxn>
                <a:cxn ang="0">
                  <a:pos x="76" y="8"/>
                </a:cxn>
                <a:cxn ang="0">
                  <a:pos x="77" y="3"/>
                </a:cxn>
                <a:cxn ang="0">
                  <a:pos x="78" y="0"/>
                </a:cxn>
                <a:cxn ang="0">
                  <a:pos x="79" y="0"/>
                </a:cxn>
                <a:cxn ang="0">
                  <a:pos x="79" y="1"/>
                </a:cxn>
                <a:cxn ang="0">
                  <a:pos x="80" y="6"/>
                </a:cxn>
              </a:cxnLst>
              <a:rect l="0" t="0" r="r" b="b"/>
              <a:pathLst>
                <a:path w="81" h="116">
                  <a:moveTo>
                    <a:pt x="0" y="4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70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10" y="84"/>
                  </a:lnTo>
                  <a:lnTo>
                    <a:pt x="10" y="8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3"/>
                  </a:lnTo>
                  <a:lnTo>
                    <a:pt x="11" y="104"/>
                  </a:lnTo>
                  <a:lnTo>
                    <a:pt x="12" y="105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9" y="84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2" y="45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3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4" y="6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6" y="88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3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4" y="94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7" y="5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1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9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8" y="36"/>
                  </a:lnTo>
                  <a:lnTo>
                    <a:pt x="58" y="4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85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2" y="98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4"/>
                  </a:lnTo>
                  <a:lnTo>
                    <a:pt x="69" y="101"/>
                  </a:lnTo>
                  <a:lnTo>
                    <a:pt x="69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3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1" y="76"/>
                  </a:lnTo>
                  <a:lnTo>
                    <a:pt x="72" y="66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2" y="5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9"/>
                  </a:lnTo>
                  <a:lnTo>
                    <a:pt x="74" y="3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5" name="Freeform 82"/>
            <p:cNvSpPr>
              <a:spLocks/>
            </p:cNvSpPr>
            <p:nvPr/>
          </p:nvSpPr>
          <p:spPr bwMode="auto">
            <a:xfrm>
              <a:off x="4479" y="2186"/>
              <a:ext cx="83" cy="116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51"/>
                </a:cxn>
                <a:cxn ang="0">
                  <a:pos x="5" y="83"/>
                </a:cxn>
                <a:cxn ang="0">
                  <a:pos x="7" y="99"/>
                </a:cxn>
                <a:cxn ang="0">
                  <a:pos x="8" y="108"/>
                </a:cxn>
                <a:cxn ang="0">
                  <a:pos x="9" y="112"/>
                </a:cxn>
                <a:cxn ang="0">
                  <a:pos x="10" y="115"/>
                </a:cxn>
                <a:cxn ang="0">
                  <a:pos x="10" y="115"/>
                </a:cxn>
                <a:cxn ang="0">
                  <a:pos x="11" y="114"/>
                </a:cxn>
                <a:cxn ang="0">
                  <a:pos x="12" y="108"/>
                </a:cxn>
                <a:cxn ang="0">
                  <a:pos x="14" y="87"/>
                </a:cxn>
                <a:cxn ang="0">
                  <a:pos x="17" y="44"/>
                </a:cxn>
                <a:cxn ang="0">
                  <a:pos x="19" y="26"/>
                </a:cxn>
                <a:cxn ang="0">
                  <a:pos x="20" y="11"/>
                </a:cxn>
                <a:cxn ang="0">
                  <a:pos x="21" y="4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3"/>
                </a:cxn>
                <a:cxn ang="0">
                  <a:pos x="25" y="8"/>
                </a:cxn>
                <a:cxn ang="0">
                  <a:pos x="27" y="31"/>
                </a:cxn>
                <a:cxn ang="0">
                  <a:pos x="29" y="57"/>
                </a:cxn>
                <a:cxn ang="0">
                  <a:pos x="31" y="94"/>
                </a:cxn>
                <a:cxn ang="0">
                  <a:pos x="33" y="107"/>
                </a:cxn>
                <a:cxn ang="0">
                  <a:pos x="34" y="113"/>
                </a:cxn>
                <a:cxn ang="0">
                  <a:pos x="34" y="115"/>
                </a:cxn>
                <a:cxn ang="0">
                  <a:pos x="35" y="116"/>
                </a:cxn>
                <a:cxn ang="0">
                  <a:pos x="36" y="114"/>
                </a:cxn>
                <a:cxn ang="0">
                  <a:pos x="37" y="110"/>
                </a:cxn>
                <a:cxn ang="0">
                  <a:pos x="38" y="100"/>
                </a:cxn>
                <a:cxn ang="0">
                  <a:pos x="40" y="74"/>
                </a:cxn>
                <a:cxn ang="0">
                  <a:pos x="42" y="42"/>
                </a:cxn>
                <a:cxn ang="0">
                  <a:pos x="44" y="18"/>
                </a:cxn>
                <a:cxn ang="0">
                  <a:pos x="46" y="7"/>
                </a:cxn>
                <a:cxn ang="0">
                  <a:pos x="46" y="2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1" y="17"/>
                </a:cxn>
                <a:cxn ang="0">
                  <a:pos x="53" y="52"/>
                </a:cxn>
                <a:cxn ang="0">
                  <a:pos x="56" y="87"/>
                </a:cxn>
                <a:cxn ang="0">
                  <a:pos x="57" y="104"/>
                </a:cxn>
                <a:cxn ang="0">
                  <a:pos x="58" y="112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1" y="114"/>
                </a:cxn>
                <a:cxn ang="0">
                  <a:pos x="62" y="110"/>
                </a:cxn>
                <a:cxn ang="0">
                  <a:pos x="63" y="98"/>
                </a:cxn>
                <a:cxn ang="0">
                  <a:pos x="66" y="52"/>
                </a:cxn>
                <a:cxn ang="0">
                  <a:pos x="68" y="28"/>
                </a:cxn>
                <a:cxn ang="0">
                  <a:pos x="69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3" y="2"/>
                </a:cxn>
                <a:cxn ang="0">
                  <a:pos x="74" y="8"/>
                </a:cxn>
                <a:cxn ang="0">
                  <a:pos x="76" y="32"/>
                </a:cxn>
                <a:cxn ang="0">
                  <a:pos x="78" y="62"/>
                </a:cxn>
                <a:cxn ang="0">
                  <a:pos x="81" y="94"/>
                </a:cxn>
                <a:cxn ang="0">
                  <a:pos x="82" y="107"/>
                </a:cxn>
              </a:cxnLst>
              <a:rect l="0" t="0" r="r" b="b"/>
              <a:pathLst>
                <a:path w="83" h="116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71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2"/>
                  </a:lnTo>
                  <a:lnTo>
                    <a:pt x="15" y="77"/>
                  </a:lnTo>
                  <a:lnTo>
                    <a:pt x="16" y="6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22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6"/>
                  </a:lnTo>
                  <a:lnTo>
                    <a:pt x="28" y="41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62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1" y="84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9" y="94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39" y="8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1" y="6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3" y="42"/>
                  </a:lnTo>
                  <a:lnTo>
                    <a:pt x="53" y="52"/>
                  </a:lnTo>
                  <a:lnTo>
                    <a:pt x="55" y="72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7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1"/>
                  </a:lnTo>
                  <a:lnTo>
                    <a:pt x="57" y="102"/>
                  </a:lnTo>
                  <a:lnTo>
                    <a:pt x="57" y="104"/>
                  </a:lnTo>
                  <a:lnTo>
                    <a:pt x="58" y="107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9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3" y="100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5" y="7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7"/>
                  </a:lnTo>
                  <a:lnTo>
                    <a:pt x="76" y="2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62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81" y="91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81" y="96"/>
                  </a:lnTo>
                  <a:lnTo>
                    <a:pt x="81" y="99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3" y="111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6" name="Freeform 83"/>
            <p:cNvSpPr>
              <a:spLocks/>
            </p:cNvSpPr>
            <p:nvPr/>
          </p:nvSpPr>
          <p:spPr bwMode="auto">
            <a:xfrm>
              <a:off x="4562" y="2186"/>
              <a:ext cx="75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6"/>
                </a:cxn>
                <a:cxn ang="0">
                  <a:pos x="2" y="115"/>
                </a:cxn>
                <a:cxn ang="0">
                  <a:pos x="3" y="112"/>
                </a:cxn>
                <a:cxn ang="0">
                  <a:pos x="4" y="105"/>
                </a:cxn>
                <a:cxn ang="0">
                  <a:pos x="5" y="89"/>
                </a:cxn>
                <a:cxn ang="0">
                  <a:pos x="8" y="50"/>
                </a:cxn>
                <a:cxn ang="0">
                  <a:pos x="10" y="25"/>
                </a:cxn>
                <a:cxn ang="0">
                  <a:pos x="11" y="10"/>
                </a:cxn>
                <a:cxn ang="0">
                  <a:pos x="12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4"/>
                </a:cxn>
                <a:cxn ang="0">
                  <a:pos x="16" y="10"/>
                </a:cxn>
                <a:cxn ang="0">
                  <a:pos x="18" y="33"/>
                </a:cxn>
                <a:cxn ang="0">
                  <a:pos x="20" y="64"/>
                </a:cxn>
                <a:cxn ang="0">
                  <a:pos x="22" y="91"/>
                </a:cxn>
                <a:cxn ang="0">
                  <a:pos x="23" y="104"/>
                </a:cxn>
                <a:cxn ang="0">
                  <a:pos x="24" y="111"/>
                </a:cxn>
                <a:cxn ang="0">
                  <a:pos x="25" y="114"/>
                </a:cxn>
                <a:cxn ang="0">
                  <a:pos x="26" y="116"/>
                </a:cxn>
                <a:cxn ang="0">
                  <a:pos x="26" y="115"/>
                </a:cxn>
                <a:cxn ang="0">
                  <a:pos x="27" y="112"/>
                </a:cxn>
                <a:cxn ang="0">
                  <a:pos x="28" y="104"/>
                </a:cxn>
                <a:cxn ang="0">
                  <a:pos x="30" y="88"/>
                </a:cxn>
                <a:cxn ang="0">
                  <a:pos x="32" y="57"/>
                </a:cxn>
                <a:cxn ang="0">
                  <a:pos x="34" y="29"/>
                </a:cxn>
                <a:cxn ang="0">
                  <a:pos x="35" y="12"/>
                </a:cxn>
                <a:cxn ang="0">
                  <a:pos x="36" y="3"/>
                </a:cxn>
                <a:cxn ang="0">
                  <a:pos x="37" y="0"/>
                </a:cxn>
                <a:cxn ang="0">
                  <a:pos x="38" y="0"/>
                </a:cxn>
                <a:cxn ang="0">
                  <a:pos x="38" y="1"/>
                </a:cxn>
                <a:cxn ang="0">
                  <a:pos x="39" y="6"/>
                </a:cxn>
                <a:cxn ang="0">
                  <a:pos x="41" y="20"/>
                </a:cxn>
                <a:cxn ang="0">
                  <a:pos x="44" y="67"/>
                </a:cxn>
                <a:cxn ang="0">
                  <a:pos x="46" y="87"/>
                </a:cxn>
                <a:cxn ang="0">
                  <a:pos x="47" y="103"/>
                </a:cxn>
                <a:cxn ang="0">
                  <a:pos x="48" y="110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1" y="112"/>
                </a:cxn>
                <a:cxn ang="0">
                  <a:pos x="52" y="101"/>
                </a:cxn>
                <a:cxn ang="0">
                  <a:pos x="54" y="83"/>
                </a:cxn>
                <a:cxn ang="0">
                  <a:pos x="57" y="30"/>
                </a:cxn>
                <a:cxn ang="0">
                  <a:pos x="59" y="13"/>
                </a:cxn>
                <a:cxn ang="0">
                  <a:pos x="60" y="5"/>
                </a:cxn>
                <a:cxn ang="0">
                  <a:pos x="60" y="1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8"/>
                </a:cxn>
                <a:cxn ang="0">
                  <a:pos x="65" y="23"/>
                </a:cxn>
                <a:cxn ang="0">
                  <a:pos x="67" y="58"/>
                </a:cxn>
                <a:cxn ang="0">
                  <a:pos x="70" y="90"/>
                </a:cxn>
                <a:cxn ang="0">
                  <a:pos x="71" y="103"/>
                </a:cxn>
                <a:cxn ang="0">
                  <a:pos x="72" y="111"/>
                </a:cxn>
                <a:cxn ang="0">
                  <a:pos x="72" y="114"/>
                </a:cxn>
                <a:cxn ang="0">
                  <a:pos x="73" y="116"/>
                </a:cxn>
                <a:cxn ang="0">
                  <a:pos x="74" y="115"/>
                </a:cxn>
                <a:cxn ang="0">
                  <a:pos x="74" y="112"/>
                </a:cxn>
              </a:cxnLst>
              <a:rect l="0" t="0" r="r" b="b"/>
              <a:pathLst>
                <a:path w="75" h="116">
                  <a:moveTo>
                    <a:pt x="0" y="111"/>
                  </a:moveTo>
                  <a:lnTo>
                    <a:pt x="0" y="11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5" y="96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6" y="82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9"/>
                  </a:lnTo>
                  <a:lnTo>
                    <a:pt x="20" y="64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8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8" y="105"/>
                  </a:lnTo>
                  <a:lnTo>
                    <a:pt x="28" y="104"/>
                  </a:lnTo>
                  <a:lnTo>
                    <a:pt x="28" y="103"/>
                  </a:lnTo>
                  <a:lnTo>
                    <a:pt x="28" y="101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89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2" y="5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46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100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1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3"/>
                  </a:lnTo>
                  <a:lnTo>
                    <a:pt x="54" y="73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6"/>
                  </a:lnTo>
                  <a:lnTo>
                    <a:pt x="56" y="4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5" y="2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9"/>
                  </a:lnTo>
                  <a:lnTo>
                    <a:pt x="66" y="44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1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0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7" name="Freeform 84"/>
            <p:cNvSpPr>
              <a:spLocks/>
            </p:cNvSpPr>
            <p:nvPr/>
          </p:nvSpPr>
          <p:spPr bwMode="auto">
            <a:xfrm>
              <a:off x="4637" y="2186"/>
              <a:ext cx="80" cy="116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4" y="61"/>
                </a:cxn>
                <a:cxn ang="0">
                  <a:pos x="6" y="28"/>
                </a:cxn>
                <a:cxn ang="0">
                  <a:pos x="7" y="14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14" y="35"/>
                </a:cxn>
                <a:cxn ang="0">
                  <a:pos x="17" y="75"/>
                </a:cxn>
                <a:cxn ang="0">
                  <a:pos x="19" y="98"/>
                </a:cxn>
                <a:cxn ang="0">
                  <a:pos x="20" y="107"/>
                </a:cxn>
                <a:cxn ang="0">
                  <a:pos x="21" y="113"/>
                </a:cxn>
                <a:cxn ang="0">
                  <a:pos x="22" y="115"/>
                </a:cxn>
                <a:cxn ang="0">
                  <a:pos x="22" y="115"/>
                </a:cxn>
                <a:cxn ang="0">
                  <a:pos x="23" y="113"/>
                </a:cxn>
                <a:cxn ang="0">
                  <a:pos x="24" y="106"/>
                </a:cxn>
                <a:cxn ang="0">
                  <a:pos x="26" y="82"/>
                </a:cxn>
                <a:cxn ang="0">
                  <a:pos x="28" y="52"/>
                </a:cxn>
                <a:cxn ang="0">
                  <a:pos x="30" y="19"/>
                </a:cxn>
                <a:cxn ang="0">
                  <a:pos x="31" y="9"/>
                </a:cxn>
                <a:cxn ang="0">
                  <a:pos x="32" y="3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6" y="9"/>
                </a:cxn>
                <a:cxn ang="0">
                  <a:pos x="38" y="34"/>
                </a:cxn>
                <a:cxn ang="0">
                  <a:pos x="40" y="63"/>
                </a:cxn>
                <a:cxn ang="0">
                  <a:pos x="42" y="92"/>
                </a:cxn>
                <a:cxn ang="0">
                  <a:pos x="43" y="106"/>
                </a:cxn>
                <a:cxn ang="0">
                  <a:pos x="44" y="112"/>
                </a:cxn>
                <a:cxn ang="0">
                  <a:pos x="44" y="115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10"/>
                </a:cxn>
                <a:cxn ang="0">
                  <a:pos x="48" y="99"/>
                </a:cxn>
                <a:cxn ang="0">
                  <a:pos x="50" y="70"/>
                </a:cxn>
                <a:cxn ang="0">
                  <a:pos x="52" y="32"/>
                </a:cxn>
                <a:cxn ang="0">
                  <a:pos x="54" y="13"/>
                </a:cxn>
                <a:cxn ang="0">
                  <a:pos x="55" y="5"/>
                </a:cxn>
                <a:cxn ang="0">
                  <a:pos x="56" y="1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59" y="10"/>
                </a:cxn>
                <a:cxn ang="0">
                  <a:pos x="61" y="35"/>
                </a:cxn>
                <a:cxn ang="0">
                  <a:pos x="64" y="80"/>
                </a:cxn>
                <a:cxn ang="0">
                  <a:pos x="65" y="99"/>
                </a:cxn>
                <a:cxn ang="0">
                  <a:pos x="66" y="108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8" y="115"/>
                </a:cxn>
                <a:cxn ang="0">
                  <a:pos x="69" y="112"/>
                </a:cxn>
                <a:cxn ang="0">
                  <a:pos x="70" y="104"/>
                </a:cxn>
                <a:cxn ang="0">
                  <a:pos x="73" y="79"/>
                </a:cxn>
                <a:cxn ang="0">
                  <a:pos x="75" y="32"/>
                </a:cxn>
                <a:cxn ang="0">
                  <a:pos x="77" y="14"/>
                </a:cxn>
                <a:cxn ang="0">
                  <a:pos x="78" y="5"/>
                </a:cxn>
                <a:cxn ang="0">
                  <a:pos x="79" y="1"/>
                </a:cxn>
                <a:cxn ang="0">
                  <a:pos x="79" y="0"/>
                </a:cxn>
              </a:cxnLst>
              <a:rect l="0" t="0" r="r" b="b"/>
              <a:pathLst>
                <a:path w="80" h="116">
                  <a:moveTo>
                    <a:pt x="0" y="109"/>
                  </a:moveTo>
                  <a:lnTo>
                    <a:pt x="0" y="108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4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5" y="50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8"/>
                  </a:lnTo>
                  <a:lnTo>
                    <a:pt x="15" y="4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9"/>
                  </a:lnTo>
                  <a:lnTo>
                    <a:pt x="16" y="64"/>
                  </a:lnTo>
                  <a:lnTo>
                    <a:pt x="17" y="75"/>
                  </a:lnTo>
                  <a:lnTo>
                    <a:pt x="17" y="76"/>
                  </a:lnTo>
                  <a:lnTo>
                    <a:pt x="17" y="77"/>
                  </a:lnTo>
                  <a:lnTo>
                    <a:pt x="17" y="80"/>
                  </a:lnTo>
                  <a:lnTo>
                    <a:pt x="18" y="85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3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8" y="60"/>
                  </a:lnTo>
                  <a:lnTo>
                    <a:pt x="28" y="57"/>
                  </a:lnTo>
                  <a:lnTo>
                    <a:pt x="28" y="5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1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7" y="2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8" y="45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9" y="60"/>
                  </a:lnTo>
                  <a:lnTo>
                    <a:pt x="40" y="63"/>
                  </a:lnTo>
                  <a:lnTo>
                    <a:pt x="40" y="68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91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61" y="3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63" y="67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4" y="88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2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6" y="103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5"/>
                  </a:lnTo>
                  <a:lnTo>
                    <a:pt x="71" y="93"/>
                  </a:lnTo>
                  <a:lnTo>
                    <a:pt x="72" y="89"/>
                  </a:lnTo>
                  <a:lnTo>
                    <a:pt x="73" y="79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5" y="4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8" name="Freeform 85"/>
            <p:cNvSpPr>
              <a:spLocks/>
            </p:cNvSpPr>
            <p:nvPr/>
          </p:nvSpPr>
          <p:spPr bwMode="auto">
            <a:xfrm>
              <a:off x="4717" y="2186"/>
              <a:ext cx="77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7"/>
                </a:cxn>
                <a:cxn ang="0">
                  <a:pos x="3" y="21"/>
                </a:cxn>
                <a:cxn ang="0">
                  <a:pos x="5" y="48"/>
                </a:cxn>
                <a:cxn ang="0">
                  <a:pos x="7" y="80"/>
                </a:cxn>
                <a:cxn ang="0">
                  <a:pos x="8" y="100"/>
                </a:cxn>
                <a:cxn ang="0">
                  <a:pos x="9" y="111"/>
                </a:cxn>
                <a:cxn ang="0">
                  <a:pos x="10" y="114"/>
                </a:cxn>
                <a:cxn ang="0">
                  <a:pos x="11" y="116"/>
                </a:cxn>
                <a:cxn ang="0">
                  <a:pos x="11" y="115"/>
                </a:cxn>
                <a:cxn ang="0">
                  <a:pos x="12" y="111"/>
                </a:cxn>
                <a:cxn ang="0">
                  <a:pos x="13" y="104"/>
                </a:cxn>
                <a:cxn ang="0">
                  <a:pos x="15" y="87"/>
                </a:cxn>
                <a:cxn ang="0">
                  <a:pos x="17" y="44"/>
                </a:cxn>
                <a:cxn ang="0">
                  <a:pos x="19" y="22"/>
                </a:cxn>
                <a:cxn ang="0">
                  <a:pos x="20" y="11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2"/>
                </a:cxn>
                <a:cxn ang="0">
                  <a:pos x="24" y="7"/>
                </a:cxn>
                <a:cxn ang="0">
                  <a:pos x="26" y="30"/>
                </a:cxn>
                <a:cxn ang="0">
                  <a:pos x="28" y="60"/>
                </a:cxn>
                <a:cxn ang="0">
                  <a:pos x="30" y="87"/>
                </a:cxn>
                <a:cxn ang="0">
                  <a:pos x="31" y="104"/>
                </a:cxn>
                <a:cxn ang="0">
                  <a:pos x="32" y="113"/>
                </a:cxn>
                <a:cxn ang="0">
                  <a:pos x="33" y="115"/>
                </a:cxn>
                <a:cxn ang="0">
                  <a:pos x="34" y="115"/>
                </a:cxn>
                <a:cxn ang="0">
                  <a:pos x="35" y="113"/>
                </a:cxn>
                <a:cxn ang="0">
                  <a:pos x="35" y="107"/>
                </a:cxn>
                <a:cxn ang="0">
                  <a:pos x="37" y="82"/>
                </a:cxn>
                <a:cxn ang="0">
                  <a:pos x="39" y="50"/>
                </a:cxn>
                <a:cxn ang="0">
                  <a:pos x="41" y="24"/>
                </a:cxn>
                <a:cxn ang="0">
                  <a:pos x="42" y="11"/>
                </a:cxn>
                <a:cxn ang="0">
                  <a:pos x="43" y="4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2"/>
                </a:cxn>
                <a:cxn ang="0">
                  <a:pos x="47" y="8"/>
                </a:cxn>
                <a:cxn ang="0">
                  <a:pos x="48" y="20"/>
                </a:cxn>
                <a:cxn ang="0">
                  <a:pos x="51" y="62"/>
                </a:cxn>
                <a:cxn ang="0">
                  <a:pos x="52" y="89"/>
                </a:cxn>
                <a:cxn ang="0">
                  <a:pos x="54" y="106"/>
                </a:cxn>
                <a:cxn ang="0">
                  <a:pos x="55" y="112"/>
                </a:cxn>
                <a:cxn ang="0">
                  <a:pos x="55" y="115"/>
                </a:cxn>
                <a:cxn ang="0">
                  <a:pos x="56" y="116"/>
                </a:cxn>
                <a:cxn ang="0">
                  <a:pos x="57" y="114"/>
                </a:cxn>
                <a:cxn ang="0">
                  <a:pos x="58" y="109"/>
                </a:cxn>
                <a:cxn ang="0">
                  <a:pos x="59" y="94"/>
                </a:cxn>
                <a:cxn ang="0">
                  <a:pos x="61" y="69"/>
                </a:cxn>
                <a:cxn ang="0">
                  <a:pos x="64" y="26"/>
                </a:cxn>
                <a:cxn ang="0">
                  <a:pos x="65" y="9"/>
                </a:cxn>
                <a:cxn ang="0">
                  <a:pos x="66" y="2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8" y="2"/>
                </a:cxn>
                <a:cxn ang="0">
                  <a:pos x="69" y="11"/>
                </a:cxn>
                <a:cxn ang="0">
                  <a:pos x="71" y="28"/>
                </a:cxn>
                <a:cxn ang="0">
                  <a:pos x="72" y="56"/>
                </a:cxn>
                <a:cxn ang="0">
                  <a:pos x="74" y="88"/>
                </a:cxn>
                <a:cxn ang="0">
                  <a:pos x="76" y="104"/>
                </a:cxn>
                <a:cxn ang="0">
                  <a:pos x="77" y="112"/>
                </a:cxn>
              </a:cxnLst>
              <a:rect l="0" t="0" r="r" b="b"/>
              <a:pathLst>
                <a:path w="77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5" y="5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7" y="78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8" y="93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8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4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1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9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7" y="3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2"/>
                  </a:lnTo>
                  <a:lnTo>
                    <a:pt x="28" y="55"/>
                  </a:lnTo>
                  <a:lnTo>
                    <a:pt x="28" y="60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7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7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7" y="93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2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9" y="50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50" y="5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8"/>
                  </a:lnTo>
                  <a:lnTo>
                    <a:pt x="51" y="74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3" y="94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1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0" y="8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1" y="63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3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2" y="49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3" y="6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4" y="80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5" y="98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9" name="Freeform 86"/>
            <p:cNvSpPr>
              <a:spLocks/>
            </p:cNvSpPr>
            <p:nvPr/>
          </p:nvSpPr>
          <p:spPr bwMode="auto">
            <a:xfrm>
              <a:off x="4794" y="2186"/>
              <a:ext cx="7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5"/>
                </a:cxn>
                <a:cxn ang="0">
                  <a:pos x="2" y="112"/>
                </a:cxn>
                <a:cxn ang="0">
                  <a:pos x="3" y="103"/>
                </a:cxn>
                <a:cxn ang="0">
                  <a:pos x="5" y="85"/>
                </a:cxn>
                <a:cxn ang="0">
                  <a:pos x="8" y="35"/>
                </a:cxn>
                <a:cxn ang="0">
                  <a:pos x="9" y="16"/>
                </a:cxn>
                <a:cxn ang="0">
                  <a:pos x="11" y="5"/>
                </a:cxn>
                <a:cxn ang="0">
                  <a:pos x="11" y="1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5"/>
                </a:cxn>
                <a:cxn ang="0">
                  <a:pos x="15" y="14"/>
                </a:cxn>
                <a:cxn ang="0">
                  <a:pos x="16" y="34"/>
                </a:cxn>
                <a:cxn ang="0">
                  <a:pos x="19" y="89"/>
                </a:cxn>
                <a:cxn ang="0">
                  <a:pos x="21" y="103"/>
                </a:cxn>
                <a:cxn ang="0">
                  <a:pos x="22" y="111"/>
                </a:cxn>
                <a:cxn ang="0">
                  <a:pos x="22" y="114"/>
                </a:cxn>
                <a:cxn ang="0">
                  <a:pos x="23" y="116"/>
                </a:cxn>
                <a:cxn ang="0">
                  <a:pos x="24" y="114"/>
                </a:cxn>
                <a:cxn ang="0">
                  <a:pos x="25" y="110"/>
                </a:cxn>
                <a:cxn ang="0">
                  <a:pos x="26" y="98"/>
                </a:cxn>
                <a:cxn ang="0">
                  <a:pos x="27" y="74"/>
                </a:cxn>
                <a:cxn ang="0">
                  <a:pos x="30" y="33"/>
                </a:cxn>
                <a:cxn ang="0">
                  <a:pos x="31" y="13"/>
                </a:cxn>
                <a:cxn ang="0">
                  <a:pos x="32" y="5"/>
                </a:cxn>
                <a:cxn ang="0">
                  <a:pos x="33" y="1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6" y="6"/>
                </a:cxn>
                <a:cxn ang="0">
                  <a:pos x="37" y="18"/>
                </a:cxn>
                <a:cxn ang="0">
                  <a:pos x="39" y="48"/>
                </a:cxn>
                <a:cxn ang="0">
                  <a:pos x="41" y="81"/>
                </a:cxn>
                <a:cxn ang="0">
                  <a:pos x="42" y="102"/>
                </a:cxn>
                <a:cxn ang="0">
                  <a:pos x="43" y="110"/>
                </a:cxn>
                <a:cxn ang="0">
                  <a:pos x="44" y="114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08"/>
                </a:cxn>
                <a:cxn ang="0">
                  <a:pos x="48" y="95"/>
                </a:cxn>
                <a:cxn ang="0">
                  <a:pos x="51" y="39"/>
                </a:cxn>
                <a:cxn ang="0">
                  <a:pos x="53" y="18"/>
                </a:cxn>
                <a:cxn ang="0">
                  <a:pos x="54" y="6"/>
                </a:cxn>
                <a:cxn ang="0">
                  <a:pos x="55" y="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7" y="4"/>
                </a:cxn>
                <a:cxn ang="0">
                  <a:pos x="58" y="11"/>
                </a:cxn>
                <a:cxn ang="0">
                  <a:pos x="59" y="29"/>
                </a:cxn>
                <a:cxn ang="0">
                  <a:pos x="61" y="64"/>
                </a:cxn>
                <a:cxn ang="0">
                  <a:pos x="63" y="93"/>
                </a:cxn>
                <a:cxn ang="0">
                  <a:pos x="64" y="107"/>
                </a:cxn>
                <a:cxn ang="0">
                  <a:pos x="65" y="113"/>
                </a:cxn>
                <a:cxn ang="0">
                  <a:pos x="66" y="115"/>
                </a:cxn>
                <a:cxn ang="0">
                  <a:pos x="67" y="115"/>
                </a:cxn>
                <a:cxn ang="0">
                  <a:pos x="68" y="112"/>
                </a:cxn>
                <a:cxn ang="0">
                  <a:pos x="68" y="106"/>
                </a:cxn>
                <a:cxn ang="0">
                  <a:pos x="70" y="92"/>
                </a:cxn>
                <a:cxn ang="0">
                  <a:pos x="72" y="50"/>
                </a:cxn>
                <a:cxn ang="0">
                  <a:pos x="74" y="23"/>
                </a:cxn>
                <a:cxn ang="0">
                  <a:pos x="75" y="8"/>
                </a:cxn>
                <a:cxn ang="0">
                  <a:pos x="76" y="2"/>
                </a:cxn>
              </a:cxnLst>
              <a:rect l="0" t="0" r="r" b="b"/>
              <a:pathLst>
                <a:path w="76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6" y="73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7" y="52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8" y="68"/>
                  </a:lnTo>
                  <a:lnTo>
                    <a:pt x="29" y="57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1" y="81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8" y="97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7"/>
                  </a:lnTo>
                  <a:lnTo>
                    <a:pt x="49" y="76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2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61" y="64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7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9" y="101"/>
                  </a:lnTo>
                  <a:lnTo>
                    <a:pt x="69" y="99"/>
                  </a:lnTo>
                  <a:lnTo>
                    <a:pt x="69" y="94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70" y="90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39"/>
                  </a:lnTo>
                  <a:lnTo>
                    <a:pt x="74" y="28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6" y="1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0" name="Freeform 87"/>
            <p:cNvSpPr>
              <a:spLocks/>
            </p:cNvSpPr>
            <p:nvPr/>
          </p:nvSpPr>
          <p:spPr bwMode="auto">
            <a:xfrm>
              <a:off x="4870" y="2186"/>
              <a:ext cx="75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3" y="6"/>
                </a:cxn>
                <a:cxn ang="0">
                  <a:pos x="4" y="16"/>
                </a:cxn>
                <a:cxn ang="0">
                  <a:pos x="5" y="37"/>
                </a:cxn>
                <a:cxn ang="0">
                  <a:pos x="8" y="80"/>
                </a:cxn>
                <a:cxn ang="0">
                  <a:pos x="9" y="100"/>
                </a:cxn>
                <a:cxn ang="0">
                  <a:pos x="10" y="109"/>
                </a:cxn>
                <a:cxn ang="0">
                  <a:pos x="11" y="114"/>
                </a:cxn>
                <a:cxn ang="0">
                  <a:pos x="12" y="116"/>
                </a:cxn>
                <a:cxn ang="0">
                  <a:pos x="12" y="115"/>
                </a:cxn>
                <a:cxn ang="0">
                  <a:pos x="13" y="111"/>
                </a:cxn>
                <a:cxn ang="0">
                  <a:pos x="14" y="102"/>
                </a:cxn>
                <a:cxn ang="0">
                  <a:pos x="16" y="81"/>
                </a:cxn>
                <a:cxn ang="0">
                  <a:pos x="19" y="29"/>
                </a:cxn>
                <a:cxn ang="0">
                  <a:pos x="20" y="13"/>
                </a:cxn>
                <a:cxn ang="0">
                  <a:pos x="21" y="5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4" y="6"/>
                </a:cxn>
                <a:cxn ang="0">
                  <a:pos x="25" y="17"/>
                </a:cxn>
                <a:cxn ang="0">
                  <a:pos x="27" y="47"/>
                </a:cxn>
                <a:cxn ang="0">
                  <a:pos x="29" y="85"/>
                </a:cxn>
                <a:cxn ang="0">
                  <a:pos x="31" y="104"/>
                </a:cxn>
                <a:cxn ang="0">
                  <a:pos x="32" y="112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34" y="112"/>
                </a:cxn>
                <a:cxn ang="0">
                  <a:pos x="35" y="105"/>
                </a:cxn>
                <a:cxn ang="0">
                  <a:pos x="36" y="90"/>
                </a:cxn>
                <a:cxn ang="0">
                  <a:pos x="38" y="59"/>
                </a:cxn>
                <a:cxn ang="0">
                  <a:pos x="40" y="26"/>
                </a:cxn>
                <a:cxn ang="0">
                  <a:pos x="41" y="11"/>
                </a:cxn>
                <a:cxn ang="0">
                  <a:pos x="42" y="3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3"/>
                </a:cxn>
                <a:cxn ang="0">
                  <a:pos x="46" y="12"/>
                </a:cxn>
                <a:cxn ang="0">
                  <a:pos x="47" y="32"/>
                </a:cxn>
                <a:cxn ang="0">
                  <a:pos x="50" y="78"/>
                </a:cxn>
                <a:cxn ang="0">
                  <a:pos x="51" y="100"/>
                </a:cxn>
                <a:cxn ang="0">
                  <a:pos x="52" y="109"/>
                </a:cxn>
                <a:cxn ang="0">
                  <a:pos x="53" y="114"/>
                </a:cxn>
                <a:cxn ang="0">
                  <a:pos x="54" y="116"/>
                </a:cxn>
                <a:cxn ang="0">
                  <a:pos x="55" y="115"/>
                </a:cxn>
                <a:cxn ang="0">
                  <a:pos x="55" y="111"/>
                </a:cxn>
                <a:cxn ang="0">
                  <a:pos x="56" y="101"/>
                </a:cxn>
                <a:cxn ang="0">
                  <a:pos x="58" y="71"/>
                </a:cxn>
                <a:cxn ang="0">
                  <a:pos x="60" y="39"/>
                </a:cxn>
                <a:cxn ang="0">
                  <a:pos x="62" y="17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4" y="0"/>
                </a:cxn>
                <a:cxn ang="0">
                  <a:pos x="65" y="1"/>
                </a:cxn>
                <a:cxn ang="0">
                  <a:pos x="66" y="5"/>
                </a:cxn>
                <a:cxn ang="0">
                  <a:pos x="67" y="13"/>
                </a:cxn>
                <a:cxn ang="0">
                  <a:pos x="70" y="66"/>
                </a:cxn>
                <a:cxn ang="0">
                  <a:pos x="71" y="88"/>
                </a:cxn>
                <a:cxn ang="0">
                  <a:pos x="73" y="106"/>
                </a:cxn>
                <a:cxn ang="0">
                  <a:pos x="74" y="112"/>
                </a:cxn>
                <a:cxn ang="0">
                  <a:pos x="74" y="115"/>
                </a:cxn>
              </a:cxnLst>
              <a:rect l="0" t="0" r="r" b="b"/>
              <a:pathLst>
                <a:path w="75" h="1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6" y="43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61"/>
                  </a:lnTo>
                  <a:lnTo>
                    <a:pt x="7" y="6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6" y="81"/>
                  </a:lnTo>
                  <a:lnTo>
                    <a:pt x="16" y="6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30" y="88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0"/>
                  </a:lnTo>
                  <a:lnTo>
                    <a:pt x="36" y="95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90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39" y="50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7" y="32"/>
                  </a:lnTo>
                  <a:lnTo>
                    <a:pt x="48" y="38"/>
                  </a:lnTo>
                  <a:lnTo>
                    <a:pt x="48" y="51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4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3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4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5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88"/>
                  </a:lnTo>
                  <a:lnTo>
                    <a:pt x="58" y="83"/>
                  </a:lnTo>
                  <a:lnTo>
                    <a:pt x="58" y="71"/>
                  </a:lnTo>
                  <a:lnTo>
                    <a:pt x="59" y="70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9" y="58"/>
                  </a:lnTo>
                  <a:lnTo>
                    <a:pt x="60" y="45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7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9" y="41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2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3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1" name="Freeform 88"/>
            <p:cNvSpPr>
              <a:spLocks/>
            </p:cNvSpPr>
            <p:nvPr/>
          </p:nvSpPr>
          <p:spPr bwMode="auto">
            <a:xfrm>
              <a:off x="4945" y="2186"/>
              <a:ext cx="75" cy="116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" y="111"/>
                </a:cxn>
                <a:cxn ang="0">
                  <a:pos x="2" y="100"/>
                </a:cxn>
                <a:cxn ang="0">
                  <a:pos x="5" y="55"/>
                </a:cxn>
                <a:cxn ang="0">
                  <a:pos x="7" y="25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12" y="10"/>
                </a:cxn>
                <a:cxn ang="0">
                  <a:pos x="14" y="30"/>
                </a:cxn>
                <a:cxn ang="0">
                  <a:pos x="16" y="63"/>
                </a:cxn>
                <a:cxn ang="0">
                  <a:pos x="17" y="88"/>
                </a:cxn>
                <a:cxn ang="0">
                  <a:pos x="19" y="107"/>
                </a:cxn>
                <a:cxn ang="0">
                  <a:pos x="20" y="113"/>
                </a:cxn>
                <a:cxn ang="0">
                  <a:pos x="20" y="115"/>
                </a:cxn>
                <a:cxn ang="0">
                  <a:pos x="21" y="115"/>
                </a:cxn>
                <a:cxn ang="0">
                  <a:pos x="22" y="111"/>
                </a:cxn>
                <a:cxn ang="0">
                  <a:pos x="23" y="100"/>
                </a:cxn>
                <a:cxn ang="0">
                  <a:pos x="26" y="57"/>
                </a:cxn>
                <a:cxn ang="0">
                  <a:pos x="27" y="28"/>
                </a:cxn>
                <a:cxn ang="0">
                  <a:pos x="29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11"/>
                </a:cxn>
                <a:cxn ang="0">
                  <a:pos x="34" y="31"/>
                </a:cxn>
                <a:cxn ang="0">
                  <a:pos x="36" y="63"/>
                </a:cxn>
                <a:cxn ang="0">
                  <a:pos x="38" y="94"/>
                </a:cxn>
                <a:cxn ang="0">
                  <a:pos x="39" y="108"/>
                </a:cxn>
                <a:cxn ang="0">
                  <a:pos x="40" y="113"/>
                </a:cxn>
                <a:cxn ang="0">
                  <a:pos x="41" y="115"/>
                </a:cxn>
                <a:cxn ang="0">
                  <a:pos x="41" y="115"/>
                </a:cxn>
                <a:cxn ang="0">
                  <a:pos x="42" y="111"/>
                </a:cxn>
                <a:cxn ang="0">
                  <a:pos x="43" y="103"/>
                </a:cxn>
                <a:cxn ang="0">
                  <a:pos x="45" y="82"/>
                </a:cxn>
                <a:cxn ang="0">
                  <a:pos x="48" y="32"/>
                </a:cxn>
                <a:cxn ang="0">
                  <a:pos x="49" y="12"/>
                </a:cxn>
                <a:cxn ang="0">
                  <a:pos x="50" y="4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2" y="3"/>
                </a:cxn>
                <a:cxn ang="0">
                  <a:pos x="53" y="10"/>
                </a:cxn>
                <a:cxn ang="0">
                  <a:pos x="55" y="38"/>
                </a:cxn>
                <a:cxn ang="0">
                  <a:pos x="57" y="73"/>
                </a:cxn>
                <a:cxn ang="0">
                  <a:pos x="59" y="95"/>
                </a:cxn>
                <a:cxn ang="0">
                  <a:pos x="60" y="108"/>
                </a:cxn>
                <a:cxn ang="0">
                  <a:pos x="61" y="114"/>
                </a:cxn>
                <a:cxn ang="0">
                  <a:pos x="61" y="116"/>
                </a:cxn>
                <a:cxn ang="0">
                  <a:pos x="62" y="114"/>
                </a:cxn>
                <a:cxn ang="0">
                  <a:pos x="63" y="109"/>
                </a:cxn>
                <a:cxn ang="0">
                  <a:pos x="64" y="91"/>
                </a:cxn>
                <a:cxn ang="0">
                  <a:pos x="67" y="51"/>
                </a:cxn>
                <a:cxn ang="0">
                  <a:pos x="69" y="18"/>
                </a:cxn>
                <a:cxn ang="0">
                  <a:pos x="70" y="6"/>
                </a:cxn>
                <a:cxn ang="0">
                  <a:pos x="71" y="1"/>
                </a:cxn>
                <a:cxn ang="0">
                  <a:pos x="71" y="0"/>
                </a:cxn>
                <a:cxn ang="0">
                  <a:pos x="72" y="1"/>
                </a:cxn>
                <a:cxn ang="0">
                  <a:pos x="73" y="6"/>
                </a:cxn>
                <a:cxn ang="0">
                  <a:pos x="74" y="21"/>
                </a:cxn>
              </a:cxnLst>
              <a:rect l="0" t="0" r="r" b="b"/>
              <a:pathLst>
                <a:path w="75" h="116"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3" y="92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5"/>
                  </a:lnTo>
                  <a:lnTo>
                    <a:pt x="4" y="68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5" y="43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7" y="76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9"/>
                  </a:lnTo>
                  <a:lnTo>
                    <a:pt x="18" y="103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0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3"/>
                  </a:lnTo>
                  <a:lnTo>
                    <a:pt x="37" y="69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8" y="87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3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9" y="108"/>
                  </a:lnTo>
                  <a:lnTo>
                    <a:pt x="39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4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7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7" y="45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6" y="46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8" y="94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1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6" y="6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4"/>
                  </a:lnTo>
                  <a:lnTo>
                    <a:pt x="75" y="26"/>
                  </a:lnTo>
                  <a:lnTo>
                    <a:pt x="75" y="3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2" name="Freeform 89"/>
            <p:cNvSpPr>
              <a:spLocks/>
            </p:cNvSpPr>
            <p:nvPr/>
          </p:nvSpPr>
          <p:spPr bwMode="auto">
            <a:xfrm>
              <a:off x="5020" y="2186"/>
              <a:ext cx="75" cy="116"/>
            </a:xfrm>
            <a:custGeom>
              <a:avLst/>
              <a:gdLst/>
              <a:ahLst/>
              <a:cxnLst>
                <a:cxn ang="0">
                  <a:pos x="2" y="59"/>
                </a:cxn>
                <a:cxn ang="0">
                  <a:pos x="3" y="85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6" y="115"/>
                </a:cxn>
                <a:cxn ang="0">
                  <a:pos x="7" y="115"/>
                </a:cxn>
                <a:cxn ang="0">
                  <a:pos x="8" y="111"/>
                </a:cxn>
                <a:cxn ang="0">
                  <a:pos x="9" y="100"/>
                </a:cxn>
                <a:cxn ang="0">
                  <a:pos x="11" y="69"/>
                </a:cxn>
                <a:cxn ang="0">
                  <a:pos x="13" y="29"/>
                </a:cxn>
                <a:cxn ang="0">
                  <a:pos x="15" y="9"/>
                </a:cxn>
                <a:cxn ang="0">
                  <a:pos x="16" y="2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8" y="5"/>
                </a:cxn>
                <a:cxn ang="0">
                  <a:pos x="19" y="18"/>
                </a:cxn>
                <a:cxn ang="0">
                  <a:pos x="21" y="54"/>
                </a:cxn>
                <a:cxn ang="0">
                  <a:pos x="23" y="86"/>
                </a:cxn>
                <a:cxn ang="0">
                  <a:pos x="24" y="103"/>
                </a:cxn>
                <a:cxn ang="0">
                  <a:pos x="25" y="111"/>
                </a:cxn>
                <a:cxn ang="0">
                  <a:pos x="26" y="115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8" y="107"/>
                </a:cxn>
                <a:cxn ang="0">
                  <a:pos x="29" y="93"/>
                </a:cxn>
                <a:cxn ang="0">
                  <a:pos x="32" y="46"/>
                </a:cxn>
                <a:cxn ang="0">
                  <a:pos x="34" y="21"/>
                </a:cxn>
                <a:cxn ang="0">
                  <a:pos x="35" y="10"/>
                </a:cxn>
                <a:cxn ang="0">
                  <a:pos x="35" y="2"/>
                </a:cxn>
                <a:cxn ang="0">
                  <a:pos x="36" y="0"/>
                </a:cxn>
                <a:cxn ang="0">
                  <a:pos x="37" y="0"/>
                </a:cxn>
                <a:cxn ang="0">
                  <a:pos x="38" y="4"/>
                </a:cxn>
                <a:cxn ang="0">
                  <a:pos x="39" y="12"/>
                </a:cxn>
                <a:cxn ang="0">
                  <a:pos x="40" y="29"/>
                </a:cxn>
                <a:cxn ang="0">
                  <a:pos x="43" y="86"/>
                </a:cxn>
                <a:cxn ang="0">
                  <a:pos x="44" y="102"/>
                </a:cxn>
                <a:cxn ang="0">
                  <a:pos x="45" y="111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7" y="114"/>
                </a:cxn>
                <a:cxn ang="0">
                  <a:pos x="48" y="108"/>
                </a:cxn>
                <a:cxn ang="0">
                  <a:pos x="49" y="92"/>
                </a:cxn>
                <a:cxn ang="0">
                  <a:pos x="51" y="60"/>
                </a:cxn>
                <a:cxn ang="0">
                  <a:pos x="53" y="24"/>
                </a:cxn>
                <a:cxn ang="0">
                  <a:pos x="55" y="8"/>
                </a:cxn>
                <a:cxn ang="0">
                  <a:pos x="55" y="2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7" y="3"/>
                </a:cxn>
                <a:cxn ang="0">
                  <a:pos x="58" y="12"/>
                </a:cxn>
                <a:cxn ang="0">
                  <a:pos x="60" y="33"/>
                </a:cxn>
                <a:cxn ang="0">
                  <a:pos x="63" y="82"/>
                </a:cxn>
                <a:cxn ang="0">
                  <a:pos x="64" y="104"/>
                </a:cxn>
                <a:cxn ang="0">
                  <a:pos x="65" y="112"/>
                </a:cxn>
                <a:cxn ang="0">
                  <a:pos x="66" y="115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2"/>
                </a:cxn>
                <a:cxn ang="0">
                  <a:pos x="70" y="74"/>
                </a:cxn>
                <a:cxn ang="0">
                  <a:pos x="72" y="39"/>
                </a:cxn>
                <a:cxn ang="0">
                  <a:pos x="74" y="17"/>
                </a:cxn>
                <a:cxn ang="0">
                  <a:pos x="75" y="4"/>
                </a:cxn>
              </a:cxnLst>
              <a:rect l="0" t="0" r="r" b="b"/>
              <a:pathLst>
                <a:path w="75" h="116">
                  <a:moveTo>
                    <a:pt x="0" y="32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" y="56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9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10" y="92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20" y="28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2" y="67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3" y="74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3" y="86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5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5" y="104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0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3" y="40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4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1" y="48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3" y="76"/>
                  </a:lnTo>
                  <a:lnTo>
                    <a:pt x="43" y="79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4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0" y="80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0"/>
                  </a:lnTo>
                  <a:lnTo>
                    <a:pt x="52" y="53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2" y="67"/>
                  </a:lnTo>
                  <a:lnTo>
                    <a:pt x="62" y="80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5" y="108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2"/>
                  </a:lnTo>
                  <a:lnTo>
                    <a:pt x="68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70" y="81"/>
                  </a:lnTo>
                  <a:lnTo>
                    <a:pt x="70" y="79"/>
                  </a:lnTo>
                  <a:lnTo>
                    <a:pt x="70" y="78"/>
                  </a:lnTo>
                  <a:lnTo>
                    <a:pt x="70" y="74"/>
                  </a:lnTo>
                  <a:lnTo>
                    <a:pt x="70" y="68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3" name="Freeform 90"/>
            <p:cNvSpPr>
              <a:spLocks/>
            </p:cNvSpPr>
            <p:nvPr/>
          </p:nvSpPr>
          <p:spPr bwMode="auto">
            <a:xfrm>
              <a:off x="5095" y="2186"/>
              <a:ext cx="72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3" y="15"/>
                </a:cxn>
                <a:cxn ang="0">
                  <a:pos x="5" y="45"/>
                </a:cxn>
                <a:cxn ang="0">
                  <a:pos x="8" y="93"/>
                </a:cxn>
                <a:cxn ang="0">
                  <a:pos x="9" y="105"/>
                </a:cxn>
                <a:cxn ang="0">
                  <a:pos x="10" y="112"/>
                </a:cxn>
                <a:cxn ang="0">
                  <a:pos x="10" y="115"/>
                </a:cxn>
                <a:cxn ang="0">
                  <a:pos x="11" y="115"/>
                </a:cxn>
                <a:cxn ang="0">
                  <a:pos x="12" y="112"/>
                </a:cxn>
                <a:cxn ang="0">
                  <a:pos x="13" y="104"/>
                </a:cxn>
                <a:cxn ang="0">
                  <a:pos x="14" y="83"/>
                </a:cxn>
                <a:cxn ang="0">
                  <a:pos x="17" y="38"/>
                </a:cxn>
                <a:cxn ang="0">
                  <a:pos x="18" y="15"/>
                </a:cxn>
                <a:cxn ang="0">
                  <a:pos x="19" y="5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2" y="10"/>
                </a:cxn>
                <a:cxn ang="0">
                  <a:pos x="24" y="28"/>
                </a:cxn>
                <a:cxn ang="0">
                  <a:pos x="26" y="64"/>
                </a:cxn>
                <a:cxn ang="0">
                  <a:pos x="27" y="89"/>
                </a:cxn>
                <a:cxn ang="0">
                  <a:pos x="28" y="107"/>
                </a:cxn>
                <a:cxn ang="0">
                  <a:pos x="29" y="114"/>
                </a:cxn>
                <a:cxn ang="0">
                  <a:pos x="30" y="116"/>
                </a:cxn>
                <a:cxn ang="0">
                  <a:pos x="31" y="114"/>
                </a:cxn>
                <a:cxn ang="0">
                  <a:pos x="31" y="110"/>
                </a:cxn>
                <a:cxn ang="0">
                  <a:pos x="33" y="97"/>
                </a:cxn>
                <a:cxn ang="0">
                  <a:pos x="35" y="60"/>
                </a:cxn>
                <a:cxn ang="0">
                  <a:pos x="37" y="26"/>
                </a:cxn>
                <a:cxn ang="0">
                  <a:pos x="38" y="10"/>
                </a:cxn>
                <a:cxn ang="0">
                  <a:pos x="39" y="3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1" y="3"/>
                </a:cxn>
                <a:cxn ang="0">
                  <a:pos x="42" y="12"/>
                </a:cxn>
                <a:cxn ang="0">
                  <a:pos x="43" y="28"/>
                </a:cxn>
                <a:cxn ang="0">
                  <a:pos x="45" y="75"/>
                </a:cxn>
                <a:cxn ang="0">
                  <a:pos x="47" y="97"/>
                </a:cxn>
                <a:cxn ang="0">
                  <a:pos x="48" y="108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4"/>
                </a:cxn>
                <a:cxn ang="0">
                  <a:pos x="51" y="108"/>
                </a:cxn>
                <a:cxn ang="0">
                  <a:pos x="52" y="92"/>
                </a:cxn>
                <a:cxn ang="0">
                  <a:pos x="54" y="54"/>
                </a:cxn>
                <a:cxn ang="0">
                  <a:pos x="56" y="29"/>
                </a:cxn>
                <a:cxn ang="0">
                  <a:pos x="57" y="9"/>
                </a:cxn>
                <a:cxn ang="0">
                  <a:pos x="58" y="2"/>
                </a:cxn>
                <a:cxn ang="0">
                  <a:pos x="59" y="0"/>
                </a:cxn>
                <a:cxn ang="0">
                  <a:pos x="60" y="0"/>
                </a:cxn>
                <a:cxn ang="0">
                  <a:pos x="60" y="4"/>
                </a:cxn>
                <a:cxn ang="0">
                  <a:pos x="61" y="17"/>
                </a:cxn>
                <a:cxn ang="0">
                  <a:pos x="63" y="49"/>
                </a:cxn>
                <a:cxn ang="0">
                  <a:pos x="65" y="88"/>
                </a:cxn>
                <a:cxn ang="0">
                  <a:pos x="67" y="106"/>
                </a:cxn>
                <a:cxn ang="0">
                  <a:pos x="68" y="113"/>
                </a:cxn>
                <a:cxn ang="0">
                  <a:pos x="68" y="115"/>
                </a:cxn>
                <a:cxn ang="0">
                  <a:pos x="69" y="115"/>
                </a:cxn>
                <a:cxn ang="0">
                  <a:pos x="70" y="110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5"/>
                  </a:lnTo>
                  <a:lnTo>
                    <a:pt x="5" y="52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7" y="69"/>
                  </a:lnTo>
                  <a:lnTo>
                    <a:pt x="7" y="72"/>
                  </a:lnTo>
                  <a:lnTo>
                    <a:pt x="7" y="79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3"/>
                  </a:lnTo>
                  <a:lnTo>
                    <a:pt x="16" y="56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7" y="80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2"/>
                  </a:lnTo>
                  <a:lnTo>
                    <a:pt x="27" y="97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3" y="87"/>
                  </a:lnTo>
                  <a:lnTo>
                    <a:pt x="34" y="74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4" y="67"/>
                  </a:lnTo>
                  <a:lnTo>
                    <a:pt x="35" y="60"/>
                  </a:lnTo>
                  <a:lnTo>
                    <a:pt x="35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5" y="62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1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5" y="49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9"/>
                  </a:lnTo>
                  <a:lnTo>
                    <a:pt x="63" y="42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9"/>
                  </a:lnTo>
                  <a:lnTo>
                    <a:pt x="64" y="57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8"/>
                  </a:lnTo>
                  <a:lnTo>
                    <a:pt x="66" y="91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8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4" name="Freeform 91"/>
            <p:cNvSpPr>
              <a:spLocks/>
            </p:cNvSpPr>
            <p:nvPr/>
          </p:nvSpPr>
          <p:spPr bwMode="auto">
            <a:xfrm>
              <a:off x="5167" y="2186"/>
              <a:ext cx="71" cy="116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3" y="20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7"/>
                </a:cxn>
                <a:cxn ang="0">
                  <a:pos x="9" y="24"/>
                </a:cxn>
                <a:cxn ang="0">
                  <a:pos x="12" y="86"/>
                </a:cxn>
                <a:cxn ang="0">
                  <a:pos x="13" y="103"/>
                </a:cxn>
                <a:cxn ang="0">
                  <a:pos x="14" y="112"/>
                </a:cxn>
                <a:cxn ang="0">
                  <a:pos x="15" y="115"/>
                </a:cxn>
                <a:cxn ang="0">
                  <a:pos x="16" y="115"/>
                </a:cxn>
                <a:cxn ang="0">
                  <a:pos x="16" y="112"/>
                </a:cxn>
                <a:cxn ang="0">
                  <a:pos x="17" y="105"/>
                </a:cxn>
                <a:cxn ang="0">
                  <a:pos x="19" y="83"/>
                </a:cxn>
                <a:cxn ang="0">
                  <a:pos x="21" y="41"/>
                </a:cxn>
                <a:cxn ang="0">
                  <a:pos x="22" y="20"/>
                </a:cxn>
                <a:cxn ang="0">
                  <a:pos x="23" y="8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6" y="7"/>
                </a:cxn>
                <a:cxn ang="0">
                  <a:pos x="28" y="24"/>
                </a:cxn>
                <a:cxn ang="0">
                  <a:pos x="30" y="57"/>
                </a:cxn>
                <a:cxn ang="0">
                  <a:pos x="32" y="92"/>
                </a:cxn>
                <a:cxn ang="0">
                  <a:pos x="33" y="108"/>
                </a:cxn>
                <a:cxn ang="0">
                  <a:pos x="33" y="113"/>
                </a:cxn>
                <a:cxn ang="0">
                  <a:pos x="34" y="115"/>
                </a:cxn>
                <a:cxn ang="0">
                  <a:pos x="35" y="115"/>
                </a:cxn>
                <a:cxn ang="0">
                  <a:pos x="36" y="110"/>
                </a:cxn>
                <a:cxn ang="0">
                  <a:pos x="37" y="98"/>
                </a:cxn>
                <a:cxn ang="0">
                  <a:pos x="38" y="72"/>
                </a:cxn>
                <a:cxn ang="0">
                  <a:pos x="40" y="33"/>
                </a:cxn>
                <a:cxn ang="0">
                  <a:pos x="42" y="14"/>
                </a:cxn>
                <a:cxn ang="0">
                  <a:pos x="42" y="4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2"/>
                </a:cxn>
                <a:cxn ang="0">
                  <a:pos x="45" y="10"/>
                </a:cxn>
                <a:cxn ang="0">
                  <a:pos x="47" y="26"/>
                </a:cxn>
                <a:cxn ang="0">
                  <a:pos x="49" y="62"/>
                </a:cxn>
                <a:cxn ang="0">
                  <a:pos x="50" y="94"/>
                </a:cxn>
                <a:cxn ang="0">
                  <a:pos x="51" y="108"/>
                </a:cxn>
                <a:cxn ang="0">
                  <a:pos x="52" y="113"/>
                </a:cxn>
                <a:cxn ang="0">
                  <a:pos x="53" y="116"/>
                </a:cxn>
                <a:cxn ang="0">
                  <a:pos x="54" y="114"/>
                </a:cxn>
                <a:cxn ang="0">
                  <a:pos x="55" y="108"/>
                </a:cxn>
                <a:cxn ang="0">
                  <a:pos x="56" y="91"/>
                </a:cxn>
                <a:cxn ang="0">
                  <a:pos x="57" y="64"/>
                </a:cxn>
                <a:cxn ang="0">
                  <a:pos x="59" y="30"/>
                </a:cxn>
                <a:cxn ang="0">
                  <a:pos x="60" y="13"/>
                </a:cxn>
                <a:cxn ang="0">
                  <a:pos x="61" y="4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5" y="29"/>
                </a:cxn>
                <a:cxn ang="0">
                  <a:pos x="68" y="70"/>
                </a:cxn>
                <a:cxn ang="0">
                  <a:pos x="69" y="92"/>
                </a:cxn>
                <a:cxn ang="0">
                  <a:pos x="70" y="106"/>
                </a:cxn>
                <a:cxn ang="0">
                  <a:pos x="71" y="113"/>
                </a:cxn>
              </a:cxnLst>
              <a:rect l="0" t="0" r="r" b="b"/>
              <a:pathLst>
                <a:path w="71" h="116">
                  <a:moveTo>
                    <a:pt x="0" y="89"/>
                  </a:move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4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1"/>
                  </a:lnTo>
                  <a:lnTo>
                    <a:pt x="13" y="96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8" y="103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9" y="72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6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7" y="98"/>
                  </a:lnTo>
                  <a:lnTo>
                    <a:pt x="37" y="92"/>
                  </a:lnTo>
                  <a:lnTo>
                    <a:pt x="37" y="91"/>
                  </a:lnTo>
                  <a:lnTo>
                    <a:pt x="37" y="89"/>
                  </a:lnTo>
                  <a:lnTo>
                    <a:pt x="37" y="86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5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8" y="49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9" y="62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50" y="82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0" y="94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97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5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6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20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6" y="39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7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9" y="86"/>
                  </a:lnTo>
                  <a:lnTo>
                    <a:pt x="69" y="89"/>
                  </a:lnTo>
                  <a:lnTo>
                    <a:pt x="69" y="90"/>
                  </a:lnTo>
                  <a:lnTo>
                    <a:pt x="69" y="92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70" y="103"/>
                  </a:lnTo>
                  <a:lnTo>
                    <a:pt x="70" y="105"/>
                  </a:lnTo>
                  <a:lnTo>
                    <a:pt x="70" y="106"/>
                  </a:lnTo>
                  <a:lnTo>
                    <a:pt x="70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5" name="Freeform 92"/>
            <p:cNvSpPr>
              <a:spLocks/>
            </p:cNvSpPr>
            <p:nvPr/>
          </p:nvSpPr>
          <p:spPr bwMode="auto">
            <a:xfrm>
              <a:off x="5238" y="2186"/>
              <a:ext cx="72" cy="116"/>
            </a:xfrm>
            <a:custGeom>
              <a:avLst/>
              <a:gdLst/>
              <a:ahLst/>
              <a:cxnLst>
                <a:cxn ang="0">
                  <a:pos x="1" y="116"/>
                </a:cxn>
                <a:cxn ang="0">
                  <a:pos x="2" y="113"/>
                </a:cxn>
                <a:cxn ang="0">
                  <a:pos x="2" y="106"/>
                </a:cxn>
                <a:cxn ang="0">
                  <a:pos x="4" y="87"/>
                </a:cxn>
                <a:cxn ang="0">
                  <a:pos x="6" y="38"/>
                </a:cxn>
                <a:cxn ang="0">
                  <a:pos x="8" y="15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2" y="9"/>
                </a:cxn>
                <a:cxn ang="0">
                  <a:pos x="13" y="27"/>
                </a:cxn>
                <a:cxn ang="0">
                  <a:pos x="15" y="68"/>
                </a:cxn>
                <a:cxn ang="0">
                  <a:pos x="16" y="95"/>
                </a:cxn>
                <a:cxn ang="0">
                  <a:pos x="17" y="107"/>
                </a:cxn>
                <a:cxn ang="0">
                  <a:pos x="18" y="113"/>
                </a:cxn>
                <a:cxn ang="0">
                  <a:pos x="19" y="116"/>
                </a:cxn>
                <a:cxn ang="0">
                  <a:pos x="20" y="114"/>
                </a:cxn>
                <a:cxn ang="0">
                  <a:pos x="20" y="110"/>
                </a:cxn>
                <a:cxn ang="0">
                  <a:pos x="21" y="96"/>
                </a:cxn>
                <a:cxn ang="0">
                  <a:pos x="23" y="60"/>
                </a:cxn>
                <a:cxn ang="0">
                  <a:pos x="25" y="23"/>
                </a:cxn>
                <a:cxn ang="0">
                  <a:pos x="26" y="8"/>
                </a:cxn>
                <a:cxn ang="0">
                  <a:pos x="27" y="2"/>
                </a:cxn>
                <a:cxn ang="0">
                  <a:pos x="28" y="0"/>
                </a:cxn>
                <a:cxn ang="0">
                  <a:pos x="29" y="1"/>
                </a:cxn>
                <a:cxn ang="0">
                  <a:pos x="30" y="6"/>
                </a:cxn>
                <a:cxn ang="0">
                  <a:pos x="31" y="23"/>
                </a:cxn>
                <a:cxn ang="0">
                  <a:pos x="34" y="87"/>
                </a:cxn>
                <a:cxn ang="0">
                  <a:pos x="35" y="104"/>
                </a:cxn>
                <a:cxn ang="0">
                  <a:pos x="36" y="112"/>
                </a:cxn>
                <a:cxn ang="0">
                  <a:pos x="37" y="115"/>
                </a:cxn>
                <a:cxn ang="0">
                  <a:pos x="38" y="115"/>
                </a:cxn>
                <a:cxn ang="0">
                  <a:pos x="39" y="112"/>
                </a:cxn>
                <a:cxn ang="0">
                  <a:pos x="39" y="103"/>
                </a:cxn>
                <a:cxn ang="0">
                  <a:pos x="41" y="78"/>
                </a:cxn>
                <a:cxn ang="0">
                  <a:pos x="43" y="36"/>
                </a:cxn>
                <a:cxn ang="0">
                  <a:pos x="44" y="16"/>
                </a:cxn>
                <a:cxn ang="0">
                  <a:pos x="45" y="4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35"/>
                </a:cxn>
                <a:cxn ang="0">
                  <a:pos x="52" y="76"/>
                </a:cxn>
                <a:cxn ang="0">
                  <a:pos x="53" y="96"/>
                </a:cxn>
                <a:cxn ang="0">
                  <a:pos x="54" y="108"/>
                </a:cxn>
                <a:cxn ang="0">
                  <a:pos x="55" y="113"/>
                </a:cxn>
                <a:cxn ang="0">
                  <a:pos x="55" y="116"/>
                </a:cxn>
                <a:cxn ang="0">
                  <a:pos x="56" y="114"/>
                </a:cxn>
                <a:cxn ang="0">
                  <a:pos x="57" y="109"/>
                </a:cxn>
                <a:cxn ang="0">
                  <a:pos x="58" y="92"/>
                </a:cxn>
                <a:cxn ang="0">
                  <a:pos x="60" y="57"/>
                </a:cxn>
                <a:cxn ang="0">
                  <a:pos x="62" y="28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6"/>
                </a:cxn>
                <a:cxn ang="0">
                  <a:pos x="67" y="21"/>
                </a:cxn>
                <a:cxn ang="0">
                  <a:pos x="70" y="73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0"/>
                  </a:lnTo>
                  <a:lnTo>
                    <a:pt x="4" y="87"/>
                  </a:lnTo>
                  <a:lnTo>
                    <a:pt x="4" y="81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0"/>
                  </a:lnTo>
                  <a:lnTo>
                    <a:pt x="5" y="53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5" y="66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7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2"/>
                  </a:lnTo>
                  <a:lnTo>
                    <a:pt x="23" y="76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4" y="48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2" y="43"/>
                  </a:lnTo>
                  <a:lnTo>
                    <a:pt x="34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4" y="91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0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3" y="45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1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6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8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98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9" y="86"/>
                  </a:lnTo>
                  <a:lnTo>
                    <a:pt x="59" y="79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2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2" y="28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8" y="43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81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1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2" y="10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6" name="Freeform 93"/>
            <p:cNvSpPr>
              <a:spLocks/>
            </p:cNvSpPr>
            <p:nvPr/>
          </p:nvSpPr>
          <p:spPr bwMode="auto">
            <a:xfrm>
              <a:off x="5310" y="2186"/>
              <a:ext cx="71" cy="116"/>
            </a:xfrm>
            <a:custGeom>
              <a:avLst/>
              <a:gdLst/>
              <a:ahLst/>
              <a:cxnLst>
                <a:cxn ang="0">
                  <a:pos x="1" y="112"/>
                </a:cxn>
                <a:cxn ang="0">
                  <a:pos x="1" y="115"/>
                </a:cxn>
                <a:cxn ang="0">
                  <a:pos x="2" y="114"/>
                </a:cxn>
                <a:cxn ang="0">
                  <a:pos x="3" y="110"/>
                </a:cxn>
                <a:cxn ang="0">
                  <a:pos x="4" y="94"/>
                </a:cxn>
                <a:cxn ang="0">
                  <a:pos x="7" y="41"/>
                </a:cxn>
                <a:cxn ang="0">
                  <a:pos x="8" y="15"/>
                </a:cxn>
                <a:cxn ang="0">
                  <a:pos x="9" y="5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2" y="10"/>
                </a:cxn>
                <a:cxn ang="0">
                  <a:pos x="14" y="37"/>
                </a:cxn>
                <a:cxn ang="0">
                  <a:pos x="16" y="74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1" y="112"/>
                </a:cxn>
                <a:cxn ang="0">
                  <a:pos x="21" y="103"/>
                </a:cxn>
                <a:cxn ang="0">
                  <a:pos x="23" y="80"/>
                </a:cxn>
                <a:cxn ang="0">
                  <a:pos x="25" y="44"/>
                </a:cxn>
                <a:cxn ang="0">
                  <a:pos x="26" y="14"/>
                </a:cxn>
                <a:cxn ang="0">
                  <a:pos x="27" y="5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2"/>
                </a:cxn>
                <a:cxn ang="0">
                  <a:pos x="30" y="10"/>
                </a:cxn>
                <a:cxn ang="0">
                  <a:pos x="31" y="27"/>
                </a:cxn>
                <a:cxn ang="0">
                  <a:pos x="34" y="70"/>
                </a:cxn>
                <a:cxn ang="0">
                  <a:pos x="35" y="98"/>
                </a:cxn>
                <a:cxn ang="0">
                  <a:pos x="36" y="109"/>
                </a:cxn>
                <a:cxn ang="0">
                  <a:pos x="37" y="114"/>
                </a:cxn>
                <a:cxn ang="0">
                  <a:pos x="38" y="116"/>
                </a:cxn>
                <a:cxn ang="0">
                  <a:pos x="38" y="113"/>
                </a:cxn>
                <a:cxn ang="0">
                  <a:pos x="39" y="105"/>
                </a:cxn>
                <a:cxn ang="0">
                  <a:pos x="40" y="88"/>
                </a:cxn>
                <a:cxn ang="0">
                  <a:pos x="43" y="36"/>
                </a:cxn>
                <a:cxn ang="0">
                  <a:pos x="44" y="1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4"/>
                </a:cxn>
                <a:cxn ang="0">
                  <a:pos x="48" y="14"/>
                </a:cxn>
                <a:cxn ang="0">
                  <a:pos x="50" y="53"/>
                </a:cxn>
                <a:cxn ang="0">
                  <a:pos x="52" y="90"/>
                </a:cxn>
                <a:cxn ang="0">
                  <a:pos x="53" y="104"/>
                </a:cxn>
                <a:cxn ang="0">
                  <a:pos x="54" y="112"/>
                </a:cxn>
                <a:cxn ang="0">
                  <a:pos x="55" y="115"/>
                </a:cxn>
                <a:cxn ang="0">
                  <a:pos x="56" y="115"/>
                </a:cxn>
                <a:cxn ang="0">
                  <a:pos x="56" y="110"/>
                </a:cxn>
                <a:cxn ang="0">
                  <a:pos x="57" y="100"/>
                </a:cxn>
                <a:cxn ang="0">
                  <a:pos x="59" y="64"/>
                </a:cxn>
                <a:cxn ang="0">
                  <a:pos x="61" y="24"/>
                </a:cxn>
                <a:cxn ang="0">
                  <a:pos x="62" y="8"/>
                </a:cxn>
                <a:cxn ang="0">
                  <a:pos x="63" y="1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10"/>
                </a:cxn>
                <a:cxn ang="0">
                  <a:pos x="67" y="30"/>
                </a:cxn>
                <a:cxn ang="0">
                  <a:pos x="69" y="81"/>
                </a:cxn>
                <a:cxn ang="0">
                  <a:pos x="71" y="104"/>
                </a:cxn>
              </a:cxnLst>
              <a:rect l="0" t="0" r="r" b="b"/>
              <a:pathLst>
                <a:path w="71" h="116">
                  <a:moveTo>
                    <a:pt x="0" y="106"/>
                  </a:moveTo>
                  <a:lnTo>
                    <a:pt x="0" y="107"/>
                  </a:lnTo>
                  <a:lnTo>
                    <a:pt x="0" y="108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4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69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24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5" y="5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5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3" y="86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4" y="66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2"/>
                  </a:lnTo>
                  <a:lnTo>
                    <a:pt x="34" y="70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4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40" y="100"/>
                  </a:lnTo>
                  <a:lnTo>
                    <a:pt x="40" y="99"/>
                  </a:lnTo>
                  <a:lnTo>
                    <a:pt x="40" y="96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5"/>
                  </a:lnTo>
                  <a:lnTo>
                    <a:pt x="41" y="78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9" y="18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31"/>
                  </a:lnTo>
                  <a:lnTo>
                    <a:pt x="50" y="38"/>
                  </a:lnTo>
                  <a:lnTo>
                    <a:pt x="50" y="53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1" y="69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2" y="86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6"/>
                  </a:lnTo>
                  <a:lnTo>
                    <a:pt x="58" y="79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2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60" y="37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6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9" y="65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5"/>
                  </a:lnTo>
                  <a:lnTo>
                    <a:pt x="70" y="98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7" name="Freeform 94"/>
            <p:cNvSpPr>
              <a:spLocks/>
            </p:cNvSpPr>
            <p:nvPr/>
          </p:nvSpPr>
          <p:spPr bwMode="auto">
            <a:xfrm>
              <a:off x="5381" y="2186"/>
              <a:ext cx="73" cy="116"/>
            </a:xfrm>
            <a:custGeom>
              <a:avLst/>
              <a:gdLst/>
              <a:ahLst/>
              <a:cxnLst>
                <a:cxn ang="0">
                  <a:pos x="1" y="114"/>
                </a:cxn>
                <a:cxn ang="0">
                  <a:pos x="2" y="116"/>
                </a:cxn>
                <a:cxn ang="0">
                  <a:pos x="2" y="114"/>
                </a:cxn>
                <a:cxn ang="0">
                  <a:pos x="3" y="108"/>
                </a:cxn>
                <a:cxn ang="0">
                  <a:pos x="4" y="92"/>
                </a:cxn>
                <a:cxn ang="0">
                  <a:pos x="7" y="28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8"/>
                </a:cxn>
                <a:cxn ang="0">
                  <a:pos x="13" y="29"/>
                </a:cxn>
                <a:cxn ang="0">
                  <a:pos x="16" y="75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0" y="112"/>
                </a:cxn>
                <a:cxn ang="0">
                  <a:pos x="21" y="102"/>
                </a:cxn>
                <a:cxn ang="0">
                  <a:pos x="24" y="39"/>
                </a:cxn>
                <a:cxn ang="0">
                  <a:pos x="26" y="14"/>
                </a:cxn>
                <a:cxn ang="0">
                  <a:pos x="27" y="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3"/>
                </a:cxn>
                <a:cxn ang="0">
                  <a:pos x="30" y="16"/>
                </a:cxn>
                <a:cxn ang="0">
                  <a:pos x="32" y="48"/>
                </a:cxn>
                <a:cxn ang="0">
                  <a:pos x="34" y="87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36" y="115"/>
                </a:cxn>
                <a:cxn ang="0">
                  <a:pos x="37" y="114"/>
                </a:cxn>
                <a:cxn ang="0">
                  <a:pos x="38" y="108"/>
                </a:cxn>
                <a:cxn ang="0">
                  <a:pos x="39" y="95"/>
                </a:cxn>
                <a:cxn ang="0">
                  <a:pos x="42" y="27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6" y="6"/>
                </a:cxn>
                <a:cxn ang="0">
                  <a:pos x="47" y="18"/>
                </a:cxn>
                <a:cxn ang="0">
                  <a:pos x="50" y="73"/>
                </a:cxn>
                <a:cxn ang="0">
                  <a:pos x="52" y="100"/>
                </a:cxn>
                <a:cxn ang="0">
                  <a:pos x="53" y="111"/>
                </a:cxn>
                <a:cxn ang="0">
                  <a:pos x="54" y="115"/>
                </a:cxn>
                <a:cxn ang="0">
                  <a:pos x="54" y="115"/>
                </a:cxn>
                <a:cxn ang="0">
                  <a:pos x="55" y="110"/>
                </a:cxn>
                <a:cxn ang="0">
                  <a:pos x="56" y="99"/>
                </a:cxn>
                <a:cxn ang="0">
                  <a:pos x="58" y="60"/>
                </a:cxn>
                <a:cxn ang="0">
                  <a:pos x="60" y="20"/>
                </a:cxn>
                <a:cxn ang="0">
                  <a:pos x="61" y="6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6" y="36"/>
                </a:cxn>
                <a:cxn ang="0">
                  <a:pos x="68" y="86"/>
                </a:cxn>
                <a:cxn ang="0">
                  <a:pos x="69" y="103"/>
                </a:cxn>
                <a:cxn ang="0">
                  <a:pos x="70" y="112"/>
                </a:cxn>
                <a:cxn ang="0">
                  <a:pos x="71" y="115"/>
                </a:cxn>
                <a:cxn ang="0">
                  <a:pos x="71" y="115"/>
                </a:cxn>
                <a:cxn ang="0">
                  <a:pos x="72" y="110"/>
                </a:cxn>
              </a:cxnLst>
              <a:rect l="0" t="0" r="r" b="b"/>
              <a:pathLst>
                <a:path w="73" h="116">
                  <a:moveTo>
                    <a:pt x="0" y="108"/>
                  </a:move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5" y="7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3" y="7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8"/>
                  </a:lnTo>
                  <a:lnTo>
                    <a:pt x="31" y="41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32" y="55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8"/>
                  </a:lnTo>
                  <a:lnTo>
                    <a:pt x="34" y="101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09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88"/>
                  </a:lnTo>
                  <a:lnTo>
                    <a:pt x="40" y="7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2" y="36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3" y="23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8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1" y="81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7"/>
                  </a:lnTo>
                  <a:lnTo>
                    <a:pt x="57" y="80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48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68" y="91"/>
                  </a:lnTo>
                  <a:lnTo>
                    <a:pt x="68" y="93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6"/>
                  </a:lnTo>
                  <a:lnTo>
                    <a:pt x="69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3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3" y="10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8" name="Freeform 95"/>
            <p:cNvSpPr>
              <a:spLocks/>
            </p:cNvSpPr>
            <p:nvPr/>
          </p:nvSpPr>
          <p:spPr bwMode="auto">
            <a:xfrm>
              <a:off x="5454" y="2186"/>
              <a:ext cx="71" cy="116"/>
            </a:xfrm>
            <a:custGeom>
              <a:avLst/>
              <a:gdLst/>
              <a:ahLst/>
              <a:cxnLst>
                <a:cxn ang="0">
                  <a:pos x="1" y="88"/>
                </a:cxn>
                <a:cxn ang="0">
                  <a:pos x="2" y="52"/>
                </a:cxn>
                <a:cxn ang="0">
                  <a:pos x="4" y="18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9"/>
                </a:cxn>
                <a:cxn ang="0">
                  <a:pos x="9" y="26"/>
                </a:cxn>
                <a:cxn ang="0">
                  <a:pos x="11" y="70"/>
                </a:cxn>
                <a:cxn ang="0">
                  <a:pos x="13" y="99"/>
                </a:cxn>
                <a:cxn ang="0">
                  <a:pos x="14" y="110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1"/>
                </a:cxn>
                <a:cxn ang="0">
                  <a:pos x="17" y="98"/>
                </a:cxn>
                <a:cxn ang="0">
                  <a:pos x="19" y="72"/>
                </a:cxn>
                <a:cxn ang="0">
                  <a:pos x="21" y="25"/>
                </a:cxn>
                <a:cxn ang="0">
                  <a:pos x="22" y="9"/>
                </a:cxn>
                <a:cxn ang="0">
                  <a:pos x="23" y="2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9"/>
                </a:cxn>
                <a:cxn ang="0">
                  <a:pos x="26" y="30"/>
                </a:cxn>
                <a:cxn ang="0">
                  <a:pos x="28" y="73"/>
                </a:cxn>
                <a:cxn ang="0">
                  <a:pos x="30" y="100"/>
                </a:cxn>
                <a:cxn ang="0">
                  <a:pos x="31" y="111"/>
                </a:cxn>
                <a:cxn ang="0">
                  <a:pos x="32" y="115"/>
                </a:cxn>
                <a:cxn ang="0">
                  <a:pos x="32" y="115"/>
                </a:cxn>
                <a:cxn ang="0">
                  <a:pos x="33" y="110"/>
                </a:cxn>
                <a:cxn ang="0">
                  <a:pos x="34" y="96"/>
                </a:cxn>
                <a:cxn ang="0">
                  <a:pos x="36" y="57"/>
                </a:cxn>
                <a:cxn ang="0">
                  <a:pos x="38" y="22"/>
                </a:cxn>
                <a:cxn ang="0">
                  <a:pos x="39" y="6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42" y="13"/>
                </a:cxn>
                <a:cxn ang="0">
                  <a:pos x="44" y="54"/>
                </a:cxn>
                <a:cxn ang="0">
                  <a:pos x="46" y="83"/>
                </a:cxn>
                <a:cxn ang="0">
                  <a:pos x="47" y="100"/>
                </a:cxn>
                <a:cxn ang="0">
                  <a:pos x="48" y="110"/>
                </a:cxn>
                <a:cxn ang="0">
                  <a:pos x="48" y="114"/>
                </a:cxn>
                <a:cxn ang="0">
                  <a:pos x="49" y="115"/>
                </a:cxn>
                <a:cxn ang="0">
                  <a:pos x="50" y="112"/>
                </a:cxn>
                <a:cxn ang="0">
                  <a:pos x="51" y="101"/>
                </a:cxn>
                <a:cxn ang="0">
                  <a:pos x="52" y="73"/>
                </a:cxn>
                <a:cxn ang="0">
                  <a:pos x="54" y="33"/>
                </a:cxn>
                <a:cxn ang="0">
                  <a:pos x="55" y="12"/>
                </a:cxn>
                <a:cxn ang="0">
                  <a:pos x="56" y="3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58" y="7"/>
                </a:cxn>
                <a:cxn ang="0">
                  <a:pos x="60" y="26"/>
                </a:cxn>
                <a:cxn ang="0">
                  <a:pos x="61" y="56"/>
                </a:cxn>
                <a:cxn ang="0">
                  <a:pos x="63" y="93"/>
                </a:cxn>
                <a:cxn ang="0">
                  <a:pos x="64" y="109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3"/>
                </a:cxn>
                <a:cxn ang="0">
                  <a:pos x="67" y="106"/>
                </a:cxn>
                <a:cxn ang="0">
                  <a:pos x="69" y="67"/>
                </a:cxn>
              </a:cxnLst>
              <a:rect l="0" t="0" r="r" b="b"/>
              <a:pathLst>
                <a:path w="71" h="116">
                  <a:moveTo>
                    <a:pt x="0" y="104"/>
                  </a:moveTo>
                  <a:lnTo>
                    <a:pt x="0" y="103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4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3" y="45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2"/>
                  </a:lnTo>
                  <a:lnTo>
                    <a:pt x="11" y="70"/>
                  </a:lnTo>
                  <a:lnTo>
                    <a:pt x="12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98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8" y="79"/>
                  </a:lnTo>
                  <a:lnTo>
                    <a:pt x="19" y="72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0" y="53"/>
                  </a:lnTo>
                  <a:lnTo>
                    <a:pt x="20" y="49"/>
                  </a:lnTo>
                  <a:lnTo>
                    <a:pt x="20" y="42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8" y="53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09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5" y="86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6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9"/>
                  </a:lnTo>
                  <a:lnTo>
                    <a:pt x="44" y="36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5" y="60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7" y="101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0" y="104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1" y="88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7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5" y="22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40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61" y="48"/>
                  </a:lnTo>
                  <a:lnTo>
                    <a:pt x="61" y="56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3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5"/>
                  </a:lnTo>
                  <a:lnTo>
                    <a:pt x="68" y="92"/>
                  </a:lnTo>
                  <a:lnTo>
                    <a:pt x="68" y="85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1"/>
                  </a:lnTo>
                  <a:lnTo>
                    <a:pt x="70" y="53"/>
                  </a:lnTo>
                  <a:lnTo>
                    <a:pt x="71" y="3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9" name="Freeform 96"/>
            <p:cNvSpPr>
              <a:spLocks/>
            </p:cNvSpPr>
            <p:nvPr/>
          </p:nvSpPr>
          <p:spPr bwMode="auto">
            <a:xfrm>
              <a:off x="5525" y="2186"/>
              <a:ext cx="68" cy="11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8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4" y="11"/>
                </a:cxn>
                <a:cxn ang="0">
                  <a:pos x="6" y="30"/>
                </a:cxn>
                <a:cxn ang="0">
                  <a:pos x="8" y="86"/>
                </a:cxn>
                <a:cxn ang="0">
                  <a:pos x="9" y="100"/>
                </a:cxn>
                <a:cxn ang="0">
                  <a:pos x="10" y="111"/>
                </a:cxn>
                <a:cxn ang="0">
                  <a:pos x="11" y="115"/>
                </a:cxn>
                <a:cxn ang="0">
                  <a:pos x="12" y="115"/>
                </a:cxn>
                <a:cxn ang="0">
                  <a:pos x="12" y="111"/>
                </a:cxn>
                <a:cxn ang="0">
                  <a:pos x="13" y="102"/>
                </a:cxn>
                <a:cxn ang="0">
                  <a:pos x="14" y="80"/>
                </a:cxn>
                <a:cxn ang="0">
                  <a:pos x="16" y="35"/>
                </a:cxn>
                <a:cxn ang="0">
                  <a:pos x="18" y="12"/>
                </a:cxn>
                <a:cxn ang="0">
                  <a:pos x="18" y="3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7"/>
                </a:cxn>
                <a:cxn ang="0">
                  <a:pos x="22" y="25"/>
                </a:cxn>
                <a:cxn ang="0">
                  <a:pos x="23" y="54"/>
                </a:cxn>
                <a:cxn ang="0">
                  <a:pos x="25" y="91"/>
                </a:cxn>
                <a:cxn ang="0">
                  <a:pos x="26" y="108"/>
                </a:cxn>
                <a:cxn ang="0">
                  <a:pos x="27" y="114"/>
                </a:cxn>
                <a:cxn ang="0">
                  <a:pos x="28" y="115"/>
                </a:cxn>
                <a:cxn ang="0">
                  <a:pos x="29" y="112"/>
                </a:cxn>
                <a:cxn ang="0">
                  <a:pos x="30" y="102"/>
                </a:cxn>
                <a:cxn ang="0">
                  <a:pos x="32" y="60"/>
                </a:cxn>
                <a:cxn ang="0">
                  <a:pos x="33" y="28"/>
                </a:cxn>
                <a:cxn ang="0">
                  <a:pos x="34" y="12"/>
                </a:cxn>
                <a:cxn ang="0">
                  <a:pos x="35" y="3"/>
                </a:cxn>
                <a:cxn ang="0">
                  <a:pos x="36" y="0"/>
                </a:cxn>
                <a:cxn ang="0">
                  <a:pos x="36" y="1"/>
                </a:cxn>
                <a:cxn ang="0">
                  <a:pos x="37" y="7"/>
                </a:cxn>
                <a:cxn ang="0">
                  <a:pos x="38" y="24"/>
                </a:cxn>
                <a:cxn ang="0">
                  <a:pos x="40" y="67"/>
                </a:cxn>
                <a:cxn ang="0">
                  <a:pos x="42" y="95"/>
                </a:cxn>
                <a:cxn ang="0">
                  <a:pos x="43" y="107"/>
                </a:cxn>
                <a:cxn ang="0">
                  <a:pos x="44" y="114"/>
                </a:cxn>
                <a:cxn ang="0">
                  <a:pos x="44" y="116"/>
                </a:cxn>
                <a:cxn ang="0">
                  <a:pos x="45" y="112"/>
                </a:cxn>
                <a:cxn ang="0">
                  <a:pos x="46" y="102"/>
                </a:cxn>
                <a:cxn ang="0">
                  <a:pos x="48" y="66"/>
                </a:cxn>
                <a:cxn ang="0">
                  <a:pos x="50" y="21"/>
                </a:cxn>
                <a:cxn ang="0">
                  <a:pos x="51" y="6"/>
                </a:cxn>
                <a:cxn ang="0">
                  <a:pos x="52" y="1"/>
                </a:cxn>
                <a:cxn ang="0">
                  <a:pos x="52" y="0"/>
                </a:cxn>
                <a:cxn ang="0">
                  <a:pos x="53" y="3"/>
                </a:cxn>
                <a:cxn ang="0">
                  <a:pos x="54" y="13"/>
                </a:cxn>
                <a:cxn ang="0">
                  <a:pos x="55" y="38"/>
                </a:cxn>
                <a:cxn ang="0">
                  <a:pos x="58" y="87"/>
                </a:cxn>
                <a:cxn ang="0">
                  <a:pos x="59" y="103"/>
                </a:cxn>
                <a:cxn ang="0">
                  <a:pos x="59" y="111"/>
                </a:cxn>
                <a:cxn ang="0">
                  <a:pos x="60" y="115"/>
                </a:cxn>
                <a:cxn ang="0">
                  <a:pos x="61" y="115"/>
                </a:cxn>
                <a:cxn ang="0">
                  <a:pos x="62" y="110"/>
                </a:cxn>
                <a:cxn ang="0">
                  <a:pos x="63" y="96"/>
                </a:cxn>
                <a:cxn ang="0">
                  <a:pos x="65" y="51"/>
                </a:cxn>
                <a:cxn ang="0">
                  <a:pos x="66" y="20"/>
                </a:cxn>
                <a:cxn ang="0">
                  <a:pos x="67" y="8"/>
                </a:cxn>
              </a:cxnLst>
              <a:rect l="0" t="0" r="r" b="b"/>
              <a:pathLst>
                <a:path w="68" h="116">
                  <a:moveTo>
                    <a:pt x="0" y="37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6" y="41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8" y="71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6"/>
                  </a:lnTo>
                  <a:lnTo>
                    <a:pt x="14" y="93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5" y="72"/>
                  </a:lnTo>
                  <a:lnTo>
                    <a:pt x="15" y="56"/>
                  </a:lnTo>
                  <a:lnTo>
                    <a:pt x="16" y="54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7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1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1" y="79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39" y="42"/>
                  </a:lnTo>
                  <a:lnTo>
                    <a:pt x="40" y="50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1" y="72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42" y="93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2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7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7" y="85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8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61"/>
                  </a:lnTo>
                  <a:lnTo>
                    <a:pt x="57" y="69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2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0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0"/>
                  </a:lnTo>
                  <a:lnTo>
                    <a:pt x="64" y="76"/>
                  </a:lnTo>
                  <a:lnTo>
                    <a:pt x="64" y="67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8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40" name="Freeform 97"/>
            <p:cNvSpPr>
              <a:spLocks/>
            </p:cNvSpPr>
            <p:nvPr/>
          </p:nvSpPr>
          <p:spPr bwMode="auto">
            <a:xfrm>
              <a:off x="5593" y="2186"/>
              <a:ext cx="66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4"/>
                </a:cxn>
                <a:cxn ang="0">
                  <a:pos x="3" y="15"/>
                </a:cxn>
                <a:cxn ang="0">
                  <a:pos x="4" y="50"/>
                </a:cxn>
                <a:cxn ang="0">
                  <a:pos x="6" y="83"/>
                </a:cxn>
                <a:cxn ang="0">
                  <a:pos x="7" y="104"/>
                </a:cxn>
                <a:cxn ang="0">
                  <a:pos x="8" y="112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10" y="106"/>
                </a:cxn>
                <a:cxn ang="0">
                  <a:pos x="11" y="86"/>
                </a:cxn>
                <a:cxn ang="0">
                  <a:pos x="13" y="48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8" y="3"/>
                </a:cxn>
                <a:cxn ang="0">
                  <a:pos x="19" y="12"/>
                </a:cxn>
                <a:cxn ang="0">
                  <a:pos x="20" y="38"/>
                </a:cxn>
                <a:cxn ang="0">
                  <a:pos x="22" y="83"/>
                </a:cxn>
                <a:cxn ang="0">
                  <a:pos x="23" y="104"/>
                </a:cxn>
                <a:cxn ang="0">
                  <a:pos x="24" y="113"/>
                </a:cxn>
                <a:cxn ang="0">
                  <a:pos x="25" y="116"/>
                </a:cxn>
                <a:cxn ang="0">
                  <a:pos x="25" y="113"/>
                </a:cxn>
                <a:cxn ang="0">
                  <a:pos x="26" y="107"/>
                </a:cxn>
                <a:cxn ang="0">
                  <a:pos x="27" y="86"/>
                </a:cxn>
                <a:cxn ang="0">
                  <a:pos x="30" y="30"/>
                </a:cxn>
                <a:cxn ang="0">
                  <a:pos x="31" y="13"/>
                </a:cxn>
                <a:cxn ang="0">
                  <a:pos x="32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4" y="6"/>
                </a:cxn>
                <a:cxn ang="0">
                  <a:pos x="35" y="24"/>
                </a:cxn>
                <a:cxn ang="0">
                  <a:pos x="37" y="72"/>
                </a:cxn>
                <a:cxn ang="0">
                  <a:pos x="39" y="101"/>
                </a:cxn>
                <a:cxn ang="0">
                  <a:pos x="40" y="112"/>
                </a:cxn>
                <a:cxn ang="0">
                  <a:pos x="41" y="115"/>
                </a:cxn>
                <a:cxn ang="0">
                  <a:pos x="41" y="114"/>
                </a:cxn>
                <a:cxn ang="0">
                  <a:pos x="42" y="107"/>
                </a:cxn>
                <a:cxn ang="0">
                  <a:pos x="43" y="88"/>
                </a:cxn>
                <a:cxn ang="0">
                  <a:pos x="45" y="41"/>
                </a:cxn>
                <a:cxn ang="0">
                  <a:pos x="47" y="19"/>
                </a:cxn>
                <a:cxn ang="0">
                  <a:pos x="48" y="6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0" y="3"/>
                </a:cxn>
                <a:cxn ang="0">
                  <a:pos x="51" y="12"/>
                </a:cxn>
                <a:cxn ang="0">
                  <a:pos x="52" y="40"/>
                </a:cxn>
                <a:cxn ang="0">
                  <a:pos x="54" y="88"/>
                </a:cxn>
                <a:cxn ang="0">
                  <a:pos x="55" y="106"/>
                </a:cxn>
                <a:cxn ang="0">
                  <a:pos x="56" y="114"/>
                </a:cxn>
                <a:cxn ang="0">
                  <a:pos x="57" y="116"/>
                </a:cxn>
                <a:cxn ang="0">
                  <a:pos x="58" y="112"/>
                </a:cxn>
                <a:cxn ang="0">
                  <a:pos x="58" y="104"/>
                </a:cxn>
                <a:cxn ang="0">
                  <a:pos x="60" y="82"/>
                </a:cxn>
                <a:cxn ang="0">
                  <a:pos x="62" y="26"/>
                </a:cxn>
                <a:cxn ang="0">
                  <a:pos x="63" y="11"/>
                </a:cxn>
                <a:cxn ang="0">
                  <a:pos x="64" y="2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7"/>
                </a:cxn>
              </a:cxnLst>
              <a:rect l="0" t="0" r="r" b="b"/>
              <a:pathLst>
                <a:path w="66" h="116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5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7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3"/>
                  </a:lnTo>
                  <a:lnTo>
                    <a:pt x="11" y="86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1" y="51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22" y="75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7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99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8" y="78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55"/>
                  </a:lnTo>
                  <a:lnTo>
                    <a:pt x="29" y="47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7" y="52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8" y="74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89"/>
                  </a:lnTo>
                  <a:lnTo>
                    <a:pt x="39" y="93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2" y="105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3" y="96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4" y="82"/>
                  </a:lnTo>
                  <a:lnTo>
                    <a:pt x="44" y="74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49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2" y="30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6"/>
                  </a:lnTo>
                  <a:lnTo>
                    <a:pt x="53" y="55"/>
                  </a:lnTo>
                  <a:lnTo>
                    <a:pt x="53" y="72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8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59" y="96"/>
                  </a:lnTo>
                  <a:lnTo>
                    <a:pt x="59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2"/>
                  </a:lnTo>
                  <a:lnTo>
                    <a:pt x="60" y="75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62" y="43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41" name="Freeform 98"/>
            <p:cNvSpPr>
              <a:spLocks/>
            </p:cNvSpPr>
            <p:nvPr/>
          </p:nvSpPr>
          <p:spPr bwMode="auto">
            <a:xfrm>
              <a:off x="5659" y="2186"/>
              <a:ext cx="69" cy="116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4" y="84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7" y="116"/>
                </a:cxn>
                <a:cxn ang="0">
                  <a:pos x="8" y="113"/>
                </a:cxn>
                <a:cxn ang="0">
                  <a:pos x="8" y="103"/>
                </a:cxn>
                <a:cxn ang="0">
                  <a:pos x="10" y="77"/>
                </a:cxn>
                <a:cxn ang="0">
                  <a:pos x="12" y="37"/>
                </a:cxn>
                <a:cxn ang="0">
                  <a:pos x="13" y="16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7"/>
                </a:cxn>
                <a:cxn ang="0">
                  <a:pos x="17" y="26"/>
                </a:cxn>
                <a:cxn ang="0">
                  <a:pos x="19" y="59"/>
                </a:cxn>
                <a:cxn ang="0">
                  <a:pos x="20" y="93"/>
                </a:cxn>
                <a:cxn ang="0">
                  <a:pos x="21" y="108"/>
                </a:cxn>
                <a:cxn ang="0">
                  <a:pos x="22" y="114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4" y="101"/>
                </a:cxn>
                <a:cxn ang="0">
                  <a:pos x="26" y="78"/>
                </a:cxn>
                <a:cxn ang="0">
                  <a:pos x="28" y="33"/>
                </a:cxn>
                <a:cxn ang="0">
                  <a:pos x="29" y="13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7"/>
                </a:cxn>
                <a:cxn ang="0">
                  <a:pos x="33" y="22"/>
                </a:cxn>
                <a:cxn ang="0">
                  <a:pos x="35" y="69"/>
                </a:cxn>
                <a:cxn ang="0">
                  <a:pos x="36" y="94"/>
                </a:cxn>
                <a:cxn ang="0">
                  <a:pos x="37" y="109"/>
                </a:cxn>
                <a:cxn ang="0">
                  <a:pos x="38" y="115"/>
                </a:cxn>
                <a:cxn ang="0">
                  <a:pos x="38" y="115"/>
                </a:cxn>
                <a:cxn ang="0">
                  <a:pos x="39" y="111"/>
                </a:cxn>
                <a:cxn ang="0">
                  <a:pos x="40" y="102"/>
                </a:cxn>
                <a:cxn ang="0">
                  <a:pos x="41" y="75"/>
                </a:cxn>
                <a:cxn ang="0">
                  <a:pos x="43" y="28"/>
                </a:cxn>
                <a:cxn ang="0">
                  <a:pos x="45" y="8"/>
                </a:cxn>
                <a:cxn ang="0">
                  <a:pos x="46" y="1"/>
                </a:cxn>
                <a:cxn ang="0">
                  <a:pos x="46" y="0"/>
                </a:cxn>
                <a:cxn ang="0">
                  <a:pos x="47" y="5"/>
                </a:cxn>
                <a:cxn ang="0">
                  <a:pos x="48" y="17"/>
                </a:cxn>
                <a:cxn ang="0">
                  <a:pos x="50" y="64"/>
                </a:cxn>
                <a:cxn ang="0">
                  <a:pos x="52" y="95"/>
                </a:cxn>
                <a:cxn ang="0">
                  <a:pos x="53" y="109"/>
                </a:cxn>
                <a:cxn ang="0">
                  <a:pos x="53" y="115"/>
                </a:cxn>
                <a:cxn ang="0">
                  <a:pos x="54" y="115"/>
                </a:cxn>
                <a:cxn ang="0">
                  <a:pos x="55" y="111"/>
                </a:cxn>
                <a:cxn ang="0">
                  <a:pos x="56" y="99"/>
                </a:cxn>
                <a:cxn ang="0">
                  <a:pos x="58" y="59"/>
                </a:cxn>
                <a:cxn ang="0">
                  <a:pos x="59" y="28"/>
                </a:cxn>
                <a:cxn ang="0">
                  <a:pos x="60" y="11"/>
                </a:cxn>
                <a:cxn ang="0">
                  <a:pos x="61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3" y="10"/>
                </a:cxn>
                <a:cxn ang="0">
                  <a:pos x="65" y="34"/>
                </a:cxn>
                <a:cxn ang="0">
                  <a:pos x="67" y="81"/>
                </a:cxn>
                <a:cxn ang="0">
                  <a:pos x="68" y="104"/>
                </a:cxn>
                <a:cxn ang="0">
                  <a:pos x="69" y="112"/>
                </a:cxn>
              </a:cxnLst>
              <a:rect l="0" t="0" r="r" b="b"/>
              <a:pathLst>
                <a:path w="69" h="116">
                  <a:moveTo>
                    <a:pt x="0" y="12"/>
                  </a:moveTo>
                  <a:lnTo>
                    <a:pt x="1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8" y="102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0" y="84"/>
                  </a:lnTo>
                  <a:lnTo>
                    <a:pt x="10" y="77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3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9" y="59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8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99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6" y="66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3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6"/>
                  </a:lnTo>
                  <a:lnTo>
                    <a:pt x="35" y="84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99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1" y="90"/>
                  </a:lnTo>
                  <a:lnTo>
                    <a:pt x="41" y="86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2" y="71"/>
                  </a:lnTo>
                  <a:lnTo>
                    <a:pt x="42" y="63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4"/>
                  </a:lnTo>
                  <a:lnTo>
                    <a:pt x="49" y="38"/>
                  </a:lnTo>
                  <a:lnTo>
                    <a:pt x="49" y="46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1" y="80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1" y="88"/>
                  </a:lnTo>
                  <a:lnTo>
                    <a:pt x="52" y="95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6"/>
                  </a:lnTo>
                  <a:lnTo>
                    <a:pt x="57" y="79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58" y="5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9" y="39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5" y="34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65" y="46"/>
                  </a:lnTo>
                  <a:lnTo>
                    <a:pt x="65" y="51"/>
                  </a:lnTo>
                  <a:lnTo>
                    <a:pt x="66" y="60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7" y="85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5"/>
                  </a:lnTo>
                  <a:lnTo>
                    <a:pt x="67" y="98"/>
                  </a:lnTo>
                  <a:lnTo>
                    <a:pt x="67" y="100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8" y="105"/>
                  </a:lnTo>
                  <a:lnTo>
                    <a:pt x="68" y="106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1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42" name="Freeform 99"/>
            <p:cNvSpPr>
              <a:spLocks/>
            </p:cNvSpPr>
            <p:nvPr/>
          </p:nvSpPr>
          <p:spPr bwMode="auto">
            <a:xfrm>
              <a:off x="5728" y="2186"/>
              <a:ext cx="55" cy="11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" y="114"/>
                </a:cxn>
                <a:cxn ang="0">
                  <a:pos x="2" y="108"/>
                </a:cxn>
                <a:cxn ang="0">
                  <a:pos x="2" y="96"/>
                </a:cxn>
                <a:cxn ang="0">
                  <a:pos x="4" y="54"/>
                </a:cxn>
                <a:cxn ang="0">
                  <a:pos x="5" y="31"/>
                </a:cxn>
                <a:cxn ang="0">
                  <a:pos x="6" y="12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0" y="12"/>
                </a:cxn>
                <a:cxn ang="0">
                  <a:pos x="12" y="48"/>
                </a:cxn>
                <a:cxn ang="0">
                  <a:pos x="13" y="74"/>
                </a:cxn>
                <a:cxn ang="0">
                  <a:pos x="14" y="97"/>
                </a:cxn>
                <a:cxn ang="0">
                  <a:pos x="15" y="109"/>
                </a:cxn>
                <a:cxn ang="0">
                  <a:pos x="15" y="114"/>
                </a:cxn>
                <a:cxn ang="0">
                  <a:pos x="16" y="116"/>
                </a:cxn>
                <a:cxn ang="0">
                  <a:pos x="16" y="113"/>
                </a:cxn>
                <a:cxn ang="0">
                  <a:pos x="17" y="108"/>
                </a:cxn>
                <a:cxn ang="0">
                  <a:pos x="18" y="91"/>
                </a:cxn>
                <a:cxn ang="0">
                  <a:pos x="20" y="62"/>
                </a:cxn>
                <a:cxn ang="0">
                  <a:pos x="21" y="25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12"/>
                </a:cxn>
                <a:cxn ang="0">
                  <a:pos x="26" y="33"/>
                </a:cxn>
                <a:cxn ang="0">
                  <a:pos x="28" y="72"/>
                </a:cxn>
                <a:cxn ang="0">
                  <a:pos x="29" y="100"/>
                </a:cxn>
                <a:cxn ang="0">
                  <a:pos x="30" y="111"/>
                </a:cxn>
                <a:cxn ang="0">
                  <a:pos x="31" y="115"/>
                </a:cxn>
                <a:cxn ang="0">
                  <a:pos x="32" y="115"/>
                </a:cxn>
                <a:cxn ang="0">
                  <a:pos x="32" y="111"/>
                </a:cxn>
                <a:cxn ang="0">
                  <a:pos x="33" y="101"/>
                </a:cxn>
                <a:cxn ang="0">
                  <a:pos x="34" y="81"/>
                </a:cxn>
                <a:cxn ang="0">
                  <a:pos x="36" y="39"/>
                </a:cxn>
                <a:cxn ang="0">
                  <a:pos x="37" y="18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0" y="12"/>
                </a:cxn>
                <a:cxn ang="0">
                  <a:pos x="42" y="33"/>
                </a:cxn>
                <a:cxn ang="0">
                  <a:pos x="44" y="87"/>
                </a:cxn>
                <a:cxn ang="0">
                  <a:pos x="45" y="101"/>
                </a:cxn>
                <a:cxn ang="0">
                  <a:pos x="46" y="111"/>
                </a:cxn>
                <a:cxn ang="0">
                  <a:pos x="46" y="115"/>
                </a:cxn>
                <a:cxn ang="0">
                  <a:pos x="47" y="115"/>
                </a:cxn>
                <a:cxn ang="0">
                  <a:pos x="47" y="112"/>
                </a:cxn>
                <a:cxn ang="0">
                  <a:pos x="48" y="103"/>
                </a:cxn>
                <a:cxn ang="0">
                  <a:pos x="49" y="84"/>
                </a:cxn>
                <a:cxn ang="0">
                  <a:pos x="51" y="40"/>
                </a:cxn>
                <a:cxn ang="0">
                  <a:pos x="52" y="14"/>
                </a:cxn>
                <a:cxn ang="0">
                  <a:pos x="53" y="5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3"/>
                </a:cxn>
              </a:cxnLst>
              <a:rect l="0" t="0" r="r" b="b"/>
              <a:pathLst>
                <a:path w="55" h="116">
                  <a:moveTo>
                    <a:pt x="0" y="114"/>
                  </a:move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2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4" y="70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3" y="74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7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4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8" y="8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0"/>
                  </a:lnTo>
                  <a:lnTo>
                    <a:pt x="20" y="62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5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2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1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5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1"/>
                  </a:lnTo>
                  <a:lnTo>
                    <a:pt x="34" y="74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49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33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5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7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59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8"/>
                  </a:lnTo>
                  <a:lnTo>
                    <a:pt x="51" y="34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4280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43F67DB-BED8-754F-A533-912AEC1A83A8}" type="slidenum">
              <a:rPr lang="en-US" sz="1600">
                <a:latin typeface="Arial"/>
                <a:cs typeface="Arial"/>
              </a:rPr>
              <a:pPr>
                <a:defRPr/>
              </a:pPr>
              <a:t>11</a:t>
            </a:fld>
            <a:endParaRPr lang="en-US" sz="1600">
              <a:latin typeface="Arial"/>
              <a:cs typeface="Arial"/>
            </a:endParaRPr>
          </a:p>
        </p:txBody>
      </p:sp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1600">
                <a:latin typeface="Arial"/>
                <a:cs typeface="Arial"/>
              </a:rPr>
              <a:t>Ground-based</a:t>
            </a:r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600">
              <a:latin typeface="Arial"/>
              <a:cs typeface="Arial"/>
            </a:endParaRPr>
          </a:p>
        </p:txBody>
      </p:sp>
      <p:sp>
        <p:nvSpPr>
          <p:cNvPr id="33382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600" b="0">
              <a:latin typeface="Arial"/>
              <a:cs typeface="Arial"/>
            </a:endParaRPr>
          </a:p>
        </p:txBody>
      </p:sp>
      <p:sp>
        <p:nvSpPr>
          <p:cNvPr id="333829" name="Rectangle 5"/>
          <p:cNvSpPr>
            <a:spLocks noChangeArrowheads="1"/>
          </p:cNvSpPr>
          <p:nvPr/>
        </p:nvSpPr>
        <p:spPr bwMode="auto">
          <a:xfrm>
            <a:off x="1454150" y="0"/>
            <a:ext cx="7239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en-US" b="0" dirty="0">
                <a:solidFill>
                  <a:schemeClr val="bg1"/>
                </a:solidFill>
                <a:latin typeface="Arial"/>
                <a:cs typeface="Arial"/>
              </a:rPr>
              <a:t>Astrophysical </a:t>
            </a:r>
            <a:r>
              <a:rPr lang="en-US" b="0" dirty="0" smtClean="0">
                <a:solidFill>
                  <a:schemeClr val="bg1"/>
                </a:solidFill>
                <a:latin typeface="Arial"/>
                <a:cs typeface="Arial"/>
              </a:rPr>
              <a:t>Targets </a:t>
            </a:r>
            <a:r>
              <a:rPr lang="en-US" b="0" dirty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b="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b="0" dirty="0">
                <a:solidFill>
                  <a:schemeClr val="bg1"/>
                </a:solidFill>
                <a:latin typeface="Arial"/>
                <a:cs typeface="Arial"/>
              </a:rPr>
              <a:t>for </a:t>
            </a:r>
            <a:r>
              <a:rPr lang="en-US" b="0" dirty="0" smtClean="0">
                <a:solidFill>
                  <a:schemeClr val="bg1"/>
                </a:solidFill>
                <a:latin typeface="Arial"/>
                <a:cs typeface="Arial"/>
              </a:rPr>
              <a:t>Ground</a:t>
            </a:r>
            <a:r>
              <a:rPr lang="en-US" b="0" dirty="0">
                <a:solidFill>
                  <a:schemeClr val="bg1"/>
                </a:solidFill>
                <a:latin typeface="Arial"/>
                <a:cs typeface="Arial"/>
              </a:rPr>
              <a:t>-based </a:t>
            </a:r>
            <a:r>
              <a:rPr lang="en-US" b="0" dirty="0" smtClean="0">
                <a:solidFill>
                  <a:schemeClr val="bg1"/>
                </a:solidFill>
                <a:latin typeface="Arial"/>
                <a:cs typeface="Arial"/>
              </a:rPr>
              <a:t>Detectors</a:t>
            </a:r>
            <a:endParaRPr lang="en-US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67590" name="Group 6"/>
          <p:cNvGrpSpPr>
            <a:grpSpLocks/>
          </p:cNvGrpSpPr>
          <p:nvPr/>
        </p:nvGrpSpPr>
        <p:grpSpPr bwMode="auto">
          <a:xfrm>
            <a:off x="5132388" y="3935413"/>
            <a:ext cx="2089150" cy="2616199"/>
            <a:chOff x="3662" y="886"/>
            <a:chExt cx="1316" cy="1648"/>
          </a:xfrm>
        </p:grpSpPr>
        <p:pic>
          <p:nvPicPr>
            <p:cNvPr id="33383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" y="886"/>
              <a:ext cx="1316" cy="1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33832" name="Rectangle 8"/>
            <p:cNvSpPr>
              <a:spLocks noChangeArrowheads="1"/>
            </p:cNvSpPr>
            <p:nvPr/>
          </p:nvSpPr>
          <p:spPr bwMode="auto">
            <a:xfrm>
              <a:off x="3666" y="2360"/>
              <a:ext cx="1183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200" b="0" dirty="0">
                  <a:solidFill>
                    <a:schemeClr val="bg1"/>
                  </a:solidFill>
                  <a:latin typeface="Arial"/>
                  <a:cs typeface="Arial"/>
                </a:rPr>
                <a:t>Casey Reed, Penn State </a:t>
              </a:r>
            </a:p>
          </p:txBody>
        </p:sp>
      </p:grpSp>
      <p:grpSp>
        <p:nvGrpSpPr>
          <p:cNvPr id="67591" name="Group 9"/>
          <p:cNvGrpSpPr>
            <a:grpSpLocks/>
          </p:cNvGrpSpPr>
          <p:nvPr/>
        </p:nvGrpSpPr>
        <p:grpSpPr bwMode="auto">
          <a:xfrm>
            <a:off x="185739" y="1330325"/>
            <a:ext cx="4371976" cy="2730500"/>
            <a:chOff x="273" y="922"/>
            <a:chExt cx="2754" cy="1720"/>
          </a:xfrm>
        </p:grpSpPr>
        <p:grpSp>
          <p:nvGrpSpPr>
            <p:cNvPr id="67604" name="Group 10"/>
            <p:cNvGrpSpPr>
              <a:grpSpLocks/>
            </p:cNvGrpSpPr>
            <p:nvPr/>
          </p:nvGrpSpPr>
          <p:grpSpPr bwMode="auto">
            <a:xfrm>
              <a:off x="273" y="922"/>
              <a:ext cx="1619" cy="1720"/>
              <a:chOff x="519" y="933"/>
              <a:chExt cx="1619" cy="1720"/>
            </a:xfrm>
          </p:grpSpPr>
          <p:pic>
            <p:nvPicPr>
              <p:cNvPr id="333835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933"/>
                <a:ext cx="1514" cy="15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33836" name="Text Box 12"/>
              <p:cNvSpPr txBox="1">
                <a:spLocks noChangeArrowheads="1"/>
              </p:cNvSpPr>
              <p:nvPr/>
            </p:nvSpPr>
            <p:spPr bwMode="auto">
              <a:xfrm>
                <a:off x="519" y="2479"/>
                <a:ext cx="106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 b="0" dirty="0">
                    <a:solidFill>
                      <a:schemeClr val="bg1"/>
                    </a:solidFill>
                    <a:latin typeface="Arial"/>
                    <a:cs typeface="Arial"/>
                  </a:rPr>
                  <a:t>Credit: AEI, CCT, LSU</a:t>
                </a:r>
              </a:p>
            </p:txBody>
          </p:sp>
        </p:grpSp>
        <p:sp>
          <p:nvSpPr>
            <p:cNvPr id="333837" name="Text Box 13"/>
            <p:cNvSpPr txBox="1">
              <a:spLocks noChangeArrowheads="1"/>
            </p:cNvSpPr>
            <p:nvPr/>
          </p:nvSpPr>
          <p:spPr bwMode="auto">
            <a:xfrm>
              <a:off x="1896" y="945"/>
              <a:ext cx="1131" cy="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0" i="1" dirty="0">
                  <a:solidFill>
                    <a:schemeClr val="bg1"/>
                  </a:solidFill>
                  <a:latin typeface="Arial"/>
                  <a:cs typeface="Arial"/>
                </a:rPr>
                <a:t>Coalescing Binary Systems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  <a:buFontTx/>
                <a:buChar char="•"/>
                <a:defRPr/>
              </a:pPr>
              <a:r>
                <a:rPr lang="en-US" sz="1600" b="0" dirty="0" smtClean="0">
                  <a:solidFill>
                    <a:schemeClr val="bg1"/>
                  </a:solidFill>
                  <a:latin typeface="Arial"/>
                  <a:cs typeface="Arial"/>
                </a:rPr>
                <a:t> Well-</a:t>
              </a:r>
              <a:r>
                <a:rPr lang="en-US" sz="1600" b="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modelled</a:t>
              </a:r>
              <a:r>
                <a:rPr lang="en-US" sz="1600" b="0" dirty="0" smtClea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  <a:buFontTx/>
                <a:buChar char="•"/>
                <a:defRPr/>
              </a:pPr>
              <a:r>
                <a:rPr lang="en-US" sz="1600" b="0" dirty="0" smtClean="0">
                  <a:solidFill>
                    <a:schemeClr val="bg1"/>
                  </a:solidFill>
                  <a:latin typeface="Arial"/>
                  <a:cs typeface="Arial"/>
                </a:rPr>
                <a:t>Neutron </a:t>
              </a:r>
              <a:r>
                <a:rPr lang="en-US" sz="1600" b="0" dirty="0">
                  <a:solidFill>
                    <a:schemeClr val="bg1"/>
                  </a:solidFill>
                  <a:latin typeface="Arial"/>
                  <a:cs typeface="Arial"/>
                </a:rPr>
                <a:t>stars, low mass black holes, and NS/BS systems</a:t>
              </a:r>
            </a:p>
          </p:txBody>
        </p:sp>
      </p:grpSp>
      <p:pic>
        <p:nvPicPr>
          <p:cNvPr id="333839" name="Picture 1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3638" y="1398588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3841" name="Text Box 17"/>
          <p:cNvSpPr txBox="1">
            <a:spLocks noChangeArrowheads="1"/>
          </p:cNvSpPr>
          <p:nvPr/>
        </p:nvSpPr>
        <p:spPr bwMode="auto">
          <a:xfrm>
            <a:off x="7115175" y="1412875"/>
            <a:ext cx="1901825" cy="221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1600" b="0" i="1" dirty="0">
                <a:solidFill>
                  <a:schemeClr val="bg1"/>
                </a:solidFill>
                <a:latin typeface="Arial"/>
                <a:cs typeface="Arial"/>
              </a:rPr>
              <a:t>‘</a:t>
            </a:r>
            <a:r>
              <a:rPr lang="en-US" sz="1600" b="0" i="1" dirty="0">
                <a:solidFill>
                  <a:schemeClr val="bg1"/>
                </a:solidFill>
                <a:latin typeface="Arial"/>
                <a:cs typeface="Arial"/>
              </a:rPr>
              <a:t>Bursts</a:t>
            </a:r>
            <a:r>
              <a:rPr lang="ja-JP" altLang="en-US" sz="1600" b="0" i="1" dirty="0">
                <a:solidFill>
                  <a:schemeClr val="bg1"/>
                </a:solidFill>
                <a:latin typeface="Arial"/>
                <a:cs typeface="Arial"/>
              </a:rPr>
              <a:t>’</a:t>
            </a:r>
            <a:endParaRPr lang="en-US" sz="1600" b="0" i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1600" b="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b="0" dirty="0" err="1" smtClean="0">
                <a:solidFill>
                  <a:schemeClr val="bg1"/>
                </a:solidFill>
                <a:latin typeface="Arial"/>
                <a:cs typeface="Arial"/>
              </a:rPr>
              <a:t>Unmodelled</a:t>
            </a:r>
            <a:r>
              <a:rPr lang="en-US" sz="1600" b="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1600" b="0" dirty="0" smtClean="0">
                <a:solidFill>
                  <a:schemeClr val="bg1"/>
                </a:solidFill>
                <a:latin typeface="Arial"/>
                <a:cs typeface="Arial"/>
              </a:rPr>
              <a:t>galactic </a:t>
            </a: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asymmetric core collapse supernovae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 cosmic strings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??? </a:t>
            </a:r>
          </a:p>
        </p:txBody>
      </p:sp>
      <p:grpSp>
        <p:nvGrpSpPr>
          <p:cNvPr id="67594" name="Group 19"/>
          <p:cNvGrpSpPr>
            <a:grpSpLocks/>
          </p:cNvGrpSpPr>
          <p:nvPr/>
        </p:nvGrpSpPr>
        <p:grpSpPr bwMode="auto">
          <a:xfrm>
            <a:off x="384175" y="4202112"/>
            <a:ext cx="2425700" cy="1844674"/>
            <a:chOff x="753" y="2880"/>
            <a:chExt cx="1528" cy="1162"/>
          </a:xfrm>
        </p:grpSpPr>
        <p:pic>
          <p:nvPicPr>
            <p:cNvPr id="333844" name="Picture 20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" y="2880"/>
              <a:ext cx="1484" cy="1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33845" name="Rectangle 21"/>
            <p:cNvSpPr>
              <a:spLocks noChangeArrowheads="1"/>
            </p:cNvSpPr>
            <p:nvPr/>
          </p:nvSpPr>
          <p:spPr bwMode="auto">
            <a:xfrm>
              <a:off x="753" y="3868"/>
              <a:ext cx="134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200" b="0" dirty="0">
                  <a:solidFill>
                    <a:schemeClr val="bg1"/>
                  </a:solidFill>
                  <a:latin typeface="Arial"/>
                  <a:cs typeface="Arial"/>
                </a:rPr>
                <a:t>NASA/WMAP Science Team </a:t>
              </a:r>
            </a:p>
          </p:txBody>
        </p:sp>
      </p:grpSp>
      <p:sp>
        <p:nvSpPr>
          <p:cNvPr id="333846" name="Text Box 22"/>
          <p:cNvSpPr txBox="1">
            <a:spLocks noChangeArrowheads="1"/>
          </p:cNvSpPr>
          <p:nvPr/>
        </p:nvSpPr>
        <p:spPr bwMode="auto">
          <a:xfrm>
            <a:off x="2860675" y="3854450"/>
            <a:ext cx="1993900" cy="320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dirty="0">
                <a:solidFill>
                  <a:schemeClr val="bg1"/>
                </a:solidFill>
                <a:latin typeface="Arial"/>
                <a:cs typeface="Arial"/>
              </a:rPr>
              <a:t>Stochastic GWs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1600" b="0" dirty="0" smtClean="0">
                <a:solidFill>
                  <a:schemeClr val="bg1"/>
                </a:solidFill>
                <a:latin typeface="Arial"/>
                <a:cs typeface="Arial"/>
              </a:rPr>
              <a:t>Noise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sz="1600" b="0" dirty="0" smtClean="0">
                <a:solidFill>
                  <a:schemeClr val="bg1"/>
                </a:solidFill>
                <a:latin typeface="Arial"/>
                <a:cs typeface="Arial"/>
              </a:rPr>
              <a:t>ncoherent </a:t>
            </a: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background from primordial GWs or an ensemble of </a:t>
            </a:r>
            <a:r>
              <a:rPr lang="en-US" sz="1600" b="0" dirty="0" err="1">
                <a:solidFill>
                  <a:schemeClr val="bg1"/>
                </a:solidFill>
                <a:latin typeface="Arial"/>
                <a:cs typeface="Arial"/>
              </a:rPr>
              <a:t>unphased</a:t>
            </a: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 sources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 primordial GWs unlikely to detect, but can bound in the 10-10000 Hz range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endParaRPr lang="en-US" sz="16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33847" name="Text Box 23"/>
          <p:cNvSpPr txBox="1">
            <a:spLocks noChangeArrowheads="1"/>
          </p:cNvSpPr>
          <p:nvPr/>
        </p:nvSpPr>
        <p:spPr bwMode="auto">
          <a:xfrm>
            <a:off x="7231063" y="3919538"/>
            <a:ext cx="1912937" cy="234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dirty="0">
                <a:solidFill>
                  <a:schemeClr val="bg1"/>
                </a:solidFill>
                <a:latin typeface="Arial"/>
                <a:cs typeface="Arial"/>
              </a:rPr>
              <a:t>Continuous Sources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1600" b="0" dirty="0" smtClean="0">
                <a:solidFill>
                  <a:schemeClr val="bg1"/>
                </a:solidFill>
                <a:latin typeface="Arial"/>
                <a:cs typeface="Arial"/>
              </a:rPr>
              <a:t> Essentially Monotone 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1600" b="0" dirty="0" smtClean="0">
                <a:solidFill>
                  <a:schemeClr val="bg1"/>
                </a:solidFill>
                <a:latin typeface="Arial"/>
                <a:cs typeface="Arial"/>
              </a:rPr>
              <a:t>Spinning </a:t>
            </a: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neutron stars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 probe crustal deformations, </a:t>
            </a:r>
            <a:r>
              <a:rPr lang="en-US" sz="1600" b="0" dirty="0" smtClean="0">
                <a:solidFill>
                  <a:schemeClr val="bg1"/>
                </a:solidFill>
                <a:latin typeface="Arial"/>
                <a:cs typeface="Arial"/>
              </a:rPr>
              <a:t>equation of state</a:t>
            </a:r>
            <a:r>
              <a:rPr lang="en-US" altLang="ja-JP" sz="1600" b="0" dirty="0" smtClean="0">
                <a:solidFill>
                  <a:schemeClr val="bg1"/>
                </a:solidFill>
                <a:latin typeface="Arial"/>
                <a:cs typeface="Arial"/>
              </a:rPr>
              <a:t>, ‘</a:t>
            </a:r>
            <a:r>
              <a:rPr lang="en-US" sz="1600" b="0" dirty="0" err="1" smtClean="0">
                <a:solidFill>
                  <a:schemeClr val="bg1"/>
                </a:solidFill>
                <a:latin typeface="Arial"/>
                <a:cs typeface="Arial"/>
              </a:rPr>
              <a:t>quarki</a:t>
            </a: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-ness</a:t>
            </a:r>
            <a:r>
              <a:rPr lang="ja-JP" altLang="en-US" sz="1600" b="0" dirty="0">
                <a:solidFill>
                  <a:schemeClr val="bg1"/>
                </a:solidFill>
                <a:latin typeface="Arial"/>
                <a:cs typeface="Arial"/>
              </a:rPr>
              <a:t>’</a:t>
            </a:r>
            <a:endParaRPr lang="en-US" sz="16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1503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Helvetica" charset="0"/>
              </a:rPr>
              <a:t>First generation detectors</a:t>
            </a:r>
            <a:endParaRPr lang="en-US" sz="2800" dirty="0">
              <a:latin typeface="Helvetica" charset="0"/>
            </a:endParaRPr>
          </a:p>
        </p:txBody>
      </p:sp>
      <p:sp>
        <p:nvSpPr>
          <p:cNvPr id="71682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354013" y="6356350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dirty="0"/>
              <a:t>M. Evans</a:t>
            </a:r>
          </a:p>
        </p:txBody>
      </p:sp>
      <p:sp>
        <p:nvSpPr>
          <p:cNvPr id="71683" name="Content Placeholder 7"/>
          <p:cNvSpPr>
            <a:spLocks noGrp="1"/>
          </p:cNvSpPr>
          <p:nvPr>
            <p:ph idx="1"/>
          </p:nvPr>
        </p:nvSpPr>
        <p:spPr>
          <a:xfrm>
            <a:off x="134938" y="1174952"/>
            <a:ext cx="8891413" cy="2455862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First generation detectors </a:t>
            </a:r>
            <a:r>
              <a:rPr lang="en-US" dirty="0" smtClean="0">
                <a:latin typeface="Helvetica" charset="0"/>
              </a:rPr>
              <a:t>and infrastructure built from mid-’90s to mid-2000; commissioned to design sensitivity; and observed for several years</a:t>
            </a:r>
          </a:p>
          <a:p>
            <a:r>
              <a:rPr lang="en-US" dirty="0" smtClean="0">
                <a:latin typeface="Helvetica" charset="0"/>
              </a:rPr>
              <a:t>Sensitivity sufficient to reach </a:t>
            </a:r>
            <a:r>
              <a:rPr lang="en-US" dirty="0">
                <a:latin typeface="Helvetica" charset="0"/>
              </a:rPr>
              <a:t>about 100 </a:t>
            </a:r>
            <a:r>
              <a:rPr lang="en-US" dirty="0" smtClean="0">
                <a:latin typeface="Helvetica" charset="0"/>
              </a:rPr>
              <a:t>galaxies; however…</a:t>
            </a:r>
          </a:p>
          <a:p>
            <a:r>
              <a:rPr lang="en-US" dirty="0" smtClean="0">
                <a:latin typeface="Helvetica" charset="0"/>
              </a:rPr>
              <a:t>NS-NS coalescence events </a:t>
            </a:r>
            <a:r>
              <a:rPr lang="en-US" dirty="0">
                <a:latin typeface="Helvetica" charset="0"/>
              </a:rPr>
              <a:t>happen once every 10,000 years per galaxy…</a:t>
            </a:r>
          </a:p>
          <a:p>
            <a:pPr>
              <a:spcBef>
                <a:spcPts val="1000"/>
              </a:spcBef>
            </a:pPr>
            <a:r>
              <a:rPr lang="en-US" dirty="0">
                <a:latin typeface="Helvetica" charset="0"/>
              </a:rPr>
              <a:t>Need to reach more </a:t>
            </a:r>
            <a:r>
              <a:rPr lang="en-US" dirty="0" smtClean="0">
                <a:latin typeface="Helvetica" charset="0"/>
              </a:rPr>
              <a:t>galaxies to </a:t>
            </a:r>
            <a:r>
              <a:rPr lang="en-US" dirty="0">
                <a:latin typeface="Helvetica" charset="0"/>
              </a:rPr>
              <a:t>see </a:t>
            </a:r>
            <a:br>
              <a:rPr lang="en-US" dirty="0">
                <a:latin typeface="Helvetica" charset="0"/>
              </a:rPr>
            </a:br>
            <a:r>
              <a:rPr lang="en-US" dirty="0" smtClean="0">
                <a:latin typeface="Helvetica" charset="0"/>
              </a:rPr>
              <a:t>at least one </a:t>
            </a:r>
            <a:r>
              <a:rPr lang="en-US" dirty="0">
                <a:latin typeface="Helvetica" charset="0"/>
              </a:rPr>
              <a:t>signal per lifetime</a:t>
            </a:r>
          </a:p>
        </p:txBody>
      </p:sp>
      <p:grpSp>
        <p:nvGrpSpPr>
          <p:cNvPr id="71684" name="Group 25"/>
          <p:cNvGrpSpPr>
            <a:grpSpLocks/>
          </p:cNvGrpSpPr>
          <p:nvPr/>
        </p:nvGrpSpPr>
        <p:grpSpPr bwMode="auto">
          <a:xfrm>
            <a:off x="587375" y="2690813"/>
            <a:ext cx="8270875" cy="3716337"/>
            <a:chOff x="469955" y="2565265"/>
            <a:chExt cx="8271411" cy="3717675"/>
          </a:xfrm>
        </p:grpSpPr>
        <p:pic>
          <p:nvPicPr>
            <p:cNvPr id="71686" name="Content Placeholder 6" descr="Local_Universe_cu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7541" y="3883199"/>
              <a:ext cx="2547104" cy="2399741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687" name="Content Placeholder 6" descr="Local_Universe_cu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5396" y="2565265"/>
              <a:ext cx="3945970" cy="371767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688" name="Picture 44" descr="EarthBlueMarbleWestTerr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55" y="4939915"/>
              <a:ext cx="1343025" cy="134302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>
            <a:xfrm flipH="1" flipV="1">
              <a:off x="1812981" y="4939915"/>
              <a:ext cx="1497762" cy="653655"/>
            </a:xfrm>
            <a:prstGeom prst="line">
              <a:avLst/>
            </a:prstGeom>
            <a:ln w="12700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9000">
                    <a:srgbClr val="FFFFFF"/>
                  </a:gs>
                </a:gsLst>
                <a:lin ang="0" scaled="1"/>
                <a:tileRect/>
              </a:gra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1812981" y="5593570"/>
              <a:ext cx="1497762" cy="689370"/>
            </a:xfrm>
            <a:prstGeom prst="line">
              <a:avLst/>
            </a:prstGeom>
            <a:ln w="12700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9000">
                    <a:srgbClr val="FFFFFF"/>
                  </a:gs>
                </a:gsLst>
                <a:lin ang="0" scaled="1"/>
                <a:tileRect/>
              </a:gra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4574645" y="4419070"/>
              <a:ext cx="2193658" cy="1863870"/>
            </a:xfrm>
            <a:prstGeom prst="line">
              <a:avLst/>
            </a:prstGeom>
            <a:ln w="12700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9000">
                    <a:srgbClr val="FFFFFF"/>
                  </a:gs>
                </a:gsLst>
                <a:lin ang="0" scaled="1"/>
                <a:tileRect/>
              </a:gra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4574645" y="3883200"/>
              <a:ext cx="2077167" cy="535870"/>
            </a:xfrm>
            <a:prstGeom prst="line">
              <a:avLst/>
            </a:prstGeom>
            <a:ln w="12700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9000">
                    <a:srgbClr val="FFFFFF"/>
                  </a:gs>
                </a:gsLst>
                <a:lin ang="0" scaled="1"/>
                <a:tileRect/>
              </a:gra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5517645" y="3347331"/>
              <a:ext cx="2371108" cy="2371029"/>
            </a:xfrm>
            <a:prstGeom prst="ellipse">
              <a:avLst/>
            </a:prstGeom>
            <a:gradFill flip="none" rotWithShape="1">
              <a:gsLst>
                <a:gs pos="8000">
                  <a:schemeClr val="accent4">
                    <a:lumMod val="60000"/>
                    <a:lumOff val="40000"/>
                    <a:alpha val="0"/>
                  </a:schemeClr>
                </a:gs>
                <a:gs pos="100000">
                  <a:schemeClr val="accent4">
                    <a:lumMod val="60000"/>
                    <a:lumOff val="40000"/>
                    <a:alpha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951" y="0"/>
            <a:ext cx="7708462" cy="451340"/>
          </a:xfrm>
        </p:spPr>
        <p:txBody>
          <a:bodyPr/>
          <a:lstStyle/>
          <a:p>
            <a:r>
              <a:rPr lang="en-US" sz="2800" dirty="0" smtClean="0"/>
              <a:t>Results from 2005-2010 Initial LIGO Data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18852" y="6581160"/>
            <a:ext cx="625147" cy="276839"/>
          </a:xfrm>
          <a:prstGeom prst="rect">
            <a:avLst/>
          </a:prstGeom>
        </p:spPr>
        <p:txBody>
          <a:bodyPr/>
          <a:lstStyle/>
          <a:p>
            <a:fld id="{C582E414-0DDA-9F4D-A88C-45BC487B2254}" type="slidenum">
              <a:rPr lang="en-US" sz="1200" smtClean="0">
                <a:latin typeface="Arial"/>
                <a:cs typeface="Arial"/>
              </a:rPr>
              <a:pPr/>
              <a:t>13</a:t>
            </a:fld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11" name="Group 24"/>
          <p:cNvGrpSpPr/>
          <p:nvPr/>
        </p:nvGrpSpPr>
        <p:grpSpPr>
          <a:xfrm>
            <a:off x="0" y="520397"/>
            <a:ext cx="4862729" cy="3184653"/>
            <a:chOff x="-153266" y="664303"/>
            <a:chExt cx="4862729" cy="3184653"/>
          </a:xfrm>
        </p:grpSpPr>
        <p:grpSp>
          <p:nvGrpSpPr>
            <p:cNvPr id="12" name="Group 23"/>
            <p:cNvGrpSpPr/>
            <p:nvPr/>
          </p:nvGrpSpPr>
          <p:grpSpPr>
            <a:xfrm>
              <a:off x="-153266" y="664303"/>
              <a:ext cx="4862729" cy="3184653"/>
              <a:chOff x="-153266" y="664303"/>
              <a:chExt cx="4862729" cy="3184653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2152" y="1111553"/>
                <a:ext cx="3401891" cy="2737403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-153266" y="664303"/>
                <a:ext cx="4862729" cy="83099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Upper limit  </a:t>
                </a:r>
                <a:r>
                  <a:rPr lang="en-US" sz="1600" dirty="0">
                    <a:latin typeface="Arial"/>
                    <a:cs typeface="Arial"/>
                  </a:rPr>
                  <a:t>of &lt;6.7 x 10</a:t>
                </a:r>
                <a:r>
                  <a:rPr lang="en-US" sz="1600" baseline="30000" dirty="0">
                    <a:latin typeface="Arial"/>
                    <a:cs typeface="Arial"/>
                  </a:rPr>
                  <a:t>-</a:t>
                </a:r>
                <a:r>
                  <a:rPr lang="en-US" sz="1600" baseline="30000" dirty="0" smtClean="0">
                    <a:latin typeface="Arial"/>
                    <a:cs typeface="Arial"/>
                  </a:rPr>
                  <a:t>6</a:t>
                </a:r>
                <a:r>
                  <a:rPr lang="en-US" sz="1600" dirty="0" smtClean="0">
                    <a:latin typeface="Arial"/>
                    <a:cs typeface="Arial"/>
                  </a:rPr>
                  <a:t> on stochastic </a:t>
                </a:r>
                <a:r>
                  <a:rPr lang="en-US" sz="1600" dirty="0">
                    <a:latin typeface="Arial"/>
                    <a:cs typeface="Arial"/>
                  </a:rPr>
                  <a:t>background </a:t>
                </a:r>
                <a:r>
                  <a:rPr lang="en-US" sz="1600" dirty="0" smtClean="0">
                    <a:latin typeface="Arial"/>
                    <a:cs typeface="Arial"/>
                  </a:rPr>
                  <a:t/>
                </a:r>
                <a:br>
                  <a:rPr lang="en-US" sz="1600" dirty="0" smtClean="0">
                    <a:latin typeface="Arial"/>
                    <a:cs typeface="Arial"/>
                  </a:rPr>
                </a:br>
                <a:r>
                  <a:rPr lang="en-US" sz="1600" dirty="0" smtClean="0">
                    <a:latin typeface="Arial"/>
                    <a:cs typeface="Arial"/>
                  </a:rPr>
                  <a:t>energy </a:t>
                </a:r>
                <a:r>
                  <a:rPr lang="en-US" sz="1600" dirty="0">
                    <a:latin typeface="Arial"/>
                    <a:cs typeface="Arial"/>
                  </a:rPr>
                  <a:t>density in </a:t>
                </a:r>
                <a:r>
                  <a:rPr lang="en-US" sz="1600" dirty="0" smtClean="0">
                    <a:latin typeface="Arial"/>
                    <a:cs typeface="Arial"/>
                  </a:rPr>
                  <a:t>GW (below </a:t>
                </a:r>
                <a:r>
                  <a:rPr lang="en-US" sz="1600" dirty="0" err="1" smtClean="0">
                    <a:latin typeface="Arial"/>
                    <a:cs typeface="Arial"/>
                  </a:rPr>
                  <a:t>nucleosynthesis</a:t>
                </a:r>
                <a:r>
                  <a:rPr lang="en-US" sz="1600" dirty="0" smtClean="0">
                    <a:latin typeface="Arial"/>
                    <a:cs typeface="Arial"/>
                  </a:rPr>
                  <a:t> limit)</a:t>
                </a:r>
                <a:endParaRPr lang="en-US" sz="1600" dirty="0">
                  <a:latin typeface="Arial"/>
                  <a:cs typeface="Arial"/>
                </a:endParaRPr>
              </a:p>
              <a:p>
                <a:pPr algn="l"/>
                <a:endParaRPr lang="en-US" sz="16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 rot="5400000">
              <a:off x="2781080" y="2497787"/>
              <a:ext cx="18777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hlinkClick r:id="rId3"/>
                </a:rPr>
                <a:t>Nature </a:t>
              </a:r>
              <a:r>
                <a:rPr lang="en-US" sz="1600" b="1" dirty="0" smtClean="0">
                  <a:hlinkClick r:id="rId3"/>
                </a:rPr>
                <a:t>460</a:t>
              </a:r>
              <a:r>
                <a:rPr lang="en-US" sz="1600" dirty="0" smtClean="0">
                  <a:hlinkClick r:id="rId3"/>
                </a:rPr>
                <a:t> (2009) 990</a:t>
              </a:r>
              <a:endParaRPr lang="en-US" sz="16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94639" y="3762966"/>
            <a:ext cx="4054740" cy="3167566"/>
            <a:chOff x="-1" y="3872456"/>
            <a:chExt cx="4054740" cy="3167566"/>
          </a:xfrm>
        </p:grpSpPr>
        <p:grpSp>
          <p:nvGrpSpPr>
            <p:cNvPr id="10" name="Group 20"/>
            <p:cNvGrpSpPr/>
            <p:nvPr/>
          </p:nvGrpSpPr>
          <p:grpSpPr>
            <a:xfrm>
              <a:off x="-1" y="3872456"/>
              <a:ext cx="4054740" cy="3167566"/>
              <a:chOff x="-1" y="3997196"/>
              <a:chExt cx="4054740" cy="31675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4509185"/>
                <a:ext cx="3468909" cy="2655577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21282" y="3997196"/>
                <a:ext cx="393345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Upper limit on GW energy emitted </a:t>
                </a:r>
              </a:p>
              <a:p>
                <a:r>
                  <a:rPr lang="en-US" sz="1600" dirty="0" smtClean="0">
                    <a:latin typeface="Arial"/>
                    <a:cs typeface="Arial"/>
                  </a:rPr>
                  <a:t>by generic sources at 10 </a:t>
                </a:r>
                <a:r>
                  <a:rPr lang="en-US" sz="1600" dirty="0" err="1" smtClean="0">
                    <a:latin typeface="Arial"/>
                    <a:cs typeface="Arial"/>
                  </a:rPr>
                  <a:t>kpc</a:t>
                </a:r>
                <a:endParaRPr lang="en-US" sz="1600" dirty="0" smtClean="0">
                  <a:latin typeface="Arial"/>
                  <a:cs typeface="Arial"/>
                </a:endParaRPr>
              </a:p>
              <a:p>
                <a:endParaRPr lang="en-US" sz="1200" dirty="0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 rot="5400000">
              <a:off x="2349483" y="5249856"/>
              <a:ext cx="24521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hlinkClick r:id="rId5"/>
                </a:rPr>
                <a:t>Phys. Rev. D </a:t>
              </a:r>
              <a:r>
                <a:rPr lang="en-US" sz="1400" b="1" dirty="0" smtClean="0">
                  <a:hlinkClick r:id="rId5"/>
                </a:rPr>
                <a:t>81</a:t>
              </a:r>
              <a:r>
                <a:rPr lang="en-US" sz="1400" dirty="0" smtClean="0">
                  <a:hlinkClick r:id="rId5"/>
                </a:rPr>
                <a:t> (2010) 102001</a:t>
              </a:r>
              <a:endParaRPr lang="en-US" sz="1400" dirty="0"/>
            </a:p>
          </p:txBody>
        </p:sp>
      </p:grpSp>
      <p:grpSp>
        <p:nvGrpSpPr>
          <p:cNvPr id="13" name="Group 30"/>
          <p:cNvGrpSpPr/>
          <p:nvPr/>
        </p:nvGrpSpPr>
        <p:grpSpPr>
          <a:xfrm>
            <a:off x="5214526" y="3989229"/>
            <a:ext cx="3929474" cy="3000553"/>
            <a:chOff x="5407300" y="3831648"/>
            <a:chExt cx="3929474" cy="3000553"/>
          </a:xfrm>
        </p:grpSpPr>
        <p:sp>
          <p:nvSpPr>
            <p:cNvPr id="8" name="TextBox 7"/>
            <p:cNvSpPr txBox="1"/>
            <p:nvPr/>
          </p:nvSpPr>
          <p:spPr>
            <a:xfrm>
              <a:off x="5407300" y="3831648"/>
              <a:ext cx="35281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Upper limits on GW emissions from 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Crab and Vela pulsars - </a:t>
              </a:r>
              <a:r>
                <a:rPr lang="el-GR" sz="1600" dirty="0"/>
                <a:t>ε &lt; 1.8 x 10</a:t>
              </a:r>
              <a:r>
                <a:rPr lang="el-GR" sz="1600" baseline="30000" dirty="0"/>
                <a:t>-4 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 </a:t>
              </a:r>
              <a:endParaRPr lang="en-US" sz="1600" dirty="0">
                <a:latin typeface="Arial"/>
                <a:cs typeface="Arial"/>
              </a:endParaRPr>
            </a:p>
          </p:txBody>
        </p:sp>
        <p:grpSp>
          <p:nvGrpSpPr>
            <p:cNvPr id="19" name="Group 29"/>
            <p:cNvGrpSpPr/>
            <p:nvPr/>
          </p:nvGrpSpPr>
          <p:grpSpPr>
            <a:xfrm>
              <a:off x="5482350" y="4415695"/>
              <a:ext cx="3854424" cy="2416506"/>
              <a:chOff x="5482350" y="4415695"/>
              <a:chExt cx="3854424" cy="241650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24406" y="4415695"/>
                <a:ext cx="1296907" cy="1296907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16165" y="4474745"/>
                <a:ext cx="1512295" cy="1137567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7521957" y="5653691"/>
                <a:ext cx="181481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(X-ray: NASA/CXC/</a:t>
                </a:r>
                <a:r>
                  <a:rPr lang="en-US" sz="1000" dirty="0" err="1" smtClean="0"/>
                  <a:t>Univ</a:t>
                </a:r>
                <a:r>
                  <a:rPr lang="en-US" sz="1000" dirty="0" smtClean="0"/>
                  <a:t> of Toronto/</a:t>
                </a:r>
                <a:r>
                  <a:rPr lang="en-US" sz="1000" dirty="0" err="1" smtClean="0"/>
                  <a:t>M.Durant</a:t>
                </a:r>
                <a:r>
                  <a:rPr lang="en-US" sz="1000" dirty="0" smtClean="0"/>
                  <a:t> et al; </a:t>
                </a:r>
              </a:p>
              <a:p>
                <a:r>
                  <a:rPr lang="en-US" sz="1000" dirty="0" smtClean="0"/>
                  <a:t>Optical: DSS/</a:t>
                </a:r>
                <a:r>
                  <a:rPr lang="en-US" sz="1000" dirty="0" err="1" smtClean="0"/>
                  <a:t>Davide</a:t>
                </a:r>
                <a:r>
                  <a:rPr lang="en-US" sz="1000" dirty="0" smtClean="0"/>
                  <a:t> De Martin)</a:t>
                </a:r>
                <a:endParaRPr lang="en-US" sz="10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518044" y="5827322"/>
                <a:ext cx="22183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NASA/CXC/ASU/J Hester </a:t>
                </a:r>
                <a:r>
                  <a:rPr lang="en-US" sz="1000" i="1" dirty="0" smtClean="0"/>
                  <a:t>et al.</a:t>
                </a:r>
                <a:r>
                  <a:rPr lang="en-US" sz="1000" dirty="0" smtClean="0"/>
                  <a:t> (Chandra); </a:t>
                </a:r>
              </a:p>
              <a:p>
                <a:r>
                  <a:rPr lang="en-US" sz="1000" dirty="0" smtClean="0"/>
                  <a:t>NASA/HST/ASU/J Hester </a:t>
                </a:r>
                <a:r>
                  <a:rPr lang="en-US" sz="1000" i="1" dirty="0" smtClean="0"/>
                  <a:t>et al.</a:t>
                </a:r>
                <a:r>
                  <a:rPr lang="en-US" sz="1000" dirty="0" smtClean="0"/>
                  <a:t> (Hubble)</a:t>
                </a:r>
                <a:endParaRPr lang="en-US" sz="10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482350" y="6278203"/>
                <a:ext cx="348717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hlinkClick r:id="rId8"/>
                  </a:rPr>
                  <a:t>Astrophys. J. </a:t>
                </a:r>
                <a:r>
                  <a:rPr lang="en-US" sz="1400" b="1" dirty="0" smtClean="0">
                    <a:hlinkClick r:id="rId8"/>
                  </a:rPr>
                  <a:t>722</a:t>
                </a:r>
                <a:r>
                  <a:rPr lang="en-US" sz="1400" dirty="0" smtClean="0">
                    <a:hlinkClick r:id="rId8"/>
                  </a:rPr>
                  <a:t> (2010) 1504</a:t>
                </a:r>
                <a:r>
                  <a:rPr lang="en-US" sz="1400" dirty="0" smtClean="0"/>
                  <a:t>; </a:t>
                </a:r>
                <a:r>
                  <a:rPr lang="en-US" sz="1400" b="1" dirty="0">
                    <a:hlinkClick r:id="rId9"/>
                  </a:rPr>
                  <a:t>737</a:t>
                </a:r>
                <a:r>
                  <a:rPr lang="en-US" sz="1400" dirty="0">
                    <a:hlinkClick r:id="rId9"/>
                  </a:rPr>
                  <a:t> (2011) 93</a:t>
                </a:r>
                <a:endParaRPr lang="en-US" sz="1400" dirty="0"/>
              </a:p>
              <a:p>
                <a:endParaRPr lang="en-US" sz="1600" dirty="0"/>
              </a:p>
            </p:txBody>
          </p:sp>
        </p:grpSp>
      </p:grpSp>
      <p:grpSp>
        <p:nvGrpSpPr>
          <p:cNvPr id="32" name="Group 22"/>
          <p:cNvGrpSpPr/>
          <p:nvPr/>
        </p:nvGrpSpPr>
        <p:grpSpPr>
          <a:xfrm>
            <a:off x="4996379" y="528358"/>
            <a:ext cx="4051109" cy="3413721"/>
            <a:chOff x="966196" y="1315579"/>
            <a:chExt cx="4051109" cy="3424214"/>
          </a:xfrm>
        </p:grpSpPr>
        <p:grpSp>
          <p:nvGrpSpPr>
            <p:cNvPr id="33" name="Group 12"/>
            <p:cNvGrpSpPr/>
            <p:nvPr/>
          </p:nvGrpSpPr>
          <p:grpSpPr>
            <a:xfrm>
              <a:off x="966196" y="1315579"/>
              <a:ext cx="4051109" cy="3424214"/>
              <a:chOff x="926092" y="1882590"/>
              <a:chExt cx="4051109" cy="3424214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10"/>
              <a:srcRect b="14196"/>
              <a:stretch/>
            </p:blipFill>
            <p:spPr>
              <a:xfrm>
                <a:off x="1874562" y="2619915"/>
                <a:ext cx="2145600" cy="2686889"/>
              </a:xfrm>
              <a:prstGeom prst="rect">
                <a:avLst/>
              </a:prstGeom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926092" y="1882590"/>
                <a:ext cx="4051109" cy="5865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Exclusion of GRB070201 from Andromeda</a:t>
                </a:r>
                <a:br>
                  <a:rPr lang="en-US" sz="1600" dirty="0" smtClean="0">
                    <a:latin typeface="Arial"/>
                    <a:cs typeface="Arial"/>
                  </a:rPr>
                </a:br>
                <a:r>
                  <a:rPr lang="en-US" sz="1600" dirty="0" smtClean="0">
                    <a:latin typeface="Arial"/>
                    <a:cs typeface="Arial"/>
                  </a:rPr>
                  <a:t> if </a:t>
                </a:r>
                <a:r>
                  <a:rPr lang="en-US" sz="1600" dirty="0" smtClean="0">
                    <a:latin typeface="Arial"/>
                    <a:cs typeface="Arial"/>
                  </a:rPr>
                  <a:t>GRB </a:t>
                </a:r>
                <a:r>
                  <a:rPr lang="en-US" sz="1600" dirty="0" smtClean="0">
                    <a:latin typeface="Arial"/>
                    <a:cs typeface="Arial"/>
                  </a:rPr>
                  <a:t>due to inspiral coalescence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3278843" y="1360826"/>
              <a:ext cx="1846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600" dirty="0"/>
            </a:p>
          </p:txBody>
        </p:sp>
      </p:grpSp>
      <p:sp>
        <p:nvSpPr>
          <p:cNvPr id="38" name="TextBox 37"/>
          <p:cNvSpPr txBox="1"/>
          <p:nvPr/>
        </p:nvSpPr>
        <p:spPr>
          <a:xfrm rot="5400000">
            <a:off x="7186956" y="2411996"/>
            <a:ext cx="2381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11"/>
              </a:rPr>
              <a:t>Astrophys. J. </a:t>
            </a:r>
            <a:r>
              <a:rPr lang="en-US" sz="1400" b="1" dirty="0" smtClean="0">
                <a:hlinkClick r:id="rId11"/>
              </a:rPr>
              <a:t>681</a:t>
            </a:r>
            <a:r>
              <a:rPr lang="en-US" sz="1400" dirty="0" smtClean="0">
                <a:hlinkClick r:id="rId11"/>
              </a:rPr>
              <a:t> (2008) 1419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0" y="0"/>
            <a:ext cx="1717040" cy="57912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0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6" descr="Local_Superclust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2727325"/>
            <a:ext cx="3944937" cy="36798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658939" y="227013"/>
            <a:ext cx="6408102" cy="700087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Advanced </a:t>
            </a:r>
            <a:r>
              <a:rPr lang="en-US" dirty="0" smtClean="0">
                <a:latin typeface="Helvetica" charset="0"/>
              </a:rPr>
              <a:t>LIGO Sensitivity: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smtClean="0">
                <a:latin typeface="Helvetica" charset="0"/>
              </a:rPr>
              <a:t/>
            </a:r>
            <a:br>
              <a:rPr lang="en-US" dirty="0" smtClean="0">
                <a:latin typeface="Helvetica" charset="0"/>
              </a:rPr>
            </a:br>
            <a:r>
              <a:rPr lang="en-US" dirty="0" smtClean="0">
                <a:latin typeface="Helvetica" charset="0"/>
              </a:rPr>
              <a:t>a </a:t>
            </a:r>
            <a:r>
              <a:rPr lang="en-US" i="1" dirty="0">
                <a:latin typeface="Helvetica" charset="0"/>
              </a:rPr>
              <a:t>q</a:t>
            </a:r>
            <a:r>
              <a:rPr lang="en-US" i="1" dirty="0" smtClean="0">
                <a:latin typeface="Helvetica" charset="0"/>
              </a:rPr>
              <a:t>ualitative</a:t>
            </a:r>
            <a:r>
              <a:rPr lang="en-US" dirty="0" smtClean="0">
                <a:latin typeface="Helvetica" charset="0"/>
              </a:rPr>
              <a:t> </a:t>
            </a:r>
            <a:r>
              <a:rPr lang="en-US" dirty="0">
                <a:latin typeface="Helvetica" charset="0"/>
              </a:rPr>
              <a:t>difference</a:t>
            </a:r>
          </a:p>
        </p:txBody>
      </p:sp>
      <p:sp>
        <p:nvSpPr>
          <p:cNvPr id="72707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354013" y="6356350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dirty="0"/>
              <a:t>M. Evans</a:t>
            </a:r>
          </a:p>
        </p:txBody>
      </p:sp>
      <p:sp>
        <p:nvSpPr>
          <p:cNvPr id="72708" name="Content Placeholder 7"/>
          <p:cNvSpPr>
            <a:spLocks noGrp="1"/>
          </p:cNvSpPr>
          <p:nvPr>
            <p:ph idx="1"/>
          </p:nvPr>
        </p:nvSpPr>
        <p:spPr>
          <a:xfrm>
            <a:off x="121547" y="1208972"/>
            <a:ext cx="4335463" cy="2455862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While observing with initial detectors, parallel R&amp;D led to better concepts</a:t>
            </a:r>
          </a:p>
          <a:p>
            <a:r>
              <a:rPr lang="en-US" dirty="0" smtClean="0">
                <a:latin typeface="Helvetica" charset="0"/>
              </a:rPr>
              <a:t>‘Advanced detectors’ now coming on line are ~10x more sensitive,  </a:t>
            </a:r>
            <a:r>
              <a:rPr lang="en-US" dirty="0">
                <a:latin typeface="Helvetica" charset="0"/>
              </a:rPr>
              <a:t>will reach about 100,000 galaxies</a:t>
            </a:r>
          </a:p>
          <a:p>
            <a:pPr>
              <a:spcBef>
                <a:spcPts val="1000"/>
              </a:spcBef>
            </a:pPr>
            <a:r>
              <a:rPr lang="en-US" dirty="0">
                <a:latin typeface="Helvetica" charset="0"/>
              </a:rPr>
              <a:t>Events happen once every 10,000 years per galaxy…</a:t>
            </a:r>
          </a:p>
          <a:p>
            <a:pPr>
              <a:spcBef>
                <a:spcPts val="1000"/>
              </a:spcBef>
            </a:pPr>
            <a:r>
              <a:rPr lang="en-US" dirty="0" smtClean="0">
                <a:latin typeface="Helvetica" charset="0"/>
              </a:rPr>
              <a:t>NS-NS detection rate order </a:t>
            </a:r>
            <a:r>
              <a:rPr lang="en-US" dirty="0">
                <a:latin typeface="Helvetica" charset="0"/>
              </a:rPr>
              <a:t>of 1 per </a:t>
            </a:r>
            <a:r>
              <a:rPr lang="en-US" dirty="0" smtClean="0">
                <a:latin typeface="Helvetica" charset="0"/>
              </a:rPr>
              <a:t>month</a:t>
            </a:r>
            <a:endParaRPr lang="en-US" dirty="0">
              <a:latin typeface="Helvetica" charset="0"/>
            </a:endParaRPr>
          </a:p>
        </p:txBody>
      </p:sp>
      <p:pic>
        <p:nvPicPr>
          <p:cNvPr id="72709" name="Content Placeholder 6" descr="Local_Universe_c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5064125"/>
            <a:ext cx="1425575" cy="13430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>
            <a:stCxn id="21" idx="4"/>
          </p:cNvCxnSpPr>
          <p:nvPr/>
        </p:nvCxnSpPr>
        <p:spPr>
          <a:xfrm flipH="1">
            <a:off x="4692101" y="4860297"/>
            <a:ext cx="2194935" cy="154744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1" idx="0"/>
          </p:cNvCxnSpPr>
          <p:nvPr/>
        </p:nvCxnSpPr>
        <p:spPr>
          <a:xfrm flipH="1" flipV="1">
            <a:off x="4692102" y="4007997"/>
            <a:ext cx="2194934" cy="618451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712" name="Group 2"/>
          <p:cNvGrpSpPr>
            <a:grpSpLocks/>
          </p:cNvGrpSpPr>
          <p:nvPr/>
        </p:nvGrpSpPr>
        <p:grpSpPr bwMode="auto">
          <a:xfrm>
            <a:off x="2144713" y="4008438"/>
            <a:ext cx="2547937" cy="2398712"/>
            <a:chOff x="4912852" y="2690062"/>
            <a:chExt cx="3945970" cy="3717675"/>
          </a:xfrm>
        </p:grpSpPr>
        <p:pic>
          <p:nvPicPr>
            <p:cNvPr id="72724" name="Content Placeholder 6" descr="Local_Universe_cu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2852" y="2690062"/>
              <a:ext cx="3945970" cy="371767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/>
            <p:cNvSpPr/>
            <p:nvPr/>
          </p:nvSpPr>
          <p:spPr>
            <a:xfrm>
              <a:off x="5635101" y="3472128"/>
              <a:ext cx="2371108" cy="2371029"/>
            </a:xfrm>
            <a:prstGeom prst="ellipse">
              <a:avLst/>
            </a:prstGeom>
            <a:gradFill flip="none" rotWithShape="1">
              <a:gsLst>
                <a:gs pos="8000">
                  <a:schemeClr val="accent4">
                    <a:lumMod val="60000"/>
                    <a:lumOff val="40000"/>
                    <a:alpha val="0"/>
                  </a:schemeClr>
                </a:gs>
                <a:gs pos="100000">
                  <a:schemeClr val="accent4">
                    <a:lumMod val="60000"/>
                    <a:lumOff val="40000"/>
                    <a:alpha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5700205" y="3558725"/>
            <a:ext cx="2371108" cy="2371029"/>
          </a:xfrm>
          <a:prstGeom prst="ellipse">
            <a:avLst/>
          </a:prstGeom>
          <a:gradFill flip="none" rotWithShape="1">
            <a:gsLst>
              <a:gs pos="20000">
                <a:schemeClr val="accent6">
                  <a:lumMod val="75000"/>
                  <a:alpha val="0"/>
                </a:schemeClr>
              </a:gs>
              <a:gs pos="100000">
                <a:schemeClr val="accent6">
                  <a:lumMod val="60000"/>
                  <a:lumOff val="40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769268" y="4626448"/>
            <a:ext cx="235536" cy="233849"/>
          </a:xfrm>
          <a:prstGeom prst="ellipse">
            <a:avLst/>
          </a:prstGeom>
          <a:gradFill flip="none" rotWithShape="1">
            <a:gsLst>
              <a:gs pos="15000">
                <a:schemeClr val="accent4">
                  <a:lumMod val="60000"/>
                  <a:lumOff val="40000"/>
                  <a:alpha val="30000"/>
                </a:schemeClr>
              </a:gs>
              <a:gs pos="90000">
                <a:schemeClr val="accent4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2002791" y="5064712"/>
            <a:ext cx="1425408" cy="150351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002791" y="5215063"/>
            <a:ext cx="1425408" cy="1192675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21" name="TextBox 28"/>
          <p:cNvSpPr txBox="1">
            <a:spLocks noChangeArrowheads="1"/>
          </p:cNvSpPr>
          <p:nvPr/>
        </p:nvSpPr>
        <p:spPr bwMode="auto">
          <a:xfrm>
            <a:off x="2534380" y="6396335"/>
            <a:ext cx="18697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Initial</a:t>
            </a:r>
            <a:r>
              <a:rPr lang="en-US" dirty="0"/>
              <a:t> </a:t>
            </a:r>
            <a:r>
              <a:rPr lang="en-US" dirty="0" smtClean="0">
                <a:latin typeface="Arial"/>
                <a:cs typeface="Arial"/>
              </a:rPr>
              <a:t>Reach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722" name="TextBox 29"/>
          <p:cNvSpPr txBox="1">
            <a:spLocks noChangeArrowheads="1"/>
          </p:cNvSpPr>
          <p:nvPr/>
        </p:nvSpPr>
        <p:spPr bwMode="auto">
          <a:xfrm>
            <a:off x="5652647" y="6387638"/>
            <a:ext cx="25415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Advanced </a:t>
            </a:r>
            <a:r>
              <a:rPr lang="en-US" dirty="0" smtClean="0">
                <a:latin typeface="Arial"/>
                <a:cs typeface="Arial"/>
              </a:rPr>
              <a:t>Reach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723" name="Content Placeholder 7"/>
          <p:cNvSpPr txBox="1">
            <a:spLocks/>
          </p:cNvSpPr>
          <p:nvPr/>
        </p:nvSpPr>
        <p:spPr bwMode="auto">
          <a:xfrm>
            <a:off x="4663686" y="1209675"/>
            <a:ext cx="4480314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r>
              <a:rPr lang="en-US" sz="2000" dirty="0">
                <a:solidFill>
                  <a:schemeClr val="tx2"/>
                </a:solidFill>
                <a:latin typeface="Helvetica" charset="0"/>
              </a:rPr>
              <a:t>Advanced LIGO concept ~1999</a:t>
            </a:r>
          </a:p>
          <a:p>
            <a:pPr algn="l">
              <a:spcBef>
                <a:spcPts val="1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r>
              <a:rPr lang="en-US" sz="2000" dirty="0">
                <a:solidFill>
                  <a:schemeClr val="tx2"/>
                </a:solidFill>
                <a:latin typeface="Helvetica" charset="0"/>
              </a:rPr>
              <a:t>Project start 2008, $205M NSF</a:t>
            </a:r>
          </a:p>
          <a:p>
            <a:pPr algn="l">
              <a:spcBef>
                <a:spcPts val="1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r>
              <a:rPr lang="en-US" sz="2000" dirty="0" smtClean="0">
                <a:solidFill>
                  <a:schemeClr val="tx2"/>
                </a:solidFill>
                <a:latin typeface="Helvetica" charset="0"/>
              </a:rPr>
              <a:t>Completed </a:t>
            </a:r>
            <a:r>
              <a:rPr lang="en-US" sz="2000" dirty="0">
                <a:solidFill>
                  <a:schemeClr val="tx2"/>
                </a:solidFill>
                <a:latin typeface="Helvetica" charset="0"/>
              </a:rPr>
              <a:t>2015, tuning </a:t>
            </a:r>
            <a:r>
              <a:rPr lang="en-US" sz="2000" dirty="0" smtClean="0">
                <a:solidFill>
                  <a:schemeClr val="tx2"/>
                </a:solidFill>
                <a:latin typeface="Helvetica" charset="0"/>
              </a:rPr>
              <a:t>underway</a:t>
            </a:r>
            <a:endParaRPr lang="en-US" sz="2000" dirty="0">
              <a:solidFill>
                <a:schemeClr val="tx2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</a:rPr>
              <a:t>How to get there:</a:t>
            </a:r>
            <a:br>
              <a:rPr lang="en-US">
                <a:latin typeface="Helvetica" charset="0"/>
              </a:rPr>
            </a:br>
            <a:r>
              <a:rPr lang="en-US">
                <a:latin typeface="Helvetica" charset="0"/>
              </a:rPr>
              <a:t>Addressing limits to performance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0" y="1355725"/>
            <a:ext cx="3835400" cy="464185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Helvetica" charset="0"/>
              </a:rPr>
              <a:t>Shot </a:t>
            </a:r>
            <a:r>
              <a:rPr lang="en-US" b="1" dirty="0">
                <a:solidFill>
                  <a:schemeClr val="tx1"/>
                </a:solidFill>
                <a:latin typeface="Helvetica" charset="0"/>
              </a:rPr>
              <a:t>noise</a:t>
            </a:r>
            <a:r>
              <a:rPr lang="en-US" b="1" dirty="0">
                <a:latin typeface="Helvetica" charset="0"/>
              </a:rPr>
              <a:t> </a:t>
            </a:r>
            <a:r>
              <a:rPr lang="en-US" dirty="0">
                <a:latin typeface="Helvetica" charset="0"/>
              </a:rPr>
              <a:t>– ability to resolve a fringe shift due to a GW (counting statistics)</a:t>
            </a:r>
          </a:p>
          <a:p>
            <a:r>
              <a:rPr lang="en-US" i="1" dirty="0" err="1"/>
              <a:t>Zum</a:t>
            </a:r>
            <a:r>
              <a:rPr lang="en-US" i="1" dirty="0"/>
              <a:t> </a:t>
            </a:r>
            <a:r>
              <a:rPr lang="en-US" i="1" dirty="0" err="1"/>
              <a:t>gegenwärtigen</a:t>
            </a:r>
            <a:r>
              <a:rPr lang="en-US" i="1" dirty="0"/>
              <a:t> Stand des </a:t>
            </a:r>
            <a:r>
              <a:rPr lang="en-US" i="1" dirty="0" err="1"/>
              <a:t>Strahlungsproblems</a:t>
            </a:r>
            <a:r>
              <a:rPr lang="en-US" dirty="0"/>
              <a:t>, A. Einstein, 1909</a:t>
            </a:r>
            <a:endParaRPr lang="en-US" b="1" dirty="0">
              <a:solidFill>
                <a:schemeClr val="tx1"/>
              </a:solidFill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Fringe </a:t>
            </a:r>
            <a:r>
              <a:rPr lang="en-US" dirty="0">
                <a:latin typeface="Helvetica" charset="0"/>
              </a:rPr>
              <a:t>Resolution at high frequencies improves as as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       (laser power)</a:t>
            </a:r>
            <a:r>
              <a:rPr lang="en-US" baseline="30000" dirty="0">
                <a:latin typeface="Helvetica" charset="0"/>
              </a:rPr>
              <a:t>1/2</a:t>
            </a:r>
            <a:endParaRPr lang="en-US" dirty="0">
              <a:latin typeface="Helvetica" charset="0"/>
            </a:endParaRPr>
          </a:p>
          <a:p>
            <a:r>
              <a:rPr lang="en-US" dirty="0">
                <a:latin typeface="Helvetica" charset="0"/>
              </a:rPr>
              <a:t>Point of diminishing returns when buffeting of test mass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by photons increases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low-frequency noise –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use heavy test masses!</a:t>
            </a:r>
          </a:p>
          <a:p>
            <a:r>
              <a:rPr lang="ja-JP" altLang="en-US" dirty="0">
                <a:latin typeface="Helvetica" charset="0"/>
              </a:rPr>
              <a:t>‘</a:t>
            </a:r>
            <a:r>
              <a:rPr lang="en-US" altLang="ja-JP" dirty="0">
                <a:latin typeface="Helvetica" charset="0"/>
              </a:rPr>
              <a:t>Standard Quantum Limit</a:t>
            </a:r>
            <a:r>
              <a:rPr lang="ja-JP" altLang="en-US" dirty="0">
                <a:latin typeface="Helvetica" charset="0"/>
              </a:rPr>
              <a:t>’</a:t>
            </a:r>
            <a:endParaRPr lang="en-US" altLang="ja-JP" dirty="0">
              <a:latin typeface="Helvetica" charset="0"/>
            </a:endParaRPr>
          </a:p>
          <a:p>
            <a:r>
              <a:rPr lang="en-US" dirty="0">
                <a:latin typeface="Helvetica" charset="0"/>
              </a:rPr>
              <a:t>Advanced LIGO reaches this limit with its </a:t>
            </a:r>
            <a:r>
              <a:rPr lang="en-US" b="1" dirty="0">
                <a:solidFill>
                  <a:srgbClr val="114FFB"/>
                </a:solidFill>
                <a:latin typeface="Helvetica" charset="0"/>
              </a:rPr>
              <a:t>200W laser,</a:t>
            </a:r>
            <a:br>
              <a:rPr lang="en-US" b="1" dirty="0">
                <a:solidFill>
                  <a:srgbClr val="114FFB"/>
                </a:solidFill>
                <a:latin typeface="Helvetica" charset="0"/>
              </a:rPr>
            </a:br>
            <a:r>
              <a:rPr lang="en-US" b="1" dirty="0">
                <a:solidFill>
                  <a:srgbClr val="114FFB"/>
                </a:solidFill>
                <a:latin typeface="Helvetica" charset="0"/>
              </a:rPr>
              <a:t>40 kg test masses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AB85E0A-803F-BC45-B9E6-011A1468E78A}" type="slidenum">
              <a:rPr lang="en-US" sz="1200">
                <a:latin typeface="Helvetica" charset="0"/>
              </a:rPr>
              <a:pPr/>
              <a:t>15</a:t>
            </a:fld>
            <a:endParaRPr lang="en-US" sz="1200">
              <a:latin typeface="Helvetica" charset="0"/>
            </a:endParaRPr>
          </a:p>
        </p:txBody>
      </p:sp>
      <p:pic>
        <p:nvPicPr>
          <p:cNvPr id="36868" name="Picture 4" descr="Se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t="9740" r="10306" b="4039"/>
          <a:stretch>
            <a:fillRect/>
          </a:stretch>
        </p:blipFill>
        <p:spPr bwMode="auto">
          <a:xfrm>
            <a:off x="3479800" y="1830388"/>
            <a:ext cx="5508625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869" name="Straight Arrow Connector 6"/>
          <p:cNvCxnSpPr>
            <a:cxnSpLocks noChangeShapeType="1"/>
          </p:cNvCxnSpPr>
          <p:nvPr/>
        </p:nvCxnSpPr>
        <p:spPr bwMode="auto">
          <a:xfrm flipH="1">
            <a:off x="8574088" y="3033713"/>
            <a:ext cx="0" cy="974725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0" name="Straight Arrow Connector 8"/>
          <p:cNvCxnSpPr>
            <a:cxnSpLocks noChangeShapeType="1"/>
          </p:cNvCxnSpPr>
          <p:nvPr/>
        </p:nvCxnSpPr>
        <p:spPr bwMode="auto">
          <a:xfrm flipH="1">
            <a:off x="7812088" y="3630613"/>
            <a:ext cx="0" cy="973137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1" name="Straight Arrow Connector 9"/>
          <p:cNvCxnSpPr>
            <a:cxnSpLocks noChangeShapeType="1"/>
          </p:cNvCxnSpPr>
          <p:nvPr/>
        </p:nvCxnSpPr>
        <p:spPr bwMode="auto">
          <a:xfrm flipH="1">
            <a:off x="7027863" y="4105275"/>
            <a:ext cx="0" cy="973138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2" name="Straight Arrow Connector 10"/>
          <p:cNvCxnSpPr>
            <a:cxnSpLocks noChangeShapeType="1"/>
          </p:cNvCxnSpPr>
          <p:nvPr/>
        </p:nvCxnSpPr>
        <p:spPr bwMode="auto">
          <a:xfrm flipV="1">
            <a:off x="4257675" y="3935413"/>
            <a:ext cx="376238" cy="244475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3" name="Straight Arrow Connector 13"/>
          <p:cNvCxnSpPr>
            <a:cxnSpLocks noChangeShapeType="1"/>
          </p:cNvCxnSpPr>
          <p:nvPr/>
        </p:nvCxnSpPr>
        <p:spPr bwMode="auto">
          <a:xfrm flipV="1">
            <a:off x="4424363" y="4208463"/>
            <a:ext cx="374650" cy="242887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4" name="Straight Arrow Connector 14"/>
          <p:cNvCxnSpPr>
            <a:cxnSpLocks noChangeShapeType="1"/>
          </p:cNvCxnSpPr>
          <p:nvPr/>
        </p:nvCxnSpPr>
        <p:spPr bwMode="auto">
          <a:xfrm flipV="1">
            <a:off x="4633913" y="4484688"/>
            <a:ext cx="376237" cy="242887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6875" name="Group 11"/>
          <p:cNvGrpSpPr>
            <a:grpSpLocks/>
          </p:cNvGrpSpPr>
          <p:nvPr/>
        </p:nvGrpSpPr>
        <p:grpSpPr bwMode="auto">
          <a:xfrm>
            <a:off x="7489825" y="31750"/>
            <a:ext cx="1509713" cy="1431925"/>
            <a:chOff x="5467407" y="1751992"/>
            <a:chExt cx="3371793" cy="3241590"/>
          </a:xfrm>
        </p:grpSpPr>
        <p:sp>
          <p:nvSpPr>
            <p:cNvPr id="13" name="Right Arrow 12"/>
            <p:cNvSpPr/>
            <p:nvPr/>
          </p:nvSpPr>
          <p:spPr>
            <a:xfrm rot="5400000">
              <a:off x="6790477" y="4077061"/>
              <a:ext cx="533838" cy="121453"/>
            </a:xfrm>
            <a:prstGeom prst="rightArrow">
              <a:avLst/>
            </a:prstGeom>
            <a:gradFill flip="none" rotWithShape="1">
              <a:gsLst>
                <a:gs pos="19000">
                  <a:schemeClr val="accent4">
                    <a:lumMod val="75000"/>
                    <a:alpha val="80000"/>
                  </a:schemeClr>
                </a:gs>
                <a:gs pos="100000">
                  <a:srgbClr val="FF0000">
                    <a:alpha val="2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>
              <a:solidFill>
                <a:schemeClr val="accent4">
                  <a:lumMod val="75000"/>
                </a:schemeClr>
              </a:solidFill>
            </a:ln>
            <a:effectLst>
              <a:glow>
                <a:srgbClr val="FF0000"/>
              </a:glow>
              <a:outerShdw blurRad="228600" dist="38100" dir="5400000" sx="104000" sy="104000" algn="ctr" rotWithShape="0">
                <a:srgbClr val="000000">
                  <a:alpha val="8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6174248" y="3711928"/>
              <a:ext cx="785352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7052825" y="3781778"/>
              <a:ext cx="571414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7715293" y="3711928"/>
              <a:ext cx="893720" cy="326064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16200000">
              <a:off x="6457971" y="2390669"/>
              <a:ext cx="1104858" cy="326064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Right Arrow 17"/>
            <p:cNvSpPr/>
            <p:nvPr/>
          </p:nvSpPr>
          <p:spPr>
            <a:xfrm rot="16200000">
              <a:off x="6652906" y="3468649"/>
              <a:ext cx="714987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Rectangle 116"/>
            <p:cNvSpPr>
              <a:spLocks noChangeArrowheads="1"/>
            </p:cNvSpPr>
            <p:nvPr/>
          </p:nvSpPr>
          <p:spPr bwMode="auto">
            <a:xfrm rot="18900000">
              <a:off x="6835979" y="3789667"/>
              <a:ext cx="457374" cy="150939"/>
            </a:xfrm>
            <a:prstGeom prst="rect">
              <a:avLst/>
            </a:prstGeom>
            <a:gradFill rotWithShape="1">
              <a:gsLst>
                <a:gs pos="0">
                  <a:srgbClr val="25D990"/>
                </a:gs>
                <a:gs pos="50000">
                  <a:srgbClr val="25D990">
                    <a:gamma/>
                    <a:tint val="40000"/>
                    <a:invGamma/>
                  </a:srgbClr>
                </a:gs>
                <a:gs pos="100000">
                  <a:srgbClr val="25D99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20" name="Line 117"/>
            <p:cNvSpPr>
              <a:spLocks noChangeShapeType="1"/>
            </p:cNvSpPr>
            <p:nvPr/>
          </p:nvSpPr>
          <p:spPr bwMode="auto">
            <a:xfrm flipV="1">
              <a:off x="6857252" y="3656696"/>
              <a:ext cx="304915" cy="305472"/>
            </a:xfrm>
            <a:prstGeom prst="line">
              <a:avLst/>
            </a:prstGeom>
            <a:noFill/>
            <a:ln w="38100">
              <a:solidFill>
                <a:srgbClr val="FF99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grpSp>
          <p:nvGrpSpPr>
            <p:cNvPr id="36896" name="Group 118"/>
            <p:cNvGrpSpPr>
              <a:grpSpLocks/>
            </p:cNvGrpSpPr>
            <p:nvPr/>
          </p:nvGrpSpPr>
          <p:grpSpPr bwMode="auto">
            <a:xfrm>
              <a:off x="6781800" y="1751992"/>
              <a:ext cx="457200" cy="228600"/>
              <a:chOff x="4272" y="1392"/>
              <a:chExt cx="288" cy="144"/>
            </a:xfrm>
          </p:grpSpPr>
          <p:sp>
            <p:nvSpPr>
              <p:cNvPr id="38" name="Rectangle 119"/>
              <p:cNvSpPr>
                <a:spLocks noChangeArrowheads="1"/>
              </p:cNvSpPr>
              <p:nvPr/>
            </p:nvSpPr>
            <p:spPr bwMode="auto">
              <a:xfrm>
                <a:off x="4273" y="1392"/>
                <a:ext cx="288" cy="145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39" name="Line 120"/>
              <p:cNvSpPr>
                <a:spLocks noChangeShapeType="1"/>
              </p:cNvSpPr>
              <p:nvPr/>
            </p:nvSpPr>
            <p:spPr bwMode="auto">
              <a:xfrm>
                <a:off x="4273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36897" name="Group 121"/>
            <p:cNvGrpSpPr>
              <a:grpSpLocks/>
            </p:cNvGrpSpPr>
            <p:nvPr/>
          </p:nvGrpSpPr>
          <p:grpSpPr bwMode="auto">
            <a:xfrm rot="5400000">
              <a:off x="8496300" y="3771292"/>
              <a:ext cx="457200" cy="228600"/>
              <a:chOff x="4272" y="1392"/>
              <a:chExt cx="288" cy="144"/>
            </a:xfrm>
          </p:grpSpPr>
          <p:sp>
            <p:nvSpPr>
              <p:cNvPr id="36" name="Rectangle 122"/>
              <p:cNvSpPr>
                <a:spLocks noChangeArrowheads="1"/>
              </p:cNvSpPr>
              <p:nvPr/>
            </p:nvSpPr>
            <p:spPr bwMode="auto">
              <a:xfrm>
                <a:off x="4272" y="1392"/>
                <a:ext cx="288" cy="143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37" name="Line 123"/>
              <p:cNvSpPr>
                <a:spLocks noChangeShapeType="1"/>
              </p:cNvSpPr>
              <p:nvPr/>
            </p:nvSpPr>
            <p:spPr bwMode="auto">
              <a:xfrm>
                <a:off x="4270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36898" name="Group 124"/>
            <p:cNvGrpSpPr>
              <a:grpSpLocks/>
            </p:cNvGrpSpPr>
            <p:nvPr/>
          </p:nvGrpSpPr>
          <p:grpSpPr bwMode="auto">
            <a:xfrm rot="-5400000">
              <a:off x="7353300" y="3771292"/>
              <a:ext cx="457200" cy="228600"/>
              <a:chOff x="4272" y="1392"/>
              <a:chExt cx="288" cy="144"/>
            </a:xfrm>
          </p:grpSpPr>
          <p:sp>
            <p:nvSpPr>
              <p:cNvPr id="34" name="Rectangle 125"/>
              <p:cNvSpPr>
                <a:spLocks noChangeArrowheads="1"/>
              </p:cNvSpPr>
              <p:nvPr/>
            </p:nvSpPr>
            <p:spPr bwMode="auto">
              <a:xfrm>
                <a:off x="4273" y="1392"/>
                <a:ext cx="288" cy="145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35" name="Line 126"/>
              <p:cNvSpPr>
                <a:spLocks noChangeShapeType="1"/>
              </p:cNvSpPr>
              <p:nvPr/>
            </p:nvSpPr>
            <p:spPr bwMode="auto">
              <a:xfrm>
                <a:off x="4273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36899" name="Group 127"/>
            <p:cNvGrpSpPr>
              <a:grpSpLocks/>
            </p:cNvGrpSpPr>
            <p:nvPr/>
          </p:nvGrpSpPr>
          <p:grpSpPr bwMode="auto">
            <a:xfrm rot="10800000">
              <a:off x="6781800" y="3123592"/>
              <a:ext cx="457200" cy="228600"/>
              <a:chOff x="4272" y="1392"/>
              <a:chExt cx="288" cy="144"/>
            </a:xfrm>
          </p:grpSpPr>
          <p:sp>
            <p:nvSpPr>
              <p:cNvPr id="32" name="Rectangle 128"/>
              <p:cNvSpPr>
                <a:spLocks noChangeArrowheads="1"/>
              </p:cNvSpPr>
              <p:nvPr/>
            </p:nvSpPr>
            <p:spPr bwMode="auto">
              <a:xfrm>
                <a:off x="4271" y="1393"/>
                <a:ext cx="288" cy="143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33" name="Line 129"/>
              <p:cNvSpPr>
                <a:spLocks noChangeShapeType="1"/>
              </p:cNvSpPr>
              <p:nvPr/>
            </p:nvSpPr>
            <p:spPr bwMode="auto">
              <a:xfrm>
                <a:off x="4273" y="1535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sp>
          <p:nvSpPr>
            <p:cNvPr id="25" name="Delay 24"/>
            <p:cNvSpPr/>
            <p:nvPr/>
          </p:nvSpPr>
          <p:spPr>
            <a:xfrm rot="5400000">
              <a:off x="6901294" y="4441901"/>
              <a:ext cx="305472" cy="258822"/>
            </a:xfrm>
            <a:prstGeom prst="flowChartDelay">
              <a:avLst/>
            </a:prstGeom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6901" name="Group 25"/>
            <p:cNvGrpSpPr>
              <a:grpSpLocks/>
            </p:cNvGrpSpPr>
            <p:nvPr/>
          </p:nvGrpSpPr>
          <p:grpSpPr bwMode="auto">
            <a:xfrm rot="-5400000">
              <a:off x="5614612" y="3412522"/>
              <a:ext cx="512382" cy="806792"/>
              <a:chOff x="1624641" y="3813174"/>
              <a:chExt cx="666574" cy="1082888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1622734" y="3884560"/>
                <a:ext cx="668562" cy="10136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Snip Same Side Corner Rectangle 28"/>
              <p:cNvSpPr/>
              <p:nvPr/>
            </p:nvSpPr>
            <p:spPr>
              <a:xfrm>
                <a:off x="1761730" y="3931130"/>
                <a:ext cx="390081" cy="945167"/>
              </a:xfrm>
              <a:prstGeom prst="snip2SameRect">
                <a:avLst/>
              </a:prstGeom>
              <a:gradFill flip="none" rotWithShape="1">
                <a:gsLst>
                  <a:gs pos="15000">
                    <a:schemeClr val="bg1">
                      <a:lumMod val="50000"/>
                      <a:lumOff val="50000"/>
                    </a:schemeClr>
                  </a:gs>
                  <a:gs pos="85000">
                    <a:schemeClr val="tx1">
                      <a:lumMod val="9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glow rad="50800">
                  <a:srgbClr val="FF0000">
                    <a:alpha val="5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774430" y="4489399"/>
                <a:ext cx="362593" cy="37563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0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glow>
                  <a:schemeClr val="bg1"/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730261" y="3808415"/>
                <a:ext cx="462853" cy="71381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7" name="Text Box 115"/>
            <p:cNvSpPr txBox="1">
              <a:spLocks noChangeArrowheads="1"/>
            </p:cNvSpPr>
            <p:nvPr/>
          </p:nvSpPr>
          <p:spPr bwMode="auto">
            <a:xfrm>
              <a:off x="6492064" y="4688112"/>
              <a:ext cx="1060110" cy="30547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Helvetica" charset="0"/>
                  <a:cs typeface="+mn-cs"/>
                </a:rPr>
                <a:t>photodiode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1899921" y="216853"/>
            <a:ext cx="4856480" cy="700087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Addressing limits to performance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0" y="1187784"/>
            <a:ext cx="4082658" cy="567021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Helvetica" charset="0"/>
              </a:rPr>
              <a:t>Thermal </a:t>
            </a:r>
            <a:r>
              <a:rPr lang="en-US" b="1" dirty="0">
                <a:solidFill>
                  <a:schemeClr val="tx1"/>
                </a:solidFill>
                <a:latin typeface="Helvetica" charset="0"/>
              </a:rPr>
              <a:t>noise</a:t>
            </a:r>
            <a:r>
              <a:rPr lang="en-US" dirty="0">
                <a:latin typeface="Helvetica" charset="0"/>
              </a:rPr>
              <a:t> – </a:t>
            </a:r>
            <a:r>
              <a:rPr lang="en-US" sz="2000" dirty="0" err="1">
                <a:latin typeface="Times" charset="0"/>
                <a:cs typeface="Times" charset="0"/>
              </a:rPr>
              <a:t>kT</a:t>
            </a:r>
            <a:r>
              <a:rPr lang="en-US" dirty="0">
                <a:latin typeface="Times" charset="0"/>
                <a:cs typeface="Times" charset="0"/>
              </a:rPr>
              <a:t> </a:t>
            </a:r>
            <a:r>
              <a:rPr lang="en-US" dirty="0">
                <a:latin typeface="Helvetica" charset="0"/>
              </a:rPr>
              <a:t>of energy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per mechanical mode</a:t>
            </a:r>
          </a:p>
          <a:p>
            <a:r>
              <a:rPr lang="de-DE" i="1" dirty="0"/>
              <a:t>Über die von der molekularkinetischen Theorie </a:t>
            </a:r>
            <a:r>
              <a:rPr lang="de-DE" i="1" dirty="0" smtClean="0"/>
              <a:t/>
            </a:r>
            <a:br>
              <a:rPr lang="de-DE" i="1" dirty="0" smtClean="0"/>
            </a:br>
            <a:r>
              <a:rPr lang="de-DE" i="1" dirty="0" smtClean="0"/>
              <a:t>der </a:t>
            </a:r>
            <a:r>
              <a:rPr lang="de-DE" i="1" dirty="0"/>
              <a:t>Wärmegeforderte Bewegung von in ruhenden Flüssigkeiten suspendierten </a:t>
            </a:r>
            <a:r>
              <a:rPr lang="de-DE" i="1" dirty="0" smtClean="0"/>
              <a:t>Teilchen</a:t>
            </a:r>
            <a:r>
              <a:rPr lang="en-US" dirty="0" smtClean="0"/>
              <a:t>, A. Einstein, 1905</a:t>
            </a:r>
            <a:endParaRPr lang="en-US" dirty="0" smtClean="0">
              <a:latin typeface="Helvetica" charset="0"/>
            </a:endParaRPr>
          </a:p>
          <a:p>
            <a:r>
              <a:rPr lang="en-US" dirty="0">
                <a:latin typeface="Helvetica" charset="0"/>
              </a:rPr>
              <a:t>M</a:t>
            </a:r>
            <a:r>
              <a:rPr lang="en-US" dirty="0" smtClean="0">
                <a:latin typeface="Helvetica" charset="0"/>
              </a:rPr>
              <a:t>otion </a:t>
            </a:r>
            <a:r>
              <a:rPr lang="en-US" dirty="0">
                <a:latin typeface="Helvetica" charset="0"/>
              </a:rPr>
              <a:t>of components due to thermal energy </a:t>
            </a:r>
            <a:r>
              <a:rPr lang="en-US" dirty="0" smtClean="0">
                <a:latin typeface="Helvetica" charset="0"/>
              </a:rPr>
              <a:t>masks </a:t>
            </a:r>
            <a:r>
              <a:rPr lang="en-US" dirty="0">
                <a:latin typeface="Helvetica" charset="0"/>
              </a:rPr>
              <a:t>GW</a:t>
            </a:r>
          </a:p>
          <a:p>
            <a:r>
              <a:rPr lang="en-US" dirty="0">
                <a:latin typeface="Helvetica" charset="0"/>
              </a:rPr>
              <a:t>Low mechanical loss materials gather this motion into a </a:t>
            </a:r>
            <a:r>
              <a:rPr lang="en-US" dirty="0" smtClean="0">
                <a:latin typeface="Helvetica" charset="0"/>
              </a:rPr>
              <a:t>narrow </a:t>
            </a:r>
            <a:r>
              <a:rPr lang="en-US" dirty="0">
                <a:latin typeface="Helvetica" charset="0"/>
              </a:rPr>
              <a:t>peak at resonant frequencies </a:t>
            </a:r>
            <a:endParaRPr lang="en-US" dirty="0" smtClean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Realized in aLIGO with an all </a:t>
            </a:r>
            <a:r>
              <a:rPr lang="en-US" b="1" dirty="0" smtClean="0">
                <a:solidFill>
                  <a:srgbClr val="114FFB"/>
                </a:solidFill>
                <a:latin typeface="Helvetica" charset="0"/>
              </a:rPr>
              <a:t>fused-silica test mass </a:t>
            </a:r>
            <a:br>
              <a:rPr lang="en-US" b="1" dirty="0" smtClean="0">
                <a:solidFill>
                  <a:srgbClr val="114FFB"/>
                </a:solidFill>
                <a:latin typeface="Helvetica" charset="0"/>
              </a:rPr>
            </a:br>
            <a:r>
              <a:rPr lang="en-US" b="1" dirty="0" smtClean="0">
                <a:solidFill>
                  <a:srgbClr val="114FFB"/>
                </a:solidFill>
                <a:latin typeface="Helvetica" charset="0"/>
              </a:rPr>
              <a:t>suspension </a:t>
            </a:r>
            <a:r>
              <a:rPr lang="en-US" dirty="0" smtClean="0">
                <a:latin typeface="Helvetica" charset="0"/>
              </a:rPr>
              <a:t>– </a:t>
            </a:r>
            <a:r>
              <a:rPr lang="en-US" i="1" dirty="0" smtClean="0">
                <a:latin typeface="Helvetica" charset="0"/>
              </a:rPr>
              <a:t>Q</a:t>
            </a:r>
            <a:r>
              <a:rPr lang="en-US" dirty="0" smtClean="0">
                <a:latin typeface="Helvetica" charset="0"/>
              </a:rPr>
              <a:t> of order 10</a:t>
            </a:r>
            <a:r>
              <a:rPr lang="en-US" baseline="30000" dirty="0" smtClean="0">
                <a:latin typeface="Helvetica" charset="0"/>
              </a:rPr>
              <a:t>9</a:t>
            </a:r>
          </a:p>
          <a:p>
            <a:r>
              <a:rPr lang="en-US" b="1" dirty="0" smtClean="0">
                <a:solidFill>
                  <a:srgbClr val="114FFB"/>
                </a:solidFill>
                <a:latin typeface="Helvetica" charset="0"/>
              </a:rPr>
              <a:t>Test </a:t>
            </a:r>
            <a:r>
              <a:rPr lang="en-US" b="1" dirty="0">
                <a:solidFill>
                  <a:srgbClr val="114FFB"/>
                </a:solidFill>
                <a:latin typeface="Helvetica" charset="0"/>
              </a:rPr>
              <a:t>mass internal modes, </a:t>
            </a:r>
            <a:br>
              <a:rPr lang="en-US" b="1" dirty="0">
                <a:solidFill>
                  <a:srgbClr val="114FFB"/>
                </a:solidFill>
                <a:latin typeface="Helvetica" charset="0"/>
              </a:rPr>
            </a:br>
            <a:r>
              <a:rPr lang="en-US" b="1" dirty="0">
                <a:solidFill>
                  <a:srgbClr val="114FFB"/>
                </a:solidFill>
                <a:latin typeface="Helvetica" charset="0"/>
              </a:rPr>
              <a:t>Mirror coatings engineered for </a:t>
            </a:r>
            <a:br>
              <a:rPr lang="en-US" b="1" dirty="0">
                <a:solidFill>
                  <a:srgbClr val="114FFB"/>
                </a:solidFill>
                <a:latin typeface="Helvetica" charset="0"/>
              </a:rPr>
            </a:br>
            <a:r>
              <a:rPr lang="en-US" b="1" dirty="0">
                <a:solidFill>
                  <a:srgbClr val="114FFB"/>
                </a:solidFill>
                <a:latin typeface="Helvetica" charset="0"/>
              </a:rPr>
              <a:t>low mechanical loss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164B4A8-3FF3-6A4A-A5FF-B429BCD8B52F}" type="slidenum">
              <a:rPr lang="en-US" sz="1200">
                <a:latin typeface="Helvetica" charset="0"/>
              </a:rPr>
              <a:pPr/>
              <a:t>16</a:t>
            </a:fld>
            <a:endParaRPr lang="en-US" sz="1200">
              <a:latin typeface="Helvetica" charset="0"/>
            </a:endParaRPr>
          </a:p>
        </p:txBody>
      </p:sp>
      <p:pic>
        <p:nvPicPr>
          <p:cNvPr id="37892" name="Picture 4" descr="Se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t="9740" r="10306" b="4039"/>
          <a:stretch>
            <a:fillRect/>
          </a:stretch>
        </p:blipFill>
        <p:spPr bwMode="auto">
          <a:xfrm>
            <a:off x="3479800" y="1830388"/>
            <a:ext cx="5508625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893" name="Straight Arrow Connector 8"/>
          <p:cNvCxnSpPr>
            <a:cxnSpLocks noChangeShapeType="1"/>
          </p:cNvCxnSpPr>
          <p:nvPr/>
        </p:nvCxnSpPr>
        <p:spPr bwMode="auto">
          <a:xfrm flipH="1">
            <a:off x="6234113" y="4402138"/>
            <a:ext cx="0" cy="752475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4" name="Straight Arrow Connector 9"/>
          <p:cNvCxnSpPr>
            <a:cxnSpLocks noChangeShapeType="1"/>
          </p:cNvCxnSpPr>
          <p:nvPr/>
        </p:nvCxnSpPr>
        <p:spPr bwMode="auto">
          <a:xfrm flipH="1">
            <a:off x="4667250" y="3562350"/>
            <a:ext cx="781050" cy="487363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5" name="Straight Arrow Connector 10"/>
          <p:cNvCxnSpPr>
            <a:cxnSpLocks noChangeShapeType="1"/>
          </p:cNvCxnSpPr>
          <p:nvPr/>
        </p:nvCxnSpPr>
        <p:spPr bwMode="auto">
          <a:xfrm flipH="1">
            <a:off x="5057775" y="4157663"/>
            <a:ext cx="782638" cy="487362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0" y="0"/>
            <a:ext cx="2032000" cy="1729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1991360" y="237173"/>
            <a:ext cx="5114925" cy="700087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Addressing limits to performance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0" y="1176338"/>
            <a:ext cx="3835400" cy="4641850"/>
          </a:xfrm>
        </p:spPr>
        <p:txBody>
          <a:bodyPr/>
          <a:lstStyle/>
          <a:p>
            <a:endParaRPr lang="en-US" b="1">
              <a:solidFill>
                <a:schemeClr val="tx1"/>
              </a:solidFill>
              <a:latin typeface="Helvetica" charset="0"/>
            </a:endParaRPr>
          </a:p>
          <a:p>
            <a:r>
              <a:rPr lang="en-US" b="1">
                <a:solidFill>
                  <a:schemeClr val="tx1"/>
                </a:solidFill>
                <a:latin typeface="Helvetica" charset="0"/>
              </a:rPr>
              <a:t>Seismic noise </a:t>
            </a:r>
            <a:r>
              <a:rPr lang="en-US">
                <a:latin typeface="Helvetica" charset="0"/>
              </a:rPr>
              <a:t>– must prevent masking of GWs, enable practical control systems</a:t>
            </a:r>
          </a:p>
          <a:p>
            <a:r>
              <a:rPr lang="en-US">
                <a:latin typeface="Helvetica" charset="0"/>
              </a:rPr>
              <a:t>Motion from waves on coasts…and people moving around</a:t>
            </a:r>
          </a:p>
          <a:p>
            <a:r>
              <a:rPr lang="en-US">
                <a:latin typeface="Helvetica" charset="0"/>
              </a:rPr>
              <a:t>GW band: 10 Hz and above – direct effect of masking</a:t>
            </a:r>
          </a:p>
          <a:p>
            <a:r>
              <a:rPr lang="en-US">
                <a:latin typeface="Helvetica" charset="0"/>
              </a:rPr>
              <a:t>Control Band: below 10 Hz – forces needed to hold optics </a:t>
            </a:r>
            <a:br>
              <a:rPr lang="en-US">
                <a:latin typeface="Helvetica" charset="0"/>
              </a:rPr>
            </a:br>
            <a:r>
              <a:rPr lang="en-US">
                <a:latin typeface="Helvetica" charset="0"/>
              </a:rPr>
              <a:t>on resonance and aligned</a:t>
            </a:r>
          </a:p>
          <a:p>
            <a:r>
              <a:rPr lang="en-US">
                <a:latin typeface="Helvetica" charset="0"/>
              </a:rPr>
              <a:t>aLIGO uses </a:t>
            </a:r>
            <a:r>
              <a:rPr lang="en-US" b="1">
                <a:solidFill>
                  <a:srgbClr val="114FFB"/>
                </a:solidFill>
                <a:latin typeface="Helvetica" charset="0"/>
              </a:rPr>
              <a:t>active servo-controlled platforms, multiple pendulums</a:t>
            </a:r>
          </a:p>
          <a:p>
            <a:r>
              <a:rPr lang="en-US">
                <a:latin typeface="Helvetica" charset="0"/>
              </a:rPr>
              <a:t>Ultimate limit on the ground: Newtownian background – wandering net gravity vector; a limit in the 10-20 Hz band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46B7CCA-824E-AA4C-937E-B064C7B10DC8}" type="slidenum">
              <a:rPr lang="en-US" sz="1200">
                <a:latin typeface="Helvetica" charset="0"/>
              </a:rPr>
              <a:pPr/>
              <a:t>17</a:t>
            </a:fld>
            <a:endParaRPr lang="en-US" sz="1200">
              <a:latin typeface="Helvetica" charset="0"/>
            </a:endParaRPr>
          </a:p>
        </p:txBody>
      </p:sp>
      <p:pic>
        <p:nvPicPr>
          <p:cNvPr id="38916" name="Picture 4" descr="Se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t="9740" r="10306" b="4039"/>
          <a:stretch>
            <a:fillRect/>
          </a:stretch>
        </p:blipFill>
        <p:spPr bwMode="auto">
          <a:xfrm>
            <a:off x="3484563" y="1830388"/>
            <a:ext cx="5508625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917" name="Straight Arrow Connector 9"/>
          <p:cNvCxnSpPr>
            <a:cxnSpLocks noChangeShapeType="1"/>
          </p:cNvCxnSpPr>
          <p:nvPr/>
        </p:nvCxnSpPr>
        <p:spPr bwMode="auto">
          <a:xfrm flipH="1">
            <a:off x="4097338" y="2125663"/>
            <a:ext cx="982662" cy="0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18" name="Straight Arrow Connector 13"/>
          <p:cNvCxnSpPr>
            <a:cxnSpLocks noChangeShapeType="1"/>
          </p:cNvCxnSpPr>
          <p:nvPr/>
        </p:nvCxnSpPr>
        <p:spPr bwMode="auto">
          <a:xfrm flipH="1">
            <a:off x="4168775" y="2730500"/>
            <a:ext cx="982663" cy="0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19" name="Straight Arrow Connector 14"/>
          <p:cNvCxnSpPr>
            <a:cxnSpLocks noChangeShapeType="1"/>
          </p:cNvCxnSpPr>
          <p:nvPr/>
        </p:nvCxnSpPr>
        <p:spPr bwMode="auto">
          <a:xfrm flipH="1">
            <a:off x="4321175" y="3309938"/>
            <a:ext cx="982663" cy="0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Content Placeholder 4" descr="bsc structure as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1"/>
            <a:ext cx="1778000" cy="183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757FB-3FE4-594E-BCA3-AD06917CC2A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49154" name="Picture 35" descr="aLIGO_lisa_lay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/>
          <a:stretch>
            <a:fillRect/>
          </a:stretch>
        </p:blipFill>
        <p:spPr bwMode="auto">
          <a:xfrm>
            <a:off x="2660285" y="1176401"/>
            <a:ext cx="4798410" cy="321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le 1"/>
          <p:cNvSpPr>
            <a:spLocks noGrp="1"/>
          </p:cNvSpPr>
          <p:nvPr>
            <p:ph type="title"/>
          </p:nvPr>
        </p:nvSpPr>
        <p:spPr>
          <a:xfrm>
            <a:off x="4973638" y="5886450"/>
            <a:ext cx="5114925" cy="700088"/>
          </a:xfrm>
        </p:spPr>
        <p:txBody>
          <a:bodyPr/>
          <a:lstStyle/>
          <a:p>
            <a:r>
              <a:rPr lang="en-US">
                <a:latin typeface="Helvetica" charset="0"/>
              </a:rPr>
              <a:t>The real instrument is </a:t>
            </a:r>
            <a:br>
              <a:rPr lang="en-US">
                <a:latin typeface="Helvetica" charset="0"/>
              </a:rPr>
            </a:br>
            <a:r>
              <a:rPr lang="en-US">
                <a:latin typeface="Helvetica" charset="0"/>
              </a:rPr>
              <a:t>far more complex…</a:t>
            </a:r>
          </a:p>
        </p:txBody>
      </p:sp>
      <p:pic>
        <p:nvPicPr>
          <p:cNvPr id="49156" name="Picture 1028" descr="IFO_SYS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67" y="3053865"/>
            <a:ext cx="4175125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7" name="Group 34"/>
          <p:cNvGrpSpPr>
            <a:grpSpLocks/>
          </p:cNvGrpSpPr>
          <p:nvPr/>
        </p:nvGrpSpPr>
        <p:grpSpPr bwMode="auto">
          <a:xfrm>
            <a:off x="357188" y="5095875"/>
            <a:ext cx="1509712" cy="1431925"/>
            <a:chOff x="5467407" y="1751992"/>
            <a:chExt cx="3371793" cy="3241590"/>
          </a:xfrm>
        </p:grpSpPr>
        <p:sp>
          <p:nvSpPr>
            <p:cNvPr id="6" name="Right Arrow 5"/>
            <p:cNvSpPr/>
            <p:nvPr/>
          </p:nvSpPr>
          <p:spPr>
            <a:xfrm rot="5400000">
              <a:off x="6790477" y="4077061"/>
              <a:ext cx="533838" cy="121453"/>
            </a:xfrm>
            <a:prstGeom prst="rightArrow">
              <a:avLst/>
            </a:prstGeom>
            <a:gradFill flip="none" rotWithShape="1">
              <a:gsLst>
                <a:gs pos="19000">
                  <a:schemeClr val="accent4">
                    <a:lumMod val="75000"/>
                    <a:alpha val="80000"/>
                  </a:schemeClr>
                </a:gs>
                <a:gs pos="100000">
                  <a:srgbClr val="FF0000">
                    <a:alpha val="2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>
              <a:solidFill>
                <a:schemeClr val="accent4">
                  <a:lumMod val="75000"/>
                </a:schemeClr>
              </a:solidFill>
            </a:ln>
            <a:effectLst>
              <a:glow>
                <a:srgbClr val="FF0000"/>
              </a:glow>
              <a:outerShdw blurRad="228600" dist="38100" dir="5400000" sx="104000" sy="104000" algn="ctr" rotWithShape="0">
                <a:srgbClr val="000000">
                  <a:alpha val="8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ight Arrow 6"/>
            <p:cNvSpPr/>
            <p:nvPr/>
          </p:nvSpPr>
          <p:spPr>
            <a:xfrm>
              <a:off x="6174248" y="3711928"/>
              <a:ext cx="785352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7052825" y="3781778"/>
              <a:ext cx="571414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7715293" y="3711928"/>
              <a:ext cx="893720" cy="326064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rot="16200000">
              <a:off x="6457971" y="2390669"/>
              <a:ext cx="1104858" cy="326064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16200000">
              <a:off x="6652906" y="3468649"/>
              <a:ext cx="714987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Rectangle 116"/>
            <p:cNvSpPr>
              <a:spLocks noChangeArrowheads="1"/>
            </p:cNvSpPr>
            <p:nvPr/>
          </p:nvSpPr>
          <p:spPr bwMode="auto">
            <a:xfrm rot="18900000">
              <a:off x="6835980" y="3789667"/>
              <a:ext cx="457372" cy="150939"/>
            </a:xfrm>
            <a:prstGeom prst="rect">
              <a:avLst/>
            </a:prstGeom>
            <a:gradFill rotWithShape="1">
              <a:gsLst>
                <a:gs pos="0">
                  <a:srgbClr val="25D990"/>
                </a:gs>
                <a:gs pos="50000">
                  <a:srgbClr val="25D990">
                    <a:gamma/>
                    <a:tint val="40000"/>
                    <a:invGamma/>
                  </a:srgbClr>
                </a:gs>
                <a:gs pos="100000">
                  <a:srgbClr val="25D99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14" name="Line 117"/>
            <p:cNvSpPr>
              <a:spLocks noChangeShapeType="1"/>
            </p:cNvSpPr>
            <p:nvPr/>
          </p:nvSpPr>
          <p:spPr bwMode="auto">
            <a:xfrm flipV="1">
              <a:off x="6857253" y="3656696"/>
              <a:ext cx="304915" cy="305472"/>
            </a:xfrm>
            <a:prstGeom prst="line">
              <a:avLst/>
            </a:prstGeom>
            <a:noFill/>
            <a:ln w="38100">
              <a:solidFill>
                <a:srgbClr val="FF99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grpSp>
          <p:nvGrpSpPr>
            <p:cNvPr id="49180" name="Group 118"/>
            <p:cNvGrpSpPr>
              <a:grpSpLocks/>
            </p:cNvGrpSpPr>
            <p:nvPr/>
          </p:nvGrpSpPr>
          <p:grpSpPr bwMode="auto">
            <a:xfrm>
              <a:off x="6781800" y="1751992"/>
              <a:ext cx="457200" cy="228600"/>
              <a:chOff x="4272" y="1392"/>
              <a:chExt cx="288" cy="144"/>
            </a:xfrm>
          </p:grpSpPr>
          <p:sp>
            <p:nvSpPr>
              <p:cNvPr id="16" name="Rectangle 119"/>
              <p:cNvSpPr>
                <a:spLocks noChangeArrowheads="1"/>
              </p:cNvSpPr>
              <p:nvPr/>
            </p:nvSpPr>
            <p:spPr bwMode="auto">
              <a:xfrm>
                <a:off x="4273" y="1392"/>
                <a:ext cx="288" cy="145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17" name="Line 120"/>
              <p:cNvSpPr>
                <a:spLocks noChangeShapeType="1"/>
              </p:cNvSpPr>
              <p:nvPr/>
            </p:nvSpPr>
            <p:spPr bwMode="auto">
              <a:xfrm>
                <a:off x="4273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49181" name="Group 121"/>
            <p:cNvGrpSpPr>
              <a:grpSpLocks/>
            </p:cNvGrpSpPr>
            <p:nvPr/>
          </p:nvGrpSpPr>
          <p:grpSpPr bwMode="auto">
            <a:xfrm rot="5400000">
              <a:off x="8496300" y="3771292"/>
              <a:ext cx="457200" cy="228600"/>
              <a:chOff x="4272" y="1392"/>
              <a:chExt cx="288" cy="144"/>
            </a:xfrm>
          </p:grpSpPr>
          <p:sp>
            <p:nvSpPr>
              <p:cNvPr id="19" name="Rectangle 122"/>
              <p:cNvSpPr>
                <a:spLocks noChangeArrowheads="1"/>
              </p:cNvSpPr>
              <p:nvPr/>
            </p:nvSpPr>
            <p:spPr bwMode="auto">
              <a:xfrm>
                <a:off x="4272" y="1392"/>
                <a:ext cx="288" cy="143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20" name="Line 123"/>
              <p:cNvSpPr>
                <a:spLocks noChangeShapeType="1"/>
              </p:cNvSpPr>
              <p:nvPr/>
            </p:nvSpPr>
            <p:spPr bwMode="auto">
              <a:xfrm>
                <a:off x="4270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49182" name="Group 124"/>
            <p:cNvGrpSpPr>
              <a:grpSpLocks/>
            </p:cNvGrpSpPr>
            <p:nvPr/>
          </p:nvGrpSpPr>
          <p:grpSpPr bwMode="auto">
            <a:xfrm rot="-5400000">
              <a:off x="7353300" y="3771292"/>
              <a:ext cx="457200" cy="228600"/>
              <a:chOff x="4272" y="1392"/>
              <a:chExt cx="288" cy="144"/>
            </a:xfrm>
          </p:grpSpPr>
          <p:sp>
            <p:nvSpPr>
              <p:cNvPr id="22" name="Rectangle 125"/>
              <p:cNvSpPr>
                <a:spLocks noChangeArrowheads="1"/>
              </p:cNvSpPr>
              <p:nvPr/>
            </p:nvSpPr>
            <p:spPr bwMode="auto">
              <a:xfrm>
                <a:off x="4273" y="1392"/>
                <a:ext cx="288" cy="145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23" name="Line 126"/>
              <p:cNvSpPr>
                <a:spLocks noChangeShapeType="1"/>
              </p:cNvSpPr>
              <p:nvPr/>
            </p:nvSpPr>
            <p:spPr bwMode="auto">
              <a:xfrm>
                <a:off x="4273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49183" name="Group 127"/>
            <p:cNvGrpSpPr>
              <a:grpSpLocks/>
            </p:cNvGrpSpPr>
            <p:nvPr/>
          </p:nvGrpSpPr>
          <p:grpSpPr bwMode="auto">
            <a:xfrm rot="10800000">
              <a:off x="6781800" y="3123592"/>
              <a:ext cx="457200" cy="228600"/>
              <a:chOff x="4272" y="1392"/>
              <a:chExt cx="288" cy="144"/>
            </a:xfrm>
          </p:grpSpPr>
          <p:sp>
            <p:nvSpPr>
              <p:cNvPr id="25" name="Rectangle 128"/>
              <p:cNvSpPr>
                <a:spLocks noChangeArrowheads="1"/>
              </p:cNvSpPr>
              <p:nvPr/>
            </p:nvSpPr>
            <p:spPr bwMode="auto">
              <a:xfrm>
                <a:off x="4271" y="1393"/>
                <a:ext cx="288" cy="143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26" name="Line 129"/>
              <p:cNvSpPr>
                <a:spLocks noChangeShapeType="1"/>
              </p:cNvSpPr>
              <p:nvPr/>
            </p:nvSpPr>
            <p:spPr bwMode="auto">
              <a:xfrm>
                <a:off x="4273" y="1535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sp>
          <p:nvSpPr>
            <p:cNvPr id="27" name="Delay 26"/>
            <p:cNvSpPr/>
            <p:nvPr/>
          </p:nvSpPr>
          <p:spPr>
            <a:xfrm rot="5400000">
              <a:off x="6901293" y="4441901"/>
              <a:ext cx="305472" cy="258824"/>
            </a:xfrm>
            <a:prstGeom prst="flowChartDelay">
              <a:avLst/>
            </a:prstGeom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9185" name="Group 27"/>
            <p:cNvGrpSpPr>
              <a:grpSpLocks/>
            </p:cNvGrpSpPr>
            <p:nvPr/>
          </p:nvGrpSpPr>
          <p:grpSpPr bwMode="auto">
            <a:xfrm rot="-5400000">
              <a:off x="5614612" y="3412522"/>
              <a:ext cx="512382" cy="806792"/>
              <a:chOff x="1624641" y="3813174"/>
              <a:chExt cx="666574" cy="1082888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622736" y="3884555"/>
                <a:ext cx="668562" cy="1013638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Snip Same Side Corner Rectangle 29"/>
              <p:cNvSpPr/>
              <p:nvPr/>
            </p:nvSpPr>
            <p:spPr>
              <a:xfrm>
                <a:off x="1761730" y="3931130"/>
                <a:ext cx="390081" cy="945167"/>
              </a:xfrm>
              <a:prstGeom prst="snip2SameRect">
                <a:avLst/>
              </a:prstGeom>
              <a:gradFill flip="none" rotWithShape="1">
                <a:gsLst>
                  <a:gs pos="15000">
                    <a:schemeClr val="bg1">
                      <a:lumMod val="50000"/>
                      <a:lumOff val="50000"/>
                    </a:schemeClr>
                  </a:gs>
                  <a:gs pos="85000">
                    <a:schemeClr val="tx1">
                      <a:lumMod val="9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glow rad="50800">
                  <a:srgbClr val="FF0000">
                    <a:alpha val="5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774430" y="4489399"/>
                <a:ext cx="362593" cy="37563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0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glow>
                  <a:schemeClr val="bg1"/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730265" y="3808414"/>
                <a:ext cx="462853" cy="71384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4" name="Text Box 115"/>
            <p:cNvSpPr txBox="1">
              <a:spLocks noChangeArrowheads="1"/>
            </p:cNvSpPr>
            <p:nvPr/>
          </p:nvSpPr>
          <p:spPr bwMode="auto">
            <a:xfrm>
              <a:off x="6492063" y="4688112"/>
              <a:ext cx="1060113" cy="30547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latin typeface="Helvetica" charset="0"/>
                  <a:cs typeface="+mn-cs"/>
                </a:rPr>
                <a:t>photodiode</a:t>
              </a:r>
            </a:p>
          </p:txBody>
        </p:sp>
      </p:grpSp>
      <p:cxnSp>
        <p:nvCxnSpPr>
          <p:cNvPr id="49158" name="Straight Arrow Connector 37"/>
          <p:cNvCxnSpPr>
            <a:cxnSpLocks noChangeShapeType="1"/>
          </p:cNvCxnSpPr>
          <p:nvPr/>
        </p:nvCxnSpPr>
        <p:spPr bwMode="auto">
          <a:xfrm flipV="1">
            <a:off x="4498975" y="3873500"/>
            <a:ext cx="3167063" cy="2179638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49159" name="Title 1"/>
          <p:cNvSpPr txBox="1">
            <a:spLocks/>
          </p:cNvSpPr>
          <p:nvPr/>
        </p:nvSpPr>
        <p:spPr bwMode="auto">
          <a:xfrm rot="-2094844">
            <a:off x="5332413" y="4657725"/>
            <a:ext cx="1776412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Reality axis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377" y="-1"/>
            <a:ext cx="3687624" cy="2217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2127937" y="227013"/>
            <a:ext cx="5607219" cy="700087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The Design: Optical Configuration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Helvetica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9BFAFAF-6FCB-D04B-A44A-DE30D235BFEA}" type="slidenum">
              <a:rPr lang="en-US" sz="1200">
                <a:latin typeface="Helvetica" charset="0"/>
              </a:rPr>
              <a:pPr/>
              <a:t>19</a:t>
            </a:fld>
            <a:endParaRPr lang="en-US" sz="1200">
              <a:latin typeface="Helvetica" charset="0"/>
            </a:endParaRPr>
          </a:p>
        </p:txBody>
      </p:sp>
      <p:pic>
        <p:nvPicPr>
          <p:cNvPr id="40964" name="Picture 1028" descr="IFO_SYS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22353"/>
            <a:ext cx="8229600" cy="630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1548604" y="227013"/>
            <a:ext cx="4696736" cy="700087"/>
          </a:xfrm>
        </p:spPr>
        <p:txBody>
          <a:bodyPr/>
          <a:lstStyle/>
          <a:p>
            <a:r>
              <a:rPr lang="en-US" sz="2800" dirty="0" smtClean="0">
                <a:latin typeface="Helvetica" charset="0"/>
              </a:rPr>
              <a:t>The starting point for GW detection via Interferometry</a:t>
            </a:r>
            <a:endParaRPr lang="en-US" sz="2800" dirty="0">
              <a:latin typeface="Helvetica" charset="0"/>
            </a:endParaRP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077200" cy="4953000"/>
          </a:xfrm>
        </p:spPr>
        <p:txBody>
          <a:bodyPr/>
          <a:lstStyle/>
          <a:p>
            <a:r>
              <a:rPr lang="en-US" dirty="0" err="1">
                <a:latin typeface="Helvetica" charset="0"/>
              </a:rPr>
              <a:t>Rai</a:t>
            </a:r>
            <a:r>
              <a:rPr lang="en-US" dirty="0">
                <a:latin typeface="Helvetica" charset="0"/>
              </a:rPr>
              <a:t> Weiss of MIT was teaching a course on GR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in the late </a:t>
            </a:r>
            <a:r>
              <a:rPr lang="ja-JP" altLang="en-US" dirty="0">
                <a:latin typeface="Helvetica" charset="0"/>
              </a:rPr>
              <a:t>‘</a:t>
            </a:r>
            <a:r>
              <a:rPr lang="en-US" altLang="ja-JP" dirty="0">
                <a:latin typeface="Helvetica" charset="0"/>
              </a:rPr>
              <a:t>60s</a:t>
            </a:r>
          </a:p>
          <a:p>
            <a:r>
              <a:rPr lang="en-US" dirty="0">
                <a:latin typeface="Helvetica" charset="0"/>
              </a:rPr>
              <a:t>Wanted a good homework problem for the students</a:t>
            </a:r>
          </a:p>
          <a:p>
            <a:r>
              <a:rPr lang="en-US" dirty="0">
                <a:latin typeface="Helvetica" charset="0"/>
              </a:rPr>
              <a:t>Why not ask them to work out how to use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laser interferometry to detect gravitational waves?</a:t>
            </a:r>
          </a:p>
          <a:p>
            <a:r>
              <a:rPr lang="en-US" dirty="0">
                <a:latin typeface="Helvetica" charset="0"/>
              </a:rPr>
              <a:t>Weiss wrote the instruction book we have been following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ever since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8B907C5B-6DAA-3C40-9CD4-318EC196725D}" type="slidenum">
              <a:rPr lang="en-US" sz="800"/>
              <a:pPr>
                <a:defRPr/>
              </a:pPr>
              <a:t>2</a:t>
            </a:fld>
            <a:endParaRPr lang="en-US" sz="800"/>
          </a:p>
        </p:txBody>
      </p:sp>
      <p:pic>
        <p:nvPicPr>
          <p:cNvPr id="2765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09975"/>
            <a:ext cx="4929188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7654" name="Group 1"/>
          <p:cNvGrpSpPr>
            <a:grpSpLocks/>
          </p:cNvGrpSpPr>
          <p:nvPr/>
        </p:nvGrpSpPr>
        <p:grpSpPr bwMode="auto">
          <a:xfrm>
            <a:off x="76200" y="4470400"/>
            <a:ext cx="5086350" cy="2209800"/>
            <a:chOff x="749256" y="4725627"/>
            <a:chExt cx="4061030" cy="1679936"/>
          </a:xfrm>
        </p:grpSpPr>
        <p:pic>
          <p:nvPicPr>
            <p:cNvPr id="410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118" y="4725627"/>
              <a:ext cx="1399306" cy="199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0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687" y="4924758"/>
              <a:ext cx="3346167" cy="511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0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256" y="5431635"/>
              <a:ext cx="4061030" cy="973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410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3549650"/>
            <a:ext cx="4057650" cy="3155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2058153" y="65695"/>
            <a:ext cx="5780343" cy="927100"/>
          </a:xfrm>
        </p:spPr>
        <p:txBody>
          <a:bodyPr/>
          <a:lstStyle/>
          <a:p>
            <a:r>
              <a:rPr lang="en-US" sz="2800" dirty="0" smtClean="0">
                <a:latin typeface="Helvetica" charset="0"/>
              </a:rPr>
              <a:t>Infrastructure: </a:t>
            </a:r>
            <a:br>
              <a:rPr lang="en-US" sz="2800" dirty="0" smtClean="0">
                <a:latin typeface="Helvetica" charset="0"/>
              </a:rPr>
            </a:br>
            <a:r>
              <a:rPr lang="en-US" sz="2800" dirty="0" smtClean="0">
                <a:latin typeface="Helvetica" charset="0"/>
              </a:rPr>
              <a:t>4km </a:t>
            </a:r>
            <a:r>
              <a:rPr lang="en-US" sz="2800" dirty="0">
                <a:latin typeface="Helvetica" charset="0"/>
              </a:rPr>
              <a:t>Beam Tubes</a:t>
            </a:r>
          </a:p>
        </p:txBody>
      </p:sp>
      <p:pic>
        <p:nvPicPr>
          <p:cNvPr id="50178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233488"/>
            <a:ext cx="4937125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 txBox="1">
            <a:spLocks noChangeArrowheads="1"/>
          </p:cNvSpPr>
          <p:nvPr/>
        </p:nvSpPr>
        <p:spPr bwMode="auto">
          <a:xfrm>
            <a:off x="717550" y="4691063"/>
            <a:ext cx="8193088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Light must travel in an excellent vacuum</a:t>
            </a:r>
          </a:p>
          <a:p>
            <a:pPr lvl="1" algn="l">
              <a:spcBef>
                <a:spcPct val="20000"/>
              </a:spcBef>
              <a:buClr>
                <a:srgbClr val="CC0099"/>
              </a:buClr>
              <a:buFont typeface="Times New Roman" charset="0"/>
              <a:buChar char="»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Just a few molecules traversing the optical path makes a detectable change in path length, masking GWs!</a:t>
            </a:r>
          </a:p>
          <a:p>
            <a:pPr lvl="1" algn="l">
              <a:spcBef>
                <a:spcPct val="20000"/>
              </a:spcBef>
              <a:buClr>
                <a:srgbClr val="CC0099"/>
              </a:buClr>
              <a:buFont typeface="Times New Roman" charset="0"/>
              <a:buChar char="»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1.2 m diameter – avoid scattering against walls</a:t>
            </a:r>
          </a:p>
          <a:p>
            <a:pPr algn="l"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Cover over the tube – </a:t>
            </a:r>
            <a:r>
              <a:rPr lang="en-US" sz="1800" dirty="0" smtClean="0">
                <a:solidFill>
                  <a:schemeClr val="tx2"/>
                </a:solidFill>
                <a:latin typeface="Helvetica" charset="0"/>
              </a:rPr>
              <a:t>stops hunters</a:t>
            </a: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’ bullets and the stray car</a:t>
            </a:r>
          </a:p>
          <a:p>
            <a:pPr algn="l"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Tube is straight to a fraction of a cm…not like the earth’s curved surface</a:t>
            </a:r>
          </a:p>
          <a:p>
            <a:pPr lvl="1" algn="l">
              <a:spcBef>
                <a:spcPct val="20000"/>
              </a:spcBef>
              <a:buClr>
                <a:srgbClr val="CC0099"/>
              </a:buClr>
              <a:buFont typeface="Times New Roman" charset="0"/>
              <a:buChar char="»"/>
            </a:pPr>
            <a:endParaRPr lang="en-US" sz="1800" dirty="0">
              <a:solidFill>
                <a:schemeClr val="tx2"/>
              </a:solidFill>
              <a:latin typeface="Helvetica" charset="0"/>
            </a:endParaRP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1500188"/>
            <a:ext cx="3271837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1DD34A69-39B8-E14C-BB43-347C50A1E6F9}" type="slidenum">
              <a:rPr lang="en-US" sz="800"/>
              <a:pPr>
                <a:defRPr/>
              </a:pPr>
              <a:t>21</a:t>
            </a:fld>
            <a:endParaRPr lang="en-US" sz="800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411288" y="455613"/>
            <a:ext cx="6781800" cy="498475"/>
          </a:xfrm>
          <a:extLst>
            <a:ext uri="{909E8E84-426E-40dd-AFC4-6F175D3DCCD1}">
              <a14:hiddenFill xmlns:a14="http://schemas.microsoft.com/office/drawing/2010/main">
                <a:solidFill>
                  <a:srgbClr val="90F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800" dirty="0">
                <a:latin typeface="Helvetica" charset="0"/>
              </a:rPr>
              <a:t>LIGO Vacuum Equipment </a:t>
            </a:r>
            <a:r>
              <a:rPr lang="en-US" dirty="0">
                <a:latin typeface="Helvetica" charset="0"/>
              </a:rPr>
              <a:t>–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designed for several generations of instruments</a:t>
            </a:r>
            <a:r>
              <a:rPr lang="en-US" b="1" i="1" dirty="0">
                <a:solidFill>
                  <a:srgbClr val="EB5621"/>
                </a:solidFill>
                <a:latin typeface="Helvetica" charset="0"/>
              </a:rPr>
              <a:t> </a:t>
            </a:r>
            <a:endParaRPr lang="en-US" dirty="0">
              <a:latin typeface="Helvetica" charset="0"/>
            </a:endParaRPr>
          </a:p>
        </p:txBody>
      </p:sp>
      <p:pic>
        <p:nvPicPr>
          <p:cNvPr id="52227" name="Picture 3" descr="vacequip-liv pic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905000"/>
            <a:ext cx="6705600" cy="4953000"/>
          </a:xfrm>
          <a:noFill/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29305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1403771" y="294826"/>
            <a:ext cx="7497912" cy="700088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200W </a:t>
            </a:r>
            <a:r>
              <a:rPr lang="en-US" sz="2800" dirty="0" err="1">
                <a:latin typeface="Helvetica" charset="0"/>
              </a:rPr>
              <a:t>Nd:YAG</a:t>
            </a:r>
            <a:r>
              <a:rPr lang="en-US" sz="2800" dirty="0">
                <a:latin typeface="Helvetica" charset="0"/>
              </a:rPr>
              <a:t> </a:t>
            </a:r>
            <a:r>
              <a:rPr lang="en-US" sz="2800" dirty="0" smtClean="0">
                <a:latin typeface="Helvetica" charset="0"/>
              </a:rPr>
              <a:t>laser</a:t>
            </a:r>
            <a:r>
              <a:rPr lang="en-US" sz="2800" dirty="0">
                <a:latin typeface="Helvetica" charset="0"/>
              </a:rPr>
              <a:t/>
            </a:r>
            <a:br>
              <a:rPr lang="en-US" sz="2800" dirty="0">
                <a:latin typeface="Helvetica" charset="0"/>
              </a:rPr>
            </a:br>
            <a:r>
              <a:rPr lang="en-US" sz="1800" dirty="0" smtClean="0">
                <a:latin typeface="Helvetica" charset="0"/>
                <a:cs typeface="Helvetica" charset="0"/>
              </a:rPr>
              <a:t>Designed and contributed by </a:t>
            </a:r>
            <a:r>
              <a:rPr lang="en-US" sz="1800" dirty="0">
                <a:latin typeface="Helvetica" charset="0"/>
                <a:cs typeface="Helvetica" charset="0"/>
              </a:rPr>
              <a:t>M</a:t>
            </a:r>
            <a:r>
              <a:rPr lang="en-US" sz="1800" dirty="0" smtClean="0">
                <a:latin typeface="Helvetica" charset="0"/>
                <a:cs typeface="Helvetica" charset="0"/>
              </a:rPr>
              <a:t>ax Planck Albert Einstein Institute</a:t>
            </a:r>
            <a:endParaRPr lang="en-US" sz="1800" dirty="0">
              <a:latin typeface="Helvetica" charset="0"/>
              <a:cs typeface="Helvetica" charset="0"/>
            </a:endParaRPr>
          </a:p>
        </p:txBody>
      </p:sp>
      <p:sp>
        <p:nvSpPr>
          <p:cNvPr id="542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0A8B3EC-B71D-D74A-A166-311FBC24FD49}" type="slidenum">
              <a:rPr lang="en-US" sz="1200">
                <a:latin typeface="Helvetica" charset="0"/>
              </a:rPr>
              <a:pPr/>
              <a:t>22</a:t>
            </a:fld>
            <a:endParaRPr lang="en-US" sz="1200">
              <a:latin typeface="Helvetica" charset="0"/>
            </a:endParaRPr>
          </a:p>
        </p:txBody>
      </p:sp>
      <p:sp>
        <p:nvSpPr>
          <p:cNvPr id="54275" name="TextBox 14"/>
          <p:cNvSpPr txBox="1">
            <a:spLocks noChangeArrowheads="1"/>
          </p:cNvSpPr>
          <p:nvPr/>
        </p:nvSpPr>
        <p:spPr bwMode="auto">
          <a:xfrm>
            <a:off x="4381500" y="5183188"/>
            <a:ext cx="46132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Helvetica" charset="0"/>
                <a:cs typeface="Helvetica" charset="0"/>
              </a:rPr>
              <a:t>Stabilized in power and frequency</a:t>
            </a:r>
            <a:endParaRPr lang="en-US" sz="1800" dirty="0">
              <a:solidFill>
                <a:schemeClr val="tx2"/>
              </a:solidFill>
              <a:latin typeface="Helvetica" charset="0"/>
              <a:cs typeface="Helvetica" charset="0"/>
            </a:endParaRPr>
          </a:p>
          <a:p>
            <a:pPr algn="l">
              <a:buFont typeface="Arial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" charset="0"/>
                <a:cs typeface="Helvetica" charset="0"/>
              </a:rPr>
              <a:t>Uses a monolithic master oscillator followed by injection-locked rod amplifier </a:t>
            </a:r>
          </a:p>
        </p:txBody>
      </p:sp>
      <p:pic>
        <p:nvPicPr>
          <p:cNvPr id="54276" name="Picture 9" descr="PSl_after_cable_clean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1179513"/>
            <a:ext cx="5265737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460500"/>
            <a:ext cx="3503612" cy="51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Content Placeholder 1"/>
          <p:cNvSpPr>
            <a:spLocks noGrp="1"/>
          </p:cNvSpPr>
          <p:nvPr>
            <p:ph idx="1"/>
          </p:nvPr>
        </p:nvSpPr>
        <p:spPr>
          <a:xfrm>
            <a:off x="3965575" y="4775200"/>
            <a:ext cx="5140325" cy="2005013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Both the physical test </a:t>
            </a:r>
            <a:r>
              <a:rPr lang="en-US" dirty="0" smtClean="0">
                <a:latin typeface="Helvetica" charset="0"/>
              </a:rPr>
              <a:t>mass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smtClean="0">
                <a:latin typeface="Helvetica" charset="0"/>
              </a:rPr>
              <a:t>– a </a:t>
            </a:r>
            <a:r>
              <a:rPr lang="en-US" dirty="0">
                <a:latin typeface="Helvetica" charset="0"/>
              </a:rPr>
              <a:t>free point in space-</a:t>
            </a:r>
            <a:r>
              <a:rPr lang="en-US" dirty="0" smtClean="0">
                <a:latin typeface="Helvetica" charset="0"/>
              </a:rPr>
              <a:t>time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smtClean="0">
                <a:latin typeface="Helvetica" charset="0"/>
              </a:rPr>
              <a:t>– and </a:t>
            </a:r>
            <a:r>
              <a:rPr lang="en-US" dirty="0">
                <a:latin typeface="Helvetica" charset="0"/>
              </a:rPr>
              <a:t>a crucial optical element</a:t>
            </a:r>
          </a:p>
          <a:p>
            <a:r>
              <a:rPr lang="en-US" dirty="0">
                <a:latin typeface="Helvetica" charset="0"/>
              </a:rPr>
              <a:t>Mechanical requirements: bulk and coating thermal noise, high resonant frequency</a:t>
            </a:r>
          </a:p>
          <a:p>
            <a:r>
              <a:rPr lang="en-US" dirty="0">
                <a:latin typeface="Helvetica" charset="0"/>
              </a:rPr>
              <a:t>Optical requirements: figure, scatter, homogeneity, bulk and coating absorption</a:t>
            </a:r>
          </a:p>
        </p:txBody>
      </p:sp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1317625" y="1588"/>
            <a:ext cx="2405063" cy="541337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Test Masses</a:t>
            </a:r>
          </a:p>
        </p:txBody>
      </p:sp>
      <p:sp>
        <p:nvSpPr>
          <p:cNvPr id="5529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66163" y="6486525"/>
            <a:ext cx="490537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0220223-50BC-E640-A366-C85EBAFD74C1}" type="slidenum">
              <a:rPr lang="en-US" sz="1200">
                <a:latin typeface="Helvetica" charset="0"/>
              </a:rPr>
              <a:pPr/>
              <a:t>23</a:t>
            </a:fld>
            <a:endParaRPr lang="en-US" sz="1200">
              <a:latin typeface="Helvetica" charset="0"/>
            </a:endParaRPr>
          </a:p>
        </p:txBody>
      </p:sp>
      <p:pic>
        <p:nvPicPr>
          <p:cNvPr id="5530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17625"/>
          <a:stretch>
            <a:fillRect/>
          </a:stretch>
        </p:blipFill>
        <p:spPr bwMode="auto">
          <a:xfrm>
            <a:off x="3872384" y="1589"/>
            <a:ext cx="5273204" cy="458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ttangolo 6"/>
          <p:cNvSpPr>
            <a:spLocks noChangeArrowheads="1"/>
          </p:cNvSpPr>
          <p:nvPr/>
        </p:nvSpPr>
        <p:spPr bwMode="auto">
          <a:xfrm>
            <a:off x="0" y="1198563"/>
            <a:ext cx="385670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l"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j-lt"/>
                <a:ea typeface="+mn-ea"/>
                <a:cs typeface="Calibri" pitchFamily="34" charset="0"/>
              </a:rPr>
              <a:t>Requires the state of the art in substrates and polishing</a:t>
            </a:r>
          </a:p>
          <a:p>
            <a:pPr marL="285750" indent="-285750" algn="l"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j-lt"/>
                <a:ea typeface="+mn-ea"/>
                <a:cs typeface="Calibri" pitchFamily="34" charset="0"/>
              </a:rPr>
              <a:t>Pushes the art for coating</a:t>
            </a:r>
            <a:r>
              <a:rPr lang="en-US" sz="2000" dirty="0" smtClean="0">
                <a:solidFill>
                  <a:schemeClr val="tx2"/>
                </a:solidFill>
                <a:latin typeface="+mj-lt"/>
                <a:ea typeface="+mn-ea"/>
                <a:cs typeface="Calibri" pitchFamily="34" charset="0"/>
              </a:rPr>
              <a:t>!</a:t>
            </a:r>
          </a:p>
          <a:p>
            <a:pPr marL="285750" indent="-285750" algn="l">
              <a:buFont typeface="Arial" charset="0"/>
              <a:buChar char="•"/>
              <a:defRPr/>
            </a:pPr>
            <a:r>
              <a:rPr lang="en-US" sz="2000" dirty="0" smtClean="0">
                <a:solidFill>
                  <a:schemeClr val="tx2"/>
                </a:solidFill>
                <a:latin typeface="+mj-lt"/>
                <a:ea typeface="+mn-ea"/>
                <a:cs typeface="Calibri" pitchFamily="34" charset="0"/>
              </a:rPr>
              <a:t>Sum-nm flatness over 300mm</a:t>
            </a:r>
            <a:endParaRPr lang="en-US" sz="2000" dirty="0">
              <a:solidFill>
                <a:schemeClr val="tx2"/>
              </a:solidFill>
              <a:latin typeface="+mj-lt"/>
              <a:ea typeface="+mn-ea"/>
              <a:cs typeface="Calibri" pitchFamily="34" charset="0"/>
            </a:endParaRPr>
          </a:p>
        </p:txBody>
      </p:sp>
      <p:grpSp>
        <p:nvGrpSpPr>
          <p:cNvPr id="55302" name="Group 2"/>
          <p:cNvGrpSpPr>
            <a:grpSpLocks/>
          </p:cNvGrpSpPr>
          <p:nvPr/>
        </p:nvGrpSpPr>
        <p:grpSpPr bwMode="auto">
          <a:xfrm>
            <a:off x="-39688" y="2673350"/>
            <a:ext cx="3732213" cy="4002088"/>
            <a:chOff x="1019587" y="26987"/>
            <a:chExt cx="4720813" cy="4106863"/>
          </a:xfrm>
        </p:grpSpPr>
        <p:grpSp>
          <p:nvGrpSpPr>
            <p:cNvPr id="55303" name="Group 7"/>
            <p:cNvGrpSpPr>
              <a:grpSpLocks/>
            </p:cNvGrpSpPr>
            <p:nvPr/>
          </p:nvGrpSpPr>
          <p:grpSpPr bwMode="auto">
            <a:xfrm>
              <a:off x="1189038" y="26987"/>
              <a:ext cx="4551362" cy="4106863"/>
              <a:chOff x="4262438" y="1312863"/>
              <a:chExt cx="4551362" cy="4106863"/>
            </a:xfrm>
          </p:grpSpPr>
          <p:sp>
            <p:nvSpPr>
              <p:cNvPr id="55305" name="Line 26"/>
              <p:cNvSpPr>
                <a:spLocks noChangeShapeType="1"/>
              </p:cNvSpPr>
              <p:nvPr/>
            </p:nvSpPr>
            <p:spPr bwMode="auto">
              <a:xfrm>
                <a:off x="5527674" y="4633914"/>
                <a:ext cx="23813" cy="785812"/>
              </a:xfrm>
              <a:prstGeom prst="line">
                <a:avLst/>
              </a:prstGeom>
              <a:noFill/>
              <a:ln w="57150">
                <a:solidFill>
                  <a:srgbClr val="FF6743"/>
                </a:solidFill>
                <a:prstDash val="sysDot"/>
                <a:round/>
                <a:headEnd type="none" w="sm" len="sm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6" name="Line 25"/>
              <p:cNvSpPr>
                <a:spLocks noChangeShapeType="1"/>
              </p:cNvSpPr>
              <p:nvPr/>
            </p:nvSpPr>
            <p:spPr bwMode="auto">
              <a:xfrm>
                <a:off x="5470525" y="3552825"/>
                <a:ext cx="0" cy="984250"/>
              </a:xfrm>
              <a:prstGeom prst="line">
                <a:avLst/>
              </a:prstGeom>
              <a:noFill/>
              <a:ln w="57150">
                <a:solidFill>
                  <a:srgbClr val="FF674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7" name="Line 24"/>
              <p:cNvSpPr>
                <a:spLocks noChangeShapeType="1"/>
              </p:cNvSpPr>
              <p:nvPr/>
            </p:nvSpPr>
            <p:spPr bwMode="auto">
              <a:xfrm>
                <a:off x="4847431" y="4487068"/>
                <a:ext cx="1691482" cy="7145"/>
              </a:xfrm>
              <a:prstGeom prst="line">
                <a:avLst/>
              </a:prstGeom>
              <a:noFill/>
              <a:ln w="57150">
                <a:solidFill>
                  <a:srgbClr val="FF674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8" name="Rectangle 20"/>
              <p:cNvSpPr>
                <a:spLocks noChangeArrowheads="1"/>
              </p:cNvSpPr>
              <p:nvPr/>
            </p:nvSpPr>
            <p:spPr bwMode="auto">
              <a:xfrm rot="5400000">
                <a:off x="7466013" y="3589337"/>
                <a:ext cx="374650" cy="1812925"/>
              </a:xfrm>
              <a:prstGeom prst="rect">
                <a:avLst/>
              </a:prstGeom>
              <a:gradFill rotWithShape="1">
                <a:gsLst>
                  <a:gs pos="0">
                    <a:srgbClr val="FFD0C5"/>
                  </a:gs>
                  <a:gs pos="50000">
                    <a:srgbClr val="FF3300"/>
                  </a:gs>
                  <a:gs pos="100000">
                    <a:srgbClr val="FFD0C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09" name="Rectangle 19"/>
              <p:cNvSpPr>
                <a:spLocks noChangeArrowheads="1"/>
              </p:cNvSpPr>
              <p:nvPr/>
            </p:nvSpPr>
            <p:spPr bwMode="auto">
              <a:xfrm>
                <a:off x="5276850" y="1662113"/>
                <a:ext cx="374650" cy="1698625"/>
              </a:xfrm>
              <a:prstGeom prst="rect">
                <a:avLst/>
              </a:prstGeom>
              <a:gradFill rotWithShape="1">
                <a:gsLst>
                  <a:gs pos="0">
                    <a:srgbClr val="FFD0C5"/>
                  </a:gs>
                  <a:gs pos="50000">
                    <a:srgbClr val="FF3300"/>
                  </a:gs>
                  <a:gs pos="100000">
                    <a:srgbClr val="FFD0C5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0" name="Rectangle 4"/>
              <p:cNvSpPr>
                <a:spLocks noChangeArrowheads="1"/>
              </p:cNvSpPr>
              <p:nvPr/>
            </p:nvSpPr>
            <p:spPr bwMode="auto">
              <a:xfrm>
                <a:off x="5111750" y="1447800"/>
                <a:ext cx="687388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1" name="Text Box 5"/>
              <p:cNvSpPr txBox="1">
                <a:spLocks noChangeArrowheads="1"/>
              </p:cNvSpPr>
              <p:nvPr/>
            </p:nvSpPr>
            <p:spPr bwMode="auto">
              <a:xfrm>
                <a:off x="5996783" y="1312863"/>
                <a:ext cx="1254124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rgbClr val="9900CC"/>
                    </a:solidFill>
                    <a:latin typeface="Helvetica" charset="0"/>
                  </a:rPr>
                  <a:t>Test Masses:</a:t>
                </a:r>
              </a:p>
              <a:p>
                <a:r>
                  <a:rPr lang="en-US" sz="1200" b="1">
                    <a:solidFill>
                      <a:srgbClr val="9900CC"/>
                    </a:solidFill>
                    <a:latin typeface="Helvetica" charset="0"/>
                  </a:rPr>
                  <a:t>34cm </a:t>
                </a:r>
                <a:r>
                  <a:rPr lang="en-US" sz="1200" b="1">
                    <a:solidFill>
                      <a:srgbClr val="9900CC"/>
                    </a:solidFill>
                    <a:latin typeface="Helvetica" charset="0"/>
                    <a:sym typeface="Symbol" charset="0"/>
                  </a:rPr>
                  <a:t> x 20cm</a:t>
                </a:r>
              </a:p>
            </p:txBody>
          </p:sp>
          <p:sp>
            <p:nvSpPr>
              <p:cNvPr id="55312" name="Text Box 6"/>
              <p:cNvSpPr txBox="1">
                <a:spLocks noChangeArrowheads="1"/>
              </p:cNvSpPr>
              <p:nvPr/>
            </p:nvSpPr>
            <p:spPr bwMode="auto">
              <a:xfrm>
                <a:off x="4546600" y="1457325"/>
                <a:ext cx="573088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chemeClr val="tx2"/>
                    </a:solidFill>
                    <a:latin typeface="Helvetica" charset="0"/>
                  </a:rPr>
                  <a:t>40 kg</a:t>
                </a:r>
                <a:endParaRPr lang="en-US" sz="1200" b="1">
                  <a:solidFill>
                    <a:schemeClr val="tx2"/>
                  </a:solidFill>
                  <a:latin typeface="Helvetica" charset="0"/>
                  <a:sym typeface="Symbol" charset="0"/>
                </a:endParaRPr>
              </a:p>
            </p:txBody>
          </p:sp>
          <p:sp>
            <p:nvSpPr>
              <p:cNvPr id="55313" name="Rectangle 7"/>
              <p:cNvSpPr>
                <a:spLocks noChangeArrowheads="1"/>
              </p:cNvSpPr>
              <p:nvPr/>
            </p:nvSpPr>
            <p:spPr bwMode="auto">
              <a:xfrm>
                <a:off x="5113338" y="3360738"/>
                <a:ext cx="687387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4" name="Text Box 9"/>
              <p:cNvSpPr txBox="1">
                <a:spLocks noChangeArrowheads="1"/>
              </p:cNvSpPr>
              <p:nvPr/>
            </p:nvSpPr>
            <p:spPr bwMode="auto">
              <a:xfrm>
                <a:off x="4548188" y="3362325"/>
                <a:ext cx="573087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chemeClr val="tx2"/>
                    </a:solidFill>
                    <a:latin typeface="Helvetica" charset="0"/>
                  </a:rPr>
                  <a:t>40 kg</a:t>
                </a:r>
                <a:endParaRPr lang="en-US" sz="1200" b="1">
                  <a:solidFill>
                    <a:schemeClr val="tx2"/>
                  </a:solidFill>
                  <a:latin typeface="Helvetica" charset="0"/>
                  <a:sym typeface="Symbol" charset="0"/>
                </a:endParaRPr>
              </a:p>
            </p:txBody>
          </p:sp>
          <p:sp>
            <p:nvSpPr>
              <p:cNvPr id="55315" name="Rectangle 10"/>
              <p:cNvSpPr>
                <a:spLocks noChangeArrowheads="1"/>
              </p:cNvSpPr>
              <p:nvPr/>
            </p:nvSpPr>
            <p:spPr bwMode="auto">
              <a:xfrm rot="-5400000">
                <a:off x="6274594" y="4377531"/>
                <a:ext cx="687388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6" name="Rectangle 11"/>
              <p:cNvSpPr>
                <a:spLocks noChangeArrowheads="1"/>
              </p:cNvSpPr>
              <p:nvPr/>
            </p:nvSpPr>
            <p:spPr bwMode="auto">
              <a:xfrm rot="-5400000">
                <a:off x="8347869" y="4379119"/>
                <a:ext cx="687387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7" name="Rectangle 12"/>
              <p:cNvSpPr>
                <a:spLocks noChangeArrowheads="1"/>
              </p:cNvSpPr>
              <p:nvPr/>
            </p:nvSpPr>
            <p:spPr bwMode="auto">
              <a:xfrm rot="2700000">
                <a:off x="5442744" y="4112419"/>
                <a:ext cx="217488" cy="819150"/>
              </a:xfrm>
              <a:prstGeom prst="rect">
                <a:avLst/>
              </a:prstGeom>
              <a:solidFill>
                <a:srgbClr val="FFCC00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8" name="Text Box 13"/>
              <p:cNvSpPr txBox="1">
                <a:spLocks noChangeArrowheads="1"/>
              </p:cNvSpPr>
              <p:nvPr/>
            </p:nvSpPr>
            <p:spPr bwMode="auto">
              <a:xfrm>
                <a:off x="4262438" y="4645025"/>
                <a:ext cx="1169987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rgbClr val="FF9900"/>
                    </a:solidFill>
                    <a:latin typeface="Helvetica" charset="0"/>
                  </a:rPr>
                  <a:t>BS: </a:t>
                </a:r>
              </a:p>
              <a:p>
                <a:r>
                  <a:rPr lang="en-US" sz="1200" b="1">
                    <a:solidFill>
                      <a:srgbClr val="FF9900"/>
                    </a:solidFill>
                    <a:latin typeface="Helvetica" charset="0"/>
                  </a:rPr>
                  <a:t>37cm </a:t>
                </a:r>
                <a:r>
                  <a:rPr lang="en-US" sz="1200" b="1">
                    <a:solidFill>
                      <a:srgbClr val="FF9900"/>
                    </a:solidFill>
                    <a:latin typeface="Helvetica" charset="0"/>
                    <a:sym typeface="Symbol" charset="0"/>
                  </a:rPr>
                  <a:t> x 6cm</a:t>
                </a:r>
              </a:p>
            </p:txBody>
          </p:sp>
          <p:sp>
            <p:nvSpPr>
              <p:cNvPr id="55319" name="Text Box 21"/>
              <p:cNvSpPr txBox="1">
                <a:spLocks noChangeArrowheads="1"/>
              </p:cNvSpPr>
              <p:nvPr/>
            </p:nvSpPr>
            <p:spPr bwMode="auto">
              <a:xfrm>
                <a:off x="6224588" y="4857750"/>
                <a:ext cx="798512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chemeClr val="tx2"/>
                    </a:solidFill>
                    <a:latin typeface="Helvetica" charset="0"/>
                  </a:rPr>
                  <a:t>ITM</a:t>
                </a:r>
              </a:p>
              <a:p>
                <a:r>
                  <a:rPr lang="en-US" sz="1200" b="1">
                    <a:solidFill>
                      <a:schemeClr val="tx2"/>
                    </a:solidFill>
                    <a:latin typeface="Helvetica" charset="0"/>
                  </a:rPr>
                  <a:t>T = 1.4%</a:t>
                </a:r>
                <a:endParaRPr lang="en-US" sz="1200" b="1">
                  <a:solidFill>
                    <a:schemeClr val="tx2"/>
                  </a:solidFill>
                  <a:latin typeface="Helvetica" charset="0"/>
                  <a:sym typeface="Symbol" charset="0"/>
                </a:endParaRPr>
              </a:p>
            </p:txBody>
          </p:sp>
          <p:sp>
            <p:nvSpPr>
              <p:cNvPr id="55320" name="AutoShape 31"/>
              <p:cNvSpPr>
                <a:spLocks noChangeArrowheads="1"/>
              </p:cNvSpPr>
              <p:nvPr/>
            </p:nvSpPr>
            <p:spPr bwMode="auto">
              <a:xfrm>
                <a:off x="6777038" y="4262438"/>
                <a:ext cx="1741487" cy="541337"/>
              </a:xfrm>
              <a:prstGeom prst="curvedRightArrow">
                <a:avLst>
                  <a:gd name="adj1" fmla="val 6981"/>
                  <a:gd name="adj2" fmla="val 26981"/>
                  <a:gd name="adj3" fmla="val 51025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1" name="Text Box 32"/>
              <p:cNvSpPr txBox="1">
                <a:spLocks noChangeArrowheads="1"/>
              </p:cNvSpPr>
              <p:nvPr/>
            </p:nvSpPr>
            <p:spPr bwMode="auto">
              <a:xfrm>
                <a:off x="5789613" y="2487470"/>
                <a:ext cx="176847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i="1">
                    <a:latin typeface="Helvetica" charset="0"/>
                  </a:rPr>
                  <a:t>Round-trip optical loss: 75 ppm max</a:t>
                </a:r>
              </a:p>
            </p:txBody>
          </p:sp>
          <p:sp>
            <p:nvSpPr>
              <p:cNvPr id="55322" name="Rectangle 34"/>
              <p:cNvSpPr>
                <a:spLocks noChangeArrowheads="1"/>
              </p:cNvSpPr>
              <p:nvPr/>
            </p:nvSpPr>
            <p:spPr bwMode="auto">
              <a:xfrm>
                <a:off x="5122863" y="3786188"/>
                <a:ext cx="687387" cy="114300"/>
              </a:xfrm>
              <a:prstGeom prst="rect">
                <a:avLst/>
              </a:prstGeom>
              <a:solidFill>
                <a:srgbClr val="99FF33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3" name="Rectangle 35"/>
              <p:cNvSpPr>
                <a:spLocks noChangeArrowheads="1"/>
              </p:cNvSpPr>
              <p:nvPr/>
            </p:nvSpPr>
            <p:spPr bwMode="auto">
              <a:xfrm rot="-5400000">
                <a:off x="5874544" y="4429919"/>
                <a:ext cx="687388" cy="114300"/>
              </a:xfrm>
              <a:prstGeom prst="rect">
                <a:avLst/>
              </a:prstGeom>
              <a:solidFill>
                <a:srgbClr val="99FF33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4" name="Text Box 36"/>
              <p:cNvSpPr txBox="1">
                <a:spLocks noChangeArrowheads="1"/>
              </p:cNvSpPr>
              <p:nvPr/>
            </p:nvSpPr>
            <p:spPr bwMode="auto">
              <a:xfrm>
                <a:off x="5996783" y="3587749"/>
                <a:ext cx="17764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rgbClr val="33CC33"/>
                    </a:solidFill>
                    <a:latin typeface="Helvetica" charset="0"/>
                  </a:rPr>
                  <a:t>Compensation plates:</a:t>
                </a:r>
              </a:p>
              <a:p>
                <a:r>
                  <a:rPr lang="en-US" sz="1200" b="1">
                    <a:solidFill>
                      <a:srgbClr val="33CC33"/>
                    </a:solidFill>
                    <a:latin typeface="Helvetica" charset="0"/>
                  </a:rPr>
                  <a:t>34cm </a:t>
                </a:r>
                <a:r>
                  <a:rPr lang="en-US" sz="1200" b="1">
                    <a:solidFill>
                      <a:srgbClr val="33CC33"/>
                    </a:solidFill>
                    <a:latin typeface="Helvetica" charset="0"/>
                    <a:sym typeface="Symbol" charset="0"/>
                  </a:rPr>
                  <a:t> x 10cm</a:t>
                </a:r>
              </a:p>
            </p:txBody>
          </p:sp>
        </p:grpSp>
        <p:sp>
          <p:nvSpPr>
            <p:cNvPr id="55304" name="Line 24"/>
            <p:cNvSpPr>
              <a:spLocks noChangeShapeType="1"/>
            </p:cNvSpPr>
            <p:nvPr/>
          </p:nvSpPr>
          <p:spPr bwMode="auto">
            <a:xfrm>
              <a:off x="1019587" y="3205559"/>
              <a:ext cx="917576" cy="0"/>
            </a:xfrm>
            <a:prstGeom prst="line">
              <a:avLst/>
            </a:prstGeom>
            <a:noFill/>
            <a:ln w="57150">
              <a:solidFill>
                <a:srgbClr val="FF6743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Group 210"/>
          <p:cNvGrpSpPr>
            <a:grpSpLocks/>
          </p:cNvGrpSpPr>
          <p:nvPr/>
        </p:nvGrpSpPr>
        <p:grpSpPr bwMode="auto">
          <a:xfrm>
            <a:off x="7938" y="3275013"/>
            <a:ext cx="3502025" cy="3519487"/>
            <a:chOff x="101" y="2002"/>
            <a:chExt cx="2182" cy="2174"/>
          </a:xfrm>
        </p:grpSpPr>
        <p:pic>
          <p:nvPicPr>
            <p:cNvPr id="62476" name="Picture 211" descr="d040402_assembly_etm_suspension_&amp;_structure_-_silic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01" t="5714" r="37701" b="8002"/>
            <a:stretch>
              <a:fillRect/>
            </a:stretch>
          </p:blipFill>
          <p:spPr bwMode="auto">
            <a:xfrm>
              <a:off x="1437" y="2002"/>
              <a:ext cx="846" cy="2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7" name="Rectangle 212"/>
            <p:cNvSpPr>
              <a:spLocks noChangeArrowheads="1"/>
            </p:cNvSpPr>
            <p:nvPr/>
          </p:nvSpPr>
          <p:spPr bwMode="auto">
            <a:xfrm>
              <a:off x="101" y="2116"/>
              <a:ext cx="1396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charset="0"/>
                </a:rPr>
                <a:t>Optics Table Interface</a:t>
              </a:r>
            </a:p>
            <a:p>
              <a:pPr algn="l"/>
              <a:r>
                <a:rPr lang="en-GB" sz="1200" b="1">
                  <a:latin typeface="Tahoma" charset="0"/>
                </a:rPr>
                <a:t>(Seismic Isolation System)</a:t>
              </a:r>
              <a:endParaRPr lang="en-US" sz="1200" b="1">
                <a:latin typeface="Tahoma" charset="0"/>
              </a:endParaRPr>
            </a:p>
          </p:txBody>
        </p:sp>
        <p:sp>
          <p:nvSpPr>
            <p:cNvPr id="62478" name="Rectangle 213"/>
            <p:cNvSpPr>
              <a:spLocks noChangeArrowheads="1"/>
            </p:cNvSpPr>
            <p:nvPr/>
          </p:nvSpPr>
          <p:spPr bwMode="auto">
            <a:xfrm>
              <a:off x="118" y="2671"/>
              <a:ext cx="968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charset="0"/>
                </a:rPr>
                <a:t>Damping Controls</a:t>
              </a:r>
              <a:endParaRPr lang="en-US" sz="1200" b="1">
                <a:latin typeface="Tahoma" charset="0"/>
              </a:endParaRPr>
            </a:p>
          </p:txBody>
        </p:sp>
        <p:sp>
          <p:nvSpPr>
            <p:cNvPr id="62479" name="Rectangle 214"/>
            <p:cNvSpPr>
              <a:spLocks noChangeArrowheads="1"/>
            </p:cNvSpPr>
            <p:nvPr/>
          </p:nvSpPr>
          <p:spPr bwMode="auto">
            <a:xfrm>
              <a:off x="123" y="3594"/>
              <a:ext cx="711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charset="0"/>
                </a:rPr>
                <a:t>Electrostatic</a:t>
              </a:r>
            </a:p>
            <a:p>
              <a:pPr algn="l"/>
              <a:r>
                <a:rPr lang="en-GB" sz="1200" b="1">
                  <a:latin typeface="Tahoma" charset="0"/>
                </a:rPr>
                <a:t>Actuation</a:t>
              </a:r>
              <a:endParaRPr lang="en-US" sz="1200" b="1">
                <a:latin typeface="Tahoma" charset="0"/>
              </a:endParaRPr>
            </a:p>
          </p:txBody>
        </p:sp>
        <p:sp>
          <p:nvSpPr>
            <p:cNvPr id="62480" name="Rectangle 215"/>
            <p:cNvSpPr>
              <a:spLocks noChangeArrowheads="1"/>
            </p:cNvSpPr>
            <p:nvPr/>
          </p:nvSpPr>
          <p:spPr bwMode="auto">
            <a:xfrm>
              <a:off x="118" y="3103"/>
              <a:ext cx="1018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charset="0"/>
                </a:rPr>
                <a:t>Hierarchical Global</a:t>
              </a:r>
            </a:p>
            <a:p>
              <a:pPr algn="l"/>
              <a:r>
                <a:rPr lang="en-GB" sz="1200" b="1">
                  <a:latin typeface="Tahoma" charset="0"/>
                </a:rPr>
                <a:t>Controls</a:t>
              </a:r>
              <a:endParaRPr lang="en-US" sz="1200" b="1">
                <a:latin typeface="Tahoma" charset="0"/>
              </a:endParaRPr>
            </a:p>
          </p:txBody>
        </p:sp>
        <p:sp>
          <p:nvSpPr>
            <p:cNvPr id="62481" name="Line 216"/>
            <p:cNvSpPr>
              <a:spLocks noChangeShapeType="1"/>
            </p:cNvSpPr>
            <p:nvPr/>
          </p:nvSpPr>
          <p:spPr bwMode="auto">
            <a:xfrm flipV="1">
              <a:off x="1020" y="2060"/>
              <a:ext cx="583" cy="9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2" name="Line 217"/>
            <p:cNvSpPr>
              <a:spLocks noChangeShapeType="1"/>
            </p:cNvSpPr>
            <p:nvPr/>
          </p:nvSpPr>
          <p:spPr bwMode="auto">
            <a:xfrm flipV="1">
              <a:off x="1084" y="2567"/>
              <a:ext cx="444" cy="14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3" name="Line 218"/>
            <p:cNvSpPr>
              <a:spLocks noChangeShapeType="1"/>
            </p:cNvSpPr>
            <p:nvPr/>
          </p:nvSpPr>
          <p:spPr bwMode="auto">
            <a:xfrm flipV="1">
              <a:off x="1106" y="2935"/>
              <a:ext cx="423" cy="26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4" name="Line 219"/>
            <p:cNvSpPr>
              <a:spLocks noChangeShapeType="1"/>
            </p:cNvSpPr>
            <p:nvPr/>
          </p:nvSpPr>
          <p:spPr bwMode="auto">
            <a:xfrm>
              <a:off x="1110" y="3191"/>
              <a:ext cx="434" cy="8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5" name="Line 220"/>
            <p:cNvSpPr>
              <a:spLocks noChangeShapeType="1"/>
            </p:cNvSpPr>
            <p:nvPr/>
          </p:nvSpPr>
          <p:spPr bwMode="auto">
            <a:xfrm>
              <a:off x="988" y="3724"/>
              <a:ext cx="540" cy="10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6" name="Line 221"/>
            <p:cNvSpPr>
              <a:spLocks noChangeShapeType="1"/>
            </p:cNvSpPr>
            <p:nvPr/>
          </p:nvSpPr>
          <p:spPr bwMode="auto">
            <a:xfrm>
              <a:off x="1110" y="3182"/>
              <a:ext cx="427" cy="57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489" y="229511"/>
            <a:ext cx="7508875" cy="763588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Test Mass Quadruple Pendulum suspension</a:t>
            </a:r>
            <a:r>
              <a:rPr lang="en-US" dirty="0">
                <a:latin typeface="Helvetica" charset="0"/>
              </a:rPr>
              <a:t/>
            </a:r>
            <a:br>
              <a:rPr lang="en-US" dirty="0">
                <a:latin typeface="Helvetica" charset="0"/>
              </a:rPr>
            </a:br>
            <a:r>
              <a:rPr lang="en-US" sz="1600" dirty="0"/>
              <a:t>designed jointly by the UK (led by Glasgow) and </a:t>
            </a:r>
            <a:r>
              <a:rPr lang="en-US" sz="1600" dirty="0" smtClean="0"/>
              <a:t>LIGO </a:t>
            </a:r>
            <a:r>
              <a:rPr lang="en-US" sz="1600" dirty="0"/>
              <a:t>lab,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with </a:t>
            </a:r>
            <a:r>
              <a:rPr lang="en-US" sz="1600" dirty="0"/>
              <a:t>capital contribution funded by PPARC/STFC</a:t>
            </a:r>
            <a:endParaRPr lang="en-US" sz="1600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0" y="1122363"/>
            <a:ext cx="6021388" cy="1987550"/>
          </a:xfrm>
        </p:spPr>
        <p:txBody>
          <a:bodyPr/>
          <a:lstStyle/>
          <a:p>
            <a:r>
              <a:rPr lang="en-GB" dirty="0" smtClean="0">
                <a:latin typeface="Helvetica" charset="0"/>
              </a:rPr>
              <a:t>Quadruple </a:t>
            </a:r>
            <a:r>
              <a:rPr lang="en-GB" dirty="0">
                <a:latin typeface="Helvetica" charset="0"/>
              </a:rPr>
              <a:t>pendulum suspensions for the main optics; second ‘reaction’ mass to give quiet point from which to push</a:t>
            </a:r>
          </a:p>
          <a:p>
            <a:r>
              <a:rPr lang="en-GB" dirty="0">
                <a:latin typeface="Helvetica" charset="0"/>
              </a:rPr>
              <a:t>Create quasi-monolithic pendulums using </a:t>
            </a:r>
            <a:br>
              <a:rPr lang="en-GB" dirty="0">
                <a:latin typeface="Helvetica" charset="0"/>
              </a:rPr>
            </a:br>
            <a:r>
              <a:rPr lang="en-GB" dirty="0">
                <a:latin typeface="Helvetica" charset="0"/>
              </a:rPr>
              <a:t>fused silica </a:t>
            </a:r>
            <a:r>
              <a:rPr lang="en-GB" dirty="0" err="1">
                <a:latin typeface="Helvetica" charset="0"/>
              </a:rPr>
              <a:t>fibers</a:t>
            </a:r>
            <a:r>
              <a:rPr lang="en-GB" dirty="0">
                <a:latin typeface="Helvetica" charset="0"/>
              </a:rPr>
              <a:t> to suspend 40 kg test mass</a:t>
            </a:r>
          </a:p>
          <a:p>
            <a:pPr lvl="1"/>
            <a:r>
              <a:rPr lang="en-GB" dirty="0">
                <a:latin typeface="Helvetica" charset="0"/>
              </a:rPr>
              <a:t>VERY Low thermal noise!</a:t>
            </a:r>
          </a:p>
          <a:p>
            <a:r>
              <a:rPr lang="en-GB" dirty="0">
                <a:latin typeface="Helvetica" charset="0"/>
              </a:rPr>
              <a:t>Another element in hierarchical control system</a:t>
            </a:r>
          </a:p>
          <a:p>
            <a:pPr>
              <a:spcBef>
                <a:spcPct val="0"/>
              </a:spcBef>
              <a:buClrTx/>
              <a:buSzPct val="100000"/>
              <a:buFontTx/>
              <a:buChar char="•"/>
            </a:pPr>
            <a:endParaRPr lang="en-US" dirty="0">
              <a:latin typeface="Helvetica" charset="0"/>
            </a:endParaRPr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 flipH="1">
            <a:off x="6456363" y="3368675"/>
            <a:ext cx="182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800">
              <a:latin typeface="Tahoma" charset="0"/>
            </a:endParaRPr>
          </a:p>
        </p:txBody>
      </p:sp>
      <p:sp>
        <p:nvSpPr>
          <p:cNvPr id="62469" name="Rectangle 6"/>
          <p:cNvSpPr>
            <a:spLocks noChangeArrowheads="1"/>
          </p:cNvSpPr>
          <p:nvPr/>
        </p:nvSpPr>
        <p:spPr bwMode="auto">
          <a:xfrm>
            <a:off x="6654800" y="2292350"/>
            <a:ext cx="14446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0" name="Slide Number Placeholder 2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F78486C-91C7-EA4C-BFA0-644855742D9F}" type="slidenum">
              <a:rPr lang="en-US" sz="1200">
                <a:latin typeface="Helvetica" charset="0"/>
              </a:rPr>
              <a:pPr/>
              <a:t>24</a:t>
            </a:fld>
            <a:endParaRPr lang="en-US" sz="1200">
              <a:latin typeface="Helvetica" charset="0"/>
            </a:endParaRPr>
          </a:p>
        </p:txBody>
      </p:sp>
      <p:sp>
        <p:nvSpPr>
          <p:cNvPr id="62471" name="Rectangle 215"/>
          <p:cNvSpPr>
            <a:spLocks noChangeArrowheads="1"/>
          </p:cNvSpPr>
          <p:nvPr/>
        </p:nvSpPr>
        <p:spPr bwMode="auto">
          <a:xfrm>
            <a:off x="3709988" y="5503863"/>
            <a:ext cx="1362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200" b="1">
                <a:latin typeface="Tahoma" charset="0"/>
              </a:rPr>
              <a:t>Final elements</a:t>
            </a:r>
          </a:p>
          <a:p>
            <a:pPr algn="l"/>
            <a:r>
              <a:rPr lang="en-GB" sz="1200" b="1">
                <a:latin typeface="Tahoma" charset="0"/>
              </a:rPr>
              <a:t>All Fused silica </a:t>
            </a:r>
          </a:p>
        </p:txBody>
      </p:sp>
      <p:sp>
        <p:nvSpPr>
          <p:cNvPr id="62472" name="Line 218"/>
          <p:cNvSpPr>
            <a:spLocks noChangeShapeType="1"/>
          </p:cNvSpPr>
          <p:nvPr/>
        </p:nvSpPr>
        <p:spPr bwMode="auto">
          <a:xfrm flipH="1" flipV="1">
            <a:off x="3330575" y="5364163"/>
            <a:ext cx="373063" cy="330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3" name="Line 219"/>
          <p:cNvSpPr>
            <a:spLocks noChangeShapeType="1"/>
          </p:cNvSpPr>
          <p:nvPr/>
        </p:nvSpPr>
        <p:spPr bwMode="auto">
          <a:xfrm flipH="1">
            <a:off x="3221038" y="5684838"/>
            <a:ext cx="488950" cy="95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4" name="Line 221"/>
          <p:cNvSpPr>
            <a:spLocks noChangeShapeType="1"/>
          </p:cNvSpPr>
          <p:nvPr/>
        </p:nvSpPr>
        <p:spPr bwMode="auto">
          <a:xfrm flipH="1">
            <a:off x="3330575" y="5670550"/>
            <a:ext cx="379413" cy="3238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2475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1185863"/>
            <a:ext cx="3122612" cy="56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6"/>
          <p:cNvSpPr>
            <a:spLocks noGrp="1" noChangeArrowheads="1"/>
          </p:cNvSpPr>
          <p:nvPr>
            <p:ph type="title"/>
          </p:nvPr>
        </p:nvSpPr>
        <p:spPr>
          <a:xfrm>
            <a:off x="1153853" y="360637"/>
            <a:ext cx="4411719" cy="675374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Seismic Isolation: </a:t>
            </a:r>
            <a:r>
              <a:rPr lang="en-US" sz="2800" dirty="0" smtClean="0">
                <a:latin typeface="Helvetica" charset="0"/>
              </a:rPr>
              <a:t/>
            </a:r>
            <a:br>
              <a:rPr lang="en-US" sz="2800" dirty="0" smtClean="0">
                <a:latin typeface="Helvetica" charset="0"/>
              </a:rPr>
            </a:br>
            <a:r>
              <a:rPr lang="en-US" sz="2800" dirty="0" smtClean="0">
                <a:latin typeface="Helvetica" charset="0"/>
              </a:rPr>
              <a:t>Multi</a:t>
            </a:r>
            <a:r>
              <a:rPr lang="en-US" sz="2800" dirty="0">
                <a:latin typeface="Helvetica" charset="0"/>
              </a:rPr>
              <a:t>-Stage Solution</a:t>
            </a:r>
          </a:p>
        </p:txBody>
      </p:sp>
      <p:sp>
        <p:nvSpPr>
          <p:cNvPr id="5939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95250" y="1270000"/>
            <a:ext cx="5527675" cy="6907213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Objectives:</a:t>
            </a:r>
          </a:p>
          <a:p>
            <a:pPr lvl="1"/>
            <a:r>
              <a:rPr lang="en-US" dirty="0">
                <a:latin typeface="Helvetica" charset="0"/>
              </a:rPr>
              <a:t>Render seismic noise a negligible limitation to GW searches</a:t>
            </a:r>
          </a:p>
          <a:p>
            <a:pPr lvl="1"/>
            <a:r>
              <a:rPr lang="en-US" dirty="0">
                <a:latin typeface="Helvetica" charset="0"/>
              </a:rPr>
              <a:t>Reduce actuation forces on test masses</a:t>
            </a:r>
          </a:p>
          <a:p>
            <a:r>
              <a:rPr lang="en-US" dirty="0">
                <a:latin typeface="Helvetica" charset="0"/>
              </a:rPr>
              <a:t>Both suspension and seismic isolation  systems contribute to attenuation</a:t>
            </a:r>
          </a:p>
          <a:p>
            <a:r>
              <a:rPr lang="en-US" dirty="0">
                <a:latin typeface="Helvetica" charset="0"/>
              </a:rPr>
              <a:t>Choose an active isolation approach, 3 stages of 6 degrees-of-freedom :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Helvetica" charset="0"/>
              </a:rPr>
              <a:t>1) </a:t>
            </a:r>
            <a:r>
              <a:rPr lang="en-US" dirty="0">
                <a:latin typeface="Helvetica" charset="0"/>
              </a:rPr>
              <a:t>Two Active Stages of Internal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     Seismic Isolation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FF0000"/>
                </a:solidFill>
                <a:latin typeface="Helvetica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Helvetica" charset="0"/>
              </a:rPr>
              <a:t>)</a:t>
            </a:r>
            <a:r>
              <a:rPr lang="en-US" dirty="0" smtClean="0">
                <a:latin typeface="Helvetica" charset="0"/>
              </a:rPr>
              <a:t> </a:t>
            </a:r>
            <a:r>
              <a:rPr lang="en-US" dirty="0">
                <a:latin typeface="Helvetica" charset="0"/>
              </a:rPr>
              <a:t>Hydraulic External Pre-Isolation</a:t>
            </a:r>
          </a:p>
          <a:p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Low </a:t>
            </a:r>
            <a:r>
              <a:rPr lang="en-US" dirty="0">
                <a:solidFill>
                  <a:srgbClr val="114FFB"/>
                </a:solidFill>
                <a:latin typeface="Helvetica" charset="0"/>
              </a:rPr>
              <a:t>noise sensors (position, velocity, acceleration) are combined, passed 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/>
            </a:r>
            <a:br>
              <a:rPr lang="en-US" dirty="0" smtClean="0">
                <a:solidFill>
                  <a:srgbClr val="114FFB"/>
                </a:solidFill>
                <a:latin typeface="Helvetica" charset="0"/>
              </a:rPr>
            </a:b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through </a:t>
            </a:r>
            <a:r>
              <a:rPr lang="en-US" dirty="0">
                <a:solidFill>
                  <a:srgbClr val="114FFB"/>
                </a:solidFill>
                <a:latin typeface="Helvetica" charset="0"/>
              </a:rPr>
              <a:t>a servo amplifier, and delivered 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/>
            </a:r>
            <a:br>
              <a:rPr lang="en-US" dirty="0" smtClean="0">
                <a:solidFill>
                  <a:srgbClr val="114FFB"/>
                </a:solidFill>
                <a:latin typeface="Helvetica" charset="0"/>
              </a:rPr>
            </a:b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to </a:t>
            </a:r>
            <a:r>
              <a:rPr lang="en-US" dirty="0">
                <a:solidFill>
                  <a:srgbClr val="114FFB"/>
                </a:solidFill>
                <a:latin typeface="Helvetica" charset="0"/>
              </a:rPr>
              <a:t>the optimal actuator as a function of 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/>
            </a:r>
            <a:br>
              <a:rPr lang="en-US" dirty="0" smtClean="0">
                <a:solidFill>
                  <a:srgbClr val="114FFB"/>
                </a:solidFill>
                <a:latin typeface="Helvetica" charset="0"/>
              </a:rPr>
            </a:b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frequency </a:t>
            </a:r>
            <a:r>
              <a:rPr lang="en-US" dirty="0">
                <a:solidFill>
                  <a:srgbClr val="114FFB"/>
                </a:solidFill>
                <a:latin typeface="Helvetica" charset="0"/>
              </a:rPr>
              <a:t>to hold platform still in inertial 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/>
            </a:r>
            <a:br>
              <a:rPr lang="en-US" dirty="0" smtClean="0">
                <a:solidFill>
                  <a:srgbClr val="114FFB"/>
                </a:solidFill>
                <a:latin typeface="Helvetica" charset="0"/>
              </a:rPr>
            </a:b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space </a:t>
            </a:r>
            <a:endParaRPr lang="en-US" dirty="0">
              <a:solidFill>
                <a:srgbClr val="114FFB"/>
              </a:solidFill>
              <a:latin typeface="Helvetica" charset="0"/>
            </a:endParaRPr>
          </a:p>
          <a:p>
            <a:pPr>
              <a:buFont typeface="Monotype Sorts" charset="0"/>
              <a:buNone/>
            </a:pPr>
            <a:endParaRPr lang="en-US" sz="2000" dirty="0">
              <a:latin typeface="Helvetica" charset="0"/>
            </a:endParaRPr>
          </a:p>
        </p:txBody>
      </p:sp>
      <p:graphicFrame>
        <p:nvGraphicFramePr>
          <p:cNvPr id="59395" name="Object 3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311578084"/>
              </p:ext>
            </p:extLst>
          </p:nvPr>
        </p:nvGraphicFramePr>
        <p:xfrm>
          <a:off x="5792788" y="0"/>
          <a:ext cx="3351212" cy="369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61" name="Document" r:id="rId3" imgW="3541776" imgH="3901440" progId="Word.Document.8">
                  <p:embed/>
                </p:oleObj>
              </mc:Choice>
              <mc:Fallback>
                <p:oleObj name="Document" r:id="rId3" imgW="3541776" imgH="3901440" progId="Word.Documen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2788" y="0"/>
                        <a:ext cx="3351212" cy="369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Slide Number Placeholder 10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E739AC0-BDD9-7E4F-A428-89929799BF18}" type="slidenum">
              <a:rPr lang="en-US" sz="1200">
                <a:latin typeface="Helvetica" charset="0"/>
              </a:rPr>
              <a:pPr/>
              <a:t>25</a:t>
            </a:fld>
            <a:endParaRPr lang="en-US" sz="1200">
              <a:latin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110" y="3680333"/>
            <a:ext cx="4236889" cy="317766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Where are we?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5180" y="1355725"/>
            <a:ext cx="6238977" cy="4641850"/>
          </a:xfrm>
        </p:spPr>
        <p:txBody>
          <a:bodyPr/>
          <a:lstStyle/>
          <a:p>
            <a:r>
              <a:rPr lang="en-US" dirty="0" smtClean="0"/>
              <a:t>What astrophysics can be accomplished with Advanced LIGO once commissioned?</a:t>
            </a:r>
          </a:p>
          <a:p>
            <a:r>
              <a:rPr lang="en-US" dirty="0" smtClean="0"/>
              <a:t>What is the status of the instrument?</a:t>
            </a:r>
          </a:p>
          <a:p>
            <a:r>
              <a:rPr lang="en-US" dirty="0" smtClean="0"/>
              <a:t>When do we have a chance of making a detection?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04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r="50638" b="3508"/>
          <a:stretch/>
        </p:blipFill>
        <p:spPr>
          <a:xfrm>
            <a:off x="30523" y="3137404"/>
            <a:ext cx="4554805" cy="3712360"/>
          </a:xfrm>
          <a:prstGeom prst="rect">
            <a:avLst/>
          </a:prstGeom>
        </p:spPr>
      </p:pic>
      <p:sp>
        <p:nvSpPr>
          <p:cNvPr id="20" name="Slide Number Placeholder 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B7254-8BB7-644C-A757-37435CCFA7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41260"/>
            <a:ext cx="7772400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100" dirty="0" smtClean="0"/>
              <a:t>Observing Scenario, focus on NS-NS Binaries </a:t>
            </a:r>
            <a:br>
              <a:rPr lang="en-US" sz="3100" dirty="0" smtClean="0"/>
            </a:br>
            <a:r>
              <a:rPr lang="en-US" sz="2000" dirty="0" smtClean="0"/>
              <a:t>http</a:t>
            </a:r>
            <a:r>
              <a:rPr lang="en-US" sz="2000" dirty="0"/>
              <a:t>://</a:t>
            </a:r>
            <a:r>
              <a:rPr lang="en-US" sz="2000" dirty="0" err="1"/>
              <a:t>arxiv.org</a:t>
            </a:r>
            <a:r>
              <a:rPr lang="en-US" sz="2000" dirty="0"/>
              <a:t>/abs/1304.0670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08007" y="3466134"/>
            <a:ext cx="3963273" cy="297530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80000"/>
              </a:lnSpc>
              <a:buClr>
                <a:srgbClr val="CC0000"/>
              </a:buClr>
              <a:buFont typeface="Monotype Sorts" charset="2"/>
              <a:buNone/>
            </a:pPr>
            <a:r>
              <a:rPr lang="en-US" b="1" dirty="0" smtClean="0"/>
              <a:t>Binary </a:t>
            </a:r>
            <a:r>
              <a:rPr lang="en-US" b="1" dirty="0"/>
              <a:t>Neutron </a:t>
            </a:r>
            <a:r>
              <a:rPr lang="en-US" b="1" dirty="0" smtClean="0"/>
              <a:t>Star Range :</a:t>
            </a:r>
          </a:p>
          <a:p>
            <a:pPr marL="0" indent="0">
              <a:lnSpc>
                <a:spcPct val="80000"/>
              </a:lnSpc>
              <a:buClr>
                <a:srgbClr val="CC0000"/>
              </a:buClr>
              <a:buFont typeface="Monotype Sorts" charset="2"/>
              <a:buNone/>
            </a:pPr>
            <a:endParaRPr lang="en-US" b="1" dirty="0" smtClean="0"/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u="sng" dirty="0" smtClean="0">
                <a:ea typeface="ＭＳ Ｐゴシック" charset="-128"/>
                <a:sym typeface="Symbol" charset="2"/>
              </a:rPr>
              <a:t>Advanced </a:t>
            </a:r>
            <a:r>
              <a:rPr lang="en-US" u="sng" dirty="0">
                <a:ea typeface="ＭＳ Ｐゴシック" charset="-128"/>
                <a:sym typeface="Symbol" charset="2"/>
              </a:rPr>
              <a:t>LIGO</a:t>
            </a:r>
            <a:r>
              <a:rPr lang="en-US" dirty="0">
                <a:ea typeface="ＭＳ Ｐゴシック" charset="-128"/>
                <a:sym typeface="Symbol" charset="2"/>
              </a:rPr>
              <a:t>: </a:t>
            </a:r>
            <a:r>
              <a:rPr lang="en-US" dirty="0">
                <a:ea typeface="ＭＳ Ｐゴシック" charset="-128"/>
              </a:rPr>
              <a:t>~ </a:t>
            </a:r>
            <a:r>
              <a:rPr lang="en-US" dirty="0" smtClean="0">
                <a:ea typeface="ＭＳ Ｐゴシック" charset="-128"/>
              </a:rPr>
              <a:t>200 </a:t>
            </a:r>
            <a:r>
              <a:rPr lang="en-US" dirty="0" err="1" smtClean="0">
                <a:ea typeface="ＭＳ Ｐゴシック" charset="-128"/>
              </a:rPr>
              <a:t>Mpc</a:t>
            </a:r>
            <a:endParaRPr lang="en-US" dirty="0">
              <a:ea typeface="ＭＳ Ｐゴシック" charset="-128"/>
            </a:endParaRP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i="1" dirty="0" smtClean="0">
                <a:ea typeface="ＭＳ Ｐゴシック" charset="-128"/>
              </a:rPr>
              <a:t>“Realistic rate” </a:t>
            </a:r>
            <a:r>
              <a:rPr lang="en-US" i="1" dirty="0">
                <a:ea typeface="ＭＳ Ｐゴシック" charset="-128"/>
              </a:rPr>
              <a:t>~</a:t>
            </a:r>
            <a:r>
              <a:rPr lang="en-US" i="1" dirty="0" smtClean="0">
                <a:ea typeface="ＭＳ Ｐゴシック" charset="-128"/>
              </a:rPr>
              <a:t> 40</a:t>
            </a:r>
            <a:r>
              <a:rPr lang="en-US" i="1" dirty="0">
                <a:ea typeface="ＭＳ Ｐゴシック" charset="-128"/>
              </a:rPr>
              <a:t>/</a:t>
            </a:r>
            <a:r>
              <a:rPr lang="en-US" i="1" dirty="0" smtClean="0">
                <a:ea typeface="ＭＳ Ｐゴシック" charset="-128"/>
              </a:rPr>
              <a:t>year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dirty="0" smtClean="0"/>
              <a:t>CQG, </a:t>
            </a:r>
            <a:r>
              <a:rPr lang="en-US" b="1" dirty="0" smtClean="0"/>
              <a:t>27</a:t>
            </a:r>
            <a:r>
              <a:rPr lang="en-US" dirty="0" smtClean="0"/>
              <a:t>, 173001 (2010)</a:t>
            </a:r>
            <a:endParaRPr lang="en-US" i="1" dirty="0" smtClean="0">
              <a:ea typeface="ＭＳ Ｐゴシック" charset="-128"/>
            </a:endParaRP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None/>
            </a:pPr>
            <a:endParaRPr lang="en-US" u="sng" dirty="0" smtClean="0">
              <a:ea typeface="ＭＳ Ｐゴシック" charset="-128"/>
            </a:endParaRP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None/>
            </a:pPr>
            <a:r>
              <a:rPr lang="en-US" u="sng" dirty="0" smtClean="0">
                <a:ea typeface="ＭＳ Ｐゴシック" charset="-128"/>
              </a:rPr>
              <a:t>Initial LIGO</a:t>
            </a:r>
            <a:r>
              <a:rPr lang="en-US" dirty="0" smtClean="0">
                <a:ea typeface="ＭＳ Ｐゴシック" charset="-128"/>
              </a:rPr>
              <a:t>: ~15 </a:t>
            </a:r>
            <a:r>
              <a:rPr lang="en-US" dirty="0" err="1" smtClean="0">
                <a:ea typeface="ＭＳ Ｐゴシック" charset="-128"/>
              </a:rPr>
              <a:t>Mpc</a:t>
            </a:r>
            <a:endParaRPr lang="en-US" dirty="0">
              <a:ea typeface="ＭＳ Ｐゴシック" charset="-128"/>
            </a:endParaRP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None/>
            </a:pPr>
            <a:r>
              <a:rPr lang="en-US" dirty="0" smtClean="0">
                <a:ea typeface="ＭＳ Ｐゴシック" charset="-128"/>
              </a:rPr>
              <a:t> </a:t>
            </a:r>
            <a:r>
              <a:rPr lang="en-US" dirty="0" smtClean="0">
                <a:ea typeface="ＭＳ Ｐゴシック" charset="-128"/>
                <a:sym typeface="Symbol" charset="2"/>
              </a:rPr>
              <a:t>Rate ~1/50years</a:t>
            </a:r>
            <a:endParaRPr lang="en-US" i="1" dirty="0" smtClean="0">
              <a:ea typeface="ＭＳ Ｐゴシック" charset="-128"/>
            </a:endParaRP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endParaRPr lang="en-US" sz="2400" i="1" dirty="0">
              <a:ea typeface="ＭＳ Ｐゴシック" charset="-128"/>
            </a:endParaRPr>
          </a:p>
        </p:txBody>
      </p:sp>
      <p:pic>
        <p:nvPicPr>
          <p:cNvPr id="12" name="Picture 11" descr="Screen Shot 2013-04-11 at 12.24.06 PM.png"/>
          <p:cNvPicPr>
            <a:picLocks noChangeAspect="1"/>
          </p:cNvPicPr>
          <p:nvPr/>
        </p:nvPicPr>
        <p:blipFill>
          <a:blip r:embed="rId4"/>
          <a:srcRect l="3050" r="2422" b="52811"/>
          <a:stretch>
            <a:fillRect/>
          </a:stretch>
        </p:blipFill>
        <p:spPr>
          <a:xfrm>
            <a:off x="91483" y="997790"/>
            <a:ext cx="8938965" cy="2180254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sp>
        <p:nvSpPr>
          <p:cNvPr id="13" name="Rectangle 12"/>
          <p:cNvSpPr/>
          <p:nvPr/>
        </p:nvSpPr>
        <p:spPr>
          <a:xfrm>
            <a:off x="6204257" y="1104147"/>
            <a:ext cx="1107460" cy="198966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82785" y="1095680"/>
            <a:ext cx="2374848" cy="198966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284017" y="1095680"/>
            <a:ext cx="1107460" cy="198966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03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62" y="821222"/>
            <a:ext cx="7333568" cy="6036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533" y="111399"/>
            <a:ext cx="8229600" cy="855812"/>
          </a:xfrm>
        </p:spPr>
        <p:txBody>
          <a:bodyPr>
            <a:noAutofit/>
          </a:bodyPr>
          <a:lstStyle/>
          <a:p>
            <a:r>
              <a:rPr lang="en-US" sz="2800" dirty="0" smtClean="0"/>
              <a:t>Very rapid progress – </a:t>
            </a:r>
            <a:br>
              <a:rPr lang="en-US" sz="2800" dirty="0" smtClean="0"/>
            </a:br>
            <a:r>
              <a:rPr lang="en-US" sz="2800" dirty="0" smtClean="0"/>
              <a:t>Current sensitivity acceptable for Fall run!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409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/>
              <a:t>Enabling multi-messenger astronomy </a:t>
            </a:r>
            <a:br>
              <a:rPr lang="en-US" sz="2800" dirty="0" smtClean="0"/>
            </a:br>
            <a:r>
              <a:rPr lang="en-US" sz="2800" dirty="0" smtClean="0"/>
              <a:t>with gravitational waves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D6C3978E-66EC-064F-B7D0-E57D63D89FA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283541" y="1231738"/>
            <a:ext cx="6556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cs typeface="+mn-cs"/>
              </a:rPr>
              <a:t>Swift</a:t>
            </a:r>
          </a:p>
        </p:txBody>
      </p:sp>
      <p:pic>
        <p:nvPicPr>
          <p:cNvPr id="56325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8479" y="2681125"/>
            <a:ext cx="3706812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/>
        </p:nvCxnSpPr>
        <p:spPr bwMode="auto">
          <a:xfrm>
            <a:off x="2862479" y="3733638"/>
            <a:ext cx="146050" cy="1666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FFCC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2805329" y="3892388"/>
            <a:ext cx="211137" cy="12065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FFCC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rot="5983116" flipH="1" flipV="1">
            <a:off x="3052979" y="4335300"/>
            <a:ext cx="161925" cy="18732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rot="5983116" flipH="1">
            <a:off x="3162517" y="4413087"/>
            <a:ext cx="234950" cy="13652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 rot="13628580" flipH="1" flipV="1">
            <a:off x="5488204" y="3960650"/>
            <a:ext cx="112712" cy="1539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rot="13628580" flipH="1">
            <a:off x="5368347" y="4053520"/>
            <a:ext cx="161925" cy="1127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6331" name="TextBox 34"/>
          <p:cNvSpPr txBox="1">
            <a:spLocks noChangeArrowheads="1"/>
          </p:cNvSpPr>
          <p:nvPr/>
        </p:nvSpPr>
        <p:spPr bwMode="auto">
          <a:xfrm>
            <a:off x="3281951" y="4686087"/>
            <a:ext cx="76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b="0" dirty="0">
                <a:solidFill>
                  <a:srgbClr val="FFC6E3"/>
                </a:solidFill>
              </a:rPr>
              <a:t>LIGO </a:t>
            </a:r>
          </a:p>
          <a:p>
            <a:r>
              <a:rPr lang="en-US" sz="1000" b="0" dirty="0">
                <a:solidFill>
                  <a:srgbClr val="FFC6E3"/>
                </a:solidFill>
              </a:rPr>
              <a:t>Livingston</a:t>
            </a:r>
          </a:p>
        </p:txBody>
      </p:sp>
      <p:sp>
        <p:nvSpPr>
          <p:cNvPr id="56332" name="TextBox 35"/>
          <p:cNvSpPr txBox="1">
            <a:spLocks noChangeArrowheads="1"/>
          </p:cNvSpPr>
          <p:nvPr/>
        </p:nvSpPr>
        <p:spPr bwMode="auto">
          <a:xfrm>
            <a:off x="5192929" y="4260688"/>
            <a:ext cx="4826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b="0">
                <a:solidFill>
                  <a:srgbClr val="FFFF00"/>
                </a:solidFill>
              </a:rPr>
              <a:t>Virgo</a:t>
            </a:r>
          </a:p>
        </p:txBody>
      </p:sp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0456" y="1357642"/>
            <a:ext cx="1458912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2612478" y="4076702"/>
            <a:ext cx="373063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tx2"/>
                </a:solidFill>
                <a:cs typeface="+mn-cs"/>
              </a:rPr>
              <a:t>t</a:t>
            </a:r>
            <a:r>
              <a:rPr lang="en-US" sz="1800" i="1" baseline="-25000" dirty="0">
                <a:solidFill>
                  <a:schemeClr val="tx2"/>
                </a:solidFill>
                <a:cs typeface="+mn-cs"/>
              </a:rPr>
              <a:t>1</a:t>
            </a:r>
            <a:endParaRPr lang="en-US" sz="1800" i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3049719" y="4609129"/>
            <a:ext cx="373062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tx2"/>
                </a:solidFill>
                <a:cs typeface="+mn-cs"/>
              </a:rPr>
              <a:t>t</a:t>
            </a:r>
            <a:r>
              <a:rPr lang="en-US" sz="1800" i="1" baseline="-25000" dirty="0">
                <a:solidFill>
                  <a:schemeClr val="tx2"/>
                </a:solidFill>
                <a:cs typeface="+mn-cs"/>
              </a:rPr>
              <a:t>2</a:t>
            </a:r>
            <a:endParaRPr lang="en-US" sz="1800" i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5689816" y="4348000"/>
            <a:ext cx="373063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tx2"/>
                </a:solidFill>
                <a:cs typeface="+mn-cs"/>
              </a:rPr>
              <a:t>t</a:t>
            </a:r>
            <a:r>
              <a:rPr lang="en-US" sz="1800" i="1" baseline="-25000" dirty="0">
                <a:solidFill>
                  <a:schemeClr val="tx2"/>
                </a:solidFill>
                <a:cs typeface="+mn-cs"/>
              </a:rPr>
              <a:t>3</a:t>
            </a:r>
            <a:endParaRPr lang="en-US" sz="1800" i="1" dirty="0">
              <a:solidFill>
                <a:schemeClr val="tx2"/>
              </a:solidFill>
              <a:cs typeface="+mn-cs"/>
            </a:endParaRPr>
          </a:p>
        </p:txBody>
      </p:sp>
      <p:cxnSp>
        <p:nvCxnSpPr>
          <p:cNvPr id="41" name="Straight Arrow Connector 40"/>
          <p:cNvCxnSpPr>
            <a:stCxn id="37" idx="2"/>
          </p:cNvCxnSpPr>
          <p:nvPr/>
        </p:nvCxnSpPr>
        <p:spPr bwMode="auto">
          <a:xfrm flipH="1">
            <a:off x="2999648" y="2451429"/>
            <a:ext cx="630264" cy="13258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4" name="Straight Arrow Connector 43"/>
          <p:cNvCxnSpPr>
            <a:stCxn id="37" idx="2"/>
          </p:cNvCxnSpPr>
          <p:nvPr/>
        </p:nvCxnSpPr>
        <p:spPr bwMode="auto">
          <a:xfrm flipH="1">
            <a:off x="3295234" y="2451429"/>
            <a:ext cx="334678" cy="18295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Straight Arrow Connector 46"/>
          <p:cNvCxnSpPr>
            <a:stCxn id="37" idx="2"/>
          </p:cNvCxnSpPr>
          <p:nvPr/>
        </p:nvCxnSpPr>
        <p:spPr bwMode="auto">
          <a:xfrm>
            <a:off x="3629912" y="2451429"/>
            <a:ext cx="1898636" cy="158864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6340" name="TextBox 33"/>
          <p:cNvSpPr txBox="1">
            <a:spLocks noChangeArrowheads="1"/>
          </p:cNvSpPr>
          <p:nvPr/>
        </p:nvSpPr>
        <p:spPr bwMode="auto">
          <a:xfrm>
            <a:off x="2468920" y="4518770"/>
            <a:ext cx="64135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b="0" dirty="0">
                <a:solidFill>
                  <a:srgbClr val="CCFFCC"/>
                </a:solidFill>
              </a:rPr>
              <a:t>LIGO </a:t>
            </a:r>
          </a:p>
          <a:p>
            <a:r>
              <a:rPr lang="en-US" sz="1000" b="0" dirty="0">
                <a:solidFill>
                  <a:srgbClr val="CCFFCC"/>
                </a:solidFill>
              </a:rPr>
              <a:t>Hanford</a:t>
            </a: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2691" y="1226975"/>
            <a:ext cx="121602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" name="Oval 9"/>
          <p:cNvSpPr>
            <a:spLocks noChangeArrowheads="1"/>
          </p:cNvSpPr>
          <p:nvPr/>
        </p:nvSpPr>
        <p:spPr bwMode="auto">
          <a:xfrm>
            <a:off x="2381466" y="3325650"/>
            <a:ext cx="4029075" cy="18113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5053229" y="2450778"/>
            <a:ext cx="706683" cy="9082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6355030" y="4313793"/>
            <a:ext cx="782819" cy="1115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5840629" y="2517613"/>
            <a:ext cx="12604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X-ray, </a:t>
            </a:r>
            <a:r>
              <a:rPr lang="en-US" sz="1600" dirty="0">
                <a:solidFill>
                  <a:schemeClr val="tx2"/>
                </a:solidFill>
                <a:latin typeface="Symbol" charset="2"/>
                <a:cs typeface="Symbol" charset="2"/>
              </a:rPr>
              <a:t>g</a:t>
            </a:r>
            <a:r>
              <a:rPr lang="en-US" sz="1600" dirty="0">
                <a:solidFill>
                  <a:schemeClr val="tx2"/>
                </a:solidFill>
                <a:latin typeface="+mn-lt"/>
              </a:rPr>
              <a:t>-ray </a:t>
            </a:r>
          </a:p>
          <a:p>
            <a:pPr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follow-up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47866" y="3342194"/>
            <a:ext cx="1005804" cy="58477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Optical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follow-up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3992779" y="4213063"/>
            <a:ext cx="9794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Coherent </a:t>
            </a:r>
          </a:p>
          <a:p>
            <a:r>
              <a:rPr lang="en-US">
                <a:solidFill>
                  <a:schemeClr val="bg1"/>
                </a:solidFill>
              </a:rPr>
              <a:t>Detector</a:t>
            </a:r>
          </a:p>
          <a:p>
            <a:r>
              <a:rPr lang="en-US">
                <a:solidFill>
                  <a:schemeClr val="bg1"/>
                </a:solidFill>
              </a:rPr>
              <a:t>Network</a:t>
            </a:r>
          </a:p>
        </p:txBody>
      </p:sp>
      <p:sp>
        <p:nvSpPr>
          <p:cNvPr id="56350" name="Rectangle 63"/>
          <p:cNvSpPr>
            <a:spLocks noChangeArrowheads="1"/>
          </p:cNvSpPr>
          <p:nvPr/>
        </p:nvSpPr>
        <p:spPr bwMode="auto">
          <a:xfrm>
            <a:off x="3489840" y="6488113"/>
            <a:ext cx="1863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 b="0" dirty="0">
                <a:solidFill>
                  <a:schemeClr val="tx2"/>
                </a:solidFill>
              </a:rPr>
              <a:t>Image:</a:t>
            </a:r>
          </a:p>
          <a:p>
            <a:r>
              <a:rPr lang="en-US" sz="900" b="0" dirty="0">
                <a:solidFill>
                  <a:schemeClr val="tx2"/>
                </a:solidFill>
              </a:rPr>
              <a:t>http://</a:t>
            </a:r>
            <a:r>
              <a:rPr lang="en-US" sz="900" b="0" dirty="0" err="1">
                <a:solidFill>
                  <a:schemeClr val="tx2"/>
                </a:solidFill>
              </a:rPr>
              <a:t>earthobservatory.nasa.gov</a:t>
            </a:r>
            <a:r>
              <a:rPr lang="en-US" sz="900" b="0" dirty="0">
                <a:solidFill>
                  <a:schemeClr val="tx2"/>
                </a:solidFill>
              </a:rPr>
              <a:t>/</a:t>
            </a:r>
          </a:p>
        </p:txBody>
      </p:sp>
      <p:sp>
        <p:nvSpPr>
          <p:cNvPr id="56351" name="TextBox 64"/>
          <p:cNvSpPr txBox="1">
            <a:spLocks noChangeArrowheads="1"/>
          </p:cNvSpPr>
          <p:nvPr/>
        </p:nvSpPr>
        <p:spPr bwMode="auto">
          <a:xfrm>
            <a:off x="6453404" y="1196813"/>
            <a:ext cx="573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>
                <a:solidFill>
                  <a:schemeClr val="bg1"/>
                </a:solidFill>
              </a:rPr>
              <a:t>Swift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75592" y="3919394"/>
            <a:ext cx="1749197" cy="1107926"/>
            <a:chOff x="4111284" y="4740041"/>
            <a:chExt cx="1749197" cy="1107926"/>
          </a:xfrm>
        </p:grpSpPr>
        <p:pic>
          <p:nvPicPr>
            <p:cNvPr id="35" name="Picture 34" descr="48q2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9450" y="4779322"/>
              <a:ext cx="1659858" cy="106864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111284" y="4740041"/>
              <a:ext cx="174919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>
                  <a:solidFill>
                    <a:schemeClr val="bg1"/>
                  </a:solidFill>
                  <a:latin typeface="Arial"/>
                  <a:cs typeface="Arial"/>
                </a:rPr>
                <a:t>Palomar Transient </a:t>
              </a:r>
            </a:p>
            <a:p>
              <a:r>
                <a:rPr lang="en-US" sz="1500" dirty="0" smtClean="0">
                  <a:solidFill>
                    <a:schemeClr val="bg1"/>
                  </a:solidFill>
                  <a:latin typeface="Arial"/>
                  <a:cs typeface="Arial"/>
                </a:rPr>
                <a:t>Factory</a:t>
              </a:r>
              <a:endParaRPr lang="en-US" sz="15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2" name="Content Placeholder 2"/>
          <p:cNvSpPr>
            <a:spLocks noGrp="1"/>
          </p:cNvSpPr>
          <p:nvPr>
            <p:ph idx="1"/>
          </p:nvPr>
        </p:nvSpPr>
        <p:spPr>
          <a:xfrm>
            <a:off x="1" y="1313846"/>
            <a:ext cx="2550795" cy="4913652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About 60 Partners from </a:t>
            </a:r>
            <a:r>
              <a:rPr lang="en-US" dirty="0"/>
              <a:t>19 </a:t>
            </a:r>
            <a:r>
              <a:rPr lang="en-US" dirty="0" smtClean="0"/>
              <a:t>countries</a:t>
            </a:r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bout </a:t>
            </a:r>
            <a:r>
              <a:rPr lang="en-US" dirty="0"/>
              <a:t>150 instruments covering the full spectrum </a:t>
            </a:r>
            <a:r>
              <a:rPr lang="en-US" dirty="0" smtClean="0"/>
              <a:t>from </a:t>
            </a:r>
            <a:r>
              <a:rPr lang="en-US" dirty="0"/>
              <a:t>radio </a:t>
            </a:r>
            <a:r>
              <a:rPr lang="en-US" dirty="0" smtClean="0"/>
              <a:t>to</a:t>
            </a:r>
            <a:r>
              <a:rPr lang="en-US" dirty="0"/>
              <a:t> </a:t>
            </a:r>
            <a:r>
              <a:rPr lang="en-US" dirty="0" smtClean="0"/>
              <a:t>very </a:t>
            </a:r>
            <a:r>
              <a:rPr lang="en-US" dirty="0"/>
              <a:t>high-energy gamma-</a:t>
            </a:r>
            <a:r>
              <a:rPr lang="en-US" dirty="0" smtClean="0"/>
              <a:t>rays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81" y="1200514"/>
            <a:ext cx="2715010" cy="1668141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129161" y="5806271"/>
            <a:ext cx="2612792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900" b="0" dirty="0" err="1">
                <a:solidFill>
                  <a:schemeClr val="tx2"/>
                </a:solidFill>
              </a:rPr>
              <a:t>Abadie</a:t>
            </a:r>
            <a:r>
              <a:rPr lang="en-US" sz="900" b="0" dirty="0">
                <a:solidFill>
                  <a:schemeClr val="tx2"/>
                </a:solidFill>
              </a:rPr>
              <a:t>, et al, (LSC &amp; Virgo Collaborations) </a:t>
            </a:r>
            <a:endParaRPr lang="en-US" sz="900" b="0" dirty="0" smtClean="0">
              <a:solidFill>
                <a:schemeClr val="tx2"/>
              </a:solidFill>
            </a:endParaRPr>
          </a:p>
          <a:p>
            <a:r>
              <a:rPr lang="en-US" sz="900" b="0" dirty="0" smtClean="0">
                <a:solidFill>
                  <a:schemeClr val="tx2"/>
                </a:solidFill>
              </a:rPr>
              <a:t>Astron. </a:t>
            </a:r>
            <a:r>
              <a:rPr lang="en-US" sz="900" b="0" dirty="0" err="1" smtClean="0">
                <a:solidFill>
                  <a:schemeClr val="tx2"/>
                </a:solidFill>
              </a:rPr>
              <a:t>Astrophys</a:t>
            </a:r>
            <a:r>
              <a:rPr lang="en-US" sz="900" b="0" dirty="0" smtClean="0">
                <a:solidFill>
                  <a:schemeClr val="tx2"/>
                </a:solidFill>
              </a:rPr>
              <a:t>.</a:t>
            </a:r>
            <a:r>
              <a:rPr lang="en-US" sz="900" dirty="0" smtClean="0">
                <a:solidFill>
                  <a:schemeClr val="tx2"/>
                </a:solidFill>
              </a:rPr>
              <a:t> </a:t>
            </a:r>
            <a:r>
              <a:rPr lang="en-US" sz="900" dirty="0">
                <a:solidFill>
                  <a:schemeClr val="tx2"/>
                </a:solidFill>
              </a:rPr>
              <a:t>541 </a:t>
            </a:r>
            <a:r>
              <a:rPr lang="en-US" sz="900" b="0" dirty="0">
                <a:solidFill>
                  <a:schemeClr val="tx2"/>
                </a:solidFill>
              </a:rPr>
              <a:t>(2012) A155</a:t>
            </a:r>
            <a:r>
              <a:rPr lang="en-US" sz="900" b="0" dirty="0" smtClean="0">
                <a:solidFill>
                  <a:schemeClr val="tx2"/>
                </a:solidFill>
              </a:rPr>
              <a:t>.</a:t>
            </a:r>
          </a:p>
          <a:p>
            <a:r>
              <a:rPr lang="en-US" sz="900" b="0" dirty="0" err="1" smtClean="0">
                <a:solidFill>
                  <a:schemeClr val="tx2"/>
                </a:solidFill>
              </a:rPr>
              <a:t>Nissanke</a:t>
            </a:r>
            <a:r>
              <a:rPr lang="en-US" sz="900" b="0" dirty="0" smtClean="0">
                <a:solidFill>
                  <a:schemeClr val="tx2"/>
                </a:solidFill>
              </a:rPr>
              <a:t>, </a:t>
            </a:r>
            <a:r>
              <a:rPr lang="en-US" sz="900" b="0" dirty="0" err="1" smtClean="0">
                <a:solidFill>
                  <a:schemeClr val="tx2"/>
                </a:solidFill>
              </a:rPr>
              <a:t>Kalsiwal</a:t>
            </a:r>
            <a:r>
              <a:rPr lang="en-US" sz="900" b="0" dirty="0">
                <a:solidFill>
                  <a:schemeClr val="tx2"/>
                </a:solidFill>
              </a:rPr>
              <a:t>, </a:t>
            </a:r>
            <a:r>
              <a:rPr lang="en-US" sz="900" b="0" dirty="0" err="1" smtClean="0">
                <a:solidFill>
                  <a:schemeClr val="tx2"/>
                </a:solidFill>
              </a:rPr>
              <a:t>Georgieva</a:t>
            </a:r>
            <a:r>
              <a:rPr lang="en-US" sz="900" b="0" dirty="0" smtClean="0">
                <a:solidFill>
                  <a:schemeClr val="tx2"/>
                </a:solidFill>
              </a:rPr>
              <a:t>, </a:t>
            </a:r>
            <a:endParaRPr lang="en-US" sz="900" b="0" dirty="0">
              <a:solidFill>
                <a:schemeClr val="tx2"/>
              </a:solidFill>
            </a:endParaRPr>
          </a:p>
          <a:p>
            <a:r>
              <a:rPr lang="en-US" sz="900" b="0" dirty="0" smtClean="0">
                <a:solidFill>
                  <a:schemeClr val="tx2"/>
                </a:solidFill>
              </a:rPr>
              <a:t>Astrophysical J. </a:t>
            </a:r>
            <a:r>
              <a:rPr lang="en-US" sz="900" dirty="0" smtClean="0">
                <a:solidFill>
                  <a:schemeClr val="tx2"/>
                </a:solidFill>
              </a:rPr>
              <a:t>767</a:t>
            </a:r>
            <a:r>
              <a:rPr lang="en-US" sz="900" b="0" dirty="0" smtClean="0">
                <a:solidFill>
                  <a:schemeClr val="tx2"/>
                </a:solidFill>
              </a:rPr>
              <a:t> </a:t>
            </a:r>
            <a:r>
              <a:rPr lang="en-US" sz="900" b="0" dirty="0">
                <a:solidFill>
                  <a:schemeClr val="tx2"/>
                </a:solidFill>
              </a:rPr>
              <a:t>(2013) </a:t>
            </a:r>
            <a:r>
              <a:rPr lang="en-US" sz="900" b="0" dirty="0" smtClean="0">
                <a:solidFill>
                  <a:schemeClr val="tx2"/>
                </a:solidFill>
              </a:rPr>
              <a:t>124.</a:t>
            </a:r>
          </a:p>
          <a:p>
            <a:r>
              <a:rPr lang="en-US" sz="900" b="0" dirty="0">
                <a:solidFill>
                  <a:schemeClr val="tx2"/>
                </a:solidFill>
              </a:rPr>
              <a:t>Singer, Price, et al., Astrophysical J., 795 (2014) 105. </a:t>
            </a:r>
          </a:p>
        </p:txBody>
      </p:sp>
    </p:spTree>
    <p:extLst>
      <p:ext uri="{BB962C8B-B14F-4D97-AF65-F5344CB8AC3E}">
        <p14:creationId xmlns:p14="http://schemas.microsoft.com/office/powerpoint/2010/main" val="95524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eitze_fig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2" y="1130216"/>
            <a:ext cx="5830888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1770063" y="274638"/>
            <a:ext cx="6492875" cy="700087"/>
          </a:xfrm>
        </p:spPr>
        <p:txBody>
          <a:bodyPr/>
          <a:lstStyle/>
          <a:p>
            <a:r>
              <a:rPr lang="en-US">
                <a:latin typeface="Helvetica" charset="0"/>
              </a:rPr>
              <a:t>Interferometric Gravitational-wave Detectors</a:t>
            </a:r>
          </a:p>
        </p:txBody>
      </p:sp>
      <p:sp>
        <p:nvSpPr>
          <p:cNvPr id="34820" name="Content Placeholder 2"/>
          <p:cNvSpPr>
            <a:spLocks noGrp="1"/>
          </p:cNvSpPr>
          <p:nvPr>
            <p:ph idx="1"/>
          </p:nvPr>
        </p:nvSpPr>
        <p:spPr>
          <a:xfrm>
            <a:off x="0" y="1258670"/>
            <a:ext cx="3570288" cy="4525963"/>
          </a:xfrm>
        </p:spPr>
        <p:txBody>
          <a:bodyPr lIns="91440" tIns="45720" rIns="91440" bIns="45720"/>
          <a:lstStyle/>
          <a:p>
            <a:r>
              <a:rPr lang="en-US" dirty="0">
                <a:latin typeface="Helvetica" charset="0"/>
              </a:rPr>
              <a:t>Enhanced </a:t>
            </a:r>
            <a:r>
              <a:rPr lang="en-US" b="1" dirty="0">
                <a:solidFill>
                  <a:schemeClr val="tx1"/>
                </a:solidFill>
                <a:latin typeface="Helvetica" charset="0"/>
              </a:rPr>
              <a:t>Michelson interferometers</a:t>
            </a:r>
          </a:p>
          <a:p>
            <a:pPr lvl="1"/>
            <a:r>
              <a:rPr lang="en-US" dirty="0">
                <a:latin typeface="Helvetica" charset="0"/>
              </a:rPr>
              <a:t>LIGO, Virgo, and GEO600 use variations </a:t>
            </a:r>
          </a:p>
          <a:p>
            <a:r>
              <a:rPr lang="en-US" dirty="0">
                <a:latin typeface="Helvetica" charset="0"/>
              </a:rPr>
              <a:t>Passing GWs modulate the distance between the end test mass and the beam splitter</a:t>
            </a:r>
          </a:p>
          <a:p>
            <a:r>
              <a:rPr lang="en-US" dirty="0">
                <a:latin typeface="Helvetica" charset="0"/>
              </a:rPr>
              <a:t>The interferometer acts as a transducer, turning GWs into photocurrent proportional to the strain amplitude </a:t>
            </a:r>
            <a:endParaRPr lang="en-US" b="1" dirty="0">
              <a:latin typeface="Helvetica" charset="0"/>
            </a:endParaRPr>
          </a:p>
          <a:p>
            <a:r>
              <a:rPr lang="en-US" b="1" dirty="0">
                <a:solidFill>
                  <a:srgbClr val="114FFB"/>
                </a:solidFill>
                <a:latin typeface="Helvetica" charset="0"/>
              </a:rPr>
              <a:t>Arms are short compared to </a:t>
            </a:r>
            <a:r>
              <a:rPr lang="en-US" b="1" dirty="0" smtClean="0">
                <a:solidFill>
                  <a:srgbClr val="114FFB"/>
                </a:solidFill>
                <a:latin typeface="Helvetica" charset="0"/>
              </a:rPr>
              <a:t>our GW </a:t>
            </a:r>
            <a:r>
              <a:rPr lang="en-US" b="1" dirty="0">
                <a:solidFill>
                  <a:srgbClr val="114FFB"/>
                </a:solidFill>
                <a:latin typeface="Helvetica" charset="0"/>
              </a:rPr>
              <a:t>wavelengths, so longer arms make bigger signals </a:t>
            </a:r>
            <a:br>
              <a:rPr lang="en-US" b="1" dirty="0">
                <a:solidFill>
                  <a:srgbClr val="114FFB"/>
                </a:solidFill>
                <a:latin typeface="Helvetica" charset="0"/>
              </a:rPr>
            </a:br>
            <a:r>
              <a:rPr lang="en-US" b="1" dirty="0">
                <a:solidFill>
                  <a:srgbClr val="114FFB"/>
                </a:solidFill>
                <a:latin typeface="Helvetica" charset="0"/>
                <a:sym typeface="Wingdings" charset="0"/>
              </a:rPr>
              <a:t> multi-km installations</a:t>
            </a:r>
          </a:p>
          <a:p>
            <a:r>
              <a:rPr lang="en-US" dirty="0" smtClean="0">
                <a:latin typeface="Helvetica" charset="0"/>
                <a:sym typeface="Wingdings" charset="0"/>
              </a:rPr>
              <a:t>Arm length </a:t>
            </a:r>
            <a:r>
              <a:rPr lang="en-US" dirty="0">
                <a:latin typeface="Helvetica" charset="0"/>
                <a:sym typeface="Wingdings" charset="0"/>
              </a:rPr>
              <a:t>limited by </a:t>
            </a:r>
            <a:br>
              <a:rPr lang="en-US" dirty="0">
                <a:latin typeface="Helvetica" charset="0"/>
                <a:sym typeface="Wingdings" charset="0"/>
              </a:rPr>
            </a:br>
            <a:r>
              <a:rPr lang="en-US" dirty="0">
                <a:latin typeface="Helvetica" charset="0"/>
                <a:sym typeface="Wingdings" charset="0"/>
              </a:rPr>
              <a:t>taxpayer noise….</a:t>
            </a:r>
            <a:endParaRPr lang="en-US" dirty="0">
              <a:latin typeface="Helvetica" charset="0"/>
            </a:endParaRPr>
          </a:p>
          <a:p>
            <a:endParaRPr lang="en-US" sz="1400" dirty="0">
              <a:latin typeface="Helvetica" charset="0"/>
            </a:endParaRPr>
          </a:p>
          <a:p>
            <a:endParaRPr lang="en-US" sz="1400" dirty="0">
              <a:solidFill>
                <a:srgbClr val="114FFB"/>
              </a:solidFill>
              <a:latin typeface="Helvetica" charset="0"/>
            </a:endParaRPr>
          </a:p>
        </p:txBody>
      </p:sp>
      <p:sp>
        <p:nvSpPr>
          <p:cNvPr id="3482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942263" y="615315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6667298-823D-CD4B-AED2-52AB7E6F6C34}" type="slidenum">
              <a:rPr lang="en-US" sz="1400" b="0">
                <a:latin typeface="Helvetica" charset="0"/>
              </a:rPr>
              <a:pPr/>
              <a:t>3</a:t>
            </a:fld>
            <a:endParaRPr lang="en-US" sz="1400" b="0">
              <a:latin typeface="Helvetica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48038" y="3064911"/>
            <a:ext cx="5865812" cy="3761217"/>
            <a:chOff x="3348038" y="1235075"/>
            <a:chExt cx="5865812" cy="3935413"/>
          </a:xfrm>
        </p:grpSpPr>
        <p:grpSp>
          <p:nvGrpSpPr>
            <p:cNvPr id="34817" name="Group 4"/>
            <p:cNvGrpSpPr>
              <a:grpSpLocks/>
            </p:cNvGrpSpPr>
            <p:nvPr/>
          </p:nvGrpSpPr>
          <p:grpSpPr bwMode="auto">
            <a:xfrm>
              <a:off x="3348038" y="1235075"/>
              <a:ext cx="5865812" cy="3935413"/>
              <a:chOff x="3318541" y="1234904"/>
              <a:chExt cx="5865812" cy="3935413"/>
            </a:xfrm>
          </p:grpSpPr>
          <p:grpSp>
            <p:nvGrpSpPr>
              <p:cNvPr id="34835" name="Group 38"/>
              <p:cNvGrpSpPr>
                <a:grpSpLocks/>
              </p:cNvGrpSpPr>
              <p:nvPr/>
            </p:nvGrpSpPr>
            <p:grpSpPr bwMode="auto">
              <a:xfrm>
                <a:off x="3318541" y="1234904"/>
                <a:ext cx="5865812" cy="3935413"/>
                <a:chOff x="1567" y="1536"/>
                <a:chExt cx="3695" cy="2479"/>
              </a:xfrm>
            </p:grpSpPr>
            <p:grpSp>
              <p:nvGrpSpPr>
                <p:cNvPr id="34837" name="Group 14"/>
                <p:cNvGrpSpPr>
                  <a:grpSpLocks/>
                </p:cNvGrpSpPr>
                <p:nvPr/>
              </p:nvGrpSpPr>
              <p:grpSpPr bwMode="auto">
                <a:xfrm>
                  <a:off x="1728" y="1536"/>
                  <a:ext cx="3534" cy="2479"/>
                  <a:chOff x="616" y="864"/>
                  <a:chExt cx="4527" cy="3088"/>
                </a:xfrm>
              </p:grpSpPr>
              <p:graphicFrame>
                <p:nvGraphicFramePr>
                  <p:cNvPr id="34839" name="Object 15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102576244"/>
                      </p:ext>
                    </p:extLst>
                  </p:nvPr>
                </p:nvGraphicFramePr>
                <p:xfrm>
                  <a:off x="616" y="864"/>
                  <a:ext cx="4527" cy="3088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99387" name="Image" r:id="rId4" imgW="7187302" imgH="4901587" progId="Photoshop.Image.7">
                          <p:embed/>
                        </p:oleObj>
                      </mc:Choice>
                      <mc:Fallback>
                        <p:oleObj name="Image" r:id="rId4" imgW="7187302" imgH="4901587" progId="Photoshop.Image.7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616" y="864"/>
                                <a:ext cx="4527" cy="3088"/>
                              </a:xfrm>
                              <a:prstGeom prst="rect">
                                <a:avLst/>
                              </a:prstGeom>
                              <a:solidFill>
                                <a:srgbClr val="FFFFFF"/>
                              </a:solidFill>
                              <a:ln>
                                <a:noFill/>
                              </a:ln>
                              <a:effectLst/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7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8209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616" y="864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0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1680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1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872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2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1776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3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4523" y="1488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4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3840" y="2928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5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3408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6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2072" y="3599"/>
                    <a:ext cx="584" cy="19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7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760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8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616" y="1938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9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712" y="2400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20" name="Rectangle 27"/>
                  <p:cNvSpPr>
                    <a:spLocks noChangeArrowheads="1"/>
                  </p:cNvSpPr>
                  <p:nvPr/>
                </p:nvSpPr>
                <p:spPr bwMode="auto">
                  <a:xfrm rot="3243870">
                    <a:off x="667" y="3305"/>
                    <a:ext cx="852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21" name="Rectangle 28"/>
                  <p:cNvSpPr>
                    <a:spLocks noChangeArrowheads="1"/>
                  </p:cNvSpPr>
                  <p:nvPr/>
                </p:nvSpPr>
                <p:spPr bwMode="auto">
                  <a:xfrm rot="2811916">
                    <a:off x="1488" y="3198"/>
                    <a:ext cx="852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22" name="Rectangle 29"/>
                  <p:cNvSpPr>
                    <a:spLocks noChangeArrowheads="1"/>
                  </p:cNvSpPr>
                  <p:nvPr/>
                </p:nvSpPr>
                <p:spPr bwMode="auto">
                  <a:xfrm rot="2415626">
                    <a:off x="2304" y="3073"/>
                    <a:ext cx="852" cy="9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23" name="Rectangle 30"/>
                  <p:cNvSpPr>
                    <a:spLocks noChangeArrowheads="1"/>
                  </p:cNvSpPr>
                  <p:nvPr/>
                </p:nvSpPr>
                <p:spPr bwMode="auto">
                  <a:xfrm rot="-491007">
                    <a:off x="1344" y="2870"/>
                    <a:ext cx="3715" cy="421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24" name="Rectangle 31"/>
                  <p:cNvSpPr>
                    <a:spLocks noChangeArrowheads="1"/>
                  </p:cNvSpPr>
                  <p:nvPr/>
                </p:nvSpPr>
                <p:spPr bwMode="auto">
                  <a:xfrm rot="-538358">
                    <a:off x="1624" y="2879"/>
                    <a:ext cx="584" cy="19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8207" name="Rectangle 37"/>
                <p:cNvSpPr>
                  <a:spLocks noChangeArrowheads="1"/>
                </p:cNvSpPr>
                <p:nvPr/>
              </p:nvSpPr>
              <p:spPr bwMode="auto">
                <a:xfrm rot="2641849">
                  <a:off x="1567" y="2545"/>
                  <a:ext cx="1457" cy="4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4836" name="Rectangle 2"/>
              <p:cNvSpPr>
                <a:spLocks noChangeArrowheads="1"/>
              </p:cNvSpPr>
              <p:nvPr/>
            </p:nvSpPr>
            <p:spPr bwMode="auto">
              <a:xfrm>
                <a:off x="3574128" y="2873998"/>
                <a:ext cx="1085610" cy="13327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199" name="Line 32"/>
            <p:cNvSpPr>
              <a:spLocks noChangeShapeType="1"/>
            </p:cNvSpPr>
            <p:nvPr/>
          </p:nvSpPr>
          <p:spPr bwMode="auto">
            <a:xfrm>
              <a:off x="5695950" y="3684588"/>
              <a:ext cx="544513" cy="522287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21148955">
              <a:off x="3443069" y="3720524"/>
              <a:ext cx="1148071" cy="40011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glow rad="63500">
                <a:srgbClr val="C00000">
                  <a:alpha val="40000"/>
                </a:srgbClr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+mj-lt"/>
                  <a:ea typeface="+mn-ea"/>
                  <a:cs typeface="+mn-cs"/>
                </a:rPr>
                <a:t>Laser </a:t>
              </a:r>
              <a:r>
                <a:rPr lang="en-US" sz="2000" dirty="0">
                  <a:solidFill>
                    <a:srgbClr val="FF0000"/>
                  </a:solidFill>
                  <a:latin typeface="+mj-lt"/>
                  <a:ea typeface="+mn-ea"/>
                  <a:cs typeface="+mn-cs"/>
                  <a:sym typeface="Wingdings" pitchFamily="2" charset="2"/>
                </a:rPr>
                <a:t></a:t>
              </a:r>
              <a:endParaRPr lang="en-US" sz="2000" dirty="0">
                <a:solidFill>
                  <a:srgbClr val="FF0000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18791315">
              <a:off x="6192395" y="4202143"/>
              <a:ext cx="854922" cy="707886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glow rad="63500">
                <a:srgbClr val="C00000">
                  <a:alpha val="40000"/>
                </a:srgbClr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+mj-lt"/>
                  <a:ea typeface="+mn-ea"/>
                  <a:cs typeface="+mn-cs"/>
                </a:rPr>
                <a:t>Photo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+mj-lt"/>
                  <a:ea typeface="+mn-ea"/>
                  <a:cs typeface="+mn-cs"/>
                </a:rPr>
                <a:t>diode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21216387">
              <a:off x="6975330" y="2850112"/>
              <a:ext cx="1171640" cy="40011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glow rad="63500">
                <a:srgbClr val="C00000">
                  <a:alpha val="40000"/>
                </a:srgbClr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+mj-lt"/>
                  <a:ea typeface="+mn-ea"/>
                  <a:cs typeface="+mn-cs"/>
                  <a:sym typeface="Wingdings"/>
                </a:rPr>
                <a:t>4km</a:t>
              </a:r>
              <a:endParaRPr lang="en-US" sz="2000" dirty="0">
                <a:solidFill>
                  <a:srgbClr val="FF0000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2566844">
              <a:off x="3644682" y="2622835"/>
              <a:ext cx="1171640" cy="40011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glow rad="63500">
                <a:srgbClr val="C00000">
                  <a:alpha val="40000"/>
                </a:srgbClr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+mj-lt"/>
                  <a:ea typeface="+mn-ea"/>
                  <a:cs typeface="+mn-cs"/>
                  <a:sym typeface="Wingdings"/>
                </a:rPr>
                <a:t>4km</a:t>
              </a:r>
              <a:endParaRPr lang="en-US" sz="2000" dirty="0">
                <a:solidFill>
                  <a:srgbClr val="FF0000"/>
                </a:solidFill>
                <a:latin typeface="+mj-lt"/>
                <a:ea typeface="+mn-ea"/>
                <a:cs typeface="+mn-cs"/>
              </a:endParaRPr>
            </a:p>
          </p:txBody>
        </p:sp>
      </p:grpSp>
      <p:graphicFrame>
        <p:nvGraphicFramePr>
          <p:cNvPr id="3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008715"/>
              </p:ext>
            </p:extLst>
          </p:nvPr>
        </p:nvGraphicFramePr>
        <p:xfrm>
          <a:off x="4335111" y="3013215"/>
          <a:ext cx="990600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88" name="Equation" r:id="rId6" imgW="482391" imgH="393529" progId="Equation.3">
                  <p:embed/>
                </p:oleObj>
              </mc:Choice>
              <mc:Fallback>
                <p:oleObj name="Equation" r:id="rId6" imgW="482391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5111" y="3013215"/>
                        <a:ext cx="990600" cy="8080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00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37365" y="2907514"/>
            <a:ext cx="2994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latin typeface="Helvetica" charset="0"/>
              </a:rPr>
              <a:t>Magnitude of h at </a:t>
            </a:r>
            <a:r>
              <a:rPr lang="en-GB" sz="1800" dirty="0" smtClean="0">
                <a:latin typeface="Helvetica" charset="0"/>
              </a:rPr>
              <a:t>Earth:</a:t>
            </a:r>
            <a:endParaRPr lang="en-GB" sz="1800" dirty="0">
              <a:latin typeface="Helvetica" charset="0"/>
            </a:endParaRPr>
          </a:p>
          <a:p>
            <a:pPr lvl="1"/>
            <a:r>
              <a:rPr lang="en-GB" sz="1800" dirty="0">
                <a:latin typeface="Helvetica" charset="0"/>
              </a:rPr>
              <a:t>Largest </a:t>
            </a:r>
            <a:r>
              <a:rPr lang="en-GB" sz="1800" dirty="0" smtClean="0">
                <a:latin typeface="Helvetica" charset="0"/>
              </a:rPr>
              <a:t>signals </a:t>
            </a:r>
            <a:r>
              <a:rPr lang="en-GB" sz="1800" dirty="0">
                <a:latin typeface="Helvetica" charset="0"/>
              </a:rPr>
              <a:t>h ~ 10</a:t>
            </a:r>
            <a:r>
              <a:rPr lang="en-GB" sz="1800" baseline="30000" dirty="0" smtClean="0">
                <a:latin typeface="Helvetica" charset="0"/>
              </a:rPr>
              <a:t>-20</a:t>
            </a:r>
          </a:p>
          <a:p>
            <a:pPr lvl="1"/>
            <a:r>
              <a:rPr lang="en-GB" sz="1800" dirty="0">
                <a:latin typeface="Helvetica" charset="0"/>
              </a:rPr>
              <a:t>For </a:t>
            </a:r>
            <a:r>
              <a:rPr lang="en-GB" sz="1800" i="1" dirty="0">
                <a:latin typeface="Helvetica" charset="0"/>
              </a:rPr>
              <a:t>L </a:t>
            </a:r>
            <a:r>
              <a:rPr lang="en-GB" sz="1800" dirty="0">
                <a:latin typeface="Helvetica" charset="0"/>
              </a:rPr>
              <a:t>= </a:t>
            </a:r>
            <a:r>
              <a:rPr lang="en-GB" sz="1800" dirty="0" smtClean="0">
                <a:latin typeface="Helvetica" charset="0"/>
              </a:rPr>
              <a:t>1 m</a:t>
            </a:r>
            <a:r>
              <a:rPr lang="en-GB" sz="1800" dirty="0">
                <a:latin typeface="Helvetica" charset="0"/>
              </a:rPr>
              <a:t>, Δ</a:t>
            </a:r>
            <a:r>
              <a:rPr lang="en-GB" sz="1800" i="1" dirty="0">
                <a:latin typeface="Helvetica" charset="0"/>
              </a:rPr>
              <a:t>L</a:t>
            </a:r>
            <a:r>
              <a:rPr lang="en-GB" sz="1800" dirty="0">
                <a:latin typeface="Helvetica" charset="0"/>
              </a:rPr>
              <a:t>= </a:t>
            </a:r>
            <a:r>
              <a:rPr lang="en-GB" sz="1800" dirty="0" smtClean="0">
                <a:latin typeface="Helvetica" charset="0"/>
              </a:rPr>
              <a:t>10</a:t>
            </a:r>
            <a:r>
              <a:rPr lang="en-GB" sz="1800" baseline="30000" dirty="0" smtClean="0">
                <a:latin typeface="Helvetica" charset="0"/>
              </a:rPr>
              <a:t>-20 </a:t>
            </a:r>
            <a:r>
              <a:rPr lang="en-GB" sz="1800" dirty="0">
                <a:latin typeface="Helvetica" charset="0"/>
              </a:rPr>
              <a:t>m</a:t>
            </a:r>
          </a:p>
          <a:p>
            <a:pPr marL="0" lvl="1"/>
            <a:r>
              <a:rPr lang="en-GB" sz="1800" dirty="0">
                <a:latin typeface="Helvetica" charset="0"/>
              </a:rPr>
              <a:t>For </a:t>
            </a:r>
            <a:r>
              <a:rPr lang="en-GB" sz="1800" i="1" dirty="0">
                <a:latin typeface="Helvetica" charset="0"/>
              </a:rPr>
              <a:t>L </a:t>
            </a:r>
            <a:r>
              <a:rPr lang="en-GB" sz="1800" dirty="0">
                <a:latin typeface="Helvetica" charset="0"/>
              </a:rPr>
              <a:t>= 4km, </a:t>
            </a:r>
            <a:r>
              <a:rPr lang="en-GB" sz="1800" b="1" dirty="0">
                <a:latin typeface="Helvetica" charset="0"/>
              </a:rPr>
              <a:t>Δ</a:t>
            </a:r>
            <a:r>
              <a:rPr lang="en-GB" sz="1800" b="1" i="1" dirty="0">
                <a:latin typeface="Helvetica" charset="0"/>
              </a:rPr>
              <a:t>L</a:t>
            </a:r>
            <a:r>
              <a:rPr lang="en-GB" sz="1800" b="1" dirty="0">
                <a:latin typeface="Helvetica" charset="0"/>
              </a:rPr>
              <a:t>= 4*10</a:t>
            </a:r>
            <a:r>
              <a:rPr lang="en-GB" sz="1800" b="1" baseline="30000" dirty="0">
                <a:latin typeface="Helvetica" charset="0"/>
              </a:rPr>
              <a:t>-16 </a:t>
            </a:r>
            <a:r>
              <a:rPr lang="en-GB" sz="1800" b="1" dirty="0" smtClean="0">
                <a:latin typeface="Helvetica" charset="0"/>
              </a:rPr>
              <a:t>m</a:t>
            </a:r>
            <a:endParaRPr lang="en-GB" sz="1800" b="1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739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976" y="0"/>
            <a:ext cx="3287023" cy="266306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9500" t="30222" r="54000" b="25333"/>
          <a:stretch>
            <a:fillRect/>
          </a:stretch>
        </p:blipFill>
        <p:spPr bwMode="auto">
          <a:xfrm>
            <a:off x="5736552" y="3643426"/>
            <a:ext cx="3407447" cy="321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463" y="194167"/>
            <a:ext cx="3658558" cy="700087"/>
          </a:xfrm>
        </p:spPr>
        <p:txBody>
          <a:bodyPr/>
          <a:lstStyle/>
          <a:p>
            <a:r>
              <a:rPr lang="en-US" sz="2800" dirty="0" smtClean="0"/>
              <a:t>Future Improvements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214" y="1355725"/>
            <a:ext cx="8141586" cy="4641850"/>
          </a:xfrm>
        </p:spPr>
        <p:txBody>
          <a:bodyPr/>
          <a:lstStyle/>
          <a:p>
            <a:r>
              <a:rPr lang="en-US" dirty="0" smtClean="0"/>
              <a:t>Need to have some detections – both to convince </a:t>
            </a:r>
            <a:br>
              <a:rPr lang="en-US" dirty="0" smtClean="0"/>
            </a:br>
            <a:r>
              <a:rPr lang="en-US" dirty="0" smtClean="0"/>
              <a:t>ourselves and others that it is worthwhile, and to </a:t>
            </a:r>
            <a:br>
              <a:rPr lang="en-US" dirty="0" smtClean="0"/>
            </a:br>
            <a:r>
              <a:rPr lang="en-US" dirty="0" smtClean="0"/>
              <a:t>help focus future astrophysics goals</a:t>
            </a:r>
          </a:p>
          <a:p>
            <a:r>
              <a:rPr lang="en-US" dirty="0" smtClean="0"/>
              <a:t>R&amp;D continuing; see sensible paths in near and </a:t>
            </a:r>
            <a:br>
              <a:rPr lang="en-US" dirty="0" smtClean="0"/>
            </a:br>
            <a:r>
              <a:rPr lang="en-US" dirty="0" smtClean="0"/>
              <a:t>far time scales</a:t>
            </a:r>
          </a:p>
          <a:p>
            <a:r>
              <a:rPr lang="en-US" dirty="0" smtClean="0"/>
              <a:t>Factor ~1.7 in sensitivity: </a:t>
            </a:r>
            <a:r>
              <a:rPr lang="en-US" dirty="0" smtClean="0">
                <a:solidFill>
                  <a:schemeClr val="tx1"/>
                </a:solidFill>
              </a:rPr>
              <a:t>possible </a:t>
            </a:r>
            <a:r>
              <a:rPr lang="en-US" dirty="0" smtClean="0">
                <a:solidFill>
                  <a:schemeClr val="tx1"/>
                </a:solidFill>
              </a:rPr>
              <a:t>as early as 2018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/>
              <a:t>Would give increase in event rate of ~5</a:t>
            </a:r>
          </a:p>
          <a:p>
            <a:r>
              <a:rPr lang="en-US" dirty="0" smtClean="0"/>
              <a:t>Use of squeezed light expected (and demonstrated)</a:t>
            </a:r>
          </a:p>
          <a:p>
            <a:r>
              <a:rPr lang="en-US" dirty="0" smtClean="0"/>
              <a:t>Larger test masses to control radiation pressure noise,</a:t>
            </a:r>
            <a:br>
              <a:rPr lang="en-US" dirty="0" smtClean="0"/>
            </a:br>
            <a:r>
              <a:rPr lang="en-US" dirty="0" smtClean="0"/>
              <a:t>and for lower thermal noise</a:t>
            </a:r>
          </a:p>
          <a:p>
            <a:endParaRPr lang="en-US" dirty="0" smtClean="0"/>
          </a:p>
          <a:p>
            <a:r>
              <a:rPr lang="en-US" dirty="0" smtClean="0"/>
              <a:t>Factor 10: </a:t>
            </a:r>
            <a:r>
              <a:rPr lang="en-US" dirty="0" smtClean="0">
                <a:solidFill>
                  <a:srgbClr val="114FFB"/>
                </a:solidFill>
              </a:rPr>
              <a:t>perhaps by 2035</a:t>
            </a:r>
          </a:p>
          <a:p>
            <a:pPr lvl="1"/>
            <a:r>
              <a:rPr lang="en-US" dirty="0" smtClean="0"/>
              <a:t>Maybe a longer baseline –</a:t>
            </a:r>
            <a:br>
              <a:rPr lang="en-US" dirty="0" smtClean="0"/>
            </a:br>
            <a:r>
              <a:rPr lang="en-US" dirty="0" smtClean="0"/>
              <a:t>40km instead of 4km</a:t>
            </a:r>
          </a:p>
          <a:p>
            <a:pPr lvl="1"/>
            <a:r>
              <a:rPr lang="en-US" dirty="0" smtClean="0"/>
              <a:t>Almost all noise sources stay constant –</a:t>
            </a:r>
            <a:br>
              <a:rPr lang="en-US" dirty="0" smtClean="0"/>
            </a:br>
            <a:r>
              <a:rPr lang="en-US" dirty="0" smtClean="0"/>
              <a:t>but signal grows a factor of 10</a:t>
            </a:r>
          </a:p>
          <a:p>
            <a:pPr lvl="1"/>
            <a:r>
              <a:rPr lang="en-US" dirty="0" smtClean="0"/>
              <a:t>Models indicate feasibility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43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026" y="227013"/>
            <a:ext cx="6272400" cy="700087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Next-to-last page Acknowledgments</a:t>
            </a:r>
            <a:endParaRPr lang="en-US" sz="2800" dirty="0"/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 bwMode="auto">
          <a:xfrm>
            <a:off x="484188" y="1312863"/>
            <a:ext cx="8229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Monotype Sorts" charset="0"/>
              <a:buNone/>
            </a:pPr>
            <a:r>
              <a:rPr lang="en-US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Thanks to:</a:t>
            </a:r>
          </a:p>
          <a:p>
            <a:pPr marL="0" indent="0">
              <a:buFont typeface="Monotype Sorts" charset="0"/>
              <a:buNone/>
            </a:pP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r>
              <a:rPr lang="en-US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					</a:t>
            </a:r>
            <a:endParaRPr lang="en-US" dirty="0" smtClean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r>
              <a:rPr lang="en-US" dirty="0" smtClean="0">
                <a:solidFill>
                  <a:schemeClr val="tx2"/>
                </a:solidFill>
                <a:latin typeface="Helvetica" charset="0"/>
                <a:ea typeface="ＭＳ Ｐゴシック" charset="0"/>
                <a:hlinkClick r:id="rId2"/>
              </a:rPr>
              <a:t>www.ligo.org</a:t>
            </a: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endParaRPr lang="en-US" dirty="0" smtClean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endParaRPr lang="en-US" dirty="0">
              <a:latin typeface="Helvetica" charset="0"/>
            </a:endParaRPr>
          </a:p>
          <a:p>
            <a:pPr marL="0" indent="0">
              <a:buFont typeface="Monotype Sorts" charset="0"/>
              <a:buNone/>
            </a:pPr>
            <a:endParaRPr lang="en-US" dirty="0" smtClean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endParaRPr lang="en-US" dirty="0" smtClean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endParaRPr lang="en-US" dirty="0">
              <a:latin typeface="Helvetica" charset="0"/>
            </a:endParaRPr>
          </a:p>
          <a:p>
            <a:pPr marL="0" indent="0">
              <a:buFont typeface="Monotype Sorts" charset="0"/>
              <a:buNone/>
            </a:pPr>
            <a:endParaRPr lang="en-US" dirty="0" smtClean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r>
              <a:rPr lang="en-US" dirty="0" smtClean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Support</a:t>
            </a:r>
            <a:r>
              <a:rPr lang="en-US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: National Science Foundation</a:t>
            </a:r>
          </a:p>
        </p:txBody>
      </p:sp>
      <p:pic>
        <p:nvPicPr>
          <p:cNvPr id="6246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7499" y="5209437"/>
            <a:ext cx="1154113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813" y="1758950"/>
            <a:ext cx="7853362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291" y="3659489"/>
            <a:ext cx="17145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522" y="1212841"/>
            <a:ext cx="2540114" cy="1277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989" y="1220128"/>
            <a:ext cx="1804248" cy="1252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271" y="2926664"/>
            <a:ext cx="4098850" cy="195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497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last page: A Familiar Story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115" y="1160564"/>
            <a:ext cx="8790273" cy="4837011"/>
          </a:xfrm>
        </p:spPr>
        <p:txBody>
          <a:bodyPr/>
          <a:lstStyle/>
          <a:p>
            <a:r>
              <a:rPr lang="en-US" dirty="0" smtClean="0"/>
              <a:t>Often experimentalists find that they prove some even very fine theorists wrong</a:t>
            </a:r>
          </a:p>
          <a:p>
            <a:r>
              <a:rPr lang="en-US" dirty="0" smtClean="0"/>
              <a:t>In this case, it is a theorist – </a:t>
            </a:r>
            <a:r>
              <a:rPr lang="en-US" dirty="0"/>
              <a:t>one A. </a:t>
            </a:r>
            <a:r>
              <a:rPr lang="en-US" dirty="0" smtClean="0"/>
              <a:t>Einstein – who helped enormously with the fundamentals of the experimental technique we use</a:t>
            </a:r>
          </a:p>
          <a:p>
            <a:r>
              <a:rPr lang="en-US" dirty="0" smtClean="0"/>
              <a:t>We are seeking to show that a paper published in 1916 was in error –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Einstein, A.: </a:t>
            </a:r>
            <a:r>
              <a:rPr lang="en-US" i="1" dirty="0" err="1">
                <a:solidFill>
                  <a:srgbClr val="FF0000"/>
                </a:solidFill>
              </a:rPr>
              <a:t>Näherungsweise</a:t>
            </a:r>
            <a:r>
              <a:rPr lang="en-US" i="1" dirty="0">
                <a:solidFill>
                  <a:srgbClr val="FF0000"/>
                </a:solidFill>
              </a:rPr>
              <a:t> Integration der </a:t>
            </a:r>
            <a:r>
              <a:rPr lang="en-US" i="1" dirty="0" err="1">
                <a:solidFill>
                  <a:srgbClr val="FF0000"/>
                </a:solidFill>
              </a:rPr>
              <a:t>Feldgleichungen</a:t>
            </a:r>
            <a:r>
              <a:rPr lang="en-US" i="1" dirty="0">
                <a:solidFill>
                  <a:srgbClr val="FF0000"/>
                </a:solidFill>
              </a:rPr>
              <a:t> der </a:t>
            </a:r>
            <a:r>
              <a:rPr lang="en-US" i="1" dirty="0" smtClean="0">
                <a:solidFill>
                  <a:srgbClr val="FF0000"/>
                </a:solidFill>
              </a:rPr>
              <a:t>Gravitation, </a:t>
            </a:r>
            <a:r>
              <a:rPr lang="en-US" dirty="0" smtClean="0">
                <a:solidFill>
                  <a:srgbClr val="FF0000"/>
                </a:solidFill>
              </a:rPr>
              <a:t>1916 – in which he stated that gravitational waves do not exist!</a:t>
            </a:r>
          </a:p>
          <a:p>
            <a:endParaRPr lang="en-US" dirty="0" smtClean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>
              <a:solidFill>
                <a:srgbClr val="008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Believe </a:t>
            </a:r>
            <a:r>
              <a:rPr lang="en-US" b="1" dirty="0" smtClean="0">
                <a:solidFill>
                  <a:srgbClr val="008000"/>
                </a:solidFill>
              </a:rPr>
              <a:t>we have a good chance to make a direct detection of Gravitational Waves 100 years after the publication of this </a:t>
            </a:r>
            <a:r>
              <a:rPr lang="en-US" b="1" dirty="0" smtClean="0">
                <a:solidFill>
                  <a:srgbClr val="008000"/>
                </a:solidFill>
              </a:rPr>
              <a:t>paper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(and 98 years after the author’s own correction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of the error, in </a:t>
            </a:r>
            <a:r>
              <a:rPr lang="en-US" i="1" dirty="0" err="1" smtClean="0">
                <a:solidFill>
                  <a:schemeClr val="tx1"/>
                </a:solidFill>
              </a:rPr>
              <a:t>Über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i="1" dirty="0" err="1" smtClean="0">
                <a:solidFill>
                  <a:schemeClr val="tx1"/>
                </a:solidFill>
              </a:rPr>
              <a:t>Gravitationswellen</a:t>
            </a:r>
            <a:r>
              <a:rPr lang="en-US" i="1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1918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marL="457200" lvl="1" indent="0" algn="ctr">
              <a:buNone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457200" lvl="1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Here’s hoping for a first detection in 2016!</a:t>
            </a:r>
            <a:endParaRPr lang="en-US" sz="2000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806" y="3188619"/>
            <a:ext cx="4521200" cy="1003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906" y="4905591"/>
            <a:ext cx="24003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4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4E18055B-A140-744D-9B07-A7E1E51F4077}" type="slidenum">
              <a:rPr lang="en-US" sz="800"/>
              <a:pPr>
                <a:defRPr/>
              </a:pPr>
              <a:t>4</a:t>
            </a:fld>
            <a:endParaRPr lang="en-US" sz="800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99263" y="187319"/>
            <a:ext cx="7082785" cy="800100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Weiss’ groundwork and a worldwide development effort led </a:t>
            </a:r>
            <a:r>
              <a:rPr lang="en-US" dirty="0">
                <a:latin typeface="Helvetica" charset="0"/>
              </a:rPr>
              <a:t>to </a:t>
            </a:r>
            <a:r>
              <a:rPr lang="en-US" dirty="0" smtClean="0">
                <a:latin typeface="Helvetica" charset="0"/>
              </a:rPr>
              <a:t>a 1989 </a:t>
            </a:r>
            <a:r>
              <a:rPr lang="en-US" dirty="0">
                <a:latin typeface="Helvetica" charset="0"/>
              </a:rPr>
              <a:t>Proposal to the US NSF</a:t>
            </a:r>
          </a:p>
        </p:txBody>
      </p:sp>
      <p:pic>
        <p:nvPicPr>
          <p:cNvPr id="28675" name="Picture 7" descr="frontispiec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306763"/>
            <a:ext cx="549910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preface-cr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219200"/>
            <a:ext cx="72866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0E8C2DBE-4213-0942-9B50-CD37CE51524F}" type="slidenum">
              <a:rPr lang="en-US" sz="800"/>
              <a:pPr>
                <a:defRPr/>
              </a:pPr>
              <a:t>5</a:t>
            </a:fld>
            <a:endParaRPr lang="en-US" sz="800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66700"/>
            <a:ext cx="6172200" cy="800100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LIGO:</a:t>
            </a:r>
            <a:br>
              <a:rPr lang="en-US" sz="2800" dirty="0">
                <a:latin typeface="Helvetica" charset="0"/>
              </a:rPr>
            </a:br>
            <a:r>
              <a:rPr lang="en-US" sz="2800" dirty="0">
                <a:latin typeface="Helvetica" charset="0"/>
              </a:rPr>
              <a:t>Today, Washington state…</a:t>
            </a:r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3" b="40785"/>
          <a:stretch>
            <a:fillRect/>
          </a:stretch>
        </p:blipFill>
        <p:spPr bwMode="auto">
          <a:xfrm>
            <a:off x="577850" y="1660525"/>
            <a:ext cx="7804150" cy="474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66F75E7B-4BE1-C646-9ED7-04C7364BAA75}" type="slidenum">
              <a:rPr lang="en-US" sz="800"/>
              <a:pPr>
                <a:defRPr/>
              </a:pPr>
              <a:t>6</a:t>
            </a:fld>
            <a:endParaRPr lang="en-US" sz="800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6700"/>
            <a:ext cx="7467600" cy="533400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…LIGO in Louisiana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Helvetica" charset="0"/>
            </a:endParaRPr>
          </a:p>
        </p:txBody>
      </p:sp>
      <p:pic>
        <p:nvPicPr>
          <p:cNvPr id="32772" name="Picture 4" descr="low8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80" y="1207860"/>
            <a:ext cx="7157921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4"/>
          <p:cNvGrpSpPr>
            <a:grpSpLocks/>
          </p:cNvGrpSpPr>
          <p:nvPr/>
        </p:nvGrpSpPr>
        <p:grpSpPr bwMode="auto">
          <a:xfrm>
            <a:off x="0" y="1090613"/>
            <a:ext cx="9196388" cy="5813425"/>
            <a:chOff x="1109671" y="385567"/>
            <a:chExt cx="9196444" cy="5812370"/>
          </a:xfrm>
        </p:grpSpPr>
        <p:pic>
          <p:nvPicPr>
            <p:cNvPr id="553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8937" y="2221971"/>
              <a:ext cx="6211925" cy="3975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9465" name="TextBox 5"/>
            <p:cNvSpPr txBox="1">
              <a:spLocks noChangeArrowheads="1"/>
            </p:cNvSpPr>
            <p:nvPr/>
          </p:nvSpPr>
          <p:spPr bwMode="auto">
            <a:xfrm>
              <a:off x="1109671" y="4536883"/>
              <a:ext cx="1018503" cy="369332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latin typeface="Arial" charset="0"/>
                  <a:cs typeface="Arial" charset="0"/>
                </a:rPr>
                <a:t>Caltech</a:t>
              </a:r>
            </a:p>
          </p:txBody>
        </p:sp>
        <p:sp>
          <p:nvSpPr>
            <p:cNvPr id="19466" name="TextBox 22"/>
            <p:cNvSpPr txBox="1">
              <a:spLocks noChangeArrowheads="1"/>
            </p:cNvSpPr>
            <p:nvPr/>
          </p:nvSpPr>
          <p:spPr bwMode="auto">
            <a:xfrm>
              <a:off x="7562538" y="3407068"/>
              <a:ext cx="582211" cy="369332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solidFill>
                    <a:srgbClr val="114FFB"/>
                  </a:solidFill>
                  <a:latin typeface="Arial" charset="0"/>
                  <a:cs typeface="Arial" charset="0"/>
                </a:rPr>
                <a:t>MIT</a:t>
              </a:r>
            </a:p>
          </p:txBody>
        </p:sp>
        <p:sp>
          <p:nvSpPr>
            <p:cNvPr id="19467" name="Oval 1"/>
            <p:cNvSpPr>
              <a:spLocks noChangeArrowheads="1"/>
            </p:cNvSpPr>
            <p:nvPr/>
          </p:nvSpPr>
          <p:spPr bwMode="auto">
            <a:xfrm>
              <a:off x="2173004" y="2651426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68" name="Oval 17"/>
            <p:cNvSpPr>
              <a:spLocks noChangeArrowheads="1"/>
            </p:cNvSpPr>
            <p:nvPr/>
          </p:nvSpPr>
          <p:spPr bwMode="auto">
            <a:xfrm>
              <a:off x="4976477" y="4997436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69" name="Oval 19"/>
            <p:cNvSpPr>
              <a:spLocks noChangeArrowheads="1"/>
            </p:cNvSpPr>
            <p:nvPr/>
          </p:nvSpPr>
          <p:spPr bwMode="auto">
            <a:xfrm>
              <a:off x="7051368" y="3319713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70" name="Oval 23"/>
            <p:cNvSpPr>
              <a:spLocks noChangeArrowheads="1"/>
            </p:cNvSpPr>
            <p:nvPr/>
          </p:nvSpPr>
          <p:spPr bwMode="auto">
            <a:xfrm>
              <a:off x="2258682" y="4474160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71" name="Rectangle 3"/>
            <p:cNvSpPr txBox="1">
              <a:spLocks noChangeArrowheads="1"/>
            </p:cNvSpPr>
            <p:nvPr/>
          </p:nvSpPr>
          <p:spPr bwMode="auto">
            <a:xfrm>
              <a:off x="5335058" y="385567"/>
              <a:ext cx="4971057" cy="417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lIns="92075" tIns="46038" rIns="92075" bIns="46038"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>
                <a:spcBef>
                  <a:spcPct val="20000"/>
                </a:spcBef>
                <a:buClr>
                  <a:srgbClr val="CC0099"/>
                </a:buClr>
                <a:buSzPct val="85000"/>
                <a:buFont typeface="Monotype Sorts" charset="0"/>
                <a:buChar char="l"/>
              </a:pPr>
              <a:r>
                <a:rPr lang="en-US" sz="1800" dirty="0">
                  <a:solidFill>
                    <a:schemeClr val="tx2"/>
                  </a:solidFill>
                  <a:latin typeface="Helvetica" charset="0"/>
                </a:rPr>
                <a:t>Mission: to develop gravitational-wave detectors, and to operate them as astrophysical observatories</a:t>
              </a:r>
            </a:p>
            <a:p>
              <a:pPr algn="l">
                <a:spcBef>
                  <a:spcPct val="20000"/>
                </a:spcBef>
                <a:buClr>
                  <a:srgbClr val="CC0099"/>
                </a:buClr>
                <a:buSzPct val="85000"/>
                <a:buFont typeface="Monotype Sorts" charset="0"/>
                <a:buChar char="l"/>
              </a:pPr>
              <a:r>
                <a:rPr lang="en-US" sz="1800" dirty="0">
                  <a:solidFill>
                    <a:srgbClr val="000000"/>
                  </a:solidFill>
                  <a:latin typeface="Helvetica" charset="0"/>
                </a:rPr>
                <a:t>Jointly managed by Caltech and MIT; </a:t>
              </a:r>
              <a:r>
                <a:rPr lang="en-US" sz="1800" dirty="0" smtClean="0">
                  <a:solidFill>
                    <a:srgbClr val="000000"/>
                  </a:solidFill>
                  <a:latin typeface="Helvetica" charset="0"/>
                </a:rPr>
                <a:t/>
              </a:r>
              <a:br>
                <a:rPr lang="en-US" sz="1800" dirty="0" smtClean="0">
                  <a:solidFill>
                    <a:srgbClr val="000000"/>
                  </a:solidFill>
                  <a:latin typeface="Helvetica" charset="0"/>
                </a:rPr>
              </a:br>
              <a:r>
                <a:rPr lang="en-US" sz="1800" dirty="0" smtClean="0">
                  <a:solidFill>
                    <a:srgbClr val="000000"/>
                  </a:solidFill>
                  <a:latin typeface="Helvetica" charset="0"/>
                </a:rPr>
                <a:t>LIGO </a:t>
              </a:r>
              <a:r>
                <a:rPr lang="en-US" sz="1800" dirty="0">
                  <a:solidFill>
                    <a:srgbClr val="000000"/>
                  </a:solidFill>
                  <a:latin typeface="Helvetica" charset="0"/>
                </a:rPr>
                <a:t>Hanford </a:t>
              </a:r>
              <a:r>
                <a:rPr lang="en-US" sz="1800" dirty="0">
                  <a:solidFill>
                    <a:srgbClr val="000000"/>
                  </a:solidFill>
                  <a:latin typeface="Helvetica" charset="0"/>
                </a:rPr>
                <a:t>a</a:t>
              </a:r>
              <a:r>
                <a:rPr lang="en-US" sz="1800" dirty="0" smtClean="0">
                  <a:solidFill>
                    <a:srgbClr val="000000"/>
                  </a:solidFill>
                  <a:latin typeface="Helvetica" charset="0"/>
                </a:rPr>
                <a:t>nd </a:t>
              </a:r>
              <a:r>
                <a:rPr lang="en-US" sz="1800" dirty="0">
                  <a:solidFill>
                    <a:srgbClr val="000000"/>
                  </a:solidFill>
                  <a:latin typeface="Helvetica" charset="0"/>
                </a:rPr>
                <a:t>Livingston Observatories </a:t>
              </a:r>
            </a:p>
            <a:p>
              <a:pPr algn="l">
                <a:spcBef>
                  <a:spcPct val="20000"/>
                </a:spcBef>
                <a:buClr>
                  <a:srgbClr val="CC0099"/>
                </a:buClr>
                <a:buSzPct val="85000"/>
                <a:buFont typeface="Monotype Sorts" charset="0"/>
                <a:buChar char="l"/>
              </a:pPr>
              <a:r>
                <a:rPr lang="en-US" sz="1800" dirty="0">
                  <a:solidFill>
                    <a:srgbClr val="114FFB"/>
                  </a:solidFill>
                  <a:latin typeface="Helvetica" charset="0"/>
                </a:rPr>
                <a:t>Requires instrument science at the frontiers of physics fundamental limits</a:t>
              </a:r>
            </a:p>
            <a:p>
              <a:pPr algn="l">
                <a:spcBef>
                  <a:spcPct val="20000"/>
                </a:spcBef>
                <a:buClr>
                  <a:srgbClr val="CC0099"/>
                </a:buClr>
                <a:buSzPct val="85000"/>
                <a:buFont typeface="Monotype Sorts" charset="0"/>
                <a:buChar char="l"/>
              </a:pPr>
              <a:endParaRPr lang="en-US" sz="1800" dirty="0">
                <a:solidFill>
                  <a:schemeClr val="tx2"/>
                </a:solidFill>
                <a:latin typeface="Helvetica" charset="0"/>
              </a:endParaRPr>
            </a:p>
          </p:txBody>
        </p:sp>
      </p:grpSp>
      <p:sp>
        <p:nvSpPr>
          <p:cNvPr id="1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5829300"/>
            <a:ext cx="1905000" cy="457200"/>
          </a:xfrm>
        </p:spPr>
        <p:txBody>
          <a:bodyPr/>
          <a:lstStyle/>
          <a:p>
            <a:pPr>
              <a:defRPr/>
            </a:pPr>
            <a:fld id="{5600DBBE-AD0C-CB46-8D79-DC4971592A62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209888" y="226557"/>
            <a:ext cx="7283450" cy="700087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LIGO Laboratory: </a:t>
            </a:r>
            <a:br>
              <a:rPr lang="en-US" sz="2800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two Observatories and Caltech, MIT campuses</a:t>
            </a:r>
          </a:p>
        </p:txBody>
      </p:sp>
      <p:grpSp>
        <p:nvGrpSpPr>
          <p:cNvPr id="19460" name="Group 2"/>
          <p:cNvGrpSpPr>
            <a:grpSpLocks/>
          </p:cNvGrpSpPr>
          <p:nvPr/>
        </p:nvGrpSpPr>
        <p:grpSpPr bwMode="auto">
          <a:xfrm>
            <a:off x="5513388" y="5594350"/>
            <a:ext cx="2073275" cy="1109663"/>
            <a:chOff x="5146069" y="4502068"/>
            <a:chExt cx="3675630" cy="2231189"/>
          </a:xfrm>
        </p:grpSpPr>
        <p:sp>
          <p:nvSpPr>
            <p:cNvPr id="55320" name="Text Box 24"/>
            <p:cNvSpPr txBox="1">
              <a:spLocks noChangeArrowheads="1"/>
            </p:cNvSpPr>
            <p:nvPr/>
          </p:nvSpPr>
          <p:spPr bwMode="auto">
            <a:xfrm>
              <a:off x="5635778" y="4632940"/>
              <a:ext cx="3185921" cy="539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99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LIGO Livingston</a:t>
              </a:r>
            </a:p>
          </p:txBody>
        </p:sp>
        <p:pic>
          <p:nvPicPr>
            <p:cNvPr id="19463" name="Picture 22" descr="llo_aeria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069" y="4502068"/>
              <a:ext cx="3646402" cy="223118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461" name="Picture 23" descr="lho_aerial_m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216025"/>
            <a:ext cx="2703513" cy="15573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LIGO Scientific Collaboration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148810"/>
            <a:ext cx="9144001" cy="4899775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The LSC is the organization the conducts the science of LIGO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18852" y="6394432"/>
            <a:ext cx="625147" cy="463568"/>
          </a:xfrm>
          <a:prstGeom prst="rect">
            <a:avLst/>
          </a:prstGeom>
        </p:spPr>
        <p:txBody>
          <a:bodyPr/>
          <a:lstStyle/>
          <a:p>
            <a:fld id="{C582E414-0DDA-9F4D-A88C-45BC487B225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Screen Shot 2014-08-17 at 6.59.15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55" y="1450457"/>
            <a:ext cx="8578850" cy="48332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3420" y="6317859"/>
            <a:ext cx="1418368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www.ligo.org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72713" y="6293544"/>
            <a:ext cx="4791058" cy="55399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800" dirty="0">
                <a:latin typeface="Arial"/>
                <a:cs typeface="Arial"/>
              </a:rPr>
              <a:t>900+ members, 80+ institutions, 16 </a:t>
            </a:r>
            <a:r>
              <a:rPr lang="en-US" sz="1800" dirty="0" smtClean="0">
                <a:latin typeface="Arial"/>
                <a:cs typeface="Arial"/>
              </a:rPr>
              <a:t>countries</a:t>
            </a:r>
          </a:p>
          <a:p>
            <a:pPr marL="0" indent="0">
              <a:buNone/>
            </a:pPr>
            <a:r>
              <a:rPr lang="en-US" sz="1200" dirty="0" smtClean="0">
                <a:latin typeface="Arial"/>
                <a:cs typeface="Arial"/>
              </a:rPr>
              <a:t>Slide: Gabriela González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168" y="3164977"/>
            <a:ext cx="184019" cy="31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18FFD"/>
              </a:solidFill>
            </a:endParaRPr>
          </a:p>
        </p:txBody>
      </p:sp>
      <p:sp>
        <p:nvSpPr>
          <p:cNvPr id="83970" name="Text Placeholder 2"/>
          <p:cNvSpPr>
            <a:spLocks noGrp="1"/>
          </p:cNvSpPr>
          <p:nvPr>
            <p:ph type="body" sz="half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83971" name="Content Placeholder 3"/>
          <p:cNvSpPr>
            <a:spLocks noGrp="1"/>
          </p:cNvSpPr>
          <p:nvPr>
            <p:ph sz="half" idx="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7896A3-A501-6540-AB3E-F27447F32A80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9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CDF3D73F-9B3A-F34C-BA29-D0629D59E2E4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9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83975" name="Picture 6" descr="WorldMapX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" y="1293813"/>
            <a:ext cx="8648700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2588" y="1876425"/>
            <a:ext cx="871537" cy="6445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550" y="2641600"/>
            <a:ext cx="882650" cy="558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2475" y="2790825"/>
            <a:ext cx="941388" cy="7858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88" y="1990725"/>
            <a:ext cx="984250" cy="6699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3064FF2D-1599-5A45-98B6-1AE5E888D3A2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9</a:t>
            </a:fld>
            <a:endParaRPr lang="en-US">
              <a:solidFill>
                <a:srgbClr val="618FFD"/>
              </a:solidFill>
            </a:endParaRPr>
          </a:p>
        </p:txBody>
      </p:sp>
      <p:pic>
        <p:nvPicPr>
          <p:cNvPr id="83981" name="図 10" descr="LCGTPosterSimpleEn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6963" y="2552700"/>
            <a:ext cx="1222375" cy="825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3982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0" name="Photo Editor Photo" r:id="rId9" imgW="4409524" imgH="3219899" progId="MSPhotoEd.3">
                  <p:embed/>
                </p:oleObj>
              </mc:Choice>
              <mc:Fallback>
                <p:oleObj name="Photo Editor Photo" r:id="rId9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925" y="3241675"/>
            <a:ext cx="904875" cy="7540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93863" y="455613"/>
            <a:ext cx="6840537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0" dirty="0">
                <a:solidFill>
                  <a:srgbClr val="618FFD"/>
                </a:solidFill>
                <a:latin typeface="+mn-lt"/>
              </a:rPr>
              <a:t>The advanced GW detector network</a:t>
            </a:r>
          </a:p>
        </p:txBody>
      </p:sp>
      <p:sp>
        <p:nvSpPr>
          <p:cNvPr id="83985" name="TextBox 19"/>
          <p:cNvSpPr txBox="1">
            <a:spLocks noChangeArrowheads="1"/>
          </p:cNvSpPr>
          <p:nvPr/>
        </p:nvSpPr>
        <p:spPr bwMode="auto">
          <a:xfrm>
            <a:off x="3942252" y="1260661"/>
            <a:ext cx="13414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GEO600 (HF)</a:t>
            </a:r>
          </a:p>
          <a:p>
            <a:r>
              <a:rPr lang="en-US" dirty="0">
                <a:solidFill>
                  <a:srgbClr val="618FFD"/>
                </a:solidFill>
              </a:rPr>
              <a:t>2011 </a:t>
            </a:r>
          </a:p>
        </p:txBody>
      </p:sp>
      <p:sp>
        <p:nvSpPr>
          <p:cNvPr id="83986" name="TextBox 20"/>
          <p:cNvSpPr txBox="1">
            <a:spLocks noChangeArrowheads="1"/>
          </p:cNvSpPr>
          <p:nvPr/>
        </p:nvSpPr>
        <p:spPr bwMode="auto">
          <a:xfrm>
            <a:off x="248498" y="2824843"/>
            <a:ext cx="153145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Advanced LIGO </a:t>
            </a:r>
          </a:p>
          <a:p>
            <a:r>
              <a:rPr lang="en-US" dirty="0" smtClean="0">
                <a:solidFill>
                  <a:srgbClr val="618FFD"/>
                </a:solidFill>
              </a:rPr>
              <a:t>Hanford,</a:t>
            </a:r>
          </a:p>
          <a:p>
            <a:r>
              <a:rPr lang="en-US" dirty="0" smtClean="0">
                <a:solidFill>
                  <a:srgbClr val="618FFD"/>
                </a:solidFill>
              </a:rPr>
              <a:t>Livingston </a:t>
            </a:r>
            <a:endParaRPr lang="en-US" dirty="0">
              <a:solidFill>
                <a:srgbClr val="618FFD"/>
              </a:solidFill>
            </a:endParaRPr>
          </a:p>
          <a:p>
            <a:r>
              <a:rPr lang="en-US" dirty="0">
                <a:solidFill>
                  <a:srgbClr val="618FFD"/>
                </a:solidFill>
              </a:rPr>
              <a:t>2015 </a:t>
            </a:r>
          </a:p>
        </p:txBody>
      </p:sp>
      <p:sp>
        <p:nvSpPr>
          <p:cNvPr id="83988" name="TextBox 22"/>
          <p:cNvSpPr txBox="1">
            <a:spLocks noChangeArrowheads="1"/>
          </p:cNvSpPr>
          <p:nvPr/>
        </p:nvSpPr>
        <p:spPr bwMode="auto">
          <a:xfrm>
            <a:off x="4095285" y="3289720"/>
            <a:ext cx="1041400" cy="738188"/>
          </a:xfrm>
          <a:prstGeom prst="rect">
            <a:avLst/>
          </a:prstGeom>
          <a:solidFill>
            <a:schemeClr val="tx2">
              <a:alpha val="42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Advanced </a:t>
            </a:r>
          </a:p>
          <a:p>
            <a:r>
              <a:rPr lang="en-US" dirty="0">
                <a:solidFill>
                  <a:srgbClr val="618FFD"/>
                </a:solidFill>
              </a:rPr>
              <a:t>Virgo</a:t>
            </a:r>
          </a:p>
          <a:p>
            <a:r>
              <a:rPr lang="en-US" dirty="0">
                <a:solidFill>
                  <a:srgbClr val="618FFD"/>
                </a:solidFill>
              </a:rPr>
              <a:t>2016</a:t>
            </a:r>
          </a:p>
        </p:txBody>
      </p:sp>
      <p:sp>
        <p:nvSpPr>
          <p:cNvPr id="83989" name="TextBox 23"/>
          <p:cNvSpPr txBox="1">
            <a:spLocks noChangeArrowheads="1"/>
          </p:cNvSpPr>
          <p:nvPr/>
        </p:nvSpPr>
        <p:spPr bwMode="auto">
          <a:xfrm>
            <a:off x="5813425" y="4141788"/>
            <a:ext cx="1107996" cy="738664"/>
          </a:xfrm>
          <a:prstGeom prst="rect">
            <a:avLst/>
          </a:prstGeom>
          <a:noFill/>
          <a:ln w="38100" cmpd="sng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LIGO-India</a:t>
            </a:r>
          </a:p>
          <a:p>
            <a:r>
              <a:rPr lang="en-US" dirty="0" smtClean="0">
                <a:solidFill>
                  <a:srgbClr val="618FFD"/>
                </a:solidFill>
              </a:rPr>
              <a:t>2022</a:t>
            </a:r>
          </a:p>
          <a:p>
            <a:r>
              <a:rPr lang="en-US" dirty="0" smtClean="0">
                <a:solidFill>
                  <a:srgbClr val="618FFD"/>
                </a:solidFill>
              </a:rPr>
              <a:t>(Planned)</a:t>
            </a:r>
          </a:p>
        </p:txBody>
      </p:sp>
      <p:sp>
        <p:nvSpPr>
          <p:cNvPr id="83990" name="TextBox 24"/>
          <p:cNvSpPr txBox="1">
            <a:spLocks noChangeArrowheads="1"/>
          </p:cNvSpPr>
          <p:nvPr/>
        </p:nvSpPr>
        <p:spPr bwMode="auto">
          <a:xfrm>
            <a:off x="8245475" y="3417888"/>
            <a:ext cx="836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618FFD"/>
                </a:solidFill>
              </a:rPr>
              <a:t>KAGRA</a:t>
            </a:r>
          </a:p>
          <a:p>
            <a:r>
              <a:rPr lang="en-US">
                <a:solidFill>
                  <a:srgbClr val="618FFD"/>
                </a:solidFill>
              </a:rPr>
              <a:t>2018</a:t>
            </a:r>
          </a:p>
        </p:txBody>
      </p:sp>
      <p:graphicFrame>
        <p:nvGraphicFramePr>
          <p:cNvPr id="83991" name="Object 639"/>
          <p:cNvGraphicFramePr>
            <a:graphicFrameLocks noChangeAspect="1"/>
          </p:cNvGraphicFramePr>
          <p:nvPr/>
        </p:nvGraphicFramePr>
        <p:xfrm>
          <a:off x="0" y="0"/>
          <a:ext cx="1430338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1" name="Image" r:id="rId11" imgW="1766325" imgH="1296152" progId="Photoshop.Image.5">
                  <p:embed/>
                </p:oleObj>
              </mc:Choice>
              <mc:Fallback>
                <p:oleObj name="Image" r:id="rId11" imgW="1766325" imgH="1296152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30338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4941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IGO_lab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lab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IGO_lab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lab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Settings\ljones\My Documents\Power Point\LIGO_lab.pot</Template>
  <TotalTime>101590</TotalTime>
  <Words>1589</Words>
  <Application>Microsoft Macintosh PowerPoint</Application>
  <PresentationFormat>On-screen Show (4:3)</PresentationFormat>
  <Paragraphs>350</Paragraphs>
  <Slides>32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LIGO_lab</vt:lpstr>
      <vt:lpstr>Photo Editor Photo</vt:lpstr>
      <vt:lpstr>Image</vt:lpstr>
      <vt:lpstr>Document</vt:lpstr>
      <vt:lpstr>Microsoft Equation 3.0</vt:lpstr>
      <vt:lpstr>LIGO and the network of terrestrial gravitational wave detectors</vt:lpstr>
      <vt:lpstr>The starting point for GW detection via Interferometry</vt:lpstr>
      <vt:lpstr>Interferometric Gravitational-wave Detectors</vt:lpstr>
      <vt:lpstr>Weiss’ groundwork and a worldwide development effort led to a 1989 Proposal to the US NSF</vt:lpstr>
      <vt:lpstr>LIGO: Today, Washington state…</vt:lpstr>
      <vt:lpstr>…LIGO in Louisiana</vt:lpstr>
      <vt:lpstr>LIGO Laboratory:  two Observatories and Caltech, MIT campuses</vt:lpstr>
      <vt:lpstr>LIGO Scientific Collaboration</vt:lpstr>
      <vt:lpstr>PowerPoint Presentation</vt:lpstr>
      <vt:lpstr>The Gravitational Wave Spectrum</vt:lpstr>
      <vt:lpstr>Ground-based</vt:lpstr>
      <vt:lpstr>First generation detectors</vt:lpstr>
      <vt:lpstr>Results from 2005-2010 Initial LIGO Data</vt:lpstr>
      <vt:lpstr>Advanced LIGO Sensitivity:  a qualitative difference</vt:lpstr>
      <vt:lpstr>How to get there: Addressing limits to performance</vt:lpstr>
      <vt:lpstr>Addressing limits to performance</vt:lpstr>
      <vt:lpstr>Addressing limits to performance</vt:lpstr>
      <vt:lpstr>The real instrument is  far more complex…</vt:lpstr>
      <vt:lpstr>The Design: Optical Configuration</vt:lpstr>
      <vt:lpstr>Infrastructure:  4km Beam Tubes</vt:lpstr>
      <vt:lpstr>LIGO Vacuum Equipment –  designed for several generations of instruments </vt:lpstr>
      <vt:lpstr>200W Nd:YAG laser Designed and contributed by Max Planck Albert Einstein Institute</vt:lpstr>
      <vt:lpstr>Test Masses</vt:lpstr>
      <vt:lpstr>Test Mass Quadruple Pendulum suspension designed jointly by the UK (led by Glasgow) and LIGO lab,  with capital contribution funded by PPARC/STFC</vt:lpstr>
      <vt:lpstr>Seismic Isolation:  Multi-Stage Solution</vt:lpstr>
      <vt:lpstr>Where are we?</vt:lpstr>
      <vt:lpstr>Observing Scenario, focus on NS-NS Binaries  http://arxiv.org/abs/1304.0670</vt:lpstr>
      <vt:lpstr>Very rapid progress –  Current sensitivity acceptable for Fall run!</vt:lpstr>
      <vt:lpstr>Enabling multi-messenger astronomy  with gravitational waves</vt:lpstr>
      <vt:lpstr>Future Improvements</vt:lpstr>
      <vt:lpstr>Next-to-last page Acknowledgments</vt:lpstr>
      <vt:lpstr>The last page: A Familiar Story</vt:lpstr>
    </vt:vector>
  </TitlesOfParts>
  <Company>CALTECH.EDU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 Structure Development</dc:title>
  <dc:creator>LIGO</dc:creator>
  <cp:lastModifiedBy>David Shoemaker</cp:lastModifiedBy>
  <cp:revision>861</cp:revision>
  <cp:lastPrinted>2015-04-10T21:46:43Z</cp:lastPrinted>
  <dcterms:created xsi:type="dcterms:W3CDTF">2003-06-05T14:38:00Z</dcterms:created>
  <dcterms:modified xsi:type="dcterms:W3CDTF">2015-04-11T14:01:09Z</dcterms:modified>
</cp:coreProperties>
</file>