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bmp" ContentType="image/bmp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349" r:id="rId2"/>
    <p:sldId id="412" r:id="rId3"/>
    <p:sldId id="397" r:id="rId4"/>
    <p:sldId id="468" r:id="rId5"/>
    <p:sldId id="460" r:id="rId6"/>
    <p:sldId id="436" r:id="rId7"/>
    <p:sldId id="401" r:id="rId8"/>
    <p:sldId id="454" r:id="rId9"/>
    <p:sldId id="461" r:id="rId10"/>
    <p:sldId id="428" r:id="rId11"/>
    <p:sldId id="432" r:id="rId12"/>
    <p:sldId id="434" r:id="rId13"/>
    <p:sldId id="438" r:id="rId14"/>
    <p:sldId id="449" r:id="rId15"/>
    <p:sldId id="430" r:id="rId16"/>
    <p:sldId id="451" r:id="rId17"/>
    <p:sldId id="450" r:id="rId18"/>
    <p:sldId id="437" r:id="rId19"/>
    <p:sldId id="470" r:id="rId20"/>
    <p:sldId id="464" r:id="rId21"/>
    <p:sldId id="466" r:id="rId22"/>
    <p:sldId id="457" r:id="rId23"/>
    <p:sldId id="445" r:id="rId24"/>
    <p:sldId id="467" r:id="rId25"/>
    <p:sldId id="463" r:id="rId26"/>
    <p:sldId id="469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D9"/>
    <a:srgbClr val="EDF9B5"/>
    <a:srgbClr val="F2FF87"/>
    <a:srgbClr val="64CB77"/>
    <a:srgbClr val="F0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5" autoAdjust="0"/>
    <p:restoredTop sz="91284" autoAdjust="0"/>
  </p:normalViewPr>
  <p:slideViewPr>
    <p:cSldViewPr>
      <p:cViewPr varScale="1">
        <p:scale>
          <a:sx n="105" d="100"/>
          <a:sy n="105" d="100"/>
        </p:scale>
        <p:origin x="-121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8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33B377A7-942D-424B-BBA5-8600D121D4A2}" type="datetimeFigureOut">
              <a:rPr lang="ja-JP" altLang="en-US"/>
              <a:pPr>
                <a:defRPr/>
              </a:pPr>
              <a:t>3/27/15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ja-JP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B248EF5E-124D-DC44-918B-09EE20AB62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09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48EF5E-124D-DC44-918B-09EE20AB621E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038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78F44E9-ADA4-214D-8A2D-1CA5CA0A3FDF}" type="slidenum">
              <a:rPr lang="en-US" altLang="ja-JP" sz="1200">
                <a:latin typeface="Times New Roman" charset="0"/>
              </a:rPr>
              <a:pPr/>
              <a:t>8</a:t>
            </a:fld>
            <a:endParaRPr lang="en-US" altLang="ja-JP" sz="1200">
              <a:latin typeface="Times New Roman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One event in S6 – shows up clearly in H1,L1, less clear in Virgo, data quality good, no instrumental artifacts</a:t>
            </a:r>
          </a:p>
          <a:p>
            <a:pPr>
              <a:defRPr/>
            </a:pPr>
            <a:r>
              <a:rPr lang="en-US" dirty="0" smtClean="0"/>
              <a:t>Well above background – 1/7000 year event</a:t>
            </a:r>
          </a:p>
          <a:p>
            <a:pPr>
              <a:defRPr/>
            </a:pPr>
            <a:r>
              <a:rPr lang="en-US" dirty="0" smtClean="0"/>
              <a:t>Was a secretly injected 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0D7FB4-B118-B245-A2A3-4B2252059C7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26691-E28D-C244-815B-1821467185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44771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09EA-BB2A-B949-967F-5810BAD88B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0090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4008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400800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1-DF70-9B45-92DB-008A3B3B9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297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D854-2B37-F34D-B850-E2BACB9FDF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24836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03F57-A3D3-6E46-ACF7-B365B82451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381802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76-C36B-D044-94B6-89AF886D7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93303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C270-5A19-6D48-9582-648B8527D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886232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062-3936-4345-AEFE-BA1613D06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00416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1398-FAA9-BE49-A39C-C14F8AC13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846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0B54-B6CC-654C-8560-AC7903B8E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752014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093-201F-B543-A104-C6A4C2782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66760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133600" y="6464300"/>
            <a:ext cx="5486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Hiro Yamamoto  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PATF15 at </a:t>
            </a:r>
            <a:r>
              <a:rPr kumimoji="0" lang="en-US" altLang="ja-JP" sz="1400" dirty="0" err="1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Vietri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kumimoji="0" lang="en-US" altLang="ja-JP" sz="1400" dirty="0" err="1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sul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Mare on March 28, 2015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31825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3C0A972E-EC38-EC42-92F3-EA3CE693F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elvetica" charset="0"/>
              </a:rPr>
              <a:t>Second level</a:t>
            </a:r>
          </a:p>
          <a:p>
            <a:pPr lvl="2"/>
            <a:r>
              <a:rPr lang="en-US" altLang="ja-JP">
                <a:sym typeface="Helvetica" charset="0"/>
              </a:rPr>
              <a:t>Third level</a:t>
            </a:r>
          </a:p>
          <a:p>
            <a:pPr lvl="3"/>
            <a:r>
              <a:rPr lang="en-US" altLang="ja-JP">
                <a:sym typeface="Helvetica" charset="0"/>
              </a:rPr>
              <a:t>Fourth level</a:t>
            </a:r>
          </a:p>
          <a:p>
            <a:pPr lvl="4"/>
            <a:r>
              <a:rPr lang="en-US" altLang="ja-JP">
                <a:sym typeface="Helvetica" charset="0"/>
              </a:rPr>
              <a:t>Fifth levell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title style</a:t>
            </a: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12700">
            <a:solidFill>
              <a:srgbClr val="D49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kumimoji="0" lang="ja-JP" altLang="en-US"/>
          </a:p>
        </p:txBody>
      </p:sp>
      <p:pic>
        <p:nvPicPr>
          <p:cNvPr id="1031" name="Picture 6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68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7"/>
          <p:cNvSpPr>
            <a:spLocks/>
          </p:cNvSpPr>
          <p:nvPr/>
        </p:nvSpPr>
        <p:spPr bwMode="auto">
          <a:xfrm>
            <a:off x="304800" y="6394450"/>
            <a:ext cx="146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LIGO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-G1500419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/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84175" indent="-342900" algn="l" rtl="0" eaLnBrk="0" fontAlgn="base" hangingPunct="0">
        <a:spcBef>
          <a:spcPts val="600"/>
        </a:spcBef>
        <a:spcAft>
          <a:spcPct val="0"/>
        </a:spcAft>
        <a:buClr>
          <a:srgbClr val="114FFB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3425" indent="-28575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34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906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64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78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50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22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94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66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emf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jpe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.emf"/><Relationship Id="rId8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y.ligo.org/census.php" TargetMode="External"/><Relationship Id="rId3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hyperlink" Target="https://losc.ligo.org/S5" TargetMode="External"/><Relationship Id="rId5" Type="http://schemas.openxmlformats.org/officeDocument/2006/relationships/hyperlink" Target="https://losc.ligo.org/timeline/show/tenyear/H1_SCI*L1_SCI/927849615/47304006/" TargetMode="External"/><Relationship Id="rId6" Type="http://schemas.openxmlformats.org/officeDocument/2006/relationships/hyperlink" Target="https://losc.ligo.org/timeline/show/tenyear/G1_SCI*H1_SCI*H2_SCI*L1_SCI*V1_SCI/756950413/316224003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g"/><Relationship Id="rId6" Type="http://schemas.openxmlformats.org/officeDocument/2006/relationships/image" Target="../media/image77.jpe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hyperlink" Target="http://iopscience.iop.org/1742-6596/484/1/01200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5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mp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8153400" cy="1752600"/>
          </a:xfrm>
        </p:spPr>
        <p:txBody>
          <a:bodyPr/>
          <a:lstStyle/>
          <a:p>
            <a:r>
              <a:rPr lang="en-US" altLang="ja-JP" sz="2800" b="1" dirty="0"/>
              <a:t>Advanced LIGO : </a:t>
            </a:r>
            <a:br>
              <a:rPr lang="en-US" altLang="ja-JP" sz="2800" b="1" dirty="0"/>
            </a:br>
            <a:r>
              <a:rPr lang="en-US" altLang="ja-JP" sz="2800" b="1" dirty="0" smtClean="0"/>
              <a:t>Aiming </a:t>
            </a:r>
            <a:r>
              <a:rPr lang="en-US" altLang="ja-JP" sz="2800" b="1" dirty="0"/>
              <a:t>for the detection of the gravitational wave signal, and beyond</a:t>
            </a:r>
            <a:r>
              <a:rPr lang="en-US" altLang="ja-JP" sz="2800" dirty="0" smtClean="0"/>
              <a:t> 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000" dirty="0" smtClean="0"/>
              <a:t>Hiro Yamamoto   LIGO lab/Caltech</a:t>
            </a:r>
            <a:endParaRPr kumimoji="1" lang="ja-JP" alt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105400" cy="3581400"/>
          </a:xfrm>
        </p:spPr>
        <p:txBody>
          <a:bodyPr/>
          <a:lstStyle/>
          <a:p>
            <a:r>
              <a:rPr kumimoji="1" lang="en-US" altLang="ja-JP" sz="2600" dirty="0" smtClean="0"/>
              <a:t>New Astronomy by gravitational wave signal at </a:t>
            </a:r>
            <a:br>
              <a:rPr kumimoji="1" lang="en-US" altLang="ja-JP" sz="2600" dirty="0" smtClean="0"/>
            </a:br>
            <a:r>
              <a:rPr kumimoji="1" lang="en-US" altLang="ja-JP" sz="2600" dirty="0" smtClean="0"/>
              <a:t>the 100</a:t>
            </a:r>
            <a:r>
              <a:rPr kumimoji="1" lang="en-US" altLang="ja-JP" sz="2600" baseline="30000" dirty="0" smtClean="0"/>
              <a:t>th</a:t>
            </a:r>
            <a:r>
              <a:rPr kumimoji="1" lang="en-US" altLang="ja-JP" sz="2600" dirty="0" smtClean="0"/>
              <a:t> memorial year of general </a:t>
            </a:r>
            <a:r>
              <a:rPr kumimoji="1" lang="en-US" altLang="ja-JP" sz="2600" dirty="0" smtClean="0"/>
              <a:t>relativity</a:t>
            </a:r>
          </a:p>
          <a:p>
            <a:pPr lvl="1"/>
            <a:r>
              <a:rPr kumimoji="1" lang="en-US" altLang="ja-JP" sz="2000" dirty="0" smtClean="0"/>
              <a:t>In the beginning…</a:t>
            </a:r>
            <a:endParaRPr kumimoji="1" lang="en-US" altLang="ja-JP" sz="2000" dirty="0" smtClean="0"/>
          </a:p>
          <a:p>
            <a:r>
              <a:rPr kumimoji="1" lang="en-US" altLang="ja-JP" sz="2600" dirty="0" smtClean="0"/>
              <a:t>2</a:t>
            </a:r>
            <a:r>
              <a:rPr kumimoji="1" lang="en-US" altLang="ja-JP" sz="2600" baseline="30000" dirty="0" smtClean="0"/>
              <a:t>nd</a:t>
            </a:r>
            <a:r>
              <a:rPr kumimoji="1" lang="en-US" altLang="ja-JP" sz="2600" dirty="0" smtClean="0"/>
              <a:t> generation detector - advanced LIGO</a:t>
            </a:r>
          </a:p>
          <a:p>
            <a:r>
              <a:rPr lang="en-US" altLang="ja-JP" sz="2600" dirty="0" smtClean="0"/>
              <a:t>Targeting </a:t>
            </a:r>
            <a:r>
              <a:rPr lang="en-US" altLang="ja-JP" sz="2600" dirty="0"/>
              <a:t>the </a:t>
            </a:r>
            <a:r>
              <a:rPr lang="en-US" altLang="ja-JP" sz="2600" dirty="0" smtClean="0"/>
              <a:t>first observations</a:t>
            </a:r>
          </a:p>
          <a:p>
            <a:r>
              <a:rPr kumimoji="1" lang="en-US" altLang="ja-JP" sz="2600" dirty="0" smtClean="0"/>
              <a:t>Aiming for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23390" r="21527" b="15202"/>
          <a:stretch>
            <a:fillRect/>
          </a:stretch>
        </p:blipFill>
        <p:spPr bwMode="auto">
          <a:xfrm>
            <a:off x="5021580" y="2057400"/>
            <a:ext cx="404622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2471" y="6172200"/>
            <a:ext cx="775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Some slides are copied from talks in 2015 March LVC meeting and from the talk by D. </a:t>
            </a:r>
            <a:r>
              <a:rPr kumimoji="1" lang="en-US" altLang="ja-JP" sz="1400" dirty="0" err="1" smtClean="0"/>
              <a:t>Reitze</a:t>
            </a:r>
            <a:r>
              <a:rPr kumimoji="1" lang="en-US" altLang="ja-JP" sz="1400" dirty="0" smtClean="0"/>
              <a:t> G1500139  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23583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810500" cy="1125155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Fundamental Sensitivity Limits in Advanced LIGO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93187" name="Picture 8" descr="aLIGO_GWINC_NS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15230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3352800"/>
            <a:ext cx="23622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Shot noise </a:t>
            </a:r>
            <a:r>
              <a:rPr kumimoji="1" lang="en-US" altLang="ja-JP" sz="2000" dirty="0" smtClean="0">
                <a:solidFill>
                  <a:schemeClr val="accent1">
                    <a:lumMod val="75000"/>
                  </a:schemeClr>
                </a:solidFill>
              </a:rPr>
              <a:t>: #</a:t>
            </a:r>
            <a:r>
              <a:rPr kumimoji="1" lang="en-US" altLang="ja-JP" sz="2000" dirty="0" smtClean="0">
                <a:solidFill>
                  <a:schemeClr val="accent1">
                    <a:lumMod val="75000"/>
                  </a:schemeClr>
                </a:solidFill>
              </a:rPr>
              <a:t>photons going into PD is discrete</a:t>
            </a:r>
            <a:endParaRPr kumimoji="1" lang="ja-JP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1981200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A637FF"/>
                </a:solidFill>
              </a:rPr>
              <a:t>Radiation </a:t>
            </a:r>
            <a:r>
              <a:rPr lang="en-US" altLang="ja-JP" sz="2000" b="1" dirty="0" smtClean="0">
                <a:solidFill>
                  <a:srgbClr val="A637FF"/>
                </a:solidFill>
              </a:rPr>
              <a:t>pressure noise </a:t>
            </a:r>
            <a:r>
              <a:rPr lang="en-US" altLang="ja-JP" sz="2000" dirty="0" smtClean="0">
                <a:solidFill>
                  <a:srgbClr val="A637FF"/>
                </a:solidFill>
              </a:rPr>
              <a:t>: </a:t>
            </a:r>
            <a:r>
              <a:rPr kumimoji="1" lang="en-US" altLang="ja-JP" sz="2000" dirty="0" smtClean="0">
                <a:solidFill>
                  <a:srgbClr val="A637FF"/>
                </a:solidFill>
              </a:rPr>
              <a:t>#</a:t>
            </a:r>
            <a:r>
              <a:rPr kumimoji="1" lang="en-US" altLang="ja-JP" sz="2000" dirty="0" smtClean="0">
                <a:solidFill>
                  <a:srgbClr val="A637FF"/>
                </a:solidFill>
              </a:rPr>
              <a:t>photons </a:t>
            </a:r>
            <a:r>
              <a:rPr lang="en-US" altLang="ja-JP" sz="2000" dirty="0" smtClean="0">
                <a:solidFill>
                  <a:srgbClr val="A637FF"/>
                </a:solidFill>
              </a:rPr>
              <a:t>recoiling against the test mass mirror </a:t>
            </a:r>
            <a:r>
              <a:rPr kumimoji="1" lang="en-US" altLang="ja-JP" sz="2000" dirty="0" smtClean="0">
                <a:solidFill>
                  <a:srgbClr val="A637FF"/>
                </a:solidFill>
              </a:rPr>
              <a:t>is discrete</a:t>
            </a:r>
            <a:endParaRPr kumimoji="1" lang="ja-JP" altLang="en-US" sz="2000" dirty="0">
              <a:solidFill>
                <a:srgbClr val="A637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5232737"/>
            <a:ext cx="3048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</a:rPr>
              <a:t>Coating Brownian noise </a:t>
            </a:r>
            <a:r>
              <a:rPr lang="en-US" altLang="ja-JP" sz="2000" dirty="0" smtClean="0">
                <a:solidFill>
                  <a:srgbClr val="FF0000"/>
                </a:solidFill>
              </a:rPr>
              <a:t>: Mirror </a:t>
            </a:r>
            <a:r>
              <a:rPr lang="en-US" altLang="ja-JP" sz="2000" dirty="0" smtClean="0">
                <a:solidFill>
                  <a:srgbClr val="FF0000"/>
                </a:solidFill>
              </a:rPr>
              <a:t>coating layers are thermally fluctuating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010400" y="1981200"/>
            <a:ext cx="609600" cy="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696200" y="1654314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no more major noise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2577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1371600"/>
          </a:xfrm>
        </p:spPr>
        <p:txBody>
          <a:bodyPr/>
          <a:lstStyle/>
          <a:p>
            <a:r>
              <a:rPr lang="en-US" dirty="0" smtClean="0"/>
              <a:t>LIGO Livingston Sensitivity Progression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678" y="1752600"/>
            <a:ext cx="5625322" cy="465185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4800600" y="2133600"/>
            <a:ext cx="457200" cy="30480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334000" y="1905000"/>
            <a:ext cx="1459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initial LIGO</a:t>
            </a:r>
            <a:endParaRPr kumimoji="1" lang="ja-JP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5562600"/>
            <a:ext cx="1829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advanced LIGO</a:t>
            </a:r>
            <a:endParaRPr kumimoji="1" lang="ja-JP" altLang="en-US" sz="2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495800" y="5257800"/>
            <a:ext cx="152400" cy="38100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Content Placeholder 4" descr="darm_for_dhs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91" r="-15091"/>
          <a:stretch>
            <a:fillRect/>
          </a:stretch>
        </p:blipFill>
        <p:spPr>
          <a:xfrm>
            <a:off x="-685800" y="1524000"/>
            <a:ext cx="4968609" cy="3604630"/>
          </a:xfrm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4114800" y="3200400"/>
            <a:ext cx="1524000" cy="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257800" y="2438400"/>
            <a:ext cx="1998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seismic, control,</a:t>
            </a:r>
          </a:p>
          <a:p>
            <a:r>
              <a:rPr lang="en-US" altLang="ja-JP" sz="2000" dirty="0" smtClean="0"/>
              <a:t>charge in TM, </a:t>
            </a:r>
            <a:r>
              <a:rPr lang="en-US" altLang="ja-JP" sz="2000" dirty="0" err="1" smtClean="0"/>
              <a:t>etc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95136218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Planning for Advanced LIGO Science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239000" y="6477000"/>
            <a:ext cx="1905000" cy="457200"/>
          </a:xfrm>
          <a:prstGeom prst="rect">
            <a:avLst/>
          </a:prstGeom>
        </p:spPr>
        <p:txBody>
          <a:bodyPr/>
          <a:lstStyle/>
          <a:p>
            <a:fld id="{BC290627-2641-D545-B7DC-1C11A578194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513" y="1652701"/>
            <a:ext cx="6637576" cy="511866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2313408" y="2610902"/>
            <a:ext cx="1421903" cy="109741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2147750" y="4608077"/>
            <a:ext cx="1460538" cy="9982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429044" y="2265802"/>
            <a:ext cx="2069797" cy="338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2"/>
                </a:solidFill>
                <a:latin typeface="+mn-lt"/>
              </a:rPr>
              <a:t>Detections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2"/>
                </a:solidFill>
                <a:latin typeface="+mn-lt"/>
              </a:rPr>
              <a:t>Possible</a:t>
            </a:r>
            <a:endParaRPr lang="en-US" sz="16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785" y="5627632"/>
            <a:ext cx="1800493" cy="33855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2"/>
                </a:solidFill>
                <a:latin typeface="+mn-lt"/>
              </a:rPr>
              <a:t>Detections</a:t>
            </a:r>
            <a:r>
              <a:rPr lang="en-US" sz="16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1600" b="0" dirty="0" smtClean="0">
                <a:solidFill>
                  <a:schemeClr val="tx2"/>
                </a:solidFill>
                <a:latin typeface="+mn-lt"/>
              </a:rPr>
              <a:t>Likely</a:t>
            </a:r>
            <a:endParaRPr lang="en-US" sz="1600" b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6289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391400" cy="1371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Squeezed </a:t>
            </a:r>
            <a:r>
              <a:rPr lang="en-US" sz="3200" dirty="0"/>
              <a:t>Light in </a:t>
            </a:r>
            <a:r>
              <a:rPr lang="en-US" sz="3200" dirty="0" smtClean="0"/>
              <a:t>LIGO</a:t>
            </a:r>
            <a:br>
              <a:rPr lang="en-US" sz="3200" dirty="0" smtClean="0"/>
            </a:br>
            <a:r>
              <a:rPr lang="en-US" sz="2400" dirty="0" smtClean="0"/>
              <a:t>suppressing quantum noise without increasing power</a:t>
            </a:r>
            <a:endParaRPr lang="en-US" sz="2400" dirty="0"/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 bwMode="auto">
          <a:xfrm>
            <a:off x="76200" y="1531937"/>
            <a:ext cx="5199062" cy="26590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2575" indent="-282575">
              <a:buFont typeface="Wingdings" charset="0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Heisenberg Uncertainty Principle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marL="282575" indent="-282575"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Squeezed </a:t>
            </a:r>
            <a:r>
              <a:rPr lang="en-US" dirty="0">
                <a:solidFill>
                  <a:srgbClr val="000000"/>
                </a:solidFill>
              </a:rPr>
              <a:t>state</a:t>
            </a:r>
          </a:p>
          <a:p>
            <a:pPr marL="684213" lvl="1" indent="-287338"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Reduce noise in one quadrature at the expense of the other</a:t>
            </a:r>
          </a:p>
          <a:p>
            <a:pPr marL="684213" lvl="1" indent="-287338">
              <a:buFont typeface="Wingdings" charset="0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</a:rPr>
              <a:t>Shot noise - phase,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radiation pressure - amplitude</a:t>
            </a:r>
          </a:p>
          <a:p>
            <a:pPr>
              <a:defRPr/>
            </a:pP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262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DE0FC0-1257-C242-B015-237FF3841E0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3263" name="Picture 3" descr="ballnst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7" y="4086225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4" name="Text Box 13"/>
          <p:cNvSpPr txBox="1">
            <a:spLocks noChangeArrowheads="1"/>
          </p:cNvSpPr>
          <p:nvPr/>
        </p:nvSpPr>
        <p:spPr bwMode="auto">
          <a:xfrm>
            <a:off x="3926631" y="5979761"/>
            <a:ext cx="40565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X</a:t>
            </a:r>
            <a:r>
              <a:rPr lang="en-US" baseline="-25000" dirty="0"/>
              <a:t>1</a:t>
            </a:r>
          </a:p>
        </p:txBody>
      </p:sp>
      <p:sp>
        <p:nvSpPr>
          <p:cNvPr id="53265" name="Text Box 14"/>
          <p:cNvSpPr txBox="1">
            <a:spLocks noChangeArrowheads="1"/>
          </p:cNvSpPr>
          <p:nvPr/>
        </p:nvSpPr>
        <p:spPr bwMode="auto">
          <a:xfrm>
            <a:off x="2174031" y="4343400"/>
            <a:ext cx="40565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53259" name="Rectangle 9"/>
          <p:cNvSpPr>
            <a:spLocks noChangeArrowheads="1"/>
          </p:cNvSpPr>
          <p:nvPr/>
        </p:nvSpPr>
        <p:spPr bwMode="auto">
          <a:xfrm>
            <a:off x="603250" y="1968500"/>
            <a:ext cx="4183062" cy="546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Text Box 20"/>
          <p:cNvSpPr txBox="1">
            <a:spLocks noChangeArrowheads="1"/>
          </p:cNvSpPr>
          <p:nvPr/>
        </p:nvSpPr>
        <p:spPr bwMode="auto">
          <a:xfrm>
            <a:off x="93662" y="4343400"/>
            <a:ext cx="1600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0" dirty="0">
                <a:latin typeface="Tahoma" charset="0"/>
              </a:rPr>
              <a:t>X</a:t>
            </a:r>
            <a:r>
              <a:rPr lang="en-US" sz="1800" b="0" baseline="-25000" dirty="0">
                <a:latin typeface="Tahoma" charset="0"/>
              </a:rPr>
              <a:t>1</a:t>
            </a:r>
            <a:r>
              <a:rPr lang="en-US" sz="1800" b="0" dirty="0">
                <a:latin typeface="Tahoma" charset="0"/>
              </a:rPr>
              <a:t> and X</a:t>
            </a:r>
            <a:r>
              <a:rPr lang="en-US" sz="1800" b="0" baseline="-25000" dirty="0">
                <a:latin typeface="Tahoma" charset="0"/>
              </a:rPr>
              <a:t>2</a:t>
            </a:r>
            <a:r>
              <a:rPr lang="en-US" sz="1800" b="0" dirty="0">
                <a:latin typeface="Tahoma" charset="0"/>
              </a:rPr>
              <a:t> associated </a:t>
            </a:r>
            <a:br>
              <a:rPr lang="en-US" sz="1800" b="0" dirty="0">
                <a:latin typeface="Tahoma" charset="0"/>
              </a:rPr>
            </a:br>
            <a:r>
              <a:rPr lang="en-US" sz="1800" b="0" dirty="0">
                <a:latin typeface="Tahoma" charset="0"/>
              </a:rPr>
              <a:t>with amplitude and </a:t>
            </a:r>
            <a:r>
              <a:rPr lang="en-US" sz="1800" b="0" dirty="0" smtClean="0">
                <a:latin typeface="Tahoma" charset="0"/>
              </a:rPr>
              <a:t>phase</a:t>
            </a:r>
            <a:endParaRPr lang="en-US" sz="1800" b="0" dirty="0">
              <a:latin typeface="Tahoma" charset="0"/>
            </a:endParaRPr>
          </a:p>
        </p:txBody>
      </p:sp>
      <p:pic>
        <p:nvPicPr>
          <p:cNvPr id="53262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981200"/>
            <a:ext cx="3388224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8"/>
          <p:cNvSpPr>
            <a:spLocks noChangeArrowheads="1"/>
          </p:cNvSpPr>
          <p:nvPr/>
        </p:nvSpPr>
        <p:spPr bwMode="auto">
          <a:xfrm rot="1986042">
            <a:off x="3325259" y="4888972"/>
            <a:ext cx="947564" cy="221421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tint val="98431"/>
                  <a:invGamma/>
                  <a:alpha val="30000"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6" name="Picture 15" descr="SqzLIGOandGE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600200"/>
            <a:ext cx="4572000" cy="35329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0" y="5638800"/>
            <a:ext cx="2528624" cy="57708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0" dirty="0" err="1" smtClean="0">
                <a:solidFill>
                  <a:srgbClr val="000000"/>
                </a:solidFill>
              </a:rPr>
              <a:t>Aasi</a:t>
            </a:r>
            <a:r>
              <a:rPr lang="en-US" sz="1050" b="0" dirty="0" smtClean="0">
                <a:solidFill>
                  <a:srgbClr val="000000"/>
                </a:solidFill>
              </a:rPr>
              <a:t>, et al., (LIGO Scientific Collaboration), Nature Physics, </a:t>
            </a:r>
            <a:r>
              <a:rPr lang="fr-FR" sz="105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7</a:t>
            </a:r>
            <a:r>
              <a:rPr lang="fr-FR" sz="1050" b="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, 962 (2011</a:t>
            </a:r>
            <a:r>
              <a:rPr lang="fr-FR" sz="1050" b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)</a:t>
            </a:r>
            <a:r>
              <a:rPr lang="en-US" sz="1050" b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; </a:t>
            </a:r>
            <a:r>
              <a:rPr lang="en-US" sz="1050" b="0" dirty="0" smtClean="0">
                <a:solidFill>
                  <a:srgbClr val="000000"/>
                </a:solidFill>
              </a:rPr>
              <a:t>Nature Photonics </a:t>
            </a:r>
            <a:r>
              <a:rPr lang="en-US" sz="1050" dirty="0" smtClean="0">
                <a:solidFill>
                  <a:srgbClr val="000000"/>
                </a:solidFill>
              </a:rPr>
              <a:t>7</a:t>
            </a:r>
            <a:r>
              <a:rPr lang="en-US" sz="1050" b="0" dirty="0" smtClean="0">
                <a:solidFill>
                  <a:srgbClr val="000000"/>
                </a:solidFill>
              </a:rPr>
              <a:t> 613 (2013).</a:t>
            </a:r>
            <a:endParaRPr lang="en-US" sz="105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83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757FB-3FE4-594E-BCA3-AD06917CC2A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>
            <a:fillRect/>
          </a:stretch>
        </p:blipFill>
        <p:spPr bwMode="auto">
          <a:xfrm>
            <a:off x="2438400" y="1359264"/>
            <a:ext cx="4798410" cy="32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828675" y="76775"/>
            <a:ext cx="5114925" cy="1066225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The real instrument is </a:t>
            </a:r>
            <a:br>
              <a:rPr lang="en-US" sz="3000" dirty="0">
                <a:latin typeface="Helvetica" charset="0"/>
              </a:rPr>
            </a:br>
            <a:r>
              <a:rPr lang="en-US" sz="3000" dirty="0">
                <a:latin typeface="Helvetica" charset="0"/>
              </a:rPr>
              <a:t>far more complex…</a:t>
            </a: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9775"/>
            <a:ext cx="41751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34"/>
          <p:cNvGrpSpPr>
            <a:grpSpLocks/>
          </p:cNvGrpSpPr>
          <p:nvPr/>
        </p:nvGrpSpPr>
        <p:grpSpPr bwMode="auto">
          <a:xfrm>
            <a:off x="357188" y="5095875"/>
            <a:ext cx="1509712" cy="1312863"/>
            <a:chOff x="5467407" y="1751992"/>
            <a:chExt cx="3371793" cy="2972057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49180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1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3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7" name="Delay 26"/>
            <p:cNvSpPr/>
            <p:nvPr/>
          </p:nvSpPr>
          <p:spPr>
            <a:xfrm rot="5400000">
              <a:off x="6901293" y="4441901"/>
              <a:ext cx="305472" cy="258824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9185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22736" y="3884555"/>
                <a:ext cx="668562" cy="1013638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30265" y="3808414"/>
                <a:ext cx="462853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029812" y="5023118"/>
            <a:ext cx="2235806" cy="5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000" dirty="0">
                <a:latin typeface="Helvetica" charset="0"/>
              </a:rPr>
              <a:t>Reality axis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306602" y="3810000"/>
            <a:ext cx="960598" cy="56174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017" y="0"/>
            <a:ext cx="34269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0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52" y="985456"/>
            <a:ext cx="7672348" cy="58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4572000" cy="1066800"/>
          </a:xfrm>
        </p:spPr>
        <p:txBody>
          <a:bodyPr/>
          <a:lstStyle/>
          <a:p>
            <a:r>
              <a:rPr lang="en-US" dirty="0" smtClean="0"/>
              <a:t>Advanced LIGO </a:t>
            </a:r>
            <a:br>
              <a:rPr lang="en-US" dirty="0" smtClean="0"/>
            </a:br>
            <a:r>
              <a:rPr lang="en-US" dirty="0" smtClean="0"/>
              <a:t>in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psl_assembl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2245"/>
            <a:ext cx="2096001" cy="16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936" y="1152971"/>
            <a:ext cx="2176471" cy="14455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642" y="4647431"/>
            <a:ext cx="2548357" cy="183228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77" y="4701054"/>
            <a:ext cx="1914698" cy="1567157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1178393" y="2906875"/>
            <a:ext cx="274958" cy="5368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237496" y="5599519"/>
            <a:ext cx="881966" cy="4761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8361870" y="4015140"/>
            <a:ext cx="358236" cy="6070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582638" y="2671183"/>
            <a:ext cx="523730" cy="7332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5410200" y="533400"/>
            <a:ext cx="457200" cy="83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3" descr="D:\Work\USA_LIGO_work\LIGO\Install\HAM2\DSC021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3928209"/>
            <a:ext cx="2055641" cy="1541731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2199666" y="3744895"/>
            <a:ext cx="1217673" cy="654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170213" y="1243933"/>
            <a:ext cx="202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Pre-stabilized Laser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8892" y="1121359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Active Seismic Isolation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8588" y="3923482"/>
            <a:ext cx="133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Input Optics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16419" y="480914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Output Mode Cleaner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56177" y="6105457"/>
            <a:ext cx="163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Auxiliary Laser 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1371600" cy="249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4680" r="24488" b="1786"/>
          <a:stretch/>
        </p:blipFill>
        <p:spPr bwMode="auto">
          <a:xfrm>
            <a:off x="7086600" y="1562100"/>
            <a:ext cx="1905000" cy="186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019800" y="228600"/>
            <a:ext cx="119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Quadruple 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suspension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15200" y="1563469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40kg test mass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34cm </a:t>
            </a:r>
            <a:r>
              <a:rPr lang="en-US" sz="1800" dirty="0" err="1" smtClean="0">
                <a:solidFill>
                  <a:srgbClr val="FFFF00"/>
                </a:solidFill>
              </a:rPr>
              <a:t>ϕ</a:t>
            </a:r>
            <a:r>
              <a:rPr lang="en-US" sz="1800" dirty="0" smtClean="0">
                <a:solidFill>
                  <a:srgbClr val="FFFF00"/>
                </a:solidFill>
              </a:rPr>
              <a:t> x 20cm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 flipV="1">
            <a:off x="6629400" y="2362200"/>
            <a:ext cx="1066800" cy="228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81612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4689475" y="1600200"/>
            <a:ext cx="4606925" cy="1701800"/>
          </a:xfrm>
        </p:spPr>
        <p:txBody>
          <a:bodyPr/>
          <a:lstStyle/>
          <a:p>
            <a:r>
              <a:rPr lang="en-US" sz="1600" dirty="0">
                <a:latin typeface="Helvetica" charset="0"/>
              </a:rPr>
              <a:t>Half-nm flatness over </a:t>
            </a:r>
            <a:r>
              <a:rPr lang="en-US" sz="1600" dirty="0" smtClean="0">
                <a:latin typeface="Helvetica" charset="0"/>
              </a:rPr>
              <a:t>300mm diameter</a:t>
            </a:r>
            <a:endParaRPr lang="en-US" sz="1600" dirty="0">
              <a:latin typeface="Helvetica" charset="0"/>
            </a:endParaRPr>
          </a:p>
          <a:p>
            <a:r>
              <a:rPr lang="en-US" sz="1600" dirty="0">
                <a:latin typeface="Helvetica" charset="0"/>
              </a:rPr>
              <a:t>0.2 ppm absorption at </a:t>
            </a:r>
            <a:r>
              <a:rPr lang="en-US" sz="1600" dirty="0" smtClean="0">
                <a:latin typeface="Helvetica" charset="0"/>
              </a:rPr>
              <a:t>1064nm</a:t>
            </a:r>
          </a:p>
          <a:p>
            <a:r>
              <a:rPr lang="en-US" sz="1600" dirty="0" smtClean="0">
                <a:latin typeface="Helvetica" charset="0"/>
              </a:rPr>
              <a:t>Coating specs for 1064 and 532 nm</a:t>
            </a:r>
            <a:endParaRPr lang="en-US" sz="1600" dirty="0">
              <a:latin typeface="Helvetica" charset="0"/>
            </a:endParaRPr>
          </a:p>
          <a:p>
            <a:r>
              <a:rPr lang="en-US" sz="1600" dirty="0" smtClean="0">
                <a:latin typeface="Helvetica" charset="0"/>
              </a:rPr>
              <a:t>Mechanical </a:t>
            </a:r>
            <a:r>
              <a:rPr lang="en-US" sz="1600" dirty="0">
                <a:latin typeface="Helvetica" charset="0"/>
              </a:rPr>
              <a:t>requirements: bulk and coating thermal noise, high resonant </a:t>
            </a:r>
            <a:r>
              <a:rPr lang="en-US" sz="1600" dirty="0" smtClean="0">
                <a:latin typeface="Helvetica" charset="0"/>
              </a:rPr>
              <a:t>frequency</a:t>
            </a:r>
            <a:endParaRPr lang="en-US" sz="1600" dirty="0">
              <a:latin typeface="Helvetica" charset="0"/>
            </a:endParaRP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6163" y="6486525"/>
            <a:ext cx="4905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20223-50BC-E640-A366-C85EBAFD74C1}" type="slidenum">
              <a:rPr lang="en-US" sz="1200">
                <a:latin typeface="Helvetica" charset="0"/>
              </a:rPr>
              <a:pPr/>
              <a:t>16</a:t>
            </a:fld>
            <a:endParaRPr lang="en-US" sz="1200">
              <a:latin typeface="Helvetica" charset="0"/>
            </a:endParaRP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4953000" y="3276600"/>
            <a:ext cx="3947360" cy="342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Line 26"/>
          <p:cNvSpPr>
            <a:spLocks noChangeShapeType="1"/>
          </p:cNvSpPr>
          <p:nvPr/>
        </p:nvSpPr>
        <p:spPr bwMode="auto">
          <a:xfrm>
            <a:off x="1364432" y="5990489"/>
            <a:ext cx="18826" cy="765764"/>
          </a:xfrm>
          <a:prstGeom prst="line">
            <a:avLst/>
          </a:prstGeom>
          <a:noFill/>
          <a:ln w="57150">
            <a:solidFill>
              <a:srgbClr val="FF6743"/>
            </a:solidFill>
            <a:prstDash val="sysDot"/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6" name="Line 25"/>
          <p:cNvSpPr>
            <a:spLocks noChangeShapeType="1"/>
          </p:cNvSpPr>
          <p:nvPr/>
        </p:nvSpPr>
        <p:spPr bwMode="auto">
          <a:xfrm>
            <a:off x="1319251" y="4936981"/>
            <a:ext cx="0" cy="959140"/>
          </a:xfrm>
          <a:prstGeom prst="line">
            <a:avLst/>
          </a:prstGeom>
          <a:noFill/>
          <a:ln w="57150">
            <a:solidFill>
              <a:srgbClr val="FF674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7" name="Line 24"/>
          <p:cNvSpPr>
            <a:spLocks noChangeShapeType="1"/>
          </p:cNvSpPr>
          <p:nvPr/>
        </p:nvSpPr>
        <p:spPr bwMode="auto">
          <a:xfrm>
            <a:off x="826641" y="5847389"/>
            <a:ext cx="1337263" cy="6963"/>
          </a:xfrm>
          <a:prstGeom prst="line">
            <a:avLst/>
          </a:prstGeom>
          <a:noFill/>
          <a:ln w="57150">
            <a:solidFill>
              <a:srgbClr val="FF674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8" name="Rectangle 20"/>
          <p:cNvSpPr>
            <a:spLocks noChangeArrowheads="1"/>
          </p:cNvSpPr>
          <p:nvPr/>
        </p:nvSpPr>
        <p:spPr bwMode="auto">
          <a:xfrm rot="5400000">
            <a:off x="2862408" y="5139261"/>
            <a:ext cx="365092" cy="1433275"/>
          </a:xfrm>
          <a:prstGeom prst="rect">
            <a:avLst/>
          </a:prstGeom>
          <a:gradFill rotWithShape="1">
            <a:gsLst>
              <a:gs pos="0">
                <a:srgbClr val="FFD0C5"/>
              </a:gs>
              <a:gs pos="50000">
                <a:srgbClr val="FF3300"/>
              </a:gs>
              <a:gs pos="100000">
                <a:srgbClr val="FFD0C5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Rectangle 19"/>
          <p:cNvSpPr>
            <a:spLocks noChangeArrowheads="1"/>
          </p:cNvSpPr>
          <p:nvPr/>
        </p:nvSpPr>
        <p:spPr bwMode="auto">
          <a:xfrm>
            <a:off x="1166134" y="3094505"/>
            <a:ext cx="296193" cy="1655289"/>
          </a:xfrm>
          <a:prstGeom prst="rect">
            <a:avLst/>
          </a:prstGeom>
          <a:gradFill rotWithShape="1">
            <a:gsLst>
              <a:gs pos="0">
                <a:srgbClr val="FFD0C5"/>
              </a:gs>
              <a:gs pos="50000">
                <a:srgbClr val="FF3300"/>
              </a:gs>
              <a:gs pos="100000">
                <a:srgbClr val="FFD0C5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Rectangle 4"/>
          <p:cNvSpPr>
            <a:spLocks noChangeArrowheads="1"/>
          </p:cNvSpPr>
          <p:nvPr/>
        </p:nvSpPr>
        <p:spPr bwMode="auto">
          <a:xfrm>
            <a:off x="1035608" y="2885660"/>
            <a:ext cx="543440" cy="23823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1" name="Text Box 5"/>
          <p:cNvSpPr txBox="1">
            <a:spLocks noChangeArrowheads="1"/>
          </p:cNvSpPr>
          <p:nvPr/>
        </p:nvSpPr>
        <p:spPr bwMode="auto">
          <a:xfrm>
            <a:off x="1735303" y="2905780"/>
            <a:ext cx="13022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chemeClr val="accent1">
                    <a:lumMod val="90000"/>
                  </a:schemeClr>
                </a:solidFill>
                <a:latin typeface="Helvetica" charset="0"/>
              </a:rPr>
              <a:t>Test Masses:</a:t>
            </a:r>
          </a:p>
          <a:p>
            <a:r>
              <a:rPr lang="en-US" sz="1200" b="1" dirty="0">
                <a:solidFill>
                  <a:schemeClr val="accent1">
                    <a:lumMod val="90000"/>
                  </a:schemeClr>
                </a:solidFill>
                <a:latin typeface="Helvetica" charset="0"/>
              </a:rPr>
              <a:t>34cm </a:t>
            </a:r>
            <a:r>
              <a:rPr lang="en-US" altLang="ja-JP" sz="1600" dirty="0" err="1" smtClean="0">
                <a:solidFill>
                  <a:schemeClr val="accent1">
                    <a:lumMod val="90000"/>
                  </a:schemeClr>
                </a:solidFill>
              </a:rPr>
              <a:t>ϕ</a:t>
            </a:r>
            <a:r>
              <a:rPr lang="en-US" altLang="ja-JP" sz="1600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accent1">
                    <a:lumMod val="90000"/>
                  </a:schemeClr>
                </a:solidFill>
                <a:latin typeface="Helvetica" charset="0"/>
                <a:sym typeface="Symbol" charset="0"/>
              </a:rPr>
              <a:t>x </a:t>
            </a:r>
            <a:r>
              <a:rPr lang="en-US" sz="1200" b="1" dirty="0">
                <a:solidFill>
                  <a:schemeClr val="accent1">
                    <a:lumMod val="90000"/>
                  </a:schemeClr>
                </a:solidFill>
                <a:latin typeface="Helvetica" charset="0"/>
                <a:sym typeface="Symbol" charset="0"/>
              </a:rPr>
              <a:t>20cm</a:t>
            </a:r>
          </a:p>
        </p:txBody>
      </p:sp>
      <p:sp>
        <p:nvSpPr>
          <p:cNvPr id="55312" name="Text Box 6"/>
          <p:cNvSpPr txBox="1">
            <a:spLocks noChangeArrowheads="1"/>
          </p:cNvSpPr>
          <p:nvPr/>
        </p:nvSpPr>
        <p:spPr bwMode="auto">
          <a:xfrm>
            <a:off x="502599" y="2894942"/>
            <a:ext cx="453076" cy="26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  <a:latin typeface="Helvetica" charset="0"/>
              </a:rPr>
              <a:t>40 kg</a:t>
            </a:r>
            <a:endParaRPr lang="en-US" sz="1200" b="1" dirty="0">
              <a:solidFill>
                <a:schemeClr val="tx2"/>
              </a:solidFill>
              <a:latin typeface="Helvetica" charset="0"/>
              <a:sym typeface="Symbol" charset="0"/>
            </a:endParaRPr>
          </a:p>
        </p:txBody>
      </p:sp>
      <p:sp>
        <p:nvSpPr>
          <p:cNvPr id="55313" name="Rectangle 7"/>
          <p:cNvSpPr>
            <a:spLocks noChangeArrowheads="1"/>
          </p:cNvSpPr>
          <p:nvPr/>
        </p:nvSpPr>
        <p:spPr bwMode="auto">
          <a:xfrm>
            <a:off x="1036863" y="4749795"/>
            <a:ext cx="543439" cy="23823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5" name="Rectangle 10"/>
          <p:cNvSpPr>
            <a:spLocks noChangeArrowheads="1"/>
          </p:cNvSpPr>
          <p:nvPr/>
        </p:nvSpPr>
        <p:spPr bwMode="auto">
          <a:xfrm rot="16200000">
            <a:off x="1891731" y="5763126"/>
            <a:ext cx="669851" cy="19327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6" name="Rectangle 11"/>
          <p:cNvSpPr>
            <a:spLocks noChangeArrowheads="1"/>
          </p:cNvSpPr>
          <p:nvPr/>
        </p:nvSpPr>
        <p:spPr bwMode="auto">
          <a:xfrm rot="16200000">
            <a:off x="3530836" y="5764674"/>
            <a:ext cx="669850" cy="19327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7" name="Rectangle 12"/>
          <p:cNvSpPr>
            <a:spLocks noChangeArrowheads="1"/>
          </p:cNvSpPr>
          <p:nvPr/>
        </p:nvSpPr>
        <p:spPr bwMode="auto">
          <a:xfrm rot="2700000">
            <a:off x="1277289" y="5557620"/>
            <a:ext cx="211939" cy="647609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18" name="Text Box 13"/>
          <p:cNvSpPr txBox="1">
            <a:spLocks noChangeArrowheads="1"/>
          </p:cNvSpPr>
          <p:nvPr/>
        </p:nvSpPr>
        <p:spPr bwMode="auto">
          <a:xfrm>
            <a:off x="364153" y="6001316"/>
            <a:ext cx="120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rgbClr val="FF6600"/>
                </a:solidFill>
                <a:latin typeface="Helvetica" charset="0"/>
              </a:rPr>
              <a:t>BS: </a:t>
            </a:r>
          </a:p>
          <a:p>
            <a:r>
              <a:rPr lang="en-US" sz="1200" b="1" dirty="0">
                <a:solidFill>
                  <a:srgbClr val="FF6600"/>
                </a:solidFill>
                <a:latin typeface="Helvetica" charset="0"/>
              </a:rPr>
              <a:t>37cm </a:t>
            </a:r>
            <a:r>
              <a:rPr lang="en-US" altLang="ja-JP" sz="1600" dirty="0" err="1">
                <a:solidFill>
                  <a:srgbClr val="FF6600"/>
                </a:solidFill>
              </a:rPr>
              <a:t>ϕ</a:t>
            </a:r>
            <a:r>
              <a:rPr lang="en-US" sz="1200" b="1" dirty="0" smtClean="0">
                <a:solidFill>
                  <a:srgbClr val="FF6600"/>
                </a:solidFill>
                <a:latin typeface="Helvetica" charset="0"/>
                <a:sym typeface="Symbol" charset="0"/>
              </a:rPr>
              <a:t> </a:t>
            </a:r>
            <a:r>
              <a:rPr lang="en-US" sz="1200" b="1" dirty="0">
                <a:solidFill>
                  <a:srgbClr val="FF6600"/>
                </a:solidFill>
                <a:latin typeface="Helvetica" charset="0"/>
                <a:sym typeface="Symbol" charset="0"/>
              </a:rPr>
              <a:t>x 6cm</a:t>
            </a: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1915403" y="6208614"/>
            <a:ext cx="631293" cy="44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chemeClr val="tx2"/>
                </a:solidFill>
                <a:latin typeface="Helvetica" charset="0"/>
              </a:rPr>
              <a:t>ITM</a:t>
            </a:r>
          </a:p>
          <a:p>
            <a:r>
              <a:rPr lang="en-US" sz="1200" b="1">
                <a:solidFill>
                  <a:schemeClr val="tx2"/>
                </a:solidFill>
                <a:latin typeface="Helvetica" charset="0"/>
              </a:rPr>
              <a:t>T = 1.4%</a:t>
            </a:r>
            <a:endParaRPr lang="en-US" sz="1200" b="1">
              <a:solidFill>
                <a:schemeClr val="tx2"/>
              </a:solidFill>
              <a:latin typeface="Helvetica" charset="0"/>
              <a:sym typeface="Symbol" charset="0"/>
            </a:endParaRPr>
          </a:p>
        </p:txBody>
      </p:sp>
      <p:sp>
        <p:nvSpPr>
          <p:cNvPr id="55320" name="AutoShape 31"/>
          <p:cNvSpPr>
            <a:spLocks noChangeArrowheads="1"/>
          </p:cNvSpPr>
          <p:nvPr/>
        </p:nvSpPr>
        <p:spPr bwMode="auto">
          <a:xfrm>
            <a:off x="2352163" y="5628490"/>
            <a:ext cx="1376797" cy="527526"/>
          </a:xfrm>
          <a:prstGeom prst="curvedRightArrow">
            <a:avLst>
              <a:gd name="adj1" fmla="val 6981"/>
              <a:gd name="adj2" fmla="val 26981"/>
              <a:gd name="adj3" fmla="val 5102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Text Box 32"/>
          <p:cNvSpPr txBox="1">
            <a:spLocks noChangeArrowheads="1"/>
          </p:cNvSpPr>
          <p:nvPr/>
        </p:nvSpPr>
        <p:spPr bwMode="auto">
          <a:xfrm>
            <a:off x="1571517" y="3898806"/>
            <a:ext cx="1398133" cy="44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1">
                <a:latin typeface="Helvetica" charset="0"/>
              </a:rPr>
              <a:t>Round-trip optical loss: 75 ppm max</a:t>
            </a:r>
          </a:p>
        </p:txBody>
      </p:sp>
      <p:sp>
        <p:nvSpPr>
          <p:cNvPr id="55322" name="Rectangle 34"/>
          <p:cNvSpPr>
            <a:spLocks noChangeArrowheads="1"/>
          </p:cNvSpPr>
          <p:nvPr/>
        </p:nvSpPr>
        <p:spPr bwMode="auto">
          <a:xfrm>
            <a:off x="1044394" y="5164390"/>
            <a:ext cx="543439" cy="111384"/>
          </a:xfrm>
          <a:prstGeom prst="rect">
            <a:avLst/>
          </a:prstGeom>
          <a:solidFill>
            <a:srgbClr val="99FF33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3" name="Rectangle 35"/>
          <p:cNvSpPr>
            <a:spLocks noChangeArrowheads="1"/>
          </p:cNvSpPr>
          <p:nvPr/>
        </p:nvSpPr>
        <p:spPr bwMode="auto">
          <a:xfrm rot="16200000">
            <a:off x="1575457" y="5802208"/>
            <a:ext cx="669851" cy="90364"/>
          </a:xfrm>
          <a:prstGeom prst="rect">
            <a:avLst/>
          </a:prstGeom>
          <a:solidFill>
            <a:srgbClr val="99FF33"/>
          </a:solidFill>
          <a:ln w="1905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24" name="Text Box 36"/>
          <p:cNvSpPr txBox="1">
            <a:spLocks noChangeArrowheads="1"/>
          </p:cNvSpPr>
          <p:nvPr/>
        </p:nvSpPr>
        <p:spPr bwMode="auto">
          <a:xfrm>
            <a:off x="1735303" y="4971014"/>
            <a:ext cx="1792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dirty="0">
                <a:solidFill>
                  <a:srgbClr val="64CB77"/>
                </a:solidFill>
                <a:latin typeface="Helvetica" charset="0"/>
              </a:rPr>
              <a:t>Compensation plates:</a:t>
            </a:r>
          </a:p>
          <a:p>
            <a:r>
              <a:rPr lang="en-US" sz="1200" b="1" dirty="0">
                <a:solidFill>
                  <a:srgbClr val="64CB77"/>
                </a:solidFill>
                <a:latin typeface="Helvetica" charset="0"/>
              </a:rPr>
              <a:t>34cm </a:t>
            </a:r>
            <a:r>
              <a:rPr lang="en-US" altLang="ja-JP" sz="1600" dirty="0" err="1" smtClean="0">
                <a:solidFill>
                  <a:srgbClr val="64CB77"/>
                </a:solidFill>
              </a:rPr>
              <a:t>ϕ</a:t>
            </a:r>
            <a:r>
              <a:rPr lang="en-US" altLang="ja-JP" sz="1200" dirty="0" smtClean="0">
                <a:solidFill>
                  <a:srgbClr val="64CB77"/>
                </a:solidFill>
              </a:rPr>
              <a:t> </a:t>
            </a:r>
            <a:r>
              <a:rPr lang="en-US" sz="1200" b="1" dirty="0" smtClean="0">
                <a:solidFill>
                  <a:srgbClr val="64CB77"/>
                </a:solidFill>
                <a:latin typeface="Helvetica" charset="0"/>
                <a:sym typeface="Symbol" charset="0"/>
              </a:rPr>
              <a:t>x </a:t>
            </a:r>
            <a:r>
              <a:rPr lang="en-US" sz="1200" b="1" dirty="0">
                <a:solidFill>
                  <a:srgbClr val="64CB77"/>
                </a:solidFill>
                <a:latin typeface="Helvetica" charset="0"/>
                <a:sym typeface="Symbol" charset="0"/>
              </a:rPr>
              <a:t>10cm</a:t>
            </a:r>
          </a:p>
        </p:txBody>
      </p:sp>
      <p:sp>
        <p:nvSpPr>
          <p:cNvPr id="55304" name="Line 24"/>
          <p:cNvSpPr>
            <a:spLocks noChangeShapeType="1"/>
          </p:cNvSpPr>
          <p:nvPr/>
        </p:nvSpPr>
        <p:spPr bwMode="auto">
          <a:xfrm>
            <a:off x="230187" y="5851645"/>
            <a:ext cx="725424" cy="0"/>
          </a:xfrm>
          <a:prstGeom prst="line">
            <a:avLst/>
          </a:prstGeom>
          <a:noFill/>
          <a:ln w="57150">
            <a:solidFill>
              <a:srgbClr val="FF6743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5648897" cy="1143000"/>
          </a:xfrm>
        </p:spPr>
        <p:txBody>
          <a:bodyPr/>
          <a:lstStyle/>
          <a:p>
            <a:r>
              <a:rPr lang="en-US" sz="3000" dirty="0">
                <a:latin typeface="Helvetica" charset="0"/>
              </a:rPr>
              <a:t>Test </a:t>
            </a:r>
            <a:r>
              <a:rPr lang="en-US" sz="3000" dirty="0" smtClean="0">
                <a:latin typeface="Helvetica" charset="0"/>
              </a:rPr>
              <a:t>Masses with</a:t>
            </a:r>
            <a:br>
              <a:rPr lang="en-US" sz="3000" dirty="0" smtClean="0">
                <a:latin typeface="Helvetica" charset="0"/>
              </a:rPr>
            </a:br>
            <a:r>
              <a:rPr lang="en-US" sz="3000" dirty="0" smtClean="0">
                <a:latin typeface="Helvetica" charset="0"/>
              </a:rPr>
              <a:t>thermal compensation system</a:t>
            </a:r>
            <a:endParaRPr lang="en-US" sz="3000" dirty="0">
              <a:latin typeface="Helvetica" charset="0"/>
            </a:endParaRPr>
          </a:p>
        </p:txBody>
      </p:sp>
      <p:sp>
        <p:nvSpPr>
          <p:cNvPr id="30" name="Content Placeholder 1"/>
          <p:cNvSpPr txBox="1">
            <a:spLocks/>
          </p:cNvSpPr>
          <p:nvPr/>
        </p:nvSpPr>
        <p:spPr bwMode="auto">
          <a:xfrm>
            <a:off x="25400" y="16002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>
            <a:lvl1pPr marL="384175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114FFB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3425" indent="-28575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347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9067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64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787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50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22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94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66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r>
              <a:rPr lang="en-US" sz="1600" dirty="0" smtClean="0">
                <a:latin typeface="Helvetica" charset="0"/>
              </a:rPr>
              <a:t>Requires the state of the art in substrates, polishing and coating</a:t>
            </a:r>
          </a:p>
          <a:p>
            <a:pPr lvl="1"/>
            <a:r>
              <a:rPr lang="en-US" sz="1600" dirty="0" err="1" smtClean="0">
                <a:latin typeface="Helvetica" charset="0"/>
              </a:rPr>
              <a:t>Fabri</a:t>
            </a:r>
            <a:r>
              <a:rPr lang="en-US" sz="1600" dirty="0" smtClean="0">
                <a:latin typeface="Helvetica" charset="0"/>
              </a:rPr>
              <a:t>-Perot cavity is used to measure arm length or space distortion</a:t>
            </a:r>
          </a:p>
        </p:txBody>
      </p:sp>
      <p:sp>
        <p:nvSpPr>
          <p:cNvPr id="2" name="Donut 1"/>
          <p:cNvSpPr/>
          <p:nvPr/>
        </p:nvSpPr>
        <p:spPr bwMode="auto">
          <a:xfrm>
            <a:off x="914400" y="4876800"/>
            <a:ext cx="838200" cy="228600"/>
          </a:xfrm>
          <a:prstGeom prst="donut">
            <a:avLst/>
          </a:prstGeom>
          <a:solidFill>
            <a:srgbClr val="008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228600" y="4648200"/>
            <a:ext cx="6465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b="1" dirty="0" smtClean="0">
                <a:solidFill>
                  <a:srgbClr val="008000"/>
                </a:solidFill>
                <a:latin typeface="Helvetica" charset="0"/>
              </a:rPr>
              <a:t>Ring </a:t>
            </a:r>
          </a:p>
          <a:p>
            <a:r>
              <a:rPr lang="en-US" sz="1200" b="1" dirty="0" smtClean="0">
                <a:solidFill>
                  <a:srgbClr val="008000"/>
                </a:solidFill>
                <a:latin typeface="Helvetica" charset="0"/>
              </a:rPr>
              <a:t>heater</a:t>
            </a:r>
            <a:endParaRPr lang="en-US" sz="1200" b="1" dirty="0">
              <a:solidFill>
                <a:srgbClr val="008000"/>
              </a:solidFill>
              <a:latin typeface="Helvetica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736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b="1" dirty="0">
                <a:solidFill>
                  <a:schemeClr val="accent6"/>
                </a:solidFill>
              </a:rPr>
              <a:t>LIGO</a:t>
            </a:r>
            <a:r>
              <a:rPr lang="en-US" altLang="ja-JP" sz="2400" i="1" dirty="0">
                <a:solidFill>
                  <a:schemeClr val="accent6"/>
                </a:solidFill>
              </a:rPr>
              <a:t> </a:t>
            </a:r>
            <a:r>
              <a:rPr lang="en-US" altLang="ja-JP" sz="3200" dirty="0">
                <a:solidFill>
                  <a:schemeClr val="accent6"/>
                </a:solidFill>
              </a:rPr>
              <a:t>vacuums</a:t>
            </a:r>
            <a:endParaRPr lang="en-US" sz="3200" dirty="0">
              <a:solidFill>
                <a:schemeClr val="accent6"/>
              </a:solidFill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17</a:t>
            </a:fld>
            <a:endParaRPr lang="en-US" sz="1200">
              <a:latin typeface="Helvetica" charset="0"/>
            </a:endParaRPr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5" t="17636"/>
          <a:stretch/>
        </p:blipFill>
        <p:spPr bwMode="auto">
          <a:xfrm>
            <a:off x="124173" y="3581400"/>
            <a:ext cx="444782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vacequip-liv pi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4267200" cy="315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1752600"/>
            <a:ext cx="4419600" cy="193899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Helvetica" charset="0"/>
              </a:rPr>
              <a:t>Beam light path must be high </a:t>
            </a:r>
            <a:r>
              <a:rPr lang="en-US" altLang="ja-JP" sz="2000" dirty="0" smtClean="0">
                <a:latin typeface="Helvetica" charset="0"/>
              </a:rPr>
              <a:t>vacuum to </a:t>
            </a:r>
            <a:r>
              <a:rPr lang="en-US" altLang="ja-JP" sz="2000" dirty="0">
                <a:latin typeface="Helvetica" charset="0"/>
              </a:rPr>
              <a:t>minimize </a:t>
            </a:r>
            <a:r>
              <a:rPr lang="ja-JP" altLang="en-US" sz="2000" dirty="0" smtClean="0">
                <a:latin typeface="Arial"/>
              </a:rPr>
              <a:t>“</a:t>
            </a:r>
            <a:r>
              <a:rPr lang="en-US" altLang="ja-JP" sz="2000" dirty="0">
                <a:latin typeface="Helvetica" charset="0"/>
              </a:rPr>
              <a:t>phase noise</a:t>
            </a:r>
            <a:r>
              <a:rPr lang="ja-JP" altLang="en-US" sz="2000" dirty="0" smtClean="0">
                <a:latin typeface="Arial"/>
              </a:rPr>
              <a:t>”</a:t>
            </a:r>
            <a:r>
              <a:rPr lang="en-US" altLang="ja-JP" sz="2000" dirty="0" smtClean="0">
                <a:latin typeface="Arial"/>
              </a:rPr>
              <a:t>.  The 4km arm is the </a:t>
            </a:r>
            <a:r>
              <a:rPr lang="en-US" altLang="ja-JP" sz="2000" dirty="0" smtClean="0">
                <a:latin typeface="Helvetica" charset="0"/>
              </a:rPr>
              <a:t>world’s </a:t>
            </a:r>
            <a:r>
              <a:rPr lang="en-US" altLang="ja-JP" sz="2000" dirty="0">
                <a:latin typeface="Helvetica" charset="0"/>
              </a:rPr>
              <a:t>biggest UHV vacuum </a:t>
            </a:r>
            <a:r>
              <a:rPr lang="en-US" altLang="ja-JP" sz="2000" dirty="0" smtClean="0">
                <a:latin typeface="Helvetica" charset="0"/>
              </a:rPr>
              <a:t>system, and is straighter </a:t>
            </a:r>
            <a:r>
              <a:rPr lang="en-US" altLang="ja-JP" sz="2000" dirty="0">
                <a:latin typeface="Helvetica" charset="0"/>
              </a:rPr>
              <a:t>than earth’s curvature</a:t>
            </a:r>
          </a:p>
          <a:p>
            <a:endParaRPr lang="ja-JP" altLang="en-US" sz="2000" dirty="0">
              <a:latin typeface="Helvetica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00600" y="4907340"/>
            <a:ext cx="4191000" cy="101566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/>
              <a:t>All optical components must be in high vacuum, so mirrors are not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altLang="ja-JP" sz="2000" dirty="0"/>
              <a:t>knocked around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altLang="ja-JP" sz="2000" dirty="0"/>
              <a:t> by gas pressure</a:t>
            </a:r>
          </a:p>
        </p:txBody>
      </p:sp>
    </p:spTree>
    <p:extLst>
      <p:ext uri="{BB962C8B-B14F-4D97-AF65-F5344CB8AC3E}">
        <p14:creationId xmlns:p14="http://schemas.microsoft.com/office/powerpoint/2010/main" val="1623117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76200"/>
            <a:ext cx="7239000" cy="1143000"/>
          </a:xfrm>
          <a:solidFill>
            <a:srgbClr val="FFFFFF"/>
          </a:solidFill>
        </p:spPr>
        <p:txBody>
          <a:bodyPr/>
          <a:lstStyle/>
          <a:p>
            <a:pPr>
              <a:defRPr/>
            </a:pPr>
            <a:r>
              <a:rPr lang="en-US" sz="3200" dirty="0" smtClean="0"/>
              <a:t>Some Questions Gravitational Waves May Be Able to Answer</a:t>
            </a:r>
            <a:endParaRPr lang="en-US" sz="3200" dirty="0"/>
          </a:p>
        </p:txBody>
      </p:sp>
      <p:sp>
        <p:nvSpPr>
          <p:cNvPr id="36866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76200" y="1905000"/>
            <a:ext cx="5715000" cy="4343400"/>
          </a:xfrm>
          <a:solidFill>
            <a:schemeClr val="bg1"/>
          </a:solidFill>
          <a:ex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Fundamental Physics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Is General Relativity the correct theory of gravity?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How does matter behave under extreme conditions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? </a:t>
            </a:r>
          </a:p>
          <a:p>
            <a:pPr lvl="1"/>
            <a:r>
              <a:rPr lang="en-US" sz="1600" i="1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What equation of state describes a neutron star? </a:t>
            </a:r>
            <a:endParaRPr lang="en-US" sz="1600" i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Astrophysics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charset="0"/>
                <a:ea typeface="ＭＳ Ｐゴシック" charset="0"/>
              </a:rPr>
              <a:t>, Astronomy, Cosmology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Do compact binary mergers cause GRBs?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What is the supernova mechanism in core-collapse of massive stars?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How many low mass black holes are there in the universe?</a:t>
            </a:r>
          </a:p>
          <a:p>
            <a:pPr lvl="1"/>
            <a:r>
              <a:rPr lang="en-US" sz="1600" i="1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Do intermediate mass black holes exist?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How bumpy are neutron stars?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Is there a primordial gravitational-wave residue</a:t>
            </a:r>
            <a:r>
              <a:rPr lang="en-US" sz="1600" i="1" dirty="0" smtClean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?</a:t>
            </a:r>
            <a:endParaRPr lang="en-US" sz="1600" dirty="0">
              <a:latin typeface="Helvetica" charset="0"/>
              <a:ea typeface="ＭＳ Ｐゴシック" charset="0"/>
            </a:endParaRPr>
          </a:p>
          <a:p>
            <a:pPr lvl="1"/>
            <a:endParaRPr lang="en-US" sz="1600" i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4E985-E223-9E4F-9B38-FA8561D64AB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6868" name="TextBox 10"/>
          <p:cNvSpPr txBox="1">
            <a:spLocks noChangeArrowheads="1"/>
          </p:cNvSpPr>
          <p:nvPr/>
        </p:nvSpPr>
        <p:spPr bwMode="auto">
          <a:xfrm>
            <a:off x="7105650" y="6330950"/>
            <a:ext cx="1831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800" b="0">
                <a:solidFill>
                  <a:schemeClr val="tx2"/>
                </a:solidFill>
              </a:rPr>
              <a:t>Credit: LIGO Scientific Collaboration</a:t>
            </a:r>
          </a:p>
        </p:txBody>
      </p:sp>
      <p:grpSp>
        <p:nvGrpSpPr>
          <p:cNvPr id="36869" name="Group 17"/>
          <p:cNvGrpSpPr>
            <a:grpSpLocks/>
          </p:cNvGrpSpPr>
          <p:nvPr/>
        </p:nvGrpSpPr>
        <p:grpSpPr bwMode="auto">
          <a:xfrm>
            <a:off x="6373813" y="1185863"/>
            <a:ext cx="2228850" cy="2012950"/>
            <a:chOff x="6373282" y="1185331"/>
            <a:chExt cx="2228850" cy="2014023"/>
          </a:xfrm>
        </p:grpSpPr>
        <p:grpSp>
          <p:nvGrpSpPr>
            <p:cNvPr id="36877" name="Group 9"/>
            <p:cNvGrpSpPr>
              <a:grpSpLocks/>
            </p:cNvGrpSpPr>
            <p:nvPr/>
          </p:nvGrpSpPr>
          <p:grpSpPr bwMode="auto">
            <a:xfrm>
              <a:off x="6373282" y="1205687"/>
              <a:ext cx="2220383" cy="1993667"/>
              <a:chOff x="6381750" y="1358677"/>
              <a:chExt cx="2007454" cy="1993667"/>
            </a:xfrm>
          </p:grpSpPr>
          <p:pic>
            <p:nvPicPr>
              <p:cNvPr id="36879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3248" y="1358677"/>
                <a:ext cx="1945956" cy="198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80" name="TextBox 8"/>
              <p:cNvSpPr txBox="1">
                <a:spLocks noChangeArrowheads="1"/>
              </p:cNvSpPr>
              <p:nvPr/>
            </p:nvSpPr>
            <p:spPr bwMode="auto">
              <a:xfrm>
                <a:off x="6381750" y="3136900"/>
                <a:ext cx="128753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800" b="0">
                    <a:solidFill>
                      <a:schemeClr val="bg1"/>
                    </a:solidFill>
                  </a:rPr>
                  <a:t>Image credit: W. Benger</a:t>
                </a:r>
              </a:p>
            </p:txBody>
          </p:sp>
        </p:grpSp>
        <p:sp>
          <p:nvSpPr>
            <p:cNvPr id="36878" name="TextBox 13"/>
            <p:cNvSpPr txBox="1">
              <a:spLocks noChangeArrowheads="1"/>
            </p:cNvSpPr>
            <p:nvPr/>
          </p:nvSpPr>
          <p:spPr bwMode="auto">
            <a:xfrm>
              <a:off x="6383861" y="1185331"/>
              <a:ext cx="2218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chemeClr val="bg1"/>
                  </a:solidFill>
                </a:rPr>
                <a:t>Black Hole Merger and Ringdown</a:t>
              </a:r>
            </a:p>
          </p:txBody>
        </p:sp>
      </p:grpSp>
      <p:grpSp>
        <p:nvGrpSpPr>
          <p:cNvPr id="36870" name="Group 18"/>
          <p:cNvGrpSpPr>
            <a:grpSpLocks/>
          </p:cNvGrpSpPr>
          <p:nvPr/>
        </p:nvGrpSpPr>
        <p:grpSpPr bwMode="auto">
          <a:xfrm>
            <a:off x="6167438" y="3259138"/>
            <a:ext cx="2486025" cy="1704975"/>
            <a:chOff x="6167260" y="3258792"/>
            <a:chExt cx="2486231" cy="1704970"/>
          </a:xfrm>
        </p:grpSpPr>
        <p:pic>
          <p:nvPicPr>
            <p:cNvPr id="36874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60" y="3258792"/>
              <a:ext cx="2486231" cy="168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TextBox 14"/>
            <p:cNvSpPr txBox="1">
              <a:spLocks noChangeArrowheads="1"/>
            </p:cNvSpPr>
            <p:nvPr/>
          </p:nvSpPr>
          <p:spPr bwMode="auto">
            <a:xfrm>
              <a:off x="6197594" y="3301998"/>
              <a:ext cx="2218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chemeClr val="bg1"/>
                  </a:solidFill>
                </a:rPr>
                <a:t>Neutron Star Formation</a:t>
              </a:r>
            </a:p>
          </p:txBody>
        </p:sp>
        <p:sp>
          <p:nvSpPr>
            <p:cNvPr id="36876" name="Rectangle 15"/>
            <p:cNvSpPr>
              <a:spLocks noChangeArrowheads="1"/>
            </p:cNvSpPr>
            <p:nvPr/>
          </p:nvSpPr>
          <p:spPr bwMode="auto">
            <a:xfrm>
              <a:off x="6178453" y="4748318"/>
              <a:ext cx="10951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0">
                  <a:solidFill>
                    <a:schemeClr val="bg1"/>
                  </a:solidFill>
                </a:rPr>
                <a:t>Image credit: NASA</a:t>
              </a:r>
            </a:p>
          </p:txBody>
        </p:sp>
      </p:grpSp>
      <p:grpSp>
        <p:nvGrpSpPr>
          <p:cNvPr id="36871" name="Group 20"/>
          <p:cNvGrpSpPr>
            <a:grpSpLocks/>
          </p:cNvGrpSpPr>
          <p:nvPr/>
        </p:nvGrpSpPr>
        <p:grpSpPr bwMode="auto">
          <a:xfrm>
            <a:off x="5788025" y="5002213"/>
            <a:ext cx="3222625" cy="1666875"/>
            <a:chOff x="5788369" y="5002312"/>
            <a:chExt cx="3222734" cy="1666105"/>
          </a:xfrm>
        </p:grpSpPr>
        <p:pic>
          <p:nvPicPr>
            <p:cNvPr id="36872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369" y="5053969"/>
              <a:ext cx="3222734" cy="161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Rectangle 19"/>
            <p:cNvSpPr>
              <a:spLocks noChangeArrowheads="1"/>
            </p:cNvSpPr>
            <p:nvPr/>
          </p:nvSpPr>
          <p:spPr bwMode="auto">
            <a:xfrm>
              <a:off x="6020697" y="5002312"/>
              <a:ext cx="141014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tx2"/>
                  </a:solidFill>
                </a:rPr>
                <a:t>GW Upper limit map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9597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Advanced LIGO Data analysis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6324600" cy="5181600"/>
          </a:xfrm>
        </p:spPr>
        <p:txBody>
          <a:bodyPr/>
          <a:lstStyle/>
          <a:p>
            <a:r>
              <a:rPr kumimoji="1" lang="en-US" altLang="ja-JP" sz="2200" dirty="0" smtClean="0"/>
              <a:t>Burst</a:t>
            </a:r>
          </a:p>
          <a:p>
            <a:pPr lvl="1"/>
            <a:r>
              <a:rPr kumimoji="1" lang="en-US" altLang="ja-JP" sz="1600" dirty="0" smtClean="0"/>
              <a:t>All-sky search for generic GW transients, in low latency for EM follow up and deep, offline for 4σ detection confidence</a:t>
            </a:r>
          </a:p>
          <a:p>
            <a:r>
              <a:rPr kumimoji="1" lang="en-US" altLang="ja-JP" sz="2200" dirty="0" smtClean="0"/>
              <a:t>Compact </a:t>
            </a:r>
            <a:r>
              <a:rPr kumimoji="1" lang="en-US" altLang="ja-JP" sz="2200" dirty="0"/>
              <a:t>Binary </a:t>
            </a:r>
            <a:r>
              <a:rPr kumimoji="1" lang="en-US" altLang="ja-JP" sz="2200" dirty="0" smtClean="0"/>
              <a:t>Coalescence</a:t>
            </a:r>
          </a:p>
          <a:p>
            <a:pPr lvl="1"/>
            <a:r>
              <a:rPr kumimoji="1" lang="en-US" altLang="ja-JP" sz="1600" dirty="0" smtClean="0"/>
              <a:t>Low latency, all-sky search for BNS and NS-BH systems</a:t>
            </a:r>
          </a:p>
          <a:p>
            <a:pPr lvl="1"/>
            <a:r>
              <a:rPr kumimoji="1" lang="en-US" altLang="ja-JP" sz="1600" dirty="0" smtClean="0"/>
              <a:t>Search for binary neutron-star and black-hole systems (BNS, BHNS, BBH)</a:t>
            </a:r>
          </a:p>
          <a:p>
            <a:r>
              <a:rPr kumimoji="1" lang="en-US" altLang="ja-JP" sz="2200" dirty="0" smtClean="0"/>
              <a:t>Continuous Wave</a:t>
            </a:r>
          </a:p>
          <a:p>
            <a:pPr lvl="1"/>
            <a:r>
              <a:rPr kumimoji="1" lang="en-US" altLang="ja-JP" sz="1600" dirty="0" smtClean="0"/>
              <a:t>All-sky deep/broad search for isolated starts</a:t>
            </a:r>
          </a:p>
          <a:p>
            <a:pPr lvl="1"/>
            <a:r>
              <a:rPr kumimoji="1" lang="en-US" altLang="ja-JP" sz="1600" dirty="0" smtClean="0"/>
              <a:t>Targeted search for high value, known pulsars</a:t>
            </a:r>
            <a:endParaRPr kumimoji="1" lang="ja-JP" altLang="en-US" sz="1600" dirty="0"/>
          </a:p>
          <a:p>
            <a:r>
              <a:rPr kumimoji="1" lang="en-US" altLang="ja-JP" sz="2200" dirty="0"/>
              <a:t>Stochastic Gravitational Wave </a:t>
            </a:r>
            <a:r>
              <a:rPr kumimoji="1" lang="en-US" altLang="ja-JP" sz="2200" dirty="0" smtClean="0"/>
              <a:t>background</a:t>
            </a:r>
          </a:p>
          <a:p>
            <a:pPr lvl="1"/>
            <a:r>
              <a:rPr kumimoji="1" lang="en-US" altLang="ja-JP" sz="1600" dirty="0" smtClean="0"/>
              <a:t>Directional and isotropic search for stochastic gravitational wave background</a:t>
            </a:r>
          </a:p>
          <a:p>
            <a:pPr lvl="1"/>
            <a:r>
              <a:rPr kumimoji="1" lang="en-US" altLang="ja-JP" sz="1600" dirty="0" smtClean="0"/>
              <a:t>Constraints of a detected background of astrophysical origin with long transients</a:t>
            </a:r>
            <a:endParaRPr kumimoji="1" lang="ja-JP" alt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19800" y="2634343"/>
            <a:ext cx="3124200" cy="247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>
            <a:lvl1pPr marL="384175" indent="-3429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114FFB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733425" indent="-28575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13347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59067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64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04787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25050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29622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34194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3876675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114FFB"/>
              </a:buClr>
              <a:buSzPct val="100000"/>
              <a:buFont typeface="Helvetica" charset="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buFont typeface="Wingdings" charset="2"/>
              <a:buChar char="ü"/>
            </a:pPr>
            <a:r>
              <a:rPr kumimoji="1" lang="en-US" altLang="ja-JP" sz="2000" dirty="0" smtClean="0"/>
              <a:t>Search for GW signals using alerts by other signals</a:t>
            </a:r>
          </a:p>
          <a:p>
            <a:pPr>
              <a:buFont typeface="Wingdings" charset="2"/>
              <a:buChar char="ü"/>
            </a:pPr>
            <a:r>
              <a:rPr kumimoji="1" lang="en-US" altLang="ja-JP" sz="2000" dirty="0" smtClean="0"/>
              <a:t>Parameter estimation for the astrophysical interpretation of detected events </a:t>
            </a:r>
          </a:p>
        </p:txBody>
      </p:sp>
    </p:spTree>
    <p:extLst>
      <p:ext uri="{BB962C8B-B14F-4D97-AF65-F5344CB8AC3E}">
        <p14:creationId xmlns:p14="http://schemas.microsoft.com/office/powerpoint/2010/main" val="3431750565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6400" y="1600201"/>
            <a:ext cx="8585200" cy="1447799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G</a:t>
            </a:r>
            <a:r>
              <a:rPr lang="en-US" sz="2000" dirty="0" smtClean="0">
                <a:solidFill>
                  <a:srgbClr val="000000"/>
                </a:solidFill>
              </a:rPr>
              <a:t>ravitational waves </a:t>
            </a:r>
            <a:r>
              <a:rPr lang="en-US" sz="2000" dirty="0">
                <a:solidFill>
                  <a:srgbClr val="000000"/>
                </a:solidFill>
              </a:rPr>
              <a:t>are </a:t>
            </a:r>
            <a:r>
              <a:rPr lang="en-US" sz="2000" dirty="0" smtClean="0">
                <a:solidFill>
                  <a:srgbClr val="000000"/>
                </a:solidFill>
              </a:rPr>
              <a:t>propagating dynamic </a:t>
            </a:r>
            <a:r>
              <a:rPr lang="en-US" sz="2000" dirty="0">
                <a:solidFill>
                  <a:srgbClr val="000000"/>
                </a:solidFill>
              </a:rPr>
              <a:t>fluctuations in the curvature of space-</a:t>
            </a:r>
            <a:r>
              <a:rPr lang="en-US" sz="2000" dirty="0" smtClean="0">
                <a:solidFill>
                  <a:srgbClr val="000000"/>
                </a:solidFill>
              </a:rPr>
              <a:t>time (‘ripples’ in space-time)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Emissions </a:t>
            </a:r>
            <a:r>
              <a:rPr lang="en-US" sz="2000" dirty="0">
                <a:solidFill>
                  <a:srgbClr val="000000"/>
                </a:solidFill>
              </a:rPr>
              <a:t>from </a:t>
            </a:r>
            <a:r>
              <a:rPr lang="en-US" sz="2000" dirty="0" smtClean="0">
                <a:solidFill>
                  <a:srgbClr val="000000"/>
                </a:solidFill>
              </a:rPr>
              <a:t>rapidly accelerating </a:t>
            </a:r>
            <a:r>
              <a:rPr lang="en-US" sz="2000" dirty="0">
                <a:solidFill>
                  <a:srgbClr val="000000"/>
                </a:solidFill>
              </a:rPr>
              <a:t>non-spherical mass </a:t>
            </a:r>
            <a:r>
              <a:rPr lang="en-US" sz="2000" dirty="0" smtClean="0">
                <a:solidFill>
                  <a:srgbClr val="000000"/>
                </a:solidFill>
              </a:rPr>
              <a:t>distributions</a:t>
            </a:r>
          </a:p>
          <a:p>
            <a:pPr lvl="1">
              <a:defRPr/>
            </a:pPr>
            <a:r>
              <a:rPr lang="en-US" altLang="ja-JP" sz="1600" dirty="0" err="1">
                <a:solidFill>
                  <a:srgbClr val="000000"/>
                </a:solidFill>
              </a:rPr>
              <a:t>Quadrupolar</a:t>
            </a:r>
            <a:r>
              <a:rPr lang="en-US" altLang="ja-JP" sz="1600" dirty="0">
                <a:solidFill>
                  <a:srgbClr val="000000"/>
                </a:solidFill>
              </a:rPr>
              <a:t> </a:t>
            </a:r>
            <a:r>
              <a:rPr lang="en-US" altLang="ja-JP" sz="1600" dirty="0" smtClean="0">
                <a:solidFill>
                  <a:srgbClr val="000000"/>
                </a:solidFill>
              </a:rPr>
              <a:t>radiation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813800" y="6477000"/>
            <a:ext cx="3302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BD155E-CCC5-EA46-8A05-00F27A2FA3E0}" type="slidenum">
              <a:rPr lang="en-US" sz="1400">
                <a:latin typeface="Arial"/>
                <a:cs typeface="Arial"/>
              </a:rPr>
              <a:pPr>
                <a:defRPr/>
              </a:pPr>
              <a:t>2</a:t>
            </a:fld>
            <a:endParaRPr lang="en-US" sz="1400" dirty="0">
              <a:latin typeface="Arial"/>
              <a:cs typeface="Arial"/>
            </a:endParaRPr>
          </a:p>
        </p:txBody>
      </p:sp>
      <p:sp>
        <p:nvSpPr>
          <p:cNvPr id="175112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1" y="227013"/>
            <a:ext cx="4860636" cy="7000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Gravitational waves</a:t>
            </a:r>
            <a:endParaRPr lang="en-US" dirty="0"/>
          </a:p>
        </p:txBody>
      </p:sp>
      <p:grpSp>
        <p:nvGrpSpPr>
          <p:cNvPr id="30724" name="Group 1"/>
          <p:cNvGrpSpPr>
            <a:grpSpLocks/>
          </p:cNvGrpSpPr>
          <p:nvPr/>
        </p:nvGrpSpPr>
        <p:grpSpPr bwMode="auto">
          <a:xfrm rot="20011340">
            <a:off x="4010430" y="2274588"/>
            <a:ext cx="3670300" cy="2742107"/>
            <a:chOff x="4918535" y="3198319"/>
            <a:chExt cx="3670300" cy="2676525"/>
          </a:xfrm>
        </p:grpSpPr>
        <p:pic>
          <p:nvPicPr>
            <p:cNvPr id="175171" name="Picture 6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14" y="3180160"/>
              <a:ext cx="1552575" cy="1303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2" name="Picture 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5835870" y="3950192"/>
              <a:ext cx="1449388" cy="798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995515" flipV="1">
              <a:off x="6702973" y="4263758"/>
              <a:ext cx="1449388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75174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372708">
              <a:off x="7464300" y="4740908"/>
              <a:ext cx="1449387" cy="7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5175" name="Line 71"/>
            <p:cNvSpPr>
              <a:spLocks noChangeShapeType="1"/>
            </p:cNvSpPr>
            <p:nvPr/>
          </p:nvSpPr>
          <p:spPr bwMode="auto">
            <a:xfrm>
              <a:off x="5761354" y="3888833"/>
              <a:ext cx="2686050" cy="1343025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75180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7695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3072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922193"/>
              </p:ext>
            </p:extLst>
          </p:nvPr>
        </p:nvGraphicFramePr>
        <p:xfrm>
          <a:off x="7688263" y="5508626"/>
          <a:ext cx="9699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Equation" r:id="rId6" imgW="482600" imgH="393700" progId="Equation.DSMT4">
                  <p:embed/>
                </p:oleObj>
              </mc:Choice>
              <mc:Fallback>
                <p:oleObj name="Equation" r:id="rId6" imgW="48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263" y="5508626"/>
                        <a:ext cx="969962" cy="7921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4046538" y="6002337"/>
            <a:ext cx="3556000" cy="174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Picture 6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/>
          <a:stretch>
            <a:fillRect/>
          </a:stretch>
        </p:blipFill>
        <p:spPr bwMode="auto">
          <a:xfrm>
            <a:off x="3505200" y="4114800"/>
            <a:ext cx="541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93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1371600"/>
          </a:xfrm>
        </p:spPr>
        <p:txBody>
          <a:bodyPr/>
          <a:lstStyle/>
          <a:p>
            <a:r>
              <a:rPr lang="en-US" dirty="0" smtClean="0"/>
              <a:t>LIGO = LIGO Lab (CIT,MIT,UFL) +</a:t>
            </a:r>
            <a:br>
              <a:rPr lang="en-US" dirty="0" smtClean="0"/>
            </a:br>
            <a:r>
              <a:rPr lang="en-US" dirty="0" smtClean="0"/>
              <a:t>LSC (</a:t>
            </a:r>
            <a:r>
              <a:rPr lang="en-US" sz="2800" dirty="0" smtClean="0"/>
              <a:t>LIGO Science Collaboration)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56" y="1568843"/>
            <a:ext cx="8799818" cy="1860157"/>
          </a:xfrm>
        </p:spPr>
        <p:txBody>
          <a:bodyPr/>
          <a:lstStyle/>
          <a:p>
            <a:r>
              <a:rPr lang="en-US" dirty="0" smtClean="0"/>
              <a:t>900+ members, 82 institutions, 16 countries, 52 </a:t>
            </a:r>
            <a:r>
              <a:rPr lang="en-US" dirty="0" err="1" smtClean="0"/>
              <a:t>MOUs</a:t>
            </a:r>
            <a:r>
              <a:rPr lang="en-US" dirty="0" smtClean="0"/>
              <a:t>.  </a:t>
            </a:r>
          </a:p>
          <a:p>
            <a:r>
              <a:rPr lang="en-US" dirty="0" smtClean="0">
                <a:hlinkClick r:id="rId2"/>
              </a:rPr>
              <a:t>https://my.ligo.org/census.php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roster.ligo.org/roster.php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394432"/>
            <a:ext cx="625147" cy="463568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creen Shot 2013-09-24 at 6.37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945200"/>
            <a:ext cx="7213580" cy="39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7327"/>
      </p:ext>
    </p:extLst>
  </p:cSld>
  <p:clrMapOvr>
    <a:masterClrMapping/>
  </p:clrMapOvr>
  <p:transition xmlns:p14="http://schemas.microsoft.com/office/powerpoint/2010/main" advClick="0" advTm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10151" r="10151"/>
          <a:stretch>
            <a:fillRect/>
          </a:stretch>
        </p:blipFill>
        <p:spPr>
          <a:xfrm>
            <a:off x="4669221" y="3962400"/>
            <a:ext cx="4398579" cy="25011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  <p:sp>
        <p:nvSpPr>
          <p:cNvPr id="6" name="Rectangle 5"/>
          <p:cNvSpPr/>
          <p:nvPr/>
        </p:nvSpPr>
        <p:spPr>
          <a:xfrm>
            <a:off x="304800" y="1676400"/>
            <a:ext cx="8686800" cy="1569660"/>
          </a:xfrm>
          <a:prstGeom prst="rect">
            <a:avLst/>
          </a:prstGeom>
          <a:solidFill>
            <a:srgbClr val="F2FF87"/>
          </a:solidFill>
        </p:spPr>
        <p:txBody>
          <a:bodyPr wrap="square">
            <a:spAutoFit/>
          </a:bodyPr>
          <a:lstStyle/>
          <a:p>
            <a:r>
              <a:rPr lang="en-US" altLang="ja-JP" b="1" dirty="0"/>
              <a:t>Welcome!</a:t>
            </a:r>
            <a:r>
              <a:rPr lang="en-US" altLang="ja-JP" dirty="0"/>
              <a:t> The LIGO Open Science Center (LOSC, https://</a:t>
            </a:r>
            <a:r>
              <a:rPr lang="en-US" altLang="ja-JP" dirty="0" err="1"/>
              <a:t>losc.ligo.org</a:t>
            </a:r>
            <a:r>
              <a:rPr lang="en-US" altLang="ja-JP" dirty="0"/>
              <a:t>) provides access to a variety of LIGO data products, as well as documentation, tutorials, and online tools for finding and viewing data.</a:t>
            </a:r>
            <a:endParaRPr lang="ja-JP" altLang="en-US" dirty="0"/>
          </a:p>
        </p:txBody>
      </p:sp>
      <p:pic>
        <p:nvPicPr>
          <p:cNvPr id="7" name="Picture 6" descr="Screen Shot 2015-03-27 at 5.13.00 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14645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3429000"/>
            <a:ext cx="434340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hlinkClick r:id="rId4"/>
              </a:rPr>
              <a:t>The S5 Data Release</a:t>
            </a:r>
          </a:p>
          <a:p>
            <a:r>
              <a:rPr lang="en-US" altLang="ja-JP" sz="1600" b="1" dirty="0"/>
              <a:t>S5 Time Range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Nov. 4</a:t>
            </a:r>
            <a:r>
              <a:rPr lang="en-US" altLang="ja-JP" sz="1600" dirty="0"/>
              <a:t>, 2005 </a:t>
            </a:r>
            <a:r>
              <a:rPr lang="en-US" altLang="ja-JP" sz="1600" dirty="0" smtClean="0"/>
              <a:t>~ Oct. 1</a:t>
            </a:r>
            <a:r>
              <a:rPr lang="en-US" altLang="ja-JP" sz="1600" dirty="0"/>
              <a:t>, 2007 </a:t>
            </a:r>
          </a:p>
          <a:p>
            <a:r>
              <a:rPr lang="en-US" altLang="ja-JP" sz="1600" b="1" dirty="0"/>
              <a:t>Detectors</a:t>
            </a:r>
            <a:r>
              <a:rPr lang="en-US" altLang="ja-JP" sz="1600" dirty="0"/>
              <a:t>: H1, H2, and L1 </a:t>
            </a:r>
          </a:p>
          <a:p>
            <a:endParaRPr lang="en-US" altLang="ja-JP" sz="1600" dirty="0"/>
          </a:p>
          <a:p>
            <a:r>
              <a:rPr lang="en-US" altLang="ja-JP" sz="1600" b="1" dirty="0">
                <a:hlinkClick r:id="rId5"/>
              </a:rPr>
              <a:t>The S6 Data Release</a:t>
            </a:r>
          </a:p>
          <a:p>
            <a:r>
              <a:rPr lang="en-US" altLang="ja-JP" sz="1600" b="1" dirty="0"/>
              <a:t>S6 Time Range</a:t>
            </a:r>
            <a:r>
              <a:rPr lang="en-US" altLang="ja-JP" sz="1600" dirty="0"/>
              <a:t>: </a:t>
            </a:r>
            <a:r>
              <a:rPr lang="en-US" altLang="ja-JP" sz="1600" dirty="0" smtClean="0"/>
              <a:t>Jul.7</a:t>
            </a:r>
            <a:r>
              <a:rPr lang="en-US" altLang="ja-JP" sz="1600" dirty="0"/>
              <a:t>, 2009 </a:t>
            </a:r>
            <a:r>
              <a:rPr lang="en-US" altLang="ja-JP" sz="1600" dirty="0" smtClean="0"/>
              <a:t>~ Oct 20</a:t>
            </a:r>
            <a:r>
              <a:rPr lang="en-US" altLang="ja-JP" sz="1600" dirty="0"/>
              <a:t>, 2010 </a:t>
            </a:r>
          </a:p>
          <a:p>
            <a:r>
              <a:rPr lang="en-US" altLang="ja-JP" sz="1600" b="1" dirty="0"/>
              <a:t>Detectors</a:t>
            </a:r>
            <a:r>
              <a:rPr lang="en-US" altLang="ja-JP" sz="1600" dirty="0"/>
              <a:t>: H1 and L1 </a:t>
            </a:r>
          </a:p>
          <a:p>
            <a:endParaRPr lang="en-US" altLang="ja-JP" sz="1600" dirty="0"/>
          </a:p>
          <a:p>
            <a:r>
              <a:rPr lang="en-US" altLang="ja-JP" sz="1600" b="1" dirty="0">
                <a:hlinkClick r:id="rId6"/>
              </a:rPr>
              <a:t>All Science Mode Times for LIGO/Virgo/GEO Network</a:t>
            </a:r>
          </a:p>
          <a:p>
            <a:r>
              <a:rPr lang="en-US" altLang="ja-JP" sz="1600" b="1" dirty="0"/>
              <a:t>Time Range</a:t>
            </a:r>
            <a:r>
              <a:rPr lang="en-US" altLang="ja-JP" sz="1600" dirty="0"/>
              <a:t>: 2004 </a:t>
            </a:r>
            <a:r>
              <a:rPr lang="en-US" altLang="ja-JP" sz="1600" dirty="0" smtClean="0"/>
              <a:t>~2014 </a:t>
            </a:r>
            <a:endParaRPr lang="en-US" altLang="ja-JP" sz="1600" dirty="0"/>
          </a:p>
          <a:p>
            <a:r>
              <a:rPr lang="sv-SE" altLang="ja-JP" sz="1600" b="1" dirty="0" err="1"/>
              <a:t>Detectors</a:t>
            </a:r>
            <a:r>
              <a:rPr lang="sv-SE" altLang="ja-JP" sz="1600" dirty="0"/>
              <a:t>: H1, H2, L1, G1, V1 </a:t>
            </a:r>
            <a:endParaRPr kumimoji="1" lang="ja-JP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3440668"/>
            <a:ext cx="3406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IP addresses who downloaded data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883952945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2FBB9ADF-75D7-404B-AE9D-F939638B44C5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International network</a:t>
            </a:r>
          </a:p>
        </p:txBody>
      </p:sp>
      <p:pic>
        <p:nvPicPr>
          <p:cNvPr id="111619" name="Picture 3" descr="C:\TEMP\LIGO Colloquium Materials\graphics misc\worldma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8" y="2286000"/>
            <a:ext cx="6096000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621" name="Line 5"/>
          <p:cNvSpPr>
            <a:spLocks noChangeShapeType="1"/>
          </p:cNvSpPr>
          <p:nvPr/>
        </p:nvSpPr>
        <p:spPr bwMode="auto">
          <a:xfrm flipV="1">
            <a:off x="1196648" y="3429000"/>
            <a:ext cx="609600" cy="533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968048" y="2514600"/>
            <a:ext cx="457200" cy="685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6225848" y="2075795"/>
            <a:ext cx="29718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SzPct val="150000"/>
              <a:buFont typeface="Wingdings" charset="0"/>
              <a:buChar char="§"/>
            </a:pPr>
            <a:r>
              <a:rPr lang="en-US" altLang="ja-JP" sz="2000" b="1" dirty="0">
                <a:solidFill>
                  <a:srgbClr val="F9134F"/>
                </a:solidFill>
                <a:latin typeface="Arial" charset="0"/>
              </a:rPr>
              <a:t> detection confidence </a:t>
            </a:r>
          </a:p>
          <a:p>
            <a:pPr>
              <a:buSzPct val="150000"/>
              <a:buFont typeface="Wingdings" charset="0"/>
              <a:buNone/>
            </a:pPr>
            <a:endParaRPr lang="en-US" altLang="ja-JP" sz="2000" b="1" dirty="0">
              <a:solidFill>
                <a:srgbClr val="F9134F"/>
              </a:solidFill>
              <a:latin typeface="Arial" charset="0"/>
            </a:endParaRPr>
          </a:p>
          <a:p>
            <a:pPr>
              <a:buSzPct val="150000"/>
              <a:buFont typeface="Wingdings" charset="0"/>
              <a:buChar char="§"/>
            </a:pPr>
            <a:r>
              <a:rPr lang="en-US" altLang="ja-JP" sz="2000" b="1" dirty="0">
                <a:solidFill>
                  <a:srgbClr val="F9134F"/>
                </a:solidFill>
                <a:latin typeface="Arial" charset="0"/>
              </a:rPr>
              <a:t> locate the sources</a:t>
            </a:r>
          </a:p>
          <a:p>
            <a:pPr>
              <a:buSzPct val="150000"/>
              <a:buFont typeface="Wingdings" charset="0"/>
              <a:buNone/>
            </a:pPr>
            <a:endParaRPr lang="en-US" altLang="ja-JP" sz="2000" b="1" dirty="0">
              <a:solidFill>
                <a:srgbClr val="F9134F"/>
              </a:solidFill>
              <a:latin typeface="Arial" charset="0"/>
            </a:endParaRPr>
          </a:p>
          <a:p>
            <a:pPr>
              <a:buSzPct val="150000"/>
              <a:buFont typeface="Wingdings" charset="0"/>
              <a:buChar char="§"/>
            </a:pPr>
            <a:r>
              <a:rPr lang="en-US" altLang="ja-JP" sz="2000" b="1" dirty="0">
                <a:solidFill>
                  <a:srgbClr val="F9134F"/>
                </a:solidFill>
                <a:latin typeface="Arial" charset="0"/>
              </a:rPr>
              <a:t> verify light speed propagation</a:t>
            </a:r>
          </a:p>
          <a:p>
            <a:pPr>
              <a:buSzPct val="150000"/>
              <a:buFont typeface="Wingdings" charset="0"/>
              <a:buNone/>
            </a:pPr>
            <a:endParaRPr lang="en-US" altLang="ja-JP" sz="2000" b="1" dirty="0">
              <a:solidFill>
                <a:srgbClr val="F9134F"/>
              </a:solidFill>
              <a:latin typeface="Arial" charset="0"/>
            </a:endParaRPr>
          </a:p>
          <a:p>
            <a:pPr>
              <a:buSzPct val="150000"/>
              <a:buFont typeface="Wingdings" charset="0"/>
              <a:buChar char="§"/>
            </a:pPr>
            <a:r>
              <a:rPr lang="en-US" altLang="ja-JP" sz="2000" b="1" dirty="0">
                <a:solidFill>
                  <a:srgbClr val="F9134F"/>
                </a:solidFill>
                <a:latin typeface="Arial" charset="0"/>
              </a:rPr>
              <a:t> decompose the polarization of gravitational waves</a:t>
            </a:r>
          </a:p>
          <a:p>
            <a:pPr>
              <a:buSzPct val="150000"/>
              <a:buFont typeface="Wingdings" charset="0"/>
              <a:buNone/>
            </a:pPr>
            <a:r>
              <a:rPr lang="en-US" altLang="ja-JP" sz="2000" b="1" dirty="0">
                <a:latin typeface="Arial" charset="0"/>
              </a:rPr>
              <a:t> </a:t>
            </a:r>
          </a:p>
          <a:p>
            <a:pPr>
              <a:buSzPct val="150000"/>
              <a:buFont typeface="Wingdings" charset="0"/>
              <a:buChar char="§"/>
            </a:pPr>
            <a:r>
              <a:rPr lang="en-US" altLang="ja-JP" sz="2000" b="1" dirty="0">
                <a:solidFill>
                  <a:srgbClr val="FF0000"/>
                </a:solidFill>
                <a:latin typeface="Arial" charset="0"/>
              </a:rPr>
              <a:t>Open up a new field of astrophysics!</a:t>
            </a:r>
          </a:p>
          <a:p>
            <a:pPr>
              <a:buSzPct val="150000"/>
              <a:buFont typeface="Wingdings" charset="0"/>
              <a:buNone/>
            </a:pPr>
            <a:r>
              <a:rPr lang="en-US" altLang="ja-JP" sz="2000" b="1" dirty="0">
                <a:latin typeface="Arial" charset="0"/>
              </a:rPr>
              <a:t> </a:t>
            </a:r>
            <a:endParaRPr lang="en-US" altLang="ja-JP" sz="6000" b="1" i="1" dirty="0">
              <a:latin typeface="Playbill" charset="0"/>
            </a:endParaRPr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>
            <a:off x="3330248" y="2438400"/>
            <a:ext cx="76200" cy="609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 flipV="1">
            <a:off x="2949248" y="3276600"/>
            <a:ext cx="457200" cy="457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H="1" flipV="1">
            <a:off x="5235248" y="33528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1631" name="Text Box 15"/>
          <p:cNvSpPr txBox="1">
            <a:spLocks noChangeArrowheads="1"/>
          </p:cNvSpPr>
          <p:nvPr/>
        </p:nvSpPr>
        <p:spPr bwMode="auto">
          <a:xfrm>
            <a:off x="3406448" y="4876800"/>
            <a:ext cx="1833830" cy="461665"/>
          </a:xfrm>
          <a:prstGeom prst="rect">
            <a:avLst/>
          </a:prstGeom>
          <a:solidFill>
            <a:srgbClr val="FFFF00">
              <a:alpha val="30000"/>
            </a:srgbClr>
          </a:solidFill>
          <a:ln w="28575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solidFill>
                  <a:schemeClr val="tx2"/>
                </a:solidFill>
                <a:latin typeface="Arial" charset="0"/>
              </a:rPr>
              <a:t>LIGO-India</a:t>
            </a:r>
            <a:endParaRPr lang="en-US" altLang="ja-JP" b="1" i="1" dirty="0">
              <a:latin typeface="Arial" charset="0"/>
            </a:endParaRPr>
          </a:p>
        </p:txBody>
      </p:sp>
      <p:sp>
        <p:nvSpPr>
          <p:cNvPr id="111632" name="Line 16"/>
          <p:cNvSpPr>
            <a:spLocks noChangeShapeType="1"/>
          </p:cNvSpPr>
          <p:nvPr/>
        </p:nvSpPr>
        <p:spPr bwMode="auto">
          <a:xfrm flipH="1" flipV="1">
            <a:off x="4320848" y="3657600"/>
            <a:ext cx="0" cy="1219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9" name="Picture 31" descr="C:\TEMP\physics today\physics today misc\aer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1447800" cy="87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" name="Picture 32" descr="C:\TEMP\physics today\physics today figures\aerial-livingston pic 1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7" y="3962400"/>
            <a:ext cx="122785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21" descr="Vir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18" y="3657600"/>
            <a:ext cx="1339782" cy="914400"/>
          </a:xfrm>
          <a:prstGeom prst="rect">
            <a:avLst/>
          </a:prstGeom>
        </p:spPr>
      </p:pic>
      <p:pic>
        <p:nvPicPr>
          <p:cNvPr id="23" name="Picture 22" descr="KAGRA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48" y="3733800"/>
            <a:ext cx="1178529" cy="871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848" y="1600200"/>
            <a:ext cx="1163923" cy="914400"/>
          </a:xfrm>
          <a:prstGeom prst="rect">
            <a:avLst/>
          </a:prstGeom>
        </p:spPr>
      </p:pic>
      <p:sp>
        <p:nvSpPr>
          <p:cNvPr id="111627" name="Text Box 11"/>
          <p:cNvSpPr txBox="1">
            <a:spLocks noChangeArrowheads="1"/>
          </p:cNvSpPr>
          <p:nvPr/>
        </p:nvSpPr>
        <p:spPr bwMode="auto">
          <a:xfrm>
            <a:off x="1958648" y="3657600"/>
            <a:ext cx="893191" cy="40011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 dirty="0">
                <a:solidFill>
                  <a:schemeClr val="tx2"/>
                </a:solidFill>
                <a:latin typeface="Arial" charset="0"/>
              </a:rPr>
              <a:t>Virgo</a:t>
            </a:r>
            <a:endParaRPr lang="en-US" altLang="ja-JP" sz="2000" b="1" i="1" dirty="0">
              <a:latin typeface="Arial" charset="0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796848" y="1600200"/>
            <a:ext cx="817299" cy="40011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chemeClr val="tx2"/>
                </a:solidFill>
                <a:latin typeface="Arial" charset="0"/>
              </a:rPr>
              <a:t>GEO</a:t>
            </a:r>
            <a:endParaRPr lang="en-US" altLang="ja-JP" sz="2000" b="1" i="1" dirty="0">
              <a:latin typeface="Arial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701848" y="3733800"/>
            <a:ext cx="1178100" cy="40011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rgbClr val="FFFF00"/>
                </a:solidFill>
                <a:latin typeface="Arial" charset="0"/>
              </a:rPr>
              <a:t>KAGRA</a:t>
            </a:r>
            <a:endParaRPr lang="en-US" altLang="ja-JP" sz="20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63248" y="1676400"/>
            <a:ext cx="874156" cy="40011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chemeClr val="tx2"/>
                </a:solidFill>
                <a:latin typeface="Arial" charset="0"/>
              </a:rPr>
              <a:t>LIGO</a:t>
            </a:r>
            <a:endParaRPr lang="en-US" altLang="ja-JP" sz="2000" b="1" i="1" dirty="0">
              <a:latin typeface="Arial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29848" y="3962400"/>
            <a:ext cx="874156" cy="40011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 dirty="0" smtClean="0">
                <a:solidFill>
                  <a:srgbClr val="FFFF00"/>
                </a:solidFill>
                <a:latin typeface="Arial" charset="0"/>
              </a:rPr>
              <a:t>LIGO</a:t>
            </a:r>
            <a:endParaRPr lang="en-US" altLang="ja-JP" sz="2000" b="1" i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276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localization_HHLV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4706"/>
          <a:stretch>
            <a:fillRect/>
          </a:stretch>
        </p:blipFill>
        <p:spPr bwMode="auto">
          <a:xfrm>
            <a:off x="-228600" y="1600200"/>
            <a:ext cx="522210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Content Placeholder 5" descr="localization_HIL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06" b="14706"/>
          <a:stretch>
            <a:fillRect/>
          </a:stretch>
        </p:blipFill>
        <p:spPr bwMode="auto">
          <a:xfrm>
            <a:off x="4343400" y="3657600"/>
            <a:ext cx="510066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0" y="16764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Hanford+Livingston+Virgo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 LIGO-India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8600" y="29718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000000"/>
                </a:solidFill>
                <a:latin typeface="Arial"/>
                <a:cs typeface="Arial"/>
              </a:rPr>
              <a:t>Hanford+Livingston+Virgo</a:t>
            </a:r>
            <a:endParaRPr lang="en-US" altLang="ja-JP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altLang="ja-JP" dirty="0" smtClean="0">
                <a:solidFill>
                  <a:srgbClr val="000000"/>
                </a:solidFill>
                <a:latin typeface="Arial"/>
                <a:cs typeface="Arial"/>
              </a:rPr>
              <a:t>And LIGO</a:t>
            </a:r>
            <a:r>
              <a:rPr lang="en-US" altLang="ja-JP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cs typeface="Arial"/>
              </a:rPr>
              <a:t>India</a:t>
            </a:r>
            <a:endParaRPr lang="en-US" altLang="ja-JP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543800" cy="1143000"/>
          </a:xfrm>
        </p:spPr>
        <p:txBody>
          <a:bodyPr/>
          <a:lstStyle/>
          <a:p>
            <a:r>
              <a:rPr lang="en-US" altLang="ja-JP" sz="3000" dirty="0" smtClean="0"/>
              <a:t>Improvement of Binary </a:t>
            </a:r>
            <a:r>
              <a:rPr lang="en-US" altLang="ja-JP" sz="3000" dirty="0"/>
              <a:t>Neutron Star Merger </a:t>
            </a:r>
            <a:r>
              <a:rPr lang="en-US" altLang="ja-JP" sz="3000" dirty="0" smtClean="0"/>
              <a:t>Localization by </a:t>
            </a:r>
            <a:r>
              <a:rPr lang="en-US" altLang="ja-JP" sz="3000" dirty="0" smtClean="0"/>
              <a:t>Adding LIGO</a:t>
            </a:r>
            <a:r>
              <a:rPr lang="en-US" altLang="ja-JP" sz="3000" dirty="0" smtClean="0"/>
              <a:t>-India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400800"/>
            <a:ext cx="457200" cy="457200"/>
          </a:xfrm>
          <a:prstGeom prst="rect">
            <a:avLst/>
          </a:prstGeom>
        </p:spPr>
        <p:txBody>
          <a:bodyPr/>
          <a:lstStyle/>
          <a:p>
            <a:fld id="{CA3F5FB0-7E2D-7F46-80AE-20B8AC0B27B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8200" y="4800600"/>
            <a:ext cx="2775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lang="en-US" altLang="ja-JP" dirty="0">
                <a:solidFill>
                  <a:schemeClr val="tx2"/>
                </a:solidFill>
              </a:rPr>
              <a:t> denotes blind spots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4800" y="5867400"/>
            <a:ext cx="4197583" cy="58477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solidFill>
                  <a:schemeClr val="tx2"/>
                </a:solidFill>
              </a:rPr>
              <a:t>S. Fairhurst, “</a:t>
            </a:r>
            <a:r>
              <a:rPr lang="en-US" altLang="ja-JP" sz="1600" b="0" i="1">
                <a:solidFill>
                  <a:schemeClr val="tx2"/>
                </a:solidFill>
              </a:rPr>
              <a:t>Improved source localization with </a:t>
            </a:r>
          </a:p>
          <a:p>
            <a:r>
              <a:rPr lang="en-US" sz="1600" b="0" i="1">
                <a:solidFill>
                  <a:schemeClr val="tx2"/>
                </a:solidFill>
              </a:rPr>
              <a:t>LIGO India</a:t>
            </a:r>
            <a:r>
              <a:rPr lang="en-US" sz="1600" b="0">
                <a:solidFill>
                  <a:schemeClr val="tx2"/>
                </a:solidFill>
              </a:rPr>
              <a:t>”, </a:t>
            </a:r>
            <a:r>
              <a:rPr lang="en-US" sz="1600" b="0" i="1">
                <a:solidFill>
                  <a:schemeClr val="tx2"/>
                </a:solidFill>
                <a:hlinkClick r:id="rId4"/>
              </a:rPr>
              <a:t>J. Phys.: Conf. Ser.</a:t>
            </a:r>
            <a:r>
              <a:rPr lang="en-US" sz="1600" b="0">
                <a:solidFill>
                  <a:schemeClr val="tx2"/>
                </a:solidFill>
                <a:hlinkClick r:id="rId4"/>
              </a:rPr>
              <a:t> </a:t>
            </a:r>
            <a:r>
              <a:rPr lang="en-US" sz="1600">
                <a:solidFill>
                  <a:schemeClr val="tx2"/>
                </a:solidFill>
                <a:hlinkClick r:id="rId4"/>
              </a:rPr>
              <a:t>484</a:t>
            </a:r>
            <a:r>
              <a:rPr lang="en-US" sz="1600" b="0">
                <a:solidFill>
                  <a:schemeClr val="tx2"/>
                </a:solidFill>
                <a:hlinkClick r:id="rId4"/>
              </a:rPr>
              <a:t> 012007</a:t>
            </a:r>
            <a:endParaRPr lang="en-US" sz="1600" b="0" i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53761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239000" cy="1371600"/>
          </a:xfrm>
        </p:spPr>
        <p:txBody>
          <a:bodyPr/>
          <a:lstStyle/>
          <a:p>
            <a:r>
              <a:rPr lang="en-US" dirty="0" smtClean="0"/>
              <a:t>Multi-messenger astronomy</a:t>
            </a:r>
            <a:br>
              <a:rPr lang="en-US" dirty="0" smtClean="0"/>
            </a:br>
            <a:r>
              <a:rPr lang="en-US" sz="2800" dirty="0" smtClean="0"/>
              <a:t>collaborations with </a:t>
            </a:r>
            <a:r>
              <a:rPr lang="en-US" sz="2800" dirty="0" smtClean="0"/>
              <a:t>Groups </a:t>
            </a:r>
            <a:br>
              <a:rPr lang="en-US" sz="2800" dirty="0" smtClean="0"/>
            </a:br>
            <a:r>
              <a:rPr lang="en-US" sz="2800" dirty="0" smtClean="0"/>
              <a:t>Detecting other </a:t>
            </a:r>
            <a:r>
              <a:rPr lang="en-US" sz="2800" dirty="0" smtClean="0"/>
              <a:t>signals</a:t>
            </a:r>
            <a:endParaRPr lang="en-US" sz="28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752600"/>
            <a:ext cx="8799818" cy="2056528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Discussions going toward the new astrophysical era</a:t>
            </a:r>
          </a:p>
          <a:p>
            <a:r>
              <a:rPr lang="en-US" dirty="0" smtClean="0"/>
              <a:t>Complementary </a:t>
            </a:r>
            <a:r>
              <a:rPr lang="en-US" dirty="0" smtClean="0"/>
              <a:t>alert system</a:t>
            </a:r>
          </a:p>
          <a:p>
            <a:r>
              <a:rPr lang="en-US" dirty="0" smtClean="0"/>
              <a:t>Complementary and supplemental information about the </a:t>
            </a:r>
            <a:r>
              <a:rPr lang="en-US" dirty="0" smtClean="0"/>
              <a:t>source </a:t>
            </a:r>
            <a:endParaRPr lang="en-US" dirty="0" smtClean="0"/>
          </a:p>
          <a:p>
            <a:r>
              <a:rPr lang="en-US" dirty="0" smtClean="0"/>
              <a:t>Many MOUs exchanged with EM partners, covering the whole EM spectrum.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518852" y="6394432"/>
            <a:ext cx="625147" cy="463568"/>
          </a:xfrm>
          <a:prstGeom prst="rect">
            <a:avLst/>
          </a:prstGeom>
        </p:spPr>
        <p:txBody>
          <a:bodyPr/>
          <a:lstStyle/>
          <a:p>
            <a:fld id="{5EC28637-15A0-F84E-8C55-4DA78C239A9C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09600" y="4038600"/>
            <a:ext cx="8197739" cy="2194883"/>
            <a:chOff x="310768" y="4939348"/>
            <a:chExt cx="8653457" cy="1810572"/>
          </a:xfrm>
        </p:grpSpPr>
        <p:pic>
          <p:nvPicPr>
            <p:cNvPr id="9" name="Picture 8" descr="Screen Shot 2014-06-15 at 6.51.08 P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911" y="4954991"/>
              <a:ext cx="2681314" cy="1794929"/>
            </a:xfrm>
            <a:prstGeom prst="rect">
              <a:avLst/>
            </a:prstGeom>
          </p:spPr>
        </p:pic>
        <p:pic>
          <p:nvPicPr>
            <p:cNvPr id="10" name="Picture 9" descr="Screen Shot 2014-06-15 at 6.51.03 P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8" y="4985180"/>
              <a:ext cx="2629148" cy="1737720"/>
            </a:xfrm>
            <a:prstGeom prst="rect">
              <a:avLst/>
            </a:prstGeom>
          </p:spPr>
        </p:pic>
        <p:pic>
          <p:nvPicPr>
            <p:cNvPr id="11" name="Picture 10" descr="Screen Shot 2014-06-15 at 6.52.58 P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222" y="4939348"/>
              <a:ext cx="1290619" cy="988311"/>
            </a:xfrm>
            <a:prstGeom prst="rect">
              <a:avLst/>
            </a:prstGeom>
          </p:spPr>
        </p:pic>
        <p:pic>
          <p:nvPicPr>
            <p:cNvPr id="12" name="Picture 11" descr="Screen Shot 2014-06-15 at 6.52.49 P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542" y="5471540"/>
              <a:ext cx="1133252" cy="1143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1538516"/>
      </p:ext>
    </p:extLst>
  </p:cSld>
  <p:clrMapOvr>
    <a:masterClrMapping/>
  </p:clrMapOvr>
  <p:transition xmlns:p14="http://schemas.microsoft.com/office/powerpoint/2010/main" advClick="0" advTm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4419600" cy="1371600"/>
          </a:xfrm>
        </p:spPr>
        <p:txBody>
          <a:bodyPr/>
          <a:lstStyle/>
          <a:p>
            <a:r>
              <a:rPr kumimoji="1" lang="en-US" altLang="ja-JP" dirty="0" smtClean="0"/>
              <a:t>Aiming for the future</a:t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beyond advanced LIGO</a:t>
            </a:r>
            <a:endParaRPr kumimoji="1" lang="ja-JP" alt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F28062-3936-4345-AEFE-BA1613D0618F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148"/>
          <a:stretch/>
        </p:blipFill>
        <p:spPr>
          <a:xfrm>
            <a:off x="38100" y="1676400"/>
            <a:ext cx="9049605" cy="527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4003"/>
            <a:ext cx="2438400" cy="19327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4953000"/>
            <a:ext cx="2743200" cy="1077218"/>
          </a:xfrm>
          <a:prstGeom prst="rect">
            <a:avLst/>
          </a:prstGeom>
          <a:solidFill>
            <a:srgbClr val="F2FF8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Range ~ 2x </a:t>
            </a:r>
            <a:r>
              <a:rPr kumimoji="1" lang="en-US" altLang="ja-JP" sz="1600" dirty="0" err="1" smtClean="0"/>
              <a:t>aLIGO</a:t>
            </a:r>
            <a:r>
              <a:rPr kumimoji="1" lang="en-US" altLang="ja-JP" sz="1600" dirty="0" smtClean="0"/>
              <a:t> (340Mpc)</a:t>
            </a:r>
          </a:p>
          <a:p>
            <a:r>
              <a:rPr lang="en-US" altLang="ja-JP" sz="1600" dirty="0" smtClean="0"/>
              <a:t>Cost O</a:t>
            </a:r>
            <a:r>
              <a:rPr lang="en-US" altLang="ja-JP" sz="1600" dirty="0" smtClean="0"/>
              <a:t>( $10M )</a:t>
            </a:r>
          </a:p>
          <a:p>
            <a:r>
              <a:rPr kumimoji="1" lang="en-US" altLang="ja-JP" sz="1600" dirty="0" smtClean="0"/>
              <a:t>Squeezing, bigger mass, better coating, reduced thermal noise</a:t>
            </a:r>
            <a:endParaRPr kumimoji="1" lang="ja-JP" altLang="en-US" sz="16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276600" y="4343400"/>
            <a:ext cx="0" cy="60960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53000" y="4572000"/>
            <a:ext cx="2743200" cy="1077218"/>
          </a:xfrm>
          <a:prstGeom prst="rect">
            <a:avLst/>
          </a:prstGeom>
          <a:solidFill>
            <a:srgbClr val="F2FF8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Range ~ 2x A+ (700 </a:t>
            </a:r>
            <a:r>
              <a:rPr kumimoji="1" lang="en-US" altLang="ja-JP" sz="1600" dirty="0" err="1" smtClean="0"/>
              <a:t>MPc</a:t>
            </a:r>
            <a:r>
              <a:rPr kumimoji="1" lang="en-US" altLang="ja-JP" sz="1600" dirty="0" smtClean="0"/>
              <a:t>)</a:t>
            </a:r>
          </a:p>
          <a:p>
            <a:r>
              <a:rPr lang="en-US" altLang="ja-JP" sz="1600" dirty="0" smtClean="0"/>
              <a:t>Cost </a:t>
            </a:r>
            <a:r>
              <a:rPr lang="en-US" altLang="ja-JP" sz="1600" dirty="0" smtClean="0"/>
              <a:t>O</a:t>
            </a:r>
            <a:r>
              <a:rPr lang="en-US" altLang="ja-JP" sz="1600" dirty="0" smtClean="0"/>
              <a:t>( $50M~$100M )</a:t>
            </a:r>
          </a:p>
          <a:p>
            <a:r>
              <a:rPr lang="en-US" altLang="ja-JP" sz="1600" dirty="0" smtClean="0"/>
              <a:t>Cryogenic (120K), 1550nm laser, Silicon, better coating</a:t>
            </a:r>
            <a:endParaRPr kumimoji="1" lang="ja-JP" altLang="en-US" sz="16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334000" y="3276600"/>
            <a:ext cx="0" cy="129540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172200" y="3352800"/>
            <a:ext cx="2743200" cy="1077218"/>
          </a:xfrm>
          <a:prstGeom prst="rect">
            <a:avLst/>
          </a:prstGeom>
          <a:solidFill>
            <a:srgbClr val="F2FF87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Range </a:t>
            </a:r>
            <a:r>
              <a:rPr lang="en-US" altLang="ja-JP" sz="1600" dirty="0" smtClean="0"/>
              <a:t>z &gt; 1 ( 10 x </a:t>
            </a:r>
            <a:r>
              <a:rPr lang="en-US" altLang="ja-JP" sz="1600" dirty="0" err="1" smtClean="0"/>
              <a:t>aLIGO</a:t>
            </a:r>
            <a:r>
              <a:rPr lang="en-US" altLang="ja-JP" sz="1600" dirty="0" smtClean="0"/>
              <a:t>) </a:t>
            </a:r>
          </a:p>
          <a:p>
            <a:r>
              <a:rPr lang="en-US" altLang="ja-JP" sz="1600" dirty="0" smtClean="0"/>
              <a:t>New facility </a:t>
            </a:r>
            <a:r>
              <a:rPr lang="en-US" altLang="ja-JP" sz="1600" dirty="0" smtClean="0"/>
              <a:t>⇒ Major </a:t>
            </a:r>
            <a:r>
              <a:rPr lang="en-US" altLang="ja-JP" sz="1600" dirty="0" smtClean="0"/>
              <a:t>cost</a:t>
            </a:r>
          </a:p>
          <a:p>
            <a:r>
              <a:rPr lang="en-US" altLang="ja-JP" sz="1600" dirty="0" smtClean="0"/>
              <a:t>40km arm, bigger mass, better coating, reduction of losses</a:t>
            </a:r>
            <a:endParaRPr kumimoji="1" lang="ja-JP" altLang="en-US" sz="16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8305800" y="2438400"/>
            <a:ext cx="0" cy="99060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24777955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8077200" cy="1371600"/>
          </a:xfrm>
        </p:spPr>
        <p:txBody>
          <a:bodyPr/>
          <a:lstStyle/>
          <a:p>
            <a:r>
              <a:rPr kumimoji="1" lang="en-US" altLang="ja-JP" dirty="0" smtClean="0"/>
              <a:t>Slide prepared for </a:t>
            </a:r>
            <a:br>
              <a:rPr kumimoji="1" lang="en-US" altLang="ja-JP" dirty="0" smtClean="0"/>
            </a:br>
            <a:r>
              <a:rPr kumimoji="1" lang="en-US" altLang="ja-JP" dirty="0" smtClean="0"/>
              <a:t>2016 announcement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828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235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6642100" y="4171950"/>
            <a:ext cx="2133600" cy="609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24" name="Rectangle 12"/>
          <p:cNvSpPr>
            <a:spLocks noChangeArrowheads="1"/>
          </p:cNvSpPr>
          <p:nvPr/>
        </p:nvSpPr>
        <p:spPr bwMode="auto">
          <a:xfrm>
            <a:off x="4419600" y="5181600"/>
            <a:ext cx="4191000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705600" cy="1143000"/>
          </a:xfrm>
        </p:spPr>
        <p:txBody>
          <a:bodyPr/>
          <a:lstStyle/>
          <a:p>
            <a:r>
              <a:rPr lang="en-US" altLang="ja-JP" dirty="0"/>
              <a:t>Interferometer for</a:t>
            </a:r>
            <a:br>
              <a:rPr lang="en-US" altLang="ja-JP" dirty="0"/>
            </a:br>
            <a:r>
              <a:rPr lang="en-US" altLang="ja-JP" dirty="0"/>
              <a:t>Gravitational Wave detection</a:t>
            </a:r>
          </a:p>
        </p:txBody>
      </p:sp>
      <p:pic>
        <p:nvPicPr>
          <p:cNvPr id="115715" name="Picture 3" descr="E:\physics today\physics today figs-photos\InterferometerDiag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5621338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5718" name="Line 6"/>
          <p:cNvSpPr>
            <a:spLocks noChangeShapeType="1"/>
          </p:cNvSpPr>
          <p:nvPr/>
        </p:nvSpPr>
        <p:spPr bwMode="auto">
          <a:xfrm flipV="1">
            <a:off x="5486400" y="2971800"/>
            <a:ext cx="838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1143000" y="3657600"/>
            <a:ext cx="1447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6156325" y="3317875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</a:t>
            </a:r>
            <a:r>
              <a:rPr lang="en-US" altLang="ja-JP" baseline="-25000"/>
              <a:t>1</a:t>
            </a:r>
            <a:endParaRPr lang="en-US" altLang="ja-JP"/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1371600" y="3962400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L</a:t>
            </a:r>
            <a:r>
              <a:rPr lang="en-US" altLang="ja-JP" baseline="-25000"/>
              <a:t>2</a:t>
            </a:r>
            <a:endParaRPr lang="en-US" altLang="ja-JP"/>
          </a:p>
        </p:txBody>
      </p:sp>
      <p:graphicFrame>
        <p:nvGraphicFramePr>
          <p:cNvPr id="115722" name="Object 10"/>
          <p:cNvGraphicFramePr>
            <a:graphicFrameLocks noChangeAspect="1"/>
          </p:cNvGraphicFramePr>
          <p:nvPr/>
        </p:nvGraphicFramePr>
        <p:xfrm>
          <a:off x="4648200" y="5257800"/>
          <a:ext cx="1600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Equation" r:id="rId4" imgW="711200" imgH="406400" progId="Equation.3">
                  <p:embed/>
                </p:oleObj>
              </mc:Choice>
              <mc:Fallback>
                <p:oleObj name="Equation" r:id="rId4" imgW="711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257800"/>
                        <a:ext cx="1600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6553200" y="5181600"/>
            <a:ext cx="18383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tx2"/>
                </a:solidFill>
              </a:rPr>
              <a:t>h~10</a:t>
            </a:r>
            <a:r>
              <a:rPr lang="en-US" altLang="ja-JP" baseline="30000">
                <a:solidFill>
                  <a:schemeClr val="tx2"/>
                </a:solidFill>
              </a:rPr>
              <a:t>-23</a:t>
            </a:r>
            <a:endParaRPr lang="en-US" altLang="ja-JP">
              <a:solidFill>
                <a:schemeClr val="tx2"/>
              </a:solidFill>
            </a:endParaRPr>
          </a:p>
          <a:p>
            <a:r>
              <a:rPr lang="en-US" altLang="ja-JP">
                <a:solidFill>
                  <a:schemeClr val="tx2"/>
                </a:solidFill>
              </a:rPr>
              <a:t>L</a:t>
            </a:r>
            <a:r>
              <a:rPr lang="en-US" altLang="ja-JP" baseline="-25000">
                <a:solidFill>
                  <a:schemeClr val="tx2"/>
                </a:solidFill>
              </a:rPr>
              <a:t>1</a:t>
            </a:r>
            <a:r>
              <a:rPr lang="en-US" altLang="ja-JP">
                <a:solidFill>
                  <a:schemeClr val="tx2"/>
                </a:solidFill>
              </a:rPr>
              <a:t>-L</a:t>
            </a:r>
            <a:r>
              <a:rPr lang="en-US" altLang="ja-JP" baseline="-25000">
                <a:solidFill>
                  <a:schemeClr val="tx2"/>
                </a:solidFill>
              </a:rPr>
              <a:t>2</a:t>
            </a:r>
            <a:r>
              <a:rPr lang="en-US" altLang="ja-JP">
                <a:solidFill>
                  <a:schemeClr val="tx2"/>
                </a:solidFill>
              </a:rPr>
              <a:t>~10</a:t>
            </a:r>
            <a:r>
              <a:rPr lang="en-US" altLang="ja-JP" baseline="30000">
                <a:solidFill>
                  <a:schemeClr val="tx2"/>
                </a:solidFill>
              </a:rPr>
              <a:t>-19</a:t>
            </a:r>
            <a:r>
              <a:rPr lang="en-US" altLang="ja-JP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4708525" y="3546475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E</a:t>
            </a:r>
            <a:r>
              <a:rPr lang="en-US" altLang="ja-JP" baseline="-25000">
                <a:solidFill>
                  <a:srgbClr val="FF0000"/>
                </a:solidFill>
              </a:rPr>
              <a:t>1</a:t>
            </a:r>
            <a:endParaRPr lang="en-US" altLang="ja-JP">
              <a:solidFill>
                <a:srgbClr val="FF0000"/>
              </a:solidFill>
            </a:endParaRPr>
          </a:p>
        </p:txBody>
      </p:sp>
      <p:sp>
        <p:nvSpPr>
          <p:cNvPr id="115726" name="Text Box 14"/>
          <p:cNvSpPr txBox="1">
            <a:spLocks noChangeArrowheads="1"/>
          </p:cNvSpPr>
          <p:nvPr/>
        </p:nvSpPr>
        <p:spPr bwMode="auto">
          <a:xfrm>
            <a:off x="3276600" y="3810000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E</a:t>
            </a:r>
            <a:r>
              <a:rPr lang="en-US" altLang="ja-JP" baseline="-25000">
                <a:solidFill>
                  <a:srgbClr val="FF0000"/>
                </a:solidFill>
              </a:rPr>
              <a:t>2</a:t>
            </a:r>
            <a:endParaRPr lang="en-US" altLang="ja-JP">
              <a:solidFill>
                <a:srgbClr val="FF0000"/>
              </a:solidFill>
            </a:endParaRPr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 flipH="1">
            <a:off x="4495800" y="3581400"/>
            <a:ext cx="304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30" name="Line 18"/>
          <p:cNvSpPr>
            <a:spLocks noChangeShapeType="1"/>
          </p:cNvSpPr>
          <p:nvPr/>
        </p:nvSpPr>
        <p:spPr bwMode="auto">
          <a:xfrm>
            <a:off x="3200400" y="3810000"/>
            <a:ext cx="609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5731" name="Text Box 19"/>
          <p:cNvSpPr txBox="1">
            <a:spLocks noChangeArrowheads="1"/>
          </p:cNvSpPr>
          <p:nvPr/>
        </p:nvSpPr>
        <p:spPr bwMode="auto">
          <a:xfrm>
            <a:off x="6781800" y="4191000"/>
            <a:ext cx="2049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E</a:t>
            </a:r>
            <a:r>
              <a:rPr lang="en-US" altLang="ja-JP" baseline="-25000" dirty="0">
                <a:solidFill>
                  <a:schemeClr val="tx2"/>
                </a:solidFill>
              </a:rPr>
              <a:t>1</a:t>
            </a:r>
            <a:r>
              <a:rPr lang="en-US" altLang="ja-JP" dirty="0">
                <a:solidFill>
                  <a:schemeClr val="tx2"/>
                </a:solidFill>
              </a:rPr>
              <a:t>- </a:t>
            </a:r>
            <a:r>
              <a:rPr lang="en-US" altLang="ja-JP" dirty="0" smtClean="0">
                <a:solidFill>
                  <a:schemeClr val="tx2"/>
                </a:solidFill>
              </a:rPr>
              <a:t>E</a:t>
            </a:r>
            <a:r>
              <a:rPr lang="en-US" altLang="ja-JP" baseline="-25000" dirty="0" smtClean="0">
                <a:solidFill>
                  <a:schemeClr val="tx2"/>
                </a:solidFill>
              </a:rPr>
              <a:t>2 </a:t>
            </a:r>
            <a:r>
              <a:rPr lang="en-US" altLang="ja-JP" dirty="0" smtClean="0">
                <a:solidFill>
                  <a:schemeClr val="tx2"/>
                </a:solidFill>
                <a:latin typeface="Symbol" charset="0"/>
              </a:rPr>
              <a:t>∝    </a:t>
            </a:r>
            <a:r>
              <a:rPr lang="en-US" altLang="ja-JP" dirty="0">
                <a:solidFill>
                  <a:schemeClr val="tx2"/>
                </a:solidFill>
              </a:rPr>
              <a:t>L</a:t>
            </a:r>
            <a:r>
              <a:rPr lang="en-US" altLang="ja-JP" baseline="-25000" dirty="0">
                <a:solidFill>
                  <a:schemeClr val="tx2"/>
                </a:solidFill>
              </a:rPr>
              <a:t>1</a:t>
            </a:r>
            <a:r>
              <a:rPr lang="en-US" altLang="ja-JP" dirty="0">
                <a:solidFill>
                  <a:schemeClr val="tx2"/>
                </a:solidFill>
              </a:rPr>
              <a:t>-L</a:t>
            </a:r>
            <a:r>
              <a:rPr lang="en-US" altLang="ja-JP" baseline="-25000" dirty="0">
                <a:solidFill>
                  <a:schemeClr val="tx2"/>
                </a:solidFill>
              </a:rPr>
              <a:t>2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429000" y="4343400"/>
            <a:ext cx="457200" cy="381000"/>
          </a:xfrm>
          <a:prstGeom prst="straightConnector1">
            <a:avLst/>
          </a:prstGeom>
          <a:solidFill>
            <a:srgbClr val="D49F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8766550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5257800" cy="1371600"/>
          </a:xfrm>
        </p:spPr>
        <p:txBody>
          <a:bodyPr/>
          <a:lstStyle/>
          <a:p>
            <a:r>
              <a:rPr lang="en-US" altLang="ja-JP" dirty="0">
                <a:latin typeface="Helvetica" charset="0"/>
              </a:rPr>
              <a:t>In the beginning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077200" cy="4953000"/>
          </a:xfrm>
        </p:spPr>
        <p:txBody>
          <a:bodyPr/>
          <a:lstStyle/>
          <a:p>
            <a:r>
              <a:rPr lang="en-US" altLang="ja-JP" sz="2000" dirty="0" err="1">
                <a:latin typeface="Helvetica" charset="0"/>
              </a:rPr>
              <a:t>Rai</a:t>
            </a:r>
            <a:r>
              <a:rPr lang="en-US" altLang="ja-JP" sz="2000" dirty="0">
                <a:latin typeface="Helvetica" charset="0"/>
              </a:rPr>
              <a:t> Weiss of MIT was teaching a course on GR</a:t>
            </a:r>
            <a:br>
              <a:rPr lang="en-US" altLang="ja-JP" sz="2000" dirty="0">
                <a:latin typeface="Helvetica" charset="0"/>
              </a:rPr>
            </a:br>
            <a:r>
              <a:rPr lang="en-US" altLang="ja-JP" sz="2000" dirty="0">
                <a:latin typeface="Helvetica" charset="0"/>
              </a:rPr>
              <a:t>in the late </a:t>
            </a:r>
            <a:r>
              <a:rPr lang="ja-JP" altLang="en-US" sz="2000" dirty="0">
                <a:latin typeface="Helvetica" charset="0"/>
              </a:rPr>
              <a:t>‘</a:t>
            </a:r>
            <a:r>
              <a:rPr lang="en-US" altLang="ja-JP" sz="2000" dirty="0">
                <a:latin typeface="Helvetica" charset="0"/>
              </a:rPr>
              <a:t>60s</a:t>
            </a:r>
          </a:p>
          <a:p>
            <a:r>
              <a:rPr lang="en-US" altLang="ja-JP" sz="2000" dirty="0">
                <a:latin typeface="Helvetica" charset="0"/>
              </a:rPr>
              <a:t>Wanted a good homework problem for the students</a:t>
            </a:r>
          </a:p>
          <a:p>
            <a:r>
              <a:rPr lang="en-US" altLang="ja-JP" sz="2000" dirty="0">
                <a:latin typeface="Helvetica" charset="0"/>
              </a:rPr>
              <a:t>Why not ask them to work out how to use </a:t>
            </a:r>
            <a:br>
              <a:rPr lang="en-US" altLang="ja-JP" sz="2000" dirty="0">
                <a:latin typeface="Helvetica" charset="0"/>
              </a:rPr>
            </a:br>
            <a:r>
              <a:rPr lang="en-US" altLang="ja-JP" sz="2000" dirty="0">
                <a:latin typeface="Helvetica" charset="0"/>
              </a:rPr>
              <a:t>laser interferometry to detect gravitational waves?</a:t>
            </a:r>
          </a:p>
          <a:p>
            <a:r>
              <a:rPr lang="en-US" altLang="ja-JP" sz="2000" dirty="0">
                <a:latin typeface="Helvetica" charset="0"/>
              </a:rPr>
              <a:t>…led to the instruction book we have been following</a:t>
            </a:r>
            <a:br>
              <a:rPr lang="en-US" altLang="ja-JP" sz="2000" dirty="0">
                <a:latin typeface="Helvetica" charset="0"/>
              </a:rPr>
            </a:br>
            <a:r>
              <a:rPr lang="en-US" altLang="ja-JP" sz="2000" dirty="0">
                <a:latin typeface="Helvetica" charset="0"/>
              </a:rPr>
              <a:t>ever since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C42FA8C-5591-4A4C-BE6F-C800C3A1F4B8}" type="slidenum">
              <a:rPr lang="en-US" altLang="ja-JP" sz="800"/>
              <a:pPr/>
              <a:t>4</a:t>
            </a:fld>
            <a:endParaRPr lang="en-US" altLang="ja-JP" sz="800"/>
          </a:p>
        </p:txBody>
      </p:sp>
      <p:pic>
        <p:nvPicPr>
          <p:cNvPr id="410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14787"/>
            <a:ext cx="49291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103" name="Group 1"/>
          <p:cNvGrpSpPr>
            <a:grpSpLocks/>
          </p:cNvGrpSpPr>
          <p:nvPr/>
        </p:nvGrpSpPr>
        <p:grpSpPr bwMode="auto">
          <a:xfrm>
            <a:off x="76200" y="4648200"/>
            <a:ext cx="5086350" cy="2209800"/>
            <a:chOff x="749256" y="4725627"/>
            <a:chExt cx="4061030" cy="1679936"/>
          </a:xfrm>
        </p:grpSpPr>
        <p:pic>
          <p:nvPicPr>
            <p:cNvPr id="410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632" y="4725627"/>
              <a:ext cx="1398279" cy="198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189" y="4924191"/>
              <a:ext cx="3345164" cy="512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56" y="5431957"/>
              <a:ext cx="4061030" cy="973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702050"/>
            <a:ext cx="4057650" cy="315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76200"/>
            <a:ext cx="3161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tx2"/>
                </a:solidFill>
              </a:rPr>
              <a:t>From G1101133 by </a:t>
            </a:r>
            <a:r>
              <a:rPr lang="en-US" altLang="ja-JP" sz="1600" dirty="0" err="1" smtClean="0">
                <a:solidFill>
                  <a:schemeClr val="tx2"/>
                </a:solidFill>
              </a:rPr>
              <a:t>D.H.Shoemaker</a:t>
            </a:r>
            <a:endParaRPr lang="en-US" altLang="ja-JP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8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51838" y="6318250"/>
            <a:ext cx="312737" cy="317500"/>
          </a:xfrm>
        </p:spPr>
        <p:txBody>
          <a:bodyPr/>
          <a:lstStyle/>
          <a:p>
            <a:pPr>
              <a:defRPr/>
            </a:pPr>
            <a:fld id="{FDF28062-3936-4345-AEFE-BA1613D0618F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4" name="TextBox 3"/>
          <p:cNvSpPr txBox="1"/>
          <p:nvPr/>
        </p:nvSpPr>
        <p:spPr>
          <a:xfrm>
            <a:off x="838200" y="1828800"/>
            <a:ext cx="86868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chemeClr val="tx2"/>
                </a:solidFill>
              </a:rPr>
              <a:t>1970s	 </a:t>
            </a:r>
            <a:r>
              <a:rPr lang="en-US" altLang="ja-JP" sz="1400" dirty="0" smtClean="0">
                <a:solidFill>
                  <a:schemeClr val="tx2"/>
                </a:solidFill>
              </a:rPr>
              <a:t>          Feasibility </a:t>
            </a:r>
            <a:r>
              <a:rPr lang="en-US" altLang="ja-JP" sz="1400" dirty="0">
                <a:solidFill>
                  <a:schemeClr val="tx2"/>
                </a:solidFill>
              </a:rPr>
              <a:t>studies and early work on laser interferometer gravitational-wave detectors</a:t>
            </a:r>
          </a:p>
          <a:p>
            <a:r>
              <a:rPr lang="en-US" altLang="ja-JP" sz="1400" dirty="0" smtClean="0">
                <a:solidFill>
                  <a:schemeClr val="tx2"/>
                </a:solidFill>
              </a:rPr>
              <a:t>1979</a:t>
            </a:r>
            <a:r>
              <a:rPr lang="en-US" altLang="ja-JP" sz="1400" dirty="0">
                <a:solidFill>
                  <a:schemeClr val="tx2"/>
                </a:solidFill>
              </a:rPr>
              <a:t>	</a:t>
            </a:r>
            <a:r>
              <a:rPr lang="en-US" altLang="ja-JP" sz="1400" dirty="0" smtClean="0">
                <a:solidFill>
                  <a:schemeClr val="tx2"/>
                </a:solidFill>
              </a:rPr>
              <a:t>           National </a:t>
            </a:r>
            <a:r>
              <a:rPr lang="en-US" altLang="ja-JP" sz="1400" dirty="0">
                <a:solidFill>
                  <a:schemeClr val="tx2"/>
                </a:solidFill>
              </a:rPr>
              <a:t>Science Foundation (NSF) funds Caltech and MIT for laser interferometer R&amp;D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1984	 </a:t>
            </a:r>
            <a:r>
              <a:rPr lang="en-US" altLang="ja-JP" sz="1400" dirty="0" smtClean="0">
                <a:solidFill>
                  <a:srgbClr val="FF0000"/>
                </a:solidFill>
              </a:rPr>
              <a:t>          Development </a:t>
            </a:r>
            <a:r>
              <a:rPr lang="en-US" altLang="ja-JP" sz="1400" dirty="0">
                <a:solidFill>
                  <a:srgbClr val="FF0000"/>
                </a:solidFill>
              </a:rPr>
              <a:t>of multiple pendulum Advanced LIGO Concept</a:t>
            </a:r>
          </a:p>
          <a:p>
            <a:r>
              <a:rPr lang="en-US" altLang="ja-JP" sz="1400" b="1" dirty="0">
                <a:solidFill>
                  <a:srgbClr val="000000"/>
                </a:solidFill>
              </a:rPr>
              <a:t>1989  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December   Construction </a:t>
            </a:r>
            <a:r>
              <a:rPr lang="en-US" altLang="ja-JP" sz="1400" b="1" dirty="0">
                <a:solidFill>
                  <a:srgbClr val="000000"/>
                </a:solidFill>
              </a:rPr>
              <a:t>proposal for LIGO submitted to the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NSF ($365M as of 2002)</a:t>
            </a:r>
            <a:endParaRPr lang="en-US" altLang="ja-JP" sz="1400" b="1" dirty="0">
              <a:solidFill>
                <a:srgbClr val="000000"/>
              </a:solidFill>
            </a:endParaRPr>
          </a:p>
          <a:p>
            <a:r>
              <a:rPr lang="en-US" altLang="ja-JP" sz="1400" dirty="0">
                <a:solidFill>
                  <a:srgbClr val="000000"/>
                </a:solidFill>
              </a:rPr>
              <a:t>1990   May	 </a:t>
            </a:r>
            <a:r>
              <a:rPr lang="en-US" altLang="ja-JP" sz="1400" dirty="0" smtClean="0">
                <a:solidFill>
                  <a:srgbClr val="000000"/>
                </a:solidFill>
              </a:rPr>
              <a:t>          National </a:t>
            </a:r>
            <a:r>
              <a:rPr lang="en-US" altLang="ja-JP" sz="1400" dirty="0">
                <a:solidFill>
                  <a:srgbClr val="000000"/>
                </a:solidFill>
              </a:rPr>
              <a:t>Science Board approves LIGO construction proposal</a:t>
            </a:r>
          </a:p>
          <a:p>
            <a:r>
              <a:rPr lang="en-US" altLang="ja-JP" sz="1400" dirty="0">
                <a:solidFill>
                  <a:srgbClr val="000000"/>
                </a:solidFill>
              </a:rPr>
              <a:t>1994   July	 </a:t>
            </a:r>
            <a:r>
              <a:rPr lang="en-US" altLang="ja-JP" sz="1400" dirty="0" smtClean="0">
                <a:solidFill>
                  <a:srgbClr val="000000"/>
                </a:solidFill>
              </a:rPr>
              <a:t>          Groundbreaking </a:t>
            </a:r>
            <a:r>
              <a:rPr lang="en-US" altLang="ja-JP" sz="1400" dirty="0">
                <a:solidFill>
                  <a:srgbClr val="000000"/>
                </a:solidFill>
              </a:rPr>
              <a:t>at Hanford site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1999	</a:t>
            </a:r>
            <a:r>
              <a:rPr lang="en-US" altLang="ja-JP" sz="1400" dirty="0" smtClean="0">
                <a:solidFill>
                  <a:srgbClr val="000000"/>
                </a:solidFill>
              </a:rPr>
              <a:t>           </a:t>
            </a:r>
            <a:r>
              <a:rPr lang="en-US" altLang="ja-JP" sz="1400" dirty="0" smtClean="0">
                <a:solidFill>
                  <a:srgbClr val="FF0000"/>
                </a:solidFill>
              </a:rPr>
              <a:t>LIGO </a:t>
            </a:r>
            <a:r>
              <a:rPr lang="en-US" altLang="ja-JP" sz="1400" dirty="0">
                <a:solidFill>
                  <a:srgbClr val="FF0000"/>
                </a:solidFill>
              </a:rPr>
              <a:t>Scientific Collaboration White Paper on a Advanced LIGO interferometer concept</a:t>
            </a:r>
          </a:p>
          <a:p>
            <a:r>
              <a:rPr lang="en-US" altLang="ja-JP" sz="1400" dirty="0">
                <a:solidFill>
                  <a:srgbClr val="000000"/>
                </a:solidFill>
              </a:rPr>
              <a:t>2000   </a:t>
            </a:r>
            <a:r>
              <a:rPr lang="en-US" altLang="ja-JP" sz="1400" dirty="0" smtClean="0">
                <a:solidFill>
                  <a:srgbClr val="000000"/>
                </a:solidFill>
              </a:rPr>
              <a:t>October        Achieved </a:t>
            </a:r>
            <a:r>
              <a:rPr lang="en-US" altLang="ja-JP" sz="1400" dirty="0">
                <a:solidFill>
                  <a:srgbClr val="000000"/>
                </a:solidFill>
              </a:rPr>
              <a:t>“first lock” on Hanford 2-km interferometer in power-recycled configuration</a:t>
            </a:r>
          </a:p>
          <a:p>
            <a:r>
              <a:rPr lang="en-US" altLang="ja-JP" sz="1400" dirty="0">
                <a:solidFill>
                  <a:srgbClr val="000000"/>
                </a:solidFill>
              </a:rPr>
              <a:t>2002   </a:t>
            </a:r>
            <a:r>
              <a:rPr lang="en-US" altLang="ja-JP" sz="1400" dirty="0" smtClean="0">
                <a:solidFill>
                  <a:srgbClr val="000000"/>
                </a:solidFill>
              </a:rPr>
              <a:t>August         First </a:t>
            </a:r>
            <a:r>
              <a:rPr lang="en-US" altLang="ja-JP" sz="1400" dirty="0">
                <a:solidFill>
                  <a:srgbClr val="000000"/>
                </a:solidFill>
              </a:rPr>
              <a:t>scientific operation of all three interferometers in S1 run </a:t>
            </a:r>
          </a:p>
          <a:p>
            <a:r>
              <a:rPr lang="en-US" altLang="ja-JP" sz="1400" b="1" dirty="0">
                <a:solidFill>
                  <a:srgbClr val="FF0000"/>
                </a:solidFill>
              </a:rPr>
              <a:t>2003   	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          Proposal </a:t>
            </a:r>
            <a:r>
              <a:rPr lang="en-US" altLang="ja-JP" sz="1400" b="1" dirty="0">
                <a:solidFill>
                  <a:srgbClr val="FF0000"/>
                </a:solidFill>
              </a:rPr>
              <a:t>for Advanced LIGO to the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NSF ($205 NSF + $30 </a:t>
            </a:r>
            <a:r>
              <a:rPr lang="en-US" altLang="ja-JP" sz="1400" b="1" dirty="0" err="1" smtClean="0">
                <a:solidFill>
                  <a:srgbClr val="FF0000"/>
                </a:solidFill>
              </a:rPr>
              <a:t>UK+Germany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)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r>
              <a:rPr lang="en-US" altLang="ja-JP" sz="1400" dirty="0">
                <a:solidFill>
                  <a:srgbClr val="FF0000"/>
                </a:solidFill>
              </a:rPr>
              <a:t>2004   </a:t>
            </a:r>
            <a:r>
              <a:rPr lang="en-US" altLang="ja-JP" sz="1400" dirty="0" smtClean="0">
                <a:solidFill>
                  <a:srgbClr val="FF0000"/>
                </a:solidFill>
              </a:rPr>
              <a:t>October        Approval </a:t>
            </a:r>
            <a:r>
              <a:rPr lang="en-US" altLang="ja-JP" sz="1400" dirty="0">
                <a:solidFill>
                  <a:srgbClr val="FF0000"/>
                </a:solidFill>
              </a:rPr>
              <a:t>by NSB of Advanced </a:t>
            </a:r>
            <a:r>
              <a:rPr lang="en-US" altLang="ja-JP" sz="1400" dirty="0" smtClean="0">
                <a:solidFill>
                  <a:srgbClr val="FF0000"/>
                </a:solidFill>
              </a:rPr>
              <a:t>LIGO</a:t>
            </a:r>
            <a:endParaRPr lang="en-US" altLang="ja-JP" sz="1400" dirty="0">
              <a:solidFill>
                <a:srgbClr val="FF0000"/>
              </a:solidFill>
            </a:endParaRPr>
          </a:p>
          <a:p>
            <a:r>
              <a:rPr lang="en-US" altLang="ja-JP" sz="1400" b="1" dirty="0">
                <a:solidFill>
                  <a:srgbClr val="000000"/>
                </a:solidFill>
              </a:rPr>
              <a:t>2005  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November   Start </a:t>
            </a:r>
            <a:r>
              <a:rPr lang="en-US" altLang="ja-JP" sz="1400" b="1" dirty="0">
                <a:solidFill>
                  <a:srgbClr val="000000"/>
                </a:solidFill>
              </a:rPr>
              <a:t>of initial LIGO Science run, S5, with design sensitivity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2008   April	 </a:t>
            </a:r>
            <a:r>
              <a:rPr lang="en-US" altLang="ja-JP" sz="1400" dirty="0" smtClean="0">
                <a:solidFill>
                  <a:srgbClr val="FF0000"/>
                </a:solidFill>
              </a:rPr>
              <a:t>          Advanced </a:t>
            </a:r>
            <a:r>
              <a:rPr lang="en-US" altLang="ja-JP" sz="1400" dirty="0">
                <a:solidFill>
                  <a:srgbClr val="FF0000"/>
                </a:solidFill>
              </a:rPr>
              <a:t>LIGO Project start</a:t>
            </a:r>
          </a:p>
          <a:p>
            <a:r>
              <a:rPr lang="en-US" altLang="ja-JP" sz="1400" dirty="0"/>
              <a:t>2009   July	 </a:t>
            </a:r>
            <a:r>
              <a:rPr lang="en-US" altLang="ja-JP" sz="1400" dirty="0" smtClean="0"/>
              <a:t>          Science </a:t>
            </a:r>
            <a:r>
              <a:rPr lang="en-US" altLang="ja-JP" sz="1400" dirty="0"/>
              <a:t>run (“S6”) starts with enhanced initial detectors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2014   May	 </a:t>
            </a:r>
            <a:r>
              <a:rPr lang="en-US" altLang="ja-JP" sz="1400" dirty="0" smtClean="0">
                <a:solidFill>
                  <a:srgbClr val="FF0000"/>
                </a:solidFill>
              </a:rPr>
              <a:t>          Advanced </a:t>
            </a:r>
            <a:r>
              <a:rPr lang="en-US" altLang="ja-JP" sz="1400" dirty="0">
                <a:solidFill>
                  <a:srgbClr val="FF0000"/>
                </a:solidFill>
              </a:rPr>
              <a:t>LIGO Livingston first two-hour lock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2015   </a:t>
            </a:r>
            <a:r>
              <a:rPr lang="en-US" altLang="ja-JP" sz="1400" dirty="0" smtClean="0">
                <a:solidFill>
                  <a:srgbClr val="FF0000"/>
                </a:solidFill>
              </a:rPr>
              <a:t>March          Advanced </a:t>
            </a:r>
            <a:r>
              <a:rPr lang="en-US" altLang="ja-JP" sz="1400" dirty="0">
                <a:solidFill>
                  <a:srgbClr val="FF0000"/>
                </a:solidFill>
              </a:rPr>
              <a:t>LIGO all interferometers accepted</a:t>
            </a:r>
          </a:p>
          <a:p>
            <a:pPr marL="342900" indent="-342900">
              <a:buAutoNum type="arabicPlain" startAt="2015"/>
            </a:pPr>
            <a:r>
              <a:rPr lang="en-US" altLang="ja-JP" sz="1400" dirty="0" smtClean="0">
                <a:solidFill>
                  <a:srgbClr val="FF0000"/>
                </a:solidFill>
              </a:rPr>
              <a:t>   September   Advanced </a:t>
            </a:r>
            <a:r>
              <a:rPr lang="en-US" altLang="ja-JP" sz="1400" dirty="0">
                <a:solidFill>
                  <a:srgbClr val="FF0000"/>
                </a:solidFill>
              </a:rPr>
              <a:t>LIGO observation </a:t>
            </a:r>
            <a:r>
              <a:rPr lang="en-US" altLang="ja-JP" sz="1400" dirty="0" smtClean="0">
                <a:solidFill>
                  <a:srgbClr val="FF0000"/>
                </a:solidFill>
              </a:rPr>
              <a:t>run 1 scheduled</a:t>
            </a:r>
            <a:endParaRPr lang="en-US" altLang="ja-JP" sz="1400" dirty="0">
              <a:solidFill>
                <a:srgbClr val="FF0000"/>
              </a:solidFill>
            </a:endParaRPr>
          </a:p>
          <a:p>
            <a:endParaRPr lang="en-US" altLang="ja-JP" sz="1400" dirty="0">
              <a:solidFill>
                <a:srgbClr val="FF0000"/>
              </a:solidFill>
            </a:endParaRP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Initial LIGO events</a:t>
            </a:r>
          </a:p>
          <a:p>
            <a:r>
              <a:rPr lang="en-US" altLang="ja-JP" sz="1400" dirty="0">
                <a:solidFill>
                  <a:srgbClr val="FF0000"/>
                </a:solidFill>
              </a:rPr>
              <a:t>Advanced LIGO </a:t>
            </a:r>
            <a:r>
              <a:rPr lang="en-US" altLang="ja-JP" sz="1400" dirty="0" smtClean="0">
                <a:solidFill>
                  <a:srgbClr val="FF0000"/>
                </a:solidFill>
              </a:rPr>
              <a:t>events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r>
              <a:rPr lang="en-US" altLang="ja-JP" sz="1400" dirty="0" smtClean="0">
                <a:solidFill>
                  <a:srgbClr val="0000FF"/>
                </a:solidFill>
              </a:rPr>
              <a:t>R&amp;D of 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aLIGO</a:t>
            </a:r>
            <a:r>
              <a:rPr lang="en-US" altLang="ja-JP" sz="1400" dirty="0" smtClean="0">
                <a:solidFill>
                  <a:srgbClr val="0000FF"/>
                </a:solidFill>
              </a:rPr>
              <a:t> using 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iLIGO</a:t>
            </a:r>
            <a:r>
              <a:rPr lang="en-US" altLang="ja-JP" sz="1400" dirty="0" smtClean="0">
                <a:solidFill>
                  <a:srgbClr val="0000FF"/>
                </a:solidFill>
              </a:rPr>
              <a:t> facility</a:t>
            </a:r>
          </a:p>
        </p:txBody>
      </p:sp>
      <p:pic>
        <p:nvPicPr>
          <p:cNvPr id="1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199"/>
            <a:ext cx="915004" cy="121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2" y="38101"/>
            <a:ext cx="1181101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3581400"/>
            <a:ext cx="1141427" cy="12638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899905"/>
            <a:ext cx="990600" cy="1348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239000" cy="1371600"/>
          </a:xfrm>
        </p:spPr>
        <p:txBody>
          <a:bodyPr/>
          <a:lstStyle/>
          <a:p>
            <a:r>
              <a:rPr kumimoji="1" lang="en-US" altLang="ja-JP" dirty="0" smtClean="0"/>
              <a:t>LIGO Chronology</a:t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idea to realization ~ 15 years</a:t>
            </a:r>
            <a:endParaRPr kumimoji="1" lang="ja-JP" alt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318" y="5257800"/>
            <a:ext cx="1018625" cy="1295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77200" y="5308937"/>
            <a:ext cx="106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>
                <a:solidFill>
                  <a:srgbClr val="008000"/>
                </a:solidFill>
              </a:rPr>
              <a:t>E</a:t>
            </a:r>
            <a:r>
              <a:rPr lang="en-US" altLang="ja-JP" sz="1200" dirty="0" smtClean="0">
                <a:solidFill>
                  <a:srgbClr val="008000"/>
                </a:solidFill>
              </a:rPr>
              <a:t>xecutive producer &amp; consultant of movie “</a:t>
            </a:r>
            <a:r>
              <a:rPr lang="en-US" altLang="ja-JP" sz="1200" dirty="0" err="1" smtClean="0">
                <a:solidFill>
                  <a:srgbClr val="008000"/>
                </a:solidFill>
              </a:rPr>
              <a:t>Intersteller</a:t>
            </a:r>
            <a:r>
              <a:rPr lang="en-US" altLang="ja-JP" sz="1200" dirty="0" smtClean="0">
                <a:solidFill>
                  <a:srgbClr val="008000"/>
                </a:solidFill>
              </a:rPr>
              <a:t>”</a:t>
            </a:r>
            <a:endParaRPr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1219200"/>
            <a:ext cx="754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solidFill>
                  <a:schemeClr val="accent6"/>
                </a:solidFill>
              </a:rPr>
              <a:t>Drever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4967" y="1219200"/>
            <a:ext cx="669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6"/>
                </a:solidFill>
              </a:rPr>
              <a:t>Weiss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8215" y="4800600"/>
            <a:ext cx="568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6"/>
                </a:solidFill>
              </a:rPr>
              <a:t>Vogt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495" y="6172200"/>
            <a:ext cx="686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6"/>
                </a:solidFill>
              </a:rPr>
              <a:t>Thorn</a:t>
            </a:r>
            <a:endParaRPr kumimoji="1" lang="ja-JP" altLang="en-US" sz="1600" dirty="0">
              <a:solidFill>
                <a:schemeClr val="accent6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81000" y="1981200"/>
            <a:ext cx="0" cy="28956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 rot="16200000">
            <a:off x="-1396063" y="3233231"/>
            <a:ext cx="3181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2D2D8A"/>
                </a:solidFill>
              </a:rPr>
              <a:t>Real size R&amp;D for the real detection</a:t>
            </a:r>
            <a:endParaRPr kumimoji="1" lang="ja-JP" altLang="en-US" sz="1600" dirty="0">
              <a:solidFill>
                <a:srgbClr val="2D2D8A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838199" y="3138214"/>
            <a:ext cx="0" cy="23622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 rot="16200000">
            <a:off x="-742245" y="4095047"/>
            <a:ext cx="2737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Journey for the new astronomy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44512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07950"/>
            <a:ext cx="7581900" cy="7302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The Gravitational Wave Spectrum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990600" y="64008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/>
          <a:p>
            <a:pPr algn="r">
              <a:defRPr/>
            </a:pPr>
            <a:r>
              <a:rPr lang="en-US" sz="1600" b="0" dirty="0">
                <a:latin typeface="+mn-lt"/>
                <a:cs typeface="+mn-cs"/>
              </a:rPr>
              <a:t>Slide Credit: Matt Evans (MIT) </a:t>
            </a:r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4988" y="4567238"/>
            <a:ext cx="2840037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913313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9225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59402" name="Group 11"/>
          <p:cNvGrpSpPr>
            <a:grpSpLocks/>
          </p:cNvGrpSpPr>
          <p:nvPr/>
        </p:nvGrpSpPr>
        <p:grpSpPr bwMode="auto">
          <a:xfrm>
            <a:off x="169863" y="1254125"/>
            <a:ext cx="2454275" cy="1717675"/>
            <a:chOff x="288967" y="1253837"/>
            <a:chExt cx="2454233" cy="1717963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296364" y="1317626"/>
              <a:ext cx="1647290" cy="36939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59403" name="Group 14"/>
          <p:cNvGrpSpPr>
            <a:grpSpLocks/>
          </p:cNvGrpSpPr>
          <p:nvPr/>
        </p:nvGrpSpPr>
        <p:grpSpPr bwMode="auto">
          <a:xfrm>
            <a:off x="2125663" y="1066801"/>
            <a:ext cx="1912937" cy="1447800"/>
            <a:chOff x="2243872" y="1067111"/>
            <a:chExt cx="1913056" cy="1447489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251810" y="1067111"/>
              <a:ext cx="1736806" cy="36925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59404" name="Group 17"/>
          <p:cNvGrpSpPr>
            <a:grpSpLocks/>
          </p:cNvGrpSpPr>
          <p:nvPr/>
        </p:nvGrpSpPr>
        <p:grpSpPr bwMode="auto">
          <a:xfrm>
            <a:off x="2614040" y="1808163"/>
            <a:ext cx="2930084" cy="1412875"/>
            <a:chOff x="2732659" y="1808367"/>
            <a:chExt cx="2930530" cy="1412465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7605" y="1808367"/>
              <a:ext cx="2591195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2732659" y="2847362"/>
              <a:ext cx="2930530" cy="36922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 err="1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59405" name="Group 26"/>
          <p:cNvGrpSpPr>
            <a:grpSpLocks/>
          </p:cNvGrpSpPr>
          <p:nvPr/>
        </p:nvGrpSpPr>
        <p:grpSpPr bwMode="auto">
          <a:xfrm>
            <a:off x="4114800" y="862013"/>
            <a:ext cx="2262721" cy="1389062"/>
            <a:chOff x="6013801" y="1049741"/>
            <a:chExt cx="2261720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83620" y="1049741"/>
              <a:ext cx="1853380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013801" y="1787714"/>
              <a:ext cx="2261720" cy="646144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59406" name="Group 20"/>
          <p:cNvGrpSpPr>
            <a:grpSpLocks/>
          </p:cNvGrpSpPr>
          <p:nvPr/>
        </p:nvGrpSpPr>
        <p:grpSpPr bwMode="auto">
          <a:xfrm>
            <a:off x="5861050" y="1204912"/>
            <a:ext cx="1828800" cy="1219199"/>
            <a:chOff x="4343626" y="990906"/>
            <a:chExt cx="1828574" cy="1218894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626" y="990906"/>
              <a:ext cx="1828574" cy="121889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502356" y="1005190"/>
              <a:ext cx="1339226" cy="64616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</a:p>
          </p:txBody>
        </p:sp>
      </p:grpSp>
      <p:grpSp>
        <p:nvGrpSpPr>
          <p:cNvPr id="59407" name="Group 23"/>
          <p:cNvGrpSpPr>
            <a:grpSpLocks/>
          </p:cNvGrpSpPr>
          <p:nvPr/>
        </p:nvGrpSpPr>
        <p:grpSpPr bwMode="auto">
          <a:xfrm>
            <a:off x="4962467" y="2178050"/>
            <a:ext cx="2481381" cy="1270517"/>
            <a:chOff x="5081629" y="2133981"/>
            <a:chExt cx="2481749" cy="1269360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350" y="2133981"/>
              <a:ext cx="1829071" cy="121809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081629" y="3034345"/>
              <a:ext cx="2481749" cy="36899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 coalescences</a:t>
              </a:r>
            </a:p>
          </p:txBody>
        </p:sp>
      </p:grpSp>
      <p:grpSp>
        <p:nvGrpSpPr>
          <p:cNvPr id="59408" name="Group 32"/>
          <p:cNvGrpSpPr>
            <a:grpSpLocks/>
          </p:cNvGrpSpPr>
          <p:nvPr/>
        </p:nvGrpSpPr>
        <p:grpSpPr bwMode="auto">
          <a:xfrm>
            <a:off x="7189271" y="2117725"/>
            <a:ext cx="1467882" cy="1245117"/>
            <a:chOff x="7307749" y="2117315"/>
            <a:chExt cx="1468505" cy="12448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52789" y="2117315"/>
              <a:ext cx="1234011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307749" y="2992880"/>
              <a:ext cx="1468505" cy="36923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59409" name="Group 29"/>
          <p:cNvGrpSpPr>
            <a:grpSpLocks/>
          </p:cNvGrpSpPr>
          <p:nvPr/>
        </p:nvGrpSpPr>
        <p:grpSpPr bwMode="auto">
          <a:xfrm>
            <a:off x="7589838" y="838200"/>
            <a:ext cx="1473605" cy="1436688"/>
            <a:chOff x="7663502" y="838200"/>
            <a:chExt cx="1473922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707556" y="899610"/>
              <a:ext cx="1429868" cy="36941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600" b="0" i="1" kern="0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4953000"/>
            <a:ext cx="1455738" cy="103346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650" y="4259263"/>
            <a:ext cx="1744663" cy="12192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47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Inflation Probe</a:t>
            </a:r>
          </a:p>
        </p:txBody>
      </p:sp>
      <p:grpSp>
        <p:nvGrpSpPr>
          <p:cNvPr id="59416" name="Group 46"/>
          <p:cNvGrpSpPr>
            <a:grpSpLocks/>
          </p:cNvGrpSpPr>
          <p:nvPr/>
        </p:nvGrpSpPr>
        <p:grpSpPr bwMode="auto">
          <a:xfrm>
            <a:off x="1992313" y="3954463"/>
            <a:ext cx="3073400" cy="2435225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33241" y="3954147"/>
              <a:ext cx="1632200" cy="206494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991570" y="5036614"/>
              <a:ext cx="2032311" cy="135229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</a:p>
        </p:txBody>
      </p:sp>
      <p:grpSp>
        <p:nvGrpSpPr>
          <p:cNvPr id="59420" name="Group 51"/>
          <p:cNvGrpSpPr>
            <a:grpSpLocks/>
          </p:cNvGrpSpPr>
          <p:nvPr/>
        </p:nvGrpSpPr>
        <p:grpSpPr bwMode="auto">
          <a:xfrm>
            <a:off x="6637338" y="3960813"/>
            <a:ext cx="2487612" cy="235267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00631" y="4984232"/>
              <a:ext cx="1821715" cy="1328778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6" cstate="print"/>
            <a:srcRect t="7430" b="13615"/>
            <a:stretch/>
          </p:blipFill>
          <p:spPr bwMode="auto">
            <a:xfrm>
              <a:off x="7418339" y="4246024"/>
              <a:ext cx="1589831" cy="84140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</a:p>
          </p:txBody>
        </p:sp>
      </p:grpSp>
      <p:sp>
        <p:nvSpPr>
          <p:cNvPr id="306" name="TextBox 305"/>
          <p:cNvSpPr txBox="1"/>
          <p:nvPr/>
        </p:nvSpPr>
        <p:spPr>
          <a:xfrm>
            <a:off x="6981825" y="5062538"/>
            <a:ext cx="202723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L</a:t>
            </a:r>
            <a:r>
              <a:rPr lang="en-US" sz="1600" b="0" kern="0" dirty="0">
                <a:solidFill>
                  <a:sysClr val="window" lastClr="FFFFFF"/>
                </a:solidFill>
              </a:rPr>
              <a:t>aser </a:t>
            </a:r>
            <a:r>
              <a:rPr lang="en-US" sz="1600" b="0" kern="0" dirty="0">
                <a:solidFill>
                  <a:srgbClr val="FF0000"/>
                </a:solidFill>
              </a:rPr>
              <a:t>I</a:t>
            </a:r>
            <a:r>
              <a:rPr lang="en-US" sz="1600" b="0" kern="0" dirty="0">
                <a:solidFill>
                  <a:sysClr val="window" lastClr="FFFFFF"/>
                </a:solidFill>
              </a:rPr>
              <a:t>nterferometer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G</a:t>
            </a:r>
            <a:r>
              <a:rPr lang="en-US" sz="1600" b="0" kern="0" dirty="0">
                <a:solidFill>
                  <a:sysClr val="window" lastClr="FFFFFF"/>
                </a:solidFill>
              </a:rPr>
              <a:t>ravitational Wave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O</a:t>
            </a:r>
            <a:r>
              <a:rPr lang="en-US" sz="1600" b="0" kern="0" dirty="0">
                <a:solidFill>
                  <a:sysClr val="window" lastClr="FFFFFF"/>
                </a:solidFill>
              </a:rPr>
              <a:t>bservatory</a:t>
            </a:r>
          </a:p>
        </p:txBody>
      </p:sp>
      <p:grpSp>
        <p:nvGrpSpPr>
          <p:cNvPr id="96" name="Group 53"/>
          <p:cNvGrpSpPr>
            <a:grpSpLocks noChangeAspect="1"/>
          </p:cNvGrpSpPr>
          <p:nvPr/>
        </p:nvGrpSpPr>
        <p:grpSpPr bwMode="auto">
          <a:xfrm>
            <a:off x="15298" y="3470998"/>
            <a:ext cx="9128109" cy="182622"/>
            <a:chOff x="-144" y="2183"/>
            <a:chExt cx="6048" cy="121"/>
          </a:xfrm>
          <a:solidFill>
            <a:schemeClr val="tx2"/>
          </a:solidFill>
        </p:grpSpPr>
        <p:sp>
          <p:nvSpPr>
            <p:cNvPr id="97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8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9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0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1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2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3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8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9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0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1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2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4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5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6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7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8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7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8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9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0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1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2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3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4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5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6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7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8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9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0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1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2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9733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D50246BF-579E-D74E-9C93-F53DAF86BF2D}" type="slidenum">
              <a:rPr lang="en-US" altLang="ja-JP"/>
              <a:pPr/>
              <a:t>7</a:t>
            </a:fld>
            <a:endParaRPr lang="en-US" altLang="ja-JP" dirty="0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0" y="457200"/>
            <a:ext cx="2438400" cy="762000"/>
          </a:xfrm>
        </p:spPr>
        <p:txBody>
          <a:bodyPr/>
          <a:lstStyle/>
          <a:p>
            <a:r>
              <a:rPr lang="en-US" altLang="ja-JP"/>
              <a:t>LIGO sites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 bwMode="auto">
          <a:xfrm>
            <a:off x="1676400" y="1676400"/>
            <a:ext cx="6096000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143000" y="533400"/>
            <a:ext cx="19637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000" b="1" i="1">
                <a:latin typeface="Arial" charset="0"/>
              </a:rPr>
              <a:t>Hanford </a:t>
            </a:r>
          </a:p>
          <a:p>
            <a:pPr algn="ctr"/>
            <a:r>
              <a:rPr lang="en-US" altLang="ja-JP" sz="2000" b="1" i="1">
                <a:latin typeface="Arial" charset="0"/>
              </a:rPr>
              <a:t>Observatory</a:t>
            </a:r>
          </a:p>
          <a:p>
            <a:pPr algn="ctr"/>
            <a:r>
              <a:rPr lang="en-US" altLang="ja-JP" sz="2000" b="1" i="1">
                <a:latin typeface="Arial" charset="0"/>
              </a:rPr>
              <a:t>(H2K and H4K)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7315200" y="3048000"/>
            <a:ext cx="1679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>
                <a:latin typeface="Arial" charset="0"/>
              </a:rPr>
              <a:t>Livingston</a:t>
            </a:r>
          </a:p>
          <a:p>
            <a:r>
              <a:rPr lang="en-US" altLang="ja-JP" sz="2000" b="1" i="1">
                <a:latin typeface="Arial" charset="0"/>
              </a:rPr>
              <a:t>Observatory</a:t>
            </a:r>
          </a:p>
          <a:p>
            <a:r>
              <a:rPr lang="en-US" altLang="ja-JP" sz="2000" b="1" i="1">
                <a:latin typeface="Arial" charset="0"/>
              </a:rPr>
              <a:t>(L4K)</a:t>
            </a: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52400" y="2971800"/>
            <a:ext cx="4038600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rgbClr val="FF3300"/>
                </a:solidFill>
              </a:rPr>
              <a:t>Hanford, WA (LHO)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dirty="0"/>
              <a:t> located on DOE reservation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dirty="0"/>
              <a:t> treeless, semi-arid high desert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dirty="0"/>
              <a:t> 25 km from Richland, WA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b="1" dirty="0"/>
              <a:t> </a:t>
            </a:r>
            <a:r>
              <a:rPr lang="en-US" altLang="ja-JP" sz="1400" b="1" dirty="0" err="1" smtClean="0"/>
              <a:t>iLIGO</a:t>
            </a:r>
            <a:r>
              <a:rPr lang="en-US" altLang="ja-JP" sz="1400" b="1" dirty="0" smtClean="0"/>
              <a:t> : H2K </a:t>
            </a:r>
            <a:r>
              <a:rPr lang="en-US" altLang="ja-JP" sz="1400" b="1" dirty="0"/>
              <a:t>and </a:t>
            </a:r>
            <a:r>
              <a:rPr lang="en-US" altLang="ja-JP" sz="1400" b="1" dirty="0" smtClean="0"/>
              <a:t>H4K </a:t>
            </a:r>
            <a:r>
              <a:rPr lang="en-US" altLang="ja-JP" sz="1400" b="1" dirty="0"/>
              <a:t>⇒</a:t>
            </a:r>
            <a:r>
              <a:rPr lang="en-US" altLang="ja-JP" sz="1400" b="1" dirty="0" smtClean="0"/>
              <a:t> </a:t>
            </a:r>
            <a:r>
              <a:rPr lang="en-US" altLang="ja-JP" sz="1400" b="1" dirty="0" smtClean="0"/>
              <a:t/>
            </a:r>
            <a:br>
              <a:rPr lang="en-US" altLang="ja-JP" sz="1400" b="1" dirty="0" smtClean="0"/>
            </a:br>
            <a:r>
              <a:rPr lang="en-US" altLang="ja-JP" sz="1400" b="1" dirty="0" smtClean="0"/>
              <a:t>	</a:t>
            </a:r>
            <a:r>
              <a:rPr lang="en-US" altLang="ja-JP" sz="1400" b="1" dirty="0" err="1" smtClean="0">
                <a:solidFill>
                  <a:srgbClr val="FF0000"/>
                </a:solidFill>
              </a:rPr>
              <a:t>aLIGO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 : 4k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LHO + 4k 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LIGO-India</a:t>
            </a:r>
            <a:endParaRPr lang="en-US" altLang="ja-JP" sz="14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600" dirty="0">
                <a:solidFill>
                  <a:srgbClr val="FF3300"/>
                </a:solidFill>
              </a:rPr>
              <a:t>Livingston, LA (LLO)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dirty="0"/>
              <a:t> located in forested, rural area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dirty="0"/>
              <a:t> commercial logging, wet climate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dirty="0"/>
              <a:t> 50km from Baton Rouge, LA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ja-JP" sz="1400" b="1" dirty="0"/>
              <a:t> One </a:t>
            </a:r>
            <a:r>
              <a:rPr lang="en-US" altLang="ja-JP" sz="1400" b="1" dirty="0">
                <a:solidFill>
                  <a:srgbClr val="FF0000"/>
                </a:solidFill>
              </a:rPr>
              <a:t>L4K IFO</a:t>
            </a:r>
          </a:p>
        </p:txBody>
      </p:sp>
      <p:grpSp>
        <p:nvGrpSpPr>
          <p:cNvPr id="112648" name="Group 8"/>
          <p:cNvGrpSpPr>
            <a:grpSpLocks/>
          </p:cNvGrpSpPr>
          <p:nvPr/>
        </p:nvGrpSpPr>
        <p:grpSpPr bwMode="auto">
          <a:xfrm>
            <a:off x="152400" y="1524000"/>
            <a:ext cx="1416050" cy="1158875"/>
            <a:chOff x="259" y="1178"/>
            <a:chExt cx="892" cy="730"/>
          </a:xfrm>
        </p:grpSpPr>
        <p:grpSp>
          <p:nvGrpSpPr>
            <p:cNvPr id="112649" name="Group 9"/>
            <p:cNvGrpSpPr>
              <a:grpSpLocks noChangeAspect="1"/>
            </p:cNvGrpSpPr>
            <p:nvPr/>
          </p:nvGrpSpPr>
          <p:grpSpPr bwMode="auto">
            <a:xfrm rot="-8617218">
              <a:off x="356" y="1178"/>
              <a:ext cx="795" cy="730"/>
              <a:chOff x="480" y="2160"/>
              <a:chExt cx="1776" cy="1632"/>
            </a:xfrm>
          </p:grpSpPr>
          <p:sp>
            <p:nvSpPr>
              <p:cNvPr id="112650" name="Freeform 10"/>
              <p:cNvSpPr>
                <a:spLocks noChangeAspect="1"/>
              </p:cNvSpPr>
              <p:nvPr/>
            </p:nvSpPr>
            <p:spPr bwMode="auto">
              <a:xfrm>
                <a:off x="2220" y="2370"/>
                <a:ext cx="5" cy="1"/>
              </a:xfrm>
              <a:custGeom>
                <a:avLst/>
                <a:gdLst>
                  <a:gd name="T0" fmla="*/ 0 w 8"/>
                  <a:gd name="T1" fmla="*/ 0 w 8"/>
                  <a:gd name="T2" fmla="*/ 0 w 8"/>
                  <a:gd name="T3" fmla="*/ 8 w 8"/>
                  <a:gd name="T4" fmla="*/ 8 w 8"/>
                  <a:gd name="T5" fmla="*/ 8 w 8"/>
                  <a:gd name="T6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112651" name="Group 11"/>
              <p:cNvGrpSpPr>
                <a:grpSpLocks noChangeAspect="1"/>
              </p:cNvGrpSpPr>
              <p:nvPr/>
            </p:nvGrpSpPr>
            <p:grpSpPr bwMode="auto">
              <a:xfrm>
                <a:off x="624" y="2160"/>
                <a:ext cx="1632" cy="1488"/>
                <a:chOff x="624" y="2160"/>
                <a:chExt cx="1632" cy="1488"/>
              </a:xfrm>
            </p:grpSpPr>
            <p:sp>
              <p:nvSpPr>
                <p:cNvPr id="112652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672" y="2208"/>
                  <a:ext cx="0" cy="1392"/>
                </a:xfrm>
                <a:prstGeom prst="line">
                  <a:avLst/>
                </a:prstGeom>
                <a:noFill/>
                <a:ln w="28575">
                  <a:solidFill>
                    <a:srgbClr val="E3293B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65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672" y="3600"/>
                  <a:ext cx="1536" cy="0"/>
                </a:xfrm>
                <a:prstGeom prst="line">
                  <a:avLst/>
                </a:prstGeom>
                <a:noFill/>
                <a:ln w="28575">
                  <a:solidFill>
                    <a:srgbClr val="E3293B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2654" name="Rectangl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60" y="3552"/>
                  <a:ext cx="96" cy="96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2655" name="Rectangl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624" y="3552"/>
                  <a:ext cx="96" cy="96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2656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624" y="2160"/>
                  <a:ext cx="96" cy="96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12657" name="Line 17"/>
              <p:cNvSpPr>
                <a:spLocks noChangeAspect="1" noChangeShapeType="1"/>
              </p:cNvSpPr>
              <p:nvPr/>
            </p:nvSpPr>
            <p:spPr bwMode="auto">
              <a:xfrm>
                <a:off x="528" y="2976"/>
                <a:ext cx="1" cy="768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2658" name="Line 18"/>
              <p:cNvSpPr>
                <a:spLocks noChangeAspect="1" noChangeShapeType="1"/>
              </p:cNvSpPr>
              <p:nvPr/>
            </p:nvSpPr>
            <p:spPr bwMode="auto">
              <a:xfrm>
                <a:off x="528" y="3744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2659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344" y="3696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266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480" y="3696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266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480" y="2928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12662" name="Rectangle 22"/>
            <p:cNvSpPr>
              <a:spLocks noChangeArrowheads="1"/>
            </p:cNvSpPr>
            <p:nvPr/>
          </p:nvSpPr>
          <p:spPr bwMode="auto">
            <a:xfrm>
              <a:off x="259" y="1380"/>
              <a:ext cx="59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latin typeface="Helvetica" charset="0"/>
                </a:rPr>
                <a:t>4 km </a:t>
              </a:r>
            </a:p>
            <a:p>
              <a:r>
                <a:rPr lang="en-US" altLang="ja-JP" sz="2000">
                  <a:latin typeface="Helvetica" charset="0"/>
                </a:rPr>
                <a:t>+ </a:t>
              </a:r>
              <a:r>
                <a:rPr lang="en-US" altLang="ja-JP" sz="2000">
                  <a:solidFill>
                    <a:srgbClr val="CC3300"/>
                  </a:solidFill>
                  <a:latin typeface="Helvetica" charset="0"/>
                </a:rPr>
                <a:t>2 km</a:t>
              </a:r>
            </a:p>
          </p:txBody>
        </p:sp>
      </p:grpSp>
      <p:grpSp>
        <p:nvGrpSpPr>
          <p:cNvPr id="112663" name="Group 23"/>
          <p:cNvGrpSpPr>
            <a:grpSpLocks/>
          </p:cNvGrpSpPr>
          <p:nvPr/>
        </p:nvGrpSpPr>
        <p:grpSpPr bwMode="auto">
          <a:xfrm>
            <a:off x="4572000" y="3200400"/>
            <a:ext cx="1169988" cy="1066800"/>
            <a:chOff x="3217" y="3230"/>
            <a:chExt cx="737" cy="672"/>
          </a:xfrm>
        </p:grpSpPr>
        <p:sp>
          <p:nvSpPr>
            <p:cNvPr id="112664" name="Rectangle 24"/>
            <p:cNvSpPr>
              <a:spLocks noChangeArrowheads="1"/>
            </p:cNvSpPr>
            <p:nvPr/>
          </p:nvSpPr>
          <p:spPr bwMode="auto">
            <a:xfrm>
              <a:off x="3288" y="3370"/>
              <a:ext cx="4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latin typeface="Helvetica" charset="0"/>
                </a:rPr>
                <a:t>4 km</a:t>
              </a:r>
            </a:p>
          </p:txBody>
        </p:sp>
        <p:grpSp>
          <p:nvGrpSpPr>
            <p:cNvPr id="112665" name="Group 25"/>
            <p:cNvGrpSpPr>
              <a:grpSpLocks noChangeAspect="1"/>
            </p:cNvGrpSpPr>
            <p:nvPr/>
          </p:nvGrpSpPr>
          <p:grpSpPr bwMode="auto">
            <a:xfrm rot="-9915138">
              <a:off x="3217" y="3230"/>
              <a:ext cx="737" cy="672"/>
              <a:chOff x="624" y="2160"/>
              <a:chExt cx="1632" cy="1488"/>
            </a:xfrm>
          </p:grpSpPr>
          <p:sp>
            <p:nvSpPr>
              <p:cNvPr id="112666" name="Line 26"/>
              <p:cNvSpPr>
                <a:spLocks noChangeAspect="1" noChangeShapeType="1"/>
              </p:cNvSpPr>
              <p:nvPr/>
            </p:nvSpPr>
            <p:spPr bwMode="auto">
              <a:xfrm>
                <a:off x="672" y="2208"/>
                <a:ext cx="0" cy="1392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2667" name="Line 27"/>
              <p:cNvSpPr>
                <a:spLocks noChangeAspect="1" noChangeShapeType="1"/>
              </p:cNvSpPr>
              <p:nvPr/>
            </p:nvSpPr>
            <p:spPr bwMode="auto">
              <a:xfrm>
                <a:off x="672" y="3600"/>
                <a:ext cx="1536" cy="0"/>
              </a:xfrm>
              <a:prstGeom prst="line">
                <a:avLst/>
              </a:prstGeom>
              <a:noFill/>
              <a:ln w="28575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266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160" y="3552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266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624" y="3552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267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624" y="2160"/>
                <a:ext cx="96" cy="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640" y="76200"/>
            <a:ext cx="3297160" cy="21975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114800"/>
            <a:ext cx="2590800" cy="25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0737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ADAA32D-6C49-8F44-B06C-5CB303339A79}" type="slidenum">
              <a:rPr lang="en-US" altLang="ja-JP" sz="800"/>
              <a:pPr/>
              <a:t>8</a:t>
            </a:fld>
            <a:endParaRPr lang="en-US" altLang="ja-JP" sz="80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4419600" cy="1257300"/>
          </a:xfrm>
        </p:spPr>
        <p:txBody>
          <a:bodyPr/>
          <a:lstStyle/>
          <a:p>
            <a:r>
              <a:rPr lang="en-US" altLang="ja-JP" dirty="0">
                <a:latin typeface="Helvetica" charset="0"/>
              </a:rPr>
              <a:t>Advanced </a:t>
            </a:r>
            <a:r>
              <a:rPr lang="en-US" altLang="ja-JP" dirty="0" smtClean="0">
                <a:latin typeface="Helvetica" charset="0"/>
              </a:rPr>
              <a:t>LIGO</a:t>
            </a:r>
            <a:br>
              <a:rPr lang="en-US" altLang="ja-JP" dirty="0" smtClean="0">
                <a:latin typeface="Helvetica" charset="0"/>
              </a:rPr>
            </a:br>
            <a:r>
              <a:rPr lang="en-US" altLang="ja-JP" dirty="0" smtClean="0">
                <a:latin typeface="Helvetica" charset="0"/>
              </a:rPr>
              <a:t>~ event rates</a:t>
            </a:r>
            <a:endParaRPr lang="en-US" altLang="ja-JP" dirty="0">
              <a:latin typeface="Helvetica" charset="0"/>
            </a:endParaRPr>
          </a:p>
        </p:txBody>
      </p:sp>
      <p:pic>
        <p:nvPicPr>
          <p:cNvPr id="23557" name="Picture 6" descr="AdvLIGOVolume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04800"/>
            <a:ext cx="40767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37530" y="3886200"/>
            <a:ext cx="6873070" cy="2385694"/>
            <a:chOff x="713113" y="3293888"/>
            <a:chExt cx="6873070" cy="23856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113" y="3293888"/>
              <a:ext cx="6873070" cy="2385694"/>
            </a:xfrm>
            <a:prstGeom prst="rect">
              <a:avLst/>
            </a:prstGeom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808274" y="4217696"/>
              <a:ext cx="1258237" cy="1399106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208684" y="4213885"/>
              <a:ext cx="1363917" cy="1399106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81000" y="3200400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Assumes NS-NS rate between 10</a:t>
            </a:r>
            <a:r>
              <a:rPr lang="en-US" sz="1800" baseline="30000" dirty="0">
                <a:solidFill>
                  <a:schemeClr val="tx2"/>
                </a:solidFill>
              </a:rPr>
              <a:t>-8 </a:t>
            </a:r>
            <a:r>
              <a:rPr lang="en-US" sz="1800" dirty="0">
                <a:solidFill>
                  <a:schemeClr val="tx2"/>
                </a:solidFill>
              </a:rPr>
              <a:t>Mpc</a:t>
            </a:r>
            <a:r>
              <a:rPr lang="en-US" sz="1800" baseline="30000" dirty="0">
                <a:solidFill>
                  <a:schemeClr val="tx2"/>
                </a:solidFill>
              </a:rPr>
              <a:t>-</a:t>
            </a:r>
            <a:r>
              <a:rPr lang="en-US" sz="1800" baseline="30000" dirty="0" smtClean="0">
                <a:solidFill>
                  <a:schemeClr val="tx2"/>
                </a:solidFill>
              </a:rPr>
              <a:t>3</a:t>
            </a:r>
            <a:r>
              <a:rPr lang="en-US" sz="1800" dirty="0" smtClean="0">
                <a:solidFill>
                  <a:schemeClr val="tx2"/>
                </a:solidFill>
              </a:rPr>
              <a:t>yr</a:t>
            </a:r>
            <a:r>
              <a:rPr lang="en-US" sz="1800" baseline="30000" dirty="0" smtClean="0">
                <a:solidFill>
                  <a:schemeClr val="tx2"/>
                </a:solidFill>
              </a:rPr>
              <a:t>-</a:t>
            </a:r>
            <a:r>
              <a:rPr lang="en-US" sz="1800" baseline="30000" dirty="0">
                <a:solidFill>
                  <a:schemeClr val="tx2"/>
                </a:solidFill>
              </a:rPr>
              <a:t>1 </a:t>
            </a:r>
            <a:r>
              <a:rPr lang="en-US" sz="1800" dirty="0">
                <a:solidFill>
                  <a:schemeClr val="tx2"/>
                </a:solidFill>
              </a:rPr>
              <a:t>and 10</a:t>
            </a:r>
            <a:r>
              <a:rPr lang="en-US" sz="1800" baseline="30000" dirty="0">
                <a:solidFill>
                  <a:schemeClr val="tx2"/>
                </a:solidFill>
              </a:rPr>
              <a:t>-5 </a:t>
            </a:r>
            <a:r>
              <a:rPr lang="en-US" sz="1800" dirty="0">
                <a:solidFill>
                  <a:schemeClr val="tx2"/>
                </a:solidFill>
              </a:rPr>
              <a:t>Mpc</a:t>
            </a:r>
            <a:r>
              <a:rPr lang="en-US" sz="1800" baseline="30000" dirty="0">
                <a:solidFill>
                  <a:schemeClr val="tx2"/>
                </a:solidFill>
              </a:rPr>
              <a:t>-</a:t>
            </a:r>
            <a:r>
              <a:rPr lang="en-US" sz="1800" baseline="30000" dirty="0" smtClean="0">
                <a:solidFill>
                  <a:schemeClr val="tx2"/>
                </a:solidFill>
              </a:rPr>
              <a:t>3</a:t>
            </a:r>
            <a:r>
              <a:rPr lang="en-US" sz="1800" dirty="0" smtClean="0">
                <a:solidFill>
                  <a:schemeClr val="tx2"/>
                </a:solidFill>
              </a:rPr>
              <a:t>yr</a:t>
            </a:r>
            <a:r>
              <a:rPr lang="en-US" sz="1800" baseline="30000" dirty="0" smtClean="0">
                <a:solidFill>
                  <a:schemeClr val="tx2"/>
                </a:solidFill>
              </a:rPr>
              <a:t>-</a:t>
            </a:r>
            <a:r>
              <a:rPr lang="en-US" sz="1800" baseline="30000" dirty="0">
                <a:solidFill>
                  <a:schemeClr val="tx2"/>
                </a:solidFill>
              </a:rPr>
              <a:t>1 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4495800"/>
            <a:ext cx="1825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800" dirty="0" smtClean="0"/>
              <a:t>Observation run </a:t>
            </a:r>
          </a:p>
          <a:p>
            <a:pPr algn="r"/>
            <a:r>
              <a:rPr kumimoji="1" lang="en-US" altLang="ja-JP" sz="1800" dirty="0" smtClean="0"/>
              <a:t>1</a:t>
            </a:r>
          </a:p>
          <a:p>
            <a:pPr algn="r"/>
            <a:r>
              <a:rPr lang="en-US" altLang="ja-JP" sz="1800" dirty="0" smtClean="0"/>
              <a:t>2</a:t>
            </a:r>
          </a:p>
          <a:p>
            <a:pPr algn="r"/>
            <a:r>
              <a:rPr kumimoji="1" lang="en-US" altLang="ja-JP" sz="1800" dirty="0"/>
              <a:t>3</a:t>
            </a:r>
            <a:endParaRPr kumimoji="1" lang="ja-JP" alt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9050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#events by </a:t>
            </a:r>
            <a:r>
              <a:rPr lang="en-US" altLang="ja-JP" dirty="0" smtClean="0"/>
              <a:t>advanced </a:t>
            </a:r>
            <a:r>
              <a:rPr kumimoji="1" lang="en-US" altLang="ja-JP" dirty="0" smtClean="0"/>
              <a:t>LIGO ~ </a:t>
            </a:r>
          </a:p>
          <a:p>
            <a:r>
              <a:rPr kumimoji="1" lang="en-US" altLang="ja-JP" dirty="0" smtClean="0"/>
              <a:t>     1000 x #events by </a:t>
            </a:r>
            <a:r>
              <a:rPr lang="en-US" altLang="ja-JP" dirty="0" smtClean="0"/>
              <a:t>initial </a:t>
            </a:r>
            <a:r>
              <a:rPr kumimoji="1" lang="en-US" altLang="ja-JP" dirty="0" smtClean="0"/>
              <a:t>LIGO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46800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Event GW100916: blind injection</a:t>
            </a:r>
            <a:br>
              <a:rPr lang="en-US" sz="3200" dirty="0" smtClean="0"/>
            </a:br>
            <a:r>
              <a:rPr lang="en-US" altLang="ja-JP" sz="2400" dirty="0"/>
              <a:t>http://</a:t>
            </a:r>
            <a:r>
              <a:rPr lang="en-US" altLang="ja-JP" sz="2400" dirty="0" err="1"/>
              <a:t>www.ligo.org</a:t>
            </a:r>
            <a:r>
              <a:rPr lang="en-US" altLang="ja-JP" sz="2400" dirty="0"/>
              <a:t>/science/GW100916</a:t>
            </a:r>
            <a:r>
              <a:rPr lang="en-US" altLang="ja-JP" sz="2400" dirty="0" smtClean="0"/>
              <a:t>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BFC118-83F0-FF4F-9EC9-A37ECF021A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76663"/>
            <a:ext cx="4313238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639887"/>
            <a:ext cx="89423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2"/>
          <p:cNvSpPr txBox="1">
            <a:spLocks noChangeArrowheads="1"/>
          </p:cNvSpPr>
          <p:nvPr/>
        </p:nvSpPr>
        <p:spPr bwMode="auto">
          <a:xfrm>
            <a:off x="1317625" y="1658938"/>
            <a:ext cx="873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Hanford</a:t>
            </a:r>
          </a:p>
        </p:txBody>
      </p:sp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4065588" y="1660525"/>
            <a:ext cx="109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Livingston</a:t>
            </a:r>
          </a:p>
        </p:txBody>
      </p: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6988175" y="1662113"/>
            <a:ext cx="639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Virgo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4038600"/>
            <a:ext cx="16759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6"/>
                </a:solidFill>
              </a:rPr>
              <a:t>LHO SNR=15</a:t>
            </a:r>
            <a:endParaRPr kumimoji="1" lang="ja-JP" altLang="en-US" sz="2000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5794" y="4495800"/>
            <a:ext cx="16474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6"/>
                </a:solidFill>
              </a:rPr>
              <a:t>LLO SNR=10</a:t>
            </a:r>
            <a:endParaRPr kumimoji="1" lang="ja-JP" altLang="en-US" sz="2000" dirty="0">
              <a:solidFill>
                <a:schemeClr val="accent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038600" y="4343400"/>
            <a:ext cx="838200" cy="6858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15" idx="1"/>
          </p:cNvCxnSpPr>
          <p:nvPr/>
        </p:nvCxnSpPr>
        <p:spPr bwMode="auto">
          <a:xfrm flipH="1">
            <a:off x="4572000" y="4695855"/>
            <a:ext cx="333794" cy="714345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724400"/>
            <a:ext cx="1868966" cy="14406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43329" b="46597"/>
          <a:stretch/>
        </p:blipFill>
        <p:spPr>
          <a:xfrm>
            <a:off x="7620000" y="4038600"/>
            <a:ext cx="1143000" cy="8109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10" y="4648200"/>
            <a:ext cx="1911190" cy="1503268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4343400"/>
            <a:ext cx="603250" cy="5525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10" y="4724400"/>
            <a:ext cx="603250" cy="5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29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center}&#10;\begin{eqnarray*}&#10;\langle(\Delta \hat{X}_1)^2 \rangle\, \langle (\Delta \hat{X}_2)^2\rangle \ge 1 &#10;\end{eqnarray*}&#10;\end{center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42"/>
  <p:tag name="BOXHEIGHT" val="302"/>
  <p:tag name="BOXFONT" val="10"/>
  <p:tag name="BOXWRAP" val="False"/>
  <p:tag name="WORKAROUNDTRANSPARENCYBUG" val="False"/>
  <p:tag name="ALLOWFONTSUBSTITUTION" val="False"/>
  <p:tag name="BITMAPFORMAT" val="pngmono"/>
  <p:tag name="ORIGWIDTH" val="231"/>
  <p:tag name="PICTUREFILESIZE" val="14174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114FFB"/>
      </a:dk1>
      <a:lt1>
        <a:srgbClr val="FFFFFF"/>
      </a:lt1>
      <a:dk2>
        <a:srgbClr val="000000"/>
      </a:dk2>
      <a:lt2>
        <a:srgbClr val="808080"/>
      </a:lt2>
      <a:accent1>
        <a:srgbClr val="D49FFF"/>
      </a:accent1>
      <a:accent2>
        <a:srgbClr val="333399"/>
      </a:accent2>
      <a:accent3>
        <a:srgbClr val="FFFFFF"/>
      </a:accent3>
      <a:accent4>
        <a:srgbClr val="0D42D6"/>
      </a:accent4>
      <a:accent5>
        <a:srgbClr val="E6C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29871</TotalTime>
  <Pages>0</Pages>
  <Words>1320</Words>
  <Characters>0</Characters>
  <Application>Microsoft Macintosh PowerPoint</Application>
  <PresentationFormat>On-screen Show (4:3)</PresentationFormat>
  <Lines>0</Lines>
  <Paragraphs>288</Paragraphs>
  <Slides>26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Title &amp; Bullets</vt:lpstr>
      <vt:lpstr>Equation</vt:lpstr>
      <vt:lpstr>Advanced LIGO :  Aiming for the detection of the gravitational wave signal, and beyond  Hiro Yamamoto   LIGO lab/Caltech</vt:lpstr>
      <vt:lpstr>Gravitational waves</vt:lpstr>
      <vt:lpstr>Interferometer for Gravitational Wave detection</vt:lpstr>
      <vt:lpstr>In the beginning</vt:lpstr>
      <vt:lpstr>LIGO Chronology idea to realization ~ 15 years</vt:lpstr>
      <vt:lpstr>The Gravitational Wave Spectrum</vt:lpstr>
      <vt:lpstr>LIGO sites</vt:lpstr>
      <vt:lpstr>Advanced LIGO ~ event rates</vt:lpstr>
      <vt:lpstr>Event GW100916: blind injection http://www.ligo.org/science/GW100916/</vt:lpstr>
      <vt:lpstr>Fundamental Sensitivity Limits in Advanced LIGO</vt:lpstr>
      <vt:lpstr>LIGO Livingston Sensitivity Progression</vt:lpstr>
      <vt:lpstr>Planning for Advanced LIGO Science</vt:lpstr>
      <vt:lpstr>Squeezed Light in LIGO suppressing quantum noise without increasing power</vt:lpstr>
      <vt:lpstr>The real instrument is  far more complex…</vt:lpstr>
      <vt:lpstr>Advanced LIGO  in Pictures</vt:lpstr>
      <vt:lpstr>Test Masses with thermal compensation system</vt:lpstr>
      <vt:lpstr>LIGO vacuums</vt:lpstr>
      <vt:lpstr>Some Questions Gravitational Waves May Be Able to Answer</vt:lpstr>
      <vt:lpstr>Advanced LIGO Data analysis</vt:lpstr>
      <vt:lpstr>LIGO = LIGO Lab (CIT,MIT,UFL) + LSC (LIGO Science Collaboration)</vt:lpstr>
      <vt:lpstr>PowerPoint Presentation</vt:lpstr>
      <vt:lpstr>International network</vt:lpstr>
      <vt:lpstr>Improvement of Binary Neutron Star Merger Localization by Adding LIGO-India</vt:lpstr>
      <vt:lpstr>Multi-messenger astronomy collaborations with Groups  Detecting other signals</vt:lpstr>
      <vt:lpstr>Aiming for the future beyond advanced LIGO</vt:lpstr>
      <vt:lpstr>Slide prepared for  2016 announcement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Gary H. Sanders</dc:creator>
  <cp:keywords/>
  <dc:description/>
  <cp:lastModifiedBy>Hiroaki Yamamoto</cp:lastModifiedBy>
  <cp:revision>475</cp:revision>
  <cp:lastPrinted>2014-11-24T07:21:42Z</cp:lastPrinted>
  <dcterms:created xsi:type="dcterms:W3CDTF">2010-10-20T22:04:27Z</dcterms:created>
  <dcterms:modified xsi:type="dcterms:W3CDTF">2015-03-27T20:29:00Z</dcterms:modified>
</cp:coreProperties>
</file>