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5" r:id="rId2"/>
    <p:sldId id="266" r:id="rId3"/>
    <p:sldId id="256" r:id="rId4"/>
    <p:sldId id="260" r:id="rId5"/>
    <p:sldId id="264" r:id="rId6"/>
    <p:sldId id="267" r:id="rId7"/>
    <p:sldId id="257" r:id="rId8"/>
    <p:sldId id="258" r:id="rId9"/>
    <p:sldId id="259" r:id="rId10"/>
    <p:sldId id="261" r:id="rId11"/>
    <p:sldId id="262"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2" d="100"/>
          <a:sy n="102" d="100"/>
        </p:scale>
        <p:origin x="-1176" y="-96"/>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DDBE1-AE88-F14E-8A65-3F3DB6794E6B}" type="datetimeFigureOut">
              <a:rPr lang="en-US" smtClean="0"/>
              <a:t>3/23/15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B67C8A-850A-D548-843C-B6D34074EE37}" type="slidenum">
              <a:rPr lang="en-US" smtClean="0"/>
              <a:t>‹#›</a:t>
            </a:fld>
            <a:endParaRPr lang="en-US"/>
          </a:p>
        </p:txBody>
      </p:sp>
    </p:spTree>
    <p:extLst>
      <p:ext uri="{BB962C8B-B14F-4D97-AF65-F5344CB8AC3E}">
        <p14:creationId xmlns:p14="http://schemas.microsoft.com/office/powerpoint/2010/main" val="1866952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79091-81B4-1F4F-AF28-9434A048080A}" type="datetimeFigureOut">
              <a:rPr lang="en-US" smtClean="0"/>
              <a:t>3/23/15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1B245-E045-8143-A178-797C41A358BA}" type="slidenum">
              <a:rPr lang="en-US" smtClean="0"/>
              <a:t>‹#›</a:t>
            </a:fld>
            <a:endParaRPr lang="en-US"/>
          </a:p>
        </p:txBody>
      </p:sp>
    </p:spTree>
    <p:extLst>
      <p:ext uri="{BB962C8B-B14F-4D97-AF65-F5344CB8AC3E}">
        <p14:creationId xmlns:p14="http://schemas.microsoft.com/office/powerpoint/2010/main" val="9476686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8</a:t>
            </a:fld>
            <a:endParaRPr lang="en-US"/>
          </a:p>
        </p:txBody>
      </p:sp>
    </p:spTree>
    <p:extLst>
      <p:ext uri="{BB962C8B-B14F-4D97-AF65-F5344CB8AC3E}">
        <p14:creationId xmlns:p14="http://schemas.microsoft.com/office/powerpoint/2010/main" val="181161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E0996-B193-4443-9577-F039213F6621}" type="slidenum">
              <a:rPr lang="en-US" smtClean="0"/>
              <a:t>9</a:t>
            </a:fld>
            <a:endParaRPr lang="en-US"/>
          </a:p>
        </p:txBody>
      </p:sp>
    </p:spTree>
    <p:extLst>
      <p:ext uri="{BB962C8B-B14F-4D97-AF65-F5344CB8AC3E}">
        <p14:creationId xmlns:p14="http://schemas.microsoft.com/office/powerpoint/2010/main" val="181161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CB7C16-F79E-3C42-A4C3-D474A09280B8}" type="datetime1">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50650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3387C2-8416-064A-B2C5-8E997E0CA374}" type="datetime1">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128815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1A31D-D094-9646-A8B6-07C9F7DE0B7D}" type="datetime1">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391322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497F8-88B6-DB4D-B4F0-17C0AE4441DD}" type="datetime1">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27624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5B096-E221-5C4B-B815-4143FBE73225}" type="datetime1">
              <a:rPr lang="en-US" smtClean="0"/>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38281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9C8CB-C89D-6845-AF49-4BBE02CC5179}" type="datetime1">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210786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914CF9-CD31-1049-8B2A-C5231792D59A}" type="datetime1">
              <a:rPr lang="en-US" smtClean="0"/>
              <a:t>3/23/15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8176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519EEC-6626-6745-BF0C-C8C0F61EF736}" type="datetime1">
              <a:rPr lang="en-US" smtClean="0"/>
              <a:t>3/23/15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420754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EC8B8-D573-3E41-8DB7-5CE5B4509CEB}" type="datetime1">
              <a:rPr lang="en-US" smtClean="0"/>
              <a:t>3/23/15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110629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B3E36-CA13-0F44-A859-215ABE3269D0}" type="datetime1">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385511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33990-E670-F84B-8075-BC174B4A484C}" type="datetime1">
              <a:rPr lang="en-US" smtClean="0"/>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27FEA-7877-914B-8D2D-3B83FDF50199}" type="slidenum">
              <a:rPr lang="en-US" smtClean="0"/>
              <a:t>‹#›</a:t>
            </a:fld>
            <a:endParaRPr lang="en-US"/>
          </a:p>
        </p:txBody>
      </p:sp>
    </p:spTree>
    <p:extLst>
      <p:ext uri="{BB962C8B-B14F-4D97-AF65-F5344CB8AC3E}">
        <p14:creationId xmlns:p14="http://schemas.microsoft.com/office/powerpoint/2010/main" val="2110635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50F46-FBDB-FD4D-AD33-C7AF0F9FBB0E}" type="datetime1">
              <a:rPr lang="en-US" smtClean="0"/>
              <a:t>3/23/15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27FEA-7877-914B-8D2D-3B83FDF50199}" type="slidenum">
              <a:rPr lang="en-US" smtClean="0"/>
              <a:t>‹#›</a:t>
            </a:fld>
            <a:endParaRPr lang="en-US"/>
          </a:p>
        </p:txBody>
      </p:sp>
    </p:spTree>
    <p:extLst>
      <p:ext uri="{BB962C8B-B14F-4D97-AF65-F5344CB8AC3E}">
        <p14:creationId xmlns:p14="http://schemas.microsoft.com/office/powerpoint/2010/main" val="61212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 considerations for quad suspension upgrades</a:t>
            </a:r>
            <a:endParaRPr lang="en-US" dirty="0"/>
          </a:p>
        </p:txBody>
      </p:sp>
      <p:sp>
        <p:nvSpPr>
          <p:cNvPr id="3" name="Subtitle 2"/>
          <p:cNvSpPr>
            <a:spLocks noGrp="1"/>
          </p:cNvSpPr>
          <p:nvPr>
            <p:ph type="subTitle" idx="1"/>
          </p:nvPr>
        </p:nvSpPr>
        <p:spPr/>
        <p:txBody>
          <a:bodyPr/>
          <a:lstStyle/>
          <a:p>
            <a:r>
              <a:rPr lang="en-US" dirty="0" smtClean="0"/>
              <a:t>Giles Hammond, </a:t>
            </a:r>
            <a:r>
              <a:rPr lang="en-US" dirty="0" err="1" smtClean="0"/>
              <a:t>Norna</a:t>
            </a:r>
            <a:r>
              <a:rPr lang="en-US" dirty="0" smtClean="0"/>
              <a:t> Robertson, Travis </a:t>
            </a:r>
            <a:r>
              <a:rPr lang="en-US" dirty="0" err="1" smtClean="0"/>
              <a:t>Sadecki</a:t>
            </a:r>
            <a:r>
              <a:rPr lang="en-US" dirty="0" smtClean="0"/>
              <a:t>, Brett Shapiro, Betsy Weaver</a:t>
            </a:r>
            <a:endParaRPr lang="en-US" dirty="0"/>
          </a:p>
        </p:txBody>
      </p:sp>
      <p:sp>
        <p:nvSpPr>
          <p:cNvPr id="5" name="Footer Placeholder 4"/>
          <p:cNvSpPr>
            <a:spLocks noGrp="1"/>
          </p:cNvSpPr>
          <p:nvPr>
            <p:ph type="ftr" sz="quarter" idx="11"/>
          </p:nvPr>
        </p:nvSpPr>
        <p:spPr/>
        <p:txBody>
          <a:bodyPr/>
          <a:lstStyle/>
          <a:p>
            <a:r>
              <a:rPr lang="en-US" dirty="0" smtClean="0"/>
              <a:t>G1500418-</a:t>
            </a:r>
            <a:r>
              <a:rPr lang="en-US" dirty="0" smtClean="0"/>
              <a:t>v3</a:t>
            </a:r>
            <a:endParaRPr lang="en-US" dirty="0"/>
          </a:p>
        </p:txBody>
      </p:sp>
    </p:spTree>
    <p:extLst>
      <p:ext uri="{BB962C8B-B14F-4D97-AF65-F5344CB8AC3E}">
        <p14:creationId xmlns:p14="http://schemas.microsoft.com/office/powerpoint/2010/main" val="33556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 - side 13Mar201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292" y="0"/>
            <a:ext cx="8875059" cy="6858000"/>
          </a:xfrm>
          <a:prstGeom prst="rect">
            <a:avLst/>
          </a:prstGeom>
        </p:spPr>
      </p:pic>
      <p:sp>
        <p:nvSpPr>
          <p:cNvPr id="4" name="Slide Number Placeholder 3"/>
          <p:cNvSpPr>
            <a:spLocks noGrp="1"/>
          </p:cNvSpPr>
          <p:nvPr>
            <p:ph type="sldNum" sz="quarter" idx="12"/>
          </p:nvPr>
        </p:nvSpPr>
        <p:spPr/>
        <p:txBody>
          <a:bodyPr/>
          <a:lstStyle/>
          <a:p>
            <a:fld id="{B7B3A00D-A687-6248-9660-38F845FB283B}" type="slidenum">
              <a:rPr lang="en-US" smtClean="0"/>
              <a:t>10</a:t>
            </a:fld>
            <a:endParaRPr lang="en-US"/>
          </a:p>
        </p:txBody>
      </p:sp>
      <p:sp>
        <p:nvSpPr>
          <p:cNvPr id="6" name="TextBox 5"/>
          <p:cNvSpPr txBox="1"/>
          <p:nvPr/>
        </p:nvSpPr>
        <p:spPr>
          <a:xfrm>
            <a:off x="7299579" y="1661873"/>
            <a:ext cx="407045" cy="369332"/>
          </a:xfrm>
          <a:prstGeom prst="rect">
            <a:avLst/>
          </a:prstGeom>
          <a:noFill/>
        </p:spPr>
        <p:txBody>
          <a:bodyPr wrap="none" rtlCol="0">
            <a:spAutoFit/>
          </a:bodyPr>
          <a:lstStyle/>
          <a:p>
            <a:r>
              <a:rPr lang="en-US" dirty="0" smtClean="0"/>
              <a:t>ISI</a:t>
            </a:r>
            <a:endParaRPr lang="en-US" dirty="0"/>
          </a:p>
        </p:txBody>
      </p:sp>
      <p:sp>
        <p:nvSpPr>
          <p:cNvPr id="7" name="TextBox 6"/>
          <p:cNvSpPr txBox="1"/>
          <p:nvPr/>
        </p:nvSpPr>
        <p:spPr>
          <a:xfrm>
            <a:off x="5351953" y="2025748"/>
            <a:ext cx="871302" cy="369332"/>
          </a:xfrm>
          <a:prstGeom prst="rect">
            <a:avLst/>
          </a:prstGeom>
          <a:noFill/>
        </p:spPr>
        <p:txBody>
          <a:bodyPr wrap="none" rtlCol="0">
            <a:spAutoFit/>
          </a:bodyPr>
          <a:lstStyle/>
          <a:p>
            <a:r>
              <a:rPr lang="en-US" dirty="0" smtClean="0"/>
              <a:t>Stage 0</a:t>
            </a:r>
            <a:endParaRPr lang="en-US" dirty="0"/>
          </a:p>
        </p:txBody>
      </p:sp>
      <p:cxnSp>
        <p:nvCxnSpPr>
          <p:cNvPr id="9" name="Straight Arrow Connector 8"/>
          <p:cNvCxnSpPr>
            <a:stCxn id="7" idx="3"/>
          </p:cNvCxnSpPr>
          <p:nvPr/>
        </p:nvCxnSpPr>
        <p:spPr>
          <a:xfrm>
            <a:off x="6223255" y="2210414"/>
            <a:ext cx="503892" cy="47843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04872" y="4574516"/>
            <a:ext cx="3331010" cy="646331"/>
          </a:xfrm>
          <a:prstGeom prst="rect">
            <a:avLst/>
          </a:prstGeom>
          <a:noFill/>
        </p:spPr>
        <p:txBody>
          <a:bodyPr wrap="square" rtlCol="0">
            <a:spAutoFit/>
          </a:bodyPr>
          <a:lstStyle/>
          <a:p>
            <a:r>
              <a:rPr lang="en-US" dirty="0" smtClean="0"/>
              <a:t>Arm Cavity Baffle integrated</a:t>
            </a:r>
          </a:p>
          <a:p>
            <a:r>
              <a:rPr lang="en-US" dirty="0" smtClean="0"/>
              <a:t> with suspended heat shield, 80 K</a:t>
            </a:r>
            <a:endParaRPr lang="en-US" dirty="0"/>
          </a:p>
        </p:txBody>
      </p:sp>
      <p:cxnSp>
        <p:nvCxnSpPr>
          <p:cNvPr id="11" name="Straight Arrow Connector 10"/>
          <p:cNvCxnSpPr>
            <a:stCxn id="10" idx="0"/>
          </p:cNvCxnSpPr>
          <p:nvPr/>
        </p:nvCxnSpPr>
        <p:spPr>
          <a:xfrm flipV="1">
            <a:off x="6070377" y="3830022"/>
            <a:ext cx="647289" cy="74449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204415" y="5370357"/>
            <a:ext cx="1805581" cy="1200329"/>
          </a:xfrm>
          <a:prstGeom prst="rect">
            <a:avLst/>
          </a:prstGeom>
          <a:noFill/>
        </p:spPr>
        <p:txBody>
          <a:bodyPr wrap="square" rtlCol="0">
            <a:spAutoFit/>
          </a:bodyPr>
          <a:lstStyle/>
          <a:p>
            <a:r>
              <a:rPr lang="en-US" dirty="0" smtClean="0"/>
              <a:t>Suspended heat shield / lower quad structure 80 K</a:t>
            </a:r>
            <a:endParaRPr lang="en-US" dirty="0"/>
          </a:p>
        </p:txBody>
      </p:sp>
      <p:cxnSp>
        <p:nvCxnSpPr>
          <p:cNvPr id="15" name="Straight Arrow Connector 14"/>
          <p:cNvCxnSpPr>
            <a:stCxn id="14" idx="0"/>
          </p:cNvCxnSpPr>
          <p:nvPr/>
        </p:nvCxnSpPr>
        <p:spPr>
          <a:xfrm flipH="1" flipV="1">
            <a:off x="7287739" y="3859583"/>
            <a:ext cx="819467" cy="151077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99586" y="5457049"/>
            <a:ext cx="2809318" cy="646331"/>
          </a:xfrm>
          <a:prstGeom prst="rect">
            <a:avLst/>
          </a:prstGeom>
          <a:noFill/>
        </p:spPr>
        <p:txBody>
          <a:bodyPr wrap="square" rtlCol="0">
            <a:spAutoFit/>
          </a:bodyPr>
          <a:lstStyle/>
          <a:p>
            <a:r>
              <a:rPr lang="en-US" dirty="0" smtClean="0"/>
              <a:t>Beam tube shield mounted to beam tube, 80 K</a:t>
            </a:r>
            <a:endParaRPr lang="en-US" dirty="0"/>
          </a:p>
        </p:txBody>
      </p:sp>
      <p:cxnSp>
        <p:nvCxnSpPr>
          <p:cNvPr id="21" name="Straight Arrow Connector 20"/>
          <p:cNvCxnSpPr>
            <a:stCxn id="19" idx="0"/>
          </p:cNvCxnSpPr>
          <p:nvPr/>
        </p:nvCxnSpPr>
        <p:spPr>
          <a:xfrm flipV="1">
            <a:off x="3704245" y="3789225"/>
            <a:ext cx="940690" cy="1667824"/>
          </a:xfrm>
          <a:prstGeom prst="straightConnector1">
            <a:avLst/>
          </a:prstGeom>
          <a:ln w="38100">
            <a:solidFill>
              <a:schemeClr val="tx1"/>
            </a:solidFill>
            <a:tailEnd type="arrow"/>
          </a:ln>
          <a:effectLst>
            <a:glow rad="12700">
              <a:schemeClr val="bg1">
                <a:alpha val="7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7" y="171629"/>
            <a:ext cx="9136576" cy="646331"/>
          </a:xfrm>
          <a:prstGeom prst="rect">
            <a:avLst/>
          </a:prstGeom>
          <a:noFill/>
        </p:spPr>
        <p:txBody>
          <a:bodyPr wrap="square" rtlCol="0">
            <a:spAutoFit/>
          </a:bodyPr>
          <a:lstStyle/>
          <a:p>
            <a:pPr algn="ctr"/>
            <a:r>
              <a:rPr lang="en-US" sz="3600" dirty="0" smtClean="0"/>
              <a:t>Fig 4: Cryogenic End </a:t>
            </a:r>
            <a:r>
              <a:rPr lang="en-US" sz="3600" dirty="0"/>
              <a:t>Station </a:t>
            </a:r>
            <a:r>
              <a:rPr lang="en-US" sz="3600" dirty="0" smtClean="0"/>
              <a:t>Conceptual Model</a:t>
            </a:r>
            <a:endParaRPr lang="en-US" sz="3600" dirty="0"/>
          </a:p>
        </p:txBody>
      </p:sp>
      <p:cxnSp>
        <p:nvCxnSpPr>
          <p:cNvPr id="25" name="Straight Arrow Connector 24"/>
          <p:cNvCxnSpPr>
            <a:stCxn id="19" idx="0"/>
          </p:cNvCxnSpPr>
          <p:nvPr/>
        </p:nvCxnSpPr>
        <p:spPr>
          <a:xfrm flipH="1" flipV="1">
            <a:off x="2116534" y="3707182"/>
            <a:ext cx="1587711" cy="174986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1235" y="4533719"/>
            <a:ext cx="2703309" cy="923330"/>
          </a:xfrm>
          <a:prstGeom prst="rect">
            <a:avLst/>
          </a:prstGeom>
          <a:noFill/>
        </p:spPr>
        <p:txBody>
          <a:bodyPr wrap="none" rtlCol="0">
            <a:spAutoFit/>
          </a:bodyPr>
          <a:lstStyle/>
          <a:p>
            <a:r>
              <a:rPr lang="en-US" dirty="0" err="1" smtClean="0"/>
              <a:t>Cryo</a:t>
            </a:r>
            <a:r>
              <a:rPr lang="en-US" dirty="0" smtClean="0"/>
              <a:t> pump, cools this </a:t>
            </a:r>
          </a:p>
          <a:p>
            <a:r>
              <a:rPr lang="en-US" dirty="0" smtClean="0"/>
              <a:t>section of shield, </a:t>
            </a:r>
          </a:p>
          <a:p>
            <a:r>
              <a:rPr lang="en-US" dirty="0" smtClean="0"/>
              <a:t>and maybe everything else</a:t>
            </a:r>
            <a:endParaRPr lang="en-US" dirty="0"/>
          </a:p>
        </p:txBody>
      </p:sp>
      <p:cxnSp>
        <p:nvCxnSpPr>
          <p:cNvPr id="33" name="Straight Arrow Connector 32"/>
          <p:cNvCxnSpPr>
            <a:stCxn id="7" idx="3"/>
          </p:cNvCxnSpPr>
          <p:nvPr/>
        </p:nvCxnSpPr>
        <p:spPr>
          <a:xfrm>
            <a:off x="6223255" y="2210414"/>
            <a:ext cx="503892" cy="10085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37292" y="1477207"/>
            <a:ext cx="1172128" cy="369332"/>
          </a:xfrm>
          <a:prstGeom prst="rect">
            <a:avLst/>
          </a:prstGeom>
          <a:noFill/>
        </p:spPr>
        <p:txBody>
          <a:bodyPr wrap="none" rtlCol="0">
            <a:spAutoFit/>
          </a:bodyPr>
          <a:lstStyle/>
          <a:p>
            <a:r>
              <a:rPr lang="en-US" dirty="0" smtClean="0"/>
              <a:t>Gate valve</a:t>
            </a:r>
            <a:endParaRPr lang="en-US" dirty="0"/>
          </a:p>
        </p:txBody>
      </p:sp>
      <p:sp>
        <p:nvSpPr>
          <p:cNvPr id="37" name="TextBox 36"/>
          <p:cNvSpPr txBox="1"/>
          <p:nvPr/>
        </p:nvSpPr>
        <p:spPr>
          <a:xfrm>
            <a:off x="2475747" y="1629607"/>
            <a:ext cx="1172128" cy="369332"/>
          </a:xfrm>
          <a:prstGeom prst="rect">
            <a:avLst/>
          </a:prstGeom>
          <a:noFill/>
        </p:spPr>
        <p:txBody>
          <a:bodyPr wrap="none" rtlCol="0">
            <a:spAutoFit/>
          </a:bodyPr>
          <a:lstStyle/>
          <a:p>
            <a:r>
              <a:rPr lang="en-US" dirty="0" smtClean="0"/>
              <a:t>Gate valve</a:t>
            </a:r>
            <a:endParaRPr lang="en-US" dirty="0"/>
          </a:p>
        </p:txBody>
      </p:sp>
      <p:cxnSp>
        <p:nvCxnSpPr>
          <p:cNvPr id="40" name="Straight Arrow Connector 39"/>
          <p:cNvCxnSpPr/>
          <p:nvPr/>
        </p:nvCxnSpPr>
        <p:spPr>
          <a:xfrm flipV="1">
            <a:off x="1407209" y="3859583"/>
            <a:ext cx="514833" cy="67413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55" idx="0"/>
          </p:cNvCxnSpPr>
          <p:nvPr/>
        </p:nvCxnSpPr>
        <p:spPr>
          <a:xfrm flipH="1" flipV="1">
            <a:off x="7820830" y="3615646"/>
            <a:ext cx="660792" cy="518545"/>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820830" y="4134191"/>
            <a:ext cx="1321583" cy="646331"/>
          </a:xfrm>
          <a:prstGeom prst="rect">
            <a:avLst/>
          </a:prstGeom>
          <a:noFill/>
        </p:spPr>
        <p:txBody>
          <a:bodyPr wrap="none" rtlCol="0">
            <a:spAutoFit/>
          </a:bodyPr>
          <a:lstStyle/>
          <a:p>
            <a:r>
              <a:rPr lang="en-US" dirty="0" smtClean="0"/>
              <a:t>Transmitted </a:t>
            </a:r>
          </a:p>
          <a:p>
            <a:r>
              <a:rPr lang="en-US" dirty="0" smtClean="0"/>
              <a:t>beam shield</a:t>
            </a:r>
            <a:endParaRPr lang="en-US" dirty="0"/>
          </a:p>
        </p:txBody>
      </p:sp>
    </p:spTree>
    <p:extLst>
      <p:ext uri="{BB962C8B-B14F-4D97-AF65-F5344CB8AC3E}">
        <p14:creationId xmlns:p14="http://schemas.microsoft.com/office/powerpoint/2010/main" val="11841322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3A00D-A687-6248-9660-38F845FB283B}" type="slidenum">
              <a:rPr lang="en-US" smtClean="0"/>
              <a:t>11</a:t>
            </a:fld>
            <a:endParaRPr lang="en-US"/>
          </a:p>
        </p:txBody>
      </p:sp>
      <p:pic>
        <p:nvPicPr>
          <p:cNvPr id="5" name="Picture 4" descr="D1000854 Stage 0-1 Lockers, pic.TIF"/>
          <p:cNvPicPr/>
          <p:nvPr/>
        </p:nvPicPr>
        <p:blipFill>
          <a:blip r:embed="rId2" cstate="print">
            <a:extLst>
              <a:ext uri="{28A0092B-C50C-407E-A947-70E740481C1C}">
                <a14:useLocalDpi xmlns:a14="http://schemas.microsoft.com/office/drawing/2010/main"/>
              </a:ext>
            </a:extLst>
          </a:blip>
          <a:srcRect l="6205" t="9453" r="12932" b="10945"/>
          <a:stretch>
            <a:fillRect/>
          </a:stretch>
        </p:blipFill>
        <p:spPr>
          <a:xfrm>
            <a:off x="1416685" y="1547400"/>
            <a:ext cx="6310630" cy="4792980"/>
          </a:xfrm>
          <a:prstGeom prst="rect">
            <a:avLst/>
          </a:prstGeom>
        </p:spPr>
      </p:pic>
      <p:sp>
        <p:nvSpPr>
          <p:cNvPr id="2" name="TextBox 1"/>
          <p:cNvSpPr txBox="1"/>
          <p:nvPr/>
        </p:nvSpPr>
        <p:spPr>
          <a:xfrm>
            <a:off x="158862" y="29753"/>
            <a:ext cx="8740713" cy="1754326"/>
          </a:xfrm>
          <a:prstGeom prst="rect">
            <a:avLst/>
          </a:prstGeom>
          <a:noFill/>
        </p:spPr>
        <p:txBody>
          <a:bodyPr wrap="square" rtlCol="0">
            <a:spAutoFit/>
          </a:bodyPr>
          <a:lstStyle/>
          <a:p>
            <a:pPr algn="ctr"/>
            <a:r>
              <a:rPr lang="en-US" sz="2400" dirty="0" smtClean="0"/>
              <a:t>Fig 5: BSC ISI </a:t>
            </a:r>
            <a:r>
              <a:rPr lang="en-US" sz="2400" dirty="0"/>
              <a:t>Stage 0-1 lockers - </a:t>
            </a:r>
            <a:r>
              <a:rPr lang="en-US" sz="2400" dirty="0" smtClean="0"/>
              <a:t>D1000854</a:t>
            </a:r>
          </a:p>
          <a:p>
            <a:endParaRPr lang="en-US" sz="1200" dirty="0"/>
          </a:p>
          <a:p>
            <a:r>
              <a:rPr lang="en-US" dirty="0" smtClean="0"/>
              <a:t>Something like this could be used to limit the suspended heat shield / lower quad structure range of motion. The design makes it impossible for the suspension to fall in the event of a wire or spring failure. Each locker constrains only 2 (I think) DOFs: vertical and left-right looking at the side view on the top left.</a:t>
            </a:r>
            <a:endParaRPr lang="en-US" dirty="0"/>
          </a:p>
        </p:txBody>
      </p:sp>
      <p:sp>
        <p:nvSpPr>
          <p:cNvPr id="3" name="TextBox 2"/>
          <p:cNvSpPr txBox="1"/>
          <p:nvPr/>
        </p:nvSpPr>
        <p:spPr>
          <a:xfrm>
            <a:off x="2666571" y="3785680"/>
            <a:ext cx="915258" cy="369332"/>
          </a:xfrm>
          <a:prstGeom prst="rect">
            <a:avLst/>
          </a:prstGeom>
          <a:noFill/>
        </p:spPr>
        <p:txBody>
          <a:bodyPr wrap="square" rtlCol="0">
            <a:spAutoFit/>
          </a:bodyPr>
          <a:lstStyle/>
          <a:p>
            <a:r>
              <a:rPr lang="en-US" dirty="0" smtClean="0"/>
              <a:t>Stage 1</a:t>
            </a:r>
            <a:endParaRPr lang="en-US" dirty="0"/>
          </a:p>
        </p:txBody>
      </p:sp>
      <p:sp>
        <p:nvSpPr>
          <p:cNvPr id="9" name="TextBox 8"/>
          <p:cNvSpPr txBox="1"/>
          <p:nvPr/>
        </p:nvSpPr>
        <p:spPr>
          <a:xfrm>
            <a:off x="959056" y="4922084"/>
            <a:ext cx="915258" cy="369332"/>
          </a:xfrm>
          <a:prstGeom prst="rect">
            <a:avLst/>
          </a:prstGeom>
          <a:noFill/>
        </p:spPr>
        <p:txBody>
          <a:bodyPr wrap="square" rtlCol="0">
            <a:spAutoFit/>
          </a:bodyPr>
          <a:lstStyle/>
          <a:p>
            <a:r>
              <a:rPr lang="en-US" dirty="0" smtClean="0"/>
              <a:t>Stage 0</a:t>
            </a:r>
            <a:endParaRPr lang="en-US" dirty="0"/>
          </a:p>
        </p:txBody>
      </p:sp>
      <p:cxnSp>
        <p:nvCxnSpPr>
          <p:cNvPr id="10" name="Straight Arrow Connector 9"/>
          <p:cNvCxnSpPr/>
          <p:nvPr/>
        </p:nvCxnSpPr>
        <p:spPr>
          <a:xfrm>
            <a:off x="1874314" y="5091654"/>
            <a:ext cx="3223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963047" y="4155012"/>
            <a:ext cx="161153" cy="238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3991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B3A00D-A687-6248-9660-38F845FB283B}" type="slidenum">
              <a:rPr lang="en-US" smtClean="0"/>
              <a:t>12</a:t>
            </a:fld>
            <a:endParaRPr lang="en-US"/>
          </a:p>
        </p:txBody>
      </p:sp>
      <p:sp>
        <p:nvSpPr>
          <p:cNvPr id="4" name="TextBox 3"/>
          <p:cNvSpPr txBox="1"/>
          <p:nvPr/>
        </p:nvSpPr>
        <p:spPr>
          <a:xfrm>
            <a:off x="91526" y="80092"/>
            <a:ext cx="9050887" cy="830997"/>
          </a:xfrm>
          <a:prstGeom prst="rect">
            <a:avLst/>
          </a:prstGeom>
          <a:noFill/>
        </p:spPr>
        <p:txBody>
          <a:bodyPr wrap="square" rtlCol="0">
            <a:spAutoFit/>
          </a:bodyPr>
          <a:lstStyle/>
          <a:p>
            <a:pPr algn="ctr"/>
            <a:r>
              <a:rPr lang="en-US" sz="2400" dirty="0" smtClean="0"/>
              <a:t>Fig 6: Possible arrangement of lower-structure-to-upper-structure lockers considering thermal contraction</a:t>
            </a:r>
            <a:endParaRPr lang="en-US" sz="2400" dirty="0"/>
          </a:p>
        </p:txBody>
      </p:sp>
      <p:sp>
        <p:nvSpPr>
          <p:cNvPr id="6" name="TextBox 5"/>
          <p:cNvSpPr txBox="1"/>
          <p:nvPr/>
        </p:nvSpPr>
        <p:spPr>
          <a:xfrm>
            <a:off x="91526" y="5603771"/>
            <a:ext cx="9050887" cy="1200329"/>
          </a:xfrm>
          <a:prstGeom prst="rect">
            <a:avLst/>
          </a:prstGeom>
          <a:noFill/>
        </p:spPr>
        <p:txBody>
          <a:bodyPr wrap="square" rtlCol="0">
            <a:spAutoFit/>
          </a:bodyPr>
          <a:lstStyle/>
          <a:p>
            <a:r>
              <a:rPr lang="en-US" dirty="0" smtClean="0"/>
              <a:t>Top view of lower structure (square cross-section). Thermal contraction occurs along an unconstrained DOF of the lockers, for a spatially uniform lower structure temperature. The clearance in the lockers will set a requirement on the maximum thermal gradient in the structure.</a:t>
            </a:r>
            <a:endParaRPr lang="en-US" dirty="0"/>
          </a:p>
        </p:txBody>
      </p:sp>
      <p:grpSp>
        <p:nvGrpSpPr>
          <p:cNvPr id="8" name="Group 7"/>
          <p:cNvGrpSpPr/>
          <p:nvPr/>
        </p:nvGrpSpPr>
        <p:grpSpPr>
          <a:xfrm>
            <a:off x="2286000" y="959928"/>
            <a:ext cx="4572000" cy="4572000"/>
            <a:chOff x="2286000" y="1143000"/>
            <a:chExt cx="4572000" cy="4572000"/>
          </a:xfrm>
        </p:grpSpPr>
        <p:sp>
          <p:nvSpPr>
            <p:cNvPr id="5" name="Rectangle 4"/>
            <p:cNvSpPr/>
            <p:nvPr/>
          </p:nvSpPr>
          <p:spPr>
            <a:xfrm>
              <a:off x="2286000" y="1143000"/>
              <a:ext cx="4572000" cy="457200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286000" y="1143000"/>
              <a:ext cx="4572000" cy="4572000"/>
            </a:xfrm>
            <a:prstGeom prst="ellipse">
              <a:avLst/>
            </a:prstGeom>
            <a:noFill/>
            <a:ln w="254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Oval 25"/>
          <p:cNvSpPr>
            <a:spLocks noChangeAspect="1"/>
          </p:cNvSpPr>
          <p:nvPr/>
        </p:nvSpPr>
        <p:spPr>
          <a:xfrm>
            <a:off x="2743200" y="1417128"/>
            <a:ext cx="3657600" cy="3657600"/>
          </a:xfrm>
          <a:prstGeom prst="ellipse">
            <a:avLst/>
          </a:prstGeom>
          <a:noFill/>
          <a:ln w="25400">
            <a:solidFill>
              <a:srgbClr val="3366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3582710" y="1532025"/>
            <a:ext cx="181289" cy="2757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6177992" y="3253159"/>
            <a:ext cx="3752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559828" y="4649110"/>
            <a:ext cx="181717" cy="270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743200" y="1417320"/>
            <a:ext cx="3657600" cy="3657600"/>
          </a:xfrm>
          <a:prstGeom prst="rect">
            <a:avLst/>
          </a:prstGeom>
          <a:noFill/>
          <a:ln w="635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85251" y="1028580"/>
            <a:ext cx="274577" cy="503445"/>
          </a:xfrm>
          <a:prstGeom prst="rect">
            <a:avLst/>
          </a:prstGeom>
          <a:solidFill>
            <a:schemeClr val="bg1">
              <a:lumMod val="50000"/>
            </a:schemeClr>
          </a:solidFill>
          <a:ln>
            <a:solidFill>
              <a:schemeClr val="tx1"/>
            </a:solidFill>
          </a:ln>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74691" y="4919584"/>
            <a:ext cx="274577" cy="503445"/>
          </a:xfrm>
          <a:prstGeom prst="rect">
            <a:avLst/>
          </a:prstGeom>
          <a:solidFill>
            <a:schemeClr val="bg1">
              <a:lumMod val="50000"/>
            </a:schemeClr>
          </a:solidFill>
          <a:ln>
            <a:solidFill>
              <a:schemeClr val="tx1"/>
            </a:solidFill>
          </a:ln>
          <a:scene3d>
            <a:camera prst="orthographicFront">
              <a:rot lat="0" lon="0" rev="19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32156" y="2994205"/>
            <a:ext cx="274577" cy="503445"/>
          </a:xfrm>
          <a:prstGeom prst="rect">
            <a:avLst/>
          </a:prstGeom>
          <a:solidFill>
            <a:schemeClr val="bg1">
              <a:lumMod val="50000"/>
            </a:schemeClr>
          </a:solidFill>
          <a:ln>
            <a:solidFill>
              <a:schemeClr val="tx1"/>
            </a:solidFill>
          </a:ln>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60172" y="1061873"/>
            <a:ext cx="1741851" cy="1938992"/>
          </a:xfrm>
          <a:prstGeom prst="rect">
            <a:avLst/>
          </a:prstGeom>
          <a:noFill/>
          <a:ln>
            <a:solidFill>
              <a:schemeClr val="tx1"/>
            </a:solidFill>
          </a:ln>
        </p:spPr>
        <p:txBody>
          <a:bodyPr wrap="square" rtlCol="0">
            <a:spAutoFit/>
          </a:bodyPr>
          <a:lstStyle/>
          <a:p>
            <a:r>
              <a:rPr lang="en-US" sz="2400" dirty="0" smtClean="0">
                <a:solidFill>
                  <a:srgbClr val="FF0000"/>
                </a:solidFill>
              </a:rPr>
              <a:t>Warm dimensions</a:t>
            </a:r>
          </a:p>
          <a:p>
            <a:r>
              <a:rPr lang="en-US" sz="2400" dirty="0" smtClean="0">
                <a:solidFill>
                  <a:srgbClr val="FF0000"/>
                </a:solidFill>
              </a:rPr>
              <a:t> </a:t>
            </a:r>
          </a:p>
          <a:p>
            <a:r>
              <a:rPr lang="en-US" sz="2400" dirty="0" smtClean="0">
                <a:solidFill>
                  <a:srgbClr val="3366FF"/>
                </a:solidFill>
              </a:rPr>
              <a:t>Cold dimensions</a:t>
            </a:r>
          </a:p>
        </p:txBody>
      </p:sp>
    </p:spTree>
    <p:extLst>
      <p:ext uri="{BB962C8B-B14F-4D97-AF65-F5344CB8AC3E}">
        <p14:creationId xmlns:p14="http://schemas.microsoft.com/office/powerpoint/2010/main" val="10351739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This note is intended to compile thoughts on building, installing, and maintaining upgrades to aLIGO suspensions. </a:t>
            </a:r>
          </a:p>
          <a:p>
            <a:r>
              <a:rPr lang="en-US" dirty="0" smtClean="0"/>
              <a:t>We had in mind the upgrade configurations proposed in G1500233 and G1500246, both warm and cryogenic respectively.</a:t>
            </a:r>
          </a:p>
          <a:p>
            <a:r>
              <a:rPr lang="en-US" dirty="0" smtClean="0"/>
              <a:t>This came out of discussions at the March 2015 LVC in Pasadena.</a:t>
            </a:r>
          </a:p>
        </p:txBody>
      </p:sp>
      <p:sp>
        <p:nvSpPr>
          <p:cNvPr id="4" name="Slide Number Placeholder 3"/>
          <p:cNvSpPr>
            <a:spLocks noGrp="1"/>
          </p:cNvSpPr>
          <p:nvPr>
            <p:ph type="sldNum" sz="quarter" idx="12"/>
          </p:nvPr>
        </p:nvSpPr>
        <p:spPr/>
        <p:txBody>
          <a:bodyPr/>
          <a:lstStyle/>
          <a:p>
            <a:fld id="{03227FEA-7877-914B-8D2D-3B83FDF50199}" type="slidenum">
              <a:rPr lang="en-US" smtClean="0"/>
              <a:t>2</a:t>
            </a:fld>
            <a:endParaRPr lang="en-US"/>
          </a:p>
        </p:txBody>
      </p:sp>
    </p:spTree>
    <p:extLst>
      <p:ext uri="{BB962C8B-B14F-4D97-AF65-F5344CB8AC3E}">
        <p14:creationId xmlns:p14="http://schemas.microsoft.com/office/powerpoint/2010/main" val="25335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92" y="12101"/>
            <a:ext cx="9047237" cy="5201424"/>
          </a:xfrm>
          <a:prstGeom prst="rect">
            <a:avLst/>
          </a:prstGeom>
          <a:noFill/>
        </p:spPr>
        <p:txBody>
          <a:bodyPr wrap="square" rtlCol="0">
            <a:spAutoFit/>
          </a:bodyPr>
          <a:lstStyle/>
          <a:p>
            <a:pPr algn="ctr"/>
            <a:r>
              <a:rPr lang="en-US" sz="2400" b="1" dirty="0" smtClean="0"/>
              <a:t>To be considered for all SUS upgrades</a:t>
            </a:r>
          </a:p>
          <a:p>
            <a:pPr algn="ctr"/>
            <a:endParaRPr lang="en-US" sz="2000" b="1" dirty="0" smtClean="0"/>
          </a:p>
          <a:p>
            <a:pPr marL="285750" indent="-285750">
              <a:buFont typeface="Arial"/>
              <a:buChar char="•"/>
            </a:pPr>
            <a:r>
              <a:rPr lang="en-US" dirty="0" smtClean="0"/>
              <a:t>Cartridge install is topped out in both weight and height</a:t>
            </a:r>
            <a:endParaRPr lang="en-US" dirty="0"/>
          </a:p>
          <a:p>
            <a:r>
              <a:rPr lang="en-US" dirty="0" smtClean="0"/>
              <a:t>	- For quads longer than in aLIGO the lower part needs to go through door. If the fibers are long enough we may need to tilt lower SUS through door on the way in. See Figure 1.</a:t>
            </a:r>
          </a:p>
          <a:p>
            <a:endParaRPr lang="en-US" dirty="0"/>
          </a:p>
          <a:p>
            <a:pPr marL="285750" indent="-285750">
              <a:buFont typeface="Arial"/>
              <a:buChar char="•"/>
            </a:pPr>
            <a:r>
              <a:rPr lang="en-US" dirty="0" smtClean="0"/>
              <a:t>Center the SUS on optics table (as much as possible, Dennis Coyne says there is a scattered light peak there) in order to allow for larger suspension payloads. Off-center suspensions require the ISI to leave payload for balancing trim mass.</a:t>
            </a:r>
          </a:p>
          <a:p>
            <a:endParaRPr lang="en-US" dirty="0" smtClean="0"/>
          </a:p>
          <a:p>
            <a:pPr marL="285750" indent="-285750">
              <a:buFont typeface="Arial"/>
              <a:buChar char="•"/>
            </a:pPr>
            <a:r>
              <a:rPr lang="en-US" dirty="0" smtClean="0"/>
              <a:t>We should consider minimizing the amount of balancing and alignment work of the quad outside the vacuum. Precision alignment has to be done inside the BSC anyway, whether or not it is done on the outside.</a:t>
            </a:r>
          </a:p>
          <a:p>
            <a:pPr marL="285750" indent="-285750">
              <a:buFont typeface="Arial"/>
              <a:buChar char="•"/>
            </a:pPr>
            <a:endParaRPr lang="en-US" dirty="0" smtClean="0"/>
          </a:p>
          <a:p>
            <a:pPr marL="285750" indent="-285750">
              <a:buFont typeface="Arial"/>
              <a:buChar char="•"/>
            </a:pPr>
            <a:r>
              <a:rPr lang="en-US" dirty="0" smtClean="0"/>
              <a:t>Make sure everything in the cartridge install (ISI and upper quad) is within the footprint of the aLIGO stage 0 so that it fits through the top of the BSC.</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03227FEA-7877-914B-8D2D-3B83FDF50199}" type="slidenum">
              <a:rPr lang="en-US" smtClean="0"/>
              <a:t>3</a:t>
            </a:fld>
            <a:endParaRPr lang="en-US"/>
          </a:p>
        </p:txBody>
      </p:sp>
    </p:spTree>
    <p:extLst>
      <p:ext uri="{BB962C8B-B14F-4D97-AF65-F5344CB8AC3E}">
        <p14:creationId xmlns:p14="http://schemas.microsoft.com/office/powerpoint/2010/main" val="16221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53"/>
            <a:ext cx="9144000" cy="6924974"/>
          </a:xfrm>
          <a:prstGeom prst="rect">
            <a:avLst/>
          </a:prstGeom>
        </p:spPr>
        <p:txBody>
          <a:bodyPr wrap="square">
            <a:spAutoFit/>
          </a:bodyPr>
          <a:lstStyle/>
          <a:p>
            <a:pPr algn="ctr"/>
            <a:r>
              <a:rPr lang="en-US" sz="2400" b="1" dirty="0" smtClean="0"/>
              <a:t>To be considered for cryogenic SUS upgrades</a:t>
            </a:r>
          </a:p>
          <a:p>
            <a:pPr algn="ctr"/>
            <a:r>
              <a:rPr lang="en-US" sz="2400" dirty="0" smtClean="0"/>
              <a:t>- Ref: G1500246-v2</a:t>
            </a:r>
            <a:endParaRPr lang="en-US" sz="2000" dirty="0" smtClean="0"/>
          </a:p>
          <a:p>
            <a:endParaRPr lang="en-US" dirty="0" smtClean="0"/>
          </a:p>
          <a:p>
            <a:pPr marL="285750" indent="-285750">
              <a:buFont typeface="Arial"/>
              <a:buChar char="•"/>
            </a:pPr>
            <a:r>
              <a:rPr lang="en-US" dirty="0" smtClean="0"/>
              <a:t> See Figs 2-4. To make room in the BSC during assembly and maintenance the beam tube shield pushes into beam tube. The Arm Cavity Baffle (ACB) is normally attached to the heat shield around the suspension. The ACB unbolts from the SUS heat shield and pushes into beam tube shield for storage.</a:t>
            </a:r>
          </a:p>
          <a:p>
            <a:pPr marL="285750" indent="-285750">
              <a:buFontTx/>
              <a:buChar char="-"/>
            </a:pPr>
            <a:endParaRPr lang="en-US" dirty="0" smtClean="0"/>
          </a:p>
          <a:p>
            <a:pPr marL="285750" indent="-285750">
              <a:buFont typeface="Arial"/>
              <a:buChar char="•"/>
            </a:pPr>
            <a:endParaRPr lang="en-US" dirty="0" smtClean="0"/>
          </a:p>
          <a:p>
            <a:pPr marL="285750" indent="-285750">
              <a:buFont typeface="Arial"/>
              <a:buChar char="•"/>
            </a:pPr>
            <a:r>
              <a:rPr lang="en-US" dirty="0" err="1" smtClean="0"/>
              <a:t>Cryo</a:t>
            </a:r>
            <a:r>
              <a:rPr lang="en-US" dirty="0" smtClean="0"/>
              <a:t> suspension assembly procedure outline assuming long fibers:</a:t>
            </a:r>
          </a:p>
          <a:p>
            <a:pPr lvl="1"/>
            <a:r>
              <a:rPr lang="en-US" dirty="0" smtClean="0"/>
              <a:t>-    The cartridge install will involve bringing in the ISI and upper part of the quad through the top of the BSC.</a:t>
            </a:r>
          </a:p>
          <a:p>
            <a:pPr marL="742950" lvl="1" indent="-285750">
              <a:buFontTx/>
              <a:buChar char="-"/>
            </a:pPr>
            <a:r>
              <a:rPr lang="en-US" dirty="0" smtClean="0"/>
              <a:t>Bring in lower structure through the door. Reminder: at LASTI the lower part of the aLIGO quad noise prototype went through the door.</a:t>
            </a:r>
          </a:p>
          <a:p>
            <a:pPr marL="742950" lvl="1" indent="-285750">
              <a:buFontTx/>
              <a:buChar char="-"/>
            </a:pPr>
            <a:r>
              <a:rPr lang="en-US" dirty="0" smtClean="0"/>
              <a:t>Attach lower structure to upper with lower-upper structure stops/limiters. Make sure they are locked. See Figs 5-6.</a:t>
            </a:r>
          </a:p>
          <a:p>
            <a:pPr marL="742950" lvl="1" indent="-285750">
              <a:buFontTx/>
              <a:buChar char="-"/>
            </a:pPr>
            <a:r>
              <a:rPr lang="en-US" dirty="0" smtClean="0"/>
              <a:t>After suspending the quad, bolt on heat shield panels</a:t>
            </a:r>
          </a:p>
          <a:p>
            <a:pPr marL="742950" lvl="1" indent="-285750">
              <a:buFontTx/>
              <a:buChar char="-"/>
            </a:pPr>
            <a:r>
              <a:rPr lang="en-US" dirty="0" smtClean="0"/>
              <a:t>Bolt on arm cavity baffle to heat shield</a:t>
            </a:r>
          </a:p>
          <a:p>
            <a:pPr marL="742950" lvl="1" indent="-285750">
              <a:buFontTx/>
              <a:buChar char="-"/>
            </a:pPr>
            <a:r>
              <a:rPr lang="en-US" dirty="0" smtClean="0"/>
              <a:t>Attach heat shield to its stage 0 springs</a:t>
            </a:r>
          </a:p>
          <a:p>
            <a:pPr marL="742950" lvl="1" indent="-285750">
              <a:buFontTx/>
              <a:buChar char="-"/>
            </a:pPr>
            <a:r>
              <a:rPr lang="en-US" dirty="0" smtClean="0"/>
              <a:t>Suspend and balance heat shield / lower structure</a:t>
            </a:r>
          </a:p>
          <a:p>
            <a:pPr marL="742950" lvl="1" indent="-285750">
              <a:buFontTx/>
              <a:buChar char="-"/>
            </a:pPr>
            <a:r>
              <a:rPr lang="en-US" dirty="0" smtClean="0"/>
              <a:t>Line up the beam tube shield with the heat shield / lower quad structure.</a:t>
            </a:r>
          </a:p>
          <a:p>
            <a:endParaRPr lang="en-US" dirty="0" smtClean="0"/>
          </a:p>
          <a:p>
            <a:pPr marL="285750" indent="-285750">
              <a:buFont typeface="Arial"/>
              <a:buChar char="•"/>
            </a:pPr>
            <a:r>
              <a:rPr lang="en-US" dirty="0" smtClean="0"/>
              <a:t>Take into account the temperature of the reaction chain cables inside the heat shield.</a:t>
            </a:r>
          </a:p>
          <a:p>
            <a:endParaRPr lang="en-US" dirty="0" smtClean="0"/>
          </a:p>
        </p:txBody>
      </p:sp>
      <p:sp>
        <p:nvSpPr>
          <p:cNvPr id="3" name="Slide Number Placeholder 2"/>
          <p:cNvSpPr>
            <a:spLocks noGrp="1"/>
          </p:cNvSpPr>
          <p:nvPr>
            <p:ph type="sldNum" sz="quarter" idx="12"/>
          </p:nvPr>
        </p:nvSpPr>
        <p:spPr/>
        <p:txBody>
          <a:bodyPr/>
          <a:lstStyle/>
          <a:p>
            <a:fld id="{03227FEA-7877-914B-8D2D-3B83FDF50199}" type="slidenum">
              <a:rPr lang="en-US" smtClean="0"/>
              <a:t>4</a:t>
            </a:fld>
            <a:endParaRPr lang="en-US"/>
          </a:p>
        </p:txBody>
      </p:sp>
    </p:spTree>
    <p:extLst>
      <p:ext uri="{BB962C8B-B14F-4D97-AF65-F5344CB8AC3E}">
        <p14:creationId xmlns:p14="http://schemas.microsoft.com/office/powerpoint/2010/main" val="321246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186310"/>
          </a:xfrm>
          <a:prstGeom prst="rect">
            <a:avLst/>
          </a:prstGeom>
        </p:spPr>
        <p:txBody>
          <a:bodyPr wrap="square">
            <a:spAutoFit/>
          </a:bodyPr>
          <a:lstStyle/>
          <a:p>
            <a:pPr marL="285750" indent="-285750">
              <a:buFont typeface="Arial"/>
              <a:buChar char="•"/>
            </a:pPr>
            <a:endParaRPr lang="en-US" dirty="0" smtClean="0"/>
          </a:p>
          <a:p>
            <a:pPr marL="285750" indent="-285750">
              <a:buFont typeface="Arial"/>
              <a:buChar char="•"/>
            </a:pPr>
            <a:r>
              <a:rPr lang="en-US" dirty="0" smtClean="0"/>
              <a:t>Consider thermal drifts</a:t>
            </a:r>
          </a:p>
          <a:p>
            <a:pPr marL="742950" lvl="1" indent="-285750">
              <a:buFontTx/>
              <a:buChar char="-"/>
            </a:pPr>
            <a:r>
              <a:rPr lang="en-US" dirty="0" smtClean="0"/>
              <a:t>EQ stops: maybe we want </a:t>
            </a:r>
            <a:r>
              <a:rPr lang="en-US" dirty="0" err="1" smtClean="0"/>
              <a:t>peizo</a:t>
            </a:r>
            <a:r>
              <a:rPr lang="en-US" dirty="0" smtClean="0"/>
              <a:t> motors and sensors at every stop in the cold part to measure and adjust the gaps from outside the chamber. Giles suggested an ‘inch-worm’ motor for the stops. Sensor resolution could be as bad as 100 microns.</a:t>
            </a:r>
          </a:p>
          <a:p>
            <a:pPr marL="742950" lvl="1" indent="-285750">
              <a:buFontTx/>
              <a:buChar char="-"/>
            </a:pPr>
            <a:r>
              <a:rPr lang="en-US" dirty="0" smtClean="0"/>
              <a:t>The silicon fibers will change length.</a:t>
            </a:r>
          </a:p>
          <a:p>
            <a:pPr marL="742950" lvl="1" indent="-285750">
              <a:buFontTx/>
              <a:buChar char="-"/>
            </a:pPr>
            <a:r>
              <a:rPr lang="en-US" dirty="0" smtClean="0"/>
              <a:t>Any springs on a cryogenic PUM will move vertically during the cool-down.</a:t>
            </a:r>
          </a:p>
          <a:p>
            <a:pPr marL="742950" lvl="1" indent="-285750">
              <a:buFontTx/>
              <a:buChar char="-"/>
            </a:pPr>
            <a:r>
              <a:rPr lang="en-US" dirty="0" smtClean="0"/>
              <a:t>The ‘warm’ springs in the upper quad may need heaters to control their heights.</a:t>
            </a:r>
          </a:p>
          <a:p>
            <a:pPr marL="742950" lvl="1" indent="-285750">
              <a:buFontTx/>
              <a:buChar char="-"/>
            </a:pPr>
            <a:r>
              <a:rPr lang="en-US" dirty="0" smtClean="0"/>
              <a:t>The sensors / actuators in the cold part will behave differently when cold. OSEM sensors are probably no good because of the LED and photodiodes. Coil actuators will work, but we must take into account that the resistance of the cool will decrease when cold.</a:t>
            </a:r>
          </a:p>
          <a:p>
            <a:pPr marL="742950" lvl="1" indent="-285750">
              <a:buFontTx/>
              <a:buChar char="-"/>
            </a:pPr>
            <a:r>
              <a:rPr lang="en-US" dirty="0" smtClean="0"/>
              <a:t>The reaction chain and main chain should maintain good alignment during cool down</a:t>
            </a:r>
          </a:p>
          <a:p>
            <a:pPr marL="742950" lvl="1" indent="-285750">
              <a:buFontTx/>
              <a:buChar char="-"/>
            </a:pPr>
            <a:r>
              <a:rPr lang="en-US" dirty="0" smtClean="0"/>
              <a:t>Don’t forget that some non-magnetic metals become magnetic when cold</a:t>
            </a:r>
            <a:r>
              <a:rPr lang="en-US" dirty="0" smtClean="0"/>
              <a:t>.</a:t>
            </a:r>
          </a:p>
          <a:p>
            <a:pPr marL="742950" lvl="1" indent="-285750">
              <a:buFontTx/>
              <a:buChar char="-"/>
            </a:pPr>
            <a:r>
              <a:rPr lang="en-US" dirty="0" smtClean="0"/>
              <a:t>Orient lower structure-to-upper structure lockers so that they are insensitive to thermal contraction of the structure. See Fig. 6.</a:t>
            </a:r>
            <a:endParaRPr lang="en-US" dirty="0" smtClean="0"/>
          </a:p>
          <a:p>
            <a:pPr lvl="1"/>
            <a:endParaRPr lang="en-US" dirty="0" smtClean="0"/>
          </a:p>
          <a:p>
            <a:pPr marL="285750" indent="-285750">
              <a:buFont typeface="Arial"/>
              <a:buChar char="•"/>
            </a:pPr>
            <a:r>
              <a:rPr lang="en-US" dirty="0" smtClean="0"/>
              <a:t>If Si fiber strength can’t be made high enough we will probably need Si springs at the PUM to get low frequency performance.</a:t>
            </a:r>
          </a:p>
          <a:p>
            <a:pPr marL="285750" indent="-285750">
              <a:buFont typeface="Arial"/>
              <a:buChar char="•"/>
            </a:pPr>
            <a:endParaRPr lang="en-US" dirty="0" smtClean="0"/>
          </a:p>
          <a:p>
            <a:pPr marL="285750" indent="-285750">
              <a:buFont typeface="Arial"/>
              <a:buChar char="•"/>
            </a:pPr>
            <a:r>
              <a:rPr lang="en-US" dirty="0" smtClean="0"/>
              <a:t>EQ stop </a:t>
            </a:r>
            <a:r>
              <a:rPr lang="en-US" dirty="0" err="1" smtClean="0"/>
              <a:t>viton</a:t>
            </a:r>
            <a:r>
              <a:rPr lang="en-US" dirty="0" smtClean="0"/>
              <a:t> pads need to go away because </a:t>
            </a:r>
            <a:r>
              <a:rPr lang="en-US" dirty="0" err="1" smtClean="0"/>
              <a:t>viton</a:t>
            </a:r>
            <a:r>
              <a:rPr lang="en-US" dirty="0" smtClean="0"/>
              <a:t> becomes hard and brittle when cold. We’ll have to find a different material or approach to cushion the optic.</a:t>
            </a:r>
          </a:p>
          <a:p>
            <a:pPr marL="285750" indent="-285750">
              <a:buFont typeface="Arial"/>
              <a:buChar char="•"/>
            </a:pPr>
            <a:endParaRPr lang="en-US" dirty="0"/>
          </a:p>
        </p:txBody>
      </p:sp>
      <p:sp>
        <p:nvSpPr>
          <p:cNvPr id="3" name="Slide Number Placeholder 2"/>
          <p:cNvSpPr>
            <a:spLocks noGrp="1"/>
          </p:cNvSpPr>
          <p:nvPr>
            <p:ph type="sldNum" sz="quarter" idx="12"/>
          </p:nvPr>
        </p:nvSpPr>
        <p:spPr/>
        <p:txBody>
          <a:bodyPr/>
          <a:lstStyle/>
          <a:p>
            <a:fld id="{03227FEA-7877-914B-8D2D-3B83FDF50199}" type="slidenum">
              <a:rPr lang="en-US" smtClean="0"/>
              <a:t>5</a:t>
            </a:fld>
            <a:endParaRPr lang="en-US"/>
          </a:p>
        </p:txBody>
      </p:sp>
    </p:spTree>
    <p:extLst>
      <p:ext uri="{BB962C8B-B14F-4D97-AF65-F5344CB8AC3E}">
        <p14:creationId xmlns:p14="http://schemas.microsoft.com/office/powerpoint/2010/main" val="2322140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227FEA-7877-914B-8D2D-3B83FDF50199}" type="slidenum">
              <a:rPr lang="en-US" smtClean="0"/>
              <a:t>6</a:t>
            </a:fld>
            <a:endParaRPr lang="en-US"/>
          </a:p>
        </p:txBody>
      </p:sp>
      <p:sp>
        <p:nvSpPr>
          <p:cNvPr id="3" name="TextBox 2"/>
          <p:cNvSpPr txBox="1"/>
          <p:nvPr/>
        </p:nvSpPr>
        <p:spPr>
          <a:xfrm>
            <a:off x="0" y="314476"/>
            <a:ext cx="9142413" cy="5078314"/>
          </a:xfrm>
          <a:prstGeom prst="rect">
            <a:avLst/>
          </a:prstGeom>
          <a:noFill/>
        </p:spPr>
        <p:txBody>
          <a:bodyPr wrap="square" rtlCol="0">
            <a:spAutoFit/>
          </a:bodyPr>
          <a:lstStyle/>
          <a:p>
            <a:pPr marL="285750" indent="-285750">
              <a:buFont typeface="Arial"/>
              <a:buChar char="•"/>
            </a:pPr>
            <a:r>
              <a:rPr lang="en-US" dirty="0"/>
              <a:t>Vibration absorbers for the quad structure in the cold part can’t use Viton because it is not </a:t>
            </a:r>
            <a:r>
              <a:rPr lang="en-US" dirty="0" err="1"/>
              <a:t>lossy</a:t>
            </a:r>
            <a:r>
              <a:rPr lang="en-US" dirty="0"/>
              <a:t> when cold. However, eddy current damping becomes much better. Perhaps a cryogenic vibration absorber can be eddy current damping based. Magnets will be OK because they are on the heat shield, not the SUS or ISI.</a:t>
            </a:r>
          </a:p>
          <a:p>
            <a:endParaRPr lang="en-US" dirty="0" smtClean="0"/>
          </a:p>
          <a:p>
            <a:pPr marL="285750" indent="-285750">
              <a:buFont typeface="Arial"/>
              <a:buChar char="•"/>
            </a:pPr>
            <a:r>
              <a:rPr lang="en-US" dirty="0" smtClean="0"/>
              <a:t>How </a:t>
            </a:r>
            <a:r>
              <a:rPr lang="en-US" dirty="0" smtClean="0"/>
              <a:t>big of a hole do we need in the shield for the transmitted beam at the ETMs? Do we need a </a:t>
            </a:r>
            <a:r>
              <a:rPr lang="en-US" dirty="0" err="1" smtClean="0"/>
              <a:t>Transmon</a:t>
            </a:r>
            <a:r>
              <a:rPr lang="en-US" dirty="0" smtClean="0"/>
              <a:t> SUS, or if so, should we think about putting it inside the heat shield so we don’t need another hole?</a:t>
            </a:r>
          </a:p>
          <a:p>
            <a:pPr marL="285750" indent="-285750">
              <a:buFont typeface="Arial"/>
              <a:buChar char="•"/>
            </a:pPr>
            <a:endParaRPr lang="en-US" dirty="0"/>
          </a:p>
          <a:p>
            <a:pPr marL="285750" indent="-285750">
              <a:buFont typeface="Arial"/>
              <a:buChar char="•"/>
            </a:pPr>
            <a:r>
              <a:rPr lang="en-US" dirty="0" smtClean="0"/>
              <a:t>How big of a hole do we need for the beam to enter the shield for the ITMs?</a:t>
            </a:r>
          </a:p>
          <a:p>
            <a:pPr marL="285750" indent="-285750">
              <a:buFont typeface="Arial"/>
              <a:buChar char="•"/>
            </a:pPr>
            <a:endParaRPr lang="en-US" dirty="0"/>
          </a:p>
          <a:p>
            <a:pPr marL="285750" indent="-285750">
              <a:buFont typeface="Arial"/>
              <a:buChar char="•"/>
            </a:pPr>
            <a:r>
              <a:rPr lang="en-US" dirty="0" smtClean="0"/>
              <a:t>How do the </a:t>
            </a:r>
            <a:r>
              <a:rPr lang="en-US" dirty="0" err="1" smtClean="0"/>
              <a:t>Oplevs</a:t>
            </a:r>
            <a:r>
              <a:rPr lang="en-US" dirty="0" smtClean="0"/>
              <a:t> get around the beam tube shield at the end stations? At the corner station, looks like they can just go through the open end using the aLIGO setup since it will likely be beyond the beam tube shield.</a:t>
            </a:r>
          </a:p>
          <a:p>
            <a:pPr marL="285750" indent="-285750">
              <a:buFont typeface="Arial"/>
              <a:buChar char="•"/>
            </a:pPr>
            <a:endParaRPr lang="en-US" dirty="0"/>
          </a:p>
          <a:p>
            <a:pPr marL="285750" indent="-285750">
              <a:buFont typeface="Arial"/>
              <a:buChar char="•"/>
            </a:pPr>
            <a:r>
              <a:rPr lang="en-US" dirty="0" smtClean="0"/>
              <a:t>What is the BRDF </a:t>
            </a:r>
            <a:r>
              <a:rPr lang="en-US" dirty="0"/>
              <a:t>of the black heat shield coatings</a:t>
            </a:r>
            <a:r>
              <a:rPr lang="en-US" dirty="0" smtClean="0"/>
              <a:t> at both the laser wavelength and room temperature radiation wavelengths? This is important for estimating the heat shield scattering of laser light and of warm beam tube radiation. </a:t>
            </a:r>
            <a:endParaRPr lang="en-US" dirty="0"/>
          </a:p>
        </p:txBody>
      </p:sp>
    </p:spTree>
    <p:extLst>
      <p:ext uri="{BB962C8B-B14F-4D97-AF65-F5344CB8AC3E}">
        <p14:creationId xmlns:p14="http://schemas.microsoft.com/office/powerpoint/2010/main" val="24891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900506 AdvLIGO Systems BSC5-L1, Top Level Chamber Assembly - LIGOI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09705" cy="6858000"/>
          </a:xfrm>
          <a:prstGeom prst="rect">
            <a:avLst/>
          </a:prstGeom>
        </p:spPr>
      </p:pic>
      <p:sp>
        <p:nvSpPr>
          <p:cNvPr id="3" name="Rectangle 2"/>
          <p:cNvSpPr/>
          <p:nvPr/>
        </p:nvSpPr>
        <p:spPr>
          <a:xfrm rot="17146649">
            <a:off x="6336893" y="4291630"/>
            <a:ext cx="955524" cy="28544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Lower SUS</a:t>
            </a:r>
            <a:endParaRPr lang="en-US" b="1" dirty="0"/>
          </a:p>
        </p:txBody>
      </p:sp>
      <p:sp>
        <p:nvSpPr>
          <p:cNvPr id="4" name="Rectangle 3"/>
          <p:cNvSpPr/>
          <p:nvPr/>
        </p:nvSpPr>
        <p:spPr>
          <a:xfrm>
            <a:off x="2352721" y="3443798"/>
            <a:ext cx="955524" cy="2854476"/>
          </a:xfrm>
          <a:prstGeom prst="rect">
            <a:avLst/>
          </a:prstGeom>
          <a:noFill/>
          <a:ln w="63500">
            <a:solidFill>
              <a:srgbClr val="3366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Lower SUS</a:t>
            </a:r>
            <a:endParaRPr lang="en-US" b="1" dirty="0"/>
          </a:p>
        </p:txBody>
      </p:sp>
      <p:cxnSp>
        <p:nvCxnSpPr>
          <p:cNvPr id="9" name="Straight Arrow Connector 8"/>
          <p:cNvCxnSpPr/>
          <p:nvPr/>
        </p:nvCxnSpPr>
        <p:spPr>
          <a:xfrm flipH="1" flipV="1">
            <a:off x="3640667" y="4995333"/>
            <a:ext cx="1670616" cy="374953"/>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12727" y="96764"/>
            <a:ext cx="2536503" cy="3970318"/>
          </a:xfrm>
          <a:prstGeom prst="rect">
            <a:avLst/>
          </a:prstGeom>
          <a:solidFill>
            <a:schemeClr val="bg1"/>
          </a:solidFill>
          <a:ln w="25400">
            <a:solidFill>
              <a:schemeClr val="tx1"/>
            </a:solidFill>
          </a:ln>
        </p:spPr>
        <p:txBody>
          <a:bodyPr wrap="square" rtlCol="0">
            <a:spAutoFit/>
          </a:bodyPr>
          <a:lstStyle/>
          <a:p>
            <a:pPr algn="ctr"/>
            <a:r>
              <a:rPr lang="en-US" b="1" dirty="0" smtClean="0"/>
              <a:t>Figure 1</a:t>
            </a:r>
          </a:p>
          <a:p>
            <a:r>
              <a:rPr lang="en-US" b="1" dirty="0" smtClean="0"/>
              <a:t>Quad Suspension Install</a:t>
            </a:r>
          </a:p>
          <a:p>
            <a:endParaRPr lang="en-US" dirty="0" smtClean="0"/>
          </a:p>
          <a:p>
            <a:r>
              <a:rPr lang="en-US" dirty="0" smtClean="0"/>
              <a:t>If quad upgrades are longer than aLIGO, they will be too long for a cartridge install. The lower part of the SUS will have to go through the door, which has a </a:t>
            </a:r>
            <a:r>
              <a:rPr lang="en-US" dirty="0" err="1" smtClean="0"/>
              <a:t>dia</a:t>
            </a:r>
            <a:r>
              <a:rPr lang="en-US" dirty="0" smtClean="0"/>
              <a:t> of 1536 mm. For long fibers, we may need to tilt the lower suspension on its way in.</a:t>
            </a:r>
            <a:endParaRPr lang="en-US" dirty="0"/>
          </a:p>
        </p:txBody>
      </p:sp>
      <p:sp>
        <p:nvSpPr>
          <p:cNvPr id="11" name="TextBox 10"/>
          <p:cNvSpPr txBox="1"/>
          <p:nvPr/>
        </p:nvSpPr>
        <p:spPr>
          <a:xfrm>
            <a:off x="2571820" y="1133715"/>
            <a:ext cx="736425" cy="523220"/>
          </a:xfrm>
          <a:prstGeom prst="rect">
            <a:avLst/>
          </a:prstGeom>
          <a:noFill/>
        </p:spPr>
        <p:txBody>
          <a:bodyPr wrap="none" rtlCol="0">
            <a:spAutoFit/>
          </a:bodyPr>
          <a:lstStyle/>
          <a:p>
            <a:r>
              <a:rPr lang="en-US" sz="2800" dirty="0" smtClean="0"/>
              <a:t>BSC</a:t>
            </a:r>
            <a:endParaRPr lang="en-US" sz="2800" dirty="0"/>
          </a:p>
        </p:txBody>
      </p:sp>
      <p:sp>
        <p:nvSpPr>
          <p:cNvPr id="13" name="Slide Number Placeholder 12"/>
          <p:cNvSpPr>
            <a:spLocks noGrp="1"/>
          </p:cNvSpPr>
          <p:nvPr>
            <p:ph type="sldNum" sz="quarter" idx="12"/>
          </p:nvPr>
        </p:nvSpPr>
        <p:spPr/>
        <p:txBody>
          <a:bodyPr/>
          <a:lstStyle/>
          <a:p>
            <a:fld id="{03227FEA-7877-914B-8D2D-3B83FDF50199}" type="slidenum">
              <a:rPr lang="en-US" smtClean="0"/>
              <a:t>7</a:t>
            </a:fld>
            <a:endParaRPr lang="en-US"/>
          </a:p>
        </p:txBody>
      </p:sp>
    </p:spTree>
    <p:extLst>
      <p:ext uri="{BB962C8B-B14F-4D97-AF65-F5344CB8AC3E}">
        <p14:creationId xmlns:p14="http://schemas.microsoft.com/office/powerpoint/2010/main" val="70151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7"/>
            <a:ext cx="8229600" cy="1143000"/>
          </a:xfrm>
        </p:spPr>
        <p:txBody>
          <a:bodyPr/>
          <a:lstStyle/>
          <a:p>
            <a:r>
              <a:rPr lang="en-US" dirty="0" smtClean="0"/>
              <a:t>Fig 2: Heat shield in operation</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385437" y="4497027"/>
            <a:ext cx="1356649" cy="1462696"/>
          </a:xfrm>
          <a:prstGeom prst="rect">
            <a:avLst/>
          </a:prstGeom>
          <a:noFill/>
          <a:ln w="635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739396" y="5177875"/>
            <a:ext cx="610764" cy="0"/>
          </a:xfrm>
          <a:prstGeom prst="line">
            <a:avLst/>
          </a:prstGeom>
          <a:ln w="63500">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5749181" y="5653667"/>
            <a:ext cx="610764" cy="0"/>
          </a:xfrm>
          <a:prstGeom prst="line">
            <a:avLst/>
          </a:prstGeom>
          <a:ln w="63500">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38427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01168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01168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cxnSp>
        <p:nvCxnSpPr>
          <p:cNvPr id="165" name="Straight Connector 164"/>
          <p:cNvCxnSpPr/>
          <p:nvPr/>
        </p:nvCxnSpPr>
        <p:spPr>
          <a:xfrm flipH="1">
            <a:off x="7729140" y="5324065"/>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7763461" y="5644382"/>
            <a:ext cx="610764" cy="0"/>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05143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192628" y="5078394"/>
            <a:ext cx="243400" cy="178744"/>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01998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5208220" y="5526210"/>
            <a:ext cx="243400" cy="178744"/>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88" name="Straight Arrow Connector 87"/>
          <p:cNvCxnSpPr>
            <a:stCxn id="86" idx="2"/>
          </p:cNvCxnSpPr>
          <p:nvPr/>
        </p:nvCxnSpPr>
        <p:spPr>
          <a:xfrm>
            <a:off x="8573948" y="3083418"/>
            <a:ext cx="70871" cy="1291941"/>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94" idx="1"/>
          </p:cNvCxnSpPr>
          <p:nvPr/>
        </p:nvCxnSpPr>
        <p:spPr>
          <a:xfrm flipH="1" flipV="1">
            <a:off x="7763461" y="5916470"/>
            <a:ext cx="170364" cy="399131"/>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933825" y="5992435"/>
            <a:ext cx="1140105" cy="646331"/>
          </a:xfrm>
          <a:prstGeom prst="rect">
            <a:avLst/>
          </a:prstGeom>
          <a:solidFill>
            <a:schemeClr val="bg1"/>
          </a:solidFill>
          <a:ln>
            <a:solidFill>
              <a:schemeClr val="tx1"/>
            </a:solidFill>
          </a:ln>
        </p:spPr>
        <p:txBody>
          <a:bodyPr wrap="square" rtlCol="0">
            <a:spAutoFit/>
          </a:bodyPr>
          <a:lstStyle/>
          <a:p>
            <a:pPr algn="ctr"/>
            <a:r>
              <a:rPr lang="en-US" dirty="0" smtClean="0"/>
              <a:t>80 K heat shield</a:t>
            </a:r>
            <a:endParaRPr lang="en-US" dirty="0"/>
          </a:p>
        </p:txBody>
      </p:sp>
      <p:sp>
        <p:nvSpPr>
          <p:cNvPr id="101" name="TextBox 100"/>
          <p:cNvSpPr txBox="1"/>
          <p:nvPr/>
        </p:nvSpPr>
        <p:spPr>
          <a:xfrm>
            <a:off x="3207671" y="6377172"/>
            <a:ext cx="2190806" cy="369332"/>
          </a:xfrm>
          <a:prstGeom prst="rect">
            <a:avLst/>
          </a:prstGeom>
          <a:solidFill>
            <a:schemeClr val="bg1"/>
          </a:solidFill>
          <a:ln>
            <a:solidFill>
              <a:schemeClr val="tx1"/>
            </a:solidFill>
          </a:ln>
        </p:spPr>
        <p:txBody>
          <a:bodyPr wrap="square" rtlCol="0">
            <a:spAutoFit/>
          </a:bodyPr>
          <a:lstStyle/>
          <a:p>
            <a:pPr algn="ctr"/>
            <a:r>
              <a:rPr lang="en-US" dirty="0" smtClean="0"/>
              <a:t>ACB in suspended HS</a:t>
            </a:r>
            <a:endParaRPr lang="en-US" dirty="0"/>
          </a:p>
        </p:txBody>
      </p:sp>
      <p:cxnSp>
        <p:nvCxnSpPr>
          <p:cNvPr id="106" name="Straight Arrow Connector 105"/>
          <p:cNvCxnSpPr>
            <a:stCxn id="101" idx="3"/>
          </p:cNvCxnSpPr>
          <p:nvPr/>
        </p:nvCxnSpPr>
        <p:spPr>
          <a:xfrm flipV="1">
            <a:off x="5398477" y="5711650"/>
            <a:ext cx="793350" cy="850188"/>
          </a:xfrm>
          <a:prstGeom prst="straightConnector1">
            <a:avLst/>
          </a:prstGeom>
          <a:ln w="38100">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09" idx="2"/>
          </p:cNvCxnSpPr>
          <p:nvPr/>
        </p:nvCxnSpPr>
        <p:spPr>
          <a:xfrm flipH="1">
            <a:off x="7454900" y="2435954"/>
            <a:ext cx="526640" cy="1078207"/>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962991" y="1235625"/>
            <a:ext cx="2037097" cy="1200329"/>
          </a:xfrm>
          <a:prstGeom prst="rect">
            <a:avLst/>
          </a:prstGeom>
          <a:solidFill>
            <a:schemeClr val="bg1"/>
          </a:solidFill>
          <a:ln>
            <a:solidFill>
              <a:schemeClr val="tx1"/>
            </a:solidFill>
          </a:ln>
        </p:spPr>
        <p:txBody>
          <a:bodyPr wrap="square" rtlCol="0">
            <a:spAutoFit/>
          </a:bodyPr>
          <a:lstStyle/>
          <a:p>
            <a:pPr algn="ctr"/>
            <a:r>
              <a:rPr lang="en-US" dirty="0" smtClean="0"/>
              <a:t>Room temp upper structure, disconnected from cold lower</a:t>
            </a:r>
            <a:endParaRPr lang="en-US" dirty="0"/>
          </a:p>
        </p:txBody>
      </p:sp>
      <p:sp>
        <p:nvSpPr>
          <p:cNvPr id="114" name="Rectangle 113"/>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flipH="1" flipV="1">
            <a:off x="4685279" y="5078419"/>
            <a:ext cx="1292998" cy="16921"/>
          </a:xfrm>
          <a:prstGeom prst="line">
            <a:avLst/>
          </a:prstGeom>
          <a:ln w="635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flipV="1">
            <a:off x="4689719" y="5711650"/>
            <a:ext cx="1292998" cy="16921"/>
          </a:xfrm>
          <a:prstGeom prst="line">
            <a:avLst/>
          </a:prstGeom>
          <a:ln w="635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45" idx="2"/>
          </p:cNvCxnSpPr>
          <p:nvPr/>
        </p:nvCxnSpPr>
        <p:spPr>
          <a:xfrm>
            <a:off x="1428071" y="4262344"/>
            <a:ext cx="161368" cy="578242"/>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45" idx="2"/>
          </p:cNvCxnSpPr>
          <p:nvPr/>
        </p:nvCxnSpPr>
        <p:spPr>
          <a:xfrm>
            <a:off x="1428071" y="4262344"/>
            <a:ext cx="1825896" cy="717441"/>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358743" y="3616013"/>
            <a:ext cx="2138655" cy="646331"/>
          </a:xfrm>
          <a:prstGeom prst="rect">
            <a:avLst/>
          </a:prstGeom>
          <a:noFill/>
          <a:ln>
            <a:solidFill>
              <a:schemeClr val="tx1"/>
            </a:solidFill>
          </a:ln>
        </p:spPr>
        <p:txBody>
          <a:bodyPr wrap="square" rtlCol="0">
            <a:spAutoFit/>
          </a:bodyPr>
          <a:lstStyle/>
          <a:p>
            <a:r>
              <a:rPr lang="en-US" dirty="0" smtClean="0"/>
              <a:t>80 K baffled beam tube shield</a:t>
            </a:r>
            <a:endParaRPr lang="en-US" dirty="0"/>
          </a:p>
        </p:txBody>
      </p:sp>
      <p:sp>
        <p:nvSpPr>
          <p:cNvPr id="146" name="TextBox 145"/>
          <p:cNvSpPr txBox="1"/>
          <p:nvPr/>
        </p:nvSpPr>
        <p:spPr>
          <a:xfrm>
            <a:off x="3046733" y="3619072"/>
            <a:ext cx="2138655" cy="646331"/>
          </a:xfrm>
          <a:prstGeom prst="rect">
            <a:avLst/>
          </a:prstGeom>
          <a:noFill/>
          <a:ln>
            <a:solidFill>
              <a:schemeClr val="tx1"/>
            </a:solidFill>
          </a:ln>
        </p:spPr>
        <p:txBody>
          <a:bodyPr wrap="square" rtlCol="0">
            <a:spAutoFit/>
          </a:bodyPr>
          <a:lstStyle/>
          <a:p>
            <a:r>
              <a:rPr lang="en-US" dirty="0" smtClean="0"/>
              <a:t>Telescoping heat shield section</a:t>
            </a:r>
            <a:endParaRPr lang="en-US" dirty="0"/>
          </a:p>
        </p:txBody>
      </p:sp>
      <p:cxnSp>
        <p:nvCxnSpPr>
          <p:cNvPr id="147" name="Straight Arrow Connector 146"/>
          <p:cNvCxnSpPr/>
          <p:nvPr/>
        </p:nvCxnSpPr>
        <p:spPr>
          <a:xfrm>
            <a:off x="4294832" y="4262349"/>
            <a:ext cx="737622" cy="804013"/>
          </a:xfrm>
          <a:prstGeom prst="straightConnector1">
            <a:avLst/>
          </a:prstGeom>
          <a:ln w="381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6445238" y="4628655"/>
            <a:ext cx="0" cy="1220821"/>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7683720" y="4622069"/>
            <a:ext cx="0" cy="1220821"/>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6445238" y="4544001"/>
            <a:ext cx="1238482" cy="0"/>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6441338" y="5888149"/>
            <a:ext cx="1238482" cy="0"/>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flipV="1">
            <a:off x="6445238" y="4544001"/>
            <a:ext cx="1167464" cy="1305476"/>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6085327" y="6118423"/>
            <a:ext cx="1678134" cy="646331"/>
          </a:xfrm>
          <a:prstGeom prst="rect">
            <a:avLst/>
          </a:prstGeom>
          <a:solidFill>
            <a:schemeClr val="bg1"/>
          </a:solidFill>
          <a:ln>
            <a:solidFill>
              <a:schemeClr val="tx1"/>
            </a:solidFill>
          </a:ln>
        </p:spPr>
        <p:txBody>
          <a:bodyPr wrap="square" rtlCol="0">
            <a:spAutoFit/>
          </a:bodyPr>
          <a:lstStyle/>
          <a:p>
            <a:pPr algn="ctr"/>
            <a:r>
              <a:rPr lang="en-US" dirty="0" smtClean="0"/>
              <a:t>80 K lower </a:t>
            </a:r>
            <a:r>
              <a:rPr lang="en-US" dirty="0" smtClean="0"/>
              <a:t>structure</a:t>
            </a:r>
            <a:endParaRPr lang="en-US" dirty="0"/>
          </a:p>
        </p:txBody>
      </p:sp>
      <p:cxnSp>
        <p:nvCxnSpPr>
          <p:cNvPr id="159" name="Straight Arrow Connector 158"/>
          <p:cNvCxnSpPr/>
          <p:nvPr/>
        </p:nvCxnSpPr>
        <p:spPr>
          <a:xfrm flipV="1">
            <a:off x="6350160" y="5867548"/>
            <a:ext cx="337586" cy="270817"/>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14136" y="867951"/>
            <a:ext cx="6539063" cy="1815882"/>
          </a:xfrm>
          <a:prstGeom prst="rect">
            <a:avLst/>
          </a:prstGeom>
          <a:noFill/>
        </p:spPr>
        <p:txBody>
          <a:bodyPr wrap="square" rtlCol="0">
            <a:spAutoFit/>
          </a:bodyPr>
          <a:lstStyle/>
          <a:p>
            <a:pPr marL="285750" indent="-285750">
              <a:buFontTx/>
              <a:buChar char="•"/>
            </a:pPr>
            <a:r>
              <a:rPr lang="en-US" sz="1600" dirty="0" smtClean="0"/>
              <a:t>The upper quad structure (aka upper cage) is room temperature and physically separate from the cold lower structure (aka lowe</a:t>
            </a:r>
            <a:r>
              <a:rPr lang="en-US" sz="1600" dirty="0" smtClean="0"/>
              <a:t>r cage</a:t>
            </a:r>
            <a:r>
              <a:rPr lang="en-US" sz="1600" dirty="0" smtClean="0"/>
              <a:t>).</a:t>
            </a:r>
          </a:p>
          <a:p>
            <a:pPr marL="285750" indent="-285750">
              <a:buFontTx/>
              <a:buChar char="•"/>
            </a:pPr>
            <a:r>
              <a:rPr lang="en-US" sz="1600" dirty="0" smtClean="0"/>
              <a:t>The lower structure is part of the heat shield and arm cavity baffle (ACB) which are suspended from stage 0 and actively controlled to follow stage 2 for good seismic isolation. The heat shield consists of Cu or Al panels that bolt onto the lower structure and are cooled by a cold link.</a:t>
            </a:r>
          </a:p>
          <a:p>
            <a:pPr marL="285750" indent="-285750">
              <a:buFontTx/>
              <a:buChar char="•"/>
            </a:pPr>
            <a:r>
              <a:rPr lang="en-US" sz="1600" dirty="0" smtClean="0"/>
              <a:t>The beam tube also includes a heat shield.</a:t>
            </a:r>
            <a:endParaRPr lang="en-US" sz="1600" dirty="0" smtClean="0"/>
          </a:p>
        </p:txBody>
      </p:sp>
    </p:spTree>
    <p:extLst>
      <p:ext uri="{BB962C8B-B14F-4D97-AF65-F5344CB8AC3E}">
        <p14:creationId xmlns:p14="http://schemas.microsoft.com/office/powerpoint/2010/main" val="21475601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23"/>
            <a:ext cx="8229600" cy="1143000"/>
          </a:xfrm>
        </p:spPr>
        <p:txBody>
          <a:bodyPr>
            <a:normAutofit/>
          </a:bodyPr>
          <a:lstStyle/>
          <a:p>
            <a:r>
              <a:rPr lang="en-US" dirty="0" smtClean="0"/>
              <a:t>Fig 3: Heat shield during SUS work</a:t>
            </a:r>
            <a:endParaRPr lang="en-US" dirty="0"/>
          </a:p>
        </p:txBody>
      </p:sp>
      <p:grpSp>
        <p:nvGrpSpPr>
          <p:cNvPr id="8" name="Group 7"/>
          <p:cNvGrpSpPr/>
          <p:nvPr/>
        </p:nvGrpSpPr>
        <p:grpSpPr>
          <a:xfrm>
            <a:off x="3373106" y="1939947"/>
            <a:ext cx="5178106" cy="4829213"/>
            <a:chOff x="3998280" y="2613985"/>
            <a:chExt cx="3768767" cy="3514833"/>
          </a:xfrm>
        </p:grpSpPr>
        <p:sp>
          <p:nvSpPr>
            <p:cNvPr id="4" name="Rectangle 3"/>
            <p:cNvSpPr/>
            <p:nvPr/>
          </p:nvSpPr>
          <p:spPr>
            <a:xfrm>
              <a:off x="5566876" y="3308085"/>
              <a:ext cx="2200171" cy="282073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hord 4"/>
            <p:cNvSpPr/>
            <p:nvPr/>
          </p:nvSpPr>
          <p:spPr>
            <a:xfrm rot="5400000">
              <a:off x="5972913" y="2207945"/>
              <a:ext cx="1388091" cy="2200171"/>
            </a:xfrm>
            <a:prstGeom prst="chord">
              <a:avLst>
                <a:gd name="adj1" fmla="val 5425703"/>
                <a:gd name="adj2" fmla="val 16200000"/>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98280" y="4606148"/>
              <a:ext cx="1568592" cy="107962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5832668" y="2983186"/>
            <a:ext cx="2406899" cy="4903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Stage 2</a:t>
            </a:r>
            <a:endParaRPr lang="en-US" sz="1600" dirty="0"/>
          </a:p>
        </p:txBody>
      </p:sp>
      <p:sp>
        <p:nvSpPr>
          <p:cNvPr id="10" name="Rectangle 9"/>
          <p:cNvSpPr/>
          <p:nvPr/>
        </p:nvSpPr>
        <p:spPr>
          <a:xfrm>
            <a:off x="5699772" y="3631177"/>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11" name="Rectangle 10"/>
          <p:cNvSpPr/>
          <p:nvPr/>
        </p:nvSpPr>
        <p:spPr>
          <a:xfrm>
            <a:off x="7860382" y="3627974"/>
            <a:ext cx="502053" cy="3112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St0</a:t>
            </a:r>
            <a:endParaRPr lang="en-US" sz="1600" dirty="0"/>
          </a:p>
        </p:txBody>
      </p:sp>
      <p:sp>
        <p:nvSpPr>
          <p:cNvPr id="22" name="Rectangle 21"/>
          <p:cNvSpPr/>
          <p:nvPr/>
        </p:nvSpPr>
        <p:spPr>
          <a:xfrm>
            <a:off x="6826744" y="3707796"/>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26744" y="395780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826519" y="5208621"/>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826519" y="4628655"/>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125622" y="5213766"/>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26804" y="3712941"/>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128846" y="3964679"/>
            <a:ext cx="216757" cy="144879"/>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126579" y="4633800"/>
            <a:ext cx="216757" cy="472424"/>
          </a:xfrm>
          <a:prstGeom prst="rect">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22" idx="0"/>
          </p:cNvCxnSpPr>
          <p:nvPr/>
        </p:nvCxnSpPr>
        <p:spPr>
          <a:xfrm>
            <a:off x="6934898" y="3511595"/>
            <a:ext cx="225" cy="196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8" idx="0"/>
          </p:cNvCxnSpPr>
          <p:nvPr/>
        </p:nvCxnSpPr>
        <p:spPr>
          <a:xfrm>
            <a:off x="7225432" y="3514161"/>
            <a:ext cx="9751" cy="198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2" idx="2"/>
          </p:cNvCxnSpPr>
          <p:nvPr/>
        </p:nvCxnSpPr>
        <p:spPr>
          <a:xfrm>
            <a:off x="6935123" y="3852675"/>
            <a:ext cx="0" cy="1178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2"/>
          </p:cNvCxnSpPr>
          <p:nvPr/>
        </p:nvCxnSpPr>
        <p:spPr>
          <a:xfrm flipH="1">
            <a:off x="7233573" y="3857820"/>
            <a:ext cx="1610" cy="999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3" idx="2"/>
            <a:endCxn id="26" idx="0"/>
          </p:cNvCxnSpPr>
          <p:nvPr/>
        </p:nvCxnSpPr>
        <p:spPr>
          <a:xfrm flipH="1">
            <a:off x="6934898" y="4102680"/>
            <a:ext cx="225" cy="5259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9" idx="2"/>
            <a:endCxn id="30" idx="0"/>
          </p:cNvCxnSpPr>
          <p:nvPr/>
        </p:nvCxnSpPr>
        <p:spPr>
          <a:xfrm flipH="1">
            <a:off x="7234958" y="4109558"/>
            <a:ext cx="2267" cy="5242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6" idx="2"/>
            <a:endCxn id="25" idx="0"/>
          </p:cNvCxnSpPr>
          <p:nvPr/>
        </p:nvCxnSpPr>
        <p:spPr>
          <a:xfrm>
            <a:off x="6934898" y="5101079"/>
            <a:ext cx="0"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2"/>
            <a:endCxn id="27" idx="0"/>
          </p:cNvCxnSpPr>
          <p:nvPr/>
        </p:nvCxnSpPr>
        <p:spPr>
          <a:xfrm flipH="1">
            <a:off x="7234001" y="5106224"/>
            <a:ext cx="957" cy="107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584780" y="4928918"/>
            <a:ext cx="703826" cy="9875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6001522" y="3952343"/>
            <a:ext cx="443716" cy="200356"/>
            <a:chOff x="4466554" y="4577370"/>
            <a:chExt cx="443716" cy="200356"/>
          </a:xfrm>
        </p:grpSpPr>
        <p:sp>
          <p:nvSpPr>
            <p:cNvPr id="69" name="Rectangle 68"/>
            <p:cNvSpPr/>
            <p:nvPr/>
          </p:nvSpPr>
          <p:spPr>
            <a:xfrm>
              <a:off x="4466554" y="4732007"/>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466554" y="45773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grpSp>
        <p:nvGrpSpPr>
          <p:cNvPr id="77" name="Group 76"/>
          <p:cNvGrpSpPr/>
          <p:nvPr/>
        </p:nvGrpSpPr>
        <p:grpSpPr>
          <a:xfrm>
            <a:off x="7612701" y="3946770"/>
            <a:ext cx="446473" cy="196979"/>
            <a:chOff x="1774866" y="4424970"/>
            <a:chExt cx="446473" cy="196979"/>
          </a:xfrm>
        </p:grpSpPr>
        <p:sp>
          <p:nvSpPr>
            <p:cNvPr id="78" name="Rectangle 77"/>
            <p:cNvSpPr/>
            <p:nvPr/>
          </p:nvSpPr>
          <p:spPr>
            <a:xfrm>
              <a:off x="1774866" y="4576230"/>
              <a:ext cx="443716"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031034" y="4424970"/>
              <a:ext cx="190305" cy="1448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81" name="Straight Connector 80"/>
          <p:cNvCxnSpPr>
            <a:stCxn id="69" idx="3"/>
          </p:cNvCxnSpPr>
          <p:nvPr/>
        </p:nvCxnSpPr>
        <p:spPr>
          <a:xfrm>
            <a:off x="6445238" y="4129840"/>
            <a:ext cx="0" cy="404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1"/>
          </p:cNvCxnSpPr>
          <p:nvPr/>
        </p:nvCxnSpPr>
        <p:spPr>
          <a:xfrm>
            <a:off x="7612701" y="4120890"/>
            <a:ext cx="0" cy="4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Freeform 96"/>
          <p:cNvSpPr/>
          <p:nvPr/>
        </p:nvSpPr>
        <p:spPr>
          <a:xfrm>
            <a:off x="7757386" y="4375359"/>
            <a:ext cx="887433" cy="535775"/>
          </a:xfrm>
          <a:custGeom>
            <a:avLst/>
            <a:gdLst>
              <a:gd name="connsiteX0" fmla="*/ 0 w 887433"/>
              <a:gd name="connsiteY0" fmla="*/ 535775 h 535775"/>
              <a:gd name="connsiteX1" fmla="*/ 229509 w 887433"/>
              <a:gd name="connsiteY1" fmla="*/ 505176 h 535775"/>
              <a:gd name="connsiteX2" fmla="*/ 321312 w 887433"/>
              <a:gd name="connsiteY2" fmla="*/ 443978 h 535775"/>
              <a:gd name="connsiteX3" fmla="*/ 367214 w 887433"/>
              <a:gd name="connsiteY3" fmla="*/ 413379 h 535775"/>
              <a:gd name="connsiteX4" fmla="*/ 413116 w 887433"/>
              <a:gd name="connsiteY4" fmla="*/ 382780 h 535775"/>
              <a:gd name="connsiteX5" fmla="*/ 397815 w 887433"/>
              <a:gd name="connsiteY5" fmla="*/ 321582 h 535775"/>
              <a:gd name="connsiteX6" fmla="*/ 351913 w 887433"/>
              <a:gd name="connsiteY6" fmla="*/ 306282 h 535775"/>
              <a:gd name="connsiteX7" fmla="*/ 321312 w 887433"/>
              <a:gd name="connsiteY7" fmla="*/ 398079 h 535775"/>
              <a:gd name="connsiteX8" fmla="*/ 336613 w 887433"/>
              <a:gd name="connsiteY8" fmla="*/ 443978 h 535775"/>
              <a:gd name="connsiteX9" fmla="*/ 443717 w 887433"/>
              <a:gd name="connsiteY9" fmla="*/ 443978 h 535775"/>
              <a:gd name="connsiteX10" fmla="*/ 520220 w 887433"/>
              <a:gd name="connsiteY10" fmla="*/ 352181 h 535775"/>
              <a:gd name="connsiteX11" fmla="*/ 581422 w 887433"/>
              <a:gd name="connsiteY11" fmla="*/ 260384 h 535775"/>
              <a:gd name="connsiteX12" fmla="*/ 596722 w 887433"/>
              <a:gd name="connsiteY12" fmla="*/ 214485 h 535775"/>
              <a:gd name="connsiteX13" fmla="*/ 535520 w 887433"/>
              <a:gd name="connsiteY13" fmla="*/ 245084 h 535775"/>
              <a:gd name="connsiteX14" fmla="*/ 596722 w 887433"/>
              <a:gd name="connsiteY14" fmla="*/ 336881 h 535775"/>
              <a:gd name="connsiteX15" fmla="*/ 642624 w 887433"/>
              <a:gd name="connsiteY15" fmla="*/ 245084 h 535775"/>
              <a:gd name="connsiteX16" fmla="*/ 703826 w 887433"/>
              <a:gd name="connsiteY16" fmla="*/ 153287 h 535775"/>
              <a:gd name="connsiteX17" fmla="*/ 734427 w 887433"/>
              <a:gd name="connsiteY17" fmla="*/ 107389 h 535775"/>
              <a:gd name="connsiteX18" fmla="*/ 749728 w 887433"/>
              <a:gd name="connsiteY18" fmla="*/ 61490 h 535775"/>
              <a:gd name="connsiteX19" fmla="*/ 780329 w 887433"/>
              <a:gd name="connsiteY19" fmla="*/ 15592 h 535775"/>
              <a:gd name="connsiteX20" fmla="*/ 887433 w 887433"/>
              <a:gd name="connsiteY20" fmla="*/ 292 h 5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433" h="535775">
                <a:moveTo>
                  <a:pt x="0" y="535775"/>
                </a:moveTo>
                <a:cubicBezTo>
                  <a:pt x="13009" y="534691"/>
                  <a:pt x="174365" y="535809"/>
                  <a:pt x="229509" y="505176"/>
                </a:cubicBezTo>
                <a:cubicBezTo>
                  <a:pt x="261659" y="487316"/>
                  <a:pt x="290711" y="464377"/>
                  <a:pt x="321312" y="443978"/>
                </a:cubicBezTo>
                <a:lnTo>
                  <a:pt x="367214" y="413379"/>
                </a:lnTo>
                <a:lnTo>
                  <a:pt x="413116" y="382780"/>
                </a:lnTo>
                <a:cubicBezTo>
                  <a:pt x="408016" y="362381"/>
                  <a:pt x="410951" y="338001"/>
                  <a:pt x="397815" y="321582"/>
                </a:cubicBezTo>
                <a:cubicBezTo>
                  <a:pt x="387739" y="308988"/>
                  <a:pt x="363318" y="294878"/>
                  <a:pt x="351913" y="306282"/>
                </a:cubicBezTo>
                <a:cubicBezTo>
                  <a:pt x="329105" y="329088"/>
                  <a:pt x="321312" y="398079"/>
                  <a:pt x="321312" y="398079"/>
                </a:cubicBezTo>
                <a:cubicBezTo>
                  <a:pt x="326412" y="413379"/>
                  <a:pt x="325209" y="432575"/>
                  <a:pt x="336613" y="443978"/>
                </a:cubicBezTo>
                <a:cubicBezTo>
                  <a:pt x="367343" y="474706"/>
                  <a:pt x="412661" y="451741"/>
                  <a:pt x="443717" y="443978"/>
                </a:cubicBezTo>
                <a:cubicBezTo>
                  <a:pt x="553061" y="279971"/>
                  <a:pt x="382782" y="528874"/>
                  <a:pt x="520220" y="352181"/>
                </a:cubicBezTo>
                <a:cubicBezTo>
                  <a:pt x="542799" y="323152"/>
                  <a:pt x="581422" y="260384"/>
                  <a:pt x="581422" y="260384"/>
                </a:cubicBezTo>
                <a:cubicBezTo>
                  <a:pt x="586522" y="245084"/>
                  <a:pt x="603935" y="228910"/>
                  <a:pt x="596722" y="214485"/>
                </a:cubicBezTo>
                <a:cubicBezTo>
                  <a:pt x="555922" y="132891"/>
                  <a:pt x="535522" y="245079"/>
                  <a:pt x="535520" y="245084"/>
                </a:cubicBezTo>
                <a:cubicBezTo>
                  <a:pt x="540321" y="264288"/>
                  <a:pt x="546407" y="346943"/>
                  <a:pt x="596722" y="336881"/>
                </a:cubicBezTo>
                <a:cubicBezTo>
                  <a:pt x="622194" y="331787"/>
                  <a:pt x="633853" y="260870"/>
                  <a:pt x="642624" y="245084"/>
                </a:cubicBezTo>
                <a:cubicBezTo>
                  <a:pt x="660485" y="212936"/>
                  <a:pt x="683425" y="183886"/>
                  <a:pt x="703826" y="153287"/>
                </a:cubicBezTo>
                <a:cubicBezTo>
                  <a:pt x="714026" y="137988"/>
                  <a:pt x="728612" y="124833"/>
                  <a:pt x="734427" y="107389"/>
                </a:cubicBezTo>
                <a:cubicBezTo>
                  <a:pt x="739527" y="92089"/>
                  <a:pt x="742515" y="75915"/>
                  <a:pt x="749728" y="61490"/>
                </a:cubicBezTo>
                <a:cubicBezTo>
                  <a:pt x="757952" y="45044"/>
                  <a:pt x="765029" y="25791"/>
                  <a:pt x="780329" y="15592"/>
                </a:cubicBezTo>
                <a:cubicBezTo>
                  <a:pt x="808847" y="-3419"/>
                  <a:pt x="855084" y="292"/>
                  <a:pt x="887433" y="292"/>
                </a:cubicBezTo>
              </a:path>
            </a:pathLst>
          </a:custGeom>
          <a:ln w="349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Rectangle 151"/>
          <p:cNvSpPr/>
          <p:nvPr/>
        </p:nvSpPr>
        <p:spPr>
          <a:xfrm rot="16200000">
            <a:off x="812939" y="4484635"/>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sp>
        <p:nvSpPr>
          <p:cNvPr id="156" name="Rectangle 155"/>
          <p:cNvSpPr/>
          <p:nvPr/>
        </p:nvSpPr>
        <p:spPr>
          <a:xfrm>
            <a:off x="2883412" y="4816499"/>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5331378" y="4416581"/>
            <a:ext cx="343222" cy="720840"/>
          </a:xfrm>
          <a:custGeom>
            <a:avLst/>
            <a:gdLst>
              <a:gd name="connsiteX0" fmla="*/ 0 w 343222"/>
              <a:gd name="connsiteY0" fmla="*/ 720840 h 720840"/>
              <a:gd name="connsiteX1" fmla="*/ 91526 w 343222"/>
              <a:gd name="connsiteY1" fmla="*/ 675073 h 720840"/>
              <a:gd name="connsiteX2" fmla="*/ 114407 w 343222"/>
              <a:gd name="connsiteY2" fmla="*/ 640747 h 720840"/>
              <a:gd name="connsiteX3" fmla="*/ 160170 w 343222"/>
              <a:gd name="connsiteY3" fmla="*/ 583537 h 720840"/>
              <a:gd name="connsiteX4" fmla="*/ 160170 w 343222"/>
              <a:gd name="connsiteY4" fmla="*/ 492002 h 720840"/>
              <a:gd name="connsiteX5" fmla="*/ 114407 w 343222"/>
              <a:gd name="connsiteY5" fmla="*/ 503444 h 720840"/>
              <a:gd name="connsiteX6" fmla="*/ 205933 w 343222"/>
              <a:gd name="connsiteY6" fmla="*/ 537770 h 720840"/>
              <a:gd name="connsiteX7" fmla="*/ 228815 w 343222"/>
              <a:gd name="connsiteY7" fmla="*/ 514886 h 720840"/>
              <a:gd name="connsiteX8" fmla="*/ 263137 w 343222"/>
              <a:gd name="connsiteY8" fmla="*/ 446234 h 720840"/>
              <a:gd name="connsiteX9" fmla="*/ 297459 w 343222"/>
              <a:gd name="connsiteY9" fmla="*/ 377583 h 720840"/>
              <a:gd name="connsiteX10" fmla="*/ 286018 w 343222"/>
              <a:gd name="connsiteY10" fmla="*/ 308931 h 720840"/>
              <a:gd name="connsiteX11" fmla="*/ 251696 w 343222"/>
              <a:gd name="connsiteY11" fmla="*/ 320373 h 720840"/>
              <a:gd name="connsiteX12" fmla="*/ 263137 w 343222"/>
              <a:gd name="connsiteY12" fmla="*/ 354699 h 720840"/>
              <a:gd name="connsiteX13" fmla="*/ 286018 w 343222"/>
              <a:gd name="connsiteY13" fmla="*/ 320373 h 720840"/>
              <a:gd name="connsiteX14" fmla="*/ 308900 w 343222"/>
              <a:gd name="connsiteY14" fmla="*/ 297489 h 720840"/>
              <a:gd name="connsiteX15" fmla="*/ 331781 w 343222"/>
              <a:gd name="connsiteY15" fmla="*/ 228838 h 720840"/>
              <a:gd name="connsiteX16" fmla="*/ 343222 w 343222"/>
              <a:gd name="connsiteY16" fmla="*/ 194512 h 720840"/>
              <a:gd name="connsiteX17" fmla="*/ 320340 w 343222"/>
              <a:gd name="connsiteY17" fmla="*/ 171628 h 720840"/>
              <a:gd name="connsiteX18" fmla="*/ 286018 w 343222"/>
              <a:gd name="connsiteY18" fmla="*/ 160186 h 720840"/>
              <a:gd name="connsiteX19" fmla="*/ 240255 w 343222"/>
              <a:gd name="connsiteY19" fmla="*/ 102977 h 720840"/>
              <a:gd name="connsiteX20" fmla="*/ 205933 w 343222"/>
              <a:gd name="connsiteY20" fmla="*/ 91535 h 720840"/>
              <a:gd name="connsiteX21" fmla="*/ 137289 w 343222"/>
              <a:gd name="connsiteY21" fmla="*/ 45767 h 720840"/>
              <a:gd name="connsiteX22" fmla="*/ 114407 w 343222"/>
              <a:gd name="connsiteY22" fmla="*/ 22883 h 720840"/>
              <a:gd name="connsiteX23" fmla="*/ 68645 w 343222"/>
              <a:gd name="connsiteY23" fmla="*/ 0 h 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222" h="720840">
                <a:moveTo>
                  <a:pt x="0" y="720840"/>
                </a:moveTo>
                <a:cubicBezTo>
                  <a:pt x="27315" y="709913"/>
                  <a:pt x="68677" y="697925"/>
                  <a:pt x="91526" y="675073"/>
                </a:cubicBezTo>
                <a:cubicBezTo>
                  <a:pt x="101249" y="665349"/>
                  <a:pt x="105817" y="651485"/>
                  <a:pt x="114407" y="640747"/>
                </a:cubicBezTo>
                <a:cubicBezTo>
                  <a:pt x="179616" y="559227"/>
                  <a:pt x="89744" y="689190"/>
                  <a:pt x="160170" y="583537"/>
                </a:cubicBezTo>
                <a:cubicBezTo>
                  <a:pt x="160320" y="582789"/>
                  <a:pt x="186230" y="502427"/>
                  <a:pt x="160170" y="492002"/>
                </a:cubicBezTo>
                <a:cubicBezTo>
                  <a:pt x="145571" y="486162"/>
                  <a:pt x="129661" y="499630"/>
                  <a:pt x="114407" y="503444"/>
                </a:cubicBezTo>
                <a:cubicBezTo>
                  <a:pt x="129936" y="565565"/>
                  <a:pt x="114485" y="568256"/>
                  <a:pt x="205933" y="537770"/>
                </a:cubicBezTo>
                <a:cubicBezTo>
                  <a:pt x="216166" y="534358"/>
                  <a:pt x="222077" y="523310"/>
                  <a:pt x="228815" y="514886"/>
                </a:cubicBezTo>
                <a:cubicBezTo>
                  <a:pt x="272529" y="460238"/>
                  <a:pt x="234943" y="502628"/>
                  <a:pt x="263137" y="446234"/>
                </a:cubicBezTo>
                <a:cubicBezTo>
                  <a:pt x="307494" y="357512"/>
                  <a:pt x="268701" y="463864"/>
                  <a:pt x="297459" y="377583"/>
                </a:cubicBezTo>
                <a:cubicBezTo>
                  <a:pt x="293645" y="354699"/>
                  <a:pt x="300510" y="327048"/>
                  <a:pt x="286018" y="308931"/>
                </a:cubicBezTo>
                <a:cubicBezTo>
                  <a:pt x="278485" y="299514"/>
                  <a:pt x="257089" y="309586"/>
                  <a:pt x="251696" y="320373"/>
                </a:cubicBezTo>
                <a:cubicBezTo>
                  <a:pt x="246303" y="331161"/>
                  <a:pt x="259323" y="343257"/>
                  <a:pt x="263137" y="354699"/>
                </a:cubicBezTo>
                <a:cubicBezTo>
                  <a:pt x="270764" y="343257"/>
                  <a:pt x="277428" y="331111"/>
                  <a:pt x="286018" y="320373"/>
                </a:cubicBezTo>
                <a:cubicBezTo>
                  <a:pt x="292756" y="311949"/>
                  <a:pt x="304076" y="307138"/>
                  <a:pt x="308900" y="297489"/>
                </a:cubicBezTo>
                <a:cubicBezTo>
                  <a:pt x="319686" y="275914"/>
                  <a:pt x="324154" y="251722"/>
                  <a:pt x="331781" y="228838"/>
                </a:cubicBezTo>
                <a:lnTo>
                  <a:pt x="343222" y="194512"/>
                </a:lnTo>
                <a:cubicBezTo>
                  <a:pt x="335595" y="186884"/>
                  <a:pt x="329590" y="177178"/>
                  <a:pt x="320340" y="171628"/>
                </a:cubicBezTo>
                <a:cubicBezTo>
                  <a:pt x="309999" y="165423"/>
                  <a:pt x="295435" y="167720"/>
                  <a:pt x="286018" y="160186"/>
                </a:cubicBezTo>
                <a:cubicBezTo>
                  <a:pt x="239250" y="122768"/>
                  <a:pt x="286905" y="130970"/>
                  <a:pt x="240255" y="102977"/>
                </a:cubicBezTo>
                <a:cubicBezTo>
                  <a:pt x="229914" y="96772"/>
                  <a:pt x="216475" y="97392"/>
                  <a:pt x="205933" y="91535"/>
                </a:cubicBezTo>
                <a:cubicBezTo>
                  <a:pt x="181894" y="78178"/>
                  <a:pt x="156734" y="65214"/>
                  <a:pt x="137289" y="45767"/>
                </a:cubicBezTo>
                <a:cubicBezTo>
                  <a:pt x="129662" y="38139"/>
                  <a:pt x="123657" y="28433"/>
                  <a:pt x="114407" y="22883"/>
                </a:cubicBezTo>
                <a:cubicBezTo>
                  <a:pt x="48681" y="-16556"/>
                  <a:pt x="100368" y="31729"/>
                  <a:pt x="68645" y="0"/>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a:off x="6687746" y="3514160"/>
            <a:ext cx="767154" cy="67638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4870944" y="4688526"/>
            <a:ext cx="161510" cy="27015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626735" y="5875820"/>
            <a:ext cx="161510" cy="259994"/>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4870944" y="5849476"/>
            <a:ext cx="161510" cy="28888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6191827" y="5232137"/>
            <a:ext cx="361373" cy="412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4937946" y="5177875"/>
            <a:ext cx="610764" cy="0"/>
          </a:xfrm>
          <a:prstGeom prst="line">
            <a:avLst/>
          </a:prstGeom>
          <a:ln w="63500">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4947731" y="5653667"/>
            <a:ext cx="610764" cy="0"/>
          </a:xfrm>
          <a:prstGeom prst="line">
            <a:avLst/>
          </a:prstGeom>
          <a:ln w="63500">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484183" y="5232137"/>
            <a:ext cx="0" cy="503908"/>
          </a:xfrm>
          <a:prstGeom prst="line">
            <a:avLst/>
          </a:prstGeom>
          <a:ln w="222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2911184" y="5004445"/>
            <a:ext cx="201168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2911184" y="5791282"/>
            <a:ext cx="2011680"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616629" y="4688527"/>
            <a:ext cx="171616" cy="270150"/>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sp>
        <p:nvSpPr>
          <p:cNvPr id="168" name="Rectangle 167"/>
          <p:cNvSpPr/>
          <p:nvPr/>
        </p:nvSpPr>
        <p:spPr>
          <a:xfrm>
            <a:off x="7683720" y="5358391"/>
            <a:ext cx="176662" cy="24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58743" y="4901412"/>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031141" y="5005709"/>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051432" y="5018435"/>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736418" y="5078394"/>
            <a:ext cx="243400" cy="178744"/>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58743" y="5725570"/>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3046733" y="561253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019988" y="562652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4752010" y="5526210"/>
            <a:ext cx="243400" cy="178744"/>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2068733" y="4818888"/>
            <a:ext cx="489140"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1023023" y="4677084"/>
            <a:ext cx="1042101" cy="1483351"/>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305690" y="4818888"/>
            <a:ext cx="717335" cy="1165494"/>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rot="16200000">
            <a:off x="-1756737" y="4484181"/>
            <a:ext cx="3813048" cy="276144"/>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Gate Valve</a:t>
            </a:r>
            <a:endParaRPr lang="en-US" dirty="0"/>
          </a:p>
        </p:txBody>
      </p:sp>
      <p:cxnSp>
        <p:nvCxnSpPr>
          <p:cNvPr id="124" name="Straight Connector 123"/>
          <p:cNvCxnSpPr/>
          <p:nvPr/>
        </p:nvCxnSpPr>
        <p:spPr>
          <a:xfrm flipH="1">
            <a:off x="305690" y="488761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311371" y="5912198"/>
            <a:ext cx="2232422" cy="0"/>
          </a:xfrm>
          <a:prstGeom prst="line">
            <a:avLst/>
          </a:prstGeom>
          <a:ln w="635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315161" y="4887618"/>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90199" y="4890413"/>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306313" y="571946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2217008" y="5733454"/>
            <a:ext cx="243400" cy="17874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8003895" y="2714086"/>
            <a:ext cx="1140105" cy="369332"/>
          </a:xfrm>
          <a:prstGeom prst="rect">
            <a:avLst/>
          </a:prstGeom>
          <a:solidFill>
            <a:schemeClr val="bg1"/>
          </a:solidFill>
          <a:ln>
            <a:solidFill>
              <a:schemeClr val="tx1"/>
            </a:solidFill>
          </a:ln>
        </p:spPr>
        <p:txBody>
          <a:bodyPr wrap="square" rtlCol="0">
            <a:spAutoFit/>
          </a:bodyPr>
          <a:lstStyle/>
          <a:p>
            <a:pPr algn="ctr"/>
            <a:r>
              <a:rPr lang="en-US" dirty="0"/>
              <a:t>C</a:t>
            </a:r>
            <a:r>
              <a:rPr lang="en-US" dirty="0" smtClean="0"/>
              <a:t>old link</a:t>
            </a:r>
            <a:endParaRPr lang="en-US" dirty="0"/>
          </a:p>
        </p:txBody>
      </p:sp>
      <p:cxnSp>
        <p:nvCxnSpPr>
          <p:cNvPr id="88" name="Straight Arrow Connector 87"/>
          <p:cNvCxnSpPr>
            <a:stCxn id="86" idx="2"/>
          </p:cNvCxnSpPr>
          <p:nvPr/>
        </p:nvCxnSpPr>
        <p:spPr>
          <a:xfrm>
            <a:off x="8573948" y="3083418"/>
            <a:ext cx="70871" cy="1291941"/>
          </a:xfrm>
          <a:prstGeom prst="straightConnector1">
            <a:avLst/>
          </a:prstGeom>
          <a:ln w="381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135" idx="2"/>
          </p:cNvCxnSpPr>
          <p:nvPr/>
        </p:nvCxnSpPr>
        <p:spPr>
          <a:xfrm>
            <a:off x="1428071" y="4262344"/>
            <a:ext cx="161368" cy="578242"/>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a:stCxn id="135" idx="2"/>
          </p:cNvCxnSpPr>
          <p:nvPr/>
        </p:nvCxnSpPr>
        <p:spPr>
          <a:xfrm>
            <a:off x="1428071" y="4262344"/>
            <a:ext cx="1825896" cy="717441"/>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3207671" y="6377172"/>
            <a:ext cx="2190806" cy="369332"/>
          </a:xfrm>
          <a:prstGeom prst="rect">
            <a:avLst/>
          </a:prstGeom>
          <a:solidFill>
            <a:schemeClr val="bg1"/>
          </a:solidFill>
          <a:ln>
            <a:solidFill>
              <a:schemeClr val="tx1"/>
            </a:solidFill>
          </a:ln>
        </p:spPr>
        <p:txBody>
          <a:bodyPr wrap="square" rtlCol="0">
            <a:spAutoFit/>
          </a:bodyPr>
          <a:lstStyle/>
          <a:p>
            <a:pPr algn="ctr"/>
            <a:r>
              <a:rPr lang="en-US" dirty="0" smtClean="0"/>
              <a:t>ACB in suspended HS</a:t>
            </a:r>
            <a:endParaRPr lang="en-US" dirty="0"/>
          </a:p>
        </p:txBody>
      </p:sp>
      <p:cxnSp>
        <p:nvCxnSpPr>
          <p:cNvPr id="107" name="Straight Arrow Connector 106"/>
          <p:cNvCxnSpPr>
            <a:stCxn id="109" idx="2"/>
          </p:cNvCxnSpPr>
          <p:nvPr/>
        </p:nvCxnSpPr>
        <p:spPr>
          <a:xfrm flipH="1">
            <a:off x="7454900" y="2435954"/>
            <a:ext cx="526640" cy="1078207"/>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962991" y="1235625"/>
            <a:ext cx="2037097" cy="1200329"/>
          </a:xfrm>
          <a:prstGeom prst="rect">
            <a:avLst/>
          </a:prstGeom>
          <a:solidFill>
            <a:schemeClr val="bg1"/>
          </a:solidFill>
          <a:ln>
            <a:solidFill>
              <a:schemeClr val="tx1"/>
            </a:solidFill>
          </a:ln>
        </p:spPr>
        <p:txBody>
          <a:bodyPr wrap="square" rtlCol="0">
            <a:spAutoFit/>
          </a:bodyPr>
          <a:lstStyle/>
          <a:p>
            <a:pPr algn="ctr"/>
            <a:r>
              <a:rPr lang="en-US" dirty="0" smtClean="0"/>
              <a:t>Room temp upper structure, disconnected from cold lower</a:t>
            </a:r>
            <a:endParaRPr lang="en-US" dirty="0"/>
          </a:p>
        </p:txBody>
      </p:sp>
      <p:sp>
        <p:nvSpPr>
          <p:cNvPr id="114" name="Rectangle 113"/>
          <p:cNvSpPr/>
          <p:nvPr/>
        </p:nvSpPr>
        <p:spPr>
          <a:xfrm>
            <a:off x="5699772" y="3949002"/>
            <a:ext cx="132896" cy="735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TextBox 134"/>
          <p:cNvSpPr txBox="1"/>
          <p:nvPr/>
        </p:nvSpPr>
        <p:spPr>
          <a:xfrm>
            <a:off x="358743" y="3616013"/>
            <a:ext cx="2138655" cy="646331"/>
          </a:xfrm>
          <a:prstGeom prst="rect">
            <a:avLst/>
          </a:prstGeom>
          <a:noFill/>
          <a:ln>
            <a:solidFill>
              <a:schemeClr val="tx1"/>
            </a:solidFill>
          </a:ln>
        </p:spPr>
        <p:txBody>
          <a:bodyPr wrap="square" rtlCol="0">
            <a:spAutoFit/>
          </a:bodyPr>
          <a:lstStyle/>
          <a:p>
            <a:r>
              <a:rPr lang="en-US" dirty="0" smtClean="0"/>
              <a:t>80 K baffled beam tube shield</a:t>
            </a:r>
            <a:endParaRPr lang="en-US" dirty="0"/>
          </a:p>
        </p:txBody>
      </p:sp>
      <p:cxnSp>
        <p:nvCxnSpPr>
          <p:cNvPr id="141" name="Straight Connector 140"/>
          <p:cNvCxnSpPr/>
          <p:nvPr/>
        </p:nvCxnSpPr>
        <p:spPr>
          <a:xfrm flipH="1" flipV="1">
            <a:off x="4229069" y="5078419"/>
            <a:ext cx="1292998" cy="16921"/>
          </a:xfrm>
          <a:prstGeom prst="line">
            <a:avLst/>
          </a:prstGeom>
          <a:ln w="635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flipV="1">
            <a:off x="4233509" y="5711650"/>
            <a:ext cx="1292998" cy="16921"/>
          </a:xfrm>
          <a:prstGeom prst="line">
            <a:avLst/>
          </a:prstGeom>
          <a:ln w="63500">
            <a:solidFill>
              <a:schemeClr val="accent5"/>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3046733" y="3619072"/>
            <a:ext cx="2138655" cy="646331"/>
          </a:xfrm>
          <a:prstGeom prst="rect">
            <a:avLst/>
          </a:prstGeom>
          <a:noFill/>
          <a:ln>
            <a:solidFill>
              <a:schemeClr val="tx1"/>
            </a:solidFill>
          </a:ln>
        </p:spPr>
        <p:txBody>
          <a:bodyPr wrap="square" rtlCol="0">
            <a:spAutoFit/>
          </a:bodyPr>
          <a:lstStyle/>
          <a:p>
            <a:r>
              <a:rPr lang="en-US" dirty="0" smtClean="0"/>
              <a:t>Telescoping heat shield section</a:t>
            </a:r>
            <a:endParaRPr lang="en-US" dirty="0"/>
          </a:p>
        </p:txBody>
      </p:sp>
      <p:cxnSp>
        <p:nvCxnSpPr>
          <p:cNvPr id="98" name="Straight Arrow Connector 97"/>
          <p:cNvCxnSpPr/>
          <p:nvPr/>
        </p:nvCxnSpPr>
        <p:spPr>
          <a:xfrm>
            <a:off x="4294832" y="4262349"/>
            <a:ext cx="267150" cy="804013"/>
          </a:xfrm>
          <a:prstGeom prst="straightConnector1">
            <a:avLst/>
          </a:prstGeom>
          <a:ln w="381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101" idx="3"/>
          </p:cNvCxnSpPr>
          <p:nvPr/>
        </p:nvCxnSpPr>
        <p:spPr>
          <a:xfrm flipH="1" flipV="1">
            <a:off x="5331378" y="5626528"/>
            <a:ext cx="67099" cy="935310"/>
          </a:xfrm>
          <a:prstGeom prst="straightConnector1">
            <a:avLst/>
          </a:prstGeom>
          <a:ln w="38100">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445238" y="4628655"/>
            <a:ext cx="0" cy="1220821"/>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683720" y="4622069"/>
            <a:ext cx="0" cy="1220821"/>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6445238" y="4544001"/>
            <a:ext cx="1238482" cy="0"/>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6441338" y="5888149"/>
            <a:ext cx="1238482" cy="0"/>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flipV="1">
            <a:off x="6445238" y="4544001"/>
            <a:ext cx="1167464" cy="1305476"/>
          </a:xfrm>
          <a:prstGeom prst="line">
            <a:avLst/>
          </a:prstGeom>
          <a:ln w="635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6085327" y="6118423"/>
            <a:ext cx="1678134" cy="369332"/>
          </a:xfrm>
          <a:prstGeom prst="rect">
            <a:avLst/>
          </a:prstGeom>
          <a:solidFill>
            <a:schemeClr val="bg1"/>
          </a:solidFill>
          <a:ln>
            <a:solidFill>
              <a:schemeClr val="tx1"/>
            </a:solidFill>
          </a:ln>
        </p:spPr>
        <p:txBody>
          <a:bodyPr wrap="square" rtlCol="0">
            <a:spAutoFit/>
          </a:bodyPr>
          <a:lstStyle/>
          <a:p>
            <a:pPr algn="ctr"/>
            <a:r>
              <a:rPr lang="en-US" dirty="0" smtClean="0"/>
              <a:t>lower structure </a:t>
            </a:r>
            <a:endParaRPr lang="en-US" dirty="0"/>
          </a:p>
        </p:txBody>
      </p:sp>
      <p:cxnSp>
        <p:nvCxnSpPr>
          <p:cNvPr id="127" name="Straight Arrow Connector 126"/>
          <p:cNvCxnSpPr/>
          <p:nvPr/>
        </p:nvCxnSpPr>
        <p:spPr>
          <a:xfrm flipV="1">
            <a:off x="6350160" y="5867548"/>
            <a:ext cx="337586" cy="270817"/>
          </a:xfrm>
          <a:prstGeom prst="straightConnector1">
            <a:avLst/>
          </a:prstGeom>
          <a:ln w="3810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138" y="930211"/>
            <a:ext cx="5987384" cy="1569660"/>
          </a:xfrm>
          <a:prstGeom prst="rect">
            <a:avLst/>
          </a:prstGeom>
          <a:noFill/>
        </p:spPr>
        <p:txBody>
          <a:bodyPr wrap="square" rtlCol="0">
            <a:spAutoFit/>
          </a:bodyPr>
          <a:lstStyle/>
          <a:p>
            <a:pPr marL="285750" indent="-285750">
              <a:buFontTx/>
              <a:buChar char="•"/>
            </a:pPr>
            <a:r>
              <a:rPr lang="en-US" sz="1600" dirty="0" smtClean="0"/>
              <a:t>Arm cavity baffle and leading section of the beam tube shield are pushed into the beam tube. It is helpful to the SUS team to have a place to put these inside the chamber during maintenance.</a:t>
            </a:r>
          </a:p>
          <a:p>
            <a:pPr marL="285750" indent="-285750">
              <a:buFontTx/>
              <a:buChar char="•"/>
            </a:pPr>
            <a:r>
              <a:rPr lang="en-US" sz="1600" dirty="0" smtClean="0"/>
              <a:t>Heat shield panels around lower quad are removed from the lower structure (or lower cage). Perhaps we can find a place to put these in the chamber as well (hang them up on the BSC wall?).</a:t>
            </a:r>
          </a:p>
        </p:txBody>
      </p:sp>
    </p:spTree>
    <p:extLst>
      <p:ext uri="{BB962C8B-B14F-4D97-AF65-F5344CB8AC3E}">
        <p14:creationId xmlns:p14="http://schemas.microsoft.com/office/powerpoint/2010/main" val="2367220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2861</TotalTime>
  <Words>1335</Words>
  <Application>Microsoft Macintosh PowerPoint</Application>
  <PresentationFormat>On-screen Show (4:3)</PresentationFormat>
  <Paragraphs>131</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Practical considerations for quad suspension upgrades</vt:lpstr>
      <vt:lpstr>Purpose</vt:lpstr>
      <vt:lpstr>PowerPoint Presentation</vt:lpstr>
      <vt:lpstr>PowerPoint Presentation</vt:lpstr>
      <vt:lpstr>PowerPoint Presentation</vt:lpstr>
      <vt:lpstr>PowerPoint Presentation</vt:lpstr>
      <vt:lpstr>PowerPoint Presentation</vt:lpstr>
      <vt:lpstr>Fig 2: Heat shield in operation</vt:lpstr>
      <vt:lpstr>Fig 3: Heat shield during SUS work</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Shapiro</dc:creator>
  <cp:lastModifiedBy>Brett Shapiro</cp:lastModifiedBy>
  <cp:revision>129</cp:revision>
  <cp:lastPrinted>2015-03-19T17:01:06Z</cp:lastPrinted>
  <dcterms:created xsi:type="dcterms:W3CDTF">2015-03-17T20:26:19Z</dcterms:created>
  <dcterms:modified xsi:type="dcterms:W3CDTF">2015-03-24T02:35:15Z</dcterms:modified>
</cp:coreProperties>
</file>