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24"/>
  </p:notesMasterIdLst>
  <p:handoutMasterIdLst>
    <p:handoutMasterId r:id="rId25"/>
  </p:handoutMasterIdLst>
  <p:sldIdLst>
    <p:sldId id="411" r:id="rId2"/>
    <p:sldId id="417" r:id="rId3"/>
    <p:sldId id="442" r:id="rId4"/>
    <p:sldId id="444" r:id="rId5"/>
    <p:sldId id="432" r:id="rId6"/>
    <p:sldId id="445" r:id="rId7"/>
    <p:sldId id="431" r:id="rId8"/>
    <p:sldId id="412" r:id="rId9"/>
    <p:sldId id="446" r:id="rId10"/>
    <p:sldId id="429" r:id="rId11"/>
    <p:sldId id="435" r:id="rId12"/>
    <p:sldId id="433" r:id="rId13"/>
    <p:sldId id="453" r:id="rId14"/>
    <p:sldId id="437" r:id="rId15"/>
    <p:sldId id="454" r:id="rId16"/>
    <p:sldId id="441" r:id="rId17"/>
    <p:sldId id="447" r:id="rId18"/>
    <p:sldId id="438" r:id="rId19"/>
    <p:sldId id="439" r:id="rId20"/>
    <p:sldId id="440" r:id="rId21"/>
    <p:sldId id="436" r:id="rId22"/>
    <p:sldId id="451" r:id="rId23"/>
  </p:sldIdLst>
  <p:sldSz cx="9144000" cy="6858000" type="screen4x3"/>
  <p:notesSz cx="9144000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F1FE"/>
    <a:srgbClr val="A8A07C"/>
    <a:srgbClr val="FD0F1A"/>
    <a:srgbClr val="E4E4F0"/>
    <a:srgbClr val="9C9CC8"/>
    <a:srgbClr val="FFFF00"/>
    <a:srgbClr val="000099"/>
    <a:srgbClr val="0080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4" autoAdjust="0"/>
    <p:restoredTop sz="88201" autoAdjust="0"/>
  </p:normalViewPr>
  <p:slideViewPr>
    <p:cSldViewPr snapToGrid="0">
      <p:cViewPr varScale="1">
        <p:scale>
          <a:sx n="91" d="100"/>
          <a:sy n="91" d="100"/>
        </p:scale>
        <p:origin x="-784" y="-104"/>
      </p:cViewPr>
      <p:guideLst>
        <p:guide orient="horz" pos="736"/>
        <p:guide pos="2880"/>
      </p:guideLst>
    </p:cSldViewPr>
  </p:slideViewPr>
  <p:outlineViewPr>
    <p:cViewPr>
      <p:scale>
        <a:sx n="50" d="100"/>
        <a:sy n="50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0DA75-1753-7347-A44F-097F544CB808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31AD5-086B-344C-A594-380AD72518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097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4517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>
            <a:lvl1pPr algn="l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5" y="0"/>
            <a:ext cx="3964516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>
            <a:lvl1pPr algn="r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2763"/>
            <a:ext cx="3432175" cy="2574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1318" y="3257550"/>
            <a:ext cx="6701367" cy="30872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4517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b" anchorCtr="0" compatLnSpc="1">
            <a:prstTxWarp prst="textNoShape">
              <a:avLst/>
            </a:prstTxWarp>
          </a:bodyPr>
          <a:lstStyle>
            <a:lvl1pPr algn="l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5" y="6515100"/>
            <a:ext cx="3964516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b" anchorCtr="0" compatLnSpc="1">
            <a:prstTxWarp prst="textNoShape">
              <a:avLst/>
            </a:prstTxWarp>
          </a:bodyPr>
          <a:lstStyle>
            <a:lvl1pPr algn="r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fld id="{A31D8FC1-5AC2-074E-8C2D-FCEFCC2F34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353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BE474DF4-1057-624F-B5D9-081B0A4650D4}" type="slidenum">
              <a:rPr lang="en-US" sz="1300">
                <a:latin typeface="Times New Roman" charset="0"/>
              </a:rPr>
              <a:pPr>
                <a:defRPr/>
              </a:pPr>
              <a:t>3</a:t>
            </a:fld>
            <a:endParaRPr lang="en-US" sz="1300">
              <a:latin typeface="Times New Roman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5B9F77-7C63-1949-8F30-C1B9CE762F85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LIGO is actually two observatories.</a:t>
            </a:r>
          </a:p>
          <a:p>
            <a:r>
              <a:rPr lang="en-US" dirty="0">
                <a:latin typeface="Times New Roman" charset="0"/>
              </a:rPr>
              <a:t>Describe parameters</a:t>
            </a:r>
          </a:p>
          <a:p>
            <a:r>
              <a:rPr lang="en-US" dirty="0">
                <a:latin typeface="Times New Roman" charset="0"/>
              </a:rPr>
              <a:t>Emphasize that the arms are in ultra high vacuum. 8 km of steel 1.2 m </a:t>
            </a:r>
            <a:r>
              <a:rPr lang="en-US" dirty="0" err="1">
                <a:latin typeface="Times New Roman" charset="0"/>
              </a:rPr>
              <a:t>dia</a:t>
            </a:r>
            <a:r>
              <a:rPr lang="en-US" dirty="0">
                <a:latin typeface="Times New Roman" charset="0"/>
              </a:rPr>
              <a:t> beam tubes at each site </a:t>
            </a:r>
          </a:p>
          <a:p>
            <a:r>
              <a:rPr lang="en-US" dirty="0">
                <a:latin typeface="Times New Roman" charset="0"/>
              </a:rPr>
              <a:t>Separate observatories allow for coincidence detection – since the detectors see uncorrelated noise, only a true gravitational wave would appear on all the interferometers with the correct amplitude.</a:t>
            </a:r>
          </a:p>
          <a:p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Emphasize that the LIGO Observatories were designed and are operated by Caltech and MIT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46C5BF-21F2-F84D-B2EA-429FCD5F4A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46C5BF-21F2-F84D-B2EA-429FCD5F4A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dcc.ligo.org/LIGO-M1200248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dcc.ligo.org/LIGO-M1200248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607" y="153481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0361" y="3324299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AB89C2-EA9E-AD43-9860-EBCDA31E7C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82E414-0DDA-9F4D-A88C-45BC487B22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EE448B2-5CBA-A240-8111-FC0A86F230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D1071E-6BCB-274F-92EE-8F9B437395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5EC28637-15A0-F84E-8C55-4DA78C239A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614DE-BEAE-461F-B542-A3A16438EDEF}" type="datetime1">
              <a:rPr lang="en-US" altLang="en-US"/>
              <a:pPr>
                <a:defRPr/>
              </a:pPr>
              <a:t>4/12/15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ext Box 98"/>
          <p:cNvSpPr txBox="1">
            <a:spLocks noChangeArrowheads="1"/>
          </p:cNvSpPr>
          <p:nvPr userDrawn="1"/>
        </p:nvSpPr>
        <p:spPr bwMode="auto">
          <a:xfrm>
            <a:off x="7407275" y="58738"/>
            <a:ext cx="1681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 smtClean="0">
                <a:latin typeface="Arial" panose="020B0604020202020204" pitchFamily="34" charset="0"/>
                <a:hlinkClick r:id="rId2"/>
              </a:rPr>
              <a:t>LIGO Document M1200248-v17</a:t>
            </a:r>
            <a:endParaRPr lang="en-US" altLang="en-US" sz="800" dirty="0">
              <a:latin typeface="Arial" panose="020B0604020202020204" pitchFamily="34" charset="0"/>
            </a:endParaRP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 smtClean="0">
                <a:latin typeface="Arial" panose="020B0604020202020204" pitchFamily="34" charset="0"/>
              </a:rPr>
              <a:t>March 13, </a:t>
            </a:r>
            <a:r>
              <a:rPr lang="en-US" altLang="en-US" sz="800" dirty="0">
                <a:latin typeface="Arial" panose="020B060402020202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495572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614DE-BEAE-461F-B542-A3A16438EDEF}" type="datetime1">
              <a:rPr lang="en-US" altLang="en-US"/>
              <a:pPr>
                <a:defRPr/>
              </a:pPr>
              <a:t>4/12/15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ext Box 98"/>
          <p:cNvSpPr txBox="1">
            <a:spLocks noChangeArrowheads="1"/>
          </p:cNvSpPr>
          <p:nvPr userDrawn="1"/>
        </p:nvSpPr>
        <p:spPr bwMode="auto">
          <a:xfrm>
            <a:off x="7407275" y="58738"/>
            <a:ext cx="1681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 smtClean="0">
                <a:latin typeface="Arial" panose="020B0604020202020204" pitchFamily="34" charset="0"/>
                <a:hlinkClick r:id="rId2"/>
              </a:rPr>
              <a:t>LIGO Document M1200248-v17</a:t>
            </a:r>
            <a:endParaRPr lang="en-US" altLang="en-US" sz="800" dirty="0">
              <a:latin typeface="Arial" panose="020B0604020202020204" pitchFamily="34" charset="0"/>
            </a:endParaRP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 smtClean="0">
                <a:latin typeface="Arial" panose="020B0604020202020204" pitchFamily="34" charset="0"/>
              </a:rPr>
              <a:t>March 13, </a:t>
            </a:r>
            <a:r>
              <a:rPr lang="en-US" altLang="en-US" sz="800" dirty="0">
                <a:latin typeface="Arial" panose="020B060402020202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49557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1056" y="1213705"/>
            <a:ext cx="8799818" cy="489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90484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 b="1" i="1">
                <a:solidFill>
                  <a:srgbClr val="CC0066"/>
                </a:solidFill>
                <a:latin typeface="+mj-lt"/>
              </a:defRPr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8852" y="6394432"/>
            <a:ext cx="625147" cy="4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88FB29C9-8E36-604C-B268-64835724A94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83494" y="186114"/>
            <a:ext cx="6361044" cy="7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048578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1" name="Picture 19" descr="lsclogo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7788275" y="0"/>
            <a:ext cx="1350963" cy="57467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 userDrawn="1"/>
        </p:nvSpPr>
        <p:spPr>
          <a:xfrm>
            <a:off x="0" y="6585478"/>
            <a:ext cx="1944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LIGO</a:t>
            </a:r>
            <a:r>
              <a:rPr lang="en-US" sz="1200" dirty="0" smtClean="0"/>
              <a:t>-</a:t>
            </a:r>
            <a:r>
              <a:rPr lang="en-US" sz="1200" b="0" dirty="0" smtClean="0"/>
              <a:t>G1500041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6" r:id="rId4"/>
    <p:sldLayoutId id="2147483661" r:id="rId5"/>
    <p:sldLayoutId id="2147483663" r:id="rId6"/>
    <p:sldLayoutId id="2147483664" r:id="rId7"/>
  </p:sldLayoutIdLst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charset="2"/>
        <a:buChar char="Ø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oleObject" Target="../embeddings/Microsoft_Word_97_-_2004_Document1.doc"/><Relationship Id="rId8" Type="http://schemas.openxmlformats.org/officeDocument/2006/relationships/image" Target="../media/image23.wmf"/><Relationship Id="rId9" Type="http://schemas.openxmlformats.org/officeDocument/2006/relationships/image" Target="../media/image26.jpeg"/><Relationship Id="rId10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jpeg"/><Relationship Id="rId12" Type="http://schemas.openxmlformats.org/officeDocument/2006/relationships/image" Target="../media/image37.jpeg"/><Relationship Id="rId13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opscience.iop.org/0004-637X/785/2/119/" TargetMode="External"/><Relationship Id="rId4" Type="http://schemas.openxmlformats.org/officeDocument/2006/relationships/hyperlink" Target="http://prd.aps.org/abstract/PRD/v85/i8/e082002" TargetMode="External"/><Relationship Id="rId5" Type="http://schemas.openxmlformats.org/officeDocument/2006/relationships/image" Target="../media/image4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ature.com/nature/journal/v460/n7258/pdf/nature08278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dcc.ligo.org/LIGO-M050172/public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hyperlink" Target="http://arxiv.org/abs/1304.0670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2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8911" y="1261868"/>
            <a:ext cx="7772400" cy="1143000"/>
          </a:xfrm>
        </p:spPr>
        <p:txBody>
          <a:bodyPr/>
          <a:lstStyle/>
          <a:p>
            <a:r>
              <a:rPr lang="en-US" sz="3600" dirty="0" smtClean="0"/>
              <a:t>The LIGO Scientific Collaboration</a:t>
            </a:r>
            <a:endParaRPr lang="en-US" sz="3600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5806" y="2690357"/>
            <a:ext cx="6400800" cy="1752600"/>
          </a:xfrm>
        </p:spPr>
        <p:txBody>
          <a:bodyPr/>
          <a:lstStyle/>
          <a:p>
            <a:r>
              <a:rPr lang="en-US" sz="2000" dirty="0"/>
              <a:t>Gabriela </a:t>
            </a:r>
            <a:r>
              <a:rPr lang="en-US" sz="2000" dirty="0" err="1" smtClean="0"/>
              <a:t>Gonz</a:t>
            </a:r>
            <a:r>
              <a:rPr lang="en-US" sz="2000" dirty="0" err="1" smtClean="0">
                <a:ea typeface="Arial" charset="0"/>
                <a:cs typeface="Arial" charset="0"/>
              </a:rPr>
              <a:t>ález</a:t>
            </a:r>
            <a:r>
              <a:rPr lang="en-US" sz="2000" dirty="0" smtClean="0">
                <a:ea typeface="Arial" charset="0"/>
                <a:cs typeface="Arial" charset="0"/>
              </a:rPr>
              <a:t>,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Louisiana </a:t>
            </a:r>
            <a:r>
              <a:rPr lang="en-US" sz="2000" dirty="0">
                <a:ea typeface="Arial" charset="0"/>
                <a:cs typeface="Arial" charset="0"/>
              </a:rPr>
              <a:t>State </a:t>
            </a:r>
            <a:r>
              <a:rPr lang="en-US" sz="2000" dirty="0" smtClean="0">
                <a:ea typeface="Arial" charset="0"/>
                <a:cs typeface="Arial" charset="0"/>
              </a:rPr>
              <a:t>University</a:t>
            </a:r>
          </a:p>
          <a:p>
            <a:r>
              <a:rPr lang="en-US" sz="2000" dirty="0" smtClean="0">
                <a:ea typeface="Arial" charset="0"/>
                <a:cs typeface="Arial" charset="0"/>
              </a:rPr>
              <a:t>For the LIGO Scientific Collaboration </a:t>
            </a:r>
            <a:br>
              <a:rPr lang="en-US" sz="2000" dirty="0" smtClean="0">
                <a:ea typeface="Arial" charset="0"/>
                <a:cs typeface="Arial" charset="0"/>
              </a:rPr>
            </a:br>
            <a:endParaRPr lang="en-US" sz="2000" dirty="0" smtClean="0">
              <a:ea typeface="Arial" charset="0"/>
              <a:cs typeface="Arial" charset="0"/>
            </a:endParaRPr>
          </a:p>
        </p:txBody>
      </p:sp>
      <p:pic>
        <p:nvPicPr>
          <p:cNvPr id="273418" name="Picture 10" descr="LSU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0415" y="2281057"/>
            <a:ext cx="1432161" cy="619223"/>
          </a:xfrm>
          <a:prstGeom prst="rect">
            <a:avLst/>
          </a:prstGeom>
          <a:noFill/>
        </p:spPr>
      </p:pic>
      <p:pic>
        <p:nvPicPr>
          <p:cNvPr id="8" name="Picture 6" descr="LHOgoogle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3468" y="3864652"/>
            <a:ext cx="2690532" cy="201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LLOgoogle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48825"/>
            <a:ext cx="2736850" cy="20589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8028" y="5650117"/>
            <a:ext cx="262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LIGO Livingston Observatory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456282" y="5553821"/>
            <a:ext cx="268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LIGO Hanford Observatory</a:t>
            </a:r>
            <a:endParaRPr lang="en-US" sz="1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649" y="4859638"/>
            <a:ext cx="2846109" cy="17387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7BA50-DE58-F945-A93D-D21062C6CDC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21521" y="6095931"/>
            <a:ext cx="6718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Five instrumental working groups – white paper LIGO</a:t>
            </a:r>
            <a:r>
              <a:rPr lang="en-US" sz="1800" dirty="0"/>
              <a:t>-</a:t>
            </a:r>
            <a:r>
              <a:rPr lang="en-US" sz="1800" dirty="0" smtClean="0"/>
              <a:t>T1400316 (</a:t>
            </a:r>
            <a:r>
              <a:rPr lang="en-US" sz="1800" dirty="0" err="1" smtClean="0"/>
              <a:t>dcc.ligo.org</a:t>
            </a:r>
            <a:r>
              <a:rPr lang="en-US" sz="1800" dirty="0" smtClean="0"/>
              <a:t>)</a:t>
            </a:r>
          </a:p>
          <a:p>
            <a:r>
              <a:rPr lang="en-US" sz="1800" dirty="0"/>
              <a:t>a</a:t>
            </a:r>
            <a:r>
              <a:rPr lang="en-US" sz="1800" dirty="0" smtClean="0"/>
              <a:t>bout R&amp;D for future detectors </a:t>
            </a:r>
            <a:r>
              <a:rPr lang="en-US" sz="1800" dirty="0" smtClean="0"/>
              <a:t> with improved sensitivities</a:t>
            </a:r>
            <a:endParaRPr lang="en-US" sz="1800" dirty="0" smtClean="0"/>
          </a:p>
        </p:txBody>
      </p:sp>
      <p:pic>
        <p:nvPicPr>
          <p:cNvPr id="39" name="Picture 19" descr="lsc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8275" y="0"/>
            <a:ext cx="1350963" cy="574675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659172" y="819825"/>
            <a:ext cx="7864528" cy="4436701"/>
            <a:chOff x="659172" y="819825"/>
            <a:chExt cx="7864528" cy="4436701"/>
          </a:xfrm>
        </p:grpSpPr>
        <p:pic>
          <p:nvPicPr>
            <p:cNvPr id="3" name="Picture 2" descr="ligoASD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72" y="887343"/>
              <a:ext cx="7864528" cy="4369183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3038621" y="819825"/>
              <a:ext cx="3450058" cy="830997"/>
              <a:chOff x="3231550" y="803750"/>
              <a:chExt cx="3450058" cy="83099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231550" y="964501"/>
                <a:ext cx="739560" cy="546550"/>
                <a:chOff x="3231550" y="884125"/>
                <a:chExt cx="755636" cy="457200"/>
              </a:xfrm>
            </p:grpSpPr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3231550" y="884125"/>
                  <a:ext cx="755636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" name="Straight Connector 22"/>
                <p:cNvCxnSpPr/>
                <p:nvPr/>
              </p:nvCxnSpPr>
              <p:spPr bwMode="auto">
                <a:xfrm>
                  <a:off x="3231550" y="1036525"/>
                  <a:ext cx="755636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3231550" y="1188925"/>
                  <a:ext cx="755636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Straight Connector 24"/>
                <p:cNvCxnSpPr/>
                <p:nvPr/>
              </p:nvCxnSpPr>
              <p:spPr bwMode="auto">
                <a:xfrm>
                  <a:off x="3231550" y="1341325"/>
                  <a:ext cx="755636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91F1F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4009933" y="803750"/>
                <a:ext cx="267167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200" dirty="0" smtClean="0"/>
                  <a:t>Initial LIGO design; ~15 </a:t>
                </a:r>
                <a:r>
                  <a:rPr lang="en-US" sz="1200" dirty="0" err="1" smtClean="0"/>
                  <a:t>Mpc</a:t>
                </a:r>
                <a:r>
                  <a:rPr lang="en-US" sz="1200" dirty="0" smtClean="0"/>
                  <a:t> BNS </a:t>
                </a:r>
                <a:r>
                  <a:rPr lang="en-US" sz="1200" dirty="0" err="1" smtClean="0"/>
                  <a:t>avg</a:t>
                </a:r>
                <a:r>
                  <a:rPr lang="en-US" sz="1200" dirty="0" smtClean="0"/>
                  <a:t> range</a:t>
                </a:r>
              </a:p>
              <a:p>
                <a:pPr algn="l"/>
                <a:r>
                  <a:rPr lang="en-US" sz="1200" dirty="0" smtClean="0"/>
                  <a:t>S6 L1 sensitivity ~ 15 </a:t>
                </a:r>
                <a:r>
                  <a:rPr lang="en-US" sz="1200" dirty="0" err="1" smtClean="0"/>
                  <a:t>Mpc</a:t>
                </a:r>
                <a:r>
                  <a:rPr lang="en-US" sz="1200" dirty="0" smtClean="0"/>
                  <a:t> </a:t>
                </a:r>
              </a:p>
              <a:p>
                <a:pPr algn="l"/>
                <a:r>
                  <a:rPr lang="en-US" sz="1200" dirty="0" smtClean="0"/>
                  <a:t>April L1 </a:t>
                </a:r>
                <a:r>
                  <a:rPr lang="en-US" sz="1200" dirty="0" err="1" smtClean="0"/>
                  <a:t>sensitivyt</a:t>
                </a:r>
                <a:r>
                  <a:rPr lang="en-US" sz="1200" dirty="0" smtClean="0"/>
                  <a:t> ~ 65 </a:t>
                </a:r>
                <a:r>
                  <a:rPr lang="en-US" sz="1200" dirty="0" err="1" smtClean="0"/>
                  <a:t>Mpc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sensitvity</a:t>
                </a:r>
                <a:endParaRPr lang="en-US" sz="1200" dirty="0" smtClean="0"/>
              </a:p>
              <a:p>
                <a:pPr algn="l"/>
                <a:r>
                  <a:rPr lang="en-US" sz="1200" dirty="0" smtClean="0"/>
                  <a:t>Advanced LIGO sensitivity ~ 200 </a:t>
                </a:r>
                <a:r>
                  <a:rPr lang="en-US" sz="1200" dirty="0" err="1" smtClean="0"/>
                  <a:t>Mpc</a:t>
                </a:r>
                <a:endParaRPr lang="en-US" sz="1200" dirty="0" smtClean="0"/>
              </a:p>
            </p:txBody>
          </p:sp>
        </p:grpSp>
      </p:grpSp>
      <p:pic>
        <p:nvPicPr>
          <p:cNvPr id="36" name="Picture 211" descr="d040402_assembly_etm_suspension_&amp;_structure_-_sil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5714" r="37701" b="8002"/>
          <a:stretch>
            <a:fillRect/>
          </a:stretch>
        </p:blipFill>
        <p:spPr bwMode="auto">
          <a:xfrm>
            <a:off x="640262" y="3894667"/>
            <a:ext cx="1053411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58570"/>
              </p:ext>
            </p:extLst>
          </p:nvPr>
        </p:nvGraphicFramePr>
        <p:xfrm>
          <a:off x="84667" y="404421"/>
          <a:ext cx="1981813" cy="2183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Document" r:id="rId7" imgW="3541776" imgH="3901440" progId="Word.Document.8">
                  <p:embed/>
                </p:oleObj>
              </mc:Choice>
              <mc:Fallback>
                <p:oleObj name="Document" r:id="rId7" imgW="3541776" imgH="3901440" progId="Word.Documen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67" y="404421"/>
                        <a:ext cx="1981813" cy="21836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73"/>
          <a:stretch/>
        </p:blipFill>
        <p:spPr bwMode="auto">
          <a:xfrm>
            <a:off x="2191147" y="4407113"/>
            <a:ext cx="1766053" cy="134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ontent Placeholder 4" descr="Everything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60046" y="4448264"/>
            <a:ext cx="1959412" cy="146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028" descr="IFO_SYSdiagra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53" y="672493"/>
            <a:ext cx="2578047" cy="19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1376547" y="53472"/>
            <a:ext cx="6361044" cy="769117"/>
          </a:xfrm>
        </p:spPr>
        <p:txBody>
          <a:bodyPr/>
          <a:lstStyle/>
          <a:p>
            <a:r>
              <a:rPr lang="en-US" dirty="0" smtClean="0"/>
              <a:t>LIGO </a:t>
            </a:r>
            <a:r>
              <a:rPr lang="en-US" dirty="0" smtClean="0"/>
              <a:t>Detector </a:t>
            </a:r>
            <a:r>
              <a:rPr lang="en-US" dirty="0" smtClean="0"/>
              <a:t>Technology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0353" y="2916962"/>
            <a:ext cx="1343822" cy="13438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32667" y="1660854"/>
            <a:ext cx="3417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/>
              <a:t>Latest: https</a:t>
            </a:r>
            <a:r>
              <a:rPr lang="en-US" sz="1400" u="sng" dirty="0"/>
              <a:t>://</a:t>
            </a:r>
            <a:r>
              <a:rPr lang="en-US" sz="1400" u="sng" dirty="0" err="1"/>
              <a:t>dcc.ligo.org</a:t>
            </a:r>
            <a:r>
              <a:rPr lang="en-US" sz="1400" u="sng" dirty="0"/>
              <a:t>/LIGO-G1401390/public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674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1328166" y="0"/>
            <a:ext cx="6361044" cy="769117"/>
          </a:xfrm>
        </p:spPr>
        <p:txBody>
          <a:bodyPr/>
          <a:lstStyle/>
          <a:p>
            <a:r>
              <a:rPr lang="en-US" dirty="0" smtClean="0"/>
              <a:t>LIGO Data Analysis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7BA50-DE58-F945-A93D-D21062C6CDC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19" descr="lsc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8275" y="0"/>
            <a:ext cx="1350963" cy="574675"/>
          </a:xfrm>
          <a:prstGeom prst="rect">
            <a:avLst/>
          </a:prstGeom>
          <a:noFill/>
        </p:spPr>
      </p:pic>
      <p:grpSp>
        <p:nvGrpSpPr>
          <p:cNvPr id="32" name="Group 31"/>
          <p:cNvGrpSpPr/>
          <p:nvPr/>
        </p:nvGrpSpPr>
        <p:grpSpPr>
          <a:xfrm>
            <a:off x="659172" y="887343"/>
            <a:ext cx="7864528" cy="4369183"/>
            <a:chOff x="659172" y="887343"/>
            <a:chExt cx="7864528" cy="4369183"/>
          </a:xfrm>
        </p:grpSpPr>
        <p:pic>
          <p:nvPicPr>
            <p:cNvPr id="33" name="Picture 32" descr="ligoASD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72" y="887343"/>
              <a:ext cx="7864528" cy="4369183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3038621" y="980576"/>
              <a:ext cx="739560" cy="546550"/>
              <a:chOff x="3231550" y="884125"/>
              <a:chExt cx="755636" cy="457200"/>
            </a:xfrm>
          </p:grpSpPr>
          <p:cxnSp>
            <p:nvCxnSpPr>
              <p:cNvPr id="37" name="Straight Connector 36"/>
              <p:cNvCxnSpPr/>
              <p:nvPr/>
            </p:nvCxnSpPr>
            <p:spPr bwMode="auto">
              <a:xfrm>
                <a:off x="3231550" y="884125"/>
                <a:ext cx="755636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>
                <a:off x="3231550" y="1036525"/>
                <a:ext cx="755636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>
                <a:off x="3231550" y="1188925"/>
                <a:ext cx="755636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>
                <a:off x="3231550" y="1341325"/>
                <a:ext cx="755636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91F1F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0" y="503376"/>
            <a:ext cx="1752600" cy="2179638"/>
            <a:chOff x="0" y="960"/>
            <a:chExt cx="1104" cy="1373"/>
          </a:xfrm>
        </p:grpSpPr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0" y="1536"/>
              <a:ext cx="110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/>
                <a:t>Crab pulsar (NASA, Chandra Observatory)</a:t>
              </a:r>
              <a:endParaRPr lang="en-US" sz="1200"/>
            </a:p>
          </p:txBody>
        </p:sp>
        <p:grpSp>
          <p:nvGrpSpPr>
            <p:cNvPr id="12" name="Group 15"/>
            <p:cNvGrpSpPr>
              <a:grpSpLocks/>
            </p:cNvGrpSpPr>
            <p:nvPr/>
          </p:nvGrpSpPr>
          <p:grpSpPr bwMode="auto">
            <a:xfrm>
              <a:off x="0" y="960"/>
              <a:ext cx="864" cy="1373"/>
              <a:chOff x="0" y="960"/>
              <a:chExt cx="864" cy="1373"/>
            </a:xfrm>
          </p:grpSpPr>
          <p:pic>
            <p:nvPicPr>
              <p:cNvPr id="13" name="Picture 16" descr="crabpurplemedrez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6" y="960"/>
                <a:ext cx="576" cy="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17" descr="sine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1776"/>
                <a:ext cx="86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 Box 18"/>
              <p:cNvSpPr txBox="1">
                <a:spLocks noChangeArrowheads="1"/>
              </p:cNvSpPr>
              <p:nvPr/>
            </p:nvSpPr>
            <p:spPr bwMode="auto">
              <a:xfrm>
                <a:off x="38" y="2045"/>
                <a:ext cx="116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" name="Group 35"/>
          <p:cNvGrpSpPr/>
          <p:nvPr/>
        </p:nvGrpSpPr>
        <p:grpSpPr>
          <a:xfrm>
            <a:off x="0" y="4073983"/>
            <a:ext cx="2121332" cy="1711003"/>
            <a:chOff x="0" y="3774325"/>
            <a:chExt cx="2121332" cy="1711003"/>
          </a:xfrm>
        </p:grpSpPr>
        <p:pic>
          <p:nvPicPr>
            <p:cNvPr id="17" name="Picture 9" descr="supernova_zoom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0938" y="3774325"/>
              <a:ext cx="1310641" cy="88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ZM1"/>
            <p:cNvPicPr>
              <a:picLocks noChangeAspect="1" noChangeArrowheads="1"/>
            </p:cNvPicPr>
            <p:nvPr/>
          </p:nvPicPr>
          <p:blipFill>
            <a:blip r:embed="rId8"/>
            <a:srcRect b="49417"/>
            <a:stretch>
              <a:fillRect/>
            </a:stretch>
          </p:blipFill>
          <p:spPr bwMode="auto">
            <a:xfrm>
              <a:off x="0" y="4714168"/>
              <a:ext cx="2121332" cy="77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1168944" y="4872828"/>
              <a:ext cx="405346" cy="4616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?</a:t>
              </a:r>
              <a:endParaRPr lang="en-US" dirty="0"/>
            </a:p>
          </p:txBody>
        </p:sp>
      </p:grpSp>
      <p:pic>
        <p:nvPicPr>
          <p:cNvPr id="20" name="Picture 14" descr="ligochirp"/>
          <p:cNvPicPr>
            <a:picLocks noChangeArrowheads="1"/>
          </p:cNvPicPr>
          <p:nvPr/>
        </p:nvPicPr>
        <p:blipFill>
          <a:blip r:embed="rId9"/>
          <a:srcRect l="12102" t="29932" r="6050" b="21379"/>
          <a:stretch>
            <a:fillRect/>
          </a:stretch>
        </p:blipFill>
        <p:spPr bwMode="auto">
          <a:xfrm>
            <a:off x="7294015" y="1633832"/>
            <a:ext cx="1385965" cy="72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6975988" y="712112"/>
            <a:ext cx="1076948" cy="8153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22" name="Group 34"/>
          <p:cNvGrpSpPr/>
          <p:nvPr/>
        </p:nvGrpSpPr>
        <p:grpSpPr>
          <a:xfrm>
            <a:off x="5750953" y="3960435"/>
            <a:ext cx="3136365" cy="2011404"/>
            <a:chOff x="5808225" y="4254121"/>
            <a:chExt cx="3136365" cy="2011404"/>
          </a:xfrm>
        </p:grpSpPr>
        <p:pic>
          <p:nvPicPr>
            <p:cNvPr id="23" name="Picture 5" descr="random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808225" y="5393987"/>
              <a:ext cx="1787525" cy="87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6" descr="300px-WMAP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980852" y="4254121"/>
              <a:ext cx="1963738" cy="113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7577752" y="5451096"/>
              <a:ext cx="1149350" cy="2746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NASA, WMAP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290341" y="5919106"/>
            <a:ext cx="7413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Four analysis working groups (plus detector characterization, software and computing)  </a:t>
            </a:r>
          </a:p>
          <a:p>
            <a:r>
              <a:rPr lang="en-US" sz="1800" dirty="0" smtClean="0"/>
              <a:t>white paper LIGO-T1400054 (</a:t>
            </a:r>
            <a:r>
              <a:rPr lang="en-US" sz="1800" dirty="0" err="1" smtClean="0"/>
              <a:t>dcc.ligo.org</a:t>
            </a:r>
            <a:r>
              <a:rPr lang="en-US" sz="1800" dirty="0" smtClean="0"/>
              <a:t>)</a:t>
            </a:r>
          </a:p>
          <a:p>
            <a:r>
              <a:rPr lang="en-US" sz="1800" dirty="0"/>
              <a:t>a</a:t>
            </a:r>
            <a:r>
              <a:rPr lang="en-US" sz="1800" dirty="0" smtClean="0"/>
              <a:t>bout search plans for </a:t>
            </a:r>
            <a:r>
              <a:rPr lang="en-US" sz="1800" dirty="0" err="1" smtClean="0"/>
              <a:t>Adv</a:t>
            </a:r>
            <a:r>
              <a:rPr lang="en-US" sz="1800" dirty="0" smtClean="0"/>
              <a:t> LIGO and Virgo </a:t>
            </a:r>
            <a:r>
              <a:rPr lang="en-US" sz="1800" dirty="0" err="1" smtClean="0"/>
              <a:t>dete</a:t>
            </a:r>
            <a:endParaRPr lang="en-US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8013" y="577773"/>
            <a:ext cx="2608907" cy="1291409"/>
          </a:xfrm>
          <a:prstGeom prst="rect">
            <a:avLst/>
          </a:prstGeom>
        </p:spPr>
      </p:pic>
      <p:pic>
        <p:nvPicPr>
          <p:cNvPr id="31" name="Picture 5" descr="random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21295" y="494176"/>
            <a:ext cx="1519239" cy="82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2932667" y="1981860"/>
            <a:ext cx="3417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/>
              <a:t>Latest: https</a:t>
            </a:r>
            <a:r>
              <a:rPr lang="en-US" sz="1400" u="sng" dirty="0"/>
              <a:t>://</a:t>
            </a:r>
            <a:r>
              <a:rPr lang="en-US" sz="1400" u="sng" dirty="0" err="1"/>
              <a:t>dcc.ligo.org</a:t>
            </a:r>
            <a:r>
              <a:rPr lang="en-US" sz="1400" u="sng" dirty="0"/>
              <a:t>/LIGO-G1401390/public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947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leads but it’s not alone:</a:t>
            </a:r>
            <a:br>
              <a:rPr lang="en-US" dirty="0" smtClean="0"/>
            </a:br>
            <a:r>
              <a:rPr lang="en-US" dirty="0" smtClean="0"/>
              <a:t>gravitational wave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88" y="1281980"/>
            <a:ext cx="8317913" cy="506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55330"/>
      </p:ext>
    </p:extLst>
  </p:cSld>
  <p:clrMapOvr>
    <a:masterClrMapping/>
  </p:clrMapOvr>
  <p:transition xmlns:p14="http://schemas.microsoft.com/office/powerpoint/2010/main" advClick="0" advTm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265" y="1557468"/>
            <a:ext cx="4254061" cy="3190546"/>
          </a:xfrm>
          <a:prstGeom prst="rect">
            <a:avLst/>
          </a:prstGeom>
        </p:spPr>
      </p:pic>
      <p:pic>
        <p:nvPicPr>
          <p:cNvPr id="6" name="Picture 5" descr="L1H1H2V1S5S6sensem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r="7178"/>
          <a:stretch/>
        </p:blipFill>
        <p:spPr>
          <a:xfrm>
            <a:off x="25912" y="1710451"/>
            <a:ext cx="5222366" cy="4435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42" y="293062"/>
            <a:ext cx="7844538" cy="769117"/>
          </a:xfrm>
        </p:spPr>
        <p:txBody>
          <a:bodyPr/>
          <a:lstStyle/>
          <a:p>
            <a:r>
              <a:rPr lang="en-US" dirty="0" smtClean="0"/>
              <a:t>LIGO-Virgo detectors 2005-2010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74229" y="1213299"/>
            <a:ext cx="1517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atlasofthe</a:t>
            </a:r>
            <a:r>
              <a:rPr lang="en-US" sz="1200" dirty="0" smtClean="0"/>
              <a:t> </a:t>
            </a:r>
            <a:r>
              <a:rPr lang="en-US" sz="1200" dirty="0" err="1" smtClean="0"/>
              <a:t>universe.com</a:t>
            </a:r>
            <a:endParaRPr lang="en-US" sz="1200" dirty="0"/>
          </a:p>
        </p:txBody>
      </p:sp>
      <p:pic>
        <p:nvPicPr>
          <p:cNvPr id="11" name="Picture 10" descr="Screen Shot 2013-07-31 at 2.31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562" y="4828154"/>
            <a:ext cx="3231797" cy="17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21681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S5/S6 LSC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56" y="1092752"/>
            <a:ext cx="8033706" cy="300753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Best experimental limits to cosmic GW background around </a:t>
            </a:r>
            <a:r>
              <a:rPr lang="en-US" dirty="0"/>
              <a:t>100 Hz </a:t>
            </a:r>
            <a:r>
              <a:rPr lang="en-US" dirty="0" smtClean="0"/>
              <a:t>(</a:t>
            </a:r>
            <a:r>
              <a:rPr lang="en-US" dirty="0">
                <a:hlinkClick r:id="rId2"/>
              </a:rPr>
              <a:t>Nature </a:t>
            </a:r>
            <a:r>
              <a:rPr lang="en-US" b="1" dirty="0">
                <a:hlinkClick r:id="rId2"/>
              </a:rPr>
              <a:t>460</a:t>
            </a:r>
            <a:r>
              <a:rPr lang="en-US" dirty="0">
                <a:hlinkClick r:id="rId2"/>
              </a:rPr>
              <a:t> (2009) 990</a:t>
            </a:r>
            <a:r>
              <a:rPr lang="en-US" dirty="0" smtClean="0"/>
              <a:t>)</a:t>
            </a:r>
          </a:p>
          <a:p>
            <a:r>
              <a:rPr lang="en-US" dirty="0" smtClean="0"/>
              <a:t>Limits on GW radiation from known pulsars: “mountains” on Crab are less than 1m high (</a:t>
            </a:r>
            <a:r>
              <a:rPr lang="en-US" dirty="0">
                <a:hlinkClick r:id="rId3"/>
              </a:rPr>
              <a:t>Astrophys. J. </a:t>
            </a:r>
            <a:r>
              <a:rPr lang="en-US" b="1" dirty="0">
                <a:hlinkClick r:id="rId3"/>
              </a:rPr>
              <a:t>785</a:t>
            </a:r>
            <a:r>
              <a:rPr lang="en-US" dirty="0">
                <a:hlinkClick r:id="rId3"/>
              </a:rPr>
              <a:t> (2014) </a:t>
            </a:r>
            <a:r>
              <a:rPr lang="en-US" dirty="0" smtClean="0">
                <a:hlinkClick r:id="rId3"/>
              </a:rPr>
              <a:t>119</a:t>
            </a:r>
            <a:r>
              <a:rPr lang="en-US" dirty="0" smtClean="0"/>
              <a:t>)</a:t>
            </a:r>
          </a:p>
          <a:p>
            <a:r>
              <a:rPr lang="en-US" dirty="0" smtClean="0"/>
              <a:t>Multi-messenger searches for GW transients in coincidence with neutrinos, gamma ray bursts, soft gamma repeaters, pulsar glitches, </a:t>
            </a:r>
            <a:r>
              <a:rPr lang="en-US" dirty="0" err="1" smtClean="0"/>
              <a:t>magnetars</a:t>
            </a:r>
            <a:r>
              <a:rPr lang="en-US" dirty="0" smtClean="0"/>
              <a:t>, …</a:t>
            </a:r>
          </a:p>
          <a:p>
            <a:r>
              <a:rPr lang="en-US" dirty="0" smtClean="0"/>
              <a:t>We can detect GWs! </a:t>
            </a:r>
            <a:r>
              <a:rPr lang="da-DK" dirty="0">
                <a:hlinkClick r:id="rId4"/>
              </a:rPr>
              <a:t>Phys. Rev D</a:t>
            </a:r>
            <a:r>
              <a:rPr lang="da-DK" b="1" dirty="0">
                <a:hlinkClick r:id="rId4"/>
              </a:rPr>
              <a:t>85</a:t>
            </a:r>
            <a:r>
              <a:rPr lang="da-DK" dirty="0">
                <a:hlinkClick r:id="rId4"/>
              </a:rPr>
              <a:t> (2012) 082002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02" y="4173428"/>
            <a:ext cx="7281188" cy="1444326"/>
          </a:xfrm>
          <a:prstGeom prst="rect">
            <a:avLst/>
          </a:prstGeom>
        </p:spPr>
      </p:pic>
      <p:pic>
        <p:nvPicPr>
          <p:cNvPr id="6" name="Picture 14" descr="ligochirp"/>
          <p:cNvPicPr>
            <a:picLocks noChangeArrowheads="1"/>
          </p:cNvPicPr>
          <p:nvPr/>
        </p:nvPicPr>
        <p:blipFill>
          <a:blip r:embed="rId6"/>
          <a:srcRect l="12102" t="29932" r="6050" b="21379"/>
          <a:stretch>
            <a:fillRect/>
          </a:stretch>
        </p:blipFill>
        <p:spPr bwMode="auto">
          <a:xfrm>
            <a:off x="1192821" y="5640092"/>
            <a:ext cx="1225531" cy="83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754455" y="5950858"/>
            <a:ext cx="3635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All publications in </a:t>
            </a:r>
            <a:r>
              <a:rPr lang="en-US" dirty="0" err="1" smtClean="0"/>
              <a:t>www.ligo.org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45843"/>
      </p:ext>
    </p:extLst>
  </p:cSld>
  <p:clrMapOvr>
    <a:masterClrMapping/>
  </p:clrMapOvr>
  <p:transition xmlns:p14="http://schemas.microsoft.com/office/powerpoint/2010/main" advClick="0" advTm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/>
          <p:nvPr/>
        </p:nvPicPr>
        <p:blipFill>
          <a:blip r:embed="rId2"/>
          <a:stretch>
            <a:fillRect/>
          </a:stretch>
        </p:blipFill>
        <p:spPr>
          <a:xfrm>
            <a:off x="331776" y="829527"/>
            <a:ext cx="4147200" cy="2488581"/>
          </a:xfrm>
          <a:prstGeom prst="rect">
            <a:avLst/>
          </a:prstGeom>
          <a:ln>
            <a:noFill/>
          </a:ln>
        </p:spPr>
      </p:pic>
      <p:sp>
        <p:nvSpPr>
          <p:cNvPr id="40" name="TextShape 1"/>
          <p:cNvSpPr txBox="1"/>
          <p:nvPr/>
        </p:nvSpPr>
        <p:spPr>
          <a:xfrm>
            <a:off x="600854" y="3323334"/>
            <a:ext cx="3514997" cy="482040"/>
          </a:xfrm>
          <a:prstGeom prst="rect">
            <a:avLst/>
          </a:prstGeom>
        </p:spPr>
        <p:txBody>
          <a:bodyPr lIns="98293" tIns="57474" rIns="98293" bIns="57474"/>
          <a:lstStyle/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Arial"/>
              </a:rPr>
              <a:t>Multimedia</a:t>
            </a:r>
            <a:endParaRPr/>
          </a:p>
        </p:txBody>
      </p:sp>
      <p:sp>
        <p:nvSpPr>
          <p:cNvPr id="41" name="TextShape 2"/>
          <p:cNvSpPr txBox="1"/>
          <p:nvPr/>
        </p:nvSpPr>
        <p:spPr>
          <a:xfrm>
            <a:off x="5225" y="797848"/>
            <a:ext cx="4502161" cy="347814"/>
          </a:xfrm>
          <a:prstGeom prst="rect">
            <a:avLst/>
          </a:prstGeom>
        </p:spPr>
        <p:txBody>
          <a:bodyPr lIns="98293" tIns="57474" rIns="98293" bIns="57474"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US" sz="1300">
                <a:solidFill>
                  <a:srgbClr val="FFFFFF"/>
                </a:solidFill>
                <a:latin typeface="Arial"/>
              </a:rPr>
              <a:t>http://facebook.com/ligofilm</a:t>
            </a:r>
            <a:endParaRPr/>
          </a:p>
        </p:txBody>
      </p:sp>
      <p:sp>
        <p:nvSpPr>
          <p:cNvPr id="42" name="CustomShape 3"/>
          <p:cNvSpPr/>
          <p:nvPr/>
        </p:nvSpPr>
        <p:spPr>
          <a:xfrm>
            <a:off x="4727808" y="829527"/>
            <a:ext cx="4147200" cy="2488581"/>
          </a:xfrm>
          <a:prstGeom prst="rect">
            <a:avLst/>
          </a:prstGeom>
          <a:solidFill>
            <a:srgbClr val="6666FF"/>
          </a:solidFill>
          <a:ln w="36720">
            <a:solidFill>
              <a:srgbClr val="3465A4"/>
            </a:solidFill>
            <a:round/>
          </a:ln>
        </p:spPr>
      </p:sp>
      <p:pic>
        <p:nvPicPr>
          <p:cNvPr id="43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816957" y="930116"/>
            <a:ext cx="3971515" cy="2305040"/>
          </a:xfrm>
          <a:prstGeom prst="rect">
            <a:avLst/>
          </a:prstGeom>
          <a:ln>
            <a:noFill/>
          </a:ln>
        </p:spPr>
      </p:pic>
      <p:sp>
        <p:nvSpPr>
          <p:cNvPr id="45" name="TextShape 4"/>
          <p:cNvSpPr txBox="1"/>
          <p:nvPr/>
        </p:nvSpPr>
        <p:spPr>
          <a:xfrm>
            <a:off x="5028235" y="3303086"/>
            <a:ext cx="3514997" cy="482040"/>
          </a:xfrm>
          <a:prstGeom prst="rect">
            <a:avLst/>
          </a:prstGeom>
        </p:spPr>
        <p:txBody>
          <a:bodyPr lIns="98293" tIns="57474" rIns="98293" bIns="57474"/>
          <a:lstStyle/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Arial"/>
              </a:rPr>
              <a:t>Social media</a:t>
            </a:r>
            <a:endParaRPr/>
          </a:p>
        </p:txBody>
      </p:sp>
      <p:pic>
        <p:nvPicPr>
          <p:cNvPr id="46" name="Picture 19"/>
          <p:cNvPicPr/>
          <p:nvPr/>
        </p:nvPicPr>
        <p:blipFill>
          <a:blip r:embed="rId4"/>
          <a:stretch>
            <a:fillRect/>
          </a:stretch>
        </p:blipFill>
        <p:spPr>
          <a:xfrm>
            <a:off x="4727808" y="3739442"/>
            <a:ext cx="4147200" cy="2488581"/>
          </a:xfrm>
          <a:prstGeom prst="rect">
            <a:avLst/>
          </a:prstGeom>
          <a:ln>
            <a:noFill/>
          </a:ln>
        </p:spPr>
      </p:pic>
      <p:sp>
        <p:nvSpPr>
          <p:cNvPr id="47" name="TextShape 5"/>
          <p:cNvSpPr txBox="1"/>
          <p:nvPr/>
        </p:nvSpPr>
        <p:spPr>
          <a:xfrm>
            <a:off x="4986370" y="6158890"/>
            <a:ext cx="3514997" cy="482040"/>
          </a:xfrm>
          <a:prstGeom prst="rect">
            <a:avLst/>
          </a:prstGeom>
        </p:spPr>
        <p:txBody>
          <a:bodyPr lIns="98293" tIns="57474" rIns="98293" bIns="57474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Science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fairs, exhibits, Science Education Center</a:t>
            </a:r>
            <a:endParaRPr dirty="0"/>
          </a:p>
        </p:txBody>
      </p:sp>
      <p:sp>
        <p:nvSpPr>
          <p:cNvPr id="48" name="TextShape 6"/>
          <p:cNvSpPr txBox="1"/>
          <p:nvPr/>
        </p:nvSpPr>
        <p:spPr>
          <a:xfrm>
            <a:off x="553484" y="6180860"/>
            <a:ext cx="3514997" cy="482040"/>
          </a:xfrm>
          <a:prstGeom prst="rect">
            <a:avLst/>
          </a:prstGeom>
        </p:spPr>
        <p:txBody>
          <a:bodyPr lIns="98293" tIns="57474" rIns="98293" bIns="57474"/>
          <a:lstStyle/>
          <a:p>
            <a:pPr algn="ctr">
              <a:lnSpc>
                <a:spcPct val="10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Science teachers’ education</a:t>
            </a:r>
            <a:endParaRPr dirty="0"/>
          </a:p>
        </p:txBody>
      </p:sp>
      <p:sp>
        <p:nvSpPr>
          <p:cNvPr id="49" name="TextShape 7"/>
          <p:cNvSpPr txBox="1"/>
          <p:nvPr/>
        </p:nvSpPr>
        <p:spPr>
          <a:xfrm>
            <a:off x="0" y="0"/>
            <a:ext cx="9143433" cy="746574"/>
          </a:xfrm>
          <a:prstGeom prst="rect">
            <a:avLst/>
          </a:prstGeom>
        </p:spPr>
        <p:txBody>
          <a:bodyPr lIns="98293" tIns="57474" rIns="98293" bIns="57474" anchor="ctr" anchorCtr="1"/>
          <a:lstStyle/>
          <a:p>
            <a:pPr algn="ctr"/>
            <a:r>
              <a:rPr lang="en-US" sz="2900">
                <a:solidFill>
                  <a:srgbClr val="FF3333"/>
                </a:solidFill>
                <a:latin typeface="Arial"/>
              </a:rPr>
              <a:t>Education and Public Outreach</a:t>
            </a:r>
            <a:endParaRPr/>
          </a:p>
        </p:txBody>
      </p:sp>
      <p:pic>
        <p:nvPicPr>
          <p:cNvPr id="2" name="Picture 1" descr="Screen Shot 2015-04-13 at 7.12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35" y="3759551"/>
            <a:ext cx="4249543" cy="235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79909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important LSC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3705"/>
            <a:ext cx="8990874" cy="5321657"/>
          </a:xfrm>
        </p:spPr>
        <p:txBody>
          <a:bodyPr>
            <a:normAutofit/>
          </a:bodyPr>
          <a:lstStyle/>
          <a:p>
            <a:r>
              <a:rPr lang="en-US" dirty="0" smtClean="0"/>
              <a:t>Diversity</a:t>
            </a:r>
          </a:p>
          <a:p>
            <a:pPr lvl="1"/>
            <a:r>
              <a:rPr lang="en-US" dirty="0" smtClean="0"/>
              <a:t>LSC has a “Diversity Committee. Some initiatives:</a:t>
            </a:r>
            <a:endParaRPr lang="en-US" dirty="0"/>
          </a:p>
          <a:p>
            <a:pPr lvl="2"/>
            <a:r>
              <a:rPr lang="en-US" dirty="0" smtClean="0"/>
              <a:t>LSC Diversity statement; anti-harassment policy, LSC “best practices” </a:t>
            </a:r>
          </a:p>
          <a:p>
            <a:pPr lvl="2"/>
            <a:r>
              <a:rPr lang="en-US" dirty="0" smtClean="0"/>
              <a:t>LSC </a:t>
            </a:r>
            <a:r>
              <a:rPr lang="en-US" dirty="0"/>
              <a:t>“Ombudsperson</a:t>
            </a:r>
            <a:r>
              <a:rPr lang="en-US" dirty="0" smtClean="0"/>
              <a:t>” (former NSF program officer!)</a:t>
            </a:r>
          </a:p>
          <a:p>
            <a:pPr lvl="2"/>
            <a:r>
              <a:rPr lang="en-US" dirty="0" smtClean="0"/>
              <a:t>LIGO summer undergraduate fellowships sponsored by NSBP and NSHP </a:t>
            </a:r>
          </a:p>
          <a:p>
            <a:pPr lvl="2"/>
            <a:r>
              <a:rPr lang="en-US" dirty="0" smtClean="0"/>
              <a:t>“</a:t>
            </a:r>
            <a:r>
              <a:rPr lang="en-US" dirty="0"/>
              <a:t>Family grants” to attend </a:t>
            </a:r>
            <a:r>
              <a:rPr lang="en-US" dirty="0" smtClean="0"/>
              <a:t>LSC meetings</a:t>
            </a:r>
          </a:p>
          <a:p>
            <a:pPr lvl="2"/>
            <a:r>
              <a:rPr lang="en-US" dirty="0" smtClean="0"/>
              <a:t>Set up a booth and organize sessions in scientific meetings of women and minorities</a:t>
            </a:r>
          </a:p>
          <a:p>
            <a:r>
              <a:rPr lang="en-US" dirty="0" smtClean="0"/>
              <a:t>Academic mentoring</a:t>
            </a:r>
          </a:p>
          <a:p>
            <a:pPr lvl="1"/>
            <a:r>
              <a:rPr lang="en-US" dirty="0" smtClean="0"/>
              <a:t>The LSC has an “Academic Advisory Committee” to care about mentoring of young members. Some recent activities:</a:t>
            </a:r>
          </a:p>
          <a:p>
            <a:pPr lvl="2"/>
            <a:r>
              <a:rPr lang="en-US" dirty="0" smtClean="0"/>
              <a:t>Student </a:t>
            </a:r>
            <a:r>
              <a:rPr lang="en-US" dirty="0"/>
              <a:t>and postdoc </a:t>
            </a:r>
            <a:r>
              <a:rPr lang="en-US" dirty="0" smtClean="0"/>
              <a:t>events and </a:t>
            </a:r>
            <a:r>
              <a:rPr lang="en-US" dirty="0"/>
              <a:t>useful tutorials. </a:t>
            </a:r>
          </a:p>
          <a:p>
            <a:pPr lvl="2"/>
            <a:r>
              <a:rPr lang="en-US" dirty="0"/>
              <a:t>“Industry </a:t>
            </a:r>
            <a:r>
              <a:rPr lang="en-US" dirty="0" smtClean="0"/>
              <a:t>panels” with </a:t>
            </a:r>
            <a:r>
              <a:rPr lang="en-US" dirty="0"/>
              <a:t>colleagues </a:t>
            </a:r>
            <a:r>
              <a:rPr lang="en-US" dirty="0" smtClean="0"/>
              <a:t>working </a:t>
            </a:r>
            <a:r>
              <a:rPr lang="en-US" dirty="0"/>
              <a:t>now in </a:t>
            </a:r>
            <a:r>
              <a:rPr lang="en-US" dirty="0" smtClean="0"/>
              <a:t>industry. </a:t>
            </a:r>
            <a:endParaRPr lang="en-US" dirty="0"/>
          </a:p>
          <a:p>
            <a:pPr lvl="2"/>
            <a:r>
              <a:rPr lang="en-US" dirty="0"/>
              <a:t>Mentoring </a:t>
            </a:r>
            <a:r>
              <a:rPr lang="en-US" dirty="0" smtClean="0"/>
              <a:t>program: </a:t>
            </a:r>
            <a:r>
              <a:rPr lang="en-US" dirty="0"/>
              <a:t>a platform for members of the LSC to form and maintain mentoring </a:t>
            </a:r>
            <a:r>
              <a:rPr lang="en-US" dirty="0" smtClean="0"/>
              <a:t>relationships.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6" descr="Diversity-min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476" y="1001559"/>
            <a:ext cx="1651000" cy="67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240" y="1076476"/>
            <a:ext cx="1284760" cy="1499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creen Shot 2014-10-02 at 12.06.16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10" y="5382931"/>
            <a:ext cx="3507014" cy="142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2847"/>
      </p:ext>
    </p:extLst>
  </p:cSld>
  <p:clrMapOvr>
    <a:masterClrMapping/>
  </p:clrMapOvr>
  <p:transition xmlns:p14="http://schemas.microsoft.com/office/powerpoint/2010/main" advClick="0" advTm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01880" y="660945"/>
            <a:ext cx="2463997" cy="338554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 type="none" w="sm" len="sm"/>
            <a:tailEnd type="none" w="sm" len="sm"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smtClean="0">
                <a:solidFill>
                  <a:srgbClr val="A50021"/>
                </a:solidFill>
                <a:hlinkClick r:id="" action="ppaction://hlinkshowjump?jump=firstslide"/>
              </a:rPr>
              <a:t>LSC Service Committees</a:t>
            </a:r>
            <a:endParaRPr lang="en-US" altLang="en-US" sz="1600" dirty="0" smtClean="0">
              <a:solidFill>
                <a:srgbClr val="A5002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58452" y="4741304"/>
            <a:ext cx="7029379" cy="1851229"/>
            <a:chOff x="1579783" y="4575451"/>
            <a:chExt cx="7029379" cy="1851229"/>
          </a:xfrm>
        </p:grpSpPr>
        <p:sp>
          <p:nvSpPr>
            <p:cNvPr id="9" name="Rectangle 8"/>
            <p:cNvSpPr/>
            <p:nvPr/>
          </p:nvSpPr>
          <p:spPr>
            <a:xfrm>
              <a:off x="1587261" y="4587706"/>
              <a:ext cx="7021901" cy="18389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 Box 24"/>
            <p:cNvSpPr txBox="1">
              <a:spLocks noChangeArrowheads="1"/>
            </p:cNvSpPr>
            <p:nvPr/>
          </p:nvSpPr>
          <p:spPr bwMode="auto">
            <a:xfrm>
              <a:off x="6400800" y="5303520"/>
              <a:ext cx="2011680" cy="400110"/>
            </a:xfrm>
            <a:prstGeom prst="rect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/>
                <a:t>Meeting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 smtClean="0"/>
                <a:t>(E. Gustafson)</a:t>
              </a:r>
              <a:endParaRPr lang="en-US" altLang="en-US" sz="900" dirty="0"/>
            </a:p>
          </p:txBody>
        </p:sp>
        <p:sp>
          <p:nvSpPr>
            <p:cNvPr id="50" name="Text Box 24"/>
            <p:cNvSpPr txBox="1">
              <a:spLocks noChangeArrowheads="1"/>
            </p:cNvSpPr>
            <p:nvPr/>
          </p:nvSpPr>
          <p:spPr bwMode="auto">
            <a:xfrm>
              <a:off x="2011680" y="4751607"/>
              <a:ext cx="2011680" cy="365760"/>
            </a:xfrm>
            <a:prstGeom prst="rect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err="1" smtClean="0"/>
                <a:t>Auth</a:t>
              </a:r>
              <a:r>
                <a:rPr lang="en-US" altLang="en-US" sz="1100" dirty="0" smtClean="0"/>
                <a:t> Project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 smtClean="0"/>
                <a:t>(W. Anderson)</a:t>
              </a:r>
              <a:endParaRPr lang="en-US" altLang="en-US" sz="900" dirty="0"/>
            </a:p>
          </p:txBody>
        </p:sp>
        <p:sp>
          <p:nvSpPr>
            <p:cNvPr id="52" name="Text Box 24"/>
            <p:cNvSpPr txBox="1">
              <a:spLocks noChangeArrowheads="1"/>
            </p:cNvSpPr>
            <p:nvPr/>
          </p:nvSpPr>
          <p:spPr bwMode="auto">
            <a:xfrm>
              <a:off x="2011680" y="5301159"/>
              <a:ext cx="2011680" cy="365760"/>
            </a:xfrm>
            <a:prstGeom prst="rect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/>
                <a:t>LIGO Magazine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 smtClean="0"/>
                <a:t>(A. </a:t>
              </a:r>
              <a:r>
                <a:rPr lang="en-US" altLang="en-US" sz="900" dirty="0" err="1" smtClean="0"/>
                <a:t>Freise</a:t>
              </a:r>
              <a:r>
                <a:rPr lang="en-US" altLang="en-US" sz="900" dirty="0" smtClean="0"/>
                <a:t>)</a:t>
              </a:r>
              <a:endParaRPr lang="en-US" altLang="en-US" sz="900" dirty="0"/>
            </a:p>
          </p:txBody>
        </p:sp>
        <p:sp>
          <p:nvSpPr>
            <p:cNvPr id="42" name="Text Box 24"/>
            <p:cNvSpPr txBox="1">
              <a:spLocks noChangeArrowheads="1"/>
            </p:cNvSpPr>
            <p:nvPr/>
          </p:nvSpPr>
          <p:spPr bwMode="auto">
            <a:xfrm>
              <a:off x="6400800" y="4754880"/>
              <a:ext cx="2011680" cy="365760"/>
            </a:xfrm>
            <a:prstGeom prst="rect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/>
                <a:t>Diversity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 smtClean="0"/>
                <a:t>(M. </a:t>
              </a:r>
              <a:r>
                <a:rPr lang="en-US" altLang="en-US" sz="900" dirty="0" err="1" smtClean="0"/>
                <a:t>Cavaglià</a:t>
              </a:r>
              <a:r>
                <a:rPr lang="en-US" altLang="en-US" sz="900" dirty="0" smtClean="0"/>
                <a:t>)</a:t>
              </a:r>
              <a:endParaRPr lang="en-US" altLang="en-US" sz="900" dirty="0"/>
            </a:p>
          </p:txBody>
        </p:sp>
        <p:sp>
          <p:nvSpPr>
            <p:cNvPr id="46" name="Text Box 24"/>
            <p:cNvSpPr txBox="1">
              <a:spLocks noChangeArrowheads="1"/>
            </p:cNvSpPr>
            <p:nvPr/>
          </p:nvSpPr>
          <p:spPr bwMode="auto">
            <a:xfrm>
              <a:off x="4206240" y="5301159"/>
              <a:ext cx="2011680" cy="365760"/>
            </a:xfrm>
            <a:prstGeom prst="rect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/>
                <a:t>LSC Fellows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 smtClean="0"/>
                <a:t>(M. Landry, B. O’ Reilly)</a:t>
              </a:r>
              <a:endParaRPr lang="en-US" altLang="en-US" sz="900" dirty="0"/>
            </a:p>
          </p:txBody>
        </p:sp>
        <p:sp>
          <p:nvSpPr>
            <p:cNvPr id="62" name="Text Box 24"/>
            <p:cNvSpPr txBox="1">
              <a:spLocks noChangeArrowheads="1"/>
            </p:cNvSpPr>
            <p:nvPr/>
          </p:nvSpPr>
          <p:spPr bwMode="auto">
            <a:xfrm>
              <a:off x="4206240" y="4751607"/>
              <a:ext cx="2011680" cy="365760"/>
            </a:xfrm>
            <a:prstGeom prst="rect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/>
                <a:t>Beginners Guide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 smtClean="0"/>
                <a:t>(L. </a:t>
              </a:r>
              <a:r>
                <a:rPr lang="en-US" altLang="en-US" sz="900" dirty="0" err="1" smtClean="0"/>
                <a:t>Nuttall</a:t>
              </a:r>
              <a:r>
                <a:rPr lang="en-US" altLang="en-US" sz="900" dirty="0" smtClean="0"/>
                <a:t>)</a:t>
              </a:r>
              <a:endParaRPr lang="en-US" altLang="en-US" sz="900" dirty="0"/>
            </a:p>
          </p:txBody>
        </p:sp>
        <p:sp>
          <p:nvSpPr>
            <p:cNvPr id="63" name="Text Box 24"/>
            <p:cNvSpPr txBox="1">
              <a:spLocks noChangeArrowheads="1"/>
            </p:cNvSpPr>
            <p:nvPr/>
          </p:nvSpPr>
          <p:spPr bwMode="auto">
            <a:xfrm>
              <a:off x="4206240" y="5850938"/>
              <a:ext cx="2011680" cy="365760"/>
            </a:xfrm>
            <a:prstGeom prst="rect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/>
                <a:t>Remote Participation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 smtClean="0"/>
                <a:t>(N. Christensen)</a:t>
              </a:r>
              <a:endParaRPr lang="en-US" altLang="en-US" sz="900" dirty="0"/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784974" y="5370260"/>
              <a:ext cx="1851229" cy="261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 smtClean="0"/>
                <a:t>Other </a:t>
              </a:r>
              <a:r>
                <a:rPr lang="en-US" sz="1050" dirty="0"/>
                <a:t>Committees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89417" y="1327779"/>
            <a:ext cx="6006581" cy="2971275"/>
            <a:chOff x="1569851" y="1397481"/>
            <a:chExt cx="6006581" cy="2971275"/>
          </a:xfrm>
        </p:grpSpPr>
        <p:sp>
          <p:nvSpPr>
            <p:cNvPr id="33" name="Text Box 3"/>
            <p:cNvSpPr txBox="1">
              <a:spLocks noChangeArrowheads="1"/>
            </p:cNvSpPr>
            <p:nvPr/>
          </p:nvSpPr>
          <p:spPr bwMode="auto">
            <a:xfrm>
              <a:off x="4846320" y="3566160"/>
              <a:ext cx="2479805" cy="5078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800000"/>
              <a:headEnd type="none" w="sm" len="sm"/>
              <a:tailEnd type="none" w="sm" len="sm"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 smtClean="0">
                  <a:solidFill>
                    <a:srgbClr val="A50021"/>
                  </a:solidFill>
                </a:rPr>
                <a:t>LSC Academic Advisory Committee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 dirty="0" smtClean="0"/>
                <a:t>(J. Read, A. </a:t>
              </a:r>
              <a:r>
                <a:rPr lang="en-US" altLang="en-US" sz="1000" dirty="0" err="1" smtClean="0"/>
                <a:t>Stuver</a:t>
              </a:r>
              <a:r>
                <a:rPr lang="en-US" altLang="en-US" sz="1000" dirty="0" smtClean="0"/>
                <a:t>)</a:t>
              </a:r>
              <a:endParaRPr lang="en-US" altLang="en-US" sz="1000" dirty="0">
                <a:solidFill>
                  <a:srgbClr val="A50021"/>
                </a:solidFill>
              </a:endParaRPr>
            </a:p>
          </p:txBody>
        </p:sp>
        <p:sp>
          <p:nvSpPr>
            <p:cNvPr id="38" name="Text Box 3"/>
            <p:cNvSpPr txBox="1">
              <a:spLocks noChangeArrowheads="1"/>
            </p:cNvSpPr>
            <p:nvPr/>
          </p:nvSpPr>
          <p:spPr bwMode="auto">
            <a:xfrm>
              <a:off x="4846320" y="2651760"/>
              <a:ext cx="2479805" cy="5078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800000"/>
              <a:headEnd type="none" w="sm" len="sm"/>
              <a:tailEnd type="none" w="sm" len="sm"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 smtClean="0">
                  <a:solidFill>
                    <a:srgbClr val="A50021"/>
                  </a:solidFill>
                </a:rPr>
                <a:t>Election and Membership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 dirty="0" smtClean="0"/>
                <a:t>(D. Tanner)</a:t>
              </a:r>
              <a:endParaRPr lang="en-US" altLang="en-US" sz="1000" dirty="0">
                <a:solidFill>
                  <a:srgbClr val="A50021"/>
                </a:solidFill>
              </a:endParaRPr>
            </a:p>
          </p:txBody>
        </p:sp>
        <p:sp>
          <p:nvSpPr>
            <p:cNvPr id="39" name="Text Box 3"/>
            <p:cNvSpPr txBox="1">
              <a:spLocks noChangeArrowheads="1"/>
            </p:cNvSpPr>
            <p:nvPr/>
          </p:nvSpPr>
          <p:spPr bwMode="auto">
            <a:xfrm>
              <a:off x="2103120" y="2651760"/>
              <a:ext cx="2479805" cy="5078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800000"/>
              <a:headEnd type="none" w="sm" len="sm"/>
              <a:tailEnd type="none" w="sm" len="sm"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 smtClean="0">
                  <a:solidFill>
                    <a:srgbClr val="A50021"/>
                  </a:solidFill>
                </a:rPr>
                <a:t>Detection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 dirty="0" smtClean="0"/>
                <a:t>(P. </a:t>
              </a:r>
              <a:r>
                <a:rPr lang="en-US" altLang="en-US" sz="1000" dirty="0" err="1" smtClean="0"/>
                <a:t>Saulson</a:t>
              </a:r>
              <a:r>
                <a:rPr lang="en-US" altLang="en-US" sz="1000" dirty="0" smtClean="0"/>
                <a:t>)</a:t>
              </a:r>
              <a:endParaRPr lang="en-US" altLang="en-US" sz="1000" dirty="0">
                <a:solidFill>
                  <a:srgbClr val="A50021"/>
                </a:solidFill>
              </a:endParaRPr>
            </a:p>
          </p:txBody>
        </p:sp>
        <p:sp>
          <p:nvSpPr>
            <p:cNvPr id="40" name="Text Box 3"/>
            <p:cNvSpPr txBox="1">
              <a:spLocks noChangeArrowheads="1"/>
            </p:cNvSpPr>
            <p:nvPr/>
          </p:nvSpPr>
          <p:spPr bwMode="auto">
            <a:xfrm>
              <a:off x="4846320" y="1737360"/>
              <a:ext cx="2479805" cy="5078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800000"/>
              <a:headEnd type="none" w="sm" len="sm"/>
              <a:tailEnd type="none" w="sm" len="sm"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 smtClean="0">
                  <a:solidFill>
                    <a:srgbClr val="A50021"/>
                  </a:solidFill>
                </a:rPr>
                <a:t>Publications and Presentations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 dirty="0" smtClean="0"/>
                <a:t>(S. </a:t>
              </a:r>
              <a:r>
                <a:rPr lang="en-US" altLang="en-US" sz="1000" dirty="0" err="1" smtClean="0"/>
                <a:t>Fairhurst</a:t>
              </a:r>
              <a:r>
                <a:rPr lang="en-US" altLang="en-US" sz="1000" dirty="0" smtClean="0"/>
                <a:t>, S. </a:t>
              </a:r>
              <a:r>
                <a:rPr lang="en-US" altLang="en-US" sz="1000" dirty="0" err="1" smtClean="0"/>
                <a:t>Klimenko</a:t>
              </a:r>
              <a:r>
                <a:rPr lang="en-US" altLang="en-US" sz="1000" dirty="0" smtClean="0"/>
                <a:t>)</a:t>
              </a:r>
              <a:endParaRPr lang="en-US" altLang="en-US" sz="1000" dirty="0">
                <a:solidFill>
                  <a:srgbClr val="A50021"/>
                </a:solidFill>
              </a:endParaRPr>
            </a:p>
          </p:txBody>
        </p:sp>
        <p:sp>
          <p:nvSpPr>
            <p:cNvPr id="41" name="Text Box 3"/>
            <p:cNvSpPr txBox="1">
              <a:spLocks noChangeArrowheads="1"/>
            </p:cNvSpPr>
            <p:nvPr/>
          </p:nvSpPr>
          <p:spPr bwMode="auto">
            <a:xfrm>
              <a:off x="2103120" y="3566160"/>
              <a:ext cx="2479805" cy="5078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800000"/>
              <a:headEnd type="none" w="sm" len="sm"/>
              <a:tailEnd type="none" w="sm" len="sm"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 smtClean="0">
                  <a:solidFill>
                    <a:srgbClr val="A50021"/>
                  </a:solidFill>
                </a:rPr>
                <a:t>MOU Review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 dirty="0" smtClean="0"/>
                <a:t>(LSC Spokesperson)</a:t>
              </a:r>
              <a:endParaRPr lang="en-US" altLang="en-US" sz="1000" dirty="0">
                <a:solidFill>
                  <a:srgbClr val="A50021"/>
                </a:solidFill>
              </a:endParaRPr>
            </a:p>
          </p:txBody>
        </p:sp>
        <p:sp>
          <p:nvSpPr>
            <p:cNvPr id="44" name="Text Box 3"/>
            <p:cNvSpPr txBox="1">
              <a:spLocks noChangeArrowheads="1"/>
            </p:cNvSpPr>
            <p:nvPr/>
          </p:nvSpPr>
          <p:spPr bwMode="auto">
            <a:xfrm>
              <a:off x="2103120" y="1737360"/>
              <a:ext cx="2479805" cy="5078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800000"/>
              <a:headEnd type="none" w="sm" len="sm"/>
              <a:tailEnd type="none" w="sm" len="sm"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 smtClean="0">
                  <a:solidFill>
                    <a:srgbClr val="A50021"/>
                  </a:solidFill>
                </a:rPr>
                <a:t>Operations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 dirty="0" smtClean="0"/>
                <a:t>(F. </a:t>
              </a:r>
              <a:r>
                <a:rPr lang="en-US" altLang="en-US" sz="1000" dirty="0" err="1" smtClean="0"/>
                <a:t>Raab</a:t>
              </a:r>
              <a:r>
                <a:rPr lang="en-US" altLang="en-US" sz="1000" dirty="0" smtClean="0"/>
                <a:t>)</a:t>
              </a:r>
              <a:endParaRPr lang="en-US" altLang="en-US" sz="1000" dirty="0">
                <a:solidFill>
                  <a:srgbClr val="A5002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292112" y="2675369"/>
              <a:ext cx="297127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/>
                <a:t>Bylaws Committees</a:t>
              </a:r>
            </a:p>
            <a:p>
              <a:pPr algn="ctr"/>
              <a:r>
                <a:rPr lang="en-US" sz="1050" dirty="0" smtClean="0">
                  <a:hlinkClick r:id="rId2"/>
                </a:rPr>
                <a:t>LIGO Document M050172</a:t>
              </a:r>
              <a:endParaRPr lang="en-US" sz="105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69851" y="1404772"/>
              <a:ext cx="6006581" cy="2963984"/>
            </a:xfrm>
            <a:prstGeom prst="rect">
              <a:avLst/>
            </a:prstGeom>
            <a:no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500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5-31 at 1.34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2" y="1953948"/>
            <a:ext cx="8975975" cy="5057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939" y="186114"/>
            <a:ext cx="6895599" cy="769117"/>
          </a:xfrm>
        </p:spPr>
        <p:txBody>
          <a:bodyPr/>
          <a:lstStyle/>
          <a:p>
            <a:r>
              <a:rPr lang="en-US" dirty="0"/>
              <a:t>The future is coming – </a:t>
            </a:r>
            <a:r>
              <a:rPr lang="en-US" dirty="0" smtClean="0"/>
              <a:t>very soon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56" y="1213706"/>
            <a:ext cx="8799818" cy="105597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Prospects for Localization of Gravitational Wave Transients by the Advanced LIGO and Advanced Virgo Observatories, The LIGO Scientific Collaboration and The Virgo Collaboration, </a:t>
            </a:r>
            <a:r>
              <a:rPr lang="en-US" dirty="0" smtClean="0">
                <a:hlinkClick r:id="rId3"/>
              </a:rPr>
              <a:t>arXiv:1304.0670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34284"/>
      </p:ext>
    </p:extLst>
  </p:cSld>
  <p:clrMapOvr>
    <a:masterClrMapping/>
  </p:clrMapOvr>
  <p:transition xmlns:p14="http://schemas.microsoft.com/office/powerpoint/2010/main" advClick="0" advTm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Scenario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Content Placeholder 6" descr="Screen Shot 2013-05-31 at 1.36.12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368" b="-4368"/>
          <a:stretch>
            <a:fillRect/>
          </a:stretch>
        </p:blipFill>
        <p:spPr>
          <a:xfrm>
            <a:off x="0" y="996732"/>
            <a:ext cx="8799818" cy="4899775"/>
          </a:xfrm>
        </p:spPr>
      </p:pic>
      <p:sp>
        <p:nvSpPr>
          <p:cNvPr id="8" name="Rounded Rectangle 7"/>
          <p:cNvSpPr/>
          <p:nvPr/>
        </p:nvSpPr>
        <p:spPr bwMode="auto">
          <a:xfrm>
            <a:off x="246215" y="1390714"/>
            <a:ext cx="8376683" cy="1291584"/>
          </a:xfrm>
          <a:prstGeom prst="roundRect">
            <a:avLst/>
          </a:prstGeom>
          <a:noFill/>
          <a:ln w="38100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048030"/>
      </p:ext>
    </p:extLst>
  </p:cSld>
  <p:clrMapOvr>
    <a:masterClrMapping/>
  </p:clrMapOvr>
  <p:transition xmlns:p14="http://schemas.microsoft.com/office/powerpoint/2010/main" advClick="0" advTm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806" y="186114"/>
            <a:ext cx="6884732" cy="769117"/>
          </a:xfrm>
        </p:spPr>
        <p:txBody>
          <a:bodyPr/>
          <a:lstStyle/>
          <a:p>
            <a:r>
              <a:rPr lang="en-US" dirty="0" smtClean="0"/>
              <a:t>Gravitational waves: </a:t>
            </a:r>
            <a:br>
              <a:rPr lang="en-US" dirty="0" smtClean="0"/>
            </a:br>
            <a:r>
              <a:rPr lang="en-US" dirty="0" smtClean="0"/>
              <a:t>sources and detectors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83991" y="745181"/>
            <a:ext cx="7647539" cy="5909462"/>
            <a:chOff x="783991" y="745181"/>
            <a:chExt cx="7647539" cy="5909462"/>
          </a:xfrm>
        </p:grpSpPr>
        <p:pic>
          <p:nvPicPr>
            <p:cNvPr id="7" name="Picture 6" descr="GWBigPictur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653030" y="-123858"/>
              <a:ext cx="5909462" cy="7647539"/>
            </a:xfrm>
            <a:prstGeom prst="rect">
              <a:avLst/>
            </a:prstGeom>
          </p:spPr>
        </p:pic>
        <p:pic>
          <p:nvPicPr>
            <p:cNvPr id="3" name="Picture 2" descr="Screen Shot 2015-04-13 at 6.56.0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761" y="1765168"/>
              <a:ext cx="1953299" cy="90057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5317580" y="6266583"/>
            <a:ext cx="1467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Credit: </a:t>
            </a:r>
            <a:r>
              <a:rPr lang="en-US" sz="1600" dirty="0" err="1" smtClean="0"/>
              <a:t>Nanograv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6348970"/>
      </p:ext>
    </p:extLst>
  </p:cSld>
  <p:clrMapOvr>
    <a:masterClrMapping/>
  </p:clrMapOvr>
  <p:transition xmlns:p14="http://schemas.microsoft.com/office/powerpoint/2010/main" advClick="0" advTm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Multi-messenger astronomy:</a:t>
            </a:r>
            <a:br>
              <a:rPr lang="en-US" dirty="0" smtClean="0"/>
            </a:br>
            <a:r>
              <a:rPr lang="en-US" dirty="0" smtClean="0"/>
              <a:t>GW/EM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95" y="1186686"/>
            <a:ext cx="8861411" cy="34076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We will obtain rich astrophysics combining gravitational-wave and electromagnetic information.  </a:t>
            </a:r>
            <a:endParaRPr lang="en-US" dirty="0" smtClean="0"/>
          </a:p>
          <a:p>
            <a:r>
              <a:rPr lang="en-US" dirty="0" smtClean="0"/>
              <a:t>LSC </a:t>
            </a:r>
            <a:r>
              <a:rPr lang="en-US" dirty="0"/>
              <a:t>and Virgo opened a call to sign agreements for the identification of EM counterparts to GW triggers in Advanced detectors starting in </a:t>
            </a:r>
            <a:r>
              <a:rPr lang="en-US" dirty="0"/>
              <a:t>2015: http://</a:t>
            </a:r>
            <a:r>
              <a:rPr lang="en-US" dirty="0" err="1"/>
              <a:t>www.ligo.org</a:t>
            </a:r>
            <a:r>
              <a:rPr lang="en-US" dirty="0"/>
              <a:t>/scientists/</a:t>
            </a:r>
            <a:r>
              <a:rPr lang="en-US" dirty="0" err="1" smtClean="0"/>
              <a:t>GWEMalerts.php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We received </a:t>
            </a:r>
            <a:r>
              <a:rPr lang="en-US" dirty="0" smtClean="0"/>
              <a:t>and approved more </a:t>
            </a:r>
            <a:r>
              <a:rPr lang="en-US" dirty="0"/>
              <a:t>than 60 applications from 19 countries, with about 150 instruments </a:t>
            </a:r>
            <a:r>
              <a:rPr lang="en-US" dirty="0" smtClean="0"/>
              <a:t>covering </a:t>
            </a:r>
            <a:r>
              <a:rPr lang="en-US" dirty="0"/>
              <a:t>the full spectrum, </a:t>
            </a:r>
            <a:r>
              <a:rPr lang="en-US" dirty="0" smtClean="0"/>
              <a:t>from </a:t>
            </a:r>
            <a:r>
              <a:rPr lang="en-US" dirty="0"/>
              <a:t>radio to high-energy gamma-</a:t>
            </a:r>
            <a:r>
              <a:rPr lang="en-US" dirty="0" smtClean="0"/>
              <a:t>rays</a:t>
            </a:r>
            <a:r>
              <a:rPr lang="en-US" dirty="0" smtClean="0"/>
              <a:t>. </a:t>
            </a:r>
            <a:endParaRPr lang="en-US" dirty="0" smtClean="0"/>
          </a:p>
          <a:p>
            <a:r>
              <a:rPr lang="en-US" dirty="0" smtClean="0"/>
              <a:t>Shortly after a few detections, LSC/Virgo will publicly release GW triggers for follow </a:t>
            </a:r>
            <a:r>
              <a:rPr lang="en-US" dirty="0" smtClean="0"/>
              <a:t>up</a:t>
            </a:r>
            <a:r>
              <a:rPr lang="en-US" dirty="0" smtClean="0"/>
              <a:t>: </a:t>
            </a:r>
            <a:r>
              <a:rPr lang="en-US" dirty="0" err="1"/>
              <a:t>dcc.ligo.org</a:t>
            </a:r>
            <a:r>
              <a:rPr lang="en-US" dirty="0"/>
              <a:t>, LIGO-M1200055,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10768" y="4939348"/>
            <a:ext cx="8653457" cy="1810572"/>
            <a:chOff x="310768" y="4939348"/>
            <a:chExt cx="8653457" cy="1810572"/>
          </a:xfrm>
        </p:grpSpPr>
        <p:pic>
          <p:nvPicPr>
            <p:cNvPr id="5" name="Picture 4" descr="Screen Shot 2014-06-15 at 6.51.08 PM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11" y="4954991"/>
              <a:ext cx="2681314" cy="1794929"/>
            </a:xfrm>
            <a:prstGeom prst="rect">
              <a:avLst/>
            </a:prstGeom>
          </p:spPr>
        </p:pic>
        <p:pic>
          <p:nvPicPr>
            <p:cNvPr id="6" name="Picture 5" descr="Screen Shot 2014-06-15 at 6.51.03 P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68" y="4985180"/>
              <a:ext cx="2629148" cy="1737720"/>
            </a:xfrm>
            <a:prstGeom prst="rect">
              <a:avLst/>
            </a:prstGeom>
          </p:spPr>
        </p:pic>
        <p:pic>
          <p:nvPicPr>
            <p:cNvPr id="7" name="Picture 6" descr="Screen Shot 2014-06-15 at 6.52.58 PM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222" y="4939348"/>
              <a:ext cx="1290619" cy="988311"/>
            </a:xfrm>
            <a:prstGeom prst="rect">
              <a:avLst/>
            </a:prstGeom>
          </p:spPr>
        </p:pic>
        <p:pic>
          <p:nvPicPr>
            <p:cNvPr id="8" name="Picture 7" descr="Screen Shot 2014-06-15 at 6.52.49 PM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542" y="5471540"/>
              <a:ext cx="1133252" cy="1143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9813935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open data</a:t>
            </a:r>
            <a:endParaRPr lang="en-US" dirty="0"/>
          </a:p>
        </p:txBody>
      </p:sp>
      <p:pic>
        <p:nvPicPr>
          <p:cNvPr id="7" name="Content Placeholder 6" descr="Screen Shot 2014-08-19 at 9.41.46 P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1" b="16741"/>
          <a:stretch>
            <a:fillRect/>
          </a:stretch>
        </p:blipFill>
        <p:spPr>
          <a:xfrm>
            <a:off x="1884389" y="2890762"/>
            <a:ext cx="6417838" cy="357347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8666" y="1149046"/>
            <a:ext cx="8357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114FFB"/>
                </a:solidFill>
              </a:rPr>
              <a:t>LIGO is committed to open data and prompt release of GW observations.</a:t>
            </a:r>
            <a:br>
              <a:rPr lang="en-US" dirty="0" smtClean="0">
                <a:solidFill>
                  <a:srgbClr val="114FFB"/>
                </a:solidFill>
              </a:rPr>
            </a:br>
            <a:endParaRPr lang="en-US" dirty="0" smtClean="0">
              <a:solidFill>
                <a:srgbClr val="114FFB"/>
              </a:solidFill>
            </a:endParaRPr>
          </a:p>
          <a:p>
            <a:pPr algn="l"/>
            <a:r>
              <a:rPr lang="en-US" dirty="0" smtClean="0">
                <a:solidFill>
                  <a:srgbClr val="114FFB"/>
                </a:solidFill>
              </a:rPr>
              <a:t>Much development is needed for releasing LIGO data - prototyping with initial LIGO data: S5 is now </a:t>
            </a:r>
            <a:r>
              <a:rPr lang="en-US" dirty="0" smtClean="0">
                <a:solidFill>
                  <a:srgbClr val="114FFB"/>
                </a:solidFill>
              </a:rPr>
              <a:t>public</a:t>
            </a:r>
            <a:r>
              <a:rPr lang="en-US" dirty="0" smtClean="0">
                <a:solidFill>
                  <a:srgbClr val="114FFB"/>
                </a:solidFill>
              </a:rPr>
              <a:t>, S6 data will be soon. </a:t>
            </a:r>
            <a:r>
              <a:rPr lang="en-US" dirty="0" smtClean="0">
                <a:solidFill>
                  <a:srgbClr val="114FFB"/>
                </a:solidFill>
              </a:rPr>
              <a:t> </a:t>
            </a:r>
            <a:endParaRPr lang="en-US" dirty="0">
              <a:solidFill>
                <a:srgbClr val="114FF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863" y="5285619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losc.ligo.org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68915855"/>
      </p:ext>
    </p:extLst>
  </p:cSld>
  <p:clrMapOvr>
    <a:masterClrMapping/>
  </p:clrMapOvr>
  <p:transition xmlns:p14="http://schemas.microsoft.com/office/powerpoint/2010/main" advClick="0" advTm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atypical, the LSC model with an open collaboration created around a “LIGO Laboratory” has worked well.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Large size has already many challenges.</a:t>
            </a:r>
            <a:r>
              <a:rPr lang="en-US" dirty="0"/>
              <a:t> </a:t>
            </a:r>
            <a:r>
              <a:rPr lang="en-US" dirty="0" smtClean="0"/>
              <a:t>More challenges lie ahead: collaboration model will evolve in the presence of detections and open data, funding for future detectors, …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he field will always need a large collaborative team working on operations, timely science analysis, and R&amp;D ready for installation in new detectors, plus innovative methods for analysis and research on new technologies.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36499"/>
      </p:ext>
    </p:extLst>
  </p:cSld>
  <p:clrMapOvr>
    <a:masterClrMapping/>
  </p:clrMapOvr>
  <p:transition xmlns:p14="http://schemas.microsoft.com/office/powerpoint/2010/main" advClick="0" advTm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0E8C2DBE-4213-0942-9B50-CD37CE51524F}" type="slidenum">
              <a:rPr lang="en-US" sz="800"/>
              <a:pPr>
                <a:defRPr/>
              </a:pPr>
              <a:t>3</a:t>
            </a:fld>
            <a:endParaRPr lang="en-US" sz="80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66700"/>
            <a:ext cx="6172200" cy="800100"/>
          </a:xfrm>
        </p:spPr>
        <p:txBody>
          <a:bodyPr/>
          <a:lstStyle/>
          <a:p>
            <a:r>
              <a:rPr lang="en-US" sz="2800" dirty="0" smtClean="0">
                <a:latin typeface="Helvetica" charset="0"/>
              </a:rPr>
              <a:t>LIGO detectors</a:t>
            </a:r>
            <a:endParaRPr lang="en-US" sz="2800" dirty="0">
              <a:latin typeface="Helvetica" charset="0"/>
            </a:endParaRP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b="40785"/>
          <a:stretch>
            <a:fillRect/>
          </a:stretch>
        </p:blipFill>
        <p:spPr bwMode="auto">
          <a:xfrm>
            <a:off x="284796" y="1353478"/>
            <a:ext cx="4481192" cy="272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low8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28" y="3587932"/>
            <a:ext cx="3959477" cy="311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4883" y="4187026"/>
            <a:ext cx="162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Hanford, WA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63754" y="3056530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Livingston, LA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98" y="5098708"/>
            <a:ext cx="1380802" cy="138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16818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4"/>
          <p:cNvGrpSpPr>
            <a:grpSpLocks/>
          </p:cNvGrpSpPr>
          <p:nvPr/>
        </p:nvGrpSpPr>
        <p:grpSpPr bwMode="auto">
          <a:xfrm>
            <a:off x="0" y="1090612"/>
            <a:ext cx="8987007" cy="5813426"/>
            <a:chOff x="1109671" y="385566"/>
            <a:chExt cx="8987062" cy="5812371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937" y="2221971"/>
              <a:ext cx="6211925" cy="3975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465" name="TextBox 5"/>
            <p:cNvSpPr txBox="1">
              <a:spLocks noChangeArrowheads="1"/>
            </p:cNvSpPr>
            <p:nvPr/>
          </p:nvSpPr>
          <p:spPr bwMode="auto">
            <a:xfrm>
              <a:off x="1109671" y="4536883"/>
              <a:ext cx="1018503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Arial" charset="0"/>
                  <a:cs typeface="Arial" charset="0"/>
                </a:rPr>
                <a:t>Caltech</a:t>
              </a:r>
            </a:p>
          </p:txBody>
        </p:sp>
        <p:sp>
          <p:nvSpPr>
            <p:cNvPr id="19466" name="TextBox 22"/>
            <p:cNvSpPr txBox="1">
              <a:spLocks noChangeArrowheads="1"/>
            </p:cNvSpPr>
            <p:nvPr/>
          </p:nvSpPr>
          <p:spPr bwMode="auto">
            <a:xfrm>
              <a:off x="7562538" y="3407068"/>
              <a:ext cx="582211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rgbClr val="114FFB"/>
                  </a:solidFill>
                  <a:latin typeface="Arial" charset="0"/>
                  <a:cs typeface="Arial" charset="0"/>
                </a:rPr>
                <a:t>MIT</a:t>
              </a:r>
            </a:p>
          </p:txBody>
        </p:sp>
        <p:sp>
          <p:nvSpPr>
            <p:cNvPr id="19467" name="Oval 1"/>
            <p:cNvSpPr>
              <a:spLocks noChangeArrowheads="1"/>
            </p:cNvSpPr>
            <p:nvPr/>
          </p:nvSpPr>
          <p:spPr bwMode="auto">
            <a:xfrm>
              <a:off x="2173004" y="265142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8" name="Oval 17"/>
            <p:cNvSpPr>
              <a:spLocks noChangeArrowheads="1"/>
            </p:cNvSpPr>
            <p:nvPr/>
          </p:nvSpPr>
          <p:spPr bwMode="auto">
            <a:xfrm>
              <a:off x="4976477" y="499743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9" name="Oval 19"/>
            <p:cNvSpPr>
              <a:spLocks noChangeArrowheads="1"/>
            </p:cNvSpPr>
            <p:nvPr/>
          </p:nvSpPr>
          <p:spPr bwMode="auto">
            <a:xfrm>
              <a:off x="7051368" y="3319713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70" name="Oval 23"/>
            <p:cNvSpPr>
              <a:spLocks noChangeArrowheads="1"/>
            </p:cNvSpPr>
            <p:nvPr/>
          </p:nvSpPr>
          <p:spPr bwMode="auto">
            <a:xfrm>
              <a:off x="2258682" y="4474160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71" name="Rectangle 3"/>
            <p:cNvSpPr txBox="1">
              <a:spLocks noChangeArrowheads="1"/>
            </p:cNvSpPr>
            <p:nvPr/>
          </p:nvSpPr>
          <p:spPr bwMode="auto">
            <a:xfrm>
              <a:off x="2881964" y="385566"/>
              <a:ext cx="7214769" cy="2146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lIns="92075" tIns="46038" rIns="92075" bIns="46038"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>
                <a:spcBef>
                  <a:spcPct val="20000"/>
                </a:spcBef>
                <a:buSzPct val="85000"/>
                <a:buFont typeface="Monotype Sorts" charset="2"/>
                <a:buChar char="l"/>
              </a:pPr>
              <a:r>
                <a:rPr lang="en-US" sz="1400" dirty="0">
                  <a:latin typeface="Helvetica" charset="0"/>
                </a:rPr>
                <a:t>Mission: </a:t>
              </a:r>
              <a:r>
                <a:rPr lang="en-US" sz="1400" dirty="0">
                  <a:latin typeface="Helvetica" charset="0"/>
                </a:rPr>
                <a:t>Observe gravitational wave sources</a:t>
              </a:r>
              <a:r>
                <a:rPr lang="en-US" sz="1400" dirty="0" smtClean="0">
                  <a:latin typeface="Helvetica" charset="0"/>
                </a:rPr>
                <a:t>;  operate </a:t>
              </a:r>
              <a:r>
                <a:rPr lang="en-US" sz="1400" dirty="0">
                  <a:latin typeface="Helvetica" charset="0"/>
                </a:rPr>
                <a:t>the LIGO </a:t>
              </a:r>
              <a:r>
                <a:rPr lang="en-US" sz="1400" dirty="0" smtClean="0">
                  <a:latin typeface="Helvetica" charset="0"/>
                </a:rPr>
                <a:t>facilities; develop </a:t>
              </a:r>
              <a:r>
                <a:rPr lang="en-US" sz="1400" dirty="0">
                  <a:latin typeface="Helvetica" charset="0"/>
                </a:rPr>
                <a:t>the instrument science and </a:t>
              </a:r>
              <a:r>
                <a:rPr lang="en-US" sz="1400" dirty="0" smtClean="0">
                  <a:latin typeface="Helvetica" charset="0"/>
                </a:rPr>
                <a:t>technology; scientific </a:t>
              </a:r>
              <a:r>
                <a:rPr lang="en-US" sz="1400" dirty="0">
                  <a:latin typeface="Helvetica" charset="0"/>
                </a:rPr>
                <a:t>education and public </a:t>
              </a:r>
              <a:r>
                <a:rPr lang="en-US" sz="1400" dirty="0" smtClean="0">
                  <a:latin typeface="Helvetica" charset="0"/>
                </a:rPr>
                <a:t>outreach.</a:t>
              </a:r>
              <a:endParaRPr lang="en-US" sz="1400" dirty="0">
                <a:latin typeface="Helvetica" charset="0"/>
              </a:endParaRPr>
            </a:p>
            <a:p>
              <a:pPr algn="l">
                <a:spcBef>
                  <a:spcPct val="20000"/>
                </a:spcBef>
                <a:buSzPct val="85000"/>
                <a:buFont typeface="Monotype Sorts" charset="2"/>
                <a:buChar char="l"/>
              </a:pPr>
              <a:r>
                <a:rPr lang="en-US" sz="1400" dirty="0">
                  <a:latin typeface="Helvetica" charset="0"/>
                </a:rPr>
                <a:t>NSF Major Research Facilities Construction LIGO grant in </a:t>
              </a:r>
              <a:r>
                <a:rPr lang="en-US" sz="1400" dirty="0" smtClean="0">
                  <a:latin typeface="Helvetica" charset="0"/>
                </a:rPr>
                <a:t>1992 and in 2008; cooperative agreements since 1992, </a:t>
              </a:r>
              <a:r>
                <a:rPr lang="en-US" sz="1400" dirty="0">
                  <a:latin typeface="Helvetica" charset="0"/>
                </a:rPr>
                <a:t>j</a:t>
              </a:r>
              <a:r>
                <a:rPr lang="en-US" sz="1400" dirty="0" smtClean="0">
                  <a:latin typeface="Helvetica" charset="0"/>
                </a:rPr>
                <a:t>ointly </a:t>
              </a:r>
              <a:r>
                <a:rPr lang="en-US" sz="1400" dirty="0">
                  <a:latin typeface="Helvetica" charset="0"/>
                </a:rPr>
                <a:t>managed by Caltech and </a:t>
              </a:r>
              <a:r>
                <a:rPr lang="en-US" sz="1400" dirty="0" smtClean="0">
                  <a:latin typeface="Helvetica" charset="0"/>
                </a:rPr>
                <a:t>MIT</a:t>
              </a:r>
              <a:r>
                <a:rPr lang="en-US" sz="1400" dirty="0">
                  <a:latin typeface="Helvetica" charset="0"/>
                </a:rPr>
                <a:t>; </a:t>
              </a:r>
              <a:r>
                <a:rPr lang="en-US" sz="1400" dirty="0" smtClean="0">
                  <a:latin typeface="Helvetica" charset="0"/>
                </a:rPr>
                <a:t>develop </a:t>
              </a:r>
              <a:r>
                <a:rPr lang="en-US" sz="1400" dirty="0">
                  <a:latin typeface="Helvetica" charset="0"/>
                </a:rPr>
                <a:t>the instrument science and technology; education and public </a:t>
              </a:r>
              <a:r>
                <a:rPr lang="en-US" sz="1400" dirty="0" smtClean="0">
                  <a:latin typeface="Helvetica" charset="0"/>
                </a:rPr>
                <a:t>outreach. </a:t>
              </a:r>
              <a:endParaRPr lang="en-US" sz="1400" dirty="0" smtClean="0">
                <a:latin typeface="Helvetica" charset="0"/>
              </a:endParaRPr>
            </a:p>
            <a:p>
              <a:pPr algn="l">
                <a:spcBef>
                  <a:spcPct val="20000"/>
                </a:spcBef>
                <a:buSzPct val="85000"/>
                <a:buFont typeface="Monotype Sorts" charset="2"/>
                <a:buChar char="l"/>
              </a:pPr>
              <a:r>
                <a:rPr lang="en-US" sz="1400" dirty="0" smtClean="0">
                  <a:latin typeface="Helvetica" charset="0"/>
                </a:rPr>
                <a:t>~200 scientists, engineer and staff; includes physicists working  on instrument science and data analysis. </a:t>
              </a:r>
            </a:p>
          </p:txBody>
        </p:sp>
      </p:grpSp>
      <p:sp>
        <p:nvSpPr>
          <p:cNvPr id="1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58293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600DBBE-AD0C-CB46-8D79-DC4971592A62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6557"/>
            <a:ext cx="8493338" cy="70008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Helvetica" charset="0"/>
              </a:rPr>
              <a:t>LIGO </a:t>
            </a:r>
            <a:r>
              <a:rPr lang="en-US" sz="2800" dirty="0" smtClean="0">
                <a:latin typeface="Helvetica" charset="0"/>
              </a:rPr>
              <a:t>Laboratory</a:t>
            </a:r>
            <a:endParaRPr lang="en-US" dirty="0">
              <a:latin typeface="Helvetica" charset="0"/>
            </a:endParaRPr>
          </a:p>
        </p:txBody>
      </p:sp>
      <p:grpSp>
        <p:nvGrpSpPr>
          <p:cNvPr id="19460" name="Group 2"/>
          <p:cNvGrpSpPr>
            <a:grpSpLocks/>
          </p:cNvGrpSpPr>
          <p:nvPr/>
        </p:nvGrpSpPr>
        <p:grpSpPr bwMode="auto">
          <a:xfrm>
            <a:off x="5387794" y="5833924"/>
            <a:ext cx="1198957" cy="800306"/>
            <a:chOff x="5146069" y="4502068"/>
            <a:chExt cx="3675630" cy="2231189"/>
          </a:xfrm>
        </p:grpSpPr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5635778" y="4632940"/>
              <a:ext cx="3185921" cy="539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LIGO Livingston</a:t>
              </a:r>
            </a:p>
          </p:txBody>
        </p:sp>
        <p:pic>
          <p:nvPicPr>
            <p:cNvPr id="19463" name="Picture 22" descr="llo_aeri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069" y="4502068"/>
              <a:ext cx="3646402" cy="223118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461" name="Picture 23" descr="lho_aerial_m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897575"/>
            <a:ext cx="1520353" cy="8757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007" y="3991632"/>
            <a:ext cx="1175944" cy="11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53680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and LSC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56" y="1213705"/>
            <a:ext cx="4465611" cy="5269343"/>
          </a:xfrm>
        </p:spPr>
        <p:txBody>
          <a:bodyPr>
            <a:normAutofit fontScale="85000" lnSpcReduction="20000"/>
          </a:bodyPr>
          <a:lstStyle/>
          <a:p>
            <a:r>
              <a:rPr lang="en-US" sz="1714" b="1" dirty="0" smtClean="0"/>
              <a:t>The LSC and the LIGO Laboratory together make up “LIGO”. </a:t>
            </a:r>
            <a:r>
              <a:rPr lang="en-US" sz="1920" b="1" dirty="0" smtClean="0"/>
              <a:t/>
            </a:r>
            <a:br>
              <a:rPr lang="en-US" sz="1920" b="1" dirty="0" smtClean="0"/>
            </a:br>
            <a:endParaRPr lang="en-US" sz="1920" b="1" dirty="0" smtClean="0"/>
          </a:p>
          <a:p>
            <a:r>
              <a:rPr lang="en-US" sz="1920" dirty="0" smtClean="0"/>
              <a:t>LSC Mission: The LIGO Scientific Collaboration (LSC) is a </a:t>
            </a:r>
            <a:r>
              <a:rPr lang="en-US" sz="1920" b="1" dirty="0" smtClean="0"/>
              <a:t>self-governing collaboration </a:t>
            </a:r>
            <a:r>
              <a:rPr lang="en-US" sz="1920" dirty="0" smtClean="0"/>
              <a:t>seeking to detect gravitational waves, use them to explore the fundamental physics of gravity, and develop gravitational wave observations as a tool of astronomical discovery.</a:t>
            </a:r>
            <a:r>
              <a:rPr lang="en-US" sz="1920" b="1" dirty="0" smtClean="0"/>
              <a:t/>
            </a:r>
            <a:br>
              <a:rPr lang="en-US" sz="1920" b="1" dirty="0" smtClean="0"/>
            </a:br>
            <a:endParaRPr lang="en-US" sz="1920" b="1" dirty="0" smtClean="0"/>
          </a:p>
          <a:p>
            <a:r>
              <a:rPr lang="en-US" sz="1920" dirty="0" smtClean="0"/>
              <a:t>LSC Responsibilities:</a:t>
            </a:r>
          </a:p>
          <a:p>
            <a:pPr lvl="1"/>
            <a:r>
              <a:rPr lang="en-US" sz="1571" u="sng" dirty="0" smtClean="0"/>
              <a:t>data analysis strategy</a:t>
            </a:r>
            <a:r>
              <a:rPr lang="en-US" sz="1571" dirty="0" smtClean="0"/>
              <a:t>, goals, and timeline, and carry out the data analysis program; </a:t>
            </a:r>
          </a:p>
          <a:p>
            <a:pPr lvl="1"/>
            <a:r>
              <a:rPr lang="en-US" sz="1571" dirty="0" smtClean="0"/>
              <a:t>identify priorities for research and development, and carry out </a:t>
            </a:r>
            <a:r>
              <a:rPr lang="en-US" sz="1571" u="sng" dirty="0" smtClean="0"/>
              <a:t>the R&amp;D program</a:t>
            </a:r>
            <a:r>
              <a:rPr lang="en-US" sz="1571" dirty="0" smtClean="0"/>
              <a:t>; </a:t>
            </a:r>
          </a:p>
          <a:p>
            <a:pPr lvl="1"/>
            <a:r>
              <a:rPr lang="en-US" sz="1571" dirty="0" smtClean="0"/>
              <a:t>carry out a public </a:t>
            </a:r>
            <a:r>
              <a:rPr lang="en-US" sz="1571" u="sng" dirty="0" smtClean="0"/>
              <a:t>outreach</a:t>
            </a:r>
            <a:r>
              <a:rPr lang="en-US" sz="1571" dirty="0" smtClean="0"/>
              <a:t>, and provide educational opportunities for young people; </a:t>
            </a:r>
          </a:p>
          <a:p>
            <a:pPr lvl="1"/>
            <a:r>
              <a:rPr lang="en-US" sz="1571" u="sng" dirty="0" smtClean="0"/>
              <a:t>disseminate the results </a:t>
            </a:r>
            <a:r>
              <a:rPr lang="en-US" sz="1571" dirty="0" smtClean="0"/>
              <a:t>of the data analysis program and the R&amp;D program;</a:t>
            </a:r>
          </a:p>
          <a:p>
            <a:pPr lvl="1"/>
            <a:r>
              <a:rPr lang="en-US" sz="1571" u="sng" dirty="0" smtClean="0"/>
              <a:t>participate in the scientific operations </a:t>
            </a:r>
            <a:r>
              <a:rPr lang="en-US" sz="1571" dirty="0" smtClean="0"/>
              <a:t>of the LIGO detectors;</a:t>
            </a:r>
          </a:p>
          <a:p>
            <a:pPr lvl="1"/>
            <a:r>
              <a:rPr lang="en-US" sz="1571" dirty="0" smtClean="0"/>
              <a:t>perform </a:t>
            </a:r>
            <a:r>
              <a:rPr lang="en-US" sz="1571" u="sng" dirty="0" smtClean="0"/>
              <a:t>internal evaluation </a:t>
            </a:r>
            <a:r>
              <a:rPr lang="en-US" sz="1571" dirty="0" smtClean="0"/>
              <a:t>of progress in data analysis and R&amp;D. </a:t>
            </a:r>
            <a:r>
              <a:rPr lang="en-US" sz="1920" dirty="0" smtClean="0"/>
              <a:t/>
            </a:r>
            <a:br>
              <a:rPr lang="en-US" sz="1920" dirty="0" smtClean="0"/>
            </a:br>
            <a:endParaRPr lang="en-US" sz="192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Content Placeholder 4" descr="Screen Shot 2014-10-01 at 7.44.07 P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" r="-253"/>
          <a:stretch/>
        </p:blipFill>
        <p:spPr bwMode="auto">
          <a:xfrm>
            <a:off x="4718936" y="1705426"/>
            <a:ext cx="4190404" cy="354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122974" y="5520454"/>
            <a:ext cx="1615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www.ligo.org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38471"/>
      </p:ext>
    </p:extLst>
  </p:cSld>
  <p:clrMapOvr>
    <a:masterClrMapping/>
  </p:clrMapOvr>
  <p:transition xmlns:p14="http://schemas.microsoft.com/office/powerpoint/2010/main" advClick="0" advTm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LIGO Scientific Collaboration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148810"/>
            <a:ext cx="9144001" cy="4899775"/>
          </a:xfrm>
          <a:noFill/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18852" y="6394432"/>
            <a:ext cx="625147" cy="463568"/>
          </a:xfrm>
          <a:prstGeom prst="rect">
            <a:avLst/>
          </a:prstGeom>
        </p:spPr>
        <p:txBody>
          <a:bodyPr/>
          <a:lstStyle/>
          <a:p>
            <a:fld id="{C582E414-0DDA-9F4D-A88C-45BC487B225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creen Shot 2014-08-17 at 6.59.15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51" y="1186375"/>
            <a:ext cx="4115708" cy="2318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3420" y="6317859"/>
            <a:ext cx="141836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www.ligo.org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7" name="Picture 6" descr="LSCmemebrship_countri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r="14543" b="5368"/>
          <a:stretch/>
        </p:blipFill>
        <p:spPr>
          <a:xfrm>
            <a:off x="3977169" y="2647592"/>
            <a:ext cx="3909919" cy="37803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97829" y="1896698"/>
            <a:ext cx="103105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ITALY </a:t>
            </a:r>
            <a:endParaRPr lang="en-US" sz="1600" dirty="0" smtClean="0"/>
          </a:p>
          <a:p>
            <a:pPr algn="l"/>
            <a:r>
              <a:rPr lang="en-US" sz="1600" dirty="0" smtClean="0"/>
              <a:t>HUNGARY</a:t>
            </a:r>
          </a:p>
          <a:p>
            <a:pPr algn="l"/>
            <a:r>
              <a:rPr lang="en-US" sz="1600" dirty="0" smtClean="0"/>
              <a:t> </a:t>
            </a:r>
            <a:r>
              <a:rPr lang="en-US" sz="1600" dirty="0"/>
              <a:t>BRAZIL </a:t>
            </a:r>
            <a:endParaRPr lang="en-US" sz="1600" dirty="0" smtClean="0"/>
          </a:p>
          <a:p>
            <a:pPr algn="l"/>
            <a:r>
              <a:rPr lang="en-US" sz="1600" dirty="0" smtClean="0"/>
              <a:t>SPAIN </a:t>
            </a:r>
          </a:p>
          <a:p>
            <a:pPr algn="l"/>
            <a:r>
              <a:rPr lang="en-US" sz="1600" dirty="0" smtClean="0"/>
              <a:t>CHINA</a:t>
            </a:r>
          </a:p>
          <a:p>
            <a:pPr algn="l"/>
            <a:r>
              <a:rPr lang="en-US" sz="1600" dirty="0" smtClean="0"/>
              <a:t>TAIWAN</a:t>
            </a:r>
          </a:p>
          <a:p>
            <a:pPr algn="l"/>
            <a:r>
              <a:rPr lang="en-US" sz="1600" dirty="0" smtClean="0"/>
              <a:t>CANADA</a:t>
            </a:r>
          </a:p>
          <a:p>
            <a:pPr algn="l"/>
            <a:r>
              <a:rPr lang="en-US" sz="1600" dirty="0" smtClean="0"/>
              <a:t> </a:t>
            </a:r>
            <a:r>
              <a:rPr lang="en-US" sz="1600" dirty="0"/>
              <a:t>BELGIUM 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5875046" y="2366569"/>
            <a:ext cx="2091003" cy="7457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44" y="4007442"/>
            <a:ext cx="3639140" cy="226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1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4-12 at 7.54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86" y="3176121"/>
            <a:ext cx="4666622" cy="3569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LSC-USA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56" y="1122984"/>
            <a:ext cx="8799818" cy="219111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Large </a:t>
            </a:r>
            <a:r>
              <a:rPr lang="en-US" dirty="0" smtClean="0"/>
              <a:t>institutional diversity</a:t>
            </a:r>
            <a:r>
              <a:rPr lang="en-US" dirty="0" smtClean="0"/>
              <a:t>: </a:t>
            </a:r>
            <a:r>
              <a:rPr lang="en-US" dirty="0" smtClean="0"/>
              <a:t>large and small departments, graduate and undergraduate institutions, several serving large under-represented groups. </a:t>
            </a:r>
          </a:p>
          <a:p>
            <a:r>
              <a:rPr lang="en-US" dirty="0" smtClean="0"/>
              <a:t>Most US groups are supported by NSF </a:t>
            </a:r>
            <a:r>
              <a:rPr lang="en-US" dirty="0" smtClean="0"/>
              <a:t>with</a:t>
            </a:r>
            <a:r>
              <a:rPr lang="en-US" dirty="0" smtClean="0"/>
              <a:t> </a:t>
            </a:r>
            <a:r>
              <a:rPr lang="en-US" dirty="0" smtClean="0"/>
              <a:t>competitive, single investigator NSF grants. LIGO Laboratory (</a:t>
            </a:r>
            <a:r>
              <a:rPr lang="en-US" dirty="0" smtClean="0"/>
              <a:t>~</a:t>
            </a:r>
            <a:r>
              <a:rPr lang="en-US" dirty="0" smtClean="0"/>
              <a:t>30</a:t>
            </a:r>
            <a:r>
              <a:rPr lang="en-US" dirty="0" smtClean="0"/>
              <a:t>% </a:t>
            </a:r>
            <a:r>
              <a:rPr lang="en-US" dirty="0" smtClean="0"/>
              <a:t>of LSC) is supported by </a:t>
            </a:r>
            <a:r>
              <a:rPr lang="en-US" dirty="0" smtClean="0"/>
              <a:t>CA </a:t>
            </a:r>
            <a:r>
              <a:rPr lang="en-US" dirty="0" smtClean="0"/>
              <a:t>NSF grant to Caltech and MIT.</a:t>
            </a:r>
          </a:p>
          <a:p>
            <a:r>
              <a:rPr lang="en-US" dirty="0" smtClean="0"/>
              <a:t>Many LSC “graduates” now working in STEM </a:t>
            </a:r>
            <a:r>
              <a:rPr lang="en-US" dirty="0" smtClean="0"/>
              <a:t>industries </a:t>
            </a:r>
            <a:r>
              <a:rPr lang="en-US" dirty="0" smtClean="0"/>
              <a:t>(Intel, </a:t>
            </a:r>
            <a:r>
              <a:rPr lang="en-US" dirty="0" err="1" smtClean="0"/>
              <a:t>Synaptics</a:t>
            </a:r>
            <a:r>
              <a:rPr lang="en-US" dirty="0" smtClean="0"/>
              <a:t>, Google, </a:t>
            </a:r>
            <a:r>
              <a:rPr lang="en-US" dirty="0" err="1" smtClean="0"/>
              <a:t>SpaceX</a:t>
            </a:r>
            <a:r>
              <a:rPr lang="en-US" dirty="0" smtClean="0"/>
              <a:t>, Apple, Facebook,…), national facilities (Lincoln Labs, NASA, …) and academia.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 descr="Screen Shot 2014-10-01 at 9.33.20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21" y="4163426"/>
            <a:ext cx="1626013" cy="1427718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253" y="5440743"/>
            <a:ext cx="680693" cy="56724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34" y="3659800"/>
            <a:ext cx="746281" cy="507651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474570"/>
      </p:ext>
    </p:extLst>
  </p:cSld>
  <p:clrMapOvr>
    <a:masterClrMapping/>
  </p:clrMapOvr>
  <p:transition xmlns:p14="http://schemas.microsoft.com/office/powerpoint/2010/main" advClick="0" advTm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Scientific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Some </a:t>
            </a:r>
            <a:r>
              <a:rPr lang="en-US" dirty="0" smtClean="0"/>
              <a:t>LSC </a:t>
            </a:r>
            <a:r>
              <a:rPr lang="en-US" dirty="0" smtClean="0"/>
              <a:t>Principles: </a:t>
            </a:r>
          </a:p>
          <a:p>
            <a:pPr lvl="1"/>
            <a:r>
              <a:rPr lang="en-US" dirty="0" smtClean="0"/>
              <a:t>Open</a:t>
            </a:r>
            <a:r>
              <a:rPr lang="en-US" dirty="0"/>
              <a:t>: </a:t>
            </a:r>
            <a:r>
              <a:rPr lang="en-US" dirty="0" smtClean="0"/>
              <a:t>“No </a:t>
            </a:r>
            <a:r>
              <a:rPr lang="en-US" dirty="0"/>
              <a:t>individual or group will be denied membership on any basis except scientific merit and the willingness to participate and contribute as described in this Charter</a:t>
            </a:r>
            <a:r>
              <a:rPr lang="en-US" dirty="0" smtClean="0"/>
              <a:t>.” </a:t>
            </a:r>
          </a:p>
          <a:p>
            <a:pPr lvl="1"/>
            <a:r>
              <a:rPr lang="en-US" dirty="0" smtClean="0"/>
              <a:t>Member agreements (MOUs) describe scientific, not financial, commitments. </a:t>
            </a:r>
          </a:p>
          <a:p>
            <a:pPr lvl="1"/>
            <a:r>
              <a:rPr lang="en-US" dirty="0" smtClean="0"/>
              <a:t>Democratic: Spokesperson and working group leaders elected (w/2 </a:t>
            </a:r>
            <a:r>
              <a:rPr lang="en-US" dirty="0" err="1" smtClean="0"/>
              <a:t>yr</a:t>
            </a:r>
            <a:r>
              <a:rPr lang="en-US" dirty="0" smtClean="0"/>
              <a:t> terms). </a:t>
            </a:r>
          </a:p>
          <a:p>
            <a:pPr lvl="1"/>
            <a:r>
              <a:rPr lang="en-US" dirty="0" smtClean="0"/>
              <a:t>Formal LSC/LIGO Lab interaction: “LIGO directorate” consists of the LSC spokesperson, and the Executive and Deputy Directors of the LIGO Laboratory. </a:t>
            </a:r>
            <a:r>
              <a:rPr lang="en-US" dirty="0"/>
              <a:t>The LIGO Directorate will be ex officio members of all planning and evaluative bodies of the LSC. </a:t>
            </a:r>
            <a:r>
              <a:rPr lang="en-US" dirty="0" smtClean="0"/>
              <a:t>(On the ground, there are no differences between LIGO Lab LSC members and other </a:t>
            </a:r>
            <a:r>
              <a:rPr lang="en-US" dirty="0" smtClean="0"/>
              <a:t>group members</a:t>
            </a:r>
            <a:r>
              <a:rPr lang="en-US" dirty="0" smtClean="0"/>
              <a:t>, other than funding.)</a:t>
            </a:r>
          </a:p>
          <a:p>
            <a:r>
              <a:rPr lang="en-US" dirty="0" smtClean="0"/>
              <a:t>Some history:</a:t>
            </a:r>
          </a:p>
          <a:p>
            <a:pPr lvl="1"/>
            <a:r>
              <a:rPr lang="en-US" dirty="0" smtClean="0"/>
              <a:t>Created in 1997, already international (Germany, UK, Australia, Russia).</a:t>
            </a:r>
          </a:p>
          <a:p>
            <a:pPr lvl="1"/>
            <a:r>
              <a:rPr lang="en-US" dirty="0" smtClean="0"/>
              <a:t>Initially ~25 groups, 200 people, </a:t>
            </a:r>
            <a:r>
              <a:rPr lang="en-US" dirty="0" err="1" smtClean="0"/>
              <a:t>Rai</a:t>
            </a:r>
            <a:r>
              <a:rPr lang="en-US" dirty="0" smtClean="0"/>
              <a:t> Weiss spokesperson 1997-2003</a:t>
            </a:r>
          </a:p>
          <a:p>
            <a:pPr lvl="1"/>
            <a:r>
              <a:rPr lang="en-US" dirty="0" smtClean="0"/>
              <a:t>Peter </a:t>
            </a:r>
            <a:r>
              <a:rPr lang="en-US" dirty="0" err="1" smtClean="0"/>
              <a:t>Saulson</a:t>
            </a:r>
            <a:r>
              <a:rPr lang="en-US" dirty="0" smtClean="0"/>
              <a:t> elected spokesperson 2003-2007, David </a:t>
            </a:r>
            <a:r>
              <a:rPr lang="en-US" dirty="0" err="1" smtClean="0"/>
              <a:t>Reitze</a:t>
            </a:r>
            <a:r>
              <a:rPr lang="en-US" dirty="0" smtClean="0"/>
              <a:t> 2007-2011, GG 2011-2017.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/>
          <a:srcRect l="24161" r="8344"/>
          <a:stretch/>
        </p:blipFill>
        <p:spPr>
          <a:xfrm>
            <a:off x="0" y="-1"/>
            <a:ext cx="2025726" cy="2302865"/>
          </a:xfrm>
          <a:prstGeom prst="rect">
            <a:avLst/>
          </a:prstGeom>
        </p:spPr>
      </p:pic>
      <p:sp>
        <p:nvSpPr>
          <p:cNvPr id="3076" name="Text Box 47"/>
          <p:cNvSpPr txBox="1">
            <a:spLocks noChangeArrowheads="1"/>
          </p:cNvSpPr>
          <p:nvPr/>
        </p:nvSpPr>
        <p:spPr bwMode="auto">
          <a:xfrm>
            <a:off x="0" y="233959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A50021"/>
                </a:solidFill>
              </a:rPr>
              <a:t>The LIGO </a:t>
            </a:r>
            <a:r>
              <a:rPr lang="en-US" altLang="en-US" dirty="0">
                <a:solidFill>
                  <a:srgbClr val="A50021"/>
                </a:solidFill>
              </a:rPr>
              <a:t>Scienti</a:t>
            </a:r>
            <a:r>
              <a:rPr lang="en-US" altLang="en-US" dirty="0">
                <a:solidFill>
                  <a:srgbClr val="B01E3B"/>
                </a:solidFill>
              </a:rPr>
              <a:t>fic</a:t>
            </a:r>
            <a:r>
              <a:rPr lang="en-US" altLang="en-US" dirty="0">
                <a:solidFill>
                  <a:srgbClr val="A50021"/>
                </a:solidFill>
              </a:rPr>
              <a:t> Collaboration</a:t>
            </a:r>
            <a:endParaRPr lang="en-US" altLang="en-US" sz="1800" dirty="0">
              <a:solidFill>
                <a:srgbClr val="A50021"/>
              </a:solidFill>
            </a:endParaRPr>
          </a:p>
        </p:txBody>
      </p:sp>
      <p:sp>
        <p:nvSpPr>
          <p:cNvPr id="3077" name="Text Box 48"/>
          <p:cNvSpPr txBox="1">
            <a:spLocks noChangeArrowheads="1"/>
          </p:cNvSpPr>
          <p:nvPr/>
        </p:nvSpPr>
        <p:spPr bwMode="auto">
          <a:xfrm>
            <a:off x="3422964" y="1511328"/>
            <a:ext cx="2194560" cy="365760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 type="none" w="sm" len="sm"/>
            <a:tailEnd type="none" w="sm" len="sm"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A50021"/>
                </a:solidFill>
              </a:rPr>
              <a:t>LSC Executive Committee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/>
              <a:t>(LSC Spokesperson)</a:t>
            </a:r>
          </a:p>
        </p:txBody>
      </p:sp>
      <p:sp>
        <p:nvSpPr>
          <p:cNvPr id="3082" name="Text Box 3"/>
          <p:cNvSpPr txBox="1">
            <a:spLocks noChangeArrowheads="1"/>
          </p:cNvSpPr>
          <p:nvPr/>
        </p:nvSpPr>
        <p:spPr bwMode="auto">
          <a:xfrm>
            <a:off x="3422964" y="928184"/>
            <a:ext cx="2194560" cy="338554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 type="none" w="sm" len="sm"/>
            <a:tailEnd type="none" w="sm" len="sm"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A50021"/>
                </a:solidFill>
              </a:rPr>
              <a:t>LSC Council</a:t>
            </a:r>
          </a:p>
        </p:txBody>
      </p:sp>
      <p:cxnSp>
        <p:nvCxnSpPr>
          <p:cNvPr id="9" name="Straight Connector 8"/>
          <p:cNvCxnSpPr>
            <a:stCxn id="132" idx="0"/>
            <a:endCxn id="3140" idx="0"/>
          </p:cNvCxnSpPr>
          <p:nvPr/>
        </p:nvCxnSpPr>
        <p:spPr>
          <a:xfrm>
            <a:off x="2360190" y="2950216"/>
            <a:ext cx="5652909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99" name="Text Box 15"/>
          <p:cNvSpPr txBox="1">
            <a:spLocks noChangeArrowheads="1"/>
          </p:cNvSpPr>
          <p:nvPr/>
        </p:nvSpPr>
        <p:spPr bwMode="auto">
          <a:xfrm>
            <a:off x="117804" y="3205577"/>
            <a:ext cx="4503647" cy="38472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9525">
            <a:gradFill>
              <a:gsLst>
                <a:gs pos="0">
                  <a:schemeClr val="accent5">
                    <a:lumMod val="75000"/>
                  </a:schemeClr>
                </a:gs>
                <a:gs pos="74000">
                  <a:schemeClr val="accent5">
                    <a:lumMod val="40000"/>
                    <a:lumOff val="60000"/>
                  </a:schemeClr>
                </a:gs>
                <a:gs pos="83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  <a:headEnd type="none" w="sm" len="sm"/>
            <a:tailEnd type="none" w="sm" len="sm"/>
          </a:ln>
          <a:effectLst>
            <a:outerShdw blurRad="40005" dist="22860" dir="5400000" algn="ctr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C00000"/>
                </a:solidFill>
              </a:rPr>
              <a:t>Data Analysis </a:t>
            </a:r>
            <a:endParaRPr lang="en-US" altLang="en-US" sz="1100" dirty="0" smtClean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u="sng" dirty="0" smtClean="0"/>
              <a:t>(</a:t>
            </a:r>
            <a:r>
              <a:rPr lang="en-US" altLang="en-US" sz="800" u="sng" dirty="0"/>
              <a:t>L. </a:t>
            </a:r>
            <a:r>
              <a:rPr lang="en-US" altLang="en-US" sz="800" u="sng" dirty="0" err="1"/>
              <a:t>Cadonati</a:t>
            </a:r>
            <a:r>
              <a:rPr lang="en-US" altLang="en-US" sz="800" u="sng" dirty="0"/>
              <a:t>)</a:t>
            </a:r>
          </a:p>
        </p:txBody>
      </p:sp>
      <p:sp>
        <p:nvSpPr>
          <p:cNvPr id="132" name="Line 139"/>
          <p:cNvSpPr>
            <a:spLocks noChangeShapeType="1"/>
          </p:cNvSpPr>
          <p:nvPr/>
        </p:nvSpPr>
        <p:spPr bwMode="auto">
          <a:xfrm>
            <a:off x="2360190" y="2950216"/>
            <a:ext cx="0" cy="246303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0" name="Line 169"/>
          <p:cNvSpPr>
            <a:spLocks noChangeShapeType="1"/>
          </p:cNvSpPr>
          <p:nvPr/>
        </p:nvSpPr>
        <p:spPr bwMode="auto">
          <a:xfrm flipH="1">
            <a:off x="8013099" y="2950216"/>
            <a:ext cx="0" cy="250148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Text Box 34"/>
          <p:cNvSpPr txBox="1">
            <a:spLocks noChangeArrowheads="1"/>
          </p:cNvSpPr>
          <p:nvPr/>
        </p:nvSpPr>
        <p:spPr bwMode="auto">
          <a:xfrm>
            <a:off x="7030534" y="3200365"/>
            <a:ext cx="2011680" cy="3657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A50021"/>
                </a:solidFill>
              </a:rPr>
              <a:t>Education and </a:t>
            </a:r>
            <a:r>
              <a:rPr lang="en-US" altLang="en-US" sz="1100" dirty="0" smtClean="0">
                <a:solidFill>
                  <a:srgbClr val="A50021"/>
                </a:solidFill>
              </a:rPr>
              <a:t>Public </a:t>
            </a:r>
            <a:r>
              <a:rPr lang="en-US" altLang="en-US" sz="1100" dirty="0">
                <a:solidFill>
                  <a:srgbClr val="A50021"/>
                </a:solidFill>
              </a:rPr>
              <a:t>Outreach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/>
              <a:t>(S. </a:t>
            </a:r>
            <a:r>
              <a:rPr lang="en-US" altLang="en-US" sz="800" dirty="0" err="1"/>
              <a:t>Marka</a:t>
            </a:r>
            <a:r>
              <a:rPr lang="en-US" altLang="en-US" sz="800" dirty="0"/>
              <a:t>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030534" y="3835061"/>
            <a:ext cx="2011680" cy="1142381"/>
            <a:chOff x="7177176" y="3835061"/>
            <a:chExt cx="2011680" cy="1142381"/>
          </a:xfrm>
        </p:grpSpPr>
        <p:sp>
          <p:nvSpPr>
            <p:cNvPr id="98" name="Rectangle 97"/>
            <p:cNvSpPr/>
            <p:nvPr/>
          </p:nvSpPr>
          <p:spPr>
            <a:xfrm>
              <a:off x="7177176" y="3835061"/>
              <a:ext cx="2011680" cy="11423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 Box 7"/>
            <p:cNvSpPr txBox="1">
              <a:spLocks noChangeArrowheads="1"/>
            </p:cNvSpPr>
            <p:nvPr/>
          </p:nvSpPr>
          <p:spPr bwMode="auto">
            <a:xfrm>
              <a:off x="7262580" y="3960465"/>
              <a:ext cx="1828800" cy="36576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Formal Education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(L. </a:t>
              </a:r>
              <a:r>
                <a:rPr lang="en-US" altLang="en-US" sz="800" dirty="0" err="1" smtClean="0"/>
                <a:t>Cominsky</a:t>
              </a:r>
              <a:r>
                <a:rPr lang="en-US" altLang="en-US" sz="800" dirty="0" smtClean="0"/>
                <a:t>, D. Ingram, W. </a:t>
              </a:r>
              <a:r>
                <a:rPr lang="en-US" altLang="en-US" sz="800" dirty="0" err="1" smtClean="0"/>
                <a:t>Katzmann</a:t>
              </a:r>
              <a:r>
                <a:rPr lang="en-US" altLang="en-US" sz="700" dirty="0" smtClean="0"/>
                <a:t>)</a:t>
              </a:r>
              <a:endParaRPr lang="en-US" altLang="en-US" sz="700" dirty="0"/>
            </a:p>
          </p:txBody>
        </p:sp>
        <p:sp>
          <p:nvSpPr>
            <p:cNvPr id="109" name="Text Box 7"/>
            <p:cNvSpPr txBox="1">
              <a:spLocks noChangeArrowheads="1"/>
            </p:cNvSpPr>
            <p:nvPr/>
          </p:nvSpPr>
          <p:spPr bwMode="auto">
            <a:xfrm>
              <a:off x="7262580" y="4485492"/>
              <a:ext cx="1828800" cy="36576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Informal Ed./Public Outreach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(M. Hendry)</a:t>
              </a:r>
              <a:endParaRPr lang="en-US" altLang="en-US" sz="800" dirty="0"/>
            </a:p>
          </p:txBody>
        </p:sp>
      </p:grpSp>
      <p:sp>
        <p:nvSpPr>
          <p:cNvPr id="3139" name="Line 168"/>
          <p:cNvSpPr>
            <a:spLocks noChangeShapeType="1"/>
          </p:cNvSpPr>
          <p:nvPr/>
        </p:nvSpPr>
        <p:spPr bwMode="auto">
          <a:xfrm flipH="1">
            <a:off x="5802120" y="2950215"/>
            <a:ext cx="0" cy="246303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2" name="Text Box 5"/>
          <p:cNvSpPr txBox="1">
            <a:spLocks noChangeArrowheads="1"/>
          </p:cNvSpPr>
          <p:nvPr/>
        </p:nvSpPr>
        <p:spPr bwMode="auto">
          <a:xfrm>
            <a:off x="4804035" y="3196519"/>
            <a:ext cx="2011680" cy="365760"/>
          </a:xfrm>
          <a:prstGeom prst="rect">
            <a:avLst/>
          </a:prstGeom>
          <a:gradFill>
            <a:gsLst>
              <a:gs pos="0">
                <a:schemeClr val="accent3">
                  <a:lumMod val="10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type="none" w="sm" len="sm"/>
            <a:tailEnd type="none" w="sm" len="sm"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C00000"/>
                </a:solidFill>
              </a:rPr>
              <a:t>Instrument </a:t>
            </a:r>
            <a:r>
              <a:rPr lang="en-US" altLang="en-US" sz="1100" dirty="0" smtClean="0">
                <a:solidFill>
                  <a:srgbClr val="C00000"/>
                </a:solidFill>
              </a:rPr>
              <a:t>Science</a:t>
            </a:r>
            <a:endParaRPr lang="en-US" altLang="en-US" sz="1100" dirty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/>
              <a:t>(D. McClelland)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42246" y="2120350"/>
            <a:ext cx="6959461" cy="548640"/>
            <a:chOff x="1094002" y="1645920"/>
            <a:chExt cx="6959461" cy="548640"/>
          </a:xfrm>
        </p:grpSpPr>
        <p:sp>
          <p:nvSpPr>
            <p:cNvPr id="3074" name="Text Box 3"/>
            <p:cNvSpPr txBox="1">
              <a:spLocks noChangeArrowheads="1"/>
            </p:cNvSpPr>
            <p:nvPr/>
          </p:nvSpPr>
          <p:spPr bwMode="auto">
            <a:xfrm>
              <a:off x="3474720" y="1645920"/>
              <a:ext cx="2194560" cy="548640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800000"/>
              <a:headEnd type="none" w="sm" len="sm"/>
              <a:tailEnd type="none" w="sm" len="sm"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>
                  <a:solidFill>
                    <a:srgbClr val="A50021"/>
                  </a:solidFill>
                </a:rPr>
                <a:t>LSC Spokesperson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(G. González)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Assistant Spokesperson (M. </a:t>
              </a:r>
              <a:r>
                <a:rPr lang="en-US" altLang="en-US" sz="800" dirty="0" err="1"/>
                <a:t>Cavaglià</a:t>
              </a:r>
              <a:r>
                <a:rPr lang="en-US" altLang="en-US" sz="800" dirty="0"/>
                <a:t>)</a:t>
              </a:r>
            </a:p>
          </p:txBody>
        </p:sp>
        <p:sp>
          <p:nvSpPr>
            <p:cNvPr id="3097" name="Text Box 36"/>
            <p:cNvSpPr txBox="1">
              <a:spLocks noChangeArrowheads="1"/>
            </p:cNvSpPr>
            <p:nvPr/>
          </p:nvSpPr>
          <p:spPr bwMode="auto">
            <a:xfrm>
              <a:off x="1094002" y="1846246"/>
              <a:ext cx="1923515" cy="276999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800000"/>
              <a:headEnd type="none" w="sm" len="sm"/>
              <a:tailEnd type="none" w="sm" len="sm"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 smtClean="0">
                  <a:solidFill>
                    <a:srgbClr val="A50021"/>
                  </a:solidFill>
                  <a:hlinkClick r:id="rId3" action="ppaction://hlinksldjump"/>
                </a:rPr>
                <a:t>LSC-Virgo Committees</a:t>
              </a:r>
              <a:endParaRPr lang="en-US" altLang="en-US" sz="1200" dirty="0">
                <a:solidFill>
                  <a:srgbClr val="A50021"/>
                </a:solidFill>
              </a:endParaRPr>
            </a:p>
          </p:txBody>
        </p:sp>
        <p:sp>
          <p:nvSpPr>
            <p:cNvPr id="145" name="Text Box 36"/>
            <p:cNvSpPr txBox="1">
              <a:spLocks noChangeArrowheads="1"/>
            </p:cNvSpPr>
            <p:nvPr/>
          </p:nvSpPr>
          <p:spPr bwMode="auto">
            <a:xfrm>
              <a:off x="6129948" y="1843944"/>
              <a:ext cx="1923515" cy="276999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800000"/>
              <a:headEnd type="none" w="sm" len="sm"/>
              <a:tailEnd type="none" w="sm" len="sm"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 smtClean="0">
                  <a:solidFill>
                    <a:srgbClr val="A50021"/>
                  </a:solidFill>
                  <a:hlinkClick r:id="rId4" action="ppaction://hlinksldjump"/>
                </a:rPr>
                <a:t>LSC Service Committees</a:t>
              </a:r>
              <a:endParaRPr lang="en-US" altLang="en-US" sz="1200" dirty="0">
                <a:solidFill>
                  <a:srgbClr val="A50021"/>
                </a:solidFill>
              </a:endParaRPr>
            </a:p>
          </p:txBody>
        </p:sp>
        <p:sp>
          <p:nvSpPr>
            <p:cNvPr id="152" name="Line 159"/>
            <p:cNvSpPr>
              <a:spLocks noChangeShapeType="1"/>
            </p:cNvSpPr>
            <p:nvPr/>
          </p:nvSpPr>
          <p:spPr bwMode="auto">
            <a:xfrm>
              <a:off x="3017517" y="1916824"/>
              <a:ext cx="457203" cy="0"/>
            </a:xfrm>
            <a:prstGeom prst="lin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59"/>
            <p:cNvSpPr>
              <a:spLocks noChangeShapeType="1"/>
            </p:cNvSpPr>
            <p:nvPr/>
          </p:nvSpPr>
          <p:spPr bwMode="auto">
            <a:xfrm>
              <a:off x="5672746" y="1916824"/>
              <a:ext cx="453738" cy="0"/>
            </a:xfrm>
            <a:prstGeom prst="lin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21287" y="3844428"/>
            <a:ext cx="2011680" cy="2860418"/>
            <a:chOff x="5071457" y="3844428"/>
            <a:chExt cx="2011680" cy="2860418"/>
          </a:xfrm>
        </p:grpSpPr>
        <p:sp>
          <p:nvSpPr>
            <p:cNvPr id="96" name="Rectangle 95"/>
            <p:cNvSpPr/>
            <p:nvPr/>
          </p:nvSpPr>
          <p:spPr>
            <a:xfrm>
              <a:off x="5071457" y="3844428"/>
              <a:ext cx="2011680" cy="286041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10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16200000" scaled="0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3" name="Text Box 6"/>
            <p:cNvSpPr txBox="1">
              <a:spLocks noChangeArrowheads="1"/>
            </p:cNvSpPr>
            <p:nvPr/>
          </p:nvSpPr>
          <p:spPr bwMode="auto">
            <a:xfrm>
              <a:off x="5162455" y="6174520"/>
              <a:ext cx="1828800" cy="36908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Adv. </a:t>
              </a:r>
              <a:r>
                <a:rPr lang="en-US" altLang="en-US" sz="800" dirty="0"/>
                <a:t>Interferometer </a:t>
              </a:r>
              <a:r>
                <a:rPr lang="en-US" altLang="en-US" sz="800" dirty="0" smtClean="0"/>
                <a:t>Configurations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(</a:t>
              </a:r>
              <a:r>
                <a:rPr lang="en-US" altLang="en-US" sz="800" dirty="0"/>
                <a:t>M. Evans)</a:t>
              </a:r>
            </a:p>
          </p:txBody>
        </p:sp>
        <p:sp>
          <p:nvSpPr>
            <p:cNvPr id="3114" name="Text Box 7"/>
            <p:cNvSpPr txBox="1">
              <a:spLocks noChangeArrowheads="1"/>
            </p:cNvSpPr>
            <p:nvPr/>
          </p:nvSpPr>
          <p:spPr bwMode="auto">
            <a:xfrm>
              <a:off x="5162455" y="4513632"/>
              <a:ext cx="1828800" cy="36908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Lasers and Auxiliary </a:t>
              </a:r>
              <a:r>
                <a:rPr lang="en-US" altLang="en-US" sz="800" dirty="0" smtClean="0"/>
                <a:t>Optics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(V</a:t>
              </a:r>
              <a:r>
                <a:rPr lang="en-US" altLang="en-US" sz="800" dirty="0"/>
                <a:t>. </a:t>
              </a:r>
              <a:r>
                <a:rPr lang="en-US" altLang="en-US" sz="800" dirty="0" err="1"/>
                <a:t>Quetschke</a:t>
              </a:r>
              <a:r>
                <a:rPr lang="en-US" altLang="en-US" sz="800" dirty="0"/>
                <a:t>)</a:t>
              </a:r>
            </a:p>
          </p:txBody>
        </p:sp>
        <p:sp>
          <p:nvSpPr>
            <p:cNvPr id="3115" name="Text Box 8"/>
            <p:cNvSpPr txBox="1">
              <a:spLocks noChangeArrowheads="1"/>
            </p:cNvSpPr>
            <p:nvPr/>
          </p:nvSpPr>
          <p:spPr bwMode="auto">
            <a:xfrm>
              <a:off x="5162455" y="5067261"/>
              <a:ext cx="1828800" cy="36908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Optics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(I</a:t>
              </a:r>
              <a:r>
                <a:rPr lang="en-US" altLang="en-US" sz="800" dirty="0"/>
                <a:t>. Martin)</a:t>
              </a:r>
            </a:p>
          </p:txBody>
        </p:sp>
        <p:sp>
          <p:nvSpPr>
            <p:cNvPr id="3116" name="Text Box 9"/>
            <p:cNvSpPr txBox="1">
              <a:spLocks noChangeArrowheads="1"/>
            </p:cNvSpPr>
            <p:nvPr/>
          </p:nvSpPr>
          <p:spPr bwMode="auto">
            <a:xfrm>
              <a:off x="5162455" y="5620890"/>
              <a:ext cx="1828800" cy="36908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Seismic Isolation and </a:t>
              </a:r>
              <a:r>
                <a:rPr lang="en-US" altLang="en-US" sz="800" dirty="0" smtClean="0"/>
                <a:t>Suspensions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(B</a:t>
              </a:r>
              <a:r>
                <a:rPr lang="en-US" altLang="en-US" sz="800" dirty="0"/>
                <a:t>. Lantz)</a:t>
              </a:r>
            </a:p>
          </p:txBody>
        </p:sp>
        <p:sp>
          <p:nvSpPr>
            <p:cNvPr id="3117" name="Text Box 9"/>
            <p:cNvSpPr txBox="1">
              <a:spLocks noChangeArrowheads="1"/>
            </p:cNvSpPr>
            <p:nvPr/>
          </p:nvSpPr>
          <p:spPr bwMode="auto">
            <a:xfrm>
              <a:off x="5162455" y="3960002"/>
              <a:ext cx="1828800" cy="36908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Quantum </a:t>
              </a:r>
              <a:r>
                <a:rPr lang="en-US" altLang="en-US" sz="800" dirty="0" smtClean="0"/>
                <a:t>Noise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(R</a:t>
              </a:r>
              <a:r>
                <a:rPr lang="en-US" altLang="en-US" sz="800" dirty="0"/>
                <a:t>. Schnabel)</a:t>
              </a:r>
            </a:p>
          </p:txBody>
        </p:sp>
      </p:grpSp>
      <p:sp>
        <p:nvSpPr>
          <p:cNvPr id="82" name="Line 168"/>
          <p:cNvSpPr>
            <a:spLocks noChangeShapeType="1"/>
          </p:cNvSpPr>
          <p:nvPr/>
        </p:nvSpPr>
        <p:spPr bwMode="auto">
          <a:xfrm flipH="1">
            <a:off x="5810746" y="3595886"/>
            <a:ext cx="0" cy="248543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Line 168"/>
          <p:cNvSpPr>
            <a:spLocks noChangeShapeType="1"/>
          </p:cNvSpPr>
          <p:nvPr/>
        </p:nvSpPr>
        <p:spPr bwMode="auto">
          <a:xfrm flipH="1">
            <a:off x="8013099" y="3587260"/>
            <a:ext cx="0" cy="246303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17804" y="3842189"/>
            <a:ext cx="2011680" cy="2277374"/>
            <a:chOff x="117804" y="3842189"/>
            <a:chExt cx="2011680" cy="2277374"/>
          </a:xfrm>
        </p:grpSpPr>
        <p:sp>
          <p:nvSpPr>
            <p:cNvPr id="7" name="Rectangle 6"/>
            <p:cNvSpPr/>
            <p:nvPr/>
          </p:nvSpPr>
          <p:spPr>
            <a:xfrm>
              <a:off x="117804" y="3842189"/>
              <a:ext cx="2011680" cy="227737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100" name="Text Box 16"/>
            <p:cNvSpPr txBox="1">
              <a:spLocks noChangeArrowheads="1"/>
            </p:cNvSpPr>
            <p:nvPr/>
          </p:nvSpPr>
          <p:spPr bwMode="auto">
            <a:xfrm>
              <a:off x="210685" y="3945703"/>
              <a:ext cx="1828800" cy="338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hlinkClick r:id="rId5" action="ppaction://hlinksldjump"/>
                </a:rPr>
                <a:t>Burst Sources</a:t>
              </a:r>
              <a:endParaRPr lang="en-US" altLang="en-US" sz="800" dirty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(I.S. </a:t>
              </a:r>
              <a:r>
                <a:rPr lang="en-US" altLang="en-US" sz="800" dirty="0" err="1"/>
                <a:t>Heng</a:t>
              </a:r>
              <a:r>
                <a:rPr lang="en-US" altLang="en-US" sz="800" dirty="0"/>
                <a:t>, </a:t>
              </a:r>
              <a:r>
                <a:rPr lang="en-US" altLang="en-US" sz="800" dirty="0" smtClean="0"/>
                <a:t>J. </a:t>
              </a:r>
              <a:r>
                <a:rPr lang="en-US" altLang="en-US" sz="800" dirty="0" err="1" smtClean="0"/>
                <a:t>Kanner</a:t>
              </a:r>
              <a:r>
                <a:rPr lang="en-US" altLang="en-US" sz="800" dirty="0" smtClean="0"/>
                <a:t>)</a:t>
              </a:r>
              <a:endParaRPr lang="en-US" altLang="en-US" sz="800" dirty="0"/>
            </a:p>
          </p:txBody>
        </p:sp>
        <p:sp>
          <p:nvSpPr>
            <p:cNvPr id="3101" name="Text Box 17"/>
            <p:cNvSpPr txBox="1">
              <a:spLocks noChangeArrowheads="1"/>
            </p:cNvSpPr>
            <p:nvPr/>
          </p:nvSpPr>
          <p:spPr bwMode="auto">
            <a:xfrm>
              <a:off x="210684" y="4494343"/>
              <a:ext cx="1828800" cy="338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hlinkClick r:id="rId5" action="ppaction://hlinksldjump"/>
                </a:rPr>
                <a:t>Compact Binary Sources</a:t>
              </a:r>
              <a:endParaRPr lang="en-US" altLang="en-US" sz="800" dirty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(C</a:t>
              </a:r>
              <a:r>
                <a:rPr lang="en-US" altLang="en-US" sz="800" dirty="0"/>
                <a:t>. </a:t>
              </a:r>
              <a:r>
                <a:rPr lang="en-US" altLang="en-US" sz="800" dirty="0" smtClean="0"/>
                <a:t>Hanna, J. </a:t>
              </a:r>
              <a:r>
                <a:rPr lang="en-US" altLang="en-US" sz="800" dirty="0" err="1" smtClean="0"/>
                <a:t>Veitch</a:t>
              </a:r>
              <a:r>
                <a:rPr lang="en-US" altLang="en-US" sz="800" dirty="0" smtClean="0"/>
                <a:t>)</a:t>
              </a:r>
              <a:endParaRPr lang="en-US" altLang="en-US" sz="800" dirty="0"/>
            </a:p>
          </p:txBody>
        </p:sp>
        <p:sp>
          <p:nvSpPr>
            <p:cNvPr id="3102" name="Text Box 20"/>
            <p:cNvSpPr txBox="1">
              <a:spLocks noChangeArrowheads="1"/>
            </p:cNvSpPr>
            <p:nvPr/>
          </p:nvSpPr>
          <p:spPr bwMode="auto">
            <a:xfrm>
              <a:off x="210686" y="5042983"/>
              <a:ext cx="1828800" cy="36576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Continuous Wave Sources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(K. Riles, G. </a:t>
              </a:r>
              <a:r>
                <a:rPr lang="en-US" altLang="en-US" sz="800" dirty="0" err="1"/>
                <a:t>Woan</a:t>
              </a:r>
              <a:r>
                <a:rPr lang="en-US" altLang="en-US" sz="800" dirty="0"/>
                <a:t>)</a:t>
              </a:r>
            </a:p>
          </p:txBody>
        </p:sp>
        <p:sp>
          <p:nvSpPr>
            <p:cNvPr id="3103" name="Text Box 21"/>
            <p:cNvSpPr txBox="1">
              <a:spLocks noChangeArrowheads="1"/>
            </p:cNvSpPr>
            <p:nvPr/>
          </p:nvSpPr>
          <p:spPr bwMode="auto">
            <a:xfrm>
              <a:off x="210686" y="5591623"/>
              <a:ext cx="1828800" cy="36576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Stochastic Background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(N. Christensen, E. </a:t>
              </a:r>
              <a:r>
                <a:rPr lang="en-US" altLang="en-US" sz="800" dirty="0" err="1"/>
                <a:t>Thrane</a:t>
              </a:r>
              <a:r>
                <a:rPr lang="en-US" altLang="en-US" sz="800" dirty="0"/>
                <a:t>)</a:t>
              </a:r>
            </a:p>
          </p:txBody>
        </p:sp>
      </p:grpSp>
      <p:sp>
        <p:nvSpPr>
          <p:cNvPr id="87" name="Line 168"/>
          <p:cNvSpPr>
            <a:spLocks noChangeShapeType="1"/>
          </p:cNvSpPr>
          <p:nvPr/>
        </p:nvSpPr>
        <p:spPr bwMode="auto">
          <a:xfrm flipH="1">
            <a:off x="4525938" y="2684338"/>
            <a:ext cx="0" cy="246303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Line 168"/>
          <p:cNvSpPr>
            <a:spLocks noChangeShapeType="1"/>
          </p:cNvSpPr>
          <p:nvPr/>
        </p:nvSpPr>
        <p:spPr bwMode="auto">
          <a:xfrm flipH="1">
            <a:off x="4525938" y="1885060"/>
            <a:ext cx="0" cy="246303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Line 168"/>
          <p:cNvSpPr>
            <a:spLocks noChangeShapeType="1"/>
          </p:cNvSpPr>
          <p:nvPr/>
        </p:nvSpPr>
        <p:spPr bwMode="auto">
          <a:xfrm flipH="1">
            <a:off x="4528757" y="1273651"/>
            <a:ext cx="0" cy="246303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265299" y="3842189"/>
            <a:ext cx="2356152" cy="2286000"/>
            <a:chOff x="2265299" y="3833563"/>
            <a:chExt cx="2356152" cy="2286000"/>
          </a:xfrm>
        </p:grpSpPr>
        <p:sp>
          <p:nvSpPr>
            <p:cNvPr id="99" name="Rectangle 98"/>
            <p:cNvSpPr/>
            <p:nvPr/>
          </p:nvSpPr>
          <p:spPr>
            <a:xfrm>
              <a:off x="2265299" y="3833563"/>
              <a:ext cx="2356152" cy="2286000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4" name="Text Box 24"/>
            <p:cNvSpPr txBox="1">
              <a:spLocks noChangeArrowheads="1"/>
            </p:cNvSpPr>
            <p:nvPr/>
          </p:nvSpPr>
          <p:spPr bwMode="auto">
            <a:xfrm>
              <a:off x="2862976" y="4501616"/>
              <a:ext cx="1645920" cy="36576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 smtClean="0"/>
                <a:t>Computing </a:t>
              </a:r>
              <a:r>
                <a:rPr lang="en-US" altLang="en-US" sz="900" dirty="0"/>
                <a:t>Committee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(B. Allen, S</a:t>
              </a:r>
              <a:r>
                <a:rPr lang="en-US" altLang="en-US" sz="800" dirty="0"/>
                <a:t>. </a:t>
              </a:r>
              <a:r>
                <a:rPr lang="en-US" altLang="en-US" sz="800" dirty="0" smtClean="0"/>
                <a:t>Anderson)</a:t>
              </a:r>
              <a:endParaRPr lang="en-US" altLang="en-US" sz="800" dirty="0"/>
            </a:p>
          </p:txBody>
        </p:sp>
        <p:sp>
          <p:nvSpPr>
            <p:cNvPr id="3106" name="Text Box 27"/>
            <p:cNvSpPr txBox="1">
              <a:spLocks noChangeArrowheads="1"/>
            </p:cNvSpPr>
            <p:nvPr/>
          </p:nvSpPr>
          <p:spPr bwMode="auto">
            <a:xfrm>
              <a:off x="2862978" y="5050256"/>
              <a:ext cx="1645920" cy="36353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hlinkClick r:id="rId6" action="ppaction://hlinksldjump"/>
                </a:rPr>
                <a:t>Detector </a:t>
              </a:r>
              <a:r>
                <a:rPr lang="en-US" altLang="en-US" sz="900" dirty="0" smtClean="0">
                  <a:hlinkClick r:id="rId6" action="ppaction://hlinksldjump"/>
                </a:rPr>
                <a:t>Characterization</a:t>
              </a:r>
              <a:endParaRPr lang="en-US" altLang="en-US" sz="900" dirty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(J. Smith)</a:t>
              </a:r>
            </a:p>
          </p:txBody>
        </p:sp>
        <p:sp>
          <p:nvSpPr>
            <p:cNvPr id="3118" name="Text Box 24"/>
            <p:cNvSpPr txBox="1">
              <a:spLocks noChangeArrowheads="1"/>
            </p:cNvSpPr>
            <p:nvPr/>
          </p:nvSpPr>
          <p:spPr bwMode="auto">
            <a:xfrm>
              <a:off x="2862978" y="3950712"/>
              <a:ext cx="1645920" cy="365760"/>
            </a:xfrm>
            <a:prstGeom prst="rect">
              <a:avLst/>
            </a:prstGeom>
            <a:noFill/>
            <a:ln w="12700">
              <a:solidFill>
                <a:schemeClr val="accent1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/>
                <a:t>Data Analysis and </a:t>
              </a:r>
              <a:r>
                <a:rPr lang="en-US" altLang="en-US" sz="900" dirty="0" smtClean="0"/>
                <a:t>Software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(P</a:t>
              </a:r>
              <a:r>
                <a:rPr lang="en-US" altLang="en-US" sz="800" dirty="0"/>
                <a:t>. Brady)</a:t>
              </a:r>
            </a:p>
          </p:txBody>
        </p:sp>
        <p:sp>
          <p:nvSpPr>
            <p:cNvPr id="49" name="Text Box 27"/>
            <p:cNvSpPr txBox="1">
              <a:spLocks noChangeArrowheads="1"/>
            </p:cNvSpPr>
            <p:nvPr/>
          </p:nvSpPr>
          <p:spPr bwMode="auto">
            <a:xfrm>
              <a:off x="2867767" y="5596128"/>
              <a:ext cx="1645920" cy="35394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 smtClean="0"/>
                <a:t>Calibration</a:t>
              </a:r>
              <a:endParaRPr lang="en-US" altLang="en-US" sz="900" dirty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800" dirty="0"/>
                <a:t>(J. </a:t>
              </a:r>
              <a:r>
                <a:rPr lang="en-US" sz="800" dirty="0" err="1"/>
                <a:t>Betzwieser</a:t>
              </a:r>
              <a:r>
                <a:rPr lang="en-US" sz="800" dirty="0"/>
                <a:t>, X. Siemens) </a:t>
              </a:r>
              <a:endParaRPr lang="en-US" altLang="en-US" sz="800" dirty="0"/>
            </a:p>
          </p:txBody>
        </p:sp>
        <p:sp>
          <p:nvSpPr>
            <p:cNvPr id="54" name="Text Box 8"/>
            <p:cNvSpPr txBox="1">
              <a:spLocks noChangeArrowheads="1"/>
            </p:cNvSpPr>
            <p:nvPr/>
          </p:nvSpPr>
          <p:spPr bwMode="auto">
            <a:xfrm rot="16200000">
              <a:off x="1557678" y="4778610"/>
              <a:ext cx="2004368" cy="338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Optimization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/>
                <a:t>(P. </a:t>
              </a:r>
              <a:r>
                <a:rPr lang="en-US" altLang="en-US" sz="800" dirty="0" err="1" smtClean="0"/>
                <a:t>Couvares</a:t>
              </a:r>
              <a:r>
                <a:rPr lang="en-US" altLang="en-US" sz="800" dirty="0" smtClean="0"/>
                <a:t>)</a:t>
              </a:r>
              <a:endParaRPr lang="en-US" altLang="en-US" sz="800" dirty="0"/>
            </a:p>
          </p:txBody>
        </p:sp>
      </p:grpSp>
      <p:sp>
        <p:nvSpPr>
          <p:cNvPr id="56" name="Line 168"/>
          <p:cNvSpPr>
            <a:spLocks noChangeShapeType="1"/>
          </p:cNvSpPr>
          <p:nvPr/>
        </p:nvSpPr>
        <p:spPr bwMode="auto">
          <a:xfrm flipH="1">
            <a:off x="3406864" y="3582218"/>
            <a:ext cx="0" cy="246303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168"/>
          <p:cNvSpPr>
            <a:spLocks noChangeShapeType="1"/>
          </p:cNvSpPr>
          <p:nvPr/>
        </p:nvSpPr>
        <p:spPr bwMode="auto">
          <a:xfrm flipH="1">
            <a:off x="1109363" y="3621855"/>
            <a:ext cx="0" cy="246303"/>
          </a:xfrm>
          <a:prstGeom prst="line">
            <a:avLst/>
          </a:prstGeom>
          <a:noFill/>
          <a:ln w="25400">
            <a:solidFill>
              <a:schemeClr val="bg1">
                <a:lumMod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1173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1report-0212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S1report-0212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 Narrow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 Narrow" charset="0"/>
          </a:defRPr>
        </a:defPPr>
      </a:lstStyle>
    </a:lnDef>
  </a:objectDefaults>
  <a:extraClrSchemeLst>
    <a:extraClrScheme>
      <a:clrScheme name="S1report-021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1report-021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S1report-0212</Template>
  <TotalTime>11952</TotalTime>
  <Words>1445</Words>
  <Application>Microsoft Macintosh PowerPoint</Application>
  <PresentationFormat>On-screen Show (4:3)</PresentationFormat>
  <Paragraphs>217</Paragraphs>
  <Slides>22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S1report-0212</vt:lpstr>
      <vt:lpstr>Document</vt:lpstr>
      <vt:lpstr>The LIGO Scientific Collaboration</vt:lpstr>
      <vt:lpstr>Gravitational waves:  sources and detectors</vt:lpstr>
      <vt:lpstr>LIGO detectors</vt:lpstr>
      <vt:lpstr>LIGO Laboratory</vt:lpstr>
      <vt:lpstr>LIGO and LSC</vt:lpstr>
      <vt:lpstr>LIGO Scientific Collaboration</vt:lpstr>
      <vt:lpstr>LSC-USA</vt:lpstr>
      <vt:lpstr>LIGO Scientific Collaboration</vt:lpstr>
      <vt:lpstr>PowerPoint Presentation</vt:lpstr>
      <vt:lpstr>LIGO Detector Technology</vt:lpstr>
      <vt:lpstr>LIGO Data Analysis</vt:lpstr>
      <vt:lpstr>LIGO leads but it’s not alone: gravitational wave network</vt:lpstr>
      <vt:lpstr>LIGO-Virgo detectors 2005-2010</vt:lpstr>
      <vt:lpstr>Some S5/S6 LSC results</vt:lpstr>
      <vt:lpstr>PowerPoint Presentation</vt:lpstr>
      <vt:lpstr>Other important LSC activities</vt:lpstr>
      <vt:lpstr>PowerPoint Presentation</vt:lpstr>
      <vt:lpstr>The future is coming – very soon!</vt:lpstr>
      <vt:lpstr>Observing Scenario</vt:lpstr>
      <vt:lpstr>Multi-messenger astronomy: GW/EM observations</vt:lpstr>
      <vt:lpstr>LIGO open data</vt:lpstr>
      <vt:lpstr>Conclusions</vt:lpstr>
    </vt:vector>
  </TitlesOfParts>
  <Company>U. Wisconsin - Milwaukee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Inspiral Group Report: S1 Preliminary Report</dc:title>
  <dc:creator>patrick</dc:creator>
  <cp:lastModifiedBy>Gabriela Gonzalez</cp:lastModifiedBy>
  <cp:revision>200</cp:revision>
  <cp:lastPrinted>2015-04-13T14:23:40Z</cp:lastPrinted>
  <dcterms:created xsi:type="dcterms:W3CDTF">2013-10-11T14:12:13Z</dcterms:created>
  <dcterms:modified xsi:type="dcterms:W3CDTF">2015-04-13T14:24:57Z</dcterms:modified>
</cp:coreProperties>
</file>