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7" r:id="rId4"/>
    <p:sldId id="269" r:id="rId5"/>
    <p:sldId id="262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0600"/>
    <a:srgbClr val="F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9" autoAdjust="0"/>
    <p:restoredTop sz="98688" autoAdjust="0"/>
  </p:normalViewPr>
  <p:slideViewPr>
    <p:cSldViewPr snapToGrid="0" snapToObjects="1">
      <p:cViewPr>
        <p:scale>
          <a:sx n="94" d="100"/>
          <a:sy n="94" d="100"/>
        </p:scale>
        <p:origin x="-1888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1598-9ABA-CE4B-B487-490B000758C5}" type="datetimeFigureOut">
              <a:rPr lang="en-US" smtClean="0"/>
              <a:t>2014/16/12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A2725-F6AB-AF48-AD2E-2D22C7EC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D00B-A97F-1D49-90B0-5C00E9C58F0F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1E19-CF36-A244-8A85-A1D4B9D837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22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25655" y="6476999"/>
            <a:ext cx="5507719" cy="274320"/>
          </a:xfrm>
        </p:spPr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SURF Lecture 2010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/>
                <a:ea typeface="ＤＦＰ太丸ゴシック体"/>
              </a:defRPr>
            </a:lvl1pPr>
          </a:lstStyle>
          <a:p>
            <a:fld id="{FF21C145-317C-4DEC-9A6B-045D66B7A0F9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altLang="ja-JP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88023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1"/>
            <a:ext cx="9143999" cy="8802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78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25959"/>
            <a:ext cx="8229600" cy="54748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satMod val="150000"/>
            </a:schemeClr>
          </a:solidFill>
          <a:effectLst/>
          <a:latin typeface="+mj-lt"/>
          <a:ea typeface="ＤＦＰ太丸ゴシック体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Corbel"/>
          <a:ea typeface="ＤＦＰ太丸ゴシック体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Corbel"/>
          <a:ea typeface="ＤＦＰ太丸ゴシック体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Corbel"/>
          <a:ea typeface="ＤＦＰ太丸ゴシック体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Corbel"/>
          <a:ea typeface="ＤＦＰ太丸ゴシック体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Corbel"/>
          <a:ea typeface="ＤＦＰ太丸ゴシック体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/>
              <a:t>Control system: modeling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Koji Arai – LIGO Laboratory / Caltech</a:t>
            </a:r>
            <a:endParaRPr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7661" y="424934"/>
            <a:ext cx="198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  <a:cs typeface="Tahoma"/>
              </a:rPr>
              <a:t>LIGO</a:t>
            </a:r>
            <a:r>
              <a:rPr kumimoji="1" lang="en-US" altLang="ja-JP" smtClean="0">
                <a:latin typeface="+mj-lt"/>
                <a:cs typeface="Tahoma"/>
              </a:rPr>
              <a:t>-G1401380-</a:t>
            </a:r>
            <a:r>
              <a:rPr kumimoji="1" lang="en-US" altLang="ja-JP" dirty="0" smtClean="0">
                <a:latin typeface="+mj-lt"/>
                <a:cs typeface="Tahoma"/>
              </a:rPr>
              <a:t>v1</a:t>
            </a:r>
            <a:endParaRPr kumimoji="1" lang="ja-JP" altLang="en-US" dirty="0">
              <a:latin typeface="+mj-lt"/>
              <a:cs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Control system modeling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cs typeface="Tahoma"/>
              </a:rPr>
              <a:t>Identify </a:t>
            </a:r>
            <a:r>
              <a:rPr lang="en-US" sz="2800" b="1" dirty="0">
                <a:cs typeface="Tahoma"/>
              </a:rPr>
              <a:t>components in the control loop</a:t>
            </a:r>
            <a:br>
              <a:rPr lang="en-US" sz="2800" b="1" dirty="0">
                <a:cs typeface="Tahoma"/>
              </a:rPr>
            </a:br>
            <a:r>
              <a:rPr lang="en-US" altLang="ja-JP" sz="2400" b="1" dirty="0">
                <a:solidFill>
                  <a:srgbClr val="0000FF"/>
                </a:solidFill>
                <a:cs typeface="Tahoma"/>
              </a:rPr>
              <a:t>=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&gt; Block 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diagram</a:t>
            </a:r>
          </a:p>
          <a:p>
            <a:endParaRPr lang="en-US" sz="2400" b="1" dirty="0">
              <a:solidFill>
                <a:srgbClr val="0000FF"/>
              </a:solidFill>
              <a:cs typeface="Tahoma"/>
            </a:endParaRPr>
          </a:p>
          <a:p>
            <a:r>
              <a:rPr lang="en-US" sz="2800" b="1" dirty="0" smtClean="0">
                <a:cs typeface="Tahoma"/>
              </a:rPr>
              <a:t>System identification</a:t>
            </a:r>
            <a:br>
              <a:rPr lang="en-US" sz="2800" b="1" dirty="0" smtClean="0">
                <a:cs typeface="Tahoma"/>
              </a:rPr>
            </a:br>
            <a:r>
              <a:rPr lang="en-US" altLang="ja-JP" sz="2400" b="1" dirty="0">
                <a:solidFill>
                  <a:srgbClr val="0000FF"/>
                </a:solidFill>
                <a:cs typeface="Tahoma"/>
              </a:rPr>
              <a:t>=&gt; Transfer function measurements of individual 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components</a:t>
            </a:r>
            <a:br>
              <a:rPr lang="en-US" altLang="ja-JP" sz="2400" b="1" dirty="0" smtClean="0">
                <a:solidFill>
                  <a:srgbClr val="0000FF"/>
                </a:solidFill>
                <a:cs typeface="Tahoma"/>
              </a:rPr>
            </a:b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=</a:t>
            </a:r>
            <a:r>
              <a:rPr lang="en-US" altLang="ja-JP" sz="2400" b="1" dirty="0">
                <a:solidFill>
                  <a:srgbClr val="0000FF"/>
                </a:solidFill>
                <a:cs typeface="Tahoma"/>
              </a:rPr>
              <a:t>&gt; 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Loop transfer </a:t>
            </a:r>
            <a:r>
              <a:rPr lang="en-US" altLang="ja-JP" sz="2400" b="1" dirty="0">
                <a:solidFill>
                  <a:srgbClr val="0000FF"/>
                </a:solidFill>
                <a:cs typeface="Tahoma"/>
              </a:rPr>
              <a:t>function 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measurements</a:t>
            </a:r>
            <a:br>
              <a:rPr lang="en-US" altLang="ja-JP" sz="2400" b="1" dirty="0" smtClean="0">
                <a:solidFill>
                  <a:srgbClr val="0000FF"/>
                </a:solidFill>
                <a:cs typeface="Tahoma"/>
              </a:rPr>
            </a:b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=&gt; Frequency (= </a:t>
            </a:r>
            <a:r>
              <a:rPr lang="en-US" altLang="ja-JP" sz="2400" b="1" dirty="0" err="1" smtClean="0">
                <a:solidFill>
                  <a:srgbClr val="0000FF"/>
                </a:solidFill>
                <a:cs typeface="Tahoma"/>
              </a:rPr>
              <a:t>laplace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) domain modeling of the 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components</a:t>
            </a:r>
          </a:p>
          <a:p>
            <a:endParaRPr lang="en-US" altLang="ja-JP" sz="2400" b="1" dirty="0">
              <a:latin typeface="+mj-lt"/>
              <a:cs typeface="Tahoma"/>
            </a:endParaRPr>
          </a:p>
          <a:p>
            <a:r>
              <a:rPr lang="en-US" sz="2800" b="1" dirty="0" smtClean="0">
                <a:cs typeface="Tahoma"/>
              </a:rPr>
              <a:t>Loop performance analysis</a:t>
            </a:r>
          </a:p>
          <a:p>
            <a:pPr marL="118872" indent="0">
              <a:buNone/>
            </a:pPr>
            <a:endParaRPr lang="en-US" sz="2800" b="1" dirty="0" smtClean="0">
              <a:cs typeface="Tahoma"/>
            </a:endParaRPr>
          </a:p>
          <a:p>
            <a:r>
              <a:rPr lang="en-US" sz="2800" b="1" dirty="0" smtClean="0">
                <a:latin typeface="+mj-lt"/>
                <a:cs typeface="Tahoma"/>
              </a:rPr>
              <a:t>Noise analysis</a:t>
            </a:r>
          </a:p>
        </p:txBody>
      </p:sp>
    </p:spTree>
    <p:extLst>
      <p:ext uri="{BB962C8B-B14F-4D97-AF65-F5344CB8AC3E}">
        <p14:creationId xmlns:p14="http://schemas.microsoft.com/office/powerpoint/2010/main" val="212913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Control system modeling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80200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cs typeface="Tahoma"/>
              </a:rPr>
              <a:t>System identification</a:t>
            </a:r>
            <a:br>
              <a:rPr lang="en-US" sz="2800" b="1" dirty="0" smtClean="0">
                <a:cs typeface="Tahoma"/>
              </a:rPr>
            </a:br>
            <a:r>
              <a:rPr lang="en-US" altLang="ja-JP" sz="2400" b="1" dirty="0">
                <a:solidFill>
                  <a:srgbClr val="0000FF"/>
                </a:solidFill>
                <a:cs typeface="Tahoma"/>
              </a:rPr>
              <a:t>=&gt; Transfer function measurements of individual 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components</a:t>
            </a:r>
            <a:br>
              <a:rPr lang="en-US" altLang="ja-JP" sz="2400" b="1" dirty="0" smtClean="0">
                <a:solidFill>
                  <a:srgbClr val="0000FF"/>
                </a:solidFill>
                <a:cs typeface="Tahoma"/>
              </a:rPr>
            </a:b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=</a:t>
            </a:r>
            <a:r>
              <a:rPr lang="en-US" altLang="ja-JP" sz="2400" b="1" dirty="0">
                <a:solidFill>
                  <a:srgbClr val="0000FF"/>
                </a:solidFill>
                <a:cs typeface="Tahoma"/>
              </a:rPr>
              <a:t>&gt; Frequency (= </a:t>
            </a:r>
            <a:r>
              <a:rPr lang="en-US" altLang="ja-JP" sz="2400" b="1" dirty="0" err="1">
                <a:solidFill>
                  <a:srgbClr val="0000FF"/>
                </a:solidFill>
                <a:cs typeface="Tahoma"/>
              </a:rPr>
              <a:t>laplace</a:t>
            </a:r>
            <a:r>
              <a:rPr lang="en-US" altLang="ja-JP" sz="2400" b="1" dirty="0">
                <a:solidFill>
                  <a:srgbClr val="0000FF"/>
                </a:solidFill>
                <a:cs typeface="Tahoma"/>
              </a:rPr>
              <a:t>) domain modeling of the components</a:t>
            </a:r>
            <a:endParaRPr lang="en-US" altLang="ja-JP" sz="2400" b="1" dirty="0">
              <a:cs typeface="Tahoma"/>
            </a:endParaRPr>
          </a:p>
          <a:p>
            <a:endParaRPr lang="en-US" altLang="ja-JP" sz="2400" b="1" dirty="0" smtClean="0">
              <a:solidFill>
                <a:srgbClr val="0000FF"/>
              </a:solidFill>
              <a:cs typeface="Tahoma"/>
            </a:endParaRPr>
          </a:p>
          <a:p>
            <a:endParaRPr lang="en-US" altLang="ja-JP" sz="2400" b="1" dirty="0">
              <a:solidFill>
                <a:srgbClr val="0000FF"/>
              </a:solidFill>
              <a:cs typeface="Tahoma"/>
            </a:endParaRPr>
          </a:p>
          <a:p>
            <a:endParaRPr lang="en-US" altLang="ja-JP" sz="2400" b="1" dirty="0" smtClean="0">
              <a:solidFill>
                <a:srgbClr val="0000FF"/>
              </a:solidFill>
              <a:cs typeface="Tahoma"/>
            </a:endParaRPr>
          </a:p>
          <a:p>
            <a:endParaRPr lang="en-US" altLang="ja-JP" sz="2400" b="1" dirty="0">
              <a:solidFill>
                <a:srgbClr val="0000FF"/>
              </a:solidFill>
              <a:cs typeface="Tahoma"/>
            </a:endParaRPr>
          </a:p>
          <a:p>
            <a:endParaRPr lang="en-US" altLang="ja-JP" sz="2400" b="1" dirty="0" smtClean="0">
              <a:solidFill>
                <a:srgbClr val="0000FF"/>
              </a:solidFill>
              <a:cs typeface="Tahoma"/>
            </a:endParaRPr>
          </a:p>
          <a:p>
            <a:endParaRPr lang="en-US" altLang="ja-JP" sz="2400" b="1" dirty="0">
              <a:solidFill>
                <a:srgbClr val="0000FF"/>
              </a:solidFill>
              <a:cs typeface="Tahoma"/>
            </a:endParaRPr>
          </a:p>
          <a:p>
            <a:endParaRPr lang="en-US" altLang="ja-JP" sz="2400" b="1" dirty="0" smtClean="0">
              <a:solidFill>
                <a:srgbClr val="0000FF"/>
              </a:solidFill>
              <a:cs typeface="Tahoma"/>
            </a:endParaRPr>
          </a:p>
          <a:p>
            <a:endParaRPr lang="en-US" altLang="ja-JP" sz="2400" b="1" dirty="0">
              <a:solidFill>
                <a:srgbClr val="0000FF"/>
              </a:solidFill>
              <a:cs typeface="Tahoma"/>
            </a:endParaRPr>
          </a:p>
          <a:p>
            <a:endParaRPr lang="en-US" altLang="ja-JP" sz="2400" b="1" dirty="0" smtClean="0">
              <a:solidFill>
                <a:srgbClr val="0000FF"/>
              </a:solidFill>
              <a:cs typeface="Tahoma"/>
            </a:endParaRPr>
          </a:p>
          <a:p>
            <a:endParaRPr lang="en-US" altLang="ja-JP" sz="2400" b="1" dirty="0">
              <a:solidFill>
                <a:srgbClr val="0000FF"/>
              </a:solidFill>
              <a:cs typeface="Tahoma"/>
            </a:endParaRPr>
          </a:p>
          <a:p>
            <a:pPr marL="118872" indent="0">
              <a:buNone/>
            </a:pPr>
            <a:endParaRPr lang="en-US" altLang="ja-JP" sz="2400" b="1" dirty="0">
              <a:solidFill>
                <a:srgbClr val="0000FF"/>
              </a:solidFill>
              <a:cs typeface="Tahoma"/>
            </a:endParaRPr>
          </a:p>
          <a:p>
            <a:endParaRPr lang="en-US" altLang="ja-JP" sz="2400" b="1" dirty="0" smtClean="0">
              <a:solidFill>
                <a:srgbClr val="0000FF"/>
              </a:solidFill>
              <a:cs typeface="Tahoma"/>
            </a:endParaRPr>
          </a:p>
          <a:p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Typical tools: </a:t>
            </a:r>
            <a:r>
              <a:rPr lang="en-US" altLang="ja-JP" sz="2400" b="1" dirty="0" err="1" smtClean="0">
                <a:solidFill>
                  <a:srgbClr val="0000FF"/>
                </a:solidFill>
                <a:cs typeface="Tahoma"/>
              </a:rPr>
              <a:t>vectfit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 (</a:t>
            </a:r>
            <a:r>
              <a:rPr lang="en-US" altLang="ja-JP" sz="2400" b="1" dirty="0" err="1" smtClean="0">
                <a:solidFill>
                  <a:srgbClr val="0000FF"/>
                </a:solidFill>
                <a:cs typeface="Tahoma"/>
              </a:rPr>
              <a:t>matlab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), LISO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3296268"/>
            <a:ext cx="2209800" cy="9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071" y="2372502"/>
            <a:ext cx="25273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2076808"/>
            <a:ext cx="5816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3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5978"/>
            <a:ext cx="6025551" cy="47565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Control system modeling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80200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cs typeface="Tahoma"/>
              </a:rPr>
              <a:t>System identification</a:t>
            </a:r>
            <a:br>
              <a:rPr lang="en-US" sz="2800" b="1" dirty="0" smtClean="0">
                <a:cs typeface="Tahoma"/>
              </a:rPr>
            </a:br>
            <a:r>
              <a:rPr lang="en-US" altLang="ja-JP" sz="2400" b="1" dirty="0">
                <a:solidFill>
                  <a:srgbClr val="0000FF"/>
                </a:solidFill>
                <a:cs typeface="Tahoma"/>
              </a:rPr>
              <a:t>=&gt; Loop transfer function measurements</a:t>
            </a:r>
            <a:br>
              <a:rPr lang="en-US" altLang="ja-JP" sz="2400" b="1" dirty="0">
                <a:solidFill>
                  <a:srgbClr val="0000FF"/>
                </a:solidFill>
                <a:cs typeface="Tahoma"/>
              </a:rPr>
            </a:br>
            <a:r>
              <a:rPr lang="en-US" altLang="ja-JP" sz="2400" b="1" dirty="0">
                <a:solidFill>
                  <a:srgbClr val="0000FF"/>
                </a:solidFill>
                <a:cs typeface="Tahoma"/>
              </a:rPr>
              <a:t>=&gt; Frequency (= </a:t>
            </a:r>
            <a:r>
              <a:rPr lang="en-US" altLang="ja-JP" sz="2400" b="1" dirty="0" err="1">
                <a:solidFill>
                  <a:srgbClr val="0000FF"/>
                </a:solidFill>
                <a:cs typeface="Tahoma"/>
              </a:rPr>
              <a:t>laplace</a:t>
            </a:r>
            <a:r>
              <a:rPr lang="en-US" altLang="ja-JP" sz="2400" b="1" dirty="0">
                <a:solidFill>
                  <a:srgbClr val="0000FF"/>
                </a:solidFill>
                <a:cs typeface="Tahoma"/>
              </a:rPr>
              <a:t>) domain modeling of the </a:t>
            </a: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components</a:t>
            </a: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6347635" y="3499082"/>
            <a:ext cx="2661249" cy="174657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Corbel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Corbel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Corbel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Corbel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Corbel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&lt;=40m prototype</a:t>
            </a:r>
          </a:p>
          <a:p>
            <a:pPr marL="118872" indent="0">
              <a:buNone/>
            </a:pP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power recycling</a:t>
            </a:r>
          </a:p>
          <a:p>
            <a:pPr marL="118872" indent="0">
              <a:buNone/>
            </a:pP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cavity loop</a:t>
            </a:r>
          </a:p>
          <a:p>
            <a:pPr marL="118872" indent="0">
              <a:buNone/>
            </a:pPr>
            <a:r>
              <a:rPr lang="en-US" altLang="ja-JP" sz="2400" b="1" dirty="0" smtClean="0">
                <a:solidFill>
                  <a:srgbClr val="0000FF"/>
                </a:solidFill>
                <a:cs typeface="Tahoma"/>
              </a:rPr>
              <a:t>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273398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Control system modeling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7"/>
            <a:ext cx="9144000" cy="6094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cs typeface="Tahoma"/>
              </a:rPr>
              <a:t>An example of </a:t>
            </a:r>
            <a:r>
              <a:rPr lang="en-US" sz="2800" b="1" dirty="0" smtClean="0">
                <a:cs typeface="Tahoma"/>
              </a:rPr>
              <a:t>a servo block diagram</a:t>
            </a:r>
            <a:endParaRPr lang="en-US" sz="2800" b="1" dirty="0"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en-US" sz="2400" b="1" dirty="0">
                <a:solidFill>
                  <a:srgbClr val="0000FF"/>
                </a:solidFill>
                <a:cs typeface="Tahoma"/>
              </a:rPr>
              <a:t>Frequency stabilization control (TAMA300)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0966" y="5699845"/>
            <a:ext cx="64450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Shigeo Nagano et al., “</a:t>
            </a:r>
            <a:r>
              <a:rPr lang="en-US" sz="1400" dirty="0"/>
              <a:t>Development of a multistage laser frequency stabilization for an </a:t>
            </a:r>
            <a:r>
              <a:rPr lang="en-US" sz="1400" dirty="0" err="1"/>
              <a:t>interferometric</a:t>
            </a:r>
            <a:r>
              <a:rPr lang="en-US" sz="1400" dirty="0"/>
              <a:t> gravitational-wave detector </a:t>
            </a:r>
            <a:r>
              <a:rPr lang="en-US" sz="1400" dirty="0" smtClean="0"/>
              <a:t>“</a:t>
            </a:r>
            <a:endParaRPr lang="en-US" sz="1400" dirty="0"/>
          </a:p>
          <a:p>
            <a:r>
              <a:rPr lang="en-US" sz="1400" dirty="0"/>
              <a:t>Rev. Sci. Instr.  74, (2003)  4176-4183</a:t>
            </a:r>
          </a:p>
          <a:p>
            <a:endParaRPr lang="en-US" sz="1400" dirty="0" smtClean="0"/>
          </a:p>
          <a:p>
            <a:r>
              <a:rPr lang="nb-NO" sz="1400" dirty="0" err="1"/>
              <a:t>Shigeo</a:t>
            </a:r>
            <a:r>
              <a:rPr lang="nb-NO" sz="1400" dirty="0"/>
              <a:t> </a:t>
            </a:r>
            <a:r>
              <a:rPr lang="nb-NO" sz="1400" dirty="0" err="1"/>
              <a:t>Nagano</a:t>
            </a:r>
            <a:r>
              <a:rPr lang="nb-NO" sz="1400" dirty="0"/>
              <a:t>, </a:t>
            </a:r>
            <a:r>
              <a:rPr lang="nb-NO" sz="1400" dirty="0" err="1"/>
              <a:t>Ph.D</a:t>
            </a:r>
            <a:r>
              <a:rPr lang="nb-NO" sz="1400" dirty="0"/>
              <a:t> </a:t>
            </a:r>
            <a:r>
              <a:rPr lang="nb-NO" sz="1400" dirty="0" err="1"/>
              <a:t>thesis</a:t>
            </a:r>
            <a:r>
              <a:rPr lang="nb-NO" sz="1400" dirty="0"/>
              <a:t>, </a:t>
            </a:r>
            <a:r>
              <a:rPr lang="nb-NO" sz="1400" dirty="0" err="1"/>
              <a:t>Univ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Tokyo (1999</a:t>
            </a:r>
            <a:r>
              <a:rPr lang="nb-NO" sz="1400" dirty="0" smtClean="0"/>
              <a:t>)</a:t>
            </a:r>
            <a:endParaRPr lang="nb-NO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66" y="1900950"/>
            <a:ext cx="7212790" cy="39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Control system modeling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7"/>
            <a:ext cx="9144000" cy="6094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An example of the noise estimation project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Frequency stabilization control (TAMA300)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458" y="5847704"/>
            <a:ext cx="7989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Shigeo Nagano et al., “Development of a multistage laser frequency stabilization for an </a:t>
            </a:r>
            <a:r>
              <a:rPr lang="en-US" sz="1400" dirty="0" err="1"/>
              <a:t>interferometric</a:t>
            </a:r>
            <a:r>
              <a:rPr lang="en-US" sz="1400" dirty="0"/>
              <a:t> gravitational-wave detector </a:t>
            </a:r>
            <a:r>
              <a:rPr lang="en-US" sz="1400" dirty="0" smtClean="0"/>
              <a:t>“, Rev</a:t>
            </a:r>
            <a:r>
              <a:rPr lang="en-US" sz="1400" dirty="0"/>
              <a:t>. Sci. Instr.  74, (2003)  4176-</a:t>
            </a:r>
            <a:r>
              <a:rPr lang="en-US" sz="1400" dirty="0" smtClean="0"/>
              <a:t>4183</a:t>
            </a:r>
            <a:endParaRPr lang="en-US" sz="1400" dirty="0"/>
          </a:p>
          <a:p>
            <a:endParaRPr lang="nb-NO" sz="1400" dirty="0"/>
          </a:p>
          <a:p>
            <a:r>
              <a:rPr lang="nb-NO" sz="1400" dirty="0" err="1" smtClean="0"/>
              <a:t>Shigeo</a:t>
            </a:r>
            <a:r>
              <a:rPr lang="nb-NO" sz="1400" dirty="0" smtClean="0"/>
              <a:t> </a:t>
            </a:r>
            <a:r>
              <a:rPr lang="nb-NO" sz="1400" dirty="0" err="1"/>
              <a:t>Nagano</a:t>
            </a:r>
            <a:r>
              <a:rPr lang="nb-NO" sz="1400" dirty="0"/>
              <a:t>, </a:t>
            </a:r>
            <a:r>
              <a:rPr lang="nb-NO" sz="1400" dirty="0" err="1"/>
              <a:t>Ph.D</a:t>
            </a:r>
            <a:r>
              <a:rPr lang="nb-NO" sz="1400" dirty="0"/>
              <a:t> </a:t>
            </a:r>
            <a:r>
              <a:rPr lang="nb-NO" sz="1400" dirty="0" err="1"/>
              <a:t>thesis</a:t>
            </a:r>
            <a:r>
              <a:rPr lang="nb-NO" sz="1400" dirty="0"/>
              <a:t>, </a:t>
            </a:r>
            <a:r>
              <a:rPr lang="nb-NO" sz="1400" dirty="0" err="1"/>
              <a:t>Univ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Tokyo (1999)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09" y="1834989"/>
            <a:ext cx="58166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2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Control system modeling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7"/>
            <a:ext cx="9144000" cy="6094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An example of a complicated block diagram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Arm Length Stabilization control (green locking)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15" y="1947199"/>
            <a:ext cx="6133101" cy="4533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0966" y="6550223"/>
            <a:ext cx="6445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/>
              <a:t>K. </a:t>
            </a:r>
            <a:r>
              <a:rPr lang="nb-NO" sz="1400" dirty="0" err="1"/>
              <a:t>Izumi</a:t>
            </a:r>
            <a:r>
              <a:rPr lang="nb-NO" sz="1400" dirty="0"/>
              <a:t> er al, ”</a:t>
            </a:r>
            <a:r>
              <a:rPr lang="nb-NO" sz="1400" dirty="0" err="1"/>
              <a:t>Multicolor</a:t>
            </a:r>
            <a:r>
              <a:rPr lang="nb-NO" sz="1400" dirty="0"/>
              <a:t> </a:t>
            </a:r>
            <a:r>
              <a:rPr lang="nb-NO" sz="1400" dirty="0" err="1"/>
              <a:t>cavity</a:t>
            </a:r>
            <a:r>
              <a:rPr lang="nb-NO" sz="1400" dirty="0"/>
              <a:t> </a:t>
            </a:r>
            <a:r>
              <a:rPr lang="nb-NO" sz="1400" dirty="0" err="1"/>
              <a:t>metrology</a:t>
            </a:r>
            <a:r>
              <a:rPr lang="nb-NO" sz="1400" dirty="0" smtClean="0"/>
              <a:t>”, J</a:t>
            </a:r>
            <a:r>
              <a:rPr lang="nb-NO" sz="1400" dirty="0"/>
              <a:t>. </a:t>
            </a:r>
            <a:r>
              <a:rPr lang="nb-NO" sz="1400" dirty="0" err="1"/>
              <a:t>Opt</a:t>
            </a:r>
            <a:r>
              <a:rPr lang="nb-NO" sz="1400" dirty="0"/>
              <a:t>. </a:t>
            </a:r>
            <a:r>
              <a:rPr lang="nb-NO" sz="1400" dirty="0" err="1"/>
              <a:t>Soc</a:t>
            </a:r>
            <a:r>
              <a:rPr lang="nb-NO" sz="1400" dirty="0"/>
              <a:t>. Am. A </a:t>
            </a:r>
            <a:r>
              <a:rPr lang="nb-NO" sz="1400" b="1" dirty="0" smtClean="0"/>
              <a:t>29</a:t>
            </a:r>
            <a:r>
              <a:rPr lang="nb-NO" sz="1400" dirty="0" smtClean="0"/>
              <a:t> (2012) 2092-2103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9232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Control system modeling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3727"/>
            <a:ext cx="9144000" cy="6094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latin typeface="+mj-lt"/>
                <a:cs typeface="Tahoma"/>
              </a:rPr>
              <a:t>An example of a complicated noise estimation project</a:t>
            </a: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Arm Length Stabilization control (green locking)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0966" y="6550223"/>
            <a:ext cx="6445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/>
              <a:t>K. </a:t>
            </a:r>
            <a:r>
              <a:rPr lang="nb-NO" sz="1400" dirty="0" err="1"/>
              <a:t>Izumi</a:t>
            </a:r>
            <a:r>
              <a:rPr lang="nb-NO" sz="1400" dirty="0"/>
              <a:t> er al, ”</a:t>
            </a:r>
            <a:r>
              <a:rPr lang="nb-NO" sz="1400" dirty="0" err="1"/>
              <a:t>Multicolor</a:t>
            </a:r>
            <a:r>
              <a:rPr lang="nb-NO" sz="1400" dirty="0"/>
              <a:t> </a:t>
            </a:r>
            <a:r>
              <a:rPr lang="nb-NO" sz="1400" dirty="0" err="1"/>
              <a:t>cavity</a:t>
            </a:r>
            <a:r>
              <a:rPr lang="nb-NO" sz="1400" dirty="0"/>
              <a:t> </a:t>
            </a:r>
            <a:r>
              <a:rPr lang="nb-NO" sz="1400" dirty="0" err="1"/>
              <a:t>metrology</a:t>
            </a:r>
            <a:r>
              <a:rPr lang="nb-NO" sz="1400" dirty="0" smtClean="0"/>
              <a:t>”, J</a:t>
            </a:r>
            <a:r>
              <a:rPr lang="nb-NO" sz="1400" dirty="0"/>
              <a:t>. </a:t>
            </a:r>
            <a:r>
              <a:rPr lang="nb-NO" sz="1400" dirty="0" err="1"/>
              <a:t>Opt</a:t>
            </a:r>
            <a:r>
              <a:rPr lang="nb-NO" sz="1400" dirty="0"/>
              <a:t>. </a:t>
            </a:r>
            <a:r>
              <a:rPr lang="nb-NO" sz="1400" dirty="0" err="1"/>
              <a:t>Soc</a:t>
            </a:r>
            <a:r>
              <a:rPr lang="nb-NO" sz="1400" dirty="0"/>
              <a:t>. Am. A </a:t>
            </a:r>
            <a:r>
              <a:rPr lang="nb-NO" sz="1400" b="1" dirty="0" smtClean="0"/>
              <a:t>29</a:t>
            </a:r>
            <a:r>
              <a:rPr lang="nb-NO" sz="1400" dirty="0" smtClean="0"/>
              <a:t> (2012) 2092-2103</a:t>
            </a:r>
            <a:endParaRPr lang="nb-NO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64" y="2053187"/>
            <a:ext cx="6495718" cy="44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モジュール.thmx</Template>
  <TotalTime>7840</TotalTime>
  <Words>266</Words>
  <Application>Microsoft Macintosh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モジュール</vt:lpstr>
      <vt:lpstr>Control system: modeling</vt:lpstr>
      <vt:lpstr>Control system modeling</vt:lpstr>
      <vt:lpstr>Control system modeling</vt:lpstr>
      <vt:lpstr>Control system modeling</vt:lpstr>
      <vt:lpstr>Control system modeling</vt:lpstr>
      <vt:lpstr>Control system modeling</vt:lpstr>
      <vt:lpstr>Control system modeling</vt:lpstr>
      <vt:lpstr>Control system modeling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Arai Koji</dc:creator>
  <cp:lastModifiedBy>Koji Arai</cp:lastModifiedBy>
  <cp:revision>234</cp:revision>
  <dcterms:created xsi:type="dcterms:W3CDTF">2010-06-17T21:13:06Z</dcterms:created>
  <dcterms:modified xsi:type="dcterms:W3CDTF">2014-12-17T00:16:06Z</dcterms:modified>
</cp:coreProperties>
</file>