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411" r:id="rId2"/>
    <p:sldId id="413" r:id="rId3"/>
    <p:sldId id="424" r:id="rId4"/>
    <p:sldId id="425" r:id="rId5"/>
    <p:sldId id="426" r:id="rId6"/>
    <p:sldId id="471" r:id="rId7"/>
    <p:sldId id="472" r:id="rId8"/>
    <p:sldId id="430" r:id="rId9"/>
    <p:sldId id="448" r:id="rId10"/>
    <p:sldId id="459" r:id="rId11"/>
    <p:sldId id="445" r:id="rId12"/>
    <p:sldId id="465" r:id="rId13"/>
    <p:sldId id="447" r:id="rId14"/>
    <p:sldId id="466" r:id="rId15"/>
    <p:sldId id="440" r:id="rId16"/>
    <p:sldId id="441" r:id="rId17"/>
    <p:sldId id="442" r:id="rId18"/>
    <p:sldId id="468" r:id="rId19"/>
    <p:sldId id="469" r:id="rId20"/>
    <p:sldId id="470" r:id="rId21"/>
    <p:sldId id="434" r:id="rId22"/>
    <p:sldId id="428" r:id="rId23"/>
    <p:sldId id="451" r:id="rId24"/>
    <p:sldId id="455" r:id="rId25"/>
    <p:sldId id="474" r:id="rId26"/>
    <p:sldId id="452" r:id="rId27"/>
    <p:sldId id="456" r:id="rId28"/>
    <p:sldId id="457" r:id="rId29"/>
    <p:sldId id="458" r:id="rId30"/>
    <p:sldId id="473" r:id="rId31"/>
    <p:sldId id="420" r:id="rId32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07" autoAdjust="0"/>
  </p:normalViewPr>
  <p:slideViewPr>
    <p:cSldViewPr snapToGrid="0">
      <p:cViewPr>
        <p:scale>
          <a:sx n="105" d="100"/>
          <a:sy n="105" d="100"/>
        </p:scale>
        <p:origin x="-528" y="-168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10/3/14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468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056" y="1213705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83494" y="186114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4857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1" name="Picture 19" descr="lsclogo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0" y="6585478"/>
            <a:ext cx="19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LIGO-G1401182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hyperlink" Target="http://www.ligo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004-637X/785/2/119/" TargetMode="External"/><Relationship Id="rId4" Type="http://schemas.openxmlformats.org/officeDocument/2006/relationships/hyperlink" Target="http://prd.aps.org/abstract/PRD/v85/i8/e082002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ture.com/nature/journal/v460/n7258/pdf/nature08278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304.0670" TargetMode="External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Relationship Id="rId7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pn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7" Type="http://schemas.openxmlformats.org/officeDocument/2006/relationships/image" Target="../media/image9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png"/><Relationship Id="rId13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5.emf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8" Type="http://schemas.openxmlformats.org/officeDocument/2006/relationships/oleObject" Target="../embeddings/Microsoft_Word_97_-_2004_Document1.doc"/><Relationship Id="rId9" Type="http://schemas.openxmlformats.org/officeDocument/2006/relationships/image" Target="../media/image14.wmf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eg"/><Relationship Id="rId12" Type="http://schemas.openxmlformats.org/officeDocument/2006/relationships/image" Target="../media/image28.jpeg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emf"/><Relationship Id="rId4" Type="http://schemas.openxmlformats.org/officeDocument/2006/relationships/image" Target="../media/image1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911" y="1261868"/>
            <a:ext cx="7772400" cy="1143000"/>
          </a:xfrm>
        </p:spPr>
        <p:txBody>
          <a:bodyPr/>
          <a:lstStyle/>
          <a:p>
            <a:r>
              <a:rPr lang="en-US" sz="3600" dirty="0">
                <a:effectLst/>
              </a:rPr>
              <a:t>LIGO and its Scientific Collaboration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5806" y="2690357"/>
            <a:ext cx="6400800" cy="1752600"/>
          </a:xfrm>
        </p:spPr>
        <p:txBody>
          <a:bodyPr/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r>
              <a:rPr lang="en-US" sz="2000" dirty="0" smtClean="0">
                <a:ea typeface="Arial" charset="0"/>
                <a:cs typeface="Arial" charset="0"/>
              </a:rPr>
              <a:t>,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</a:t>
            </a:r>
            <a:r>
              <a:rPr lang="en-US" sz="2000" dirty="0">
                <a:ea typeface="Arial" charset="0"/>
                <a:cs typeface="Arial" charset="0"/>
              </a:rPr>
              <a:t>State </a:t>
            </a:r>
            <a:r>
              <a:rPr lang="en-US" sz="2000" dirty="0" smtClean="0">
                <a:ea typeface="Arial" charset="0"/>
                <a:cs typeface="Arial" charset="0"/>
              </a:rPr>
              <a:t>University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LIGO Scientific Collaboration </a:t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2000" dirty="0" smtClean="0">
                <a:ea typeface="Arial" charset="0"/>
                <a:cs typeface="Arial" charset="0"/>
              </a:rPr>
              <a:t>spokesperson</a:t>
            </a:r>
          </a:p>
        </p:txBody>
      </p:sp>
      <p:pic>
        <p:nvPicPr>
          <p:cNvPr id="273418" name="Picture 10" descr="LSU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0415" y="2281057"/>
            <a:ext cx="1432161" cy="619223"/>
          </a:xfrm>
          <a:prstGeom prst="rect">
            <a:avLst/>
          </a:prstGeom>
          <a:noFill/>
        </p:spPr>
      </p:pic>
      <p:pic>
        <p:nvPicPr>
          <p:cNvPr id="8" name="Picture 6" descr="LHOgoogle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468" y="3864652"/>
            <a:ext cx="2690532" cy="20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L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8825"/>
            <a:ext cx="2736850" cy="20589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028" y="5650117"/>
            <a:ext cx="262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 Livingston Observatory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56282" y="5553821"/>
            <a:ext cx="268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LIGO Hanford Observatory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649" y="4859638"/>
            <a:ext cx="2846109" cy="17387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interest in LIGO</a:t>
            </a:r>
            <a:endParaRPr lang="en-US" dirty="0"/>
          </a:p>
        </p:txBody>
      </p:sp>
      <p:pic>
        <p:nvPicPr>
          <p:cNvPr id="5" name="Content Placeholder 4" descr="Screen Shot 2014-10-01 at 3.27.37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149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88555" y="2406952"/>
            <a:ext cx="458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1000+ papers, increasing citations/year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3087" y="6241143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</a:t>
            </a:r>
            <a:r>
              <a:rPr lang="en-US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709228947"/>
      </p:ext>
    </p:extLst>
  </p:cSld>
  <p:clrMapOvr>
    <a:masterClrMapping/>
  </p:clrMapOvr>
  <p:transition xmlns:p14="http://schemas.microsoft.com/office/powerpoint/2010/main" advClick="0" advTm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LSC papers</a:t>
            </a:r>
            <a:endParaRPr lang="en-US" dirty="0"/>
          </a:p>
        </p:txBody>
      </p:sp>
      <p:pic>
        <p:nvPicPr>
          <p:cNvPr id="5" name="Content Placeholder 4" descr="Screen Shot 2014-08-19 at 3.47.13 P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r="36113"/>
          <a:stretch/>
        </p:blipFill>
        <p:spPr>
          <a:xfrm>
            <a:off x="85436" y="1076475"/>
            <a:ext cx="4103742" cy="40033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47" y="4545130"/>
            <a:ext cx="1710189" cy="1166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74305" y="5790732"/>
            <a:ext cx="1727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NASA </a:t>
            </a:r>
            <a:r>
              <a:rPr lang="en-US" sz="1200" dirty="0" smtClean="0"/>
              <a:t>Goddard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45" y="564464"/>
            <a:ext cx="1998841" cy="1499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2651" y="2124070"/>
            <a:ext cx="25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I. </a:t>
            </a:r>
            <a:r>
              <a:rPr lang="en-US" sz="1200" dirty="0" err="1"/>
              <a:t>Bartos</a:t>
            </a:r>
            <a:r>
              <a:rPr lang="en-US" sz="1200" dirty="0"/>
              <a:t>/Based on arXiv:</a:t>
            </a:r>
            <a:r>
              <a:rPr lang="en-US" sz="1200" dirty="0" smtClean="0"/>
              <a:t>1212.2289</a:t>
            </a:r>
            <a:endParaRPr lang="en-US" sz="1200" dirty="0"/>
          </a:p>
        </p:txBody>
      </p:sp>
      <p:pic>
        <p:nvPicPr>
          <p:cNvPr id="12" name="Picture 11" descr="Screen Shot 2014-08-19 at 3.52.42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07" y="2409716"/>
            <a:ext cx="3143648" cy="1723262"/>
          </a:xfrm>
          <a:prstGeom prst="rect">
            <a:avLst/>
          </a:prstGeom>
        </p:spPr>
      </p:pic>
      <p:pic>
        <p:nvPicPr>
          <p:cNvPr id="11" name="Content Placeholder 4" descr="Screen Shot 2014-08-19 at 3.15.46 P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b="-180"/>
          <a:stretch/>
        </p:blipFill>
        <p:spPr bwMode="auto">
          <a:xfrm>
            <a:off x="127906" y="4197047"/>
            <a:ext cx="6331853" cy="22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20046" y="4900132"/>
            <a:ext cx="6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S5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1162733" y="5052532"/>
            <a:ext cx="6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S6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889905" y="6398311"/>
            <a:ext cx="569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Find all LSC results and publications in </a:t>
            </a:r>
            <a:r>
              <a:rPr lang="en-US" sz="1800" dirty="0" smtClean="0">
                <a:hlinkClick r:id="rId7"/>
              </a:rPr>
              <a:t>www.ligo.org</a:t>
            </a:r>
            <a:r>
              <a:rPr lang="en-US" sz="1800" dirty="0" smtClean="0"/>
              <a:t> - science tab</a:t>
            </a:r>
          </a:p>
        </p:txBody>
      </p:sp>
    </p:spTree>
    <p:extLst>
      <p:ext uri="{BB962C8B-B14F-4D97-AF65-F5344CB8AC3E}">
        <p14:creationId xmlns:p14="http://schemas.microsoft.com/office/powerpoint/2010/main" val="346309779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46" y="234495"/>
            <a:ext cx="8430381" cy="769117"/>
          </a:xfrm>
        </p:spPr>
        <p:txBody>
          <a:bodyPr/>
          <a:lstStyle/>
          <a:p>
            <a:r>
              <a:rPr lang="en-US" dirty="0" smtClean="0"/>
              <a:t>LIGO </a:t>
            </a:r>
            <a:r>
              <a:rPr lang="en-US" dirty="0" smtClean="0"/>
              <a:t>and </a:t>
            </a:r>
            <a:r>
              <a:rPr lang="en-US" dirty="0" smtClean="0"/>
              <a:t>the National </a:t>
            </a:r>
            <a:r>
              <a:rPr lang="en-US" dirty="0" err="1" smtClean="0"/>
              <a:t>Cyberinfrastructure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5" y="1213706"/>
            <a:ext cx="8807801" cy="34913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Gravitational-wave science is Big Science on Big Data - </a:t>
            </a:r>
            <a:r>
              <a:rPr lang="en-US" dirty="0" err="1"/>
              <a:t>petascale</a:t>
            </a:r>
            <a:r>
              <a:rPr lang="en-US" dirty="0"/>
              <a:t> data sets through massive workflows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LIGO has driven development in</a:t>
            </a:r>
          </a:p>
          <a:p>
            <a:pPr lvl="1"/>
            <a:r>
              <a:rPr lang="en-US" dirty="0" smtClean="0"/>
              <a:t>Computing clusters (e.g. exploration of consumer-grade GPUs for science)</a:t>
            </a:r>
          </a:p>
          <a:p>
            <a:pPr lvl="1"/>
            <a:r>
              <a:rPr lang="en-US" dirty="0" smtClean="0"/>
              <a:t>Crowd-sourced computing (e.g. Einstein at Home)</a:t>
            </a:r>
          </a:p>
          <a:p>
            <a:pPr lvl="1"/>
            <a:r>
              <a:rPr lang="en-US" dirty="0" smtClean="0"/>
              <a:t>Scientific workflow management (e.g. Condor and Pegasus)</a:t>
            </a:r>
          </a:p>
          <a:p>
            <a:pPr lvl="1"/>
            <a:r>
              <a:rPr lang="en-US" dirty="0" smtClean="0"/>
              <a:t>Federated identity management (e.g. Co-manage and Shibboleth)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Gravitational-wave science trains people with real world computing skills that are applicable to many scientific domains and to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413"/>
          <a:stretch/>
        </p:blipFill>
        <p:spPr>
          <a:xfrm>
            <a:off x="2320360" y="4620381"/>
            <a:ext cx="4881262" cy="19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37396"/>
      </p:ext>
    </p:extLst>
  </p:cSld>
  <p:clrMapOvr>
    <a:masterClrMapping/>
  </p:clrMapOvr>
  <p:transition xmlns:p14="http://schemas.microsoft.com/office/powerpoint/2010/main"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open data</a:t>
            </a:r>
            <a:endParaRPr lang="en-US" dirty="0"/>
          </a:p>
        </p:txBody>
      </p:sp>
      <p:pic>
        <p:nvPicPr>
          <p:cNvPr id="7" name="Content Placeholder 6" descr="Screen Shot 2014-08-19 at 9.41.46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 b="16741"/>
          <a:stretch>
            <a:fillRect/>
          </a:stretch>
        </p:blipFill>
        <p:spPr>
          <a:xfrm>
            <a:off x="1884389" y="2890762"/>
            <a:ext cx="6417838" cy="35734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666" y="1149046"/>
            <a:ext cx="8357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14FFB"/>
                </a:solidFill>
              </a:rPr>
              <a:t>LIGO </a:t>
            </a:r>
            <a:r>
              <a:rPr lang="en-US" dirty="0" smtClean="0">
                <a:solidFill>
                  <a:srgbClr val="114FFB"/>
                </a:solidFill>
              </a:rPr>
              <a:t>is committed to open data and prompt release of GW observations.</a:t>
            </a:r>
            <a:br>
              <a:rPr lang="en-US" dirty="0" smtClean="0">
                <a:solidFill>
                  <a:srgbClr val="114FFB"/>
                </a:solidFill>
              </a:rPr>
            </a:br>
            <a:endParaRPr lang="en-US" dirty="0" smtClean="0">
              <a:solidFill>
                <a:srgbClr val="114FFB"/>
              </a:solidFill>
            </a:endParaRPr>
          </a:p>
          <a:p>
            <a:pPr algn="l"/>
            <a:r>
              <a:rPr lang="en-US" dirty="0" smtClean="0">
                <a:solidFill>
                  <a:srgbClr val="114FFB"/>
                </a:solidFill>
              </a:rPr>
              <a:t>Much development is needed for releasing LIGO data - prototyping with initial LIGO data: S5 is now public.   </a:t>
            </a:r>
            <a:endParaRPr lang="en-US" dirty="0">
              <a:solidFill>
                <a:srgbClr val="114FF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863" y="5285619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losc.ligo.org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32046165"/>
      </p:ext>
    </p:extLst>
  </p:cSld>
  <p:clrMapOvr>
    <a:masterClrMapping/>
  </p:clrMapOvr>
  <p:transition xmlns:p14="http://schemas.microsoft.com/office/powerpoint/2010/main" advClick="0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S5/S6 LSC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092752"/>
            <a:ext cx="8033706" cy="300753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Best experimental limits to cosmic GW background around </a:t>
            </a:r>
            <a:r>
              <a:rPr lang="en-US" dirty="0"/>
              <a:t>100 Hz </a:t>
            </a:r>
            <a:r>
              <a:rPr lang="en-US" dirty="0" smtClean="0"/>
              <a:t>(</a:t>
            </a:r>
            <a:r>
              <a:rPr lang="en-US" dirty="0">
                <a:hlinkClick r:id="rId2"/>
              </a:rPr>
              <a:t>Nature </a:t>
            </a:r>
            <a:r>
              <a:rPr lang="en-US" b="1" dirty="0">
                <a:hlinkClick r:id="rId2"/>
              </a:rPr>
              <a:t>460</a:t>
            </a:r>
            <a:r>
              <a:rPr lang="en-US" dirty="0">
                <a:hlinkClick r:id="rId2"/>
              </a:rPr>
              <a:t> (2009) 990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Limits on GW radiation from known pulsars: “mountains” on Crab are less than 1m high (</a:t>
            </a:r>
            <a:r>
              <a:rPr lang="en-US" dirty="0">
                <a:hlinkClick r:id="rId3"/>
              </a:rPr>
              <a:t>Astrophys. J. </a:t>
            </a:r>
            <a:r>
              <a:rPr lang="en-US" b="1" dirty="0">
                <a:hlinkClick r:id="rId3"/>
              </a:rPr>
              <a:t>785</a:t>
            </a:r>
            <a:r>
              <a:rPr lang="en-US" dirty="0">
                <a:hlinkClick r:id="rId3"/>
              </a:rPr>
              <a:t> (2014) </a:t>
            </a:r>
            <a:r>
              <a:rPr lang="en-US" dirty="0" smtClean="0">
                <a:hlinkClick r:id="rId3"/>
              </a:rPr>
              <a:t>119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Multi-messenger searches for GW transients in coincidence with neutrinos, gamma ray bursts, soft gamma repeaters, pulsar glitches, </a:t>
            </a:r>
            <a:r>
              <a:rPr lang="en-US" dirty="0" err="1" smtClean="0"/>
              <a:t>magnetars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We can detect GWs! </a:t>
            </a:r>
            <a:r>
              <a:rPr lang="da-DK" dirty="0">
                <a:hlinkClick r:id="rId4"/>
              </a:rPr>
              <a:t>Phys. Rev D</a:t>
            </a:r>
            <a:r>
              <a:rPr lang="da-DK" b="1" dirty="0">
                <a:hlinkClick r:id="rId4"/>
              </a:rPr>
              <a:t>85</a:t>
            </a:r>
            <a:r>
              <a:rPr lang="da-DK" dirty="0">
                <a:hlinkClick r:id="rId4"/>
              </a:rPr>
              <a:t> (2012) 082002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02" y="4173428"/>
            <a:ext cx="7281188" cy="1444326"/>
          </a:xfrm>
          <a:prstGeom prst="rect">
            <a:avLst/>
          </a:prstGeom>
        </p:spPr>
      </p:pic>
      <p:pic>
        <p:nvPicPr>
          <p:cNvPr id="6" name="Picture 14" descr="ligochirp"/>
          <p:cNvPicPr>
            <a:picLocks noChangeArrowheads="1"/>
          </p:cNvPicPr>
          <p:nvPr/>
        </p:nvPicPr>
        <p:blipFill>
          <a:blip r:embed="rId6"/>
          <a:srcRect l="12102" t="29932" r="6050" b="21379"/>
          <a:stretch>
            <a:fillRect/>
          </a:stretch>
        </p:blipFill>
        <p:spPr bwMode="auto">
          <a:xfrm>
            <a:off x="1192821" y="5640092"/>
            <a:ext cx="1225531" cy="8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54455" y="5950858"/>
            <a:ext cx="363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All publications in </a:t>
            </a:r>
            <a:r>
              <a:rPr lang="en-US" dirty="0" err="1" smtClean="0"/>
              <a:t>www.ligo.org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3172"/>
      </p:ext>
    </p:extLst>
  </p:cSld>
  <p:clrMapOvr>
    <a:masterClrMapping/>
  </p:clrMapOvr>
  <p:transition xmlns:p14="http://schemas.microsoft.com/office/powerpoint/2010/main" advClick="0"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is coming – soon!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6"/>
            <a:ext cx="8799818" cy="105597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Prospects for Localization of Gravitational Wave Transients by the Advanced LIGO and Advanced Virgo Observatories, The LIGO Scientific Collaboration and The Virgo Collaboration, </a:t>
            </a:r>
            <a:r>
              <a:rPr lang="en-US" dirty="0" smtClean="0">
                <a:hlinkClick r:id="rId2"/>
              </a:rPr>
              <a:t>arXiv:1304.0670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Screen Shot 2013-05-31 at 1.34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3" y="2231321"/>
            <a:ext cx="8211232" cy="462667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2620907" y="3973289"/>
            <a:ext cx="450930" cy="92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48988" y="3575747"/>
            <a:ext cx="108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LLO, Sept 25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03701"/>
      </p:ext>
    </p:extLst>
  </p:cSld>
  <p:clrMapOvr>
    <a:masterClrMapping/>
  </p:clrMapOvr>
  <p:transition xmlns:p14="http://schemas.microsoft.com/office/powerpoint/2010/main" advClick="0" advTm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368" b="-4368"/>
          <a:stretch>
            <a:fillRect/>
          </a:stretch>
        </p:blipFill>
        <p:spPr>
          <a:xfrm>
            <a:off x="0" y="996732"/>
            <a:ext cx="8799818" cy="4899775"/>
          </a:xfrm>
        </p:spPr>
      </p:pic>
      <p:sp>
        <p:nvSpPr>
          <p:cNvPr id="8" name="Rounded Rectangle 7"/>
          <p:cNvSpPr/>
          <p:nvPr/>
        </p:nvSpPr>
        <p:spPr bwMode="auto">
          <a:xfrm>
            <a:off x="246215" y="1390714"/>
            <a:ext cx="8376683" cy="1291584"/>
          </a:xfrm>
          <a:prstGeom prst="roundRect">
            <a:avLst/>
          </a:prstGeom>
          <a:noFill/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79982"/>
      </p:ext>
    </p:extLst>
  </p:cSld>
  <p:clrMapOvr>
    <a:masterClrMapping/>
  </p:clrMapOvr>
  <p:transition xmlns:p14="http://schemas.microsoft.com/office/powerpoint/2010/main" advClick="0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O1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16" y="1213705"/>
            <a:ext cx="8952944" cy="52236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Described in public white paper </a:t>
            </a:r>
            <a:r>
              <a:rPr lang="en-US" b="1" dirty="0"/>
              <a:t>LIGO–T1400054</a:t>
            </a:r>
            <a:endParaRPr lang="en-US" b="1" dirty="0" smtClean="0"/>
          </a:p>
          <a:p>
            <a:r>
              <a:rPr lang="en-US" dirty="0" smtClean="0"/>
              <a:t>All-sky burst search</a:t>
            </a:r>
          </a:p>
          <a:p>
            <a:r>
              <a:rPr lang="en-US" dirty="0" smtClean="0"/>
              <a:t>Binary </a:t>
            </a:r>
            <a:r>
              <a:rPr lang="en-US" dirty="0"/>
              <a:t>n</a:t>
            </a:r>
            <a:r>
              <a:rPr lang="en-US" dirty="0" smtClean="0"/>
              <a:t>eutron star coalescences</a:t>
            </a:r>
          </a:p>
          <a:p>
            <a:r>
              <a:rPr lang="en-US" dirty="0" smtClean="0"/>
              <a:t>Stellar-mass binary </a:t>
            </a:r>
            <a:r>
              <a:rPr lang="en-US" dirty="0"/>
              <a:t>b</a:t>
            </a:r>
            <a:r>
              <a:rPr lang="en-US" dirty="0" smtClean="0"/>
              <a:t>lack </a:t>
            </a:r>
            <a:r>
              <a:rPr lang="en-US" dirty="0"/>
              <a:t>h</a:t>
            </a:r>
            <a:r>
              <a:rPr lang="en-US" dirty="0" smtClean="0"/>
              <a:t>oles coalescences</a:t>
            </a:r>
          </a:p>
          <a:p>
            <a:r>
              <a:rPr lang="en-US" dirty="0" smtClean="0"/>
              <a:t>Neutron star-black hole coalescences</a:t>
            </a:r>
          </a:p>
          <a:p>
            <a:r>
              <a:rPr lang="en-US" dirty="0" smtClean="0"/>
              <a:t>Intermediate mass black hole binary coalescences</a:t>
            </a:r>
          </a:p>
          <a:p>
            <a:r>
              <a:rPr lang="en-US" dirty="0"/>
              <a:t>GRB sources of transient gravitational </a:t>
            </a:r>
            <a:r>
              <a:rPr lang="en-US" dirty="0" smtClean="0"/>
              <a:t>waves</a:t>
            </a:r>
          </a:p>
          <a:p>
            <a:r>
              <a:rPr lang="en-US" dirty="0" smtClean="0"/>
              <a:t>All-sky searches for isolated spinning neutron stars</a:t>
            </a:r>
          </a:p>
          <a:p>
            <a:r>
              <a:rPr lang="en-US" dirty="0" smtClean="0"/>
              <a:t>Targeted searches for gravitational waves from known pulsars</a:t>
            </a:r>
          </a:p>
          <a:p>
            <a:r>
              <a:rPr lang="en-US" dirty="0" smtClean="0"/>
              <a:t>Isotropic stochastic gravitational wave background</a:t>
            </a:r>
          </a:p>
          <a:p>
            <a:r>
              <a:rPr lang="en-US" dirty="0" smtClean="0"/>
              <a:t>Directional search for persistent gravitational waves</a:t>
            </a:r>
          </a:p>
          <a:p>
            <a:r>
              <a:rPr lang="en-US" dirty="0"/>
              <a:t> </a:t>
            </a:r>
            <a:r>
              <a:rPr lang="en-US" dirty="0" smtClean="0"/>
              <a:t>… other plans in preparation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7596084" y="3592756"/>
            <a:ext cx="1371600" cy="2179638"/>
            <a:chOff x="0" y="960"/>
            <a:chExt cx="864" cy="1373"/>
          </a:xfrm>
        </p:grpSpPr>
        <p:pic>
          <p:nvPicPr>
            <p:cNvPr id="10" name="Picture 16" descr="crabpurplemedrez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960"/>
              <a:ext cx="576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sin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76"/>
              <a:ext cx="86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8" y="2045"/>
              <a:ext cx="11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7315200" y="1117215"/>
            <a:ext cx="1828800" cy="1491204"/>
            <a:chOff x="7315200" y="721576"/>
            <a:chExt cx="1828800" cy="1491204"/>
          </a:xfrm>
        </p:grpSpPr>
        <p:pic>
          <p:nvPicPr>
            <p:cNvPr id="14" name="Picture 9" descr="supernova_zoo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90474" y="721576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ZM1"/>
            <p:cNvPicPr>
              <a:picLocks noChangeAspect="1" noChangeArrowheads="1"/>
            </p:cNvPicPr>
            <p:nvPr/>
          </p:nvPicPr>
          <p:blipFill>
            <a:blip r:embed="rId5"/>
            <a:srcRect b="49417"/>
            <a:stretch>
              <a:fillRect/>
            </a:stretch>
          </p:blipFill>
          <p:spPr bwMode="auto">
            <a:xfrm>
              <a:off x="7315200" y="1547963"/>
              <a:ext cx="1828800" cy="66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571567" y="1737835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" name="Picture 5" descr="rando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0423" y="5684081"/>
            <a:ext cx="178752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 descr="ligochirp"/>
          <p:cNvPicPr>
            <a:picLocks noChangeArrowheads="1"/>
          </p:cNvPicPr>
          <p:nvPr/>
        </p:nvPicPr>
        <p:blipFill>
          <a:blip r:embed="rId8"/>
          <a:srcRect l="12102" t="29932" r="6050" b="21379"/>
          <a:stretch>
            <a:fillRect/>
          </a:stretch>
        </p:blipFill>
        <p:spPr bwMode="auto">
          <a:xfrm>
            <a:off x="6695609" y="248860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374293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732" y="125638"/>
            <a:ext cx="6361044" cy="769117"/>
          </a:xfrm>
        </p:spPr>
        <p:txBody>
          <a:bodyPr/>
          <a:lstStyle/>
          <a:p>
            <a:r>
              <a:rPr lang="en-US" dirty="0" smtClean="0"/>
              <a:t>Detection and GR tests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74" r="-1861"/>
          <a:stretch/>
        </p:blipFill>
        <p:spPr>
          <a:xfrm>
            <a:off x="235497" y="1355421"/>
            <a:ext cx="3342723" cy="32316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90" y="903615"/>
            <a:ext cx="2067990" cy="2136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72" y="1257732"/>
            <a:ext cx="3119585" cy="3171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911" y="4786710"/>
            <a:ext cx="798803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Pulsar tests measure leading orders in orbit decay. </a:t>
            </a:r>
          </a:p>
          <a:p>
            <a:pPr algn="l"/>
            <a:r>
              <a:rPr lang="en-US" dirty="0" smtClean="0"/>
              <a:t>Waveforms in GW detectors will measure the coalescence, millions of years later, in the extreme strong gravity regime: birth of black holes!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281" y="3168941"/>
            <a:ext cx="2121083" cy="1645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1458" y="6117708"/>
            <a:ext cx="2738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Living Rev. Relativity</a:t>
            </a:r>
            <a:r>
              <a:rPr lang="en-US" sz="1600" dirty="0"/>
              <a:t>, 17 (2014), 4</a:t>
            </a:r>
          </a:p>
        </p:txBody>
      </p:sp>
    </p:spTree>
    <p:extLst>
      <p:ext uri="{BB962C8B-B14F-4D97-AF65-F5344CB8AC3E}">
        <p14:creationId xmlns:p14="http://schemas.microsoft.com/office/powerpoint/2010/main" val="276645096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relativity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2706" y="1145646"/>
            <a:ext cx="8919815" cy="23754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There are good numerical results for a given system – computationally expensive, but they are doable! (not true before ~2005) </a:t>
            </a:r>
          </a:p>
          <a:p>
            <a:r>
              <a:rPr lang="en-US" dirty="0" smtClean="0"/>
              <a:t>There are parameterized approximations that fit numerical results, and a collaboration to produce these: </a:t>
            </a:r>
            <a:r>
              <a:rPr lang="en-US" b="1" dirty="0" smtClean="0"/>
              <a:t>“NRAR” collaboration</a:t>
            </a:r>
            <a:r>
              <a:rPr lang="en-US" dirty="0" smtClean="0"/>
              <a:t>, numerical and analytical relativity communities.</a:t>
            </a:r>
          </a:p>
          <a:p>
            <a:r>
              <a:rPr lang="en-US" dirty="0" smtClean="0"/>
              <a:t>Efficiency of analysis methods with PN or phenomenological approximations can be tested against numerical models: </a:t>
            </a:r>
            <a:r>
              <a:rPr lang="en-US" b="1" dirty="0" smtClean="0"/>
              <a:t>“NINJA collaboration”</a:t>
            </a:r>
            <a:r>
              <a:rPr lang="en-US" dirty="0" smtClean="0"/>
              <a:t>: LVC and  NR communities.  Most useful for post-detection parameter estimation.</a:t>
            </a:r>
            <a:endParaRPr lang="en-US" dirty="0"/>
          </a:p>
        </p:txBody>
      </p:sp>
      <p:pic>
        <p:nvPicPr>
          <p:cNvPr id="9" name="Picture 8" descr="Screen Shot 2014-07-20 at 5.51.5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8" y="3354535"/>
            <a:ext cx="1079500" cy="1104900"/>
          </a:xfrm>
          <a:prstGeom prst="rect">
            <a:avLst/>
          </a:prstGeom>
        </p:spPr>
      </p:pic>
      <p:pic>
        <p:nvPicPr>
          <p:cNvPr id="10" name="Picture 9" descr="Screen Shot 2014-07-21 at 9.34.49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7" y="3644347"/>
            <a:ext cx="4677454" cy="27205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3762" y="6398561"/>
            <a:ext cx="293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Class.Quant.Grav</a:t>
            </a:r>
            <a:r>
              <a:rPr lang="en-US" sz="1600" dirty="0"/>
              <a:t>. 26 (2009) 165008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1993" y="6252029"/>
            <a:ext cx="172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/>
              <a:t>Phys.Rev</a:t>
            </a:r>
            <a:r>
              <a:rPr lang="en-US" sz="1400" dirty="0"/>
              <a:t>. D84 124052</a:t>
            </a:r>
          </a:p>
        </p:txBody>
      </p:sp>
      <p:pic>
        <p:nvPicPr>
          <p:cNvPr id="14" name="Picture 13" descr="Screen Shot 2014-07-22 at 4.41.5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29" y="3683945"/>
            <a:ext cx="3172159" cy="24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650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148810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 typeface="Helvetica" charset="0"/>
              <a:buNone/>
            </a:pPr>
            <a:r>
              <a:rPr lang="en-US" dirty="0" smtClean="0"/>
              <a:t>900+ members, 80+ institutions, 16 countries</a:t>
            </a:r>
            <a:endParaRPr lang="en-US" dirty="0"/>
          </a:p>
        </p:txBody>
      </p:sp>
      <p:pic>
        <p:nvPicPr>
          <p:cNvPr id="6" name="Picture 5" descr="Screen Shot 2014-08-17 at 6.59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" y="1662971"/>
            <a:ext cx="8578850" cy="4833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54" y="4312369"/>
            <a:ext cx="3620145" cy="22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9681"/>
      </p:ext>
    </p:extLst>
  </p:cSld>
  <p:clrMapOvr>
    <a:masterClrMapping/>
  </p:clrMapOvr>
  <p:transition xmlns:p14="http://schemas.microsoft.com/office/powerpoint/2010/main" advClick="0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07" y="186114"/>
            <a:ext cx="7343831" cy="769117"/>
          </a:xfrm>
        </p:spPr>
        <p:txBody>
          <a:bodyPr/>
          <a:lstStyle/>
          <a:p>
            <a:r>
              <a:rPr lang="en-US" dirty="0" smtClean="0"/>
              <a:t>Astrophysics with GW detections:</a:t>
            </a:r>
            <a:br>
              <a:rPr lang="en-US" dirty="0" smtClean="0"/>
            </a:br>
            <a:r>
              <a:rPr lang="en-US" dirty="0" smtClean="0"/>
              <a:t>parameter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6"/>
            <a:ext cx="8799818" cy="9598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After a search algorithm finds a candidate with some confidence, we can run (computationally expensive) parameter estimation studies, using many different models of waveforms with many possible parameters.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Screen Shot 2014-07-22 at 1.53.3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52" y="2692332"/>
            <a:ext cx="5837505" cy="395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9937" y="2170961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www.ligo.org</a:t>
            </a:r>
            <a:r>
              <a:rPr lang="en-US" dirty="0"/>
              <a:t>/science/Publication-S6PE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73813"/>
      </p:ext>
    </p:extLst>
  </p:cSld>
  <p:clrMapOvr>
    <a:masterClrMapping/>
  </p:clrMapOvr>
  <p:transition xmlns:p14="http://schemas.microsoft.com/office/powerpoint/2010/main" advClick="0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astronomy:</a:t>
            </a:r>
            <a:br>
              <a:rPr lang="en-US" dirty="0" smtClean="0"/>
            </a:br>
            <a:r>
              <a:rPr lang="en-US" dirty="0" smtClean="0"/>
              <a:t>GW/EM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77" y="1186686"/>
            <a:ext cx="8159135" cy="34076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We will obtain rich astrophysics combining gravitational-wave and electromagnetic information.  </a:t>
            </a:r>
            <a:endParaRPr lang="en-US" dirty="0"/>
          </a:p>
          <a:p>
            <a:r>
              <a:rPr lang="en-US" dirty="0" smtClean="0"/>
              <a:t>LSC </a:t>
            </a:r>
            <a:r>
              <a:rPr lang="en-US" dirty="0"/>
              <a:t>and Virgo opened a call to sign agreements for the identification of EM counterparts to GW triggers in Advanced detectors starting in 2015. </a:t>
            </a:r>
          </a:p>
          <a:p>
            <a:r>
              <a:rPr lang="en-US" dirty="0"/>
              <a:t>We received </a:t>
            </a:r>
            <a:r>
              <a:rPr lang="en-US" dirty="0" smtClean="0"/>
              <a:t>and approved more </a:t>
            </a:r>
            <a:r>
              <a:rPr lang="en-US" dirty="0"/>
              <a:t>than 60 applications from 19 countries, with about 150 instruments </a:t>
            </a:r>
            <a:r>
              <a:rPr lang="en-US" dirty="0" smtClean="0"/>
              <a:t>covering </a:t>
            </a:r>
            <a:r>
              <a:rPr lang="en-US" dirty="0"/>
              <a:t>the full spectrum, </a:t>
            </a:r>
            <a:r>
              <a:rPr lang="en-US" dirty="0" smtClean="0"/>
              <a:t>from </a:t>
            </a:r>
            <a:r>
              <a:rPr lang="en-US" dirty="0"/>
              <a:t>radio to high-energy gamma-rays</a:t>
            </a:r>
            <a:r>
              <a:rPr lang="en-US" dirty="0" smtClean="0"/>
              <a:t>!</a:t>
            </a:r>
          </a:p>
          <a:p>
            <a:r>
              <a:rPr lang="en-US" dirty="0" smtClean="0"/>
              <a:t>Shortly after a few detections, LSC/Virgo will publicly release GW triggers for follow up.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0768" y="4939348"/>
            <a:ext cx="8653457" cy="1810572"/>
            <a:chOff x="310768" y="4939348"/>
            <a:chExt cx="8653457" cy="1810572"/>
          </a:xfrm>
        </p:grpSpPr>
        <p:pic>
          <p:nvPicPr>
            <p:cNvPr id="5" name="Picture 4" descr="Screen Shot 2014-06-15 at 6.51.08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11" y="4954991"/>
              <a:ext cx="2681314" cy="1794929"/>
            </a:xfrm>
            <a:prstGeom prst="rect">
              <a:avLst/>
            </a:prstGeom>
          </p:spPr>
        </p:pic>
        <p:pic>
          <p:nvPicPr>
            <p:cNvPr id="6" name="Picture 5" descr="Screen Shot 2014-06-15 at 6.51.03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8" y="4985180"/>
              <a:ext cx="2629148" cy="1737720"/>
            </a:xfrm>
            <a:prstGeom prst="rect">
              <a:avLst/>
            </a:prstGeom>
          </p:spPr>
        </p:pic>
        <p:pic>
          <p:nvPicPr>
            <p:cNvPr id="7" name="Picture 6" descr="Screen Shot 2014-06-15 at 6.52.58 P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222" y="4939348"/>
              <a:ext cx="1290619" cy="988311"/>
            </a:xfrm>
            <a:prstGeom prst="rect">
              <a:avLst/>
            </a:prstGeom>
          </p:spPr>
        </p:pic>
        <p:pic>
          <p:nvPicPr>
            <p:cNvPr id="8" name="Picture 7" descr="Screen Shot 2014-06-15 at 6.52.49 P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542" y="5471540"/>
              <a:ext cx="1133252" cy="1143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27773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LSC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3705"/>
            <a:ext cx="8990874" cy="5321657"/>
          </a:xfrm>
        </p:spPr>
        <p:txBody>
          <a:bodyPr>
            <a:normAutofit/>
          </a:bodyPr>
          <a:lstStyle/>
          <a:p>
            <a:r>
              <a:rPr lang="en-US" dirty="0" smtClean="0"/>
              <a:t>Diversity</a:t>
            </a:r>
          </a:p>
          <a:p>
            <a:pPr lvl="1"/>
            <a:r>
              <a:rPr lang="en-US" dirty="0" smtClean="0"/>
              <a:t>LSC has a “Diversity Committee. Some initiatives:</a:t>
            </a:r>
            <a:endParaRPr lang="en-US" dirty="0"/>
          </a:p>
          <a:p>
            <a:pPr lvl="2"/>
            <a:r>
              <a:rPr lang="en-US" dirty="0" smtClean="0"/>
              <a:t>LSC Diversity statement; anti-harassment policy, LSC “best practices” </a:t>
            </a:r>
          </a:p>
          <a:p>
            <a:pPr lvl="2"/>
            <a:r>
              <a:rPr lang="en-US" dirty="0" smtClean="0"/>
              <a:t>LSC </a:t>
            </a:r>
            <a:r>
              <a:rPr lang="en-US" dirty="0"/>
              <a:t>“Ombudsperson</a:t>
            </a:r>
            <a:r>
              <a:rPr lang="en-US" dirty="0" smtClean="0"/>
              <a:t>” (former NSF program officer!)</a:t>
            </a:r>
          </a:p>
          <a:p>
            <a:pPr lvl="2"/>
            <a:r>
              <a:rPr lang="en-US" dirty="0" smtClean="0"/>
              <a:t>LIGO summer undergraduate fellowships sponsored by NSBP and NSHP </a:t>
            </a:r>
          </a:p>
          <a:p>
            <a:pPr lvl="2"/>
            <a:r>
              <a:rPr lang="en-US" dirty="0" smtClean="0"/>
              <a:t>“</a:t>
            </a:r>
            <a:r>
              <a:rPr lang="en-US" dirty="0"/>
              <a:t>Family grants” to attend </a:t>
            </a:r>
            <a:r>
              <a:rPr lang="en-US" dirty="0" smtClean="0"/>
              <a:t>LSC meetings</a:t>
            </a:r>
          </a:p>
          <a:p>
            <a:pPr lvl="2"/>
            <a:r>
              <a:rPr lang="en-US" dirty="0" smtClean="0"/>
              <a:t>Set up a booth and organize sessions in scientific meetings of women and minorities</a:t>
            </a:r>
          </a:p>
          <a:p>
            <a:r>
              <a:rPr lang="en-US" dirty="0" smtClean="0"/>
              <a:t>Academic mentoring</a:t>
            </a:r>
          </a:p>
          <a:p>
            <a:pPr lvl="1"/>
            <a:r>
              <a:rPr lang="en-US" dirty="0" smtClean="0"/>
              <a:t>The LSC has an “Academic Advisory Committee” to care about mentoring of young members. Some recent activities:</a:t>
            </a:r>
          </a:p>
          <a:p>
            <a:pPr lvl="2"/>
            <a:r>
              <a:rPr lang="en-US" dirty="0" smtClean="0"/>
              <a:t>Student </a:t>
            </a:r>
            <a:r>
              <a:rPr lang="en-US" dirty="0"/>
              <a:t>and postdoc </a:t>
            </a:r>
            <a:r>
              <a:rPr lang="en-US" dirty="0" smtClean="0"/>
              <a:t>events and </a:t>
            </a:r>
            <a:r>
              <a:rPr lang="en-US" dirty="0"/>
              <a:t>useful tutorials. </a:t>
            </a:r>
          </a:p>
          <a:p>
            <a:pPr lvl="2"/>
            <a:r>
              <a:rPr lang="en-US" dirty="0"/>
              <a:t>“Industry </a:t>
            </a:r>
            <a:r>
              <a:rPr lang="en-US" dirty="0" smtClean="0"/>
              <a:t>panels” with </a:t>
            </a:r>
            <a:r>
              <a:rPr lang="en-US" dirty="0"/>
              <a:t>colleagues </a:t>
            </a:r>
            <a:r>
              <a:rPr lang="en-US" dirty="0" smtClean="0"/>
              <a:t>working </a:t>
            </a:r>
            <a:r>
              <a:rPr lang="en-US" dirty="0"/>
              <a:t>now in </a:t>
            </a:r>
            <a:r>
              <a:rPr lang="en-US" dirty="0" smtClean="0"/>
              <a:t>industry. </a:t>
            </a:r>
            <a:endParaRPr lang="en-US" dirty="0"/>
          </a:p>
          <a:p>
            <a:pPr lvl="2"/>
            <a:r>
              <a:rPr lang="en-US" dirty="0"/>
              <a:t>Mentoring </a:t>
            </a:r>
            <a:r>
              <a:rPr lang="en-US" dirty="0" smtClean="0"/>
              <a:t>program: </a:t>
            </a:r>
            <a:r>
              <a:rPr lang="en-US" dirty="0"/>
              <a:t>a platform for members of the LSC to form and maintain mentoring </a:t>
            </a:r>
            <a:r>
              <a:rPr lang="en-US" dirty="0" smtClean="0"/>
              <a:t>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6" descr="Diversity-min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76" y="1001559"/>
            <a:ext cx="1651000" cy="6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40" y="1076476"/>
            <a:ext cx="1284760" cy="1499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4-10-02 at 12.06.1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10" y="5382931"/>
            <a:ext cx="3507014" cy="14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55370"/>
      </p:ext>
    </p:extLst>
  </p:cSld>
  <p:clrMapOvr>
    <a:masterClrMapping/>
  </p:clrMapOvr>
  <p:transition xmlns:p14="http://schemas.microsoft.com/office/powerpoint/2010/main" advClick="0"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Telling our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and Public Outreach is a very active LSC working group </a:t>
            </a:r>
          </a:p>
          <a:p>
            <a:r>
              <a:rPr lang="en-US" dirty="0" err="1" smtClean="0"/>
              <a:t>www.ligo.org</a:t>
            </a:r>
            <a:r>
              <a:rPr lang="en-US" dirty="0" smtClean="0"/>
              <a:t>, LIGO magazine, science summaries, documentaries, Facebook, Twitter, and much more!</a:t>
            </a:r>
            <a:endParaRPr lang="en-US" dirty="0"/>
          </a:p>
        </p:txBody>
      </p:sp>
      <p:pic>
        <p:nvPicPr>
          <p:cNvPr id="3" name="Picture 2" descr="Screen Shot 2014-10-02 at 12.09.48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7" y="3064667"/>
            <a:ext cx="6591905" cy="33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56934"/>
      </p:ext>
    </p:extLst>
  </p:cSld>
  <p:clrMapOvr>
    <a:masterClrMapping/>
  </p:clrMapOvr>
  <p:transition xmlns:p14="http://schemas.microsoft.com/office/powerpoint/2010/main" advClick="0" advTm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78" y="165292"/>
            <a:ext cx="7636335" cy="7691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Shot 2014-08-19 at 5.01.02 P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" t="26379" r="-1304"/>
          <a:stretch/>
        </p:blipFill>
        <p:spPr>
          <a:xfrm>
            <a:off x="601673" y="72271"/>
            <a:ext cx="7137049" cy="66660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664" y="6006931"/>
            <a:ext cx="2779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www.ligo.org</a:t>
            </a:r>
            <a:r>
              <a:rPr lang="en-US" dirty="0" smtClean="0"/>
              <a:t>/magazine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74186"/>
      </p:ext>
    </p:extLst>
  </p:cSld>
  <p:clrMapOvr>
    <a:masterClrMapping/>
  </p:clrMapOvr>
  <p:transition xmlns:p14="http://schemas.microsoft.com/office/powerpoint/2010/main" advClick="0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9" y="725711"/>
            <a:ext cx="2980270" cy="1862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23" y="0"/>
            <a:ext cx="6361044" cy="769117"/>
          </a:xfrm>
        </p:spPr>
        <p:txBody>
          <a:bodyPr/>
          <a:lstStyle/>
          <a:p>
            <a:r>
              <a:rPr lang="en-US" dirty="0" smtClean="0"/>
              <a:t>LIGO Science Education Center</a:t>
            </a:r>
            <a:endParaRPr lang="en-US" dirty="0"/>
          </a:p>
        </p:txBody>
      </p:sp>
      <p:pic>
        <p:nvPicPr>
          <p:cNvPr id="5" name="Content Placeholder 4" descr="Screen Shot 2014-10-02 at 5.44.06 A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b="5964"/>
          <a:stretch>
            <a:fillRect/>
          </a:stretch>
        </p:blipFill>
        <p:spPr>
          <a:xfrm>
            <a:off x="1463523" y="3244930"/>
            <a:ext cx="5890381" cy="32797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Screen Shot 2014-10-02 at 5.45.10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4" y="4265989"/>
            <a:ext cx="1272268" cy="2035629"/>
          </a:xfrm>
          <a:prstGeom prst="rect">
            <a:avLst/>
          </a:prstGeom>
        </p:spPr>
      </p:pic>
      <p:pic>
        <p:nvPicPr>
          <p:cNvPr id="7" name="Picture 6" descr="Screen Shot 2014-10-02 at 5.45.03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72" y="4209143"/>
            <a:ext cx="1492575" cy="1839685"/>
          </a:xfrm>
          <a:prstGeom prst="rect">
            <a:avLst/>
          </a:prstGeom>
        </p:spPr>
      </p:pic>
      <p:pic>
        <p:nvPicPr>
          <p:cNvPr id="10" name="Picture 9" descr="Screen Shot 2014-08-19 at 6.09.58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58" y="641048"/>
            <a:ext cx="3239851" cy="1876944"/>
          </a:xfrm>
          <a:prstGeom prst="rect">
            <a:avLst/>
          </a:prstGeom>
        </p:spPr>
      </p:pic>
      <p:pic>
        <p:nvPicPr>
          <p:cNvPr id="11" name="Picture 10" descr="Screen Shot 2014-10-02 at 5.54.26 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53" y="1492339"/>
            <a:ext cx="3260083" cy="17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9343"/>
      </p:ext>
    </p:extLst>
  </p:cSld>
  <p:clrMapOvr>
    <a:masterClrMapping/>
  </p:clrMapOvr>
  <p:transition xmlns:p14="http://schemas.microsoft.com/office/powerpoint/2010/main" advClick="0" advTm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LIGO documentaries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Screen Shot 2014-10-02 at 5.56.45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989814"/>
            <a:ext cx="6591905" cy="2950271"/>
          </a:xfrm>
          <a:prstGeom prst="rect">
            <a:avLst/>
          </a:prstGeom>
        </p:spPr>
      </p:pic>
      <p:pic>
        <p:nvPicPr>
          <p:cNvPr id="5" name="Content Placeholder 4" descr="Screen Shot 2014-08-19 at 5.55.36 PM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r="871"/>
          <a:stretch/>
        </p:blipFill>
        <p:spPr>
          <a:xfrm>
            <a:off x="6080984" y="3546348"/>
            <a:ext cx="2736446" cy="3096088"/>
          </a:xfrm>
        </p:spPr>
      </p:pic>
      <p:pic>
        <p:nvPicPr>
          <p:cNvPr id="6" name="Picture 5" descr="Screen Shot 2014-10-02 at 5.58.30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179"/>
            <a:ext cx="4620381" cy="1391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31" y="5092095"/>
            <a:ext cx="2140373" cy="1337733"/>
          </a:xfrm>
          <a:prstGeom prst="rect">
            <a:avLst/>
          </a:prstGeom>
        </p:spPr>
      </p:pic>
      <p:pic>
        <p:nvPicPr>
          <p:cNvPr id="8" name="Picture 7" descr="Screen Shot 2014-08-19 at 6.11.2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76" y="5471946"/>
            <a:ext cx="2668285" cy="1228816"/>
          </a:xfrm>
          <a:prstGeom prst="rect">
            <a:avLst/>
          </a:prstGeom>
        </p:spPr>
      </p:pic>
      <p:pic>
        <p:nvPicPr>
          <p:cNvPr id="9" name="Picture 8" descr="Screen Shot 2014-08-19 at 5.56.58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43" y="4197048"/>
            <a:ext cx="1960668" cy="13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8160"/>
      </p:ext>
    </p:extLst>
  </p:cSld>
  <p:clrMapOvr>
    <a:masterClrMapping/>
  </p:clrMapOvr>
  <p:transition xmlns:p14="http://schemas.microsoft.com/office/powerpoint/2010/main" advClick="0" advTm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LSC outreach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708" y="1703043"/>
            <a:ext cx="8210121" cy="1128122"/>
          </a:xfrm>
        </p:spPr>
        <p:txBody>
          <a:bodyPr/>
          <a:lstStyle/>
          <a:p>
            <a:r>
              <a:rPr lang="en-US" dirty="0" smtClean="0"/>
              <a:t>New York, May 29-Jun 2,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315" y="2539654"/>
            <a:ext cx="4847083" cy="3635313"/>
          </a:xfrm>
          <a:prstGeom prst="rect">
            <a:avLst/>
          </a:prstGeom>
        </p:spPr>
      </p:pic>
      <p:pic>
        <p:nvPicPr>
          <p:cNvPr id="7" name="Picture 6" descr="Screen Shot 2013-09-24 at 8.20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10" y="2574846"/>
            <a:ext cx="4337611" cy="4036388"/>
          </a:xfrm>
          <a:prstGeom prst="rect">
            <a:avLst/>
          </a:prstGeom>
        </p:spPr>
      </p:pic>
      <p:pic>
        <p:nvPicPr>
          <p:cNvPr id="9" name="Picture 8" descr="Screen Shot 2013-09-24 at 8.20.5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05" y="0"/>
            <a:ext cx="5930928" cy="16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7255"/>
      </p:ext>
    </p:extLst>
  </p:cSld>
  <p:clrMapOvr>
    <a:masterClrMapping/>
  </p:clrMapOvr>
  <p:transition xmlns:p14="http://schemas.microsoft.com/office/powerpoint/2010/main" advClick="0" advTm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3" y="2109280"/>
            <a:ext cx="4456709" cy="2971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873" y="2030158"/>
            <a:ext cx="4317901" cy="29568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Screen Shot 2013-09-24 at 9.41.10 AM.png"/>
          <p:cNvPicPr>
            <a:picLocks noGrp="1" noChangeAspect="1"/>
          </p:cNvPicPr>
          <p:nvPr>
            <p:ph idx="1"/>
          </p:nvPr>
        </p:nvPicPr>
        <p:blipFill>
          <a:blip r:embed="rId4"/>
          <a:srcRect t="-4971" b="1516"/>
          <a:stretch>
            <a:fillRect/>
          </a:stretch>
        </p:blipFill>
        <p:spPr>
          <a:xfrm>
            <a:off x="2052475" y="0"/>
            <a:ext cx="5379240" cy="21143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626" y="4531317"/>
            <a:ext cx="3224709" cy="21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7291"/>
      </p:ext>
    </p:extLst>
  </p:cSld>
  <p:clrMapOvr>
    <a:masterClrMapping/>
  </p:clrMapOvr>
  <p:transition xmlns:p14="http://schemas.microsoft.com/office/powerpoint/2010/main" advClick="0" advTm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47" y="186114"/>
            <a:ext cx="7493491" cy="769117"/>
          </a:xfrm>
        </p:spPr>
        <p:txBody>
          <a:bodyPr/>
          <a:lstStyle/>
          <a:p>
            <a:r>
              <a:rPr lang="en-US" dirty="0" err="1" smtClean="0"/>
              <a:t>AstroDance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dirty="0" smtClean="0"/>
              <a:t>(Rochester Institute of Technology initiative)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91" y="1263947"/>
            <a:ext cx="6823686" cy="51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72454"/>
      </p:ext>
    </p:extLst>
  </p:cSld>
  <p:clrMapOvr>
    <a:masterClrMapping/>
  </p:clrMapOvr>
  <p:transition xmlns:p14="http://schemas.microsoft.com/office/powerpoint/2010/main" advClick="0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LSC-USA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122984"/>
            <a:ext cx="8799818" cy="21911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Of LSC 900+ members, 500+ are in the USA. </a:t>
            </a:r>
          </a:p>
          <a:p>
            <a:r>
              <a:rPr lang="en-US" dirty="0" smtClean="0"/>
              <a:t>Large institutional diversity: large and small departments, graduate and undergraduate institutions, several serving large under-represented groups. </a:t>
            </a:r>
          </a:p>
          <a:p>
            <a:r>
              <a:rPr lang="en-US" dirty="0" smtClean="0"/>
              <a:t>Most US groups are supported by NSF by competitive, single investigator NSF grants. LIGO Laboratory (~25% of LSC) is supported by MRFC NSF </a:t>
            </a:r>
            <a:r>
              <a:rPr lang="en-US" dirty="0" smtClean="0"/>
              <a:t>grant to Caltech and MIT.</a:t>
            </a:r>
            <a:endParaRPr lang="en-US" dirty="0" smtClean="0"/>
          </a:p>
          <a:p>
            <a:r>
              <a:rPr lang="en-US" dirty="0" smtClean="0"/>
              <a:t>Many LSC “graduates” now working in STEM industry (Intel, </a:t>
            </a:r>
            <a:r>
              <a:rPr lang="en-US" dirty="0" err="1" smtClean="0"/>
              <a:t>Synaptics</a:t>
            </a:r>
            <a:r>
              <a:rPr lang="en-US" dirty="0" smtClean="0"/>
              <a:t>, Google, </a:t>
            </a:r>
            <a:r>
              <a:rPr lang="en-US" dirty="0" err="1" smtClean="0"/>
              <a:t>SpaceX</a:t>
            </a:r>
            <a:r>
              <a:rPr lang="en-US" dirty="0" smtClean="0"/>
              <a:t>, Apple, Facebook,…), national facilities (Lincoln Labs, NASA, …) and academia.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8" y="3183785"/>
            <a:ext cx="8046172" cy="3420214"/>
          </a:xfrm>
          <a:prstGeom prst="rect">
            <a:avLst/>
          </a:prstGeom>
        </p:spPr>
      </p:pic>
      <p:pic>
        <p:nvPicPr>
          <p:cNvPr id="8" name="Picture 7" descr="Screen Shot 2014-10-01 at 9.33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25" y="5211721"/>
            <a:ext cx="980923" cy="86129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5775259"/>
            <a:ext cx="787110" cy="65592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86" y="3761616"/>
            <a:ext cx="746281" cy="50765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430692"/>
      </p:ext>
    </p:extLst>
  </p:cSld>
  <p:clrMapOvr>
    <a:masterClrMapping/>
  </p:clrMapOvr>
  <p:transition xmlns:p14="http://schemas.microsoft.com/office/powerpoint/2010/main" advClick="0" advTm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traveling exhibit</a:t>
            </a:r>
            <a:br>
              <a:rPr lang="en-US" dirty="0" smtClean="0"/>
            </a:br>
            <a:r>
              <a:rPr lang="en-US" dirty="0" smtClean="0"/>
              <a:t>(University of Mississippi)</a:t>
            </a:r>
            <a:endParaRPr lang="en-US" dirty="0"/>
          </a:p>
        </p:txBody>
      </p:sp>
      <p:pic>
        <p:nvPicPr>
          <p:cNvPr id="5" name="Content Placeholder 4" descr="Screen Shot 2014-10-02 at 5.41.07 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r="672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4415"/>
      </p:ext>
    </p:extLst>
  </p:cSld>
  <p:clrMapOvr>
    <a:masterClrMapping/>
  </p:clrMapOvr>
  <p:transition xmlns:p14="http://schemas.microsoft.com/office/powerpoint/2010/main" advClick="0"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48" y="186114"/>
            <a:ext cx="7844538" cy="769117"/>
          </a:xfrm>
        </p:spPr>
        <p:txBody>
          <a:bodyPr/>
          <a:lstStyle/>
          <a:p>
            <a:r>
              <a:rPr lang="en-US" dirty="0" smtClean="0"/>
              <a:t>The future is now, and is very bright!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5"/>
            <a:ext cx="8799818" cy="3225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ecades of NSF investment in LIGO and hundreds of scientists’ efforts are about to pay off.</a:t>
            </a:r>
          </a:p>
          <a:p>
            <a:r>
              <a:rPr lang="en-US" dirty="0"/>
              <a:t>The convergence </a:t>
            </a:r>
            <a:r>
              <a:rPr lang="en-US" dirty="0" smtClean="0"/>
              <a:t>of gravitational</a:t>
            </a:r>
            <a:r>
              <a:rPr lang="en-US" dirty="0"/>
              <a:t>-wave </a:t>
            </a:r>
            <a:r>
              <a:rPr lang="en-US" dirty="0" smtClean="0"/>
              <a:t>experiments, numerical </a:t>
            </a:r>
            <a:r>
              <a:rPr lang="en-US" dirty="0"/>
              <a:t>and analytical </a:t>
            </a:r>
            <a:r>
              <a:rPr lang="en-US" dirty="0" smtClean="0"/>
              <a:t>relativity, modeling </a:t>
            </a:r>
            <a:r>
              <a:rPr lang="en-US" dirty="0"/>
              <a:t>of </a:t>
            </a:r>
            <a:r>
              <a:rPr lang="en-US" dirty="0" smtClean="0"/>
              <a:t>electromagnetic counterparts, wide</a:t>
            </a:r>
            <a:r>
              <a:rPr lang="en-US" dirty="0"/>
              <a:t>-field optical </a:t>
            </a:r>
            <a:r>
              <a:rPr lang="en-US" dirty="0" smtClean="0"/>
              <a:t>telescopes will revolutionize our astrophysical </a:t>
            </a:r>
            <a:r>
              <a:rPr lang="en-US" dirty="0"/>
              <a:t>knowledge of the universe</a:t>
            </a:r>
            <a:r>
              <a:rPr lang="en-US" dirty="0" smtClean="0"/>
              <a:t> : “transformative science”!</a:t>
            </a:r>
          </a:p>
          <a:p>
            <a:r>
              <a:rPr lang="en-US" dirty="0" smtClean="0"/>
              <a:t>The benefits to the country will be broad, and not just in the scientific arena: also in K-12 education, public outreach, STEM resources, worldwide leadership,…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6" y="4219769"/>
            <a:ext cx="2479524" cy="206627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9" y="4330095"/>
            <a:ext cx="2786912" cy="189577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BinaryLa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191" y="4475239"/>
            <a:ext cx="2023729" cy="1479852"/>
          </a:xfrm>
          <a:prstGeom prst="rect">
            <a:avLst/>
          </a:prstGeom>
        </p:spPr>
      </p:pic>
      <p:pic>
        <p:nvPicPr>
          <p:cNvPr id="8" name="Picture 7" descr="Screen Shot 2014-10-01 at 9.33.20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49" y="5996702"/>
            <a:ext cx="980923" cy="8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895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and LSC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5"/>
            <a:ext cx="4465611" cy="5269343"/>
          </a:xfrm>
        </p:spPr>
        <p:txBody>
          <a:bodyPr>
            <a:normAutofit fontScale="85000" lnSpcReduction="20000"/>
          </a:bodyPr>
          <a:lstStyle/>
          <a:p>
            <a:r>
              <a:rPr lang="en-US" sz="1714" b="1" dirty="0" smtClean="0"/>
              <a:t>The LSC and the LIGO Laboratory together make up “LIGO”. </a:t>
            </a:r>
            <a:r>
              <a:rPr lang="en-US" sz="1920" b="1" dirty="0" smtClean="0"/>
              <a:t/>
            </a:r>
            <a:br>
              <a:rPr lang="en-US" sz="1920" b="1" dirty="0" smtClean="0"/>
            </a:br>
            <a:endParaRPr lang="en-US" sz="1920" b="1" dirty="0" smtClean="0"/>
          </a:p>
          <a:p>
            <a:r>
              <a:rPr lang="en-US" sz="1920" dirty="0" smtClean="0"/>
              <a:t>LSC Mission: The LIGO Scientific Collaboration (LSC) is a </a:t>
            </a:r>
            <a:r>
              <a:rPr lang="en-US" sz="1920" b="1" dirty="0" smtClean="0"/>
              <a:t>self-governing collaboration </a:t>
            </a:r>
            <a:r>
              <a:rPr lang="en-US" sz="1920" dirty="0" smtClean="0"/>
              <a:t>seeking to detect gravitational waves, use them to explore the fundamental physics of gravity, and develop gravitational wave observations as a tool of astronomical discovery.</a:t>
            </a:r>
            <a:r>
              <a:rPr lang="en-US" sz="1920" b="1" dirty="0" smtClean="0"/>
              <a:t/>
            </a:r>
            <a:br>
              <a:rPr lang="en-US" sz="1920" b="1" dirty="0" smtClean="0"/>
            </a:br>
            <a:endParaRPr lang="en-US" sz="1920" b="1" dirty="0" smtClean="0"/>
          </a:p>
          <a:p>
            <a:r>
              <a:rPr lang="en-US" sz="1920" dirty="0" smtClean="0"/>
              <a:t>LSC Responsibilities:</a:t>
            </a:r>
          </a:p>
          <a:p>
            <a:pPr lvl="1"/>
            <a:r>
              <a:rPr lang="en-US" sz="1571" u="sng" dirty="0" smtClean="0"/>
              <a:t>data analysis strategy</a:t>
            </a:r>
            <a:r>
              <a:rPr lang="en-US" sz="1571" dirty="0" smtClean="0"/>
              <a:t>, goals, and timeline, and carry out the data analysis program; </a:t>
            </a:r>
          </a:p>
          <a:p>
            <a:pPr lvl="1"/>
            <a:r>
              <a:rPr lang="en-US" sz="1571" dirty="0" smtClean="0"/>
              <a:t>identify priorities for research and development, and carry out </a:t>
            </a:r>
            <a:r>
              <a:rPr lang="en-US" sz="1571" u="sng" dirty="0" smtClean="0"/>
              <a:t>the R&amp;D program</a:t>
            </a:r>
            <a:r>
              <a:rPr lang="en-US" sz="1571" dirty="0" smtClean="0"/>
              <a:t>; </a:t>
            </a:r>
          </a:p>
          <a:p>
            <a:pPr lvl="1"/>
            <a:r>
              <a:rPr lang="en-US" sz="1571" dirty="0" smtClean="0"/>
              <a:t>carry out a public </a:t>
            </a:r>
            <a:r>
              <a:rPr lang="en-US" sz="1571" u="sng" dirty="0" smtClean="0"/>
              <a:t>outreach</a:t>
            </a:r>
            <a:r>
              <a:rPr lang="en-US" sz="1571" dirty="0" smtClean="0"/>
              <a:t>, and provide educational opportunities for young people; </a:t>
            </a:r>
          </a:p>
          <a:p>
            <a:pPr lvl="1"/>
            <a:r>
              <a:rPr lang="en-US" sz="1571" u="sng" dirty="0" smtClean="0"/>
              <a:t>disseminate the results </a:t>
            </a:r>
            <a:r>
              <a:rPr lang="en-US" sz="1571" dirty="0" smtClean="0"/>
              <a:t>of the data analysis program and the R&amp;D program;</a:t>
            </a:r>
          </a:p>
          <a:p>
            <a:pPr lvl="1"/>
            <a:r>
              <a:rPr lang="en-US" sz="1571" u="sng" dirty="0" smtClean="0"/>
              <a:t>participate in the scientific operations </a:t>
            </a:r>
            <a:r>
              <a:rPr lang="en-US" sz="1571" dirty="0" smtClean="0"/>
              <a:t>of the LIGO detectors;</a:t>
            </a:r>
          </a:p>
          <a:p>
            <a:pPr lvl="1"/>
            <a:r>
              <a:rPr lang="en-US" sz="1571" dirty="0" smtClean="0"/>
              <a:t>perform </a:t>
            </a:r>
            <a:r>
              <a:rPr lang="en-US" sz="1571" u="sng" dirty="0" smtClean="0"/>
              <a:t>internal evaluation </a:t>
            </a:r>
            <a:r>
              <a:rPr lang="en-US" sz="1571" dirty="0" smtClean="0"/>
              <a:t>of progress in data analysis and R&amp;D. </a:t>
            </a:r>
            <a:r>
              <a:rPr lang="en-US" sz="1920" dirty="0" smtClean="0"/>
              <a:t/>
            </a:r>
            <a:br>
              <a:rPr lang="en-US" sz="1920" dirty="0" smtClean="0"/>
            </a:br>
            <a:endParaRPr lang="en-US" sz="192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 descr="Screen Shot 2014-10-01 at 7.44.07 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r="-253"/>
          <a:stretch/>
        </p:blipFill>
        <p:spPr bwMode="auto">
          <a:xfrm>
            <a:off x="4718936" y="1705426"/>
            <a:ext cx="4190404" cy="354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122974" y="5520454"/>
            <a:ext cx="1615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www.ligo.org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45600"/>
      </p:ext>
    </p:extLst>
  </p:cSld>
  <p:clrMapOvr>
    <a:masterClrMapping/>
  </p:clrMapOvr>
  <p:transition xmlns:p14="http://schemas.microsoft.com/office/powerpoint/2010/main" advClick="0"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leads but it’s not alone:</a:t>
            </a:r>
            <a:br>
              <a:rPr lang="en-US" dirty="0" smtClean="0"/>
            </a:br>
            <a:r>
              <a:rPr lang="en-US" dirty="0" smtClean="0"/>
              <a:t>gravitational wave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88" y="1281980"/>
            <a:ext cx="8317913" cy="50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22513"/>
      </p:ext>
    </p:extLst>
  </p:cSld>
  <p:clrMapOvr>
    <a:masterClrMapping/>
  </p:clrMapOvr>
  <p:transition xmlns:p14="http://schemas.microsoft.com/office/powerpoint/2010/main" advClick="0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76547" y="53472"/>
            <a:ext cx="6361044" cy="769117"/>
          </a:xfrm>
        </p:spPr>
        <p:txBody>
          <a:bodyPr/>
          <a:lstStyle/>
          <a:p>
            <a:r>
              <a:rPr lang="en-US" dirty="0" smtClean="0"/>
              <a:t>LIGO Detectors Technology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6705" y="6095931"/>
            <a:ext cx="670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Five instrumental working groups – white paper LIGO</a:t>
            </a:r>
            <a:r>
              <a:rPr lang="en-US" sz="1800" dirty="0"/>
              <a:t>-</a:t>
            </a:r>
            <a:r>
              <a:rPr lang="en-US" sz="1800" dirty="0" smtClean="0"/>
              <a:t>T1400316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).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30352" y="1463523"/>
            <a:ext cx="5757457" cy="3708055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32" name="Content Placeholder 4" descr="Everythin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0046" y="4448264"/>
            <a:ext cx="1959412" cy="14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40262" y="3894667"/>
            <a:ext cx="1053411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715403"/>
              </p:ext>
            </p:extLst>
          </p:nvPr>
        </p:nvGraphicFramePr>
        <p:xfrm>
          <a:off x="84667" y="404421"/>
          <a:ext cx="1802190" cy="198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8" imgW="3541776" imgH="3901440" progId="Word.Document.8">
                  <p:embed/>
                </p:oleObj>
              </mc:Choice>
              <mc:Fallback>
                <p:oleObj name="Document" r:id="rId8" imgW="3541776" imgH="3901440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7" y="404421"/>
                        <a:ext cx="1802190" cy="198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1028" descr="IFO_SYSdiagr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53" y="672493"/>
            <a:ext cx="2578047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3"/>
          <a:stretch/>
        </p:blipFill>
        <p:spPr bwMode="auto">
          <a:xfrm>
            <a:off x="1789212" y="4535713"/>
            <a:ext cx="1766053" cy="13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5047" y="2703286"/>
            <a:ext cx="1487714" cy="1487714"/>
          </a:xfrm>
          <a:prstGeom prst="rect">
            <a:avLst/>
          </a:prstGeom>
        </p:spPr>
      </p:pic>
      <p:pic>
        <p:nvPicPr>
          <p:cNvPr id="39" name="Picture 19" descr="lsc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57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28166" y="0"/>
            <a:ext cx="6361044" cy="769117"/>
          </a:xfrm>
        </p:spPr>
        <p:txBody>
          <a:bodyPr/>
          <a:lstStyle/>
          <a:p>
            <a:r>
              <a:rPr lang="en-US" dirty="0" smtClean="0"/>
              <a:t>LIGO Data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30352" y="1463523"/>
            <a:ext cx="5757457" cy="3708055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503376"/>
            <a:ext cx="1752600" cy="2179638"/>
            <a:chOff x="0" y="960"/>
            <a:chExt cx="1104" cy="1373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0" y="1536"/>
              <a:ext cx="110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Crab pulsar (NASA, Chandra Observatory)</a:t>
              </a:r>
              <a:endParaRPr lang="en-US" sz="1200"/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0" y="960"/>
              <a:ext cx="864" cy="1373"/>
              <a:chOff x="0" y="960"/>
              <a:chExt cx="864" cy="1373"/>
            </a:xfrm>
          </p:grpSpPr>
          <p:pic>
            <p:nvPicPr>
              <p:cNvPr id="13" name="Picture 16" descr="crabpurplemedrez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" y="960"/>
                <a:ext cx="576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sin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776"/>
                <a:ext cx="8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8" y="2045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5"/>
          <p:cNvGrpSpPr/>
          <p:nvPr/>
        </p:nvGrpSpPr>
        <p:grpSpPr>
          <a:xfrm>
            <a:off x="59985" y="4524083"/>
            <a:ext cx="2121332" cy="1711003"/>
            <a:chOff x="0" y="3774325"/>
            <a:chExt cx="2121332" cy="1711003"/>
          </a:xfrm>
        </p:grpSpPr>
        <p:pic>
          <p:nvPicPr>
            <p:cNvPr id="17" name="Picture 9" descr="supernova_zoo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938" y="3774325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ZM1"/>
            <p:cNvPicPr>
              <a:picLocks noChangeAspect="1" noChangeArrowheads="1"/>
            </p:cNvPicPr>
            <p:nvPr/>
          </p:nvPicPr>
          <p:blipFill>
            <a:blip r:embed="rId8"/>
            <a:srcRect b="49417"/>
            <a:stretch>
              <a:fillRect/>
            </a:stretch>
          </p:blipFill>
          <p:spPr bwMode="auto">
            <a:xfrm>
              <a:off x="0" y="4714168"/>
              <a:ext cx="2121332" cy="77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168944" y="4872828"/>
              <a:ext cx="405346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?</a:t>
              </a:r>
              <a:endParaRPr lang="en-US" dirty="0"/>
            </a:p>
          </p:txBody>
        </p:sp>
      </p:grpSp>
      <p:pic>
        <p:nvPicPr>
          <p:cNvPr id="20" name="Picture 14" descr="ligochirp"/>
          <p:cNvPicPr>
            <a:picLocks noChangeArrowheads="1"/>
          </p:cNvPicPr>
          <p:nvPr/>
        </p:nvPicPr>
        <p:blipFill>
          <a:blip r:embed="rId9"/>
          <a:srcRect l="12102" t="29932" r="6050" b="21379"/>
          <a:stretch>
            <a:fillRect/>
          </a:stretch>
        </p:blipFill>
        <p:spPr bwMode="auto">
          <a:xfrm>
            <a:off x="7294015" y="163383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975988" y="712112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2" name="Group 34"/>
          <p:cNvGrpSpPr/>
          <p:nvPr/>
        </p:nvGrpSpPr>
        <p:grpSpPr>
          <a:xfrm>
            <a:off x="5750953" y="3960435"/>
            <a:ext cx="3136365" cy="2011404"/>
            <a:chOff x="5808225" y="4254121"/>
            <a:chExt cx="3136365" cy="2011404"/>
          </a:xfrm>
        </p:grpSpPr>
        <p:pic>
          <p:nvPicPr>
            <p:cNvPr id="23" name="Picture 5" descr="random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08225" y="5393987"/>
              <a:ext cx="17875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300px-WMA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0852" y="4254121"/>
              <a:ext cx="1963738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577752" y="5451096"/>
              <a:ext cx="1149350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NASA, WMAP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74263" y="6095931"/>
            <a:ext cx="74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Four analysis working groups (plus detector characterization, software and computing)  </a:t>
            </a:r>
          </a:p>
          <a:p>
            <a:r>
              <a:rPr lang="en-US" sz="1800" dirty="0" smtClean="0"/>
              <a:t>white paper LIGO-T1400054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2997" y="689427"/>
            <a:ext cx="2608907" cy="1291409"/>
          </a:xfrm>
          <a:prstGeom prst="rect">
            <a:avLst/>
          </a:prstGeom>
        </p:spPr>
      </p:pic>
      <p:pic>
        <p:nvPicPr>
          <p:cNvPr id="31" name="Picture 5" descr="rando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56279" y="703527"/>
            <a:ext cx="1519239" cy="8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378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1H1H2V1S5S6sensemon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4968"/>
          <a:stretch/>
        </p:blipFill>
        <p:spPr>
          <a:xfrm>
            <a:off x="-12092" y="1939410"/>
            <a:ext cx="5878285" cy="48997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93062"/>
            <a:ext cx="7844538" cy="769117"/>
          </a:xfrm>
        </p:spPr>
        <p:txBody>
          <a:bodyPr/>
          <a:lstStyle/>
          <a:p>
            <a:r>
              <a:rPr lang="en-US" dirty="0" smtClean="0"/>
              <a:t>LIGO-Virgo detectors 2005-2010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71" y="1413206"/>
            <a:ext cx="3473755" cy="2605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2801" y="1128632"/>
            <a:ext cx="151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atlasofthe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universe.com</a:t>
            </a:r>
            <a:endParaRPr lang="en-US" sz="1200" dirty="0"/>
          </a:p>
        </p:txBody>
      </p:sp>
      <p:pic>
        <p:nvPicPr>
          <p:cNvPr id="11" name="Picture 10" descr="Screen Shot 2013-07-31 at 2.31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62" y="4828154"/>
            <a:ext cx="3231797" cy="17223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5793619" y="2767263"/>
            <a:ext cx="2240804" cy="8371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02271" y="3554090"/>
            <a:ext cx="5641474" cy="133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0481677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089812"/>
            <a:ext cx="8799818" cy="489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already better than S6! L1 detector, Sept 25: 30+ </a:t>
            </a:r>
            <a:r>
              <a:rPr lang="en-US" dirty="0" err="1" smtClean="0"/>
              <a:t>Mpc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/>
          <a:srcRect l="-13747" r="-13747"/>
          <a:stretch>
            <a:fillRect/>
          </a:stretch>
        </p:blipFill>
        <p:spPr bwMode="auto">
          <a:xfrm>
            <a:off x="217188" y="1657047"/>
            <a:ext cx="8721967" cy="485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 rot="2136513">
            <a:off x="3161351" y="3060095"/>
            <a:ext cx="2667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71282"/>
      </p:ext>
    </p:extLst>
  </p:cSld>
  <p:clrMapOvr>
    <a:masterClrMapping/>
  </p:clrMapOvr>
  <p:transition xmlns:p14="http://schemas.microsoft.com/office/powerpoint/2010/main" advClick="0" advTm="1000"/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7624</TotalTime>
  <Words>1259</Words>
  <Application>Microsoft Macintosh PowerPoint</Application>
  <PresentationFormat>On-screen Show (4:3)</PresentationFormat>
  <Paragraphs>162</Paragraphs>
  <Slides>31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S1report-0212</vt:lpstr>
      <vt:lpstr>Document</vt:lpstr>
      <vt:lpstr>LIGO and its Scientific Collaboration</vt:lpstr>
      <vt:lpstr>LIGO Scientific Collaboration</vt:lpstr>
      <vt:lpstr>LSC-USA</vt:lpstr>
      <vt:lpstr>LIGO and LSC</vt:lpstr>
      <vt:lpstr>LIGO leads but it’s not alone: gravitational wave network</vt:lpstr>
      <vt:lpstr>LIGO Detectors Technology</vt:lpstr>
      <vt:lpstr>LIGO Data Analysis</vt:lpstr>
      <vt:lpstr>LIGO-Virgo detectors 2005-2010</vt:lpstr>
      <vt:lpstr>Advanced LIGO current status</vt:lpstr>
      <vt:lpstr>Academic interest in LIGO</vt:lpstr>
      <vt:lpstr>Latest LSC papers</vt:lpstr>
      <vt:lpstr>LIGO and the National Cyberinfrastructure</vt:lpstr>
      <vt:lpstr>LIGO open data</vt:lpstr>
      <vt:lpstr>Some S5/S6 LSC results</vt:lpstr>
      <vt:lpstr>The future is coming – soon!</vt:lpstr>
      <vt:lpstr>Observing Scenario</vt:lpstr>
      <vt:lpstr>Planned O1 searches</vt:lpstr>
      <vt:lpstr>Detection and GR tests</vt:lpstr>
      <vt:lpstr>Numerical relativity</vt:lpstr>
      <vt:lpstr>Astrophysics with GW detections: parameter estimation</vt:lpstr>
      <vt:lpstr>Multi-messenger astronomy: GW/EM observations</vt:lpstr>
      <vt:lpstr>Other important LSC activities</vt:lpstr>
      <vt:lpstr>Telling our story</vt:lpstr>
      <vt:lpstr>PowerPoint Presentation</vt:lpstr>
      <vt:lpstr>LIGO Science Education Center</vt:lpstr>
      <vt:lpstr>Recent LIGO documentaries</vt:lpstr>
      <vt:lpstr>Some LSC outreach activities</vt:lpstr>
      <vt:lpstr>PowerPoint Presentation</vt:lpstr>
      <vt:lpstr>AstroDance  (Rochester Institute of Technology initiative)</vt:lpstr>
      <vt:lpstr>LIGO traveling exhibit (University of Mississippi)</vt:lpstr>
      <vt:lpstr>The future is now, and is very bright!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200</cp:revision>
  <cp:lastPrinted>2014-10-02T05:28:34Z</cp:lastPrinted>
  <dcterms:created xsi:type="dcterms:W3CDTF">2013-10-11T14:12:13Z</dcterms:created>
  <dcterms:modified xsi:type="dcterms:W3CDTF">2014-10-03T19:04:15Z</dcterms:modified>
</cp:coreProperties>
</file>