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04" r:id="rId1"/>
  </p:sldMasterIdLst>
  <p:notesMasterIdLst>
    <p:notesMasterId r:id="rId59"/>
  </p:notesMasterIdLst>
  <p:handoutMasterIdLst>
    <p:handoutMasterId r:id="rId60"/>
  </p:handoutMasterIdLst>
  <p:sldIdLst>
    <p:sldId id="337" r:id="rId2"/>
    <p:sldId id="338" r:id="rId3"/>
    <p:sldId id="339" r:id="rId4"/>
    <p:sldId id="340" r:id="rId5"/>
    <p:sldId id="341" r:id="rId6"/>
    <p:sldId id="342" r:id="rId7"/>
    <p:sldId id="343" r:id="rId8"/>
    <p:sldId id="344" r:id="rId9"/>
    <p:sldId id="345" r:id="rId10"/>
    <p:sldId id="346" r:id="rId11"/>
    <p:sldId id="274" r:id="rId12"/>
    <p:sldId id="295" r:id="rId13"/>
    <p:sldId id="261" r:id="rId14"/>
    <p:sldId id="296" r:id="rId15"/>
    <p:sldId id="297" r:id="rId16"/>
    <p:sldId id="298" r:id="rId17"/>
    <p:sldId id="299" r:id="rId18"/>
    <p:sldId id="300" r:id="rId19"/>
    <p:sldId id="301" r:id="rId20"/>
    <p:sldId id="302" r:id="rId21"/>
    <p:sldId id="304" r:id="rId22"/>
    <p:sldId id="306" r:id="rId23"/>
    <p:sldId id="308" r:id="rId24"/>
    <p:sldId id="309" r:id="rId25"/>
    <p:sldId id="310" r:id="rId26"/>
    <p:sldId id="311" r:id="rId27"/>
    <p:sldId id="312" r:id="rId28"/>
    <p:sldId id="334" r:id="rId29"/>
    <p:sldId id="335" r:id="rId30"/>
    <p:sldId id="263" r:id="rId31"/>
    <p:sldId id="328" r:id="rId32"/>
    <p:sldId id="275" r:id="rId33"/>
    <p:sldId id="259" r:id="rId34"/>
    <p:sldId id="315" r:id="rId35"/>
    <p:sldId id="349" r:id="rId36"/>
    <p:sldId id="348" r:id="rId37"/>
    <p:sldId id="318" r:id="rId38"/>
    <p:sldId id="319" r:id="rId39"/>
    <p:sldId id="325" r:id="rId40"/>
    <p:sldId id="350" r:id="rId41"/>
    <p:sldId id="347" r:id="rId42"/>
    <p:sldId id="351" r:id="rId43"/>
    <p:sldId id="336" r:id="rId44"/>
    <p:sldId id="316" r:id="rId45"/>
    <p:sldId id="276" r:id="rId46"/>
    <p:sldId id="264" r:id="rId47"/>
    <p:sldId id="322" r:id="rId48"/>
    <p:sldId id="326" r:id="rId49"/>
    <p:sldId id="324" r:id="rId50"/>
    <p:sldId id="323" r:id="rId51"/>
    <p:sldId id="321" r:id="rId52"/>
    <p:sldId id="330" r:id="rId53"/>
    <p:sldId id="329" r:id="rId54"/>
    <p:sldId id="313" r:id="rId55"/>
    <p:sldId id="327" r:id="rId56"/>
    <p:sldId id="332" r:id="rId57"/>
    <p:sldId id="331" r:id="rId58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80"/>
    <a:srgbClr val="F6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73" autoAdjust="0"/>
    <p:restoredTop sz="94660"/>
  </p:normalViewPr>
  <p:slideViewPr>
    <p:cSldViewPr snapToGrid="0" snapToObjects="1">
      <p:cViewPr varScale="1">
        <p:scale>
          <a:sx n="109" d="100"/>
          <a:sy n="109" d="100"/>
        </p:scale>
        <p:origin x="-169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8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viewProps" Target="viewProps.xml"/><Relationship Id="rId64" Type="http://schemas.openxmlformats.org/officeDocument/2006/relationships/theme" Target="theme/theme1.xml"/><Relationship Id="rId65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notesMaster" Target="notesMasters/notesMaster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handoutMaster" Target="handoutMasters/handoutMaster1.xml"/><Relationship Id="rId61" Type="http://schemas.openxmlformats.org/officeDocument/2006/relationships/printerSettings" Target="printerSettings/printerSettings1.bin"/><Relationship Id="rId62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2B1598-9ABA-CE4B-B487-490B000758C5}" type="datetimeFigureOut">
              <a:rPr lang="en-US" smtClean="0"/>
              <a:t>2014/15/12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0A2725-F6AB-AF48-AD2E-2D22C7ECC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3868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68D00B-A97F-1D49-90B0-5C00E9C58F0F}" type="datetimeFigureOut">
              <a:rPr lang="ja-JP" altLang="en-US" smtClean="0"/>
              <a:pPr/>
              <a:t>2014/15/12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6B1E19-CF36-A244-8A85-A1D4B9D837FC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332266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</a:lstStyle>
          <a:p>
            <a:r>
              <a:rPr kumimoji="0" lang="ja-JP" altLang="en-US" dirty="0" smtClean="0"/>
              <a:t>マスタ タイトルの書式設定</a:t>
            </a:r>
            <a:endParaRPr kumimoji="0" 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0" lang="ja-JP" altLang="en-US" dirty="0" smtClean="0"/>
              <a:t>マスタ サブタイトルの書式設定</a:t>
            </a:r>
            <a:endParaRPr kumimoji="0" lang="en-US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400" b="1" i="0">
                <a:latin typeface="Tahoma"/>
                <a:ea typeface="ＤＦＰ太丸ゴシック体"/>
              </a:defRPr>
            </a:lvl1pPr>
          </a:lstStyle>
          <a:p>
            <a:r>
              <a:rPr lang="en-US" altLang="ja-JP" dirty="0" smtClean="0"/>
              <a:t>Jun. 17, 2010</a:t>
            </a:r>
            <a:endParaRPr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2625655" y="6476999"/>
            <a:ext cx="5507719" cy="274320"/>
          </a:xfrm>
        </p:spPr>
        <p:txBody>
          <a:bodyPr/>
          <a:lstStyle>
            <a:lvl1pPr>
              <a:defRPr sz="1400" b="1" i="0">
                <a:latin typeface="Tahoma"/>
                <a:ea typeface="ＤＦＰ太丸ゴシック体"/>
              </a:defRPr>
            </a:lvl1pPr>
          </a:lstStyle>
          <a:p>
            <a:r>
              <a:rPr lang="en-US" altLang="ja-JP" dirty="0" smtClean="0"/>
              <a:t>SURF Lecture 2010</a:t>
            </a:r>
            <a:endParaRPr lang="ja-JP" altLang="en-US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latin typeface="Tahoma"/>
                <a:ea typeface="ＤＦＰ太丸ゴシック体"/>
              </a:defRPr>
            </a:lvl1pPr>
          </a:lstStyle>
          <a:p>
            <a:fld id="{FF21C145-317C-4DEC-9A6B-045D66B7A0F9}" type="slidenum">
              <a:rPr lang="en-US" altLang="ja-JP" smtClean="0"/>
              <a:pPr/>
              <a:t>‹#›</a:t>
            </a:fld>
            <a:endParaRPr lang="en-US" altLang="ja-JP" dirty="0"/>
          </a:p>
        </p:txBody>
      </p:sp>
      <p:sp>
        <p:nvSpPr>
          <p:cNvPr id="10" name="正方形/長方形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FB227-5D2B-9143-BF28-758CD9797418}" type="datetimeFigureOut">
              <a:rPr lang="ja-JP" altLang="en-US" smtClean="0"/>
              <a:pPr/>
              <a:t>2014/15/12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9F2C2-7507-4444-AD2D-5EC37B46FC2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/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正方形/長方形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/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FB227-5D2B-9143-BF28-758CD9797418}" type="datetimeFigureOut">
              <a:rPr lang="ja-JP" altLang="en-US" smtClean="0"/>
              <a:pPr/>
              <a:t>2014/15/12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9F2C2-7507-4444-AD2D-5EC37B46FC2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/>
          <a:p>
            <a:r>
              <a:rPr kumimoji="0" lang="ja-JP" altLang="en-US" dirty="0" smtClean="0"/>
              <a:t>マスタ タイトルの書式設定</a:t>
            </a:r>
            <a:endParaRPr kumimoji="0" 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ja-JP" altLang="en-US" dirty="0" smtClean="0"/>
              <a:t>マスタ テキストの書式設定</a:t>
            </a:r>
          </a:p>
          <a:p>
            <a:pPr lvl="1" eaLnBrk="1" latinLnBrk="0" hangingPunct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 eaLnBrk="1" latinLnBrk="0" hangingPunct="1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 eaLnBrk="1" latinLnBrk="0" hangingPunct="1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 eaLnBrk="1" latinLnBrk="0" hangingPunct="1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kumimoji="0" lang="en-US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FB227-5D2B-9143-BF28-758CD9797418}" type="datetimeFigureOut">
              <a:rPr lang="ja-JP" altLang="en-US" smtClean="0"/>
              <a:pPr/>
              <a:t>2014/15/12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9F2C2-7507-4444-AD2D-5EC37B46FC2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 ヘッダー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正方形/長方形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</a:lstStyle>
          <a:p>
            <a:r>
              <a:rPr kumimoji="0" lang="ja-JP" altLang="en-US" dirty="0" smtClean="0"/>
              <a:t>マスタ タイトルの書式設定</a:t>
            </a:r>
            <a:endParaRPr kumimoji="0" lang="en-US" dirty="0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eaLnBrk="1" latinLnBrk="0" hangingPunct="1"/>
            <a:r>
              <a:rPr kumimoji="0" lang="ja-JP" altLang="en-US" dirty="0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AB499-F5DE-4BE5-BB26-90CC428051F7}" type="datetime1">
              <a:rPr lang="en-US" altLang="ja-JP" smtClean="0"/>
              <a:pPr/>
              <a:t>2014/15/12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5CD18-686B-47A9-AFD5-66CE5FA52A66}" type="slidenum">
              <a:rPr lang="en-US" altLang="ja-JP" smtClean="0"/>
              <a:pPr/>
              <a:t>‹#›</a:t>
            </a:fld>
            <a:endParaRPr lang="en-US" altLang="ja-JP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FB227-5D2B-9143-BF28-758CD9797418}" type="datetimeFigureOut">
              <a:rPr lang="ja-JP" altLang="en-US" smtClean="0"/>
              <a:pPr/>
              <a:t>2014/15/12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9F2C2-7507-4444-AD2D-5EC37B46FC2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FB227-5D2B-9143-BF28-758CD9797418}" type="datetimeFigureOut">
              <a:rPr lang="ja-JP" altLang="en-US" smtClean="0"/>
              <a:pPr/>
              <a:t>2014/15/12</a:t>
            </a:fld>
            <a:endParaRPr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9F2C2-7507-4444-AD2D-5EC37B46FC2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FB227-5D2B-9143-BF28-758CD9797418}" type="datetimeFigureOut">
              <a:rPr lang="ja-JP" altLang="en-US" smtClean="0"/>
              <a:pPr/>
              <a:t>2014/15/12</a:t>
            </a:fld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9F2C2-7507-4444-AD2D-5EC37B46FC2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FB227-5D2B-9143-BF28-758CD9797418}" type="datetimeFigureOut">
              <a:rPr lang="ja-JP" altLang="en-US" smtClean="0"/>
              <a:pPr/>
              <a:t>2014/15/12</a:t>
            </a:fld>
            <a:endParaRPr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9F2C2-7507-4444-AD2D-5EC37B46FC2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FB227-5D2B-9143-BF28-758CD9797418}" type="datetimeFigureOut">
              <a:rPr lang="ja-JP" altLang="en-US" smtClean="0"/>
              <a:pPr/>
              <a:t>2014/15/12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9F2C2-7507-4444-AD2D-5EC37B46FC2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12" name="正方形/長方形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正方形/長方形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と図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0" lang="ja-JP" altLang="en-US" smtClean="0"/>
              <a:t>アイコンをクリックして図を追加</a:t>
            </a:r>
            <a:endParaRPr kumimoji="0" lang="en-US" dirty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A16FB227-5D2B-9143-BF28-758CD9797418}" type="datetimeFigureOut">
              <a:rPr lang="ja-JP" altLang="en-US" smtClean="0"/>
              <a:pPr/>
              <a:t>2014/15/12</a:t>
            </a:fld>
            <a:endParaRPr lang="ja-JP" altLang="en-US"/>
          </a:p>
        </p:txBody>
      </p:sp>
      <p:sp>
        <p:nvSpPr>
          <p:cNvPr id="11" name="正方形/長方形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正方形/長方形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3139F2C2-7507-4444-AD2D-5EC37B46FC2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/>
          <p:cNvSpPr/>
          <p:nvPr/>
        </p:nvSpPr>
        <p:spPr bwMode="invGray">
          <a:xfrm>
            <a:off x="0" y="880239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>
              <a:latin typeface="Corbel"/>
              <a:cs typeface="Corbel"/>
            </a:endParaRPr>
          </a:p>
        </p:txBody>
      </p:sp>
      <p:sp>
        <p:nvSpPr>
          <p:cNvPr id="7" name="正方形/長方形 6"/>
          <p:cNvSpPr/>
          <p:nvPr/>
        </p:nvSpPr>
        <p:spPr bwMode="ltGray">
          <a:xfrm>
            <a:off x="0" y="1"/>
            <a:ext cx="9143999" cy="880238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>
              <a:latin typeface="Corbel"/>
              <a:cs typeface="Corbel"/>
            </a:endParaRPr>
          </a:p>
        </p:txBody>
      </p:sp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27839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kumimoji="0" lang="ja-JP" altLang="en-US" dirty="0" smtClean="0"/>
              <a:t>マスタ タイトルの書式設定</a:t>
            </a:r>
            <a:endParaRPr kumimoji="0" lang="en-US" dirty="0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925959"/>
            <a:ext cx="8229600" cy="5474841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lvl="0" eaLnBrk="1" latinLnBrk="0" hangingPunct="1"/>
            <a:r>
              <a:rPr kumimoji="0" lang="ja-JP" altLang="en-US" dirty="0" smtClean="0"/>
              <a:t>マスタ テキストの書式設定</a:t>
            </a:r>
          </a:p>
          <a:p>
            <a:pPr lvl="1" eaLnBrk="1" latinLnBrk="0" hangingPunct="1"/>
            <a:r>
              <a:rPr kumimoji="0" lang="ja-JP" altLang="en-US" dirty="0" smtClean="0"/>
              <a:t>第 </a:t>
            </a:r>
            <a:r>
              <a:rPr kumimoji="0" lang="en-US" altLang="ja-JP" dirty="0" smtClean="0"/>
              <a:t>2 </a:t>
            </a:r>
            <a:r>
              <a:rPr kumimoji="0" lang="ja-JP" altLang="en-US" dirty="0" smtClean="0"/>
              <a:t>レベル</a:t>
            </a:r>
          </a:p>
          <a:p>
            <a:pPr lvl="2" eaLnBrk="1" latinLnBrk="0" hangingPunct="1"/>
            <a:r>
              <a:rPr kumimoji="0" lang="ja-JP" altLang="en-US" dirty="0" smtClean="0"/>
              <a:t>第 </a:t>
            </a:r>
            <a:r>
              <a:rPr kumimoji="0" lang="en-US" altLang="ja-JP" dirty="0" smtClean="0"/>
              <a:t>3 </a:t>
            </a:r>
            <a:r>
              <a:rPr kumimoji="0" lang="ja-JP" altLang="en-US" dirty="0" smtClean="0"/>
              <a:t>レベル</a:t>
            </a:r>
          </a:p>
          <a:p>
            <a:pPr lvl="3" eaLnBrk="1" latinLnBrk="0" hangingPunct="1"/>
            <a:r>
              <a:rPr kumimoji="0" lang="ja-JP" altLang="en-US" dirty="0" smtClean="0"/>
              <a:t>第 </a:t>
            </a:r>
            <a:r>
              <a:rPr kumimoji="0" lang="en-US" altLang="ja-JP" dirty="0" smtClean="0"/>
              <a:t>4 </a:t>
            </a:r>
            <a:r>
              <a:rPr kumimoji="0" lang="ja-JP" altLang="en-US" dirty="0" smtClean="0"/>
              <a:t>レベル</a:t>
            </a:r>
          </a:p>
          <a:p>
            <a:pPr lvl="4" eaLnBrk="1" latinLnBrk="0" hangingPunct="1"/>
            <a:r>
              <a:rPr kumimoji="0" lang="ja-JP" altLang="en-US" dirty="0" smtClean="0"/>
              <a:t>第 </a:t>
            </a:r>
            <a:r>
              <a:rPr kumimoji="0" lang="en-US" altLang="ja-JP" dirty="0" smtClean="0"/>
              <a:t>5 </a:t>
            </a:r>
            <a:r>
              <a:rPr kumimoji="0" lang="ja-JP" altLang="en-US" dirty="0" smtClean="0"/>
              <a:t>レベル</a:t>
            </a:r>
            <a:endParaRPr kumimoji="0" lang="en-US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  <a:latin typeface="Corbel"/>
                <a:cs typeface="Corbel"/>
              </a:defRPr>
            </a:lvl1pPr>
          </a:lstStyle>
          <a:p>
            <a:r>
              <a:rPr lang="en-US" altLang="ja-JP" smtClean="0"/>
              <a:t>Jun. 17, 2010</a:t>
            </a:r>
            <a:endParaRPr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  <a:latin typeface="Corbel"/>
                <a:cs typeface="Corbel"/>
              </a:defRPr>
            </a:lvl1pPr>
          </a:lstStyle>
          <a:p>
            <a:endParaRPr lang="ja-JP" altLang="en-US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  <a:latin typeface="Corbel"/>
                <a:cs typeface="Corbel"/>
              </a:defRPr>
            </a:lvl1pPr>
          </a:lstStyle>
          <a:p>
            <a:fld id="{3139F2C2-7507-4444-AD2D-5EC37B46FC2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rtl="0" eaLnBrk="1" latinLnBrk="0" hangingPunct="1">
        <a:spcBef>
          <a:spcPct val="0"/>
        </a:spcBef>
        <a:buNone/>
        <a:defRPr kumimoji="1" sz="3600" b="1" kern="1200">
          <a:solidFill>
            <a:schemeClr val="accent1">
              <a:satMod val="150000"/>
            </a:schemeClr>
          </a:solidFill>
          <a:effectLst/>
          <a:latin typeface="Corbel"/>
          <a:ea typeface="ＤＦＰ太丸ゴシック体"/>
          <a:cs typeface="Corbel"/>
        </a:defRPr>
      </a:lvl1pPr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1" sz="3200" kern="1200">
          <a:solidFill>
            <a:schemeClr val="tx1"/>
          </a:solidFill>
          <a:latin typeface="Corbel"/>
          <a:ea typeface="ＤＦＰ太丸ゴシック体"/>
          <a:cs typeface="Corbel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1" sz="2800" kern="1200">
          <a:solidFill>
            <a:schemeClr val="tx1"/>
          </a:solidFill>
          <a:latin typeface="Corbel"/>
          <a:ea typeface="ＤＦＰ太丸ゴシック体"/>
          <a:cs typeface="Corbel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1" sz="2400" kern="1200">
          <a:solidFill>
            <a:schemeClr val="tx1"/>
          </a:solidFill>
          <a:latin typeface="Corbel"/>
          <a:ea typeface="ＤＦＰ太丸ゴシック体"/>
          <a:cs typeface="Corbel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1" sz="2000" kern="1200">
          <a:solidFill>
            <a:schemeClr val="tx1"/>
          </a:solidFill>
          <a:latin typeface="Corbel"/>
          <a:ea typeface="ＤＦＰ太丸ゴシック体"/>
          <a:cs typeface="Corbel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1" lang="en-US" sz="2000" kern="1200" smtClean="0">
          <a:solidFill>
            <a:schemeClr val="tx1"/>
          </a:solidFill>
          <a:latin typeface="Corbel"/>
          <a:ea typeface="ＤＦＰ太丸ゴシック体"/>
          <a:cs typeface="Corbel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1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link.aps.org/doi/10.1103/RevModPhys.86.121" TargetMode="External"/><Relationship Id="rId4" Type="http://schemas.openxmlformats.org/officeDocument/2006/relationships/hyperlink" Target="http://arxiv.org/abs/1305.5188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4" Type="http://schemas.openxmlformats.org/officeDocument/2006/relationships/image" Target="../media/image18.w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Relationship Id="rId3" Type="http://schemas.openxmlformats.org/officeDocument/2006/relationships/image" Target="../media/image2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link.aps.org/doi/10.1103/RevModPhys.86.121" TargetMode="External"/><Relationship Id="rId4" Type="http://schemas.openxmlformats.org/officeDocument/2006/relationships/hyperlink" Target="http://arxiv.org/abs/1305.5188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hyperlink" Target="https://www.nde-ed.org/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4" Type="http://schemas.openxmlformats.org/officeDocument/2006/relationships/image" Target="../media/image5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4" Type="http://schemas.openxmlformats.org/officeDocument/2006/relationships/image" Target="../media/image5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emf"/><Relationship Id="rId3" Type="http://schemas.openxmlformats.org/officeDocument/2006/relationships/image" Target="../media/image58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emf"/><Relationship Id="rId3" Type="http://schemas.openxmlformats.org/officeDocument/2006/relationships/image" Target="../media/image61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Relationship Id="rId3" Type="http://schemas.openxmlformats.org/officeDocument/2006/relationships/image" Target="../media/image64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dx.doi.org/10.1364/JOSAA.17.000120" TargetMode="External"/><Relationship Id="rId4" Type="http://schemas.openxmlformats.org/officeDocument/2006/relationships/image" Target="../media/image6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image" Target="../media/image7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Relationship Id="rId3" Type="http://schemas.openxmlformats.org/officeDocument/2006/relationships/image" Target="../media/image73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4" Type="http://schemas.openxmlformats.org/officeDocument/2006/relationships/image" Target="../media/image76.emf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analog.com/static/imported-files/tutorials/MT-229.pdf" TargetMode="Externa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emf"/><Relationship Id="rId3" Type="http://schemas.openxmlformats.org/officeDocument/2006/relationships/image" Target="../media/image78.em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e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sz="4800" dirty="0" smtClean="0"/>
              <a:t>Noises </a:t>
            </a:r>
            <a:br>
              <a:rPr lang="en-US" altLang="ja-JP" sz="4800" dirty="0" smtClean="0"/>
            </a:br>
            <a:r>
              <a:rPr lang="en-US" altLang="ja-JP" sz="4800" dirty="0" smtClean="0"/>
              <a:t>in Gravitational Wave Detectors</a:t>
            </a:r>
            <a:endParaRPr lang="ja-JP" altLang="en-US" sz="4800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 rot="10800000" flipV="1">
            <a:off x="685800" y="5225918"/>
            <a:ext cx="8077200" cy="553524"/>
          </a:xfrm>
        </p:spPr>
        <p:txBody>
          <a:bodyPr/>
          <a:lstStyle/>
          <a:p>
            <a:r>
              <a:rPr lang="en-US" altLang="ja-JP" dirty="0"/>
              <a:t>Koji </a:t>
            </a:r>
            <a:r>
              <a:rPr lang="en-US" altLang="ja-JP" dirty="0" smtClean="0"/>
              <a:t>Arai </a:t>
            </a:r>
            <a:r>
              <a:rPr lang="en-US" altLang="ja-JP" dirty="0"/>
              <a:t>– LIGO Laboratory / Caltech</a:t>
            </a:r>
            <a:endParaRPr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597661" y="424934"/>
            <a:ext cx="1994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+mj-lt"/>
                <a:cs typeface="Tahoma"/>
              </a:rPr>
              <a:t>LIGO-G1401145-</a:t>
            </a:r>
            <a:r>
              <a:rPr lang="en-US" altLang="ja-JP" dirty="0" smtClean="0">
                <a:latin typeface="+mj-lt"/>
                <a:cs typeface="Tahoma"/>
              </a:rPr>
              <a:t>v2</a:t>
            </a:r>
            <a:endParaRPr kumimoji="1" lang="ja-JP" altLang="en-US" dirty="0">
              <a:latin typeface="+mj-lt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360656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Noise budget</a:t>
            </a:r>
            <a:endParaRPr lang="ja-JP" altLang="en-US" dirty="0"/>
          </a:p>
        </p:txBody>
      </p:sp>
      <p:pic>
        <p:nvPicPr>
          <p:cNvPr id="14" name="図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3174" y="1043302"/>
            <a:ext cx="7175678" cy="5640932"/>
          </a:xfrm>
          <a:prstGeom prst="rect">
            <a:avLst/>
          </a:prstGeom>
        </p:spPr>
      </p:pic>
      <p:sp>
        <p:nvSpPr>
          <p:cNvPr id="15" name="正方形/長方形 19"/>
          <p:cNvSpPr/>
          <p:nvPr/>
        </p:nvSpPr>
        <p:spPr>
          <a:xfrm>
            <a:off x="6656170" y="1499586"/>
            <a:ext cx="2487830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b="1" dirty="0" smtClean="0">
                <a:solidFill>
                  <a:srgbClr val="000099"/>
                </a:solidFill>
                <a:latin typeface="メイリオ" charset="-128"/>
                <a:ea typeface="メイリオ" charset="-128"/>
                <a:cs typeface="メイリオ" charset="-128"/>
              </a:rPr>
              <a:t>Laser shot noise</a:t>
            </a:r>
          </a:p>
          <a:p>
            <a:r>
              <a:rPr lang="en-US" altLang="ja-JP" sz="1600" b="1" dirty="0" smtClean="0">
                <a:solidFill>
                  <a:srgbClr val="000099"/>
                </a:solidFill>
                <a:latin typeface="メイリオ" charset="-128"/>
                <a:ea typeface="メイリオ" charset="-128"/>
                <a:cs typeface="メイリオ" charset="-128"/>
              </a:rPr>
              <a:t>Laser radiation </a:t>
            </a:r>
          </a:p>
          <a:p>
            <a:r>
              <a:rPr lang="en-US" altLang="ja-JP" sz="1600" b="1" dirty="0" smtClean="0">
                <a:solidFill>
                  <a:srgbClr val="000099"/>
                </a:solidFill>
                <a:latin typeface="メイリオ" charset="-128"/>
                <a:ea typeface="メイリオ" charset="-128"/>
                <a:cs typeface="メイリオ" charset="-128"/>
              </a:rPr>
              <a:t>		pressure noise</a:t>
            </a:r>
          </a:p>
          <a:p>
            <a:r>
              <a:rPr lang="en-US" altLang="ja-JP" sz="1600" b="1" dirty="0" smtClean="0">
                <a:solidFill>
                  <a:srgbClr val="000099"/>
                </a:solidFill>
                <a:latin typeface="メイリオ" charset="-128"/>
                <a:ea typeface="メイリオ" charset="-128"/>
                <a:cs typeface="メイリオ" charset="-128"/>
              </a:rPr>
              <a:t>thermal noise</a:t>
            </a:r>
          </a:p>
          <a:p>
            <a:r>
              <a:rPr lang="en-US" altLang="ja-JP" sz="1600" b="1" dirty="0" smtClean="0">
                <a:solidFill>
                  <a:srgbClr val="000099"/>
                </a:solidFill>
                <a:latin typeface="メイリオ" charset="-128"/>
                <a:ea typeface="メイリオ" charset="-128"/>
                <a:cs typeface="メイリオ" charset="-128"/>
              </a:rPr>
              <a:t>seismic noise</a:t>
            </a:r>
          </a:p>
          <a:p>
            <a:r>
              <a:rPr lang="en-US" altLang="ja-JP" sz="1600" b="1" dirty="0" smtClean="0">
                <a:solidFill>
                  <a:srgbClr val="000099"/>
                </a:solidFill>
                <a:latin typeface="メイリオ" charset="-128"/>
                <a:ea typeface="メイリオ" charset="-128"/>
                <a:cs typeface="メイリオ" charset="-128"/>
              </a:rPr>
              <a:t>Laser intensity</a:t>
            </a:r>
          </a:p>
          <a:p>
            <a:r>
              <a:rPr lang="en-US" altLang="ja-JP" sz="1600" b="1" dirty="0" smtClean="0">
                <a:solidFill>
                  <a:srgbClr val="000099"/>
                </a:solidFill>
                <a:latin typeface="メイリオ" charset="-128"/>
                <a:ea typeface="メイリオ" charset="-128"/>
                <a:cs typeface="メイリオ" charset="-128"/>
              </a:rPr>
              <a:t>	/frequency noise</a:t>
            </a:r>
          </a:p>
          <a:p>
            <a:endParaRPr lang="en-US" altLang="ja-JP" sz="1600" b="1" dirty="0" smtClean="0">
              <a:solidFill>
                <a:srgbClr val="000099"/>
              </a:solidFill>
              <a:latin typeface="メイリオ" charset="-128"/>
              <a:ea typeface="メイリオ" charset="-128"/>
              <a:cs typeface="メイリオ" charset="-128"/>
            </a:endParaRPr>
          </a:p>
          <a:p>
            <a:r>
              <a:rPr lang="en-US" altLang="ja-JP" sz="1600" b="1" dirty="0" smtClean="0">
                <a:solidFill>
                  <a:srgbClr val="000099"/>
                </a:solidFill>
                <a:latin typeface="メイリオ" charset="-128"/>
                <a:ea typeface="メイリオ" charset="-128"/>
                <a:cs typeface="メイリオ" charset="-128"/>
              </a:rPr>
              <a:t>electronics noise</a:t>
            </a:r>
          </a:p>
          <a:p>
            <a:r>
              <a:rPr lang="en-US" altLang="ja-JP" sz="1600" b="1" dirty="0" smtClean="0">
                <a:solidFill>
                  <a:srgbClr val="000099"/>
                </a:solidFill>
                <a:latin typeface="メイリオ" charset="-128"/>
                <a:ea typeface="メイリオ" charset="-128"/>
                <a:cs typeface="メイリオ" charset="-128"/>
              </a:rPr>
              <a:t>digitization noise</a:t>
            </a:r>
          </a:p>
          <a:p>
            <a:r>
              <a:rPr lang="en-US" altLang="ja-JP" sz="1600" b="1" dirty="0" smtClean="0">
                <a:solidFill>
                  <a:srgbClr val="000099"/>
                </a:solidFill>
                <a:latin typeface="メイリオ" charset="-128"/>
                <a:ea typeface="メイリオ" charset="-128"/>
                <a:cs typeface="メイリオ" charset="-128"/>
              </a:rPr>
              <a:t>angular control noise</a:t>
            </a:r>
          </a:p>
          <a:p>
            <a:endParaRPr lang="en-US" altLang="ja-JP" sz="1600" b="1" dirty="0" smtClean="0">
              <a:solidFill>
                <a:srgbClr val="000099"/>
              </a:solidFill>
              <a:latin typeface="メイリオ" charset="-128"/>
              <a:ea typeface="メイリオ" charset="-128"/>
              <a:cs typeface="メイリオ" charset="-128"/>
            </a:endParaRPr>
          </a:p>
          <a:p>
            <a:r>
              <a:rPr lang="en-US" altLang="ja-JP" sz="1600" b="1" dirty="0" smtClean="0">
                <a:solidFill>
                  <a:srgbClr val="000099"/>
                </a:solidFill>
                <a:latin typeface="メイリオ" charset="-128"/>
                <a:ea typeface="メイリオ" charset="-128"/>
                <a:cs typeface="メイリオ" charset="-128"/>
              </a:rPr>
              <a:t>......</a:t>
            </a:r>
            <a:endParaRPr lang="en-US" altLang="ja-JP" sz="1600" b="1" dirty="0">
              <a:solidFill>
                <a:srgbClr val="000099"/>
              </a:solidFill>
              <a:latin typeface="メイリオ" charset="-128"/>
              <a:ea typeface="メイリオ" charset="-128"/>
              <a:cs typeface="メイリオ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6011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470347" y="3355848"/>
            <a:ext cx="8077200" cy="1673352"/>
          </a:xfrm>
        </p:spPr>
        <p:txBody>
          <a:bodyPr>
            <a:normAutofit/>
          </a:bodyPr>
          <a:lstStyle/>
          <a:p>
            <a:pPr algn="ctr"/>
            <a:r>
              <a:rPr lang="en-US" altLang="ja-JP" sz="4800" dirty="0" smtClean="0"/>
              <a:t>Displacement noises</a:t>
            </a:r>
            <a:endParaRPr lang="ja-JP" altLang="en-US" sz="4800" dirty="0"/>
          </a:p>
        </p:txBody>
      </p:sp>
    </p:spTree>
    <p:extLst>
      <p:ext uri="{BB962C8B-B14F-4D97-AF65-F5344CB8AC3E}">
        <p14:creationId xmlns:p14="http://schemas.microsoft.com/office/powerpoint/2010/main" val="2876243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7437" y="1787460"/>
            <a:ext cx="4876800" cy="3162300"/>
          </a:xfrm>
          <a:prstGeom prst="rect">
            <a:avLst/>
          </a:prstGeom>
        </p:spPr>
      </p:pic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9"/>
            <a:ext cx="9144000" cy="5932041"/>
          </a:xfrm>
        </p:spPr>
        <p:txBody>
          <a:bodyPr>
            <a:normAutofit/>
          </a:bodyPr>
          <a:lstStyle/>
          <a:p>
            <a:r>
              <a:rPr lang="en-US" b="1" dirty="0" smtClean="0">
                <a:latin typeface="+mj-lt"/>
              </a:rPr>
              <a:t>Mechanical displacement sensed </a:t>
            </a:r>
            <a:br>
              <a:rPr lang="en-US" b="1" dirty="0" smtClean="0">
                <a:latin typeface="+mj-lt"/>
              </a:rPr>
            </a:br>
            <a:r>
              <a:rPr lang="en-US" b="1" dirty="0" smtClean="0">
                <a:latin typeface="+mj-lt"/>
              </a:rPr>
              <a:t>by a laser interferometer</a:t>
            </a:r>
          </a:p>
          <a:p>
            <a:endParaRPr lang="en-US" b="1" dirty="0">
              <a:latin typeface="+mj-lt"/>
            </a:endParaRPr>
          </a:p>
          <a:p>
            <a:endParaRPr lang="en-US" b="1" dirty="0" smtClean="0">
              <a:latin typeface="+mj-lt"/>
            </a:endParaRPr>
          </a:p>
          <a:p>
            <a:pPr marL="118872" indent="0">
              <a:buNone/>
            </a:pPr>
            <a:endParaRPr lang="en-US" b="1" dirty="0">
              <a:latin typeface="+mj-lt"/>
            </a:endParaRPr>
          </a:p>
          <a:p>
            <a:pPr marL="118872" indent="0">
              <a:buNone/>
            </a:pPr>
            <a:endParaRPr lang="en-US" b="1" dirty="0" smtClean="0">
              <a:latin typeface="+mj-lt"/>
            </a:endParaRPr>
          </a:p>
          <a:p>
            <a:r>
              <a:rPr lang="en-US" b="1" dirty="0" smtClean="0">
                <a:latin typeface="+mj-lt"/>
              </a:rPr>
              <a:t>The longer the arm length,</a:t>
            </a:r>
            <a:br>
              <a:rPr lang="en-US" b="1" dirty="0" smtClean="0">
                <a:latin typeface="+mj-lt"/>
              </a:rPr>
            </a:br>
            <a:r>
              <a:rPr lang="en-US" b="1" dirty="0" smtClean="0">
                <a:latin typeface="+mj-lt"/>
              </a:rPr>
              <a:t> the smaller the strain noise</a:t>
            </a:r>
          </a:p>
          <a:p>
            <a:pPr lvl="1"/>
            <a:r>
              <a:rPr lang="en-US" b="1" dirty="0" smtClean="0">
                <a:solidFill>
                  <a:srgbClr val="0000FF"/>
                </a:solidFill>
                <a:latin typeface="+mj-lt"/>
              </a:rPr>
              <a:t>Seismic noise</a:t>
            </a:r>
          </a:p>
          <a:p>
            <a:pPr lvl="1"/>
            <a:r>
              <a:rPr lang="en-US" b="1" dirty="0" smtClean="0">
                <a:solidFill>
                  <a:srgbClr val="0000FF"/>
                </a:solidFill>
                <a:latin typeface="+mj-lt"/>
              </a:rPr>
              <a:t>Thermal noise</a:t>
            </a:r>
          </a:p>
          <a:p>
            <a:pPr lvl="1"/>
            <a:r>
              <a:rPr lang="en-US" b="1" dirty="0" smtClean="0">
                <a:solidFill>
                  <a:srgbClr val="0000FF"/>
                </a:solidFill>
                <a:latin typeface="+mj-lt"/>
              </a:rPr>
              <a:t>Newtonian </a:t>
            </a:r>
            <a:r>
              <a:rPr lang="en-US" b="1" dirty="0">
                <a:solidFill>
                  <a:srgbClr val="0000FF"/>
                </a:solidFill>
                <a:latin typeface="+mj-lt"/>
              </a:rPr>
              <a:t>Gravity </a:t>
            </a:r>
            <a:r>
              <a:rPr lang="en-US" b="1" dirty="0" smtClean="0">
                <a:solidFill>
                  <a:srgbClr val="0000FF"/>
                </a:solidFill>
                <a:latin typeface="+mj-lt"/>
              </a:rPr>
              <a:t>noise</a:t>
            </a:r>
            <a:endParaRPr lang="en-US" b="1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Displacement noise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4898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9367" y="2041605"/>
            <a:ext cx="5661209" cy="454423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Displacement noise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9"/>
            <a:ext cx="9144000" cy="1954457"/>
          </a:xfrm>
        </p:spPr>
        <p:txBody>
          <a:bodyPr>
            <a:normAutofit/>
          </a:bodyPr>
          <a:lstStyle/>
          <a:p>
            <a:r>
              <a:rPr lang="en-US" b="1" dirty="0" smtClean="0">
                <a:latin typeface="+mj-lt"/>
              </a:rPr>
              <a:t>Seismic noise</a:t>
            </a:r>
          </a:p>
          <a:p>
            <a:pPr lvl="1"/>
            <a:r>
              <a:rPr lang="en-US" b="1" dirty="0" smtClean="0">
                <a:solidFill>
                  <a:srgbClr val="0000FF"/>
                </a:solidFill>
                <a:latin typeface="+mj-lt"/>
              </a:rPr>
              <a:t>Even when there is no noticeable earth quake…</a:t>
            </a:r>
          </a:p>
        </p:txBody>
      </p:sp>
      <p:sp>
        <p:nvSpPr>
          <p:cNvPr id="6" name="Rectangle 5"/>
          <p:cNvSpPr/>
          <p:nvPr/>
        </p:nvSpPr>
        <p:spPr>
          <a:xfrm>
            <a:off x="3" y="6516322"/>
            <a:ext cx="89965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http://link.aps.org/doi/10.1103/RevModPhys.</a:t>
            </a:r>
            <a:r>
              <a:rPr lang="en-US" dirty="0" smtClean="0">
                <a:hlinkClick r:id="rId3"/>
              </a:rPr>
              <a:t>86.121</a:t>
            </a:r>
            <a:r>
              <a:rPr lang="en-US" dirty="0"/>
              <a:t> </a:t>
            </a:r>
            <a:r>
              <a:rPr lang="en-US" dirty="0" smtClean="0"/>
              <a:t>(</a:t>
            </a:r>
            <a:r>
              <a:rPr lang="en-US" dirty="0" smtClean="0">
                <a:hlinkClick r:id="rId4"/>
              </a:rPr>
              <a:t>http</a:t>
            </a:r>
            <a:r>
              <a:rPr lang="en-US" dirty="0">
                <a:hlinkClick r:id="rId4"/>
              </a:rPr>
              <a:t>://</a:t>
            </a:r>
            <a:r>
              <a:rPr lang="en-US" dirty="0" err="1">
                <a:hlinkClick r:id="rId4"/>
              </a:rPr>
              <a:t>arxiv.org</a:t>
            </a:r>
            <a:r>
              <a:rPr lang="en-US" dirty="0">
                <a:hlinkClick r:id="rId4"/>
              </a:rPr>
              <a:t>/abs/</a:t>
            </a:r>
            <a:r>
              <a:rPr lang="en-US" dirty="0" smtClean="0">
                <a:hlinkClick r:id="rId4"/>
              </a:rPr>
              <a:t>1305.5188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0" name="コンテンツ プレースホルダ 2"/>
          <p:cNvSpPr txBox="1">
            <a:spLocks/>
          </p:cNvSpPr>
          <p:nvPr/>
        </p:nvSpPr>
        <p:spPr>
          <a:xfrm>
            <a:off x="7136884" y="3764022"/>
            <a:ext cx="2007116" cy="1339079"/>
          </a:xfrm>
          <a:prstGeom prst="rect">
            <a:avLst/>
          </a:prstGeom>
          <a:ln>
            <a:noFill/>
          </a:ln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+mj-lt"/>
              </a:rPr>
              <a:t>Target</a:t>
            </a:r>
            <a:br>
              <a:rPr lang="en-US" sz="2400" b="1" dirty="0" smtClean="0">
                <a:solidFill>
                  <a:srgbClr val="FF0000"/>
                </a:solidFill>
                <a:latin typeface="+mj-lt"/>
              </a:rPr>
            </a:br>
            <a:r>
              <a:rPr lang="en-US" sz="2400" b="1" dirty="0" smtClean="0">
                <a:solidFill>
                  <a:srgbClr val="FF0000"/>
                </a:solidFill>
                <a:latin typeface="+mj-lt"/>
              </a:rPr>
              <a:t>disp. noise</a:t>
            </a:r>
          </a:p>
          <a:p>
            <a:pPr marL="118872" indent="0"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+mj-lt"/>
              </a:rPr>
              <a:t>10</a:t>
            </a:r>
            <a:r>
              <a:rPr lang="en-US" sz="2400" b="1" baseline="30000" dirty="0" smtClean="0">
                <a:solidFill>
                  <a:srgbClr val="FF0000"/>
                </a:solidFill>
                <a:latin typeface="+mj-lt"/>
              </a:rPr>
              <a:t>-20</a:t>
            </a:r>
            <a:r>
              <a:rPr lang="en-US" sz="2400" b="1" dirty="0" smtClean="0">
                <a:solidFill>
                  <a:srgbClr val="FF0000"/>
                </a:solidFill>
                <a:latin typeface="+mj-lt"/>
              </a:rPr>
              <a:t>m/</a:t>
            </a:r>
            <a:r>
              <a:rPr lang="en-US" sz="2400" b="1" dirty="0" err="1" smtClean="0">
                <a:solidFill>
                  <a:srgbClr val="FF0000"/>
                </a:solidFill>
                <a:latin typeface="+mj-lt"/>
              </a:rPr>
              <a:t>rtHz</a:t>
            </a:r>
            <a:endParaRPr lang="en-US" sz="2400" b="1" dirty="0" smtClean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4" name="Down Arrow 13"/>
          <p:cNvSpPr/>
          <p:nvPr/>
        </p:nvSpPr>
        <p:spPr>
          <a:xfrm flipH="1">
            <a:off x="7631107" y="5561682"/>
            <a:ext cx="714675" cy="74845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/>
          <p:cNvSpPr/>
          <p:nvPr/>
        </p:nvSpPr>
        <p:spPr>
          <a:xfrm flipH="1">
            <a:off x="7619767" y="5380242"/>
            <a:ext cx="714675" cy="74845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/>
          <p:cNvSpPr/>
          <p:nvPr/>
        </p:nvSpPr>
        <p:spPr>
          <a:xfrm flipH="1">
            <a:off x="7614787" y="5227842"/>
            <a:ext cx="714675" cy="74845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484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9"/>
            <a:ext cx="9144000" cy="1954457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latin typeface="+mj-lt"/>
              </a:rPr>
              <a:t>Vibration isolation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smtClean="0">
                <a:latin typeface="+mj-lt"/>
              </a:rPr>
              <a:t>~ utilize a harmonic oscillator</a:t>
            </a:r>
          </a:p>
          <a:p>
            <a:pPr lvl="1"/>
            <a:r>
              <a:rPr lang="en-US" sz="2400" b="1" dirty="0">
                <a:solidFill>
                  <a:srgbClr val="0000FF"/>
                </a:solidFill>
              </a:rPr>
              <a:t>A harmonic oscillator provides vibration </a:t>
            </a:r>
            <a:r>
              <a:rPr lang="en-US" sz="2400" b="1" dirty="0" smtClean="0">
                <a:solidFill>
                  <a:srgbClr val="0000FF"/>
                </a:solidFill>
              </a:rPr>
              <a:t>isolation</a:t>
            </a:r>
            <a:br>
              <a:rPr lang="en-US" sz="2400" b="1" dirty="0" smtClean="0">
                <a:solidFill>
                  <a:srgbClr val="0000FF"/>
                </a:solidFill>
              </a:rPr>
            </a:br>
            <a:r>
              <a:rPr lang="en-US" sz="2400" b="1" dirty="0" smtClean="0">
                <a:solidFill>
                  <a:srgbClr val="0000FF"/>
                </a:solidFill>
              </a:rPr>
              <a:t>above </a:t>
            </a:r>
            <a:r>
              <a:rPr lang="en-US" sz="2400" b="1" dirty="0">
                <a:solidFill>
                  <a:srgbClr val="0000FF"/>
                </a:solidFill>
              </a:rPr>
              <a:t>its resonant </a:t>
            </a:r>
            <a:r>
              <a:rPr lang="en-US" sz="2400" b="1" dirty="0" smtClean="0">
                <a:solidFill>
                  <a:srgbClr val="0000FF"/>
                </a:solidFill>
              </a:rPr>
              <a:t>frequency</a:t>
            </a:r>
            <a:r>
              <a:rPr lang="en-US" sz="2800" b="1" dirty="0" smtClean="0">
                <a:solidFill>
                  <a:srgbClr val="0000FF"/>
                </a:solidFill>
                <a:latin typeface="+mj-lt"/>
              </a:rPr>
              <a:t> 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Displacement noise</a:t>
            </a:r>
            <a:endParaRPr lang="ja-JP" altLang="en-US" dirty="0"/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472" y="5080000"/>
            <a:ext cx="5041900" cy="1778000"/>
          </a:xfrm>
          <a:prstGeom prst="rect">
            <a:avLst/>
          </a:prstGeom>
        </p:spPr>
      </p:pic>
      <p:sp>
        <p:nvSpPr>
          <p:cNvPr id="11" name="コンテンツ プレースホルダ 2"/>
          <p:cNvSpPr txBox="1">
            <a:spLocks/>
          </p:cNvSpPr>
          <p:nvPr/>
        </p:nvSpPr>
        <p:spPr>
          <a:xfrm>
            <a:off x="6350105" y="2130814"/>
            <a:ext cx="2766871" cy="970870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>
              <a:buNone/>
            </a:pPr>
            <a:r>
              <a:rPr lang="en-US" sz="2400" dirty="0">
                <a:solidFill>
                  <a:srgbClr val="0000FF"/>
                </a:solidFill>
                <a:latin typeface="+mj-lt"/>
              </a:rPr>
              <a:t>w</a:t>
            </a:r>
            <a:r>
              <a:rPr lang="en-US" sz="2400" dirty="0" smtClean="0">
                <a:solidFill>
                  <a:srgbClr val="0000FF"/>
                </a:solidFill>
                <a:latin typeface="+mj-lt"/>
              </a:rPr>
              <a:t>0=1Hz</a:t>
            </a:r>
          </a:p>
          <a:p>
            <a:pPr marL="118872" indent="0">
              <a:buNone/>
            </a:pPr>
            <a:r>
              <a:rPr lang="en-US" sz="2400" dirty="0" smtClean="0">
                <a:solidFill>
                  <a:srgbClr val="0000FF"/>
                </a:solidFill>
                <a:latin typeface="+mj-lt"/>
              </a:rPr>
              <a:t>|x/X|~1/1000@30Hz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472" y="2333625"/>
            <a:ext cx="2064716" cy="27288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7679" y="2324100"/>
            <a:ext cx="3898900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204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Displacement noise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9"/>
            <a:ext cx="9144000" cy="1954457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latin typeface="+mj-lt"/>
              </a:rPr>
              <a:t>How to get more isolation?</a:t>
            </a:r>
          </a:p>
        </p:txBody>
      </p:sp>
      <p:grpSp>
        <p:nvGrpSpPr>
          <p:cNvPr id="10" name="Group 4"/>
          <p:cNvGrpSpPr>
            <a:grpSpLocks/>
          </p:cNvGrpSpPr>
          <p:nvPr/>
        </p:nvGrpSpPr>
        <p:grpSpPr bwMode="auto">
          <a:xfrm>
            <a:off x="390525" y="1614981"/>
            <a:ext cx="2676530" cy="3375025"/>
            <a:chOff x="240" y="1458"/>
            <a:chExt cx="1686" cy="2126"/>
          </a:xfrm>
        </p:grpSpPr>
        <p:sp>
          <p:nvSpPr>
            <p:cNvPr id="12" name="AutoShape 5"/>
            <p:cNvSpPr>
              <a:spLocks noChangeArrowheads="1"/>
            </p:cNvSpPr>
            <p:nvPr/>
          </p:nvSpPr>
          <p:spPr bwMode="auto">
            <a:xfrm>
              <a:off x="246" y="1458"/>
              <a:ext cx="1680" cy="2112"/>
            </a:xfrm>
            <a:prstGeom prst="roundRect">
              <a:avLst>
                <a:gd name="adj" fmla="val 7407"/>
              </a:avLst>
            </a:prstGeom>
            <a:solidFill>
              <a:srgbClr val="FFCCFF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6350">
                  <a:solidFill>
                    <a:srgbClr val="C0C0C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3" name="Rectangle 6"/>
            <p:cNvSpPr>
              <a:spLocks noChangeArrowheads="1"/>
            </p:cNvSpPr>
            <p:nvPr/>
          </p:nvSpPr>
          <p:spPr bwMode="auto">
            <a:xfrm>
              <a:off x="240" y="1458"/>
              <a:ext cx="1574" cy="4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AFFC9">
                      <a:alpha val="5000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15875">
                  <a:solidFill>
                    <a:srgbClr val="9696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lnSpc>
                  <a:spcPct val="110000"/>
                </a:lnSpc>
                <a:buFontTx/>
                <a:buNone/>
              </a:pPr>
              <a:r>
                <a:rPr lang="en-US" altLang="ja-JP" sz="1800" b="1" dirty="0" smtClean="0">
                  <a:solidFill>
                    <a:srgbClr val="CC0000"/>
                  </a:solidFill>
                  <a:latin typeface="Tahoma" charset="0"/>
                  <a:ea typeface="HGP創英角ｺﾞｼｯｸUB" charset="0"/>
                  <a:cs typeface="HGP創英角ｺﾞｼｯｸUB" charset="0"/>
                </a:rPr>
                <a:t>Damping</a:t>
              </a:r>
              <a:endParaRPr lang="en-US" altLang="ja-JP" sz="1800" b="1" dirty="0">
                <a:solidFill>
                  <a:srgbClr val="CC0000"/>
                </a:solidFill>
                <a:latin typeface="Tahoma" charset="0"/>
                <a:ea typeface="HGP創英角ｺﾞｼｯｸUB" charset="0"/>
                <a:cs typeface="HGP創英角ｺﾞｼｯｸUB" charset="0"/>
              </a:endParaRPr>
            </a:p>
            <a:p>
              <a:pPr algn="l">
                <a:lnSpc>
                  <a:spcPct val="110000"/>
                </a:lnSpc>
                <a:buFontTx/>
                <a:buNone/>
              </a:pPr>
              <a:r>
                <a:rPr lang="en-US" altLang="ja-JP" sz="1600" b="1" dirty="0" smtClean="0">
                  <a:solidFill>
                    <a:srgbClr val="000000"/>
                  </a:solidFill>
                  <a:latin typeface="Tahoma" charset="0"/>
                  <a:ea typeface="HGP創英角ｺﾞｼｯｸUB" charset="0"/>
                  <a:cs typeface="HGP創英角ｺﾞｼｯｸUB" charset="0"/>
                </a:rPr>
                <a:t>Lower the peak height</a:t>
              </a:r>
              <a:endParaRPr lang="en-US" altLang="ja-JP" sz="1400" b="1" dirty="0">
                <a:solidFill>
                  <a:srgbClr val="000000"/>
                </a:solidFill>
                <a:latin typeface="Tahoma" charset="0"/>
                <a:ea typeface="HGP創英角ｺﾞｼｯｸUB" charset="0"/>
                <a:cs typeface="HGP創英角ｺﾞｼｯｸUB" charset="0"/>
              </a:endParaRPr>
            </a:p>
          </p:txBody>
        </p:sp>
        <p:pic>
          <p:nvPicPr>
            <p:cNvPr id="14" name="Picture 7"/>
            <p:cNvPicPr>
              <a:picLocks noChangeAspect="1" noChangeArrowheads="1"/>
            </p:cNvPicPr>
            <p:nvPr/>
          </p:nvPicPr>
          <p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" y="2049"/>
              <a:ext cx="1650" cy="13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AFFC9">
                      <a:alpha val="5000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15875">
                  <a:solidFill>
                    <a:srgbClr val="9696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5" name="AutoShape 8"/>
            <p:cNvSpPr>
              <a:spLocks noChangeArrowheads="1"/>
            </p:cNvSpPr>
            <p:nvPr/>
          </p:nvSpPr>
          <p:spPr bwMode="auto">
            <a:xfrm rot="5400000">
              <a:off x="960" y="2178"/>
              <a:ext cx="240" cy="144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FF99CC">
                <a:alpha val="50000"/>
              </a:srgbClr>
            </a:solidFill>
            <a:ln w="9525">
              <a:solidFill>
                <a:srgbClr val="CC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7" name="Rectangle 10"/>
            <p:cNvSpPr>
              <a:spLocks noChangeArrowheads="1"/>
            </p:cNvSpPr>
            <p:nvPr/>
          </p:nvSpPr>
          <p:spPr bwMode="auto">
            <a:xfrm>
              <a:off x="503" y="3358"/>
              <a:ext cx="1131" cy="2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AFFC9">
                      <a:alpha val="5000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15875">
                  <a:solidFill>
                    <a:srgbClr val="9696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altLang="ja-JP" sz="1600" b="1" dirty="0" smtClean="0">
                  <a:solidFill>
                    <a:srgbClr val="000000"/>
                  </a:solidFill>
                  <a:latin typeface="Tahoma" charset="0"/>
                  <a:ea typeface="HGP創英角ｺﾞｼｯｸUB" charset="0"/>
                  <a:cs typeface="HGP創英角ｺﾞｼｯｸUB" charset="0"/>
                </a:rPr>
                <a:t>Worse </a:t>
              </a:r>
              <a:r>
                <a:rPr lang="en-US" altLang="ja-JP" sz="1600" b="1" dirty="0">
                  <a:solidFill>
                    <a:srgbClr val="000000"/>
                  </a:solidFill>
                  <a:latin typeface="Tahoma" charset="0"/>
                  <a:ea typeface="HGP創英角ｺﾞｼｯｸUB" charset="0"/>
                  <a:cs typeface="HGP創英角ｺﾞｼｯｸUB" charset="0"/>
                </a:rPr>
                <a:t>isolation</a:t>
              </a:r>
              <a:endParaRPr lang="en-US" altLang="ja-JP" sz="1400" b="1" dirty="0">
                <a:solidFill>
                  <a:srgbClr val="000000"/>
                </a:solidFill>
                <a:latin typeface="Tahoma" charset="0"/>
                <a:ea typeface="HGP創英角ｺﾞｼｯｸUB" charset="0"/>
                <a:cs typeface="HGP創英角ｺﾞｼｯｸUB" charset="0"/>
              </a:endParaRPr>
            </a:p>
          </p:txBody>
        </p:sp>
      </p:grpSp>
      <p:grpSp>
        <p:nvGrpSpPr>
          <p:cNvPr id="18" name="Group 11"/>
          <p:cNvGrpSpPr>
            <a:grpSpLocks/>
          </p:cNvGrpSpPr>
          <p:nvPr/>
        </p:nvGrpSpPr>
        <p:grpSpPr bwMode="auto">
          <a:xfrm>
            <a:off x="6181721" y="1586406"/>
            <a:ext cx="2666999" cy="3390900"/>
            <a:chOff x="3888" y="1440"/>
            <a:chExt cx="1680" cy="2136"/>
          </a:xfrm>
        </p:grpSpPr>
        <p:sp>
          <p:nvSpPr>
            <p:cNvPr id="19" name="AutoShape 12"/>
            <p:cNvSpPr>
              <a:spLocks noChangeArrowheads="1"/>
            </p:cNvSpPr>
            <p:nvPr/>
          </p:nvSpPr>
          <p:spPr bwMode="auto">
            <a:xfrm>
              <a:off x="3888" y="1458"/>
              <a:ext cx="1680" cy="2112"/>
            </a:xfrm>
            <a:prstGeom prst="roundRect">
              <a:avLst>
                <a:gd name="adj" fmla="val 7407"/>
              </a:avLst>
            </a:prstGeom>
            <a:solidFill>
              <a:srgbClr val="CCFFFF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6350">
                  <a:solidFill>
                    <a:srgbClr val="C0C0C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0" name="Rectangle 13"/>
            <p:cNvSpPr>
              <a:spLocks noChangeArrowheads="1"/>
            </p:cNvSpPr>
            <p:nvPr/>
          </p:nvSpPr>
          <p:spPr bwMode="auto">
            <a:xfrm>
              <a:off x="3935" y="1440"/>
              <a:ext cx="1597" cy="4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AFFC9">
                      <a:alpha val="5000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15875">
                  <a:solidFill>
                    <a:srgbClr val="9696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lnSpc>
                  <a:spcPct val="110000"/>
                </a:lnSpc>
                <a:buFontTx/>
                <a:buNone/>
              </a:pPr>
              <a:r>
                <a:rPr lang="en-US" altLang="ja-JP" sz="1800" b="1" dirty="0" smtClean="0">
                  <a:solidFill>
                    <a:srgbClr val="0000FF"/>
                  </a:solidFill>
                  <a:latin typeface="Tahoma" charset="0"/>
                  <a:ea typeface="HGP創英角ｺﾞｼｯｸUB" charset="0"/>
                  <a:cs typeface="HGP創英角ｺﾞｼｯｸUB" charset="0"/>
                </a:rPr>
                <a:t>Lower resonant </a:t>
              </a:r>
              <a:r>
                <a:rPr lang="en-US" altLang="ja-JP" sz="1800" b="1" dirty="0" err="1" smtClean="0">
                  <a:solidFill>
                    <a:srgbClr val="0000FF"/>
                  </a:solidFill>
                  <a:latin typeface="Tahoma" charset="0"/>
                  <a:ea typeface="HGP創英角ｺﾞｼｯｸUB" charset="0"/>
                  <a:cs typeface="HGP創英角ｺﾞｼｯｸUB" charset="0"/>
                </a:rPr>
                <a:t>freq</a:t>
              </a:r>
              <a:endParaRPr lang="en-US" altLang="ja-JP" sz="1800" b="1" dirty="0">
                <a:solidFill>
                  <a:srgbClr val="0000FF"/>
                </a:solidFill>
                <a:latin typeface="Tahoma" charset="0"/>
                <a:ea typeface="HGP創英角ｺﾞｼｯｸUB" charset="0"/>
                <a:cs typeface="HGP創英角ｺﾞｼｯｸUB" charset="0"/>
              </a:endParaRPr>
            </a:p>
            <a:p>
              <a:pPr algn="l">
                <a:lnSpc>
                  <a:spcPct val="110000"/>
                </a:lnSpc>
                <a:buFontTx/>
                <a:buNone/>
              </a:pPr>
              <a:r>
                <a:rPr lang="ja-JP" altLang="en-US" sz="1600" b="1" dirty="0">
                  <a:solidFill>
                    <a:srgbClr val="000000"/>
                  </a:solidFill>
                  <a:latin typeface="Tahoma" charset="0"/>
                  <a:ea typeface="HGP創英角ｺﾞｼｯｸUB" charset="0"/>
                  <a:cs typeface="HGP創英角ｺﾞｼｯｸUB" charset="0"/>
                </a:rPr>
                <a:t>　</a:t>
              </a:r>
              <a:r>
                <a:rPr lang="en-US" altLang="ja-JP" sz="1600" b="1" dirty="0" smtClean="0">
                  <a:solidFill>
                    <a:srgbClr val="000000"/>
                  </a:solidFill>
                  <a:latin typeface="Tahoma" charset="0"/>
                  <a:ea typeface="HGP創英角ｺﾞｼｯｸUB" charset="0"/>
                  <a:cs typeface="HGP創英角ｺﾞｼｯｸUB" charset="0"/>
                </a:rPr>
                <a:t>Better isolation</a:t>
              </a:r>
              <a:endParaRPr lang="en-US" altLang="ja-JP" sz="1400" b="1" dirty="0">
                <a:solidFill>
                  <a:srgbClr val="000000"/>
                </a:solidFill>
                <a:latin typeface="Tahoma" charset="0"/>
                <a:ea typeface="HGP創英角ｺﾞｼｯｸUB" charset="0"/>
                <a:cs typeface="HGP創英角ｺﾞｼｯｸUB" charset="0"/>
              </a:endParaRPr>
            </a:p>
          </p:txBody>
        </p:sp>
        <p:pic>
          <p:nvPicPr>
            <p:cNvPr id="21" name="Picture 14"/>
            <p:cNvPicPr>
              <a:picLocks noChangeAspect="1" noChangeArrowheads="1"/>
            </p:cNvPicPr>
            <p:nvPr/>
          </p:nvPicPr>
          <p:blipFill>
            <a:blip r:embed="rId3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8" y="2049"/>
              <a:ext cx="1650" cy="13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AFFC9">
                      <a:alpha val="5000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15875">
                  <a:solidFill>
                    <a:srgbClr val="9696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2" name="AutoShape 15"/>
            <p:cNvSpPr>
              <a:spLocks noChangeArrowheads="1"/>
            </p:cNvSpPr>
            <p:nvPr/>
          </p:nvSpPr>
          <p:spPr bwMode="auto">
            <a:xfrm rot="5400000">
              <a:off x="4944" y="2754"/>
              <a:ext cx="240" cy="144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CCFFFF">
                <a:alpha val="50000"/>
              </a:srgbClr>
            </a:solidFill>
            <a:ln w="9525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4" name="Rectangle 17"/>
            <p:cNvSpPr>
              <a:spLocks noChangeArrowheads="1"/>
            </p:cNvSpPr>
            <p:nvPr/>
          </p:nvSpPr>
          <p:spPr bwMode="auto">
            <a:xfrm>
              <a:off x="4111" y="3363"/>
              <a:ext cx="1323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AFFC9">
                      <a:alpha val="5000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15875">
                  <a:solidFill>
                    <a:srgbClr val="9696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en-US" altLang="ja-JP" sz="1600" b="1" dirty="0" smtClean="0">
                  <a:solidFill>
                    <a:srgbClr val="000000"/>
                  </a:solidFill>
                  <a:latin typeface="Tahoma" charset="0"/>
                  <a:ea typeface="HGP創英角ｺﾞｼｯｸUB" charset="0"/>
                  <a:cs typeface="HGP創英角ｺﾞｼｯｸUB" charset="0"/>
                </a:rPr>
                <a:t>Complex to realize</a:t>
              </a:r>
              <a:endParaRPr lang="en-US" altLang="ja-JP" sz="1600" b="1" dirty="0">
                <a:solidFill>
                  <a:srgbClr val="000000"/>
                </a:solidFill>
                <a:latin typeface="Tahoma" charset="0"/>
                <a:ea typeface="HGP創英角ｺﾞｼｯｸUB" charset="0"/>
                <a:cs typeface="HGP創英角ｺﾞｼｯｸUB" charset="0"/>
              </a:endParaRPr>
            </a:p>
          </p:txBody>
        </p:sp>
      </p:grpSp>
      <p:grpSp>
        <p:nvGrpSpPr>
          <p:cNvPr id="25" name="Group 19"/>
          <p:cNvGrpSpPr>
            <a:grpSpLocks/>
          </p:cNvGrpSpPr>
          <p:nvPr/>
        </p:nvGrpSpPr>
        <p:grpSpPr bwMode="auto">
          <a:xfrm>
            <a:off x="3324227" y="1605456"/>
            <a:ext cx="2697166" cy="3392488"/>
            <a:chOff x="2088" y="1452"/>
            <a:chExt cx="1699" cy="2137"/>
          </a:xfrm>
        </p:grpSpPr>
        <p:sp>
          <p:nvSpPr>
            <p:cNvPr id="26" name="AutoShape 20"/>
            <p:cNvSpPr>
              <a:spLocks noChangeArrowheads="1"/>
            </p:cNvSpPr>
            <p:nvPr/>
          </p:nvSpPr>
          <p:spPr bwMode="auto">
            <a:xfrm>
              <a:off x="2088" y="1458"/>
              <a:ext cx="1680" cy="2112"/>
            </a:xfrm>
            <a:prstGeom prst="roundRect">
              <a:avLst>
                <a:gd name="adj" fmla="val 7407"/>
              </a:avLst>
            </a:prstGeom>
            <a:solidFill>
              <a:srgbClr val="CCFFCC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6350">
                  <a:solidFill>
                    <a:srgbClr val="C0C0C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7" name="Rectangle 21"/>
            <p:cNvSpPr>
              <a:spLocks noChangeArrowheads="1"/>
            </p:cNvSpPr>
            <p:nvPr/>
          </p:nvSpPr>
          <p:spPr bwMode="auto">
            <a:xfrm>
              <a:off x="2176" y="1452"/>
              <a:ext cx="1611" cy="4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AFFC9">
                      <a:alpha val="5000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15875">
                  <a:solidFill>
                    <a:srgbClr val="9696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lnSpc>
                  <a:spcPct val="110000"/>
                </a:lnSpc>
                <a:buFontTx/>
                <a:buNone/>
              </a:pPr>
              <a:r>
                <a:rPr lang="en-US" altLang="ja-JP" sz="1800" b="1" dirty="0" smtClean="0">
                  <a:solidFill>
                    <a:srgbClr val="008000"/>
                  </a:solidFill>
                  <a:latin typeface="Tahoma" charset="0"/>
                  <a:ea typeface="HGP創英角ｺﾞｼｯｸUB" charset="0"/>
                  <a:cs typeface="HGP創英角ｺﾞｼｯｸUB" charset="0"/>
                </a:rPr>
                <a:t>Multi stage</a:t>
              </a:r>
              <a:endParaRPr lang="en-US" altLang="ja-JP" sz="1800" b="1" dirty="0">
                <a:solidFill>
                  <a:srgbClr val="008000"/>
                </a:solidFill>
                <a:latin typeface="Tahoma" charset="0"/>
                <a:ea typeface="HGP創英角ｺﾞｼｯｸUB" charset="0"/>
                <a:cs typeface="HGP創英角ｺﾞｼｯｸUB" charset="0"/>
              </a:endParaRPr>
            </a:p>
            <a:p>
              <a:pPr>
                <a:lnSpc>
                  <a:spcPct val="110000"/>
                </a:lnSpc>
              </a:pPr>
              <a:r>
                <a:rPr lang="en-US" altLang="ja-JP" sz="1600" b="1" dirty="0" smtClean="0">
                  <a:solidFill>
                    <a:srgbClr val="000000"/>
                  </a:solidFill>
                  <a:latin typeface="Tahoma" charset="0"/>
                  <a:ea typeface="HGP創英角ｺﾞｼｯｸUB" charset="0"/>
                  <a:cs typeface="HGP創英角ｺﾞｼｯｸUB" charset="0"/>
                </a:rPr>
                <a:t>Steeper isolation curve</a:t>
              </a:r>
            </a:p>
          </p:txBody>
        </p:sp>
        <p:pic>
          <p:nvPicPr>
            <p:cNvPr id="28" name="Picture 22"/>
            <p:cNvPicPr>
              <a:picLocks noChangeAspect="1" noChangeArrowheads="1"/>
            </p:cNvPicPr>
            <p:nvPr/>
          </p:nvPicPr>
          <p:blipFill>
            <a:blip r:embed="rId4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2" y="2049"/>
              <a:ext cx="1650" cy="13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AFFC9">
                      <a:alpha val="5000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15875">
                  <a:solidFill>
                    <a:srgbClr val="9696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9" name="AutoShape 23"/>
            <p:cNvSpPr>
              <a:spLocks noChangeArrowheads="1"/>
            </p:cNvSpPr>
            <p:nvPr/>
          </p:nvSpPr>
          <p:spPr bwMode="auto">
            <a:xfrm rot="5400000">
              <a:off x="3120" y="2898"/>
              <a:ext cx="240" cy="144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CCFFCC">
                <a:alpha val="50000"/>
              </a:srgbClr>
            </a:solidFill>
            <a:ln w="9525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1" name="Rectangle 25"/>
            <p:cNvSpPr>
              <a:spLocks noChangeArrowheads="1"/>
            </p:cNvSpPr>
            <p:nvPr/>
          </p:nvSpPr>
          <p:spPr bwMode="auto">
            <a:xfrm>
              <a:off x="2450" y="3363"/>
              <a:ext cx="862" cy="2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AFFC9">
                      <a:alpha val="5000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15875">
                  <a:solidFill>
                    <a:srgbClr val="9696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altLang="ja-JP" sz="1600" b="1" dirty="0" smtClean="0">
                  <a:solidFill>
                    <a:srgbClr val="000000"/>
                  </a:solidFill>
                  <a:latin typeface="Tahoma" charset="0"/>
                  <a:ea typeface="HGP創英角ｺﾞｼｯｸUB" charset="0"/>
                  <a:cs typeface="HGP創英角ｺﾞｼｯｸUB" charset="0"/>
                </a:rPr>
                <a:t>More peaks</a:t>
              </a:r>
              <a:endParaRPr lang="en-US" altLang="ja-JP" sz="1400" b="1" dirty="0">
                <a:solidFill>
                  <a:srgbClr val="000000"/>
                </a:solidFill>
                <a:latin typeface="Tahoma" charset="0"/>
                <a:ea typeface="HGP創英角ｺﾞｼｯｸUB" charset="0"/>
                <a:cs typeface="HGP創英角ｺﾞｼｯｸUB" charset="0"/>
              </a:endParaRPr>
            </a:p>
          </p:txBody>
        </p:sp>
        <p:sp>
          <p:nvSpPr>
            <p:cNvPr id="32" name="Rectangle 26"/>
            <p:cNvSpPr>
              <a:spLocks noChangeArrowheads="1"/>
            </p:cNvSpPr>
            <p:nvPr/>
          </p:nvSpPr>
          <p:spPr bwMode="auto">
            <a:xfrm>
              <a:off x="3282" y="2976"/>
              <a:ext cx="269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AFFC9">
                      <a:alpha val="5000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15875">
                  <a:solidFill>
                    <a:srgbClr val="9696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en-US" altLang="ja-JP" sz="1400" b="1" i="1">
                  <a:solidFill>
                    <a:srgbClr val="000000"/>
                  </a:solidFill>
                  <a:latin typeface="Tahoma" charset="0"/>
                  <a:ea typeface="HGP創英角ｺﾞｼｯｸUB" charset="0"/>
                  <a:cs typeface="HGP創英角ｺﾞｼｯｸUB" charset="0"/>
                </a:rPr>
                <a:t>f</a:t>
              </a:r>
              <a:r>
                <a:rPr lang="en-US" altLang="ja-JP" sz="1400" b="1">
                  <a:solidFill>
                    <a:srgbClr val="000000"/>
                  </a:solidFill>
                  <a:latin typeface="Tahoma" charset="0"/>
                  <a:ea typeface="HGP創英角ｺﾞｼｯｸUB" charset="0"/>
                  <a:cs typeface="HGP創英角ｺﾞｼｯｸUB" charset="0"/>
                </a:rPr>
                <a:t> </a:t>
              </a:r>
              <a:r>
                <a:rPr lang="en-US" altLang="ja-JP" sz="1400" b="1" baseline="30000">
                  <a:solidFill>
                    <a:srgbClr val="000000"/>
                  </a:solidFill>
                  <a:latin typeface="Tahoma" charset="0"/>
                  <a:ea typeface="HGP創英角ｺﾞｼｯｸUB" charset="0"/>
                  <a:cs typeface="HGP創英角ｺﾞｼｯｸUB" charset="0"/>
                </a:rPr>
                <a:t>-2</a:t>
              </a:r>
            </a:p>
          </p:txBody>
        </p:sp>
        <p:sp>
          <p:nvSpPr>
            <p:cNvPr id="33" name="Rectangle 27"/>
            <p:cNvSpPr>
              <a:spLocks noChangeArrowheads="1"/>
            </p:cNvSpPr>
            <p:nvPr/>
          </p:nvSpPr>
          <p:spPr bwMode="auto">
            <a:xfrm>
              <a:off x="2832" y="2928"/>
              <a:ext cx="269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AFFC9">
                      <a:alpha val="5000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15875">
                  <a:solidFill>
                    <a:srgbClr val="9696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en-US" altLang="ja-JP" sz="1400" b="1" i="1">
                  <a:solidFill>
                    <a:srgbClr val="008000"/>
                  </a:solidFill>
                  <a:latin typeface="Tahoma" charset="0"/>
                  <a:ea typeface="HGP創英角ｺﾞｼｯｸUB" charset="0"/>
                  <a:cs typeface="HGP創英角ｺﾞｼｯｸUB" charset="0"/>
                </a:rPr>
                <a:t>f</a:t>
              </a:r>
              <a:r>
                <a:rPr lang="en-US" altLang="ja-JP" sz="1400" b="1">
                  <a:solidFill>
                    <a:srgbClr val="008000"/>
                  </a:solidFill>
                  <a:latin typeface="Tahoma" charset="0"/>
                  <a:ea typeface="HGP創英角ｺﾞｼｯｸUB" charset="0"/>
                  <a:cs typeface="HGP創英角ｺﾞｼｯｸUB" charset="0"/>
                </a:rPr>
                <a:t> </a:t>
              </a:r>
              <a:r>
                <a:rPr lang="en-US" altLang="ja-JP" sz="1400" b="1" baseline="30000">
                  <a:solidFill>
                    <a:srgbClr val="008000"/>
                  </a:solidFill>
                  <a:latin typeface="Tahoma" charset="0"/>
                  <a:ea typeface="HGP創英角ｺﾞｼｯｸUB" charset="0"/>
                  <a:cs typeface="HGP創英角ｺﾞｼｯｸUB" charset="0"/>
                </a:rPr>
                <a:t>-4</a:t>
              </a:r>
            </a:p>
          </p:txBody>
        </p:sp>
      </p:grpSp>
      <p:sp>
        <p:nvSpPr>
          <p:cNvPr id="34" name="コンテンツ プレースホルダ 2"/>
          <p:cNvSpPr txBox="1">
            <a:spLocks/>
          </p:cNvSpPr>
          <p:nvPr/>
        </p:nvSpPr>
        <p:spPr>
          <a:xfrm>
            <a:off x="0" y="5309916"/>
            <a:ext cx="9144000" cy="1085972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 smtClean="0">
                <a:latin typeface="+mj-lt"/>
              </a:rPr>
              <a:t>In practice: employ combination of these measures</a:t>
            </a:r>
          </a:p>
        </p:txBody>
      </p:sp>
    </p:spTree>
    <p:extLst>
      <p:ext uri="{BB962C8B-B14F-4D97-AF65-F5344CB8AC3E}">
        <p14:creationId xmlns:p14="http://schemas.microsoft.com/office/powerpoint/2010/main" val="1885066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Displacement noise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9"/>
            <a:ext cx="9144000" cy="1954457"/>
          </a:xfrm>
        </p:spPr>
        <p:txBody>
          <a:bodyPr>
            <a:normAutofit/>
          </a:bodyPr>
          <a:lstStyle/>
          <a:p>
            <a:r>
              <a:rPr lang="en-US" sz="2400" b="1" dirty="0" err="1" smtClean="0">
                <a:latin typeface="+mj-lt"/>
              </a:rPr>
              <a:t>iLIGO</a:t>
            </a:r>
            <a:r>
              <a:rPr lang="en-US" sz="2400" b="1" dirty="0" smtClean="0">
                <a:latin typeface="+mj-lt"/>
              </a:rPr>
              <a:t> vibration isolation</a:t>
            </a:r>
          </a:p>
          <a:p>
            <a:r>
              <a:rPr lang="en-US" sz="2400" b="1" dirty="0" smtClean="0">
                <a:latin typeface="+mj-lt"/>
              </a:rPr>
              <a:t>Hydraulic </a:t>
            </a:r>
            <a:r>
              <a:rPr lang="en-US" sz="2400" b="1" dirty="0">
                <a:latin typeface="+mj-lt"/>
              </a:rPr>
              <a:t>a</a:t>
            </a:r>
            <a:r>
              <a:rPr lang="en-US" sz="2400" b="1" dirty="0" smtClean="0">
                <a:latin typeface="+mj-lt"/>
              </a:rPr>
              <a:t>ctive isolation /  Isolation stack / Single Pendulum</a:t>
            </a:r>
          </a:p>
        </p:txBody>
      </p:sp>
      <p:pic>
        <p:nvPicPr>
          <p:cNvPr id="38" name="Picture 3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634995"/>
            <a:ext cx="3677910" cy="2223005"/>
          </a:xfrm>
          <a:prstGeom prst="rect">
            <a:avLst/>
          </a:prstGeom>
          <a:noFill/>
          <a:ln w="57150" cmpd="thinThick">
            <a:solidFill>
              <a:srgbClr val="3333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934142"/>
            <a:ext cx="3850815" cy="25709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4760" y="1934142"/>
            <a:ext cx="3302588" cy="492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237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Displacement noise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9"/>
            <a:ext cx="9144000" cy="1954457"/>
          </a:xfrm>
        </p:spPr>
        <p:txBody>
          <a:bodyPr>
            <a:normAutofit/>
          </a:bodyPr>
          <a:lstStyle/>
          <a:p>
            <a:r>
              <a:rPr lang="en-US" sz="2400" b="1" dirty="0" err="1">
                <a:latin typeface="+mj-lt"/>
              </a:rPr>
              <a:t>a</a:t>
            </a:r>
            <a:r>
              <a:rPr lang="en-US" sz="2400" b="1" dirty="0" err="1" smtClean="0">
                <a:latin typeface="+mj-lt"/>
              </a:rPr>
              <a:t>LIGO</a:t>
            </a:r>
            <a:r>
              <a:rPr lang="en-US" sz="2400" b="1" dirty="0" smtClean="0">
                <a:latin typeface="+mj-lt"/>
              </a:rPr>
              <a:t> vibration isolation</a:t>
            </a:r>
          </a:p>
          <a:p>
            <a:r>
              <a:rPr lang="en-US" sz="2400" b="1" dirty="0" smtClean="0">
                <a:latin typeface="+mj-lt"/>
              </a:rPr>
              <a:t>Hydraulic </a:t>
            </a:r>
            <a:r>
              <a:rPr lang="en-US" sz="2400" b="1" dirty="0">
                <a:latin typeface="+mj-lt"/>
              </a:rPr>
              <a:t>a</a:t>
            </a:r>
            <a:r>
              <a:rPr lang="en-US" sz="2400" b="1" dirty="0" smtClean="0">
                <a:latin typeface="+mj-lt"/>
              </a:rPr>
              <a:t>ctive isolation /  </a:t>
            </a:r>
            <a:r>
              <a:rPr lang="en-US" sz="2400" b="1" dirty="0" err="1" smtClean="0">
                <a:latin typeface="+mj-lt"/>
              </a:rPr>
              <a:t>Invacuum</a:t>
            </a:r>
            <a:r>
              <a:rPr lang="en-US" sz="2400" b="1" dirty="0" smtClean="0">
                <a:latin typeface="+mj-lt"/>
              </a:rPr>
              <a:t> Active Isolation Platforms / Multiple Pendulum</a:t>
            </a:r>
          </a:p>
        </p:txBody>
      </p:sp>
      <p:pic>
        <p:nvPicPr>
          <p:cNvPr id="7" name="Picture 6" descr="9_aLIGO_vibration_isola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0416"/>
            <a:ext cx="3535881" cy="32103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9604" y="2248447"/>
            <a:ext cx="2969578" cy="39256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4065" y="2129550"/>
            <a:ext cx="2996708" cy="4044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439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/>
        </p:nvSpPr>
        <p:spPr>
          <a:xfrm>
            <a:off x="5757468" y="155448"/>
            <a:ext cx="2611184" cy="670255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Displacement noise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9"/>
            <a:ext cx="9144000" cy="1954457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latin typeface="+mj-lt"/>
              </a:rPr>
              <a:t>Virgo: super attenuator</a:t>
            </a:r>
          </a:p>
          <a:p>
            <a:pPr lvl="1"/>
            <a:r>
              <a:rPr lang="en-US" sz="2400" b="1" dirty="0" smtClean="0">
                <a:solidFill>
                  <a:srgbClr val="0000FF"/>
                </a:solidFill>
                <a:latin typeface="+mj-lt"/>
              </a:rPr>
              <a:t>8m high</a:t>
            </a:r>
          </a:p>
          <a:p>
            <a:pPr lvl="1"/>
            <a:r>
              <a:rPr lang="en-US" sz="2400" b="1" dirty="0" smtClean="0">
                <a:solidFill>
                  <a:srgbClr val="0000FF"/>
                </a:solidFill>
                <a:latin typeface="+mj-lt"/>
              </a:rPr>
              <a:t>9 stages in horizontal</a:t>
            </a:r>
          </a:p>
          <a:p>
            <a:pPr lvl="1"/>
            <a:r>
              <a:rPr lang="en-US" sz="2400" b="1" dirty="0" smtClean="0">
                <a:solidFill>
                  <a:srgbClr val="0000FF"/>
                </a:solidFill>
                <a:latin typeface="+mj-lt"/>
              </a:rPr>
              <a:t>6 stages in vertical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5918998" y="271641"/>
            <a:ext cx="2358917" cy="6248987"/>
            <a:chOff x="6222053" y="1447799"/>
            <a:chExt cx="2069971" cy="5483547"/>
          </a:xfrm>
        </p:grpSpPr>
        <p:pic>
          <p:nvPicPr>
            <p:cNvPr id="9" name="Picture 9" descr="SASmall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2053" y="1447799"/>
              <a:ext cx="1934300" cy="5483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Line 10"/>
            <p:cNvSpPr>
              <a:spLocks noChangeAspect="1" noChangeShapeType="1"/>
            </p:cNvSpPr>
            <p:nvPr/>
          </p:nvSpPr>
          <p:spPr bwMode="auto">
            <a:xfrm>
              <a:off x="7174923" y="1915147"/>
              <a:ext cx="15578" cy="607552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Line 11"/>
            <p:cNvSpPr>
              <a:spLocks noChangeAspect="1" noChangeShapeType="1"/>
            </p:cNvSpPr>
            <p:nvPr/>
          </p:nvSpPr>
          <p:spPr bwMode="auto">
            <a:xfrm>
              <a:off x="7206079" y="2813493"/>
              <a:ext cx="2596" cy="233674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Line 12"/>
            <p:cNvSpPr>
              <a:spLocks noChangeAspect="1" noChangeShapeType="1"/>
            </p:cNvSpPr>
            <p:nvPr/>
          </p:nvSpPr>
          <p:spPr bwMode="auto">
            <a:xfrm>
              <a:off x="7221658" y="3340557"/>
              <a:ext cx="0" cy="283005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Line 13"/>
            <p:cNvSpPr>
              <a:spLocks noChangeAspect="1" noChangeShapeType="1"/>
            </p:cNvSpPr>
            <p:nvPr/>
          </p:nvSpPr>
          <p:spPr bwMode="auto">
            <a:xfrm>
              <a:off x="7239832" y="3937724"/>
              <a:ext cx="5193" cy="340125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Line 14"/>
            <p:cNvSpPr>
              <a:spLocks noChangeAspect="1" noChangeShapeType="1"/>
            </p:cNvSpPr>
            <p:nvPr/>
          </p:nvSpPr>
          <p:spPr bwMode="auto">
            <a:xfrm>
              <a:off x="7260603" y="4617975"/>
              <a:ext cx="0" cy="20771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Line 15"/>
            <p:cNvSpPr>
              <a:spLocks noChangeAspect="1" noChangeShapeType="1"/>
            </p:cNvSpPr>
            <p:nvPr/>
          </p:nvSpPr>
          <p:spPr bwMode="auto">
            <a:xfrm rot="48237">
              <a:off x="7283971" y="5383906"/>
              <a:ext cx="33753" cy="545239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Line 16"/>
            <p:cNvSpPr>
              <a:spLocks noChangeAspect="1" noChangeShapeType="1"/>
            </p:cNvSpPr>
            <p:nvPr/>
          </p:nvSpPr>
          <p:spPr bwMode="auto">
            <a:xfrm>
              <a:off x="7507259" y="6139451"/>
              <a:ext cx="20771" cy="4751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Line 17"/>
            <p:cNvSpPr>
              <a:spLocks noChangeAspect="1" noChangeShapeType="1"/>
            </p:cNvSpPr>
            <p:nvPr/>
          </p:nvSpPr>
          <p:spPr bwMode="auto">
            <a:xfrm>
              <a:off x="7154152" y="6170608"/>
              <a:ext cx="2596" cy="3375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Line 18"/>
            <p:cNvSpPr>
              <a:spLocks noChangeAspect="1" noChangeShapeType="1"/>
            </p:cNvSpPr>
            <p:nvPr/>
          </p:nvSpPr>
          <p:spPr bwMode="auto">
            <a:xfrm flipV="1">
              <a:off x="7206079" y="6505540"/>
              <a:ext cx="2596" cy="10645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Line 19"/>
            <p:cNvSpPr>
              <a:spLocks noChangeAspect="1" noChangeShapeType="1"/>
            </p:cNvSpPr>
            <p:nvPr/>
          </p:nvSpPr>
          <p:spPr bwMode="auto">
            <a:xfrm flipV="1">
              <a:off x="7206079" y="6144644"/>
              <a:ext cx="2596" cy="308969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Line 20"/>
            <p:cNvSpPr>
              <a:spLocks noChangeAspect="1" noChangeShapeType="1"/>
            </p:cNvSpPr>
            <p:nvPr/>
          </p:nvSpPr>
          <p:spPr bwMode="auto">
            <a:xfrm>
              <a:off x="7226850" y="6162819"/>
              <a:ext cx="0" cy="283005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Line 21"/>
            <p:cNvSpPr>
              <a:spLocks noChangeAspect="1" noChangeShapeType="1"/>
            </p:cNvSpPr>
            <p:nvPr/>
          </p:nvSpPr>
          <p:spPr bwMode="auto">
            <a:xfrm>
              <a:off x="7174923" y="6479577"/>
              <a:ext cx="77891" cy="54524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Line 22"/>
            <p:cNvSpPr>
              <a:spLocks noChangeAspect="1" noChangeShapeType="1"/>
            </p:cNvSpPr>
            <p:nvPr/>
          </p:nvSpPr>
          <p:spPr bwMode="auto">
            <a:xfrm>
              <a:off x="7226850" y="6521119"/>
              <a:ext cx="0" cy="41542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Line 23"/>
            <p:cNvSpPr>
              <a:spLocks noChangeAspect="1" noChangeShapeType="1"/>
            </p:cNvSpPr>
            <p:nvPr/>
          </p:nvSpPr>
          <p:spPr bwMode="auto">
            <a:xfrm>
              <a:off x="7167134" y="6487366"/>
              <a:ext cx="77891" cy="54524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Line 24"/>
            <p:cNvSpPr>
              <a:spLocks noChangeAspect="1" noChangeShapeType="1"/>
            </p:cNvSpPr>
            <p:nvPr/>
          </p:nvSpPr>
          <p:spPr bwMode="auto">
            <a:xfrm>
              <a:off x="7431964" y="6113487"/>
              <a:ext cx="18175" cy="366089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Line 25"/>
            <p:cNvSpPr>
              <a:spLocks noChangeAspect="1" noChangeShapeType="1"/>
            </p:cNvSpPr>
            <p:nvPr/>
          </p:nvSpPr>
          <p:spPr bwMode="auto">
            <a:xfrm>
              <a:off x="7452735" y="6139451"/>
              <a:ext cx="18175" cy="366089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Line 26"/>
            <p:cNvSpPr>
              <a:spLocks noChangeAspect="1" noChangeShapeType="1"/>
            </p:cNvSpPr>
            <p:nvPr/>
          </p:nvSpPr>
          <p:spPr bwMode="auto">
            <a:xfrm>
              <a:off x="7431964" y="6471787"/>
              <a:ext cx="38946" cy="109048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AutoShape 27"/>
            <p:cNvSpPr>
              <a:spLocks noChangeAspect="1" noChangeArrowheads="1"/>
            </p:cNvSpPr>
            <p:nvPr/>
          </p:nvSpPr>
          <p:spPr bwMode="auto">
            <a:xfrm rot="5259763">
              <a:off x="6920478" y="5908374"/>
              <a:ext cx="70102" cy="111644"/>
            </a:xfrm>
            <a:prstGeom prst="flowChartMagneticDrum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AutoShape 28"/>
            <p:cNvSpPr>
              <a:spLocks noChangeAspect="1" noChangeArrowheads="1"/>
            </p:cNvSpPr>
            <p:nvPr/>
          </p:nvSpPr>
          <p:spPr bwMode="auto">
            <a:xfrm rot="5259763">
              <a:off x="7634481" y="5814904"/>
              <a:ext cx="70102" cy="111644"/>
            </a:xfrm>
            <a:prstGeom prst="flowChartMagneticDrum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AutoShape 29"/>
            <p:cNvSpPr>
              <a:spLocks noChangeAspect="1" noChangeArrowheads="1"/>
            </p:cNvSpPr>
            <p:nvPr/>
          </p:nvSpPr>
          <p:spPr bwMode="auto">
            <a:xfrm>
              <a:off x="7099628" y="5838272"/>
              <a:ext cx="67506" cy="116837"/>
            </a:xfrm>
            <a:prstGeom prst="flowChartMagneticDrum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Oval 30"/>
            <p:cNvSpPr>
              <a:spLocks noChangeAspect="1" noChangeArrowheads="1"/>
            </p:cNvSpPr>
            <p:nvPr/>
          </p:nvSpPr>
          <p:spPr bwMode="auto">
            <a:xfrm rot="1952506">
              <a:off x="7206079" y="6500348"/>
              <a:ext cx="259638" cy="262234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Line 31"/>
            <p:cNvSpPr>
              <a:spLocks noChangeShapeType="1"/>
            </p:cNvSpPr>
            <p:nvPr/>
          </p:nvSpPr>
          <p:spPr bwMode="auto">
            <a:xfrm>
              <a:off x="8138178" y="1447799"/>
              <a:ext cx="0" cy="5358921"/>
            </a:xfrm>
            <a:prstGeom prst="line">
              <a:avLst/>
            </a:prstGeom>
            <a:noFill/>
            <a:ln w="15875">
              <a:solidFill>
                <a:srgbClr val="008000"/>
              </a:solidFill>
              <a:round/>
              <a:headEnd type="stealth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2" name="Rectangle 32"/>
            <p:cNvSpPr>
              <a:spLocks noChangeArrowheads="1"/>
            </p:cNvSpPr>
            <p:nvPr/>
          </p:nvSpPr>
          <p:spPr bwMode="auto">
            <a:xfrm>
              <a:off x="7731804" y="3937725"/>
              <a:ext cx="560220" cy="2700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AFFC9">
                      <a:alpha val="5000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15875">
                  <a:solidFill>
                    <a:srgbClr val="9696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>
                <a:buFontTx/>
                <a:buNone/>
              </a:pPr>
              <a:r>
                <a:rPr lang="en-US" altLang="ja-JP" sz="1400" b="1" dirty="0">
                  <a:solidFill>
                    <a:srgbClr val="008000"/>
                  </a:solidFill>
                  <a:latin typeface="Tahoma" charset="0"/>
                  <a:ea typeface="HGP創英角ｺﾞｼｯｸUB" charset="0"/>
                  <a:cs typeface="HGP創英角ｺﾞｼｯｸUB" charset="0"/>
                </a:rPr>
                <a:t>8m</a:t>
              </a:r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169" y="2938058"/>
            <a:ext cx="4904215" cy="3221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700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Displacement noise</a:t>
            </a:r>
            <a:endParaRPr lang="ja-JP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851" y="925959"/>
            <a:ext cx="6792442" cy="5508702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3" y="6516322"/>
            <a:ext cx="89965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http://link.aps.org/doi/10.1103/RevModPhys.</a:t>
            </a:r>
            <a:r>
              <a:rPr lang="en-US" dirty="0" smtClean="0">
                <a:hlinkClick r:id="rId3"/>
              </a:rPr>
              <a:t>86.121</a:t>
            </a:r>
            <a:r>
              <a:rPr lang="en-US" dirty="0"/>
              <a:t> </a:t>
            </a:r>
            <a:r>
              <a:rPr lang="en-US" dirty="0" smtClean="0"/>
              <a:t>(</a:t>
            </a:r>
            <a:r>
              <a:rPr lang="en-US" dirty="0" smtClean="0">
                <a:hlinkClick r:id="rId4"/>
              </a:rPr>
              <a:t>http</a:t>
            </a:r>
            <a:r>
              <a:rPr lang="en-US" dirty="0">
                <a:hlinkClick r:id="rId4"/>
              </a:rPr>
              <a:t>://</a:t>
            </a:r>
            <a:r>
              <a:rPr lang="en-US" dirty="0" err="1">
                <a:hlinkClick r:id="rId4"/>
              </a:rPr>
              <a:t>arxiv.org</a:t>
            </a:r>
            <a:r>
              <a:rPr lang="en-US" dirty="0">
                <a:hlinkClick r:id="rId4"/>
              </a:rPr>
              <a:t>/abs/</a:t>
            </a:r>
            <a:r>
              <a:rPr lang="en-US" dirty="0" smtClean="0">
                <a:hlinkClick r:id="rId4"/>
              </a:rPr>
              <a:t>1305.5188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2515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Introduction ~ Noise?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9"/>
            <a:ext cx="9144000" cy="5932041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latin typeface="+mj-lt"/>
                <a:cs typeface="Tahoma"/>
              </a:rPr>
              <a:t>GW detection</a:t>
            </a:r>
            <a:br>
              <a:rPr lang="en-US" sz="2800" b="1" dirty="0" smtClean="0">
                <a:latin typeface="+mj-lt"/>
                <a:cs typeface="Tahoma"/>
              </a:rPr>
            </a:br>
            <a:r>
              <a:rPr lang="en-US" sz="2800" dirty="0" smtClean="0">
                <a:solidFill>
                  <a:srgbClr val="0000FF"/>
                </a:solidFill>
                <a:latin typeface="+mj-lt"/>
                <a:cs typeface="Tahoma"/>
              </a:rPr>
              <a:t>Data stream of differential arm strain</a:t>
            </a:r>
          </a:p>
          <a:p>
            <a:endParaRPr lang="en-US" sz="2800" dirty="0" smtClean="0">
              <a:latin typeface="+mj-lt"/>
              <a:cs typeface="Tahoma"/>
            </a:endParaRPr>
          </a:p>
          <a:p>
            <a:r>
              <a:rPr lang="en-US" sz="2800" b="1" dirty="0" smtClean="0">
                <a:latin typeface="+mj-lt"/>
                <a:cs typeface="Tahoma"/>
              </a:rPr>
              <a:t>Once recorded:</a:t>
            </a:r>
            <a:r>
              <a:rPr lang="en-US" sz="2800" dirty="0" smtClean="0">
                <a:latin typeface="+mj-lt"/>
                <a:cs typeface="Tahoma"/>
              </a:rPr>
              <a:t/>
            </a:r>
            <a:br>
              <a:rPr lang="en-US" sz="2800" dirty="0" smtClean="0">
                <a:latin typeface="+mj-lt"/>
                <a:cs typeface="Tahoma"/>
              </a:rPr>
            </a:br>
            <a:r>
              <a:rPr lang="en-US" sz="2800" dirty="0" smtClean="0">
                <a:solidFill>
                  <a:srgbClr val="3366FF"/>
                </a:solidFill>
                <a:latin typeface="+mj-lt"/>
                <a:cs typeface="Tahoma"/>
              </a:rPr>
              <a:t>Signals and noises are indistinguishable</a:t>
            </a:r>
            <a:br>
              <a:rPr lang="en-US" sz="2800" dirty="0" smtClean="0">
                <a:solidFill>
                  <a:srgbClr val="3366FF"/>
                </a:solidFill>
                <a:latin typeface="+mj-lt"/>
                <a:cs typeface="Tahoma"/>
              </a:rPr>
            </a:br>
            <a:r>
              <a:rPr lang="en-US" sz="2800" dirty="0" smtClean="0">
                <a:latin typeface="+mj-lt"/>
                <a:cs typeface="Tahoma"/>
              </a:rPr>
              <a:t>What we can do is to catch “likely” features</a:t>
            </a:r>
          </a:p>
          <a:p>
            <a:endParaRPr lang="en-US" sz="2800" dirty="0">
              <a:solidFill>
                <a:srgbClr val="0000FF"/>
              </a:solidFill>
              <a:latin typeface="+mj-lt"/>
              <a:cs typeface="Tahoma"/>
            </a:endParaRPr>
          </a:p>
          <a:p>
            <a:endParaRPr lang="en-US" sz="2800" dirty="0" smtClean="0">
              <a:solidFill>
                <a:srgbClr val="0000FF"/>
              </a:solidFill>
              <a:latin typeface="+mj-lt"/>
              <a:cs typeface="Tahoma"/>
            </a:endParaRPr>
          </a:p>
          <a:p>
            <a:pPr marL="118872" indent="0">
              <a:buNone/>
            </a:pPr>
            <a:endParaRPr lang="en-US" sz="2800" dirty="0" smtClean="0">
              <a:solidFill>
                <a:srgbClr val="0000FF"/>
              </a:solidFill>
              <a:latin typeface="+mj-lt"/>
              <a:cs typeface="Tahoma"/>
            </a:endParaRPr>
          </a:p>
          <a:p>
            <a:r>
              <a:rPr lang="en-US" sz="2800" b="1" dirty="0" smtClean="0">
                <a:solidFill>
                  <a:srgbClr val="FF0000"/>
                </a:solidFill>
                <a:latin typeface="+mj-lt"/>
                <a:cs typeface="Tahoma"/>
              </a:rPr>
              <a:t>Reduce any kind of noises!</a:t>
            </a:r>
          </a:p>
        </p:txBody>
      </p:sp>
    </p:spTree>
    <p:extLst>
      <p:ext uri="{BB962C8B-B14F-4D97-AF65-F5344CB8AC3E}">
        <p14:creationId xmlns:p14="http://schemas.microsoft.com/office/powerpoint/2010/main" val="29814282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Displacement noise</a:t>
            </a:r>
            <a:endParaRPr lang="ja-JP" altLang="en-US" dirty="0"/>
          </a:p>
        </p:txBody>
      </p:sp>
      <p:sp>
        <p:nvSpPr>
          <p:cNvPr id="6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9"/>
            <a:ext cx="9144000" cy="5503948"/>
          </a:xfrm>
        </p:spPr>
        <p:txBody>
          <a:bodyPr>
            <a:normAutofit/>
          </a:bodyPr>
          <a:lstStyle/>
          <a:p>
            <a:pPr marL="118872" indent="0">
              <a:buNone/>
            </a:pPr>
            <a:r>
              <a:rPr lang="en-US" sz="2800" b="1" dirty="0" smtClean="0">
                <a:latin typeface="+mj-lt"/>
              </a:rPr>
              <a:t>Question:</a:t>
            </a:r>
            <a:endParaRPr lang="en-US" sz="2800" b="1" i="1" dirty="0" smtClean="0">
              <a:latin typeface="+mj-lt"/>
            </a:endParaRPr>
          </a:p>
          <a:p>
            <a:r>
              <a:rPr lang="en-US" sz="2400" b="1" i="1" dirty="0" smtClean="0">
                <a:latin typeface="+mj-lt"/>
              </a:rPr>
              <a:t>n</a:t>
            </a:r>
            <a:r>
              <a:rPr lang="en-US" sz="2400" dirty="0" smtClean="0">
                <a:latin typeface="+mj-lt"/>
              </a:rPr>
              <a:t>-stage multiple pendulum with fixed height of </a:t>
            </a:r>
            <a:r>
              <a:rPr lang="en-US" sz="2400" b="1" i="1" dirty="0" smtClean="0">
                <a:latin typeface="+mj-lt"/>
              </a:rPr>
              <a:t>H</a:t>
            </a:r>
            <a:br>
              <a:rPr lang="en-US" sz="2400" b="1" i="1" dirty="0" smtClean="0">
                <a:latin typeface="+mj-lt"/>
              </a:rPr>
            </a:br>
            <a:endParaRPr lang="en-US" sz="2400" b="1" i="1" dirty="0" smtClean="0">
              <a:latin typeface="+mj-lt"/>
            </a:endParaRPr>
          </a:p>
          <a:p>
            <a:r>
              <a:rPr lang="en-US" sz="2400" dirty="0" smtClean="0">
                <a:latin typeface="+mj-lt"/>
              </a:rPr>
              <a:t>How many stages </a:t>
            </a:r>
            <a:r>
              <a:rPr lang="en-US" sz="2400" b="1" i="1" dirty="0" smtClean="0">
                <a:latin typeface="+mj-lt"/>
              </a:rPr>
              <a:t>n </a:t>
            </a:r>
            <a:r>
              <a:rPr lang="en-US" altLang="ja-JP" sz="2400" dirty="0" smtClean="0">
                <a:latin typeface="+mj-lt"/>
              </a:rPr>
              <a:t>do we</a:t>
            </a:r>
            <a:r>
              <a:rPr lang="en-US" sz="2400" dirty="0" smtClean="0">
                <a:latin typeface="+mj-lt"/>
              </a:rPr>
              <a:t> need to realize </a:t>
            </a:r>
            <a:br>
              <a:rPr lang="en-US" sz="2400" dirty="0" smtClean="0">
                <a:latin typeface="+mj-lt"/>
              </a:rPr>
            </a:br>
            <a:r>
              <a:rPr lang="en-US" sz="2400" dirty="0" smtClean="0">
                <a:latin typeface="+mj-lt"/>
              </a:rPr>
              <a:t>the vibration isolation of </a:t>
            </a:r>
            <a:r>
              <a:rPr lang="en-US" sz="2400" b="1" i="1" dirty="0" smtClean="0">
                <a:latin typeface="+mj-lt"/>
              </a:rPr>
              <a:t>A</a:t>
            </a:r>
            <a:r>
              <a:rPr lang="en-US" sz="2400" dirty="0" smtClean="0">
                <a:latin typeface="+mj-lt"/>
              </a:rPr>
              <a:t> at frequency of </a:t>
            </a:r>
            <a:r>
              <a:rPr lang="en-US" sz="2400" b="1" i="1" dirty="0" smtClean="0">
                <a:latin typeface="+mj-lt"/>
              </a:rPr>
              <a:t>f</a:t>
            </a:r>
            <a:r>
              <a:rPr lang="en-US" sz="2400" dirty="0" smtClean="0">
                <a:latin typeface="+mj-lt"/>
              </a:rPr>
              <a:t>?</a:t>
            </a:r>
          </a:p>
          <a:p>
            <a:endParaRPr lang="en-US" sz="2400" dirty="0">
              <a:latin typeface="+mj-lt"/>
            </a:endParaRPr>
          </a:p>
          <a:p>
            <a:r>
              <a:rPr lang="en-US" sz="2400" dirty="0" smtClean="0">
                <a:latin typeface="+mj-lt"/>
              </a:rPr>
              <a:t>For a given </a:t>
            </a:r>
            <a:r>
              <a:rPr lang="en-US" sz="2400" b="1" i="1" dirty="0" smtClean="0">
                <a:latin typeface="+mj-lt"/>
              </a:rPr>
              <a:t>A</a:t>
            </a:r>
            <a:r>
              <a:rPr lang="en-US" sz="2400" dirty="0" smtClean="0">
                <a:latin typeface="+mj-lt"/>
              </a:rPr>
              <a:t> what is the minimum </a:t>
            </a:r>
            <a:r>
              <a:rPr lang="en-US" sz="2400" b="1" i="1" dirty="0" smtClean="0">
                <a:latin typeface="+mj-lt"/>
              </a:rPr>
              <a:t>f</a:t>
            </a:r>
            <a:r>
              <a:rPr lang="en-US" sz="2400" dirty="0" smtClean="0">
                <a:latin typeface="+mj-lt"/>
              </a:rPr>
              <a:t>, we can </a:t>
            </a:r>
            <a:br>
              <a:rPr lang="en-US" sz="2400" dirty="0" smtClean="0">
                <a:latin typeface="+mj-lt"/>
              </a:rPr>
            </a:br>
            <a:r>
              <a:rPr lang="en-US" sz="2400" dirty="0" smtClean="0">
                <a:latin typeface="+mj-lt"/>
              </a:rPr>
              <a:t>realize by increasing </a:t>
            </a:r>
            <a:r>
              <a:rPr lang="en-US" sz="2400" b="1" i="1" dirty="0" smtClean="0">
                <a:latin typeface="+mj-lt"/>
              </a:rPr>
              <a:t>n</a:t>
            </a:r>
            <a:r>
              <a:rPr lang="en-US" sz="2400" dirty="0" smtClean="0">
                <a:latin typeface="+mj-lt"/>
              </a:rPr>
              <a:t>? </a:t>
            </a:r>
          </a:p>
          <a:p>
            <a:pPr marL="118872" indent="0">
              <a:buNone/>
            </a:pPr>
            <a:endParaRPr lang="en-US" sz="2400" b="1" i="1" dirty="0" smtClean="0">
              <a:latin typeface="+mj-lt"/>
            </a:endParaRPr>
          </a:p>
          <a:p>
            <a:pPr marL="118872" indent="0">
              <a:buNone/>
            </a:pPr>
            <a:r>
              <a:rPr lang="en-US" sz="2400" b="1" dirty="0" smtClean="0">
                <a:latin typeface="+mj-lt"/>
              </a:rPr>
              <a:t>(Mass distribution)</a:t>
            </a:r>
          </a:p>
          <a:p>
            <a:pPr lvl="1"/>
            <a:r>
              <a:rPr lang="en-US" sz="1800" dirty="0" smtClean="0"/>
              <a:t>For equal </a:t>
            </a:r>
            <a:r>
              <a:rPr lang="en-US" sz="1800" dirty="0"/>
              <a:t>m for each </a:t>
            </a:r>
            <a:r>
              <a:rPr lang="en-US" sz="1800" dirty="0" smtClean="0"/>
              <a:t>stage</a:t>
            </a:r>
            <a:br>
              <a:rPr lang="en-US" sz="1800" dirty="0" smtClean="0"/>
            </a:br>
            <a:r>
              <a:rPr lang="en-US" sz="1800" dirty="0" smtClean="0"/>
              <a:t>or</a:t>
            </a:r>
            <a:endParaRPr lang="en-US" sz="1800" dirty="0"/>
          </a:p>
          <a:p>
            <a:pPr lvl="1"/>
            <a:r>
              <a:rPr lang="en-US" sz="1800" dirty="0" smtClean="0"/>
              <a:t>For arbitrary mass </a:t>
            </a:r>
            <a:r>
              <a:rPr lang="en-US" sz="1800" b="1" i="1" dirty="0" smtClean="0"/>
              <a:t>m</a:t>
            </a:r>
            <a:r>
              <a:rPr lang="en-US" sz="1800" b="1" i="1" baseline="-25000" dirty="0" smtClean="0"/>
              <a:t>i</a:t>
            </a:r>
            <a:r>
              <a:rPr lang="en-US" sz="1800" dirty="0" smtClean="0"/>
              <a:t> and length </a:t>
            </a:r>
            <a:r>
              <a:rPr lang="en-US" sz="1800" b="1" i="1" dirty="0" smtClean="0"/>
              <a:t>h</a:t>
            </a:r>
            <a:r>
              <a:rPr lang="en-US" sz="1800" b="1" i="1" baseline="-25000" dirty="0" smtClean="0"/>
              <a:t>i</a:t>
            </a:r>
            <a:endParaRPr lang="en-US" sz="2000" b="1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5989" y="1100331"/>
            <a:ext cx="2240811" cy="4033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279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Displacement noise</a:t>
            </a:r>
            <a:endParaRPr lang="ja-JP" altLang="en-US" dirty="0"/>
          </a:p>
        </p:txBody>
      </p:sp>
      <p:sp>
        <p:nvSpPr>
          <p:cNvPr id="7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9"/>
            <a:ext cx="9144000" cy="5503948"/>
          </a:xfrm>
        </p:spPr>
        <p:txBody>
          <a:bodyPr>
            <a:normAutofit/>
          </a:bodyPr>
          <a:lstStyle/>
          <a:p>
            <a:pPr>
              <a:defRPr sz="1800">
                <a:solidFill>
                  <a:srgbClr val="000000"/>
                </a:solidFill>
              </a:defRPr>
            </a:pPr>
            <a:r>
              <a:rPr lang="en-US" altLang="ja-JP" sz="2800" b="1" dirty="0" smtClean="0">
                <a:solidFill>
                  <a:srgbClr val="000000"/>
                </a:solidFill>
                <a:latin typeface="+mj-lt"/>
              </a:rPr>
              <a:t>Thermal </a:t>
            </a:r>
            <a:r>
              <a:rPr lang="en-US" altLang="ja-JP" sz="2800" b="1" dirty="0">
                <a:solidFill>
                  <a:srgbClr val="000000"/>
                </a:solidFill>
                <a:latin typeface="+mj-lt"/>
              </a:rPr>
              <a:t>noise</a:t>
            </a:r>
            <a:r>
              <a:rPr lang="en-US" sz="2800" b="1" dirty="0">
                <a:solidFill>
                  <a:srgbClr val="000000"/>
                </a:solidFill>
                <a:latin typeface="+mj-lt"/>
              </a:rPr>
              <a:t>:</a:t>
            </a:r>
          </a:p>
          <a:p>
            <a:pPr>
              <a:defRPr sz="1800">
                <a:solidFill>
                  <a:srgbClr val="000000"/>
                </a:solidFill>
              </a:defRPr>
            </a:pPr>
            <a:r>
              <a:rPr lang="en-US" sz="2800" b="1" dirty="0" smtClean="0">
                <a:solidFill>
                  <a:srgbClr val="8B3905"/>
                </a:solidFill>
                <a:latin typeface="+mj-lt"/>
                <a:sym typeface="Gill Sans SemiBold"/>
              </a:rPr>
              <a:t>System </a:t>
            </a:r>
            <a:r>
              <a:rPr lang="en-US" sz="2800" b="1" dirty="0">
                <a:solidFill>
                  <a:srgbClr val="8B3905"/>
                </a:solidFill>
                <a:latin typeface="+mj-lt"/>
                <a:sym typeface="Gill Sans SemiBold"/>
              </a:rPr>
              <a:t>in thermal </a:t>
            </a:r>
            <a:r>
              <a:rPr lang="en-US" sz="2800" b="1" dirty="0" smtClean="0">
                <a:solidFill>
                  <a:srgbClr val="8B3905"/>
                </a:solidFill>
                <a:latin typeface="+mj-lt"/>
                <a:sym typeface="Gill Sans SemiBold"/>
              </a:rPr>
              <a:t>equilibrium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lang="en-US" sz="2400" b="1" dirty="0" smtClean="0">
                <a:solidFill>
                  <a:srgbClr val="FE6F0F"/>
                </a:solidFill>
                <a:latin typeface="+mj-lt"/>
                <a:sym typeface="Gill Sans SemiBold"/>
              </a:rPr>
              <a:t>the </a:t>
            </a:r>
            <a:r>
              <a:rPr lang="en-US" sz="2400" b="1" dirty="0">
                <a:solidFill>
                  <a:srgbClr val="FE6F0F"/>
                </a:solidFill>
                <a:latin typeface="+mj-lt"/>
                <a:sym typeface="Gill Sans SemiBold"/>
              </a:rPr>
              <a:t>system can dissipate its energy to the heat </a:t>
            </a:r>
            <a:r>
              <a:rPr lang="en-US" sz="2400" b="1" dirty="0" smtClean="0">
                <a:solidFill>
                  <a:srgbClr val="FE6F0F"/>
                </a:solidFill>
                <a:latin typeface="+mj-lt"/>
                <a:sym typeface="Gill Sans SemiBold"/>
              </a:rPr>
              <a:t>bath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lang="en-US" sz="2400" b="1" dirty="0" smtClean="0">
                <a:solidFill>
                  <a:srgbClr val="FE6F0F"/>
                </a:solidFill>
                <a:latin typeface="+mj-lt"/>
                <a:sym typeface="Gill Sans SemiBold"/>
              </a:rPr>
              <a:t>the </a:t>
            </a:r>
            <a:r>
              <a:rPr lang="en-US" sz="2400" b="1" dirty="0">
                <a:solidFill>
                  <a:srgbClr val="FE6F0F"/>
                </a:solidFill>
                <a:latin typeface="+mj-lt"/>
                <a:sym typeface="Gill Sans SemiBold"/>
              </a:rPr>
              <a:t>system is thermally excited by thermal fluctuation</a:t>
            </a:r>
          </a:p>
          <a:p>
            <a:pPr>
              <a:defRPr sz="1800">
                <a:solidFill>
                  <a:srgbClr val="000000"/>
                </a:solidFill>
              </a:defRPr>
            </a:pPr>
            <a:endParaRPr lang="en-US" sz="2800" b="1" dirty="0">
              <a:solidFill>
                <a:srgbClr val="FE6F0F"/>
              </a:solidFill>
              <a:latin typeface="+mj-lt"/>
              <a:sym typeface="Gill Sans SemiBold"/>
            </a:endParaRPr>
          </a:p>
          <a:p>
            <a:pPr>
              <a:defRPr sz="1800">
                <a:solidFill>
                  <a:srgbClr val="000000"/>
                </a:solidFill>
              </a:defRPr>
            </a:pPr>
            <a:r>
              <a:rPr lang="en-US" sz="2800" b="1" dirty="0" smtClean="0">
                <a:solidFill>
                  <a:srgbClr val="8B3905"/>
                </a:solidFill>
                <a:latin typeface="+mj-lt"/>
                <a:sym typeface="Gill Sans SemiBold"/>
              </a:rPr>
              <a:t>Mechanical thermal noises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lang="en-US" sz="2400" b="1" dirty="0" smtClean="0">
                <a:solidFill>
                  <a:srgbClr val="FE6F0F"/>
                </a:solidFill>
                <a:latin typeface="+mj-lt"/>
                <a:sym typeface="Gill Sans SemiBold"/>
              </a:rPr>
              <a:t>suspension </a:t>
            </a:r>
            <a:r>
              <a:rPr lang="en-US" sz="2400" b="1" dirty="0">
                <a:solidFill>
                  <a:srgbClr val="FE6F0F"/>
                </a:solidFill>
                <a:latin typeface="+mj-lt"/>
                <a:sym typeface="Gill Sans SemiBold"/>
              </a:rPr>
              <a:t>thermal </a:t>
            </a:r>
            <a:r>
              <a:rPr lang="en-US" sz="2400" b="1" dirty="0" smtClean="0">
                <a:solidFill>
                  <a:srgbClr val="FE6F0F"/>
                </a:solidFill>
                <a:latin typeface="+mj-lt"/>
                <a:sym typeface="Gill Sans SemiBold"/>
              </a:rPr>
              <a:t>noise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lang="en-US" sz="2400" b="1" dirty="0" smtClean="0">
                <a:solidFill>
                  <a:srgbClr val="FE6F0F"/>
                </a:solidFill>
                <a:latin typeface="+mj-lt"/>
                <a:sym typeface="Gill Sans SemiBold"/>
              </a:rPr>
              <a:t>mirror </a:t>
            </a:r>
            <a:r>
              <a:rPr lang="en-US" sz="2400" b="1" dirty="0">
                <a:solidFill>
                  <a:srgbClr val="FE6F0F"/>
                </a:solidFill>
                <a:latin typeface="+mj-lt"/>
                <a:sym typeface="Gill Sans SemiBold"/>
              </a:rPr>
              <a:t>substrate thermal </a:t>
            </a:r>
            <a:r>
              <a:rPr lang="en-US" sz="2400" b="1" dirty="0" smtClean="0">
                <a:solidFill>
                  <a:srgbClr val="FE6F0F"/>
                </a:solidFill>
                <a:latin typeface="+mj-lt"/>
                <a:sym typeface="Gill Sans SemiBold"/>
              </a:rPr>
              <a:t>noise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lang="en-US" sz="2400" b="1" dirty="0" smtClean="0">
                <a:solidFill>
                  <a:srgbClr val="FE6F0F"/>
                </a:solidFill>
                <a:latin typeface="+mj-lt"/>
                <a:sym typeface="Gill Sans SemiBold"/>
              </a:rPr>
              <a:t>mirror </a:t>
            </a:r>
            <a:r>
              <a:rPr lang="en-US" sz="2400" b="1" dirty="0">
                <a:solidFill>
                  <a:srgbClr val="FE6F0F"/>
                </a:solidFill>
                <a:latin typeface="+mj-lt"/>
                <a:sym typeface="Gill Sans SemiBold"/>
              </a:rPr>
              <a:t>coating thermal </a:t>
            </a:r>
            <a:r>
              <a:rPr lang="en-US" sz="2400" b="1" dirty="0" smtClean="0">
                <a:solidFill>
                  <a:srgbClr val="FE6F0F"/>
                </a:solidFill>
                <a:latin typeface="+mj-lt"/>
                <a:sym typeface="Gill Sans SemiBold"/>
              </a:rPr>
              <a:t>noise</a:t>
            </a:r>
            <a:endParaRPr lang="en-US" sz="2400" b="1" dirty="0">
              <a:solidFill>
                <a:srgbClr val="FE6F0F"/>
              </a:solidFill>
              <a:latin typeface="+mj-lt"/>
              <a:sym typeface="Gill Sans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2409879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Displacement noise</a:t>
            </a:r>
            <a:endParaRPr lang="ja-JP" altLang="en-US" dirty="0"/>
          </a:p>
        </p:txBody>
      </p:sp>
      <p:sp>
        <p:nvSpPr>
          <p:cNvPr id="7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9"/>
            <a:ext cx="9144000" cy="5503948"/>
          </a:xfrm>
        </p:spPr>
        <p:txBody>
          <a:bodyPr>
            <a:noAutofit/>
          </a:bodyPr>
          <a:lstStyle/>
          <a:p>
            <a:pPr>
              <a:defRPr sz="1800">
                <a:solidFill>
                  <a:srgbClr val="000000"/>
                </a:solidFill>
              </a:defRPr>
            </a:pPr>
            <a:r>
              <a:rPr lang="en-US" sz="2800" b="1" dirty="0">
                <a:solidFill>
                  <a:srgbClr val="000000"/>
                </a:solidFill>
                <a:latin typeface="+mj-lt"/>
              </a:rPr>
              <a:t>Fluctuation Dissipation </a:t>
            </a:r>
            <a:r>
              <a:rPr lang="en-US" sz="2800" b="1" dirty="0" smtClean="0">
                <a:solidFill>
                  <a:srgbClr val="000000"/>
                </a:solidFill>
                <a:latin typeface="+mj-lt"/>
              </a:rPr>
              <a:t>Theorem</a:t>
            </a:r>
          </a:p>
          <a:p>
            <a:pPr>
              <a:defRPr sz="1800">
                <a:solidFill>
                  <a:srgbClr val="000000"/>
                </a:solidFill>
              </a:defRPr>
            </a:pPr>
            <a:r>
              <a:rPr lang="en-US" sz="2400" b="1" dirty="0" smtClean="0">
                <a:solidFill>
                  <a:srgbClr val="8B3905"/>
                </a:solidFill>
                <a:latin typeface="+mj-lt"/>
                <a:sym typeface="Gill Sans SemiBold"/>
              </a:rPr>
              <a:t>Friction</a:t>
            </a:r>
            <a:r>
              <a:rPr lang="en-US" sz="2400" b="1" dirty="0">
                <a:solidFill>
                  <a:srgbClr val="8B3905"/>
                </a:solidFill>
                <a:latin typeface="+mj-lt"/>
                <a:sym typeface="Gill Sans SemiBold"/>
              </a:rPr>
              <a:t>: interaction with “bath” = huge number of </a:t>
            </a:r>
            <a:r>
              <a:rPr lang="en-US" sz="2400" b="1" dirty="0" err="1" smtClean="0">
                <a:solidFill>
                  <a:srgbClr val="8B3905"/>
                </a:solidFill>
                <a:latin typeface="+mj-lt"/>
                <a:sym typeface="Gill Sans SemiBold"/>
              </a:rPr>
              <a:t>d.o.f</a:t>
            </a:r>
            <a:r>
              <a:rPr lang="en-US" sz="2400" b="1" dirty="0" smtClean="0">
                <a:solidFill>
                  <a:srgbClr val="8B3905"/>
                </a:solidFill>
                <a:latin typeface="+mj-lt"/>
                <a:sym typeface="Gill Sans SemiBold"/>
              </a:rPr>
              <a:t>.</a:t>
            </a:r>
          </a:p>
          <a:p>
            <a:pPr>
              <a:defRPr sz="1800">
                <a:solidFill>
                  <a:srgbClr val="000000"/>
                </a:solidFill>
              </a:defRPr>
            </a:pPr>
            <a:r>
              <a:rPr lang="en-US" sz="2400" b="1" dirty="0" smtClean="0">
                <a:solidFill>
                  <a:srgbClr val="8B3905"/>
                </a:solidFill>
                <a:latin typeface="+mj-lt"/>
                <a:sym typeface="Gill Sans SemiBold"/>
              </a:rPr>
              <a:t>Fluctuation </a:t>
            </a:r>
            <a:r>
              <a:rPr lang="en-US" sz="2400" b="1" dirty="0">
                <a:solidFill>
                  <a:srgbClr val="8B3905"/>
                </a:solidFill>
                <a:latin typeface="+mj-lt"/>
                <a:sym typeface="Gill Sans SemiBold"/>
              </a:rPr>
              <a:t>force: produced by huge number of </a:t>
            </a:r>
            <a:r>
              <a:rPr lang="en-US" sz="2400" b="1" dirty="0" err="1">
                <a:solidFill>
                  <a:srgbClr val="8B3905"/>
                </a:solidFill>
                <a:latin typeface="+mj-lt"/>
                <a:sym typeface="Gill Sans SemiBold"/>
              </a:rPr>
              <a:t>d.o.f</a:t>
            </a:r>
            <a:r>
              <a:rPr lang="en-US" sz="2400" b="1" dirty="0">
                <a:solidFill>
                  <a:srgbClr val="8B3905"/>
                </a:solidFill>
                <a:latin typeface="+mj-lt"/>
                <a:sym typeface="Gill Sans SemiBold"/>
              </a:rPr>
              <a:t>. </a:t>
            </a:r>
            <a:r>
              <a:rPr lang="en-US" sz="2400" b="1" dirty="0" smtClean="0">
                <a:solidFill>
                  <a:srgbClr val="8B3905"/>
                </a:solidFill>
                <a:latin typeface="+mj-lt"/>
                <a:sym typeface="Gill Sans SemiBold"/>
              </a:rPr>
              <a:t/>
            </a:r>
            <a:br>
              <a:rPr lang="en-US" sz="2400" b="1" dirty="0" smtClean="0">
                <a:solidFill>
                  <a:srgbClr val="8B3905"/>
                </a:solidFill>
                <a:latin typeface="+mj-lt"/>
                <a:sym typeface="Gill Sans SemiBold"/>
              </a:rPr>
            </a:br>
            <a:endParaRPr lang="en-US" sz="2400" b="1" dirty="0" smtClean="0">
              <a:solidFill>
                <a:srgbClr val="8B3905"/>
              </a:solidFill>
              <a:latin typeface="+mj-lt"/>
              <a:sym typeface="Gill Sans SemiBold"/>
            </a:endParaRPr>
          </a:p>
          <a:p>
            <a:pPr>
              <a:defRPr sz="1800">
                <a:solidFill>
                  <a:srgbClr val="000000"/>
                </a:solidFill>
              </a:defRPr>
            </a:pPr>
            <a:r>
              <a:rPr lang="en-US" sz="2400" b="1" dirty="0" smtClean="0">
                <a:solidFill>
                  <a:srgbClr val="8B3905"/>
                </a:solidFill>
                <a:latin typeface="+mj-lt"/>
                <a:sym typeface="Gill Sans SemiBold"/>
              </a:rPr>
              <a:t>Dissipation </a:t>
            </a:r>
            <a:r>
              <a:rPr lang="en-US" sz="2400" b="1" dirty="0">
                <a:solidFill>
                  <a:srgbClr val="8B3905"/>
                </a:solidFill>
                <a:latin typeface="+mj-lt"/>
                <a:sym typeface="Gill Sans SemiBold"/>
              </a:rPr>
              <a:t>and fluctuation have certain relationship</a:t>
            </a:r>
          </a:p>
          <a:p>
            <a:pPr marL="0" indent="0">
              <a:buClrTx/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lang="en-US" sz="2400" b="1" dirty="0">
                <a:solidFill>
                  <a:srgbClr val="FE6F0F"/>
                </a:solidFill>
                <a:latin typeface="+mj-lt"/>
                <a:sym typeface="Gill Sans SemiBold"/>
              </a:rPr>
              <a:t>	system description (</a:t>
            </a:r>
            <a:r>
              <a:rPr lang="en-US" sz="2400" b="1" dirty="0" err="1">
                <a:solidFill>
                  <a:srgbClr val="FE6F0F"/>
                </a:solidFill>
                <a:latin typeface="+mj-lt"/>
                <a:sym typeface="Gill Sans SemiBold"/>
              </a:rPr>
              <a:t>Langevin</a:t>
            </a:r>
            <a:r>
              <a:rPr lang="en-US" sz="2400" b="1" dirty="0">
                <a:solidFill>
                  <a:srgbClr val="FE6F0F"/>
                </a:solidFill>
                <a:latin typeface="+mj-lt"/>
                <a:sym typeface="Gill Sans SemiBold"/>
              </a:rPr>
              <a:t> equation)</a:t>
            </a:r>
          </a:p>
          <a:p>
            <a:pPr marL="0" indent="0">
              <a:buClrTx/>
              <a:buSzTx/>
              <a:buNone/>
              <a:defRPr sz="1800">
                <a:solidFill>
                  <a:srgbClr val="000000"/>
                </a:solidFill>
              </a:defRPr>
            </a:pPr>
            <a:endParaRPr lang="en-US" sz="2400" b="1" dirty="0">
              <a:solidFill>
                <a:srgbClr val="FE6F0F"/>
              </a:solidFill>
              <a:latin typeface="+mj-lt"/>
              <a:sym typeface="Gill Sans SemiBold"/>
            </a:endParaRPr>
          </a:p>
          <a:p>
            <a:pPr marL="0" indent="0">
              <a:buClrTx/>
              <a:buSzTx/>
              <a:buNone/>
              <a:defRPr sz="1800">
                <a:solidFill>
                  <a:srgbClr val="000000"/>
                </a:solidFill>
              </a:defRPr>
            </a:pPr>
            <a:endParaRPr lang="en-US" sz="2400" b="1" dirty="0">
              <a:solidFill>
                <a:srgbClr val="FE6F0F"/>
              </a:solidFill>
              <a:latin typeface="+mj-lt"/>
              <a:sym typeface="Gill Sans SemiBold"/>
            </a:endParaRPr>
          </a:p>
          <a:p>
            <a:pPr marL="0" indent="0">
              <a:buClrTx/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lang="en-US" sz="2400" b="1" dirty="0">
                <a:solidFill>
                  <a:srgbClr val="FE6F0F"/>
                </a:solidFill>
                <a:latin typeface="+mj-lt"/>
                <a:sym typeface="Gill Sans SemiBold"/>
              </a:rPr>
              <a:t>	q:	generalized coordinate	</a:t>
            </a:r>
            <a:r>
              <a:rPr lang="en-US" sz="2400" b="1" dirty="0" smtClean="0">
                <a:solidFill>
                  <a:srgbClr val="FE6F0F"/>
                </a:solidFill>
                <a:latin typeface="+mj-lt"/>
                <a:sym typeface="Gill Sans SemiBold"/>
              </a:rPr>
              <a:t>m</a:t>
            </a:r>
            <a:r>
              <a:rPr lang="en-US" sz="2400" b="1" dirty="0">
                <a:solidFill>
                  <a:srgbClr val="FE6F0F"/>
                </a:solidFill>
                <a:latin typeface="+mj-lt"/>
                <a:sym typeface="Gill Sans SemiBold"/>
              </a:rPr>
              <a:t>: generalized mass</a:t>
            </a:r>
          </a:p>
          <a:p>
            <a:pPr marL="0" indent="0">
              <a:buClrTx/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lang="en-US" sz="2400" b="1" dirty="0">
                <a:solidFill>
                  <a:srgbClr val="FE6F0F"/>
                </a:solidFill>
                <a:latin typeface="+mj-lt"/>
                <a:sym typeface="Gill Sans SemiBold"/>
              </a:rPr>
              <a:t>	R:	friction (dissipation)</a:t>
            </a:r>
          </a:p>
          <a:p>
            <a:pPr marL="0" indent="0">
              <a:buClrTx/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lang="en-US" sz="2400" b="1" dirty="0">
                <a:solidFill>
                  <a:srgbClr val="FE6F0F"/>
                </a:solidFill>
                <a:latin typeface="+mj-lt"/>
                <a:sym typeface="Gill Sans SemiBold"/>
              </a:rPr>
              <a:t>	</a:t>
            </a:r>
            <a:r>
              <a:rPr lang="en-US" sz="2400" b="1" i="1" dirty="0">
                <a:solidFill>
                  <a:srgbClr val="FE6F0F"/>
                </a:solidFill>
                <a:latin typeface="+mj-lt"/>
                <a:sym typeface="Gill Sans SemiBold"/>
              </a:rPr>
              <a:t>F</a:t>
            </a:r>
            <a:r>
              <a:rPr lang="en-US" sz="2400" b="1" dirty="0">
                <a:solidFill>
                  <a:srgbClr val="FE6F0F"/>
                </a:solidFill>
                <a:latin typeface="+mj-lt"/>
                <a:sym typeface="Gill Sans SemiBold"/>
              </a:rPr>
              <a:t>:	internal force (restoring force, </a:t>
            </a:r>
            <a:r>
              <a:rPr lang="en-US" sz="2400" b="1" dirty="0" err="1">
                <a:solidFill>
                  <a:srgbClr val="FE6F0F"/>
                </a:solidFill>
                <a:latin typeface="+mj-lt"/>
                <a:sym typeface="Gill Sans SemiBold"/>
              </a:rPr>
              <a:t>etc</a:t>
            </a:r>
            <a:r>
              <a:rPr lang="en-US" sz="2400" b="1" dirty="0">
                <a:solidFill>
                  <a:srgbClr val="FE6F0F"/>
                </a:solidFill>
                <a:latin typeface="+mj-lt"/>
                <a:sym typeface="Gill Sans SemiBold"/>
              </a:rPr>
              <a:t>)</a:t>
            </a:r>
          </a:p>
          <a:p>
            <a:pPr marL="0" indent="0">
              <a:buClrTx/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lang="en-US" sz="2400" b="1" dirty="0">
                <a:solidFill>
                  <a:srgbClr val="FE6F0F"/>
                </a:solidFill>
                <a:latin typeface="+mj-lt"/>
                <a:sym typeface="Gill Sans SemiBold"/>
              </a:rPr>
              <a:t>	F’(t):	fluctuating force from heat bath</a:t>
            </a:r>
          </a:p>
          <a:p>
            <a:pPr marL="0" indent="0">
              <a:buClrTx/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lang="en-US" sz="2400" b="1" dirty="0">
                <a:solidFill>
                  <a:srgbClr val="8B3905"/>
                </a:solidFill>
                <a:latin typeface="+mj-lt"/>
                <a:sym typeface="Gill Sans SemiBold"/>
              </a:rPr>
              <a:t>Power spectrum density (PSD) of the fluctuation force</a:t>
            </a:r>
          </a:p>
          <a:p>
            <a:pPr marL="0" indent="0">
              <a:buClrTx/>
              <a:buSzTx/>
              <a:buNone/>
              <a:defRPr sz="1800">
                <a:solidFill>
                  <a:srgbClr val="000000"/>
                </a:solidFill>
              </a:defRPr>
            </a:pPr>
            <a:endParaRPr lang="en-US" sz="2400" b="1" dirty="0">
              <a:solidFill>
                <a:srgbClr val="FE6F0F"/>
              </a:solidFill>
              <a:latin typeface="+mj-lt"/>
              <a:sym typeface="Gill Sans SemiBold"/>
            </a:endParaRPr>
          </a:p>
        </p:txBody>
      </p:sp>
      <p:sp>
        <p:nvSpPr>
          <p:cNvPr id="4" name="Shape 94"/>
          <p:cNvSpPr txBox="1">
            <a:spLocks/>
          </p:cNvSpPr>
          <p:nvPr/>
        </p:nvSpPr>
        <p:spPr>
          <a:xfrm>
            <a:off x="-2380765" y="2433844"/>
            <a:ext cx="8643938" cy="785673"/>
          </a:xfrm>
          <a:prstGeom prst="rect">
            <a:avLst/>
          </a:prstGeom>
        </p:spPr>
        <p:txBody>
          <a:bodyPr vert="horz" lIns="91440" rIns="45720" rtlCol="0" anchor="ctr">
            <a:normAutofit lnSpcReduction="10000"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1" sz="6700" b="1" kern="1200">
                <a:solidFill>
                  <a:srgbClr val="FF2600"/>
                </a:solidFill>
                <a:effectLst/>
                <a:latin typeface="+mj-lt"/>
                <a:ea typeface="ＤＦＰ太丸ゴシック体"/>
                <a:cs typeface="+mj-cs"/>
              </a:defRPr>
            </a:lvl1pPr>
          </a:lstStyle>
          <a:p>
            <a:pPr>
              <a:defRPr sz="1800" b="0">
                <a:solidFill>
                  <a:srgbClr val="000000"/>
                </a:solidFill>
              </a:defRPr>
            </a:pPr>
            <a:endParaRPr lang="en-US" sz="4700" b="0" dirty="0">
              <a:solidFill>
                <a:srgbClr val="000000"/>
              </a:solidFill>
            </a:endParaRPr>
          </a:p>
        </p:txBody>
      </p:sp>
      <p:sp>
        <p:nvSpPr>
          <p:cNvPr id="5" name="Shape 95"/>
          <p:cNvSpPr txBox="1">
            <a:spLocks/>
          </p:cNvSpPr>
          <p:nvPr/>
        </p:nvSpPr>
        <p:spPr>
          <a:xfrm>
            <a:off x="9582553" y="936300"/>
            <a:ext cx="8643938" cy="578200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Tx/>
              <a:buSzTx/>
              <a:buFont typeface="Wingdings 2"/>
              <a:buNone/>
              <a:defRPr sz="1800">
                <a:solidFill>
                  <a:srgbClr val="000000"/>
                </a:solidFill>
              </a:defRPr>
            </a:pPr>
            <a:endParaRPr lang="en-US" sz="2500" b="1" dirty="0">
              <a:solidFill>
                <a:srgbClr val="FE6F0F"/>
              </a:solidFill>
              <a:latin typeface="+mj-lt"/>
              <a:ea typeface="+mj-ea"/>
              <a:cs typeface="+mj-cs"/>
              <a:sym typeface="Gill Sans SemiBold"/>
            </a:endParaRPr>
          </a:p>
        </p:txBody>
      </p:sp>
      <p:sp>
        <p:nvSpPr>
          <p:cNvPr id="6" name="Shape 93"/>
          <p:cNvSpPr/>
          <p:nvPr/>
        </p:nvSpPr>
        <p:spPr>
          <a:xfrm>
            <a:off x="3282601" y="5976769"/>
            <a:ext cx="2578798" cy="520230"/>
          </a:xfrm>
          <a:prstGeom prst="rect">
            <a:avLst/>
          </a:prstGeom>
          <a:solidFill>
            <a:srgbClr val="FFFFFF"/>
          </a:solidFill>
          <a:ln w="63500">
            <a:solidFill>
              <a:srgbClr val="FF2600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6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8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80742" y="3483186"/>
            <a:ext cx="2982516" cy="3514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84352" y="6070077"/>
            <a:ext cx="2375297" cy="33361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90077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Displacement noise</a:t>
            </a:r>
            <a:endParaRPr lang="ja-JP" altLang="en-US" dirty="0"/>
          </a:p>
        </p:txBody>
      </p:sp>
      <p:sp>
        <p:nvSpPr>
          <p:cNvPr id="7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9"/>
            <a:ext cx="9144000" cy="5503948"/>
          </a:xfrm>
        </p:spPr>
        <p:txBody>
          <a:bodyPr>
            <a:no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2800" b="1" dirty="0" smtClean="0">
                <a:latin typeface="+mj-lt"/>
                <a:sym typeface="Gill Sans SemiBold"/>
              </a:rPr>
              <a:t>Transfer function approach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2400" b="1" dirty="0" smtClean="0">
                <a:solidFill>
                  <a:srgbClr val="8B3905"/>
                </a:solidFill>
                <a:latin typeface="+mj-lt"/>
                <a:sym typeface="Gill Sans SemiBold"/>
              </a:rPr>
              <a:t>Equivalently</a:t>
            </a:r>
            <a:r>
              <a:rPr lang="en-US" sz="2400" b="1" dirty="0">
                <a:solidFill>
                  <a:srgbClr val="8B3905"/>
                </a:solidFill>
                <a:latin typeface="+mj-lt"/>
                <a:sym typeface="Gill Sans SemiBold"/>
              </a:rPr>
              <a:t>, the fluctuation of the system can be obtained from the response of the system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endParaRPr lang="en-US" sz="2400" b="1" dirty="0">
              <a:solidFill>
                <a:srgbClr val="8B3905"/>
              </a:solidFill>
              <a:latin typeface="+mj-lt"/>
              <a:sym typeface="Gill Sans SemiBold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endParaRPr lang="en-US" sz="2400" b="1" dirty="0">
              <a:solidFill>
                <a:srgbClr val="8B3905"/>
              </a:solidFill>
              <a:latin typeface="+mj-lt"/>
              <a:sym typeface="Gill Sans SemiBold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endParaRPr lang="en-US" sz="2400" b="1" dirty="0">
              <a:solidFill>
                <a:srgbClr val="8B3905"/>
              </a:solidFill>
              <a:latin typeface="+mj-lt"/>
              <a:sym typeface="Gill Sans SemiBold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endParaRPr lang="en-US" sz="2400" b="1" dirty="0">
              <a:solidFill>
                <a:srgbClr val="8B3905"/>
              </a:solidFill>
              <a:latin typeface="+mj-lt"/>
              <a:sym typeface="Gill Sans SemiBold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2400" b="1" dirty="0">
                <a:solidFill>
                  <a:srgbClr val="8B3905"/>
                </a:solidFill>
                <a:latin typeface="+mj-lt"/>
                <a:sym typeface="Gill Sans SemiBold"/>
              </a:rPr>
              <a:t>where Z(w) and H(w) are the impedance and 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2400" b="1" dirty="0">
                <a:solidFill>
                  <a:srgbClr val="8B3905"/>
                </a:solidFill>
                <a:latin typeface="+mj-lt"/>
                <a:sym typeface="Gill Sans SemiBold"/>
              </a:rPr>
              <a:t>force-to-displacement transfer function of the system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endParaRPr lang="en-US" sz="2400" b="1" dirty="0">
              <a:solidFill>
                <a:srgbClr val="8B3905"/>
              </a:solidFill>
              <a:latin typeface="+mj-lt"/>
              <a:sym typeface="Gill Sans SemiBold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endParaRPr lang="en-US" sz="2400" b="1" dirty="0">
              <a:solidFill>
                <a:srgbClr val="8B3905"/>
              </a:solidFill>
              <a:latin typeface="+mj-lt"/>
              <a:sym typeface="Gill Sans SemiBold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endParaRPr lang="en-US" sz="2400" b="1" dirty="0">
              <a:solidFill>
                <a:srgbClr val="8B3905"/>
              </a:solidFill>
              <a:latin typeface="+mj-lt"/>
              <a:sym typeface="Gill Sans SemiBold"/>
            </a:endParaRPr>
          </a:p>
        </p:txBody>
      </p:sp>
      <p:sp>
        <p:nvSpPr>
          <p:cNvPr id="4" name="Shape 94"/>
          <p:cNvSpPr txBox="1">
            <a:spLocks/>
          </p:cNvSpPr>
          <p:nvPr/>
        </p:nvSpPr>
        <p:spPr>
          <a:xfrm>
            <a:off x="-2380765" y="2433844"/>
            <a:ext cx="8643938" cy="785673"/>
          </a:xfrm>
          <a:prstGeom prst="rect">
            <a:avLst/>
          </a:prstGeom>
        </p:spPr>
        <p:txBody>
          <a:bodyPr vert="horz" lIns="91440" rIns="45720" rtlCol="0" anchor="ctr">
            <a:normAutofit lnSpcReduction="10000"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1" sz="6700" b="1" kern="1200">
                <a:solidFill>
                  <a:srgbClr val="FF2600"/>
                </a:solidFill>
                <a:effectLst/>
                <a:latin typeface="+mj-lt"/>
                <a:ea typeface="ＤＦＰ太丸ゴシック体"/>
                <a:cs typeface="+mj-cs"/>
              </a:defRPr>
            </a:lvl1pPr>
          </a:lstStyle>
          <a:p>
            <a:pPr>
              <a:defRPr sz="1800" b="0">
                <a:solidFill>
                  <a:srgbClr val="000000"/>
                </a:solidFill>
              </a:defRPr>
            </a:pPr>
            <a:endParaRPr lang="en-US" sz="4700" b="0" dirty="0">
              <a:solidFill>
                <a:srgbClr val="000000"/>
              </a:solidFill>
            </a:endParaRPr>
          </a:p>
        </p:txBody>
      </p:sp>
      <p:sp>
        <p:nvSpPr>
          <p:cNvPr id="5" name="Shape 95"/>
          <p:cNvSpPr txBox="1">
            <a:spLocks/>
          </p:cNvSpPr>
          <p:nvPr/>
        </p:nvSpPr>
        <p:spPr>
          <a:xfrm>
            <a:off x="9582553" y="936300"/>
            <a:ext cx="8643938" cy="578200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Tx/>
              <a:buSzTx/>
              <a:buFont typeface="Wingdings 2"/>
              <a:buNone/>
              <a:defRPr sz="1800">
                <a:solidFill>
                  <a:srgbClr val="000000"/>
                </a:solidFill>
              </a:defRPr>
            </a:pPr>
            <a:endParaRPr lang="en-US" sz="2500" b="1" dirty="0">
              <a:solidFill>
                <a:srgbClr val="FE6F0F"/>
              </a:solidFill>
              <a:latin typeface="+mj-lt"/>
              <a:ea typeface="+mj-ea"/>
              <a:cs typeface="+mj-cs"/>
              <a:sym typeface="Gill Sans SemiBold"/>
            </a:endParaRPr>
          </a:p>
        </p:txBody>
      </p:sp>
      <p:sp>
        <p:nvSpPr>
          <p:cNvPr id="11" name="Shape 114"/>
          <p:cNvSpPr/>
          <p:nvPr/>
        </p:nvSpPr>
        <p:spPr>
          <a:xfrm>
            <a:off x="1041250" y="2450945"/>
            <a:ext cx="6686454" cy="889491"/>
          </a:xfrm>
          <a:prstGeom prst="rect">
            <a:avLst/>
          </a:prstGeom>
          <a:solidFill>
            <a:srgbClr val="FFFFFF"/>
          </a:solidFill>
          <a:ln w="63500">
            <a:solidFill>
              <a:srgbClr val="FF2600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6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2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3000" y="2536896"/>
            <a:ext cx="6500813" cy="6997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60004" y="4849188"/>
            <a:ext cx="5384602" cy="33361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35026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Displacement noise</a:t>
            </a:r>
            <a:endParaRPr lang="ja-JP" altLang="en-US" dirty="0"/>
          </a:p>
        </p:txBody>
      </p:sp>
      <p:sp>
        <p:nvSpPr>
          <p:cNvPr id="4" name="Shape 94"/>
          <p:cNvSpPr txBox="1">
            <a:spLocks/>
          </p:cNvSpPr>
          <p:nvPr/>
        </p:nvSpPr>
        <p:spPr>
          <a:xfrm>
            <a:off x="-2380765" y="2433844"/>
            <a:ext cx="8643938" cy="785673"/>
          </a:xfrm>
          <a:prstGeom prst="rect">
            <a:avLst/>
          </a:prstGeom>
        </p:spPr>
        <p:txBody>
          <a:bodyPr vert="horz" lIns="91440" rIns="45720" rtlCol="0" anchor="ctr">
            <a:normAutofit lnSpcReduction="10000"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1" sz="6700" b="1" kern="1200">
                <a:solidFill>
                  <a:srgbClr val="FF2600"/>
                </a:solidFill>
                <a:effectLst/>
                <a:latin typeface="+mj-lt"/>
                <a:ea typeface="ＤＦＰ太丸ゴシック体"/>
                <a:cs typeface="+mj-cs"/>
              </a:defRPr>
            </a:lvl1pPr>
          </a:lstStyle>
          <a:p>
            <a:pPr>
              <a:defRPr sz="1800" b="0">
                <a:solidFill>
                  <a:srgbClr val="000000"/>
                </a:solidFill>
              </a:defRPr>
            </a:pPr>
            <a:endParaRPr lang="en-US" sz="4700" b="0" dirty="0">
              <a:solidFill>
                <a:srgbClr val="000000"/>
              </a:solidFill>
            </a:endParaRPr>
          </a:p>
        </p:txBody>
      </p:sp>
      <p:sp>
        <p:nvSpPr>
          <p:cNvPr id="5" name="Shape 95"/>
          <p:cNvSpPr txBox="1">
            <a:spLocks/>
          </p:cNvSpPr>
          <p:nvPr/>
        </p:nvSpPr>
        <p:spPr>
          <a:xfrm>
            <a:off x="9582553" y="936300"/>
            <a:ext cx="8643938" cy="578200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Tx/>
              <a:buSzTx/>
              <a:buFont typeface="Wingdings 2"/>
              <a:buNone/>
              <a:defRPr sz="1800">
                <a:solidFill>
                  <a:srgbClr val="000000"/>
                </a:solidFill>
              </a:defRPr>
            </a:pPr>
            <a:endParaRPr lang="en-US" sz="2500" b="1" dirty="0">
              <a:solidFill>
                <a:srgbClr val="FE6F0F"/>
              </a:solidFill>
              <a:latin typeface="+mj-lt"/>
              <a:ea typeface="+mj-ea"/>
              <a:cs typeface="+mj-cs"/>
              <a:sym typeface="Gill Sans SemiBold"/>
            </a:endParaRPr>
          </a:p>
        </p:txBody>
      </p:sp>
      <p:pic>
        <p:nvPicPr>
          <p:cNvPr id="9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30147" y="1029903"/>
            <a:ext cx="2217473" cy="34117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59086" y="2063575"/>
            <a:ext cx="3053953" cy="3693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50156" y="3887167"/>
            <a:ext cx="3357563" cy="3693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pasted-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36762" y="5912271"/>
            <a:ext cx="3955852" cy="369333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コンテンツ プレースホルダ 2"/>
          <p:cNvSpPr>
            <a:spLocks noGrp="1"/>
          </p:cNvSpPr>
          <p:nvPr>
            <p:ph idx="1"/>
          </p:nvPr>
        </p:nvSpPr>
        <p:spPr>
          <a:xfrm>
            <a:off x="136080" y="1028019"/>
            <a:ext cx="8686800" cy="5503948"/>
          </a:xfrm>
        </p:spPr>
        <p:txBody>
          <a:bodyPr>
            <a:noAutofit/>
          </a:bodyPr>
          <a:lstStyle/>
          <a:p>
            <a:pPr marL="0" indent="0">
              <a:buClrTx/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lang="en-US" sz="2400" b="1" dirty="0">
                <a:solidFill>
                  <a:srgbClr val="000000"/>
                </a:solidFill>
              </a:rPr>
              <a:t>Question</a:t>
            </a:r>
            <a:r>
              <a:rPr lang="en-US" sz="2400" b="1" dirty="0" smtClean="0">
                <a:solidFill>
                  <a:srgbClr val="000000"/>
                </a:solidFill>
              </a:rPr>
              <a:t>:</a:t>
            </a:r>
          </a:p>
          <a:p>
            <a:pPr marL="0" indent="0">
              <a:buClrTx/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lang="en-US" sz="2400" b="1" dirty="0" smtClean="0">
                <a:solidFill>
                  <a:srgbClr val="8B3905"/>
                </a:solidFill>
                <a:latin typeface="+mj-lt"/>
                <a:sym typeface="Gill Sans SemiBold"/>
              </a:rPr>
              <a:t>- </a:t>
            </a:r>
            <a:r>
              <a:rPr lang="en-US" sz="2400" b="1" dirty="0">
                <a:solidFill>
                  <a:srgbClr val="8B3905"/>
                </a:solidFill>
                <a:latin typeface="+mj-lt"/>
                <a:sym typeface="Gill Sans SemiBold"/>
              </a:rPr>
              <a:t>Velocity damping of a pendulum</a:t>
            </a:r>
          </a:p>
          <a:p>
            <a:pPr marL="0" indent="0">
              <a:buClrTx/>
              <a:buSzTx/>
              <a:buNone/>
              <a:defRPr sz="1800">
                <a:solidFill>
                  <a:srgbClr val="000000"/>
                </a:solidFill>
              </a:defRPr>
            </a:pPr>
            <a:endParaRPr lang="en-US" sz="2400" b="1" dirty="0">
              <a:solidFill>
                <a:srgbClr val="8B3905"/>
              </a:solidFill>
              <a:latin typeface="+mj-lt"/>
              <a:sym typeface="Gill Sans SemiBold"/>
            </a:endParaRPr>
          </a:p>
          <a:p>
            <a:pPr marL="0" indent="0">
              <a:buClrTx/>
              <a:buSzTx/>
              <a:buNone/>
              <a:defRPr sz="1800">
                <a:solidFill>
                  <a:srgbClr val="000000"/>
                </a:solidFill>
              </a:defRPr>
            </a:pPr>
            <a:endParaRPr lang="en-US" sz="2400" b="1" dirty="0">
              <a:solidFill>
                <a:srgbClr val="8B3905"/>
              </a:solidFill>
              <a:latin typeface="+mj-lt"/>
              <a:sym typeface="Gill Sans SemiBold"/>
            </a:endParaRPr>
          </a:p>
          <a:p>
            <a:pPr marL="0" indent="0">
              <a:buClrTx/>
              <a:buSzTx/>
              <a:buNone/>
              <a:defRPr sz="1800">
                <a:solidFill>
                  <a:srgbClr val="000000"/>
                </a:solidFill>
              </a:defRPr>
            </a:pPr>
            <a:endParaRPr lang="en-US" sz="2400" b="1" dirty="0">
              <a:solidFill>
                <a:srgbClr val="8B3905"/>
              </a:solidFill>
              <a:latin typeface="+mj-lt"/>
              <a:sym typeface="Gill Sans SemiBold"/>
            </a:endParaRPr>
          </a:p>
          <a:p>
            <a:pPr marL="0" indent="0">
              <a:buClrTx/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lang="en-US" sz="2400" b="1" dirty="0">
                <a:solidFill>
                  <a:srgbClr val="8B3905"/>
                </a:solidFill>
                <a:latin typeface="+mj-lt"/>
                <a:sym typeface="Gill Sans SemiBold"/>
              </a:rPr>
              <a:t>- Structure damping </a:t>
            </a:r>
          </a:p>
          <a:p>
            <a:pPr marL="0" indent="0">
              <a:buClrTx/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lang="en-US" sz="2400" b="1" dirty="0">
                <a:solidFill>
                  <a:srgbClr val="FE6F0F"/>
                </a:solidFill>
                <a:latin typeface="+mj-lt"/>
                <a:sym typeface="Gill Sans SemiBold"/>
              </a:rPr>
              <a:t>loss angle: 0 &lt; 𝜙 ≪ 1</a:t>
            </a:r>
          </a:p>
          <a:p>
            <a:pPr marL="0" indent="0">
              <a:buClrTx/>
              <a:buSzTx/>
              <a:buNone/>
              <a:defRPr sz="1800">
                <a:solidFill>
                  <a:srgbClr val="000000"/>
                </a:solidFill>
              </a:defRPr>
            </a:pPr>
            <a:endParaRPr lang="en-US" sz="2400" b="1" dirty="0">
              <a:solidFill>
                <a:srgbClr val="FE6F0F"/>
              </a:solidFill>
              <a:latin typeface="+mj-lt"/>
              <a:sym typeface="Gill Sans SemiBold"/>
            </a:endParaRPr>
          </a:p>
          <a:p>
            <a:pPr marL="0" indent="0">
              <a:buClrTx/>
              <a:buSzTx/>
              <a:buNone/>
              <a:defRPr sz="1800">
                <a:solidFill>
                  <a:srgbClr val="000000"/>
                </a:solidFill>
              </a:defRPr>
            </a:pPr>
            <a:endParaRPr lang="en-US" sz="2400" b="1" dirty="0">
              <a:solidFill>
                <a:srgbClr val="FE6F0F"/>
              </a:solidFill>
              <a:latin typeface="+mj-lt"/>
              <a:sym typeface="Gill Sans SemiBold"/>
            </a:endParaRPr>
          </a:p>
          <a:p>
            <a:pPr marL="0" indent="0">
              <a:buClrTx/>
              <a:buSzTx/>
              <a:buNone/>
              <a:defRPr sz="1800">
                <a:solidFill>
                  <a:srgbClr val="000000"/>
                </a:solidFill>
              </a:defRPr>
            </a:pPr>
            <a:endParaRPr lang="en-US" sz="2400" b="1" dirty="0" smtClean="0">
              <a:solidFill>
                <a:srgbClr val="8B3905"/>
              </a:solidFill>
              <a:latin typeface="+mj-lt"/>
              <a:sym typeface="Gill Sans SemiBold"/>
            </a:endParaRPr>
          </a:p>
          <a:p>
            <a:pPr marL="0" indent="0">
              <a:buClrTx/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lang="en-US" sz="2400" b="1" dirty="0" smtClean="0">
                <a:solidFill>
                  <a:srgbClr val="8B3905"/>
                </a:solidFill>
                <a:latin typeface="+mj-lt"/>
                <a:sym typeface="Gill Sans SemiBold"/>
              </a:rPr>
              <a:t>- </a:t>
            </a:r>
            <a:r>
              <a:rPr lang="en-US" sz="2400" b="1" dirty="0">
                <a:solidFill>
                  <a:srgbClr val="8B3905"/>
                </a:solidFill>
                <a:latin typeface="+mj-lt"/>
                <a:sym typeface="Gill Sans SemiBold"/>
              </a:rPr>
              <a:t>How anti-spring changes the thermal noise spectrum?</a:t>
            </a:r>
          </a:p>
          <a:p>
            <a:pPr marL="0" indent="0">
              <a:buClrTx/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lang="en-US" sz="2400" b="1" dirty="0">
                <a:solidFill>
                  <a:srgbClr val="FE6F0F"/>
                </a:solidFill>
                <a:latin typeface="+mj-lt"/>
                <a:sym typeface="Gill Sans SemiBold"/>
              </a:rPr>
              <a:t>anti-spring parameter: 0&lt;𝛼&lt;1</a:t>
            </a:r>
          </a:p>
        </p:txBody>
      </p:sp>
    </p:spTree>
    <p:extLst>
      <p:ext uri="{BB962C8B-B14F-4D97-AF65-F5344CB8AC3E}">
        <p14:creationId xmlns:p14="http://schemas.microsoft.com/office/powerpoint/2010/main" val="1634336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Displacement noise</a:t>
            </a:r>
            <a:endParaRPr lang="ja-JP" altLang="en-US" dirty="0"/>
          </a:p>
        </p:txBody>
      </p:sp>
      <p:sp>
        <p:nvSpPr>
          <p:cNvPr id="4" name="Shape 94"/>
          <p:cNvSpPr txBox="1">
            <a:spLocks/>
          </p:cNvSpPr>
          <p:nvPr/>
        </p:nvSpPr>
        <p:spPr>
          <a:xfrm>
            <a:off x="-2380765" y="2433844"/>
            <a:ext cx="8643938" cy="785673"/>
          </a:xfrm>
          <a:prstGeom prst="rect">
            <a:avLst/>
          </a:prstGeom>
        </p:spPr>
        <p:txBody>
          <a:bodyPr vert="horz" lIns="91440" rIns="45720" rtlCol="0" anchor="ctr">
            <a:normAutofit lnSpcReduction="10000"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1" sz="6700" b="1" kern="1200">
                <a:solidFill>
                  <a:srgbClr val="FF2600"/>
                </a:solidFill>
                <a:effectLst/>
                <a:latin typeface="+mj-lt"/>
                <a:ea typeface="ＤＦＰ太丸ゴシック体"/>
                <a:cs typeface="+mj-cs"/>
              </a:defRPr>
            </a:lvl1pPr>
          </a:lstStyle>
          <a:p>
            <a:pPr>
              <a:defRPr sz="1800" b="0">
                <a:solidFill>
                  <a:srgbClr val="000000"/>
                </a:solidFill>
              </a:defRPr>
            </a:pPr>
            <a:endParaRPr lang="en-US" sz="4700" b="0" dirty="0">
              <a:solidFill>
                <a:srgbClr val="000000"/>
              </a:solidFill>
            </a:endParaRPr>
          </a:p>
        </p:txBody>
      </p:sp>
      <p:sp>
        <p:nvSpPr>
          <p:cNvPr id="5" name="Shape 95"/>
          <p:cNvSpPr txBox="1">
            <a:spLocks/>
          </p:cNvSpPr>
          <p:nvPr/>
        </p:nvSpPr>
        <p:spPr>
          <a:xfrm>
            <a:off x="9582553" y="936300"/>
            <a:ext cx="8643938" cy="578200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Tx/>
              <a:buSzTx/>
              <a:buFont typeface="Wingdings 2"/>
              <a:buNone/>
              <a:defRPr sz="1800">
                <a:solidFill>
                  <a:srgbClr val="000000"/>
                </a:solidFill>
              </a:defRPr>
            </a:pPr>
            <a:endParaRPr lang="en-US" sz="2500" b="1" dirty="0">
              <a:solidFill>
                <a:srgbClr val="FE6F0F"/>
              </a:solidFill>
              <a:latin typeface="+mj-lt"/>
              <a:ea typeface="+mj-ea"/>
              <a:cs typeface="+mj-cs"/>
              <a:sym typeface="Gill Sans SemiBold"/>
            </a:endParaRPr>
          </a:p>
        </p:txBody>
      </p:sp>
      <p:sp>
        <p:nvSpPr>
          <p:cNvPr id="11" name="コンテンツ プレースホルダ 2"/>
          <p:cNvSpPr txBox="1">
            <a:spLocks/>
          </p:cNvSpPr>
          <p:nvPr/>
        </p:nvSpPr>
        <p:spPr>
          <a:xfrm>
            <a:off x="10230227" y="851483"/>
            <a:ext cx="9144000" cy="5503948"/>
          </a:xfrm>
          <a:prstGeom prst="rect">
            <a:avLst/>
          </a:prstGeom>
        </p:spPr>
        <p:txBody>
          <a:bodyPr vert="horz" lIns="54864" tIns="91440" rtlCol="0">
            <a:no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 sz="1800">
                <a:solidFill>
                  <a:srgbClr val="000000"/>
                </a:solidFill>
              </a:defRPr>
            </a:pPr>
            <a:endParaRPr lang="en-US" sz="2400" b="1" dirty="0">
              <a:solidFill>
                <a:srgbClr val="8B3905"/>
              </a:solidFill>
              <a:latin typeface="+mj-lt"/>
              <a:sym typeface="Gill Sans Semi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 sz="1800">
                <a:solidFill>
                  <a:srgbClr val="000000"/>
                </a:solidFill>
              </a:defRPr>
            </a:pPr>
            <a:r>
              <a:rPr lang="en-US" sz="2800" b="1" dirty="0" smtClean="0">
                <a:solidFill>
                  <a:srgbClr val="8B3905"/>
                </a:solidFill>
                <a:latin typeface="+mj-lt"/>
                <a:sym typeface="Gill Sans SemiBold"/>
              </a:rPr>
              <a:t>In </a:t>
            </a:r>
            <a:r>
              <a:rPr lang="en-US" sz="2800" b="1" dirty="0">
                <a:solidFill>
                  <a:srgbClr val="8B3905"/>
                </a:solidFill>
                <a:latin typeface="+mj-lt"/>
                <a:sym typeface="Gill Sans SemiBold"/>
              </a:rPr>
              <a:t>some cases, calculating the system response is complicated (e.g. deformation of  an elastic body</a:t>
            </a:r>
            <a:r>
              <a:rPr lang="en-US" sz="2800" b="1" dirty="0" smtClean="0">
                <a:solidFill>
                  <a:srgbClr val="8B3905"/>
                </a:solidFill>
                <a:latin typeface="+mj-lt"/>
                <a:sym typeface="Gill Sans SemiBold"/>
              </a:rPr>
              <a:t>)</a:t>
            </a:r>
          </a:p>
          <a:p>
            <a:pPr>
              <a:defRPr sz="1800">
                <a:solidFill>
                  <a:srgbClr val="000000"/>
                </a:solidFill>
              </a:defRPr>
            </a:pPr>
            <a:endParaRPr lang="en-US" sz="2800" b="1" dirty="0" smtClean="0">
              <a:solidFill>
                <a:srgbClr val="8B3905"/>
              </a:solidFill>
              <a:latin typeface="+mj-lt"/>
              <a:sym typeface="Gill Sans SemiBold"/>
            </a:endParaRPr>
          </a:p>
          <a:p>
            <a:pPr>
              <a:defRPr sz="1800">
                <a:solidFill>
                  <a:srgbClr val="000000"/>
                </a:solidFill>
              </a:defRPr>
            </a:pPr>
            <a:r>
              <a:rPr lang="en-US" sz="2800" b="1" dirty="0" smtClean="0">
                <a:solidFill>
                  <a:srgbClr val="8B3905"/>
                </a:solidFill>
                <a:latin typeface="+mj-lt"/>
                <a:sym typeface="Gill Sans SemiBold"/>
              </a:rPr>
              <a:t>Systems </a:t>
            </a:r>
            <a:r>
              <a:rPr lang="en-US" sz="2800" b="1" dirty="0">
                <a:solidFill>
                  <a:srgbClr val="8B3905"/>
                </a:solidFill>
                <a:latin typeface="+mj-lt"/>
                <a:sym typeface="Gill Sans SemiBold"/>
              </a:rPr>
              <a:t>response (impedance) at a certain </a:t>
            </a:r>
            <a:r>
              <a:rPr lang="en-US" sz="2800" b="1" dirty="0" err="1">
                <a:solidFill>
                  <a:srgbClr val="8B3905"/>
                </a:solidFill>
                <a:latin typeface="+mj-lt"/>
                <a:sym typeface="Gill Sans SemiBold"/>
              </a:rPr>
              <a:t>freq</a:t>
            </a:r>
            <a:r>
              <a:rPr lang="en-US" sz="2800" b="1" dirty="0">
                <a:solidFill>
                  <a:srgbClr val="8B3905"/>
                </a:solidFill>
                <a:latin typeface="+mj-lt"/>
                <a:sym typeface="Gill Sans SemiBold"/>
              </a:rPr>
              <a:t>:  </a:t>
            </a:r>
            <a:endParaRPr lang="en-US" sz="2800" b="1" dirty="0" smtClean="0">
              <a:solidFill>
                <a:srgbClr val="8B3905"/>
              </a:solidFill>
              <a:latin typeface="+mj-lt"/>
              <a:sym typeface="Gill Sans SemiBold"/>
            </a:endParaRPr>
          </a:p>
          <a:p>
            <a:pPr>
              <a:defRPr sz="1800">
                <a:solidFill>
                  <a:srgbClr val="000000"/>
                </a:solidFill>
              </a:defRPr>
            </a:pPr>
            <a:endParaRPr lang="en-US" sz="2800" b="1" dirty="0" smtClean="0">
              <a:solidFill>
                <a:srgbClr val="8B3905"/>
              </a:solidFill>
              <a:latin typeface="+mj-lt"/>
              <a:sym typeface="Gill Sans SemiBold"/>
            </a:endParaRPr>
          </a:p>
          <a:p>
            <a:pPr>
              <a:defRPr sz="1800">
                <a:solidFill>
                  <a:srgbClr val="000000"/>
                </a:solidFill>
              </a:defRPr>
            </a:pPr>
            <a:r>
              <a:rPr lang="en-US" sz="2800" b="1" dirty="0" smtClean="0">
                <a:solidFill>
                  <a:srgbClr val="8B3905"/>
                </a:solidFill>
                <a:latin typeface="+mj-lt"/>
                <a:sym typeface="Gill Sans SemiBold"/>
              </a:rPr>
              <a:t>Average </a:t>
            </a:r>
            <a:r>
              <a:rPr lang="en-US" sz="2800" b="1" dirty="0">
                <a:solidFill>
                  <a:srgbClr val="8B3905"/>
                </a:solidFill>
                <a:latin typeface="+mj-lt"/>
                <a:sym typeface="Gill Sans SemiBold"/>
              </a:rPr>
              <a:t>rate of energy </a:t>
            </a:r>
            <a:r>
              <a:rPr lang="en-US" sz="2800" b="1" dirty="0" err="1">
                <a:solidFill>
                  <a:srgbClr val="8B3905"/>
                </a:solidFill>
                <a:latin typeface="+mj-lt"/>
                <a:sym typeface="Gill Sans SemiBold"/>
              </a:rPr>
              <a:t>disspation</a:t>
            </a:r>
            <a:endParaRPr lang="en-US" sz="2800" b="1" dirty="0">
              <a:solidFill>
                <a:srgbClr val="8B3905"/>
              </a:solidFill>
              <a:latin typeface="+mj-lt"/>
              <a:sym typeface="Gill Sans SemiBold"/>
            </a:endParaRPr>
          </a:p>
          <a:p>
            <a:pPr marL="285750" indent="-285750">
              <a:buClrTx/>
              <a:buSzTx/>
              <a:buFontTx/>
              <a:buChar char="-"/>
              <a:defRPr sz="1800">
                <a:solidFill>
                  <a:srgbClr val="000000"/>
                </a:solidFill>
              </a:defRPr>
            </a:pPr>
            <a:endParaRPr lang="en-US" sz="1800" b="1" dirty="0">
              <a:solidFill>
                <a:srgbClr val="8B3905"/>
              </a:solidFill>
              <a:latin typeface="+mj-lt"/>
              <a:sym typeface="Gill Sans SemiBold"/>
            </a:endParaRPr>
          </a:p>
        </p:txBody>
      </p:sp>
      <p:sp>
        <p:nvSpPr>
          <p:cNvPr id="12" name="Shape 154"/>
          <p:cNvSpPr txBox="1">
            <a:spLocks/>
          </p:cNvSpPr>
          <p:nvPr/>
        </p:nvSpPr>
        <p:spPr>
          <a:xfrm>
            <a:off x="9582553" y="888391"/>
            <a:ext cx="8643938" cy="390830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Tx/>
              <a:buSzTx/>
              <a:buFont typeface="Wingdings 2"/>
              <a:buNone/>
              <a:defRPr sz="1800">
                <a:solidFill>
                  <a:srgbClr val="000000"/>
                </a:solidFill>
              </a:defRPr>
            </a:pPr>
            <a:endParaRPr lang="en-US" sz="2500" b="1" dirty="0">
              <a:solidFill>
                <a:srgbClr val="8B3905"/>
              </a:solidFill>
              <a:latin typeface="+mj-lt"/>
              <a:ea typeface="+mj-ea"/>
              <a:cs typeface="+mj-cs"/>
              <a:sym typeface="Gill Sans SemiBold"/>
            </a:endParaRPr>
          </a:p>
        </p:txBody>
      </p:sp>
      <p:sp>
        <p:nvSpPr>
          <p:cNvPr id="13" name="Shape 155"/>
          <p:cNvSpPr>
            <a:spLocks noGrp="1"/>
          </p:cNvSpPr>
          <p:nvPr>
            <p:ph type="sldNum" sz="quarter" idx="4294967295"/>
          </p:nvPr>
        </p:nvSpPr>
        <p:spPr>
          <a:xfrm>
            <a:off x="13862919" y="6395453"/>
            <a:ext cx="162154" cy="200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300">
                <a:solidFill>
                  <a:srgbClr val="232323"/>
                </a:solidFill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232323"/>
                </a:solidFill>
              </a:rPr>
              <a:t>25</a:t>
            </a:fld>
            <a:endParaRPr>
              <a:solidFill>
                <a:srgbClr val="232323"/>
              </a:solidFill>
            </a:endParaRPr>
          </a:p>
        </p:txBody>
      </p:sp>
      <p:pic>
        <p:nvPicPr>
          <p:cNvPr id="16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76795" y="2785110"/>
            <a:ext cx="2571750" cy="333614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Shape 158"/>
          <p:cNvSpPr/>
          <p:nvPr/>
        </p:nvSpPr>
        <p:spPr>
          <a:xfrm>
            <a:off x="2777302" y="5758270"/>
            <a:ext cx="2989564" cy="889491"/>
          </a:xfrm>
          <a:prstGeom prst="rect">
            <a:avLst/>
          </a:prstGeom>
          <a:solidFill>
            <a:srgbClr val="FFFFFF"/>
          </a:solidFill>
          <a:ln w="63500">
            <a:solidFill>
              <a:srgbClr val="FF2600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6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8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04931" y="3738222"/>
            <a:ext cx="5706070" cy="12501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883133" y="5050672"/>
            <a:ext cx="3562945" cy="1544836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Shape 161"/>
          <p:cNvSpPr/>
          <p:nvPr/>
        </p:nvSpPr>
        <p:spPr>
          <a:xfrm>
            <a:off x="15074973" y="5436387"/>
            <a:ext cx="2927752" cy="934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2500" b="1">
                <a:solidFill>
                  <a:srgbClr val="8B3905"/>
                </a:solidFill>
                <a:latin typeface="+mj-lt"/>
                <a:ea typeface="+mj-ea"/>
                <a:cs typeface="+mj-cs"/>
                <a:sym typeface="Gill Sans SemiBold"/>
              </a:rPr>
              <a:t>We don’t need to </a:t>
            </a: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2500" b="1">
                <a:solidFill>
                  <a:srgbClr val="8B3905"/>
                </a:solidFill>
                <a:latin typeface="+mj-lt"/>
                <a:ea typeface="+mj-ea"/>
                <a:cs typeface="+mj-cs"/>
                <a:sym typeface="Gill Sans SemiBold"/>
              </a:rPr>
              <a:t>know Z(w)!</a:t>
            </a:r>
          </a:p>
        </p:txBody>
      </p:sp>
    </p:spTree>
    <p:extLst>
      <p:ext uri="{BB962C8B-B14F-4D97-AF65-F5344CB8AC3E}">
        <p14:creationId xmlns:p14="http://schemas.microsoft.com/office/powerpoint/2010/main" val="4268841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Displacement noise</a:t>
            </a:r>
            <a:endParaRPr lang="ja-JP" altLang="en-US" dirty="0"/>
          </a:p>
        </p:txBody>
      </p:sp>
      <p:sp>
        <p:nvSpPr>
          <p:cNvPr id="4" name="Shape 94"/>
          <p:cNvSpPr txBox="1">
            <a:spLocks/>
          </p:cNvSpPr>
          <p:nvPr/>
        </p:nvSpPr>
        <p:spPr>
          <a:xfrm>
            <a:off x="-2380765" y="2433844"/>
            <a:ext cx="8643938" cy="785673"/>
          </a:xfrm>
          <a:prstGeom prst="rect">
            <a:avLst/>
          </a:prstGeom>
        </p:spPr>
        <p:txBody>
          <a:bodyPr vert="horz" lIns="91440" rIns="45720" rtlCol="0" anchor="ctr">
            <a:normAutofit lnSpcReduction="10000"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1" sz="6700" b="1" kern="1200">
                <a:solidFill>
                  <a:srgbClr val="FF2600"/>
                </a:solidFill>
                <a:effectLst/>
                <a:latin typeface="+mj-lt"/>
                <a:ea typeface="ＤＦＰ太丸ゴシック体"/>
                <a:cs typeface="+mj-cs"/>
              </a:defRPr>
            </a:lvl1pPr>
          </a:lstStyle>
          <a:p>
            <a:pPr>
              <a:defRPr sz="1800" b="0">
                <a:solidFill>
                  <a:srgbClr val="000000"/>
                </a:solidFill>
              </a:defRPr>
            </a:pPr>
            <a:endParaRPr lang="en-US" sz="4700" b="0" dirty="0">
              <a:solidFill>
                <a:srgbClr val="000000"/>
              </a:solidFill>
            </a:endParaRPr>
          </a:p>
        </p:txBody>
      </p:sp>
      <p:sp>
        <p:nvSpPr>
          <p:cNvPr id="5" name="Shape 95"/>
          <p:cNvSpPr txBox="1">
            <a:spLocks/>
          </p:cNvSpPr>
          <p:nvPr/>
        </p:nvSpPr>
        <p:spPr>
          <a:xfrm>
            <a:off x="9582553" y="936300"/>
            <a:ext cx="8643938" cy="578200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Tx/>
              <a:buSzTx/>
              <a:buFont typeface="Wingdings 2"/>
              <a:buNone/>
              <a:defRPr sz="1800">
                <a:solidFill>
                  <a:srgbClr val="000000"/>
                </a:solidFill>
              </a:defRPr>
            </a:pPr>
            <a:endParaRPr lang="en-US" sz="2500" b="1" dirty="0">
              <a:solidFill>
                <a:srgbClr val="FE6F0F"/>
              </a:solidFill>
              <a:latin typeface="+mj-lt"/>
              <a:ea typeface="+mj-ea"/>
              <a:cs typeface="+mj-cs"/>
              <a:sym typeface="Gill Sans SemiBold"/>
            </a:endParaRPr>
          </a:p>
        </p:txBody>
      </p:sp>
      <p:sp>
        <p:nvSpPr>
          <p:cNvPr id="11" name="コンテンツ プレースホルダ 2"/>
          <p:cNvSpPr txBox="1">
            <a:spLocks/>
          </p:cNvSpPr>
          <p:nvPr/>
        </p:nvSpPr>
        <p:spPr>
          <a:xfrm>
            <a:off x="10230227" y="851483"/>
            <a:ext cx="9144000" cy="5503948"/>
          </a:xfrm>
          <a:prstGeom prst="rect">
            <a:avLst/>
          </a:prstGeom>
        </p:spPr>
        <p:txBody>
          <a:bodyPr vert="horz" lIns="54864" tIns="91440" rtlCol="0">
            <a:no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 sz="1800">
                <a:solidFill>
                  <a:srgbClr val="000000"/>
                </a:solidFill>
              </a:defRPr>
            </a:pPr>
            <a:endParaRPr lang="en-US" sz="2400" b="1" dirty="0">
              <a:solidFill>
                <a:srgbClr val="8B3905"/>
              </a:solidFill>
              <a:latin typeface="+mj-lt"/>
              <a:sym typeface="Gill Sans Semi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311" y="925959"/>
            <a:ext cx="8877955" cy="5474841"/>
          </a:xfrm>
        </p:spPr>
        <p:txBody>
          <a:bodyPr>
            <a:noAutofit/>
          </a:bodyPr>
          <a:lstStyle/>
          <a:p>
            <a:pPr>
              <a:defRPr sz="1800">
                <a:solidFill>
                  <a:srgbClr val="000000"/>
                </a:solidFill>
              </a:defRPr>
            </a:pPr>
            <a:r>
              <a:rPr lang="en-US" sz="2400" b="1" dirty="0" smtClean="0">
                <a:solidFill>
                  <a:srgbClr val="8B3905"/>
                </a:solidFill>
                <a:latin typeface="+mj-lt"/>
                <a:sym typeface="Gill Sans SemiBold"/>
              </a:rPr>
              <a:t>Sensing </a:t>
            </a:r>
            <a:r>
              <a:rPr lang="en-US" sz="2400" b="1" dirty="0">
                <a:solidFill>
                  <a:srgbClr val="8B3905"/>
                </a:solidFill>
                <a:latin typeface="+mj-lt"/>
                <a:sym typeface="Gill Sans SemiBold"/>
              </a:rPr>
              <a:t>of the mirror surface </a:t>
            </a:r>
            <a:r>
              <a:rPr lang="en-US" sz="2400" b="1" dirty="0" smtClean="0">
                <a:solidFill>
                  <a:srgbClr val="8B3905"/>
                </a:solidFill>
                <a:latin typeface="+mj-lt"/>
                <a:sym typeface="Gill Sans SemiBold"/>
              </a:rPr>
              <a:t>deformation with </a:t>
            </a:r>
            <a:r>
              <a:rPr lang="en-US" sz="2400" b="1" dirty="0">
                <a:solidFill>
                  <a:srgbClr val="8B3905"/>
                </a:solidFill>
                <a:latin typeface="+mj-lt"/>
                <a:sym typeface="Gill Sans SemiBold"/>
              </a:rPr>
              <a:t>a laser beam (with intensity profile of </a:t>
            </a:r>
            <a:r>
              <a:rPr lang="en-US" sz="2400" b="1" i="1" dirty="0">
                <a:solidFill>
                  <a:srgbClr val="8B3905"/>
                </a:solidFill>
                <a:latin typeface="+mj-lt"/>
                <a:sym typeface="Gill Sans SemiBold"/>
              </a:rPr>
              <a:t>f</a:t>
            </a:r>
            <a:r>
              <a:rPr lang="en-US" sz="2400" b="1" dirty="0" smtClean="0">
                <a:solidFill>
                  <a:srgbClr val="8B3905"/>
                </a:solidFill>
                <a:latin typeface="+mj-lt"/>
                <a:sym typeface="Gill Sans SemiBold"/>
              </a:rPr>
              <a:t>(</a:t>
            </a:r>
            <a:r>
              <a:rPr lang="en-US" sz="2400" b="1" dirty="0">
                <a:solidFill>
                  <a:srgbClr val="8B3905"/>
                </a:solidFill>
                <a:latin typeface="+mj-lt"/>
                <a:ea typeface="Gill Sans"/>
                <a:cs typeface="Gill Sans"/>
                <a:sym typeface="Gill Sans"/>
              </a:rPr>
              <a:t>r</a:t>
            </a:r>
            <a:r>
              <a:rPr lang="en-US" sz="2400" b="1" dirty="0">
                <a:solidFill>
                  <a:srgbClr val="8B3905"/>
                </a:solidFill>
                <a:latin typeface="+mj-lt"/>
                <a:sym typeface="Gill Sans SemiBold"/>
              </a:rPr>
              <a:t>)</a:t>
            </a:r>
            <a:r>
              <a:rPr lang="en-US" sz="2400" b="1" dirty="0" smtClean="0">
                <a:solidFill>
                  <a:srgbClr val="8B3905"/>
                </a:solidFill>
                <a:latin typeface="+mj-lt"/>
                <a:sym typeface="Gill Sans SemiBold"/>
              </a:rPr>
              <a:t>)</a:t>
            </a:r>
          </a:p>
          <a:p>
            <a:pPr>
              <a:defRPr sz="1800">
                <a:solidFill>
                  <a:srgbClr val="000000"/>
                </a:solidFill>
              </a:defRPr>
            </a:pPr>
            <a:endParaRPr lang="en-US" sz="2400" b="1" dirty="0">
              <a:solidFill>
                <a:srgbClr val="8B3905"/>
              </a:solidFill>
              <a:latin typeface="+mj-lt"/>
              <a:sym typeface="Gill Sans SemiBold"/>
            </a:endParaRPr>
          </a:p>
          <a:p>
            <a:pPr>
              <a:defRPr sz="1800">
                <a:solidFill>
                  <a:srgbClr val="000000"/>
                </a:solidFill>
              </a:defRPr>
            </a:pPr>
            <a:r>
              <a:rPr lang="en-US" sz="2400" b="1" dirty="0" smtClean="0">
                <a:solidFill>
                  <a:srgbClr val="8B3905"/>
                </a:solidFill>
                <a:latin typeface="+mj-lt"/>
                <a:sym typeface="Gill Sans SemiBold"/>
              </a:rPr>
              <a:t>Apply periodic pressure </a:t>
            </a:r>
            <a:r>
              <a:rPr lang="en-US" sz="2400" b="1" dirty="0">
                <a:solidFill>
                  <a:srgbClr val="8B3905"/>
                </a:solidFill>
                <a:latin typeface="+mj-lt"/>
                <a:sym typeface="Gill Sans SemiBold"/>
              </a:rPr>
              <a:t>with profile of </a:t>
            </a:r>
            <a:r>
              <a:rPr lang="en-US" sz="2400" b="1" i="1" dirty="0">
                <a:solidFill>
                  <a:srgbClr val="8B3905"/>
                </a:solidFill>
                <a:latin typeface="+mj-lt"/>
                <a:sym typeface="Gill Sans SemiBold"/>
              </a:rPr>
              <a:t>f</a:t>
            </a:r>
            <a:r>
              <a:rPr lang="en-US" sz="2400" b="1" dirty="0">
                <a:solidFill>
                  <a:srgbClr val="8B3905"/>
                </a:solidFill>
                <a:latin typeface="+mj-lt"/>
                <a:sym typeface="Gill Sans SemiBold"/>
              </a:rPr>
              <a:t>(</a:t>
            </a:r>
            <a:r>
              <a:rPr lang="en-US" sz="2400" b="1" dirty="0">
                <a:solidFill>
                  <a:srgbClr val="8B3905"/>
                </a:solidFill>
                <a:latin typeface="+mj-lt"/>
                <a:ea typeface="Gill Sans"/>
                <a:cs typeface="Gill Sans"/>
                <a:sym typeface="Gill Sans"/>
              </a:rPr>
              <a:t>r</a:t>
            </a:r>
            <a:r>
              <a:rPr lang="en-US" sz="2400" b="1" dirty="0">
                <a:solidFill>
                  <a:srgbClr val="8B3905"/>
                </a:solidFill>
                <a:latin typeface="+mj-lt"/>
                <a:sym typeface="Gill Sans SemiBold"/>
              </a:rPr>
              <a:t>)</a:t>
            </a:r>
          </a:p>
          <a:p>
            <a:pPr marL="0" indent="0">
              <a:buClrTx/>
              <a:buSzTx/>
              <a:buNone/>
              <a:defRPr sz="1800">
                <a:solidFill>
                  <a:srgbClr val="000000"/>
                </a:solidFill>
              </a:defRPr>
            </a:pPr>
            <a:endParaRPr lang="en-US" sz="2400" b="1" dirty="0">
              <a:solidFill>
                <a:srgbClr val="8B3905"/>
              </a:solidFill>
              <a:latin typeface="+mj-lt"/>
              <a:sym typeface="Gill Sans SemiBold"/>
            </a:endParaRPr>
          </a:p>
          <a:p>
            <a:pPr marL="0" indent="0">
              <a:buClrTx/>
              <a:buSzTx/>
              <a:buNone/>
              <a:defRPr sz="1800">
                <a:solidFill>
                  <a:srgbClr val="000000"/>
                </a:solidFill>
              </a:defRPr>
            </a:pPr>
            <a:endParaRPr lang="en-US" sz="2400" b="1" dirty="0">
              <a:solidFill>
                <a:srgbClr val="8B3905"/>
              </a:solidFill>
              <a:latin typeface="+mj-lt"/>
              <a:sym typeface="Gill Sans SemiBold"/>
            </a:endParaRPr>
          </a:p>
          <a:p>
            <a:pPr marL="0" indent="0">
              <a:buClrTx/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lang="en-US" sz="2400" b="1" dirty="0">
                <a:solidFill>
                  <a:srgbClr val="8B3905"/>
                </a:solidFill>
                <a:latin typeface="+mj-lt"/>
                <a:sym typeface="Gill Sans SemiBold"/>
              </a:rPr>
              <a:t>	</a:t>
            </a:r>
            <a:r>
              <a:rPr lang="en-US" sz="2400" b="1" dirty="0">
                <a:solidFill>
                  <a:srgbClr val="FF700F"/>
                </a:solidFill>
                <a:latin typeface="+mj-lt"/>
                <a:sym typeface="Gill Sans SemiBold"/>
              </a:rPr>
              <a:t>This induces deformation of x(r) which is different</a:t>
            </a:r>
          </a:p>
          <a:p>
            <a:pPr marL="0" indent="0">
              <a:buClrTx/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lang="en-US" sz="2400" b="1" dirty="0">
                <a:solidFill>
                  <a:srgbClr val="FF700F"/>
                </a:solidFill>
                <a:latin typeface="+mj-lt"/>
                <a:sym typeface="Gill Sans SemiBold"/>
              </a:rPr>
              <a:t>	from our sensing profile of </a:t>
            </a:r>
            <a:r>
              <a:rPr lang="en-US" sz="2400" b="1" i="1" dirty="0">
                <a:solidFill>
                  <a:srgbClr val="FF700F"/>
                </a:solidFill>
                <a:latin typeface="+mj-lt"/>
                <a:sym typeface="Gill Sans SemiBold"/>
              </a:rPr>
              <a:t>f</a:t>
            </a:r>
            <a:r>
              <a:rPr lang="en-US" sz="2400" b="1" dirty="0">
                <a:solidFill>
                  <a:srgbClr val="FF700F"/>
                </a:solidFill>
                <a:latin typeface="+mj-lt"/>
                <a:sym typeface="Gill Sans SemiBold"/>
              </a:rPr>
              <a:t>(</a:t>
            </a:r>
            <a:r>
              <a:rPr lang="en-US" sz="2400" b="1" dirty="0">
                <a:solidFill>
                  <a:srgbClr val="FF700F"/>
                </a:solidFill>
                <a:latin typeface="+mj-lt"/>
                <a:ea typeface="Gill Sans"/>
                <a:cs typeface="Gill Sans"/>
                <a:sym typeface="Gill Sans"/>
              </a:rPr>
              <a:t>r</a:t>
            </a:r>
            <a:r>
              <a:rPr lang="en-US" sz="2400" b="1" dirty="0">
                <a:solidFill>
                  <a:srgbClr val="FF700F"/>
                </a:solidFill>
                <a:latin typeface="+mj-lt"/>
                <a:sym typeface="Gill Sans SemiBold"/>
              </a:rPr>
              <a:t>), but that’s </a:t>
            </a:r>
            <a:r>
              <a:rPr lang="en-US" sz="2400" b="1" dirty="0" smtClean="0">
                <a:solidFill>
                  <a:srgbClr val="FF700F"/>
                </a:solidFill>
                <a:latin typeface="+mj-lt"/>
                <a:sym typeface="Gill Sans SemiBold"/>
              </a:rPr>
              <a:t>OK</a:t>
            </a:r>
          </a:p>
          <a:p>
            <a:pPr>
              <a:defRPr sz="1800">
                <a:solidFill>
                  <a:srgbClr val="000000"/>
                </a:solidFill>
              </a:defRPr>
            </a:pPr>
            <a:r>
              <a:rPr lang="en-US" sz="2400" b="1" dirty="0" smtClean="0">
                <a:solidFill>
                  <a:srgbClr val="8B3905"/>
                </a:solidFill>
                <a:latin typeface="+mj-lt"/>
                <a:sym typeface="Gill Sans SemiBold"/>
              </a:rPr>
              <a:t>Calculate </a:t>
            </a:r>
            <a:r>
              <a:rPr lang="en-US" sz="2400" b="1" dirty="0">
                <a:solidFill>
                  <a:srgbClr val="8B3905"/>
                </a:solidFill>
                <a:latin typeface="+mj-lt"/>
                <a:sym typeface="Gill Sans SemiBold"/>
              </a:rPr>
              <a:t>the rate of dissipation </a:t>
            </a:r>
            <a:r>
              <a:rPr lang="en-US" sz="2400" b="1" dirty="0" err="1">
                <a:solidFill>
                  <a:srgbClr val="8B3905"/>
                </a:solidFill>
                <a:latin typeface="+mj-lt"/>
                <a:sym typeface="Gill Sans SemiBold"/>
              </a:rPr>
              <a:t>Wdiss</a:t>
            </a:r>
            <a:endParaRPr lang="en-US" sz="2400" b="1" dirty="0">
              <a:solidFill>
                <a:srgbClr val="8B3905"/>
              </a:solidFill>
              <a:latin typeface="+mj-lt"/>
              <a:sym typeface="Gill Sans SemiBold"/>
            </a:endParaRPr>
          </a:p>
          <a:p>
            <a:pPr marL="0" indent="0">
              <a:buClrTx/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lang="en-US" sz="2400" b="1" dirty="0">
                <a:solidFill>
                  <a:srgbClr val="8B3905"/>
                </a:solidFill>
                <a:latin typeface="+mj-lt"/>
                <a:sym typeface="Gill Sans SemiBold"/>
              </a:rPr>
              <a:t>	</a:t>
            </a:r>
            <a:r>
              <a:rPr lang="en-US" sz="2400" b="1" dirty="0">
                <a:solidFill>
                  <a:srgbClr val="FF700F"/>
                </a:solidFill>
                <a:latin typeface="+mj-lt"/>
                <a:sym typeface="Gill Sans SemiBold"/>
              </a:rPr>
              <a:t>analytically, using FEA, or </a:t>
            </a:r>
            <a:r>
              <a:rPr lang="en-US" sz="2400" b="1" dirty="0" err="1">
                <a:solidFill>
                  <a:srgbClr val="FF700F"/>
                </a:solidFill>
                <a:latin typeface="+mj-lt"/>
                <a:sym typeface="Gill Sans SemiBold"/>
              </a:rPr>
              <a:t>etc</a:t>
            </a:r>
            <a:endParaRPr lang="en-US" sz="2400" b="1" dirty="0">
              <a:solidFill>
                <a:srgbClr val="8B3905"/>
              </a:solidFill>
              <a:latin typeface="+mj-lt"/>
              <a:sym typeface="Gill Sans SemiBold"/>
            </a:endParaRPr>
          </a:p>
          <a:p>
            <a:pPr marL="0" indent="0">
              <a:buClrTx/>
              <a:buSzTx/>
              <a:buNone/>
              <a:defRPr sz="1800">
                <a:solidFill>
                  <a:srgbClr val="000000"/>
                </a:solidFill>
              </a:defRPr>
            </a:pPr>
            <a:endParaRPr lang="en-US" sz="2400" b="1" dirty="0" smtClean="0">
              <a:solidFill>
                <a:srgbClr val="8B3905"/>
              </a:solidFill>
              <a:latin typeface="+mj-lt"/>
              <a:sym typeface="Gill Sans SemiBold"/>
            </a:endParaRPr>
          </a:p>
          <a:p>
            <a:pPr>
              <a:defRPr sz="1800">
                <a:solidFill>
                  <a:srgbClr val="000000"/>
                </a:solidFill>
              </a:defRPr>
            </a:pPr>
            <a:r>
              <a:rPr lang="en-US" sz="2400" b="1" dirty="0" smtClean="0">
                <a:solidFill>
                  <a:srgbClr val="8B3905"/>
                </a:solidFill>
                <a:latin typeface="+mj-lt"/>
                <a:sym typeface="Gill Sans SemiBold"/>
              </a:rPr>
              <a:t>Put this into the formula</a:t>
            </a:r>
            <a:endParaRPr lang="en-US" sz="2400" b="1" dirty="0">
              <a:solidFill>
                <a:srgbClr val="8B3905"/>
              </a:solidFill>
              <a:latin typeface="+mj-lt"/>
              <a:sym typeface="Gill Sans SemiBold"/>
            </a:endParaRPr>
          </a:p>
        </p:txBody>
      </p:sp>
      <p:sp>
        <p:nvSpPr>
          <p:cNvPr id="12" name="Shape 154"/>
          <p:cNvSpPr txBox="1">
            <a:spLocks/>
          </p:cNvSpPr>
          <p:nvPr/>
        </p:nvSpPr>
        <p:spPr>
          <a:xfrm>
            <a:off x="9582553" y="888391"/>
            <a:ext cx="8643938" cy="390830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Tx/>
              <a:buSzTx/>
              <a:buFont typeface="Wingdings 2"/>
              <a:buNone/>
              <a:defRPr sz="1800">
                <a:solidFill>
                  <a:srgbClr val="000000"/>
                </a:solidFill>
              </a:defRPr>
            </a:pPr>
            <a:endParaRPr lang="en-US" sz="2500" b="1" dirty="0">
              <a:solidFill>
                <a:srgbClr val="8B3905"/>
              </a:solidFill>
              <a:latin typeface="+mj-lt"/>
              <a:ea typeface="+mj-ea"/>
              <a:cs typeface="+mj-cs"/>
              <a:sym typeface="Gill Sans SemiBold"/>
            </a:endParaRPr>
          </a:p>
        </p:txBody>
      </p:sp>
      <p:sp>
        <p:nvSpPr>
          <p:cNvPr id="13" name="Shape 155"/>
          <p:cNvSpPr>
            <a:spLocks noGrp="1"/>
          </p:cNvSpPr>
          <p:nvPr>
            <p:ph type="sldNum" sz="quarter" idx="4294967295"/>
          </p:nvPr>
        </p:nvSpPr>
        <p:spPr>
          <a:xfrm>
            <a:off x="13862919" y="6395453"/>
            <a:ext cx="162154" cy="200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300">
                <a:solidFill>
                  <a:srgbClr val="232323"/>
                </a:solidFill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232323"/>
                </a:solidFill>
              </a:rPr>
              <a:t>26</a:t>
            </a:fld>
            <a:endParaRPr>
              <a:solidFill>
                <a:srgbClr val="232323"/>
              </a:solidFill>
            </a:endParaRPr>
          </a:p>
        </p:txBody>
      </p:sp>
      <p:sp>
        <p:nvSpPr>
          <p:cNvPr id="20" name="Shape 161"/>
          <p:cNvSpPr/>
          <p:nvPr/>
        </p:nvSpPr>
        <p:spPr>
          <a:xfrm>
            <a:off x="15074973" y="5436387"/>
            <a:ext cx="2927752" cy="934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2500" b="1">
                <a:solidFill>
                  <a:srgbClr val="8B3905"/>
                </a:solidFill>
                <a:latin typeface="+mj-lt"/>
                <a:ea typeface="+mj-ea"/>
                <a:cs typeface="+mj-cs"/>
                <a:sym typeface="Gill Sans SemiBold"/>
              </a:rPr>
              <a:t>We don’t need to </a:t>
            </a: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2500" b="1">
                <a:solidFill>
                  <a:srgbClr val="8B3905"/>
                </a:solidFill>
                <a:latin typeface="+mj-lt"/>
                <a:ea typeface="+mj-ea"/>
                <a:cs typeface="+mj-cs"/>
                <a:sym typeface="Gill Sans SemiBold"/>
              </a:rPr>
              <a:t>know Z(w)!</a:t>
            </a:r>
          </a:p>
        </p:txBody>
      </p:sp>
      <p:pic>
        <p:nvPicPr>
          <p:cNvPr id="14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38172" y="1429804"/>
            <a:ext cx="2093484" cy="19088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73586" y="2757507"/>
            <a:ext cx="2482453" cy="37826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839640" y="5641775"/>
            <a:ext cx="2768203" cy="762239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Box 5"/>
          <p:cNvSpPr txBox="1"/>
          <p:nvPr/>
        </p:nvSpPr>
        <p:spPr>
          <a:xfrm>
            <a:off x="5844209" y="6387889"/>
            <a:ext cx="3176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Y. Levin PRD </a:t>
            </a:r>
            <a:r>
              <a:rPr lang="en-US" b="1" dirty="0" smtClean="0"/>
              <a:t>57</a:t>
            </a:r>
            <a:r>
              <a:rPr lang="en-US" dirty="0" smtClean="0"/>
              <a:t>, 659-663 (1998)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8892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Displacement noise</a:t>
            </a:r>
            <a:endParaRPr lang="ja-JP" altLang="en-US" dirty="0"/>
          </a:p>
        </p:txBody>
      </p:sp>
      <p:sp>
        <p:nvSpPr>
          <p:cNvPr id="4" name="Shape 94"/>
          <p:cNvSpPr txBox="1">
            <a:spLocks/>
          </p:cNvSpPr>
          <p:nvPr/>
        </p:nvSpPr>
        <p:spPr>
          <a:xfrm>
            <a:off x="-2380765" y="2433844"/>
            <a:ext cx="8643938" cy="785673"/>
          </a:xfrm>
          <a:prstGeom prst="rect">
            <a:avLst/>
          </a:prstGeom>
        </p:spPr>
        <p:txBody>
          <a:bodyPr vert="horz" lIns="91440" rIns="45720" rtlCol="0" anchor="ctr">
            <a:normAutofit lnSpcReduction="10000"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1" sz="6700" b="1" kern="1200">
                <a:solidFill>
                  <a:srgbClr val="FF2600"/>
                </a:solidFill>
                <a:effectLst/>
                <a:latin typeface="+mj-lt"/>
                <a:ea typeface="ＤＦＰ太丸ゴシック体"/>
                <a:cs typeface="+mj-cs"/>
              </a:defRPr>
            </a:lvl1pPr>
          </a:lstStyle>
          <a:p>
            <a:pPr>
              <a:defRPr sz="1800" b="0">
                <a:solidFill>
                  <a:srgbClr val="000000"/>
                </a:solidFill>
              </a:defRPr>
            </a:pPr>
            <a:endParaRPr lang="en-US" sz="4700" b="0" dirty="0">
              <a:solidFill>
                <a:srgbClr val="000000"/>
              </a:solidFill>
            </a:endParaRPr>
          </a:p>
        </p:txBody>
      </p:sp>
      <p:sp>
        <p:nvSpPr>
          <p:cNvPr id="5" name="Shape 95"/>
          <p:cNvSpPr txBox="1">
            <a:spLocks/>
          </p:cNvSpPr>
          <p:nvPr/>
        </p:nvSpPr>
        <p:spPr>
          <a:xfrm>
            <a:off x="9582553" y="936300"/>
            <a:ext cx="8643938" cy="578200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Tx/>
              <a:buSzTx/>
              <a:buFont typeface="Wingdings 2"/>
              <a:buNone/>
              <a:defRPr sz="1800">
                <a:solidFill>
                  <a:srgbClr val="000000"/>
                </a:solidFill>
              </a:defRPr>
            </a:pPr>
            <a:endParaRPr lang="en-US" sz="2500" b="1" dirty="0">
              <a:solidFill>
                <a:srgbClr val="FE6F0F"/>
              </a:solidFill>
              <a:latin typeface="+mj-lt"/>
              <a:ea typeface="+mj-ea"/>
              <a:cs typeface="+mj-cs"/>
              <a:sym typeface="Gill Sans SemiBold"/>
            </a:endParaRPr>
          </a:p>
        </p:txBody>
      </p:sp>
      <p:sp>
        <p:nvSpPr>
          <p:cNvPr id="11" name="コンテンツ プレースホルダ 2"/>
          <p:cNvSpPr txBox="1">
            <a:spLocks/>
          </p:cNvSpPr>
          <p:nvPr/>
        </p:nvSpPr>
        <p:spPr>
          <a:xfrm>
            <a:off x="10230227" y="851483"/>
            <a:ext cx="9144000" cy="5503948"/>
          </a:xfrm>
          <a:prstGeom prst="rect">
            <a:avLst/>
          </a:prstGeom>
        </p:spPr>
        <p:txBody>
          <a:bodyPr vert="horz" lIns="54864" tIns="91440" rtlCol="0">
            <a:no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 sz="1800">
                <a:solidFill>
                  <a:srgbClr val="000000"/>
                </a:solidFill>
              </a:defRPr>
            </a:pPr>
            <a:endParaRPr lang="en-US" sz="2400" b="1" dirty="0">
              <a:solidFill>
                <a:srgbClr val="8B3905"/>
              </a:solidFill>
              <a:latin typeface="+mj-lt"/>
              <a:sym typeface="Gill Sans Semi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311" y="925960"/>
            <a:ext cx="8877955" cy="5792350"/>
          </a:xfrm>
        </p:spPr>
        <p:txBody>
          <a:bodyPr>
            <a:noAutofit/>
          </a:bodyPr>
          <a:lstStyle/>
          <a:p>
            <a:pPr>
              <a:defRPr sz="1800">
                <a:solidFill>
                  <a:srgbClr val="000000"/>
                </a:solidFill>
              </a:defRPr>
            </a:pPr>
            <a:r>
              <a:rPr lang="en-US" altLang="ja-JP" sz="2800" b="1" dirty="0" smtClean="0">
                <a:latin typeface="+mj-lt"/>
                <a:sym typeface="Gill Sans SemiBold"/>
              </a:rPr>
              <a:t>Mirror substrate thermal noise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lang="en-US" altLang="ja-JP" sz="2400" b="1" dirty="0" smtClean="0">
                <a:solidFill>
                  <a:srgbClr val="0000FF"/>
                </a:solidFill>
                <a:sym typeface="Gill Sans SemiBold"/>
              </a:rPr>
              <a:t>Brownian </a:t>
            </a:r>
            <a:r>
              <a:rPr lang="en-US" altLang="ja-JP" sz="2400" b="1" dirty="0">
                <a:solidFill>
                  <a:srgbClr val="0000FF"/>
                </a:solidFill>
                <a:sym typeface="Gill Sans SemiBold"/>
              </a:rPr>
              <a:t>motion</a:t>
            </a:r>
            <a:br>
              <a:rPr lang="en-US" altLang="ja-JP" sz="2400" b="1" dirty="0">
                <a:solidFill>
                  <a:srgbClr val="0000FF"/>
                </a:solidFill>
                <a:sym typeface="Gill Sans SemiBold"/>
              </a:rPr>
            </a:br>
            <a:r>
              <a:rPr lang="en-US" altLang="ja-JP" sz="2400" b="1" dirty="0" smtClean="0">
                <a:solidFill>
                  <a:srgbClr val="000000"/>
                </a:solidFill>
                <a:sym typeface="Gill Sans SemiBold"/>
              </a:rPr>
              <a:t>Mechanical loss associated </a:t>
            </a:r>
            <a:br>
              <a:rPr lang="en-US" altLang="ja-JP" sz="2400" b="1" dirty="0" smtClean="0">
                <a:solidFill>
                  <a:srgbClr val="000000"/>
                </a:solidFill>
                <a:sym typeface="Gill Sans SemiBold"/>
              </a:rPr>
            </a:br>
            <a:r>
              <a:rPr lang="en-US" altLang="ja-JP" sz="2400" b="1" dirty="0" smtClean="0">
                <a:solidFill>
                  <a:srgbClr val="000000"/>
                </a:solidFill>
                <a:sym typeface="Gill Sans SemiBold"/>
              </a:rPr>
              <a:t>with the internal friction</a:t>
            </a:r>
            <a:br>
              <a:rPr lang="en-US" altLang="ja-JP" sz="2400" b="1" dirty="0" smtClean="0">
                <a:solidFill>
                  <a:srgbClr val="000000"/>
                </a:solidFill>
                <a:sym typeface="Gill Sans SemiBold"/>
              </a:rPr>
            </a:br>
            <a:r>
              <a:rPr lang="en-US" altLang="ja-JP" sz="2400" b="1" dirty="0" smtClean="0">
                <a:solidFill>
                  <a:srgbClr val="FF0000"/>
                </a:solidFill>
                <a:sym typeface="Wingdings"/>
              </a:rPr>
              <a:t>Thermally excited body modes</a:t>
            </a:r>
            <a:br>
              <a:rPr lang="en-US" altLang="ja-JP" sz="2400" b="1" dirty="0" smtClean="0">
                <a:solidFill>
                  <a:srgbClr val="FF0000"/>
                </a:solidFill>
                <a:sym typeface="Wingdings"/>
              </a:rPr>
            </a:br>
            <a:r>
              <a:rPr lang="en-US" altLang="ja-JP" sz="2400" b="1" dirty="0" smtClean="0">
                <a:sym typeface="Wingdings"/>
              </a:rPr>
              <a:t>Optical coating (high mechanical loss)</a:t>
            </a:r>
            <a:br>
              <a:rPr lang="en-US" altLang="ja-JP" sz="2400" b="1" dirty="0" smtClean="0">
                <a:sym typeface="Wingdings"/>
              </a:rPr>
            </a:br>
            <a:r>
              <a:rPr lang="en-US" altLang="ja-JP" sz="2400" b="1" dirty="0" smtClean="0">
                <a:solidFill>
                  <a:srgbClr val="FF0000"/>
                </a:solidFill>
                <a:sym typeface="Wingdings"/>
              </a:rPr>
              <a:t>will be limiting noise source in </a:t>
            </a:r>
            <a:r>
              <a:rPr lang="en-US" altLang="ja-JP" sz="2400" b="1" dirty="0" err="1" smtClean="0">
                <a:solidFill>
                  <a:srgbClr val="FF0000"/>
                </a:solidFill>
                <a:sym typeface="Wingdings"/>
              </a:rPr>
              <a:t>aLIGO</a:t>
            </a:r>
            <a:r>
              <a:rPr lang="en-US" altLang="ja-JP" sz="2400" b="1" dirty="0" smtClean="0">
                <a:solidFill>
                  <a:srgbClr val="FF0000"/>
                </a:solidFill>
                <a:sym typeface="Wingdings"/>
              </a:rPr>
              <a:t/>
            </a:r>
            <a:br>
              <a:rPr lang="en-US" altLang="ja-JP" sz="2400" b="1" dirty="0" smtClean="0">
                <a:solidFill>
                  <a:srgbClr val="FF0000"/>
                </a:solidFill>
                <a:sym typeface="Wingdings"/>
              </a:rPr>
            </a:br>
            <a:endParaRPr lang="en-US" altLang="ja-JP" sz="2400" b="1" dirty="0">
              <a:solidFill>
                <a:srgbClr val="FF0000"/>
              </a:solidFill>
              <a:sym typeface="Gill Sans SemiBold"/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lang="en-US" altLang="ja-JP" sz="2400" b="1" dirty="0">
                <a:solidFill>
                  <a:srgbClr val="0000FF"/>
                </a:solidFill>
                <a:sym typeface="Gill Sans SemiBold"/>
              </a:rPr>
              <a:t>Thermo elastic noise</a:t>
            </a:r>
            <a:br>
              <a:rPr lang="en-US" altLang="ja-JP" sz="2400" b="1" dirty="0">
                <a:solidFill>
                  <a:srgbClr val="0000FF"/>
                </a:solidFill>
                <a:sym typeface="Gill Sans SemiBold"/>
              </a:rPr>
            </a:br>
            <a:r>
              <a:rPr lang="en-US" altLang="ja-JP" sz="2400" b="1" dirty="0">
                <a:solidFill>
                  <a:srgbClr val="000000"/>
                </a:solidFill>
                <a:sym typeface="Gill Sans SemiBold"/>
              </a:rPr>
              <a:t>Elastic strain </a:t>
            </a:r>
            <a:r>
              <a:rPr lang="en-US" altLang="ja-JP" sz="2400" b="1" dirty="0" smtClean="0">
                <a:solidFill>
                  <a:srgbClr val="000000"/>
                </a:solidFill>
                <a:sym typeface="Gill Sans SemiBold"/>
              </a:rPr>
              <a:t>&amp; </a:t>
            </a:r>
            <a:r>
              <a:rPr lang="en-US" altLang="ja-JP" sz="2400" b="1" dirty="0">
                <a:solidFill>
                  <a:srgbClr val="000000"/>
                </a:solidFill>
                <a:sym typeface="Gill Sans SemiBold"/>
              </a:rPr>
              <a:t>thermal expansion </a:t>
            </a:r>
            <a:r>
              <a:rPr lang="en-US" altLang="ja-JP" sz="2400" b="1" dirty="0" smtClean="0">
                <a:solidFill>
                  <a:srgbClr val="000000"/>
                </a:solidFill>
                <a:sym typeface="Gill Sans SemiBold"/>
              </a:rPr>
              <a:t>coefficient</a:t>
            </a:r>
            <a:br>
              <a:rPr lang="en-US" altLang="ja-JP" sz="2400" b="1" dirty="0" smtClean="0">
                <a:solidFill>
                  <a:srgbClr val="000000"/>
                </a:solidFill>
                <a:sym typeface="Gill Sans SemiBold"/>
              </a:rPr>
            </a:br>
            <a:r>
              <a:rPr lang="en-US" altLang="ja-JP" sz="2400" b="1" dirty="0" smtClean="0">
                <a:solidFill>
                  <a:srgbClr val="000000"/>
                </a:solidFill>
                <a:sym typeface="Gill Sans SemiBold"/>
              </a:rPr>
              <a:t>=&gt; cause </a:t>
            </a:r>
            <a:r>
              <a:rPr lang="en-US" altLang="ja-JP" sz="2400" b="1" dirty="0">
                <a:solidFill>
                  <a:srgbClr val="000000"/>
                </a:solidFill>
                <a:sym typeface="Gill Sans SemiBold"/>
              </a:rPr>
              <a:t>heat distribution </a:t>
            </a:r>
            <a:r>
              <a:rPr lang="en-US" altLang="ja-JP" sz="2400" b="1" dirty="0" smtClean="0">
                <a:solidFill>
                  <a:srgbClr val="000000"/>
                </a:solidFill>
                <a:sym typeface="Gill Sans SemiBold"/>
              </a:rPr>
              <a:t>&amp; flow in </a:t>
            </a:r>
            <a:r>
              <a:rPr lang="en-US" altLang="ja-JP" sz="2400" b="1" dirty="0">
                <a:solidFill>
                  <a:srgbClr val="000000"/>
                </a:solidFill>
                <a:sym typeface="Gill Sans SemiBold"/>
              </a:rPr>
              <a:t>the substrate</a:t>
            </a:r>
            <a:br>
              <a:rPr lang="en-US" altLang="ja-JP" sz="2400" b="1" dirty="0">
                <a:solidFill>
                  <a:srgbClr val="000000"/>
                </a:solidFill>
                <a:sym typeface="Gill Sans SemiBold"/>
              </a:rPr>
            </a:br>
            <a:r>
              <a:rPr lang="en-US" altLang="ja-JP" sz="2400" b="1" dirty="0" smtClean="0">
                <a:solidFill>
                  <a:srgbClr val="FF0000"/>
                </a:solidFill>
                <a:sym typeface="Wingdings"/>
              </a:rPr>
              <a:t></a:t>
            </a:r>
            <a:r>
              <a:rPr lang="en-US" altLang="ja-JP" sz="2400" b="1" dirty="0">
                <a:solidFill>
                  <a:srgbClr val="FF0000"/>
                </a:solidFill>
                <a:sym typeface="Wingdings"/>
              </a:rPr>
              <a:t>Temperature fluctuation </a:t>
            </a:r>
            <a:r>
              <a:rPr lang="en-US" altLang="ja-JP" sz="2400" b="1" dirty="0" smtClean="0">
                <a:solidFill>
                  <a:srgbClr val="FF0000"/>
                </a:solidFill>
                <a:sym typeface="Wingdings"/>
              </a:rPr>
              <a:t>causes </a:t>
            </a:r>
            <a:r>
              <a:rPr lang="en-US" altLang="ja-JP" sz="2400" b="1" dirty="0">
                <a:solidFill>
                  <a:srgbClr val="FF0000"/>
                </a:solidFill>
                <a:sym typeface="Wingdings"/>
              </a:rPr>
              <a:t>mirror </a:t>
            </a:r>
            <a:r>
              <a:rPr lang="en-US" altLang="ja-JP" sz="2400" b="1" dirty="0" smtClean="0">
                <a:solidFill>
                  <a:srgbClr val="FF0000"/>
                </a:solidFill>
                <a:sym typeface="Wingdings"/>
              </a:rPr>
              <a:t>displacement</a:t>
            </a:r>
            <a:br>
              <a:rPr lang="en-US" altLang="ja-JP" sz="2400" b="1" dirty="0" smtClean="0">
                <a:solidFill>
                  <a:srgbClr val="FF0000"/>
                </a:solidFill>
                <a:sym typeface="Wingdings"/>
              </a:rPr>
            </a:br>
            <a:endParaRPr lang="en-US" altLang="ja-JP" sz="2000" b="1" dirty="0">
              <a:solidFill>
                <a:srgbClr val="FF0000"/>
              </a:solidFill>
              <a:sym typeface="Gill Sans SemiBold"/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lang="en-US" altLang="ja-JP" sz="2400" b="1" dirty="0" smtClean="0">
                <a:solidFill>
                  <a:srgbClr val="0000FF"/>
                </a:solidFill>
                <a:sym typeface="Gill Sans SemiBold"/>
              </a:rPr>
              <a:t>Thermo-refractive noise</a:t>
            </a:r>
            <a:r>
              <a:rPr lang="en-US" altLang="ja-JP" sz="2400" b="1" dirty="0">
                <a:solidFill>
                  <a:srgbClr val="0000FF"/>
                </a:solidFill>
                <a:sym typeface="Gill Sans SemiBold"/>
              </a:rPr>
              <a:t/>
            </a:r>
            <a:br>
              <a:rPr lang="en-US" altLang="ja-JP" sz="2400" b="1" dirty="0">
                <a:solidFill>
                  <a:srgbClr val="0000FF"/>
                </a:solidFill>
                <a:sym typeface="Gill Sans SemiBold"/>
              </a:rPr>
            </a:br>
            <a:r>
              <a:rPr lang="en-US" altLang="ja-JP" sz="2400" b="1" dirty="0" smtClean="0">
                <a:solidFill>
                  <a:srgbClr val="FF0000"/>
                </a:solidFill>
                <a:sym typeface="Wingdings"/>
              </a:rPr>
              <a:t>Temp. </a:t>
            </a:r>
            <a:r>
              <a:rPr lang="en-US" altLang="ja-JP" sz="2400" b="1" dirty="0">
                <a:solidFill>
                  <a:srgbClr val="FF0000"/>
                </a:solidFill>
                <a:sym typeface="Wingdings"/>
              </a:rPr>
              <a:t>fluctuation </a:t>
            </a:r>
            <a:r>
              <a:rPr lang="en-US" altLang="ja-JP" sz="2400" b="1" dirty="0" smtClean="0">
                <a:solidFill>
                  <a:srgbClr val="FF0000"/>
                </a:solidFill>
                <a:sym typeface="Wingdings"/>
              </a:rPr>
              <a:t>causes fluctuation of refractive index</a:t>
            </a:r>
            <a:endParaRPr lang="en-US" altLang="ja-JP" sz="2400" b="1" dirty="0">
              <a:solidFill>
                <a:srgbClr val="000000"/>
              </a:solidFill>
              <a:sym typeface="Gill Sans SemiBold"/>
            </a:endParaRPr>
          </a:p>
        </p:txBody>
      </p:sp>
      <p:sp>
        <p:nvSpPr>
          <p:cNvPr id="12" name="Shape 154"/>
          <p:cNvSpPr txBox="1">
            <a:spLocks/>
          </p:cNvSpPr>
          <p:nvPr/>
        </p:nvSpPr>
        <p:spPr>
          <a:xfrm>
            <a:off x="9582553" y="888391"/>
            <a:ext cx="8643938" cy="390830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Tx/>
              <a:buSzTx/>
              <a:buFont typeface="Wingdings 2"/>
              <a:buNone/>
              <a:defRPr sz="1800">
                <a:solidFill>
                  <a:srgbClr val="000000"/>
                </a:solidFill>
              </a:defRPr>
            </a:pPr>
            <a:endParaRPr lang="en-US" sz="2500" b="1" dirty="0">
              <a:solidFill>
                <a:srgbClr val="8B3905"/>
              </a:solidFill>
              <a:latin typeface="+mj-lt"/>
              <a:ea typeface="+mj-ea"/>
              <a:cs typeface="+mj-cs"/>
              <a:sym typeface="Gill Sans SemiBold"/>
            </a:endParaRPr>
          </a:p>
        </p:txBody>
      </p:sp>
      <p:sp>
        <p:nvSpPr>
          <p:cNvPr id="13" name="Shape 155"/>
          <p:cNvSpPr>
            <a:spLocks noGrp="1"/>
          </p:cNvSpPr>
          <p:nvPr>
            <p:ph type="sldNum" sz="quarter" idx="4294967295"/>
          </p:nvPr>
        </p:nvSpPr>
        <p:spPr>
          <a:xfrm>
            <a:off x="13862919" y="6395453"/>
            <a:ext cx="162154" cy="200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300">
                <a:solidFill>
                  <a:srgbClr val="232323"/>
                </a:solidFill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232323"/>
                </a:solidFill>
              </a:rPr>
              <a:t>27</a:t>
            </a:fld>
            <a:endParaRPr>
              <a:solidFill>
                <a:srgbClr val="232323"/>
              </a:solidFill>
            </a:endParaRPr>
          </a:p>
        </p:txBody>
      </p:sp>
      <p:sp>
        <p:nvSpPr>
          <p:cNvPr id="20" name="Shape 161"/>
          <p:cNvSpPr/>
          <p:nvPr/>
        </p:nvSpPr>
        <p:spPr>
          <a:xfrm>
            <a:off x="15074973" y="5436387"/>
            <a:ext cx="2927752" cy="934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2500" b="1">
                <a:solidFill>
                  <a:srgbClr val="8B3905"/>
                </a:solidFill>
                <a:latin typeface="+mj-lt"/>
                <a:ea typeface="+mj-ea"/>
                <a:cs typeface="+mj-cs"/>
                <a:sym typeface="Gill Sans SemiBold"/>
              </a:rPr>
              <a:t>We don’t need to </a:t>
            </a: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2500" b="1">
                <a:solidFill>
                  <a:srgbClr val="8B3905"/>
                </a:solidFill>
                <a:latin typeface="+mj-lt"/>
                <a:ea typeface="+mj-ea"/>
                <a:cs typeface="+mj-cs"/>
                <a:sym typeface="Gill Sans SemiBold"/>
              </a:rPr>
              <a:t>know Z(w)!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6725" y="1062653"/>
            <a:ext cx="3077275" cy="3330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141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Displacement noise</a:t>
            </a:r>
            <a:endParaRPr lang="ja-JP" altLang="en-US" dirty="0"/>
          </a:p>
        </p:txBody>
      </p:sp>
      <p:sp>
        <p:nvSpPr>
          <p:cNvPr id="4" name="Shape 94"/>
          <p:cNvSpPr txBox="1">
            <a:spLocks/>
          </p:cNvSpPr>
          <p:nvPr/>
        </p:nvSpPr>
        <p:spPr>
          <a:xfrm>
            <a:off x="-2380765" y="2433844"/>
            <a:ext cx="8643938" cy="785673"/>
          </a:xfrm>
          <a:prstGeom prst="rect">
            <a:avLst/>
          </a:prstGeom>
        </p:spPr>
        <p:txBody>
          <a:bodyPr vert="horz" lIns="91440" rIns="45720" rtlCol="0" anchor="ctr">
            <a:normAutofit lnSpcReduction="10000"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1" sz="6700" b="1" kern="1200">
                <a:solidFill>
                  <a:srgbClr val="FF2600"/>
                </a:solidFill>
                <a:effectLst/>
                <a:latin typeface="+mj-lt"/>
                <a:ea typeface="ＤＦＰ太丸ゴシック体"/>
                <a:cs typeface="+mj-cs"/>
              </a:defRPr>
            </a:lvl1pPr>
          </a:lstStyle>
          <a:p>
            <a:pPr>
              <a:defRPr sz="1800" b="0">
                <a:solidFill>
                  <a:srgbClr val="000000"/>
                </a:solidFill>
              </a:defRPr>
            </a:pPr>
            <a:endParaRPr lang="en-US" sz="4700" b="0" dirty="0">
              <a:solidFill>
                <a:srgbClr val="000000"/>
              </a:solidFill>
            </a:endParaRPr>
          </a:p>
        </p:txBody>
      </p:sp>
      <p:sp>
        <p:nvSpPr>
          <p:cNvPr id="5" name="Shape 95"/>
          <p:cNvSpPr txBox="1">
            <a:spLocks/>
          </p:cNvSpPr>
          <p:nvPr/>
        </p:nvSpPr>
        <p:spPr>
          <a:xfrm>
            <a:off x="9582553" y="936300"/>
            <a:ext cx="8643938" cy="578200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Tx/>
              <a:buSzTx/>
              <a:buFont typeface="Wingdings 2"/>
              <a:buNone/>
              <a:defRPr sz="1800">
                <a:solidFill>
                  <a:srgbClr val="000000"/>
                </a:solidFill>
              </a:defRPr>
            </a:pPr>
            <a:endParaRPr lang="en-US" sz="2500" b="1" dirty="0">
              <a:solidFill>
                <a:srgbClr val="FE6F0F"/>
              </a:solidFill>
              <a:latin typeface="+mj-lt"/>
              <a:ea typeface="+mj-ea"/>
              <a:cs typeface="+mj-cs"/>
              <a:sym typeface="Gill Sans SemiBold"/>
            </a:endParaRPr>
          </a:p>
        </p:txBody>
      </p:sp>
      <p:sp>
        <p:nvSpPr>
          <p:cNvPr id="11" name="コンテンツ プレースホルダ 2"/>
          <p:cNvSpPr txBox="1">
            <a:spLocks/>
          </p:cNvSpPr>
          <p:nvPr/>
        </p:nvSpPr>
        <p:spPr>
          <a:xfrm>
            <a:off x="10230227" y="851483"/>
            <a:ext cx="9144000" cy="5503948"/>
          </a:xfrm>
          <a:prstGeom prst="rect">
            <a:avLst/>
          </a:prstGeom>
        </p:spPr>
        <p:txBody>
          <a:bodyPr vert="horz" lIns="54864" tIns="91440" rtlCol="0">
            <a:no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 sz="1800">
                <a:solidFill>
                  <a:srgbClr val="000000"/>
                </a:solidFill>
              </a:defRPr>
            </a:pPr>
            <a:endParaRPr lang="en-US" sz="2400" b="1" dirty="0">
              <a:solidFill>
                <a:srgbClr val="8B3905"/>
              </a:solidFill>
              <a:latin typeface="+mj-lt"/>
              <a:sym typeface="Gill Sans Semi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311" y="925960"/>
            <a:ext cx="8877955" cy="5792350"/>
          </a:xfrm>
        </p:spPr>
        <p:txBody>
          <a:bodyPr>
            <a:noAutofit/>
          </a:bodyPr>
          <a:lstStyle/>
          <a:p>
            <a:pPr>
              <a:defRPr sz="1800">
                <a:solidFill>
                  <a:srgbClr val="000000"/>
                </a:solidFill>
              </a:defRPr>
            </a:pPr>
            <a:r>
              <a:rPr lang="en-US" altLang="ja-JP" sz="2800" b="1" dirty="0" smtClean="0">
                <a:latin typeface="+mj-lt"/>
                <a:sym typeface="Gill Sans SemiBold"/>
              </a:rPr>
              <a:t>Suspension thermal noise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lang="en-US" altLang="ja-JP" sz="2400" b="1" dirty="0" smtClean="0">
                <a:solidFill>
                  <a:srgbClr val="0000FF"/>
                </a:solidFill>
                <a:sym typeface="Gill Sans SemiBold"/>
              </a:rPr>
              <a:t>Brownian </a:t>
            </a:r>
            <a:r>
              <a:rPr lang="en-US" altLang="ja-JP" sz="2400" b="1" dirty="0">
                <a:solidFill>
                  <a:srgbClr val="0000FF"/>
                </a:solidFill>
                <a:sym typeface="Gill Sans SemiBold"/>
              </a:rPr>
              <a:t>motion</a:t>
            </a:r>
            <a:br>
              <a:rPr lang="en-US" altLang="ja-JP" sz="2400" b="1" dirty="0">
                <a:solidFill>
                  <a:srgbClr val="0000FF"/>
                </a:solidFill>
                <a:sym typeface="Gill Sans SemiBold"/>
              </a:rPr>
            </a:br>
            <a:r>
              <a:rPr lang="en-US" altLang="ja-JP" sz="2400" b="1" dirty="0" smtClean="0">
                <a:solidFill>
                  <a:srgbClr val="000000"/>
                </a:solidFill>
                <a:sym typeface="Gill Sans SemiBold"/>
              </a:rPr>
              <a:t>Mechanical loss of the suspension fiber</a:t>
            </a:r>
            <a:br>
              <a:rPr lang="en-US" altLang="ja-JP" sz="2400" b="1" dirty="0" smtClean="0">
                <a:solidFill>
                  <a:srgbClr val="000000"/>
                </a:solidFill>
                <a:sym typeface="Gill Sans SemiBold"/>
              </a:rPr>
            </a:br>
            <a:r>
              <a:rPr lang="en-US" altLang="ja-JP" sz="2400" b="1" dirty="0" smtClean="0">
                <a:solidFill>
                  <a:srgbClr val="FF0000"/>
                </a:solidFill>
                <a:sym typeface="Wingdings"/>
              </a:rPr>
              <a:t>Thermally excited pendulum modes</a:t>
            </a:r>
            <a:br>
              <a:rPr lang="en-US" altLang="ja-JP" sz="2400" b="1" dirty="0" smtClean="0">
                <a:solidFill>
                  <a:srgbClr val="FF0000"/>
                </a:solidFill>
                <a:sym typeface="Wingdings"/>
              </a:rPr>
            </a:br>
            <a:endParaRPr lang="en-US" altLang="ja-JP" sz="2400" b="1" dirty="0">
              <a:solidFill>
                <a:srgbClr val="FF0000"/>
              </a:solidFill>
              <a:sym typeface="Gill Sans SemiBold"/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lang="en-US" altLang="ja-JP" sz="2400" b="1" dirty="0">
                <a:solidFill>
                  <a:srgbClr val="0000FF"/>
                </a:solidFill>
                <a:sym typeface="Gill Sans SemiBold"/>
              </a:rPr>
              <a:t>Thermo elastic noise</a:t>
            </a:r>
            <a:br>
              <a:rPr lang="en-US" altLang="ja-JP" sz="2400" b="1" dirty="0">
                <a:solidFill>
                  <a:srgbClr val="0000FF"/>
                </a:solidFill>
                <a:sym typeface="Gill Sans SemiBold"/>
              </a:rPr>
            </a:br>
            <a:r>
              <a:rPr lang="en-US" altLang="ja-JP" sz="2400" b="1" dirty="0">
                <a:solidFill>
                  <a:srgbClr val="000000"/>
                </a:solidFill>
                <a:sym typeface="Gill Sans SemiBold"/>
              </a:rPr>
              <a:t>Elastic strain </a:t>
            </a:r>
            <a:r>
              <a:rPr lang="en-US" altLang="ja-JP" sz="2400" b="1" dirty="0" smtClean="0">
                <a:solidFill>
                  <a:srgbClr val="000000"/>
                </a:solidFill>
                <a:sym typeface="Gill Sans SemiBold"/>
              </a:rPr>
              <a:t>of the fiber &amp; </a:t>
            </a:r>
            <a:r>
              <a:rPr lang="en-US" altLang="ja-JP" sz="2400" b="1" dirty="0">
                <a:solidFill>
                  <a:srgbClr val="000000"/>
                </a:solidFill>
                <a:sym typeface="Gill Sans SemiBold"/>
              </a:rPr>
              <a:t>thermal expansion </a:t>
            </a:r>
            <a:r>
              <a:rPr lang="en-US" altLang="ja-JP" sz="2400" b="1" dirty="0" smtClean="0">
                <a:solidFill>
                  <a:srgbClr val="000000"/>
                </a:solidFill>
                <a:sym typeface="Gill Sans SemiBold"/>
              </a:rPr>
              <a:t>coefficient</a:t>
            </a:r>
            <a:br>
              <a:rPr lang="en-US" altLang="ja-JP" sz="2400" b="1" dirty="0" smtClean="0">
                <a:solidFill>
                  <a:srgbClr val="000000"/>
                </a:solidFill>
                <a:sym typeface="Gill Sans SemiBold"/>
              </a:rPr>
            </a:br>
            <a:r>
              <a:rPr lang="en-US" altLang="ja-JP" sz="2400" b="1" dirty="0" smtClean="0">
                <a:solidFill>
                  <a:srgbClr val="000000"/>
                </a:solidFill>
                <a:sym typeface="Gill Sans SemiBold"/>
              </a:rPr>
              <a:t>=&gt; cause </a:t>
            </a:r>
            <a:r>
              <a:rPr lang="en-US" altLang="ja-JP" sz="2400" b="1" dirty="0">
                <a:solidFill>
                  <a:srgbClr val="000000"/>
                </a:solidFill>
                <a:sym typeface="Gill Sans SemiBold"/>
              </a:rPr>
              <a:t>heat distribution </a:t>
            </a:r>
            <a:r>
              <a:rPr lang="en-US" altLang="ja-JP" sz="2400" b="1" dirty="0" smtClean="0">
                <a:solidFill>
                  <a:srgbClr val="000000"/>
                </a:solidFill>
                <a:sym typeface="Gill Sans SemiBold"/>
              </a:rPr>
              <a:t>&amp; flow in </a:t>
            </a:r>
            <a:r>
              <a:rPr lang="en-US" altLang="ja-JP" sz="2400" b="1" dirty="0">
                <a:solidFill>
                  <a:srgbClr val="000000"/>
                </a:solidFill>
                <a:sym typeface="Gill Sans SemiBold"/>
              </a:rPr>
              <a:t>the </a:t>
            </a:r>
            <a:r>
              <a:rPr lang="en-US" altLang="ja-JP" sz="2400" b="1" dirty="0" smtClean="0">
                <a:solidFill>
                  <a:srgbClr val="000000"/>
                </a:solidFill>
                <a:sym typeface="Gill Sans SemiBold"/>
              </a:rPr>
              <a:t>fiber</a:t>
            </a:r>
            <a:r>
              <a:rPr lang="en-US" altLang="ja-JP" sz="2400" b="1" dirty="0">
                <a:solidFill>
                  <a:srgbClr val="000000"/>
                </a:solidFill>
                <a:sym typeface="Gill Sans SemiBold"/>
              </a:rPr>
              <a:t/>
            </a:r>
            <a:br>
              <a:rPr lang="en-US" altLang="ja-JP" sz="2400" b="1" dirty="0">
                <a:solidFill>
                  <a:srgbClr val="000000"/>
                </a:solidFill>
                <a:sym typeface="Gill Sans SemiBold"/>
              </a:rPr>
            </a:br>
            <a:r>
              <a:rPr lang="en-US" altLang="ja-JP" sz="2400" b="1" dirty="0" smtClean="0">
                <a:solidFill>
                  <a:srgbClr val="FF0000"/>
                </a:solidFill>
                <a:sym typeface="Wingdings"/>
              </a:rPr>
              <a:t></a:t>
            </a:r>
            <a:r>
              <a:rPr lang="en-US" altLang="ja-JP" sz="2400" b="1" dirty="0">
                <a:solidFill>
                  <a:srgbClr val="FF0000"/>
                </a:solidFill>
                <a:sym typeface="Wingdings"/>
              </a:rPr>
              <a:t>Temperature fluctuation </a:t>
            </a:r>
            <a:r>
              <a:rPr lang="en-US" altLang="ja-JP" sz="2400" b="1" dirty="0" smtClean="0">
                <a:solidFill>
                  <a:srgbClr val="FF0000"/>
                </a:solidFill>
                <a:sym typeface="Wingdings"/>
              </a:rPr>
              <a:t>causes </a:t>
            </a:r>
            <a:r>
              <a:rPr lang="en-US" altLang="ja-JP" sz="2400" b="1" dirty="0">
                <a:solidFill>
                  <a:srgbClr val="FF0000"/>
                </a:solidFill>
                <a:sym typeface="Wingdings"/>
              </a:rPr>
              <a:t>mirror </a:t>
            </a:r>
            <a:r>
              <a:rPr lang="en-US" altLang="ja-JP" sz="2400" b="1" dirty="0" smtClean="0">
                <a:solidFill>
                  <a:srgbClr val="FF0000"/>
                </a:solidFill>
                <a:sym typeface="Wingdings"/>
              </a:rPr>
              <a:t>motion</a:t>
            </a:r>
            <a:endParaRPr lang="en-US" altLang="ja-JP" sz="2400" b="1" dirty="0">
              <a:solidFill>
                <a:srgbClr val="000000"/>
              </a:solidFill>
              <a:sym typeface="Gill Sans SemiBold"/>
            </a:endParaRPr>
          </a:p>
        </p:txBody>
      </p:sp>
      <p:sp>
        <p:nvSpPr>
          <p:cNvPr id="12" name="Shape 154"/>
          <p:cNvSpPr txBox="1">
            <a:spLocks/>
          </p:cNvSpPr>
          <p:nvPr/>
        </p:nvSpPr>
        <p:spPr>
          <a:xfrm>
            <a:off x="9582553" y="888391"/>
            <a:ext cx="8643938" cy="390830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Tx/>
              <a:buSzTx/>
              <a:buFont typeface="Wingdings 2"/>
              <a:buNone/>
              <a:defRPr sz="1800">
                <a:solidFill>
                  <a:srgbClr val="000000"/>
                </a:solidFill>
              </a:defRPr>
            </a:pPr>
            <a:endParaRPr lang="en-US" sz="2500" b="1" dirty="0">
              <a:solidFill>
                <a:srgbClr val="8B3905"/>
              </a:solidFill>
              <a:latin typeface="+mj-lt"/>
              <a:ea typeface="+mj-ea"/>
              <a:cs typeface="+mj-cs"/>
              <a:sym typeface="Gill Sans SemiBold"/>
            </a:endParaRPr>
          </a:p>
        </p:txBody>
      </p:sp>
      <p:sp>
        <p:nvSpPr>
          <p:cNvPr id="13" name="Shape 155"/>
          <p:cNvSpPr>
            <a:spLocks noGrp="1"/>
          </p:cNvSpPr>
          <p:nvPr>
            <p:ph type="sldNum" sz="quarter" idx="4294967295"/>
          </p:nvPr>
        </p:nvSpPr>
        <p:spPr>
          <a:xfrm>
            <a:off x="13862919" y="6395453"/>
            <a:ext cx="162154" cy="200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300">
                <a:solidFill>
                  <a:srgbClr val="232323"/>
                </a:solidFill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232323"/>
                </a:solidFill>
              </a:rPr>
              <a:t>28</a:t>
            </a:fld>
            <a:endParaRPr>
              <a:solidFill>
                <a:srgbClr val="232323"/>
              </a:solidFill>
            </a:endParaRPr>
          </a:p>
        </p:txBody>
      </p:sp>
      <p:sp>
        <p:nvSpPr>
          <p:cNvPr id="20" name="Shape 161"/>
          <p:cNvSpPr/>
          <p:nvPr/>
        </p:nvSpPr>
        <p:spPr>
          <a:xfrm>
            <a:off x="15074973" y="5436387"/>
            <a:ext cx="2927752" cy="934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2500" b="1">
                <a:solidFill>
                  <a:srgbClr val="8B3905"/>
                </a:solidFill>
                <a:latin typeface="+mj-lt"/>
                <a:ea typeface="+mj-ea"/>
                <a:cs typeface="+mj-cs"/>
                <a:sym typeface="Gill Sans SemiBold"/>
              </a:rPr>
              <a:t>We don’t need to </a:t>
            </a: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2500" b="1">
                <a:solidFill>
                  <a:srgbClr val="8B3905"/>
                </a:solidFill>
                <a:latin typeface="+mj-lt"/>
                <a:ea typeface="+mj-ea"/>
                <a:cs typeface="+mj-cs"/>
                <a:sym typeface="Gill Sans SemiBold"/>
              </a:rPr>
              <a:t>know Z(w)!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024" y="4630762"/>
            <a:ext cx="2783397" cy="20875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94095" y="5295909"/>
            <a:ext cx="403244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8000"/>
                </a:solidFill>
              </a:rPr>
              <a:t>&lt;- Monolithic suspension</a:t>
            </a:r>
          </a:p>
          <a:p>
            <a:r>
              <a:rPr lang="en-US" sz="2800" b="1" dirty="0" smtClean="0">
                <a:solidFill>
                  <a:srgbClr val="008000"/>
                </a:solidFill>
              </a:rPr>
              <a:t>     for high pendulum Q</a:t>
            </a:r>
            <a:endParaRPr lang="en-US" sz="28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459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Displacement noise</a:t>
            </a:r>
            <a:endParaRPr lang="ja-JP" altLang="en-US" dirty="0"/>
          </a:p>
        </p:txBody>
      </p:sp>
      <p:sp>
        <p:nvSpPr>
          <p:cNvPr id="4" name="Shape 94"/>
          <p:cNvSpPr txBox="1">
            <a:spLocks/>
          </p:cNvSpPr>
          <p:nvPr/>
        </p:nvSpPr>
        <p:spPr>
          <a:xfrm>
            <a:off x="-2380765" y="2433844"/>
            <a:ext cx="8643938" cy="785673"/>
          </a:xfrm>
          <a:prstGeom prst="rect">
            <a:avLst/>
          </a:prstGeom>
        </p:spPr>
        <p:txBody>
          <a:bodyPr vert="horz" lIns="91440" rIns="45720" rtlCol="0" anchor="ctr">
            <a:normAutofit lnSpcReduction="10000"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1" sz="6700" b="1" kern="1200">
                <a:solidFill>
                  <a:srgbClr val="FF2600"/>
                </a:solidFill>
                <a:effectLst/>
                <a:latin typeface="+mj-lt"/>
                <a:ea typeface="ＤＦＰ太丸ゴシック体"/>
                <a:cs typeface="+mj-cs"/>
              </a:defRPr>
            </a:lvl1pPr>
          </a:lstStyle>
          <a:p>
            <a:pPr>
              <a:defRPr sz="1800" b="0">
                <a:solidFill>
                  <a:srgbClr val="000000"/>
                </a:solidFill>
              </a:defRPr>
            </a:pPr>
            <a:endParaRPr lang="en-US" sz="4700" b="0" dirty="0">
              <a:solidFill>
                <a:srgbClr val="000000"/>
              </a:solidFill>
            </a:endParaRPr>
          </a:p>
        </p:txBody>
      </p:sp>
      <p:sp>
        <p:nvSpPr>
          <p:cNvPr id="5" name="Shape 95"/>
          <p:cNvSpPr txBox="1">
            <a:spLocks/>
          </p:cNvSpPr>
          <p:nvPr/>
        </p:nvSpPr>
        <p:spPr>
          <a:xfrm>
            <a:off x="9582553" y="936300"/>
            <a:ext cx="8643938" cy="578200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Tx/>
              <a:buSzTx/>
              <a:buFont typeface="Wingdings 2"/>
              <a:buNone/>
              <a:defRPr sz="1800">
                <a:solidFill>
                  <a:srgbClr val="000000"/>
                </a:solidFill>
              </a:defRPr>
            </a:pPr>
            <a:endParaRPr lang="en-US" sz="2500" b="1" dirty="0">
              <a:solidFill>
                <a:srgbClr val="FE6F0F"/>
              </a:solidFill>
              <a:latin typeface="+mj-lt"/>
              <a:ea typeface="+mj-ea"/>
              <a:cs typeface="+mj-cs"/>
              <a:sym typeface="Gill Sans SemiBold"/>
            </a:endParaRPr>
          </a:p>
        </p:txBody>
      </p:sp>
      <p:sp>
        <p:nvSpPr>
          <p:cNvPr id="11" name="コンテンツ プレースホルダ 2"/>
          <p:cNvSpPr txBox="1">
            <a:spLocks/>
          </p:cNvSpPr>
          <p:nvPr/>
        </p:nvSpPr>
        <p:spPr>
          <a:xfrm>
            <a:off x="10230227" y="851483"/>
            <a:ext cx="9144000" cy="5503948"/>
          </a:xfrm>
          <a:prstGeom prst="rect">
            <a:avLst/>
          </a:prstGeom>
        </p:spPr>
        <p:txBody>
          <a:bodyPr vert="horz" lIns="54864" tIns="91440" rtlCol="0">
            <a:no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 sz="1800">
                <a:solidFill>
                  <a:srgbClr val="000000"/>
                </a:solidFill>
              </a:defRPr>
            </a:pPr>
            <a:endParaRPr lang="en-US" sz="2400" b="1" dirty="0">
              <a:solidFill>
                <a:srgbClr val="8B3905"/>
              </a:solidFill>
              <a:latin typeface="+mj-lt"/>
              <a:sym typeface="Gill Sans Semi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64131" y="888391"/>
            <a:ext cx="8877955" cy="5792350"/>
          </a:xfrm>
        </p:spPr>
        <p:txBody>
          <a:bodyPr>
            <a:noAutofit/>
          </a:bodyPr>
          <a:lstStyle/>
          <a:p>
            <a:pPr>
              <a:defRPr sz="1800">
                <a:solidFill>
                  <a:srgbClr val="000000"/>
                </a:solidFill>
              </a:defRPr>
            </a:pPr>
            <a:r>
              <a:rPr lang="en-US" altLang="ja-JP" sz="2800" b="1" dirty="0" smtClean="0">
                <a:latin typeface="+mj-lt"/>
                <a:sym typeface="Gill Sans SemiBold"/>
              </a:rPr>
              <a:t>Question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lang="en-US" sz="2400" b="1" dirty="0" smtClean="0">
                <a:solidFill>
                  <a:srgbClr val="8B3905"/>
                </a:solidFill>
                <a:sym typeface="Gill Sans SemiBold"/>
              </a:rPr>
              <a:t>Induced </a:t>
            </a:r>
            <a:r>
              <a:rPr lang="en-US" sz="2400" b="1" dirty="0">
                <a:solidFill>
                  <a:srgbClr val="8B3905"/>
                </a:solidFill>
                <a:sym typeface="Gill Sans SemiBold"/>
              </a:rPr>
              <a:t>current damping (electro-mechanical system</a:t>
            </a:r>
            <a:r>
              <a:rPr lang="en-US" sz="2400" b="1" dirty="0" smtClean="0">
                <a:solidFill>
                  <a:srgbClr val="8B3905"/>
                </a:solidFill>
                <a:sym typeface="Gill Sans SemiBold"/>
              </a:rPr>
              <a:t>)</a:t>
            </a:r>
            <a:br>
              <a:rPr lang="en-US" sz="2400" b="1" dirty="0" smtClean="0">
                <a:solidFill>
                  <a:srgbClr val="8B3905"/>
                </a:solidFill>
                <a:sym typeface="Gill Sans SemiBold"/>
              </a:rPr>
            </a:br>
            <a:r>
              <a:rPr lang="en-US" sz="2400" dirty="0" smtClean="0">
                <a:solidFill>
                  <a:srgbClr val="FF0000"/>
                </a:solidFill>
                <a:sym typeface="Gill Sans SemiBold"/>
              </a:rPr>
              <a:t>1. </a:t>
            </a:r>
            <a:r>
              <a:rPr lang="en-US" sz="2400" dirty="0" smtClean="0">
                <a:solidFill>
                  <a:srgbClr val="FF6600"/>
                </a:solidFill>
                <a:sym typeface="Gill Sans SemiBold"/>
              </a:rPr>
              <a:t>How does </a:t>
            </a:r>
            <a:r>
              <a:rPr lang="en-US" sz="2400" dirty="0">
                <a:solidFill>
                  <a:srgbClr val="FF6600"/>
                </a:solidFill>
                <a:sym typeface="Gill Sans SemiBold"/>
              </a:rPr>
              <a:t>the Q factor of the system depend on </a:t>
            </a:r>
            <a:r>
              <a:rPr lang="en-US" sz="2400" dirty="0" smtClean="0">
                <a:solidFill>
                  <a:srgbClr val="FF6600"/>
                </a:solidFill>
                <a:sym typeface="Gill Sans SemiBold"/>
              </a:rPr>
              <a:t>R?</a:t>
            </a:r>
            <a:br>
              <a:rPr lang="en-US" sz="2400" dirty="0" smtClean="0">
                <a:solidFill>
                  <a:srgbClr val="FF6600"/>
                </a:solidFill>
                <a:sym typeface="Gill Sans SemiBold"/>
              </a:rPr>
            </a:br>
            <a:r>
              <a:rPr lang="en-US" sz="2400" dirty="0" smtClean="0">
                <a:solidFill>
                  <a:srgbClr val="FF0000"/>
                </a:solidFill>
                <a:sym typeface="Gill Sans SemiBold"/>
              </a:rPr>
              <a:t>2.</a:t>
            </a:r>
            <a:r>
              <a:rPr lang="en-US" sz="2400" dirty="0">
                <a:solidFill>
                  <a:srgbClr val="FF0000"/>
                </a:solidFill>
                <a:sym typeface="Gill Sans SemiBold"/>
              </a:rPr>
              <a:t> </a:t>
            </a:r>
            <a:r>
              <a:rPr lang="en-US" sz="2400" dirty="0" smtClean="0">
                <a:solidFill>
                  <a:srgbClr val="800080"/>
                </a:solidFill>
                <a:sym typeface="Gill Sans SemiBold"/>
              </a:rPr>
              <a:t>How </a:t>
            </a:r>
            <a:r>
              <a:rPr lang="en-US" sz="2400" dirty="0">
                <a:solidFill>
                  <a:srgbClr val="800080"/>
                </a:solidFill>
                <a:sym typeface="Gill Sans SemiBold"/>
              </a:rPr>
              <a:t>much is the thermal noise displacement of the mass</a:t>
            </a:r>
            <a:r>
              <a:rPr lang="en-US" sz="2400" dirty="0" smtClean="0">
                <a:solidFill>
                  <a:srgbClr val="800080"/>
                </a:solidFill>
                <a:sym typeface="Gill Sans SemiBold"/>
              </a:rPr>
              <a:t>?</a:t>
            </a:r>
            <a:br>
              <a:rPr lang="en-US" sz="2400" dirty="0" smtClean="0">
                <a:solidFill>
                  <a:srgbClr val="800080"/>
                </a:solidFill>
                <a:sym typeface="Gill Sans SemiBold"/>
              </a:rPr>
            </a:br>
            <a:r>
              <a:rPr lang="en-US" sz="2400" dirty="0" smtClean="0">
                <a:solidFill>
                  <a:srgbClr val="FF0000"/>
                </a:solidFill>
                <a:sym typeface="Gill Sans SemiBold"/>
              </a:rPr>
              <a:t>3. </a:t>
            </a:r>
            <a:r>
              <a:rPr lang="en-US" sz="2400" dirty="0" smtClean="0">
                <a:solidFill>
                  <a:srgbClr val="FF6600"/>
                </a:solidFill>
                <a:sym typeface="Gill Sans SemiBold"/>
              </a:rPr>
              <a:t>How does the </a:t>
            </a:r>
            <a:r>
              <a:rPr lang="en-US" sz="2400" dirty="0">
                <a:solidFill>
                  <a:srgbClr val="FF6600"/>
                </a:solidFill>
                <a:sym typeface="Gill Sans SemiBold"/>
              </a:rPr>
              <a:t>thermal noise of the resister </a:t>
            </a:r>
            <a:r>
              <a:rPr lang="en-US" sz="2400" dirty="0" smtClean="0">
                <a:solidFill>
                  <a:srgbClr val="FF6600"/>
                </a:solidFill>
                <a:sym typeface="Gill Sans SemiBold"/>
              </a:rPr>
              <a:t>shakes </a:t>
            </a:r>
            <a:r>
              <a:rPr lang="en-US" sz="2400" dirty="0">
                <a:solidFill>
                  <a:srgbClr val="FF6600"/>
                </a:solidFill>
                <a:sym typeface="Gill Sans SemiBold"/>
              </a:rPr>
              <a:t>the mass</a:t>
            </a:r>
            <a:r>
              <a:rPr lang="en-US" sz="2400" dirty="0" smtClean="0">
                <a:solidFill>
                  <a:srgbClr val="FF6600"/>
                </a:solidFill>
                <a:sym typeface="Gill Sans SemiBold"/>
              </a:rPr>
              <a:t>?</a:t>
            </a:r>
            <a:r>
              <a:rPr lang="en-US" sz="2400" dirty="0" smtClean="0">
                <a:solidFill>
                  <a:srgbClr val="FF0000"/>
                </a:solidFill>
                <a:sym typeface="Gill Sans SemiBold"/>
              </a:rPr>
              <a:t/>
            </a:r>
            <a:br>
              <a:rPr lang="en-US" sz="2400" dirty="0" smtClean="0">
                <a:solidFill>
                  <a:srgbClr val="FF0000"/>
                </a:solidFill>
                <a:sym typeface="Gill Sans SemiBold"/>
              </a:rPr>
            </a:br>
            <a:r>
              <a:rPr lang="en-US" sz="2400" dirty="0" smtClean="0">
                <a:solidFill>
                  <a:srgbClr val="FF0000"/>
                </a:solidFill>
                <a:sym typeface="Gill Sans SemiBold"/>
              </a:rPr>
              <a:t>4. </a:t>
            </a:r>
            <a:r>
              <a:rPr lang="en-US" sz="2400" dirty="0" smtClean="0">
                <a:solidFill>
                  <a:srgbClr val="800080"/>
                </a:solidFill>
                <a:sym typeface="Gill Sans SemiBold"/>
              </a:rPr>
              <a:t>How are the above questions with a capacitive coupling</a:t>
            </a:r>
            <a:br>
              <a:rPr lang="en-US" sz="2400" dirty="0" smtClean="0">
                <a:solidFill>
                  <a:srgbClr val="800080"/>
                </a:solidFill>
                <a:sym typeface="Gill Sans SemiBold"/>
              </a:rPr>
            </a:br>
            <a:r>
              <a:rPr lang="en-US" sz="2400" dirty="0" smtClean="0">
                <a:solidFill>
                  <a:srgbClr val="800080"/>
                </a:solidFill>
                <a:sym typeface="Gill Sans SemiBold"/>
              </a:rPr>
              <a:t>	  instead of the coil?</a:t>
            </a:r>
            <a:r>
              <a:rPr lang="en-US" sz="2400" dirty="0" smtClean="0">
                <a:solidFill>
                  <a:srgbClr val="FF0000"/>
                </a:solidFill>
                <a:sym typeface="Gill Sans SemiBold"/>
              </a:rPr>
              <a:t> 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lang="en-US" sz="2400" b="1" dirty="0" smtClean="0">
                <a:solidFill>
                  <a:srgbClr val="8B3905"/>
                </a:solidFill>
                <a:sym typeface="Gill Sans SemiBold"/>
              </a:rPr>
              <a:t>Cold damping</a:t>
            </a:r>
            <a:r>
              <a:rPr lang="en-US" sz="2400" b="1" dirty="0">
                <a:solidFill>
                  <a:srgbClr val="FE6F0F"/>
                </a:solidFill>
                <a:sym typeface="Gill Sans SemiBold"/>
              </a:rPr>
              <a:t/>
            </a:r>
            <a:br>
              <a:rPr lang="en-US" sz="2400" b="1" dirty="0">
                <a:solidFill>
                  <a:srgbClr val="FE6F0F"/>
                </a:solidFill>
                <a:sym typeface="Gill Sans SemiBold"/>
              </a:rPr>
            </a:br>
            <a:r>
              <a:rPr lang="en-US" sz="2400" dirty="0" smtClean="0">
                <a:solidFill>
                  <a:srgbClr val="FF2600"/>
                </a:solidFill>
                <a:sym typeface="Gill Sans SemiBold"/>
              </a:rPr>
              <a:t>1. </a:t>
            </a:r>
            <a:r>
              <a:rPr lang="en-US" sz="2400" dirty="0" smtClean="0">
                <a:solidFill>
                  <a:srgbClr val="FF6600"/>
                </a:solidFill>
                <a:sym typeface="Gill Sans SemiBold"/>
              </a:rPr>
              <a:t>If </a:t>
            </a:r>
            <a:r>
              <a:rPr lang="en-US" sz="2400" dirty="0">
                <a:solidFill>
                  <a:srgbClr val="FF6600"/>
                </a:solidFill>
                <a:sym typeface="Gill Sans SemiBold"/>
              </a:rPr>
              <a:t>the resister is </a:t>
            </a:r>
            <a:r>
              <a:rPr lang="en-US" sz="2400" dirty="0" smtClean="0">
                <a:solidFill>
                  <a:srgbClr val="FF6600"/>
                </a:solidFill>
                <a:sym typeface="Gill Sans SemiBold"/>
              </a:rPr>
              <a:t>cooled, how does </a:t>
            </a:r>
            <a:br>
              <a:rPr lang="en-US" sz="2400" dirty="0" smtClean="0">
                <a:solidFill>
                  <a:srgbClr val="FF6600"/>
                </a:solidFill>
                <a:sym typeface="Gill Sans SemiBold"/>
              </a:rPr>
            </a:br>
            <a:r>
              <a:rPr lang="en-US" sz="2400" dirty="0" smtClean="0">
                <a:solidFill>
                  <a:srgbClr val="FF6600"/>
                </a:solidFill>
                <a:sym typeface="Gill Sans SemiBold"/>
              </a:rPr>
              <a:t>	  the thermal noise motion change?</a:t>
            </a:r>
            <a:r>
              <a:rPr lang="en-US" sz="2000" dirty="0" smtClean="0">
                <a:solidFill>
                  <a:srgbClr val="FF2600"/>
                </a:solidFill>
                <a:sym typeface="Gill Sans SemiBold"/>
              </a:rPr>
              <a:t/>
            </a:r>
            <a:br>
              <a:rPr lang="en-US" sz="2000" dirty="0" smtClean="0">
                <a:solidFill>
                  <a:srgbClr val="FF2600"/>
                </a:solidFill>
                <a:sym typeface="Gill Sans SemiBold"/>
              </a:rPr>
            </a:br>
            <a:r>
              <a:rPr lang="en-US" sz="2000" dirty="0" smtClean="0">
                <a:solidFill>
                  <a:srgbClr val="FF2600"/>
                </a:solidFill>
                <a:sym typeface="Gill Sans SemiBold"/>
              </a:rPr>
              <a:t>2.</a:t>
            </a:r>
            <a:r>
              <a:rPr lang="en-US" sz="2000" dirty="0" smtClean="0">
                <a:solidFill>
                  <a:srgbClr val="800080"/>
                </a:solidFill>
                <a:sym typeface="Gill Sans SemiBold"/>
              </a:rPr>
              <a:t> </a:t>
            </a:r>
            <a:r>
              <a:rPr lang="en-US" sz="2400" dirty="0" smtClean="0">
                <a:solidFill>
                  <a:srgbClr val="800080"/>
                </a:solidFill>
                <a:sym typeface="Gill Sans SemiBold"/>
              </a:rPr>
              <a:t>Is the pendulum actually cooled?</a:t>
            </a:r>
            <a:br>
              <a:rPr lang="en-US" sz="2400" dirty="0" smtClean="0">
                <a:solidFill>
                  <a:srgbClr val="800080"/>
                </a:solidFill>
                <a:sym typeface="Gill Sans SemiBold"/>
              </a:rPr>
            </a:br>
            <a:r>
              <a:rPr lang="en-US" sz="2400" dirty="0" smtClean="0">
                <a:solidFill>
                  <a:srgbClr val="800080"/>
                </a:solidFill>
                <a:sym typeface="Gill Sans SemiBold"/>
              </a:rPr>
              <a:t>    Down to what temperature? </a:t>
            </a:r>
            <a:br>
              <a:rPr lang="en-US" sz="2400" dirty="0" smtClean="0">
                <a:solidFill>
                  <a:srgbClr val="800080"/>
                </a:solidFill>
                <a:sym typeface="Gill Sans SemiBold"/>
              </a:rPr>
            </a:br>
            <a:r>
              <a:rPr lang="en-US" sz="2400" dirty="0" smtClean="0">
                <a:solidFill>
                  <a:srgbClr val="FF2600"/>
                </a:solidFill>
                <a:sym typeface="Gill Sans SemiBold"/>
              </a:rPr>
              <a:t>3. </a:t>
            </a:r>
            <a:r>
              <a:rPr lang="en-US" sz="2400" dirty="0" smtClean="0">
                <a:solidFill>
                  <a:srgbClr val="FF6600"/>
                </a:solidFill>
                <a:sym typeface="Gill Sans SemiBold"/>
              </a:rPr>
              <a:t>How fast the pendulum recovers the </a:t>
            </a:r>
            <a:br>
              <a:rPr lang="en-US" sz="2400" dirty="0" smtClean="0">
                <a:solidFill>
                  <a:srgbClr val="FF6600"/>
                </a:solidFill>
                <a:sym typeface="Gill Sans SemiBold"/>
              </a:rPr>
            </a:br>
            <a:r>
              <a:rPr lang="en-US" sz="2400" dirty="0" smtClean="0">
                <a:solidFill>
                  <a:srgbClr val="FF6600"/>
                </a:solidFill>
                <a:sym typeface="Gill Sans SemiBold"/>
              </a:rPr>
              <a:t>	  original temperature once R is returned </a:t>
            </a:r>
            <a:br>
              <a:rPr lang="en-US" sz="2400" dirty="0" smtClean="0">
                <a:solidFill>
                  <a:srgbClr val="FF6600"/>
                </a:solidFill>
                <a:sym typeface="Gill Sans SemiBold"/>
              </a:rPr>
            </a:br>
            <a:r>
              <a:rPr lang="en-US" sz="2400" dirty="0" smtClean="0">
                <a:solidFill>
                  <a:srgbClr val="FF6600"/>
                </a:solidFill>
                <a:sym typeface="Gill Sans SemiBold"/>
              </a:rPr>
              <a:t>	  to the room temp.?</a:t>
            </a:r>
            <a:endParaRPr lang="en-US" sz="2400" dirty="0">
              <a:solidFill>
                <a:srgbClr val="FF6600"/>
              </a:solidFill>
              <a:sym typeface="Gill Sans SemiBold"/>
            </a:endParaRPr>
          </a:p>
        </p:txBody>
      </p:sp>
      <p:sp>
        <p:nvSpPr>
          <p:cNvPr id="12" name="Shape 154"/>
          <p:cNvSpPr txBox="1">
            <a:spLocks/>
          </p:cNvSpPr>
          <p:nvPr/>
        </p:nvSpPr>
        <p:spPr>
          <a:xfrm>
            <a:off x="9582553" y="888391"/>
            <a:ext cx="8643938" cy="390830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Tx/>
              <a:buSzTx/>
              <a:buFont typeface="Wingdings 2"/>
              <a:buNone/>
              <a:defRPr sz="1800">
                <a:solidFill>
                  <a:srgbClr val="000000"/>
                </a:solidFill>
              </a:defRPr>
            </a:pPr>
            <a:endParaRPr lang="en-US" sz="2500" b="1" dirty="0">
              <a:solidFill>
                <a:srgbClr val="8B3905"/>
              </a:solidFill>
              <a:latin typeface="+mj-lt"/>
              <a:ea typeface="+mj-ea"/>
              <a:cs typeface="+mj-cs"/>
              <a:sym typeface="Gill Sans SemiBold"/>
            </a:endParaRPr>
          </a:p>
        </p:txBody>
      </p:sp>
      <p:sp>
        <p:nvSpPr>
          <p:cNvPr id="13" name="Shape 155"/>
          <p:cNvSpPr>
            <a:spLocks noGrp="1"/>
          </p:cNvSpPr>
          <p:nvPr>
            <p:ph type="sldNum" sz="quarter" idx="4294967295"/>
          </p:nvPr>
        </p:nvSpPr>
        <p:spPr>
          <a:xfrm>
            <a:off x="13862919" y="6395453"/>
            <a:ext cx="162154" cy="200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300">
                <a:solidFill>
                  <a:srgbClr val="232323"/>
                </a:solidFill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232323"/>
                </a:solidFill>
              </a:rPr>
              <a:t>29</a:t>
            </a:fld>
            <a:endParaRPr>
              <a:solidFill>
                <a:srgbClr val="232323"/>
              </a:solidFill>
            </a:endParaRPr>
          </a:p>
        </p:txBody>
      </p:sp>
      <p:sp>
        <p:nvSpPr>
          <p:cNvPr id="20" name="Shape 161"/>
          <p:cNvSpPr/>
          <p:nvPr/>
        </p:nvSpPr>
        <p:spPr>
          <a:xfrm>
            <a:off x="15074973" y="5436387"/>
            <a:ext cx="2927752" cy="934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2500" b="1">
                <a:solidFill>
                  <a:srgbClr val="8B3905"/>
                </a:solidFill>
                <a:latin typeface="+mj-lt"/>
                <a:ea typeface="+mj-ea"/>
                <a:cs typeface="+mj-cs"/>
                <a:sym typeface="Gill Sans SemiBold"/>
              </a:rPr>
              <a:t>We don’t need to </a:t>
            </a: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2500" b="1">
                <a:solidFill>
                  <a:srgbClr val="8B3905"/>
                </a:solidFill>
                <a:latin typeface="+mj-lt"/>
                <a:ea typeface="+mj-ea"/>
                <a:cs typeface="+mj-cs"/>
                <a:sym typeface="Gill Sans SemiBold"/>
              </a:rPr>
              <a:t>know Z(w)!</a:t>
            </a:r>
          </a:p>
        </p:txBody>
      </p:sp>
      <p:pic>
        <p:nvPicPr>
          <p:cNvPr id="10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63172" y="3392731"/>
            <a:ext cx="2697093" cy="332557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55454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4238" y="1695029"/>
            <a:ext cx="6007100" cy="40894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/>
              <a:t>Introduction ~ </a:t>
            </a:r>
            <a:r>
              <a:rPr lang="en-US" altLang="ja-JP" dirty="0" smtClean="0"/>
              <a:t>Noise?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9"/>
            <a:ext cx="9144000" cy="675391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+mj-lt"/>
              </a:rPr>
              <a:t>T</a:t>
            </a:r>
            <a:r>
              <a:rPr lang="en-US" sz="2800" b="1" dirty="0" smtClean="0">
                <a:latin typeface="+mj-lt"/>
              </a:rPr>
              <a:t>ime domain </a:t>
            </a:r>
            <a:r>
              <a:rPr lang="en-US" sz="2800" b="1" dirty="0" err="1" smtClean="0">
                <a:latin typeface="+mj-lt"/>
              </a:rPr>
              <a:t>vs</a:t>
            </a:r>
            <a:r>
              <a:rPr lang="en-US" sz="2800" b="1" dirty="0" smtClean="0">
                <a:latin typeface="+mj-lt"/>
              </a:rPr>
              <a:t> frequency domain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26205" y="3578217"/>
            <a:ext cx="12005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3366FF"/>
                </a:solidFill>
                <a:latin typeface="+mj-lt"/>
                <a:cs typeface="Tahoma"/>
              </a:rPr>
              <a:t>Noise </a:t>
            </a:r>
          </a:p>
          <a:p>
            <a:r>
              <a:rPr lang="en-US" b="1" dirty="0" smtClean="0">
                <a:solidFill>
                  <a:srgbClr val="3366FF"/>
                </a:solidFill>
                <a:latin typeface="+mj-lt"/>
                <a:cs typeface="Tahoma"/>
              </a:rPr>
              <a:t>Reduction</a:t>
            </a:r>
            <a:endParaRPr lang="en-US" b="1" dirty="0">
              <a:solidFill>
                <a:srgbClr val="3366FF"/>
              </a:solidFill>
              <a:latin typeface="+mj-lt"/>
              <a:cs typeface="Tahoma"/>
            </a:endParaRPr>
          </a:p>
        </p:txBody>
      </p:sp>
      <p:sp>
        <p:nvSpPr>
          <p:cNvPr id="12" name="Curved Right Arrow 11"/>
          <p:cNvSpPr/>
          <p:nvPr/>
        </p:nvSpPr>
        <p:spPr>
          <a:xfrm>
            <a:off x="1326736" y="3525140"/>
            <a:ext cx="528487" cy="851950"/>
          </a:xfrm>
          <a:prstGeom prst="curved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" name="Curved Right Arrow 12"/>
          <p:cNvSpPr/>
          <p:nvPr/>
        </p:nvSpPr>
        <p:spPr>
          <a:xfrm>
            <a:off x="4625766" y="3525140"/>
            <a:ext cx="528487" cy="851950"/>
          </a:xfrm>
          <a:prstGeom prst="curved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" name="コンテンツ プレースホルダ 2"/>
          <p:cNvSpPr txBox="1">
            <a:spLocks/>
          </p:cNvSpPr>
          <p:nvPr/>
        </p:nvSpPr>
        <p:spPr>
          <a:xfrm>
            <a:off x="126205" y="5624449"/>
            <a:ext cx="8108719" cy="1072825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 smtClean="0">
                <a:latin typeface="+mj-lt"/>
              </a:rPr>
              <a:t>Time domain: 			transient noises</a:t>
            </a:r>
            <a:br>
              <a:rPr lang="en-US" sz="2800" b="1" dirty="0" smtClean="0">
                <a:latin typeface="+mj-lt"/>
              </a:rPr>
            </a:br>
            <a:r>
              <a:rPr lang="en-US" sz="2800" b="1" dirty="0" smtClean="0">
                <a:latin typeface="+mj-lt"/>
              </a:rPr>
              <a:t>Frequency domain:	stationary noises</a:t>
            </a:r>
          </a:p>
        </p:txBody>
      </p:sp>
    </p:spTree>
    <p:extLst>
      <p:ext uri="{BB962C8B-B14F-4D97-AF65-F5344CB8AC3E}">
        <p14:creationId xmlns:p14="http://schemas.microsoft.com/office/powerpoint/2010/main" val="3833100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/>
              <a:t>Displacement noise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9"/>
            <a:ext cx="9144000" cy="5474841"/>
          </a:xfrm>
        </p:spPr>
        <p:txBody>
          <a:bodyPr>
            <a:normAutofit/>
          </a:bodyPr>
          <a:lstStyle/>
          <a:p>
            <a:r>
              <a:rPr lang="en-US" b="1" dirty="0" smtClean="0">
                <a:latin typeface="+mj-lt"/>
              </a:rPr>
              <a:t>Newtonian </a:t>
            </a:r>
            <a:r>
              <a:rPr lang="en-US" b="1" dirty="0">
                <a:latin typeface="+mj-lt"/>
              </a:rPr>
              <a:t>Gravity </a:t>
            </a:r>
            <a:r>
              <a:rPr lang="en-US" b="1" dirty="0" smtClean="0">
                <a:latin typeface="+mj-lt"/>
              </a:rPr>
              <a:t>noise</a:t>
            </a:r>
          </a:p>
          <a:p>
            <a:pPr lvl="1"/>
            <a:r>
              <a:rPr lang="en-US" b="1" dirty="0" smtClean="0">
                <a:solidFill>
                  <a:srgbClr val="0000FF"/>
                </a:solidFill>
                <a:latin typeface="+mj-lt"/>
              </a:rPr>
              <a:t>Mass density fluctuations around the test masses</a:t>
            </a:r>
            <a:br>
              <a:rPr lang="en-US" b="1" dirty="0" smtClean="0">
                <a:solidFill>
                  <a:srgbClr val="0000FF"/>
                </a:solidFill>
                <a:latin typeface="+mj-lt"/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=&gt; test mass motion via gravitational coupling</a:t>
            </a:r>
            <a:endParaRPr lang="en-US" b="1" dirty="0" smtClean="0">
              <a:solidFill>
                <a:srgbClr val="0000FF"/>
              </a:solidFill>
              <a:latin typeface="+mj-lt"/>
            </a:endParaRPr>
          </a:p>
          <a:p>
            <a:pPr lvl="1"/>
            <a:r>
              <a:rPr lang="en-US" b="1" dirty="0" smtClean="0">
                <a:solidFill>
                  <a:srgbClr val="0000FF"/>
                </a:solidFill>
                <a:latin typeface="+mj-lt"/>
              </a:rPr>
              <a:t>Dominant source of Newtonian noise</a:t>
            </a:r>
            <a:r>
              <a:rPr lang="en-US" b="1" dirty="0">
                <a:solidFill>
                  <a:srgbClr val="0000FF"/>
                </a:solidFill>
                <a:latin typeface="+mj-lt"/>
              </a:rPr>
              <a:t/>
            </a:r>
            <a:br>
              <a:rPr lang="en-US" b="1" dirty="0">
                <a:solidFill>
                  <a:srgbClr val="0000FF"/>
                </a:solidFill>
                <a:latin typeface="+mj-lt"/>
              </a:rPr>
            </a:br>
            <a:r>
              <a:rPr lang="en-US" sz="2400" b="1" dirty="0" smtClean="0">
                <a:solidFill>
                  <a:srgbClr val="FF0000"/>
                </a:solidFill>
                <a:latin typeface="+mj-lt"/>
              </a:rPr>
              <a:t>= Seismic surface wave</a:t>
            </a:r>
            <a:br>
              <a:rPr lang="en-US" sz="2400" b="1" dirty="0" smtClean="0">
                <a:solidFill>
                  <a:srgbClr val="FF0000"/>
                </a:solidFill>
                <a:latin typeface="+mj-lt"/>
              </a:rPr>
            </a:br>
            <a:endParaRPr lang="en-US" b="1" dirty="0" smtClean="0">
              <a:solidFill>
                <a:srgbClr val="FF0000"/>
              </a:solidFill>
              <a:latin typeface="+mj-lt"/>
            </a:endParaRPr>
          </a:p>
          <a:p>
            <a:pPr lvl="1"/>
            <a:r>
              <a:rPr lang="en-US" b="1" dirty="0">
                <a:solidFill>
                  <a:srgbClr val="008000"/>
                </a:solidFill>
              </a:rPr>
              <a:t>Mitigation</a:t>
            </a:r>
            <a:br>
              <a:rPr lang="en-US" b="1" dirty="0">
                <a:solidFill>
                  <a:srgbClr val="008000"/>
                </a:solidFill>
              </a:rPr>
            </a:br>
            <a:r>
              <a:rPr lang="en-US" sz="2400" b="1" dirty="0">
                <a:solidFill>
                  <a:srgbClr val="008000"/>
                </a:solidFill>
              </a:rPr>
              <a:t>1) </a:t>
            </a:r>
            <a:r>
              <a:rPr lang="en-US" sz="2400" b="1" dirty="0" smtClean="0">
                <a:solidFill>
                  <a:srgbClr val="008000"/>
                </a:solidFill>
              </a:rPr>
              <a:t>Going to quiet place (underground)</a:t>
            </a:r>
            <a:br>
              <a:rPr lang="en-US" sz="2400" b="1" dirty="0" smtClean="0">
                <a:solidFill>
                  <a:srgbClr val="008000"/>
                </a:solidFill>
              </a:rPr>
            </a:br>
            <a:r>
              <a:rPr lang="en-US" sz="2400" b="1" dirty="0" smtClean="0">
                <a:solidFill>
                  <a:srgbClr val="008000"/>
                </a:solidFill>
              </a:rPr>
              <a:t>2) </a:t>
            </a:r>
            <a:r>
              <a:rPr lang="en-US" sz="2400" b="1" dirty="0" err="1" smtClean="0">
                <a:solidFill>
                  <a:srgbClr val="008000"/>
                </a:solidFill>
              </a:rPr>
              <a:t>Feedforward</a:t>
            </a:r>
            <a:r>
              <a:rPr lang="en-US" sz="2400" b="1" dirty="0" smtClean="0">
                <a:solidFill>
                  <a:srgbClr val="008000"/>
                </a:solidFill>
              </a:rPr>
              <a:t> subtraction</a:t>
            </a:r>
            <a:br>
              <a:rPr lang="en-US" sz="2400" b="1" dirty="0" smtClean="0">
                <a:solidFill>
                  <a:srgbClr val="008000"/>
                </a:solidFill>
              </a:rPr>
            </a:br>
            <a:r>
              <a:rPr lang="en-US" sz="2400" b="1" dirty="0" smtClean="0">
                <a:solidFill>
                  <a:srgbClr val="008000"/>
                </a:solidFill>
              </a:rPr>
              <a:t>3) Passive reduction by shaping</a:t>
            </a:r>
            <a:br>
              <a:rPr lang="en-US" sz="2400" b="1" dirty="0" smtClean="0">
                <a:solidFill>
                  <a:srgbClr val="008000"/>
                </a:solidFill>
              </a:rPr>
            </a:br>
            <a:r>
              <a:rPr lang="en-US" sz="2400" b="1" dirty="0" smtClean="0">
                <a:solidFill>
                  <a:srgbClr val="008000"/>
                </a:solidFill>
              </a:rPr>
              <a:t>	  local topography</a:t>
            </a:r>
            <a:endParaRPr lang="en-US" sz="2000" b="1" dirty="0">
              <a:solidFill>
                <a:srgbClr val="008000"/>
              </a:solidFill>
            </a:endParaRPr>
          </a:p>
          <a:p>
            <a:pPr lvl="1"/>
            <a:endParaRPr lang="en-US" b="1" dirty="0" smtClean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7100" y="2891134"/>
            <a:ext cx="4316900" cy="3806886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5771293" y="3196800"/>
            <a:ext cx="950362" cy="2954880"/>
          </a:xfrm>
          <a:custGeom>
            <a:avLst/>
            <a:gdLst>
              <a:gd name="connsiteX0" fmla="*/ 0 w 950362"/>
              <a:gd name="connsiteY0" fmla="*/ 0 h 2954880"/>
              <a:gd name="connsiteX1" fmla="*/ 190072 w 950362"/>
              <a:gd name="connsiteY1" fmla="*/ 345600 h 2954880"/>
              <a:gd name="connsiteX2" fmla="*/ 302388 w 950362"/>
              <a:gd name="connsiteY2" fmla="*/ 544320 h 2954880"/>
              <a:gd name="connsiteX3" fmla="*/ 457902 w 950362"/>
              <a:gd name="connsiteY3" fmla="*/ 1071360 h 2954880"/>
              <a:gd name="connsiteX4" fmla="*/ 812128 w 950362"/>
              <a:gd name="connsiteY4" fmla="*/ 2462400 h 2954880"/>
              <a:gd name="connsiteX5" fmla="*/ 950362 w 950362"/>
              <a:gd name="connsiteY5" fmla="*/ 2954880 h 2954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50362" h="2954880">
                <a:moveTo>
                  <a:pt x="0" y="0"/>
                </a:moveTo>
                <a:lnTo>
                  <a:pt x="190072" y="345600"/>
                </a:lnTo>
                <a:cubicBezTo>
                  <a:pt x="240470" y="436320"/>
                  <a:pt x="257750" y="423360"/>
                  <a:pt x="302388" y="544320"/>
                </a:cubicBezTo>
                <a:cubicBezTo>
                  <a:pt x="347026" y="665280"/>
                  <a:pt x="372945" y="751680"/>
                  <a:pt x="457902" y="1071360"/>
                </a:cubicBezTo>
                <a:cubicBezTo>
                  <a:pt x="542859" y="1391040"/>
                  <a:pt x="730051" y="2148480"/>
                  <a:pt x="812128" y="2462400"/>
                </a:cubicBezTo>
                <a:cubicBezTo>
                  <a:pt x="894205" y="2776320"/>
                  <a:pt x="950362" y="2954880"/>
                  <a:pt x="950362" y="2954880"/>
                </a:cubicBezTo>
              </a:path>
            </a:pathLst>
          </a:cu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250077" y="4272494"/>
            <a:ext cx="693739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18872" lvl="0"/>
            <a:r>
              <a:rPr lang="en-US" sz="2000" b="1" dirty="0">
                <a:solidFill>
                  <a:srgbClr val="008000"/>
                </a:solidFill>
              </a:rPr>
              <a:t>NN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840384" y="4680720"/>
            <a:ext cx="18464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8872" lvl="0" algn="ctr"/>
            <a:r>
              <a:rPr lang="en-US" sz="2000" b="1" dirty="0" err="1" smtClean="0"/>
              <a:t>aLIGO</a:t>
            </a:r>
            <a:endParaRPr lang="en-US" sz="2000" b="1" dirty="0" smtClean="0"/>
          </a:p>
          <a:p>
            <a:pPr marL="118872" lvl="0" algn="ctr"/>
            <a:r>
              <a:rPr lang="en-US" sz="2000" b="1" dirty="0" smtClean="0"/>
              <a:t>sensitivity</a:t>
            </a:r>
            <a:endParaRPr lang="en-US" sz="2000" b="1" dirty="0"/>
          </a:p>
        </p:txBody>
      </p:sp>
      <p:sp>
        <p:nvSpPr>
          <p:cNvPr id="14" name="Rectangle 13"/>
          <p:cNvSpPr/>
          <p:nvPr/>
        </p:nvSpPr>
        <p:spPr>
          <a:xfrm>
            <a:off x="134723" y="6051689"/>
            <a:ext cx="57575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dirty="0" smtClean="0"/>
              <a:t>J Driggers, et al, PRD 86, 102001 (2012)</a:t>
            </a:r>
          </a:p>
          <a:p>
            <a:r>
              <a:rPr lang="is-IS" dirty="0" smtClean="0"/>
              <a:t>J Harms, et al, Class</a:t>
            </a:r>
            <a:r>
              <a:rPr lang="is-IS" dirty="0"/>
              <a:t>. Quantum Grav</a:t>
            </a:r>
            <a:r>
              <a:rPr lang="is-IS" dirty="0" smtClean="0"/>
              <a:t>. 31 185011 </a:t>
            </a:r>
            <a:r>
              <a:rPr lang="is-IS" dirty="0"/>
              <a:t>(2014)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7484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/>
              <a:t>Displacement noise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9"/>
            <a:ext cx="9144000" cy="5474841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latin typeface="+mj-lt"/>
              </a:rPr>
              <a:t>Mechanical </a:t>
            </a:r>
            <a:r>
              <a:rPr lang="en-US" sz="2800" b="1" dirty="0" err="1" smtClean="0">
                <a:latin typeface="+mj-lt"/>
              </a:rPr>
              <a:t>upconversion</a:t>
            </a:r>
            <a:r>
              <a:rPr lang="en-US" sz="2800" b="1" dirty="0" smtClean="0">
                <a:latin typeface="+mj-lt"/>
              </a:rPr>
              <a:t> noise</a:t>
            </a:r>
          </a:p>
          <a:p>
            <a:pPr lvl="1"/>
            <a:r>
              <a:rPr lang="en-US" sz="2400" b="1" dirty="0" smtClean="0">
                <a:solidFill>
                  <a:srgbClr val="0000FF"/>
                </a:solidFill>
                <a:latin typeface="+mj-lt"/>
              </a:rPr>
              <a:t>Large low frequency (f &lt; 1Hz) motion</a:t>
            </a:r>
            <a:br>
              <a:rPr lang="en-US" sz="2400" b="1" dirty="0" smtClean="0">
                <a:solidFill>
                  <a:srgbClr val="0000FF"/>
                </a:solidFill>
                <a:latin typeface="+mj-lt"/>
              </a:rPr>
            </a:br>
            <a:r>
              <a:rPr lang="en-US" sz="2400" b="1" dirty="0" smtClean="0">
                <a:solidFill>
                  <a:srgbClr val="FF0000"/>
                </a:solidFill>
                <a:latin typeface="+mj-lt"/>
              </a:rPr>
              <a:t>=&gt; </a:t>
            </a:r>
            <a:r>
              <a:rPr lang="en-US" sz="2400" b="1" dirty="0" err="1">
                <a:solidFill>
                  <a:srgbClr val="FF0000"/>
                </a:solidFill>
                <a:latin typeface="+mj-lt"/>
              </a:rPr>
              <a:t>u</a:t>
            </a:r>
            <a:r>
              <a:rPr lang="en-US" sz="2400" b="1" dirty="0" err="1" smtClean="0">
                <a:solidFill>
                  <a:srgbClr val="FF0000"/>
                </a:solidFill>
                <a:latin typeface="+mj-lt"/>
              </a:rPr>
              <a:t>pconverted</a:t>
            </a:r>
            <a:r>
              <a:rPr lang="en-US" sz="2400" b="1" dirty="0" smtClean="0">
                <a:solidFill>
                  <a:srgbClr val="FF0000"/>
                </a:solidFill>
                <a:latin typeface="+mj-lt"/>
              </a:rPr>
              <a:t> to 10~100Hz motion via </a:t>
            </a:r>
            <a:r>
              <a:rPr lang="en-US" sz="2400" b="1" dirty="0" err="1" smtClean="0">
                <a:solidFill>
                  <a:srgbClr val="FF0000"/>
                </a:solidFill>
                <a:latin typeface="+mj-lt"/>
              </a:rPr>
              <a:t>nonliner</a:t>
            </a:r>
            <a:r>
              <a:rPr lang="en-US" sz="2400" b="1" dirty="0" smtClean="0">
                <a:solidFill>
                  <a:srgbClr val="FF0000"/>
                </a:solidFill>
                <a:latin typeface="+mj-lt"/>
              </a:rPr>
              <a:t> processes</a:t>
            </a:r>
          </a:p>
          <a:p>
            <a:pPr lvl="1"/>
            <a:r>
              <a:rPr lang="en-US" sz="2400" b="1" dirty="0" err="1" smtClean="0">
                <a:solidFill>
                  <a:srgbClr val="0000FF"/>
                </a:solidFill>
                <a:latin typeface="+mj-lt"/>
              </a:rPr>
              <a:t>Barkhausen</a:t>
            </a:r>
            <a:r>
              <a:rPr lang="en-US" sz="2400" b="1" dirty="0" smtClean="0">
                <a:solidFill>
                  <a:srgbClr val="0000FF"/>
                </a:solidFill>
                <a:latin typeface="+mj-lt"/>
              </a:rPr>
              <a:t> noise</a:t>
            </a:r>
            <a:br>
              <a:rPr lang="en-US" sz="2400" b="1" dirty="0" smtClean="0">
                <a:solidFill>
                  <a:srgbClr val="0000FF"/>
                </a:solidFill>
                <a:latin typeface="+mj-lt"/>
              </a:rPr>
            </a:br>
            <a:r>
              <a:rPr lang="en-US" sz="2400" b="1" dirty="0">
                <a:solidFill>
                  <a:srgbClr val="FF0000"/>
                </a:solidFill>
              </a:rPr>
              <a:t>=&gt; low </a:t>
            </a:r>
            <a:r>
              <a:rPr lang="en-US" sz="2400" b="1" dirty="0" err="1">
                <a:solidFill>
                  <a:srgbClr val="FF0000"/>
                </a:solidFill>
              </a:rPr>
              <a:t>freq</a:t>
            </a:r>
            <a:r>
              <a:rPr lang="en-US" sz="2400" b="1" dirty="0">
                <a:solidFill>
                  <a:srgbClr val="FF0000"/>
                </a:solidFill>
              </a:rPr>
              <a:t> mirror actuation cause BH noise and </a:t>
            </a:r>
            <a:r>
              <a:rPr lang="en-US" sz="2400" b="1" dirty="0" err="1" smtClean="0">
                <a:solidFill>
                  <a:srgbClr val="FF0000"/>
                </a:solidFill>
              </a:rPr>
              <a:t>upconversion</a:t>
            </a:r>
            <a:r>
              <a:rPr lang="en-US" sz="2400" b="1" dirty="0">
                <a:solidFill>
                  <a:srgbClr val="FF0000"/>
                </a:solidFill>
              </a:rPr>
              <a:t/>
            </a:r>
            <a:br>
              <a:rPr lang="en-US" sz="2400" b="1" dirty="0">
                <a:solidFill>
                  <a:srgbClr val="FF0000"/>
                </a:solidFill>
              </a:rPr>
            </a:br>
            <a:r>
              <a:rPr lang="en-US" sz="2400" b="1" dirty="0" smtClean="0">
                <a:solidFill>
                  <a:srgbClr val="008000"/>
                </a:solidFill>
              </a:rPr>
              <a:t>Select better magnet materials (e.g. </a:t>
            </a:r>
            <a:r>
              <a:rPr lang="en-US" sz="2400" b="1" dirty="0" err="1" smtClean="0">
                <a:solidFill>
                  <a:srgbClr val="008000"/>
                </a:solidFill>
              </a:rPr>
              <a:t>SmCo</a:t>
            </a:r>
            <a:r>
              <a:rPr lang="en-US" sz="2400" b="1" dirty="0" smtClean="0">
                <a:solidFill>
                  <a:srgbClr val="008000"/>
                </a:solidFill>
              </a:rPr>
              <a:t>)</a:t>
            </a:r>
            <a:endParaRPr lang="en-US" sz="2400" b="1" dirty="0">
              <a:solidFill>
                <a:srgbClr val="008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4451" y="3809810"/>
            <a:ext cx="4776740" cy="24721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560" y="3866206"/>
            <a:ext cx="2614882" cy="246704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882308" y="6421118"/>
            <a:ext cx="25442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</a:t>
            </a:r>
            <a:r>
              <a:rPr lang="en-US" dirty="0" err="1">
                <a:hlinkClick r:id="rId4"/>
              </a:rPr>
              <a:t>www.nde-ed.org</a:t>
            </a:r>
            <a:r>
              <a:rPr lang="en-US" dirty="0">
                <a:hlinkClick r:id="rId4"/>
              </a:rPr>
              <a:t>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8064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ja-JP" sz="4800" dirty="0" smtClean="0"/>
              <a:t>Optical noises</a:t>
            </a:r>
            <a:endParaRPr lang="ja-JP" altLang="en-US" sz="4800" dirty="0"/>
          </a:p>
        </p:txBody>
      </p:sp>
    </p:spTree>
    <p:extLst>
      <p:ext uri="{BB962C8B-B14F-4D97-AF65-F5344CB8AC3E}">
        <p14:creationId xmlns:p14="http://schemas.microsoft.com/office/powerpoint/2010/main" val="615508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Optical noises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9"/>
            <a:ext cx="9144000" cy="5474841"/>
          </a:xfrm>
        </p:spPr>
        <p:txBody>
          <a:bodyPr>
            <a:normAutofit/>
          </a:bodyPr>
          <a:lstStyle/>
          <a:p>
            <a:r>
              <a:rPr lang="en-US" altLang="ja-JP" b="1" dirty="0" smtClean="0"/>
              <a:t>Noises that contaminate the readout signal</a:t>
            </a:r>
          </a:p>
          <a:p>
            <a:pPr lvl="1"/>
            <a:r>
              <a:rPr lang="en-US" altLang="ja-JP" b="1" dirty="0" smtClean="0">
                <a:solidFill>
                  <a:srgbClr val="0000FF"/>
                </a:solidFill>
              </a:rPr>
              <a:t>Quantum noises (shot noise, radiation pressure noise)</a:t>
            </a:r>
          </a:p>
          <a:p>
            <a:pPr lvl="1"/>
            <a:r>
              <a:rPr lang="en-US" altLang="ja-JP" b="1" dirty="0" smtClean="0">
                <a:solidFill>
                  <a:srgbClr val="0000FF"/>
                </a:solidFill>
              </a:rPr>
              <a:t>Laser technical noises (frequency/intensity noise)</a:t>
            </a:r>
          </a:p>
          <a:p>
            <a:pPr lvl="1"/>
            <a:r>
              <a:rPr lang="en-US" altLang="ja-JP" b="1" dirty="0" smtClean="0">
                <a:solidFill>
                  <a:srgbClr val="0000FF"/>
                </a:solidFill>
              </a:rPr>
              <a:t>Modulation noises</a:t>
            </a:r>
          </a:p>
          <a:p>
            <a:pPr lvl="1"/>
            <a:r>
              <a:rPr lang="en-US" altLang="ja-JP" b="1" dirty="0" smtClean="0">
                <a:solidFill>
                  <a:srgbClr val="0000FF"/>
                </a:solidFill>
              </a:rPr>
              <a:t>Scattered light noise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628" y="3465938"/>
            <a:ext cx="5626100" cy="3390900"/>
          </a:xfrm>
          <a:prstGeom prst="rect">
            <a:avLst/>
          </a:prstGeom>
        </p:spPr>
      </p:pic>
      <p:sp>
        <p:nvSpPr>
          <p:cNvPr id="8" name="コンテンツ プレースホルダ 2"/>
          <p:cNvSpPr txBox="1">
            <a:spLocks/>
          </p:cNvSpPr>
          <p:nvPr/>
        </p:nvSpPr>
        <p:spPr>
          <a:xfrm>
            <a:off x="1585317" y="4234461"/>
            <a:ext cx="1315399" cy="710246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>
              <a:buFont typeface="Wingdings 2"/>
              <a:buNone/>
            </a:pPr>
            <a:r>
              <a:rPr lang="en-US" sz="2400" dirty="0" smtClean="0">
                <a:solidFill>
                  <a:srgbClr val="FF6600"/>
                </a:solidFill>
                <a:latin typeface="+mj-lt"/>
              </a:rPr>
              <a:t>Optical</a:t>
            </a:r>
          </a:p>
        </p:txBody>
      </p:sp>
      <p:sp>
        <p:nvSpPr>
          <p:cNvPr id="9" name="コンテンツ プレースホルダ 2"/>
          <p:cNvSpPr txBox="1">
            <a:spLocks/>
          </p:cNvSpPr>
          <p:nvPr/>
        </p:nvSpPr>
        <p:spPr>
          <a:xfrm>
            <a:off x="4019796" y="4294085"/>
            <a:ext cx="1315399" cy="710246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>
              <a:buFont typeface="Wingdings 2"/>
              <a:buNone/>
            </a:pPr>
            <a:r>
              <a:rPr lang="en-US" sz="2400" dirty="0" smtClean="0">
                <a:solidFill>
                  <a:srgbClr val="FF6600"/>
                </a:solidFill>
                <a:latin typeface="+mj-lt"/>
              </a:rPr>
              <a:t>Optical</a:t>
            </a:r>
          </a:p>
        </p:txBody>
      </p:sp>
      <p:sp>
        <p:nvSpPr>
          <p:cNvPr id="11" name="コンテンツ プレースホルダ 2"/>
          <p:cNvSpPr txBox="1">
            <a:spLocks/>
          </p:cNvSpPr>
          <p:nvPr/>
        </p:nvSpPr>
        <p:spPr>
          <a:xfrm>
            <a:off x="3042323" y="2607253"/>
            <a:ext cx="2252336" cy="710246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>
              <a:buFont typeface="Wingdings 2"/>
              <a:buNone/>
            </a:pPr>
            <a:endParaRPr lang="en-US" sz="2400" dirty="0" smtClean="0">
              <a:solidFill>
                <a:schemeClr val="accent4"/>
              </a:solidFill>
              <a:latin typeface="+mj-lt"/>
            </a:endParaRPr>
          </a:p>
        </p:txBody>
      </p:sp>
      <p:sp>
        <p:nvSpPr>
          <p:cNvPr id="13" name="コンテンツ プレースホルダ 2"/>
          <p:cNvSpPr txBox="1">
            <a:spLocks/>
          </p:cNvSpPr>
          <p:nvPr/>
        </p:nvSpPr>
        <p:spPr>
          <a:xfrm>
            <a:off x="1433628" y="5001240"/>
            <a:ext cx="2172226" cy="710246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>
              <a:buFont typeface="Wingdings 2"/>
              <a:buNone/>
            </a:pPr>
            <a:endParaRPr lang="en-US" sz="2400" dirty="0" smtClean="0">
              <a:solidFill>
                <a:srgbClr val="0000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56484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/>
              <a:t>Optical noises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60"/>
            <a:ext cx="9144000" cy="4545580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Quantum noises: </a:t>
            </a:r>
            <a:r>
              <a:rPr lang="en-US" sz="2800" b="1" dirty="0" smtClean="0">
                <a:solidFill>
                  <a:srgbClr val="0000FF"/>
                </a:solidFill>
              </a:rPr>
              <a:t>Shot noise</a:t>
            </a:r>
          </a:p>
          <a:p>
            <a:pPr lvl="1"/>
            <a:r>
              <a:rPr lang="en-US" sz="2400" b="1" dirty="0" smtClean="0">
                <a:solidFill>
                  <a:srgbClr val="0000FF"/>
                </a:solidFill>
              </a:rPr>
              <a:t>Noise due to photon counting statistics</a:t>
            </a:r>
          </a:p>
          <a:p>
            <a:pPr marL="457200" lvl="1" indent="0">
              <a:buNone/>
            </a:pPr>
            <a:endParaRPr lang="en-US" sz="2400" b="1" dirty="0" smtClean="0">
              <a:solidFill>
                <a:srgbClr val="0000FF"/>
              </a:solidFill>
            </a:endParaRPr>
          </a:p>
          <a:p>
            <a:pPr lvl="1"/>
            <a:r>
              <a:rPr lang="en-US" sz="2400" b="1" dirty="0" smtClean="0">
                <a:solidFill>
                  <a:srgbClr val="0000FF"/>
                </a:solidFill>
              </a:rPr>
              <a:t>N detected photon =&gt; standard deviation √N</a:t>
            </a:r>
          </a:p>
          <a:p>
            <a:pPr lvl="1"/>
            <a:endParaRPr lang="en-US" sz="2400" b="1" dirty="0">
              <a:solidFill>
                <a:srgbClr val="0000FF"/>
              </a:solidFill>
            </a:endParaRPr>
          </a:p>
          <a:p>
            <a:pPr lvl="1"/>
            <a:r>
              <a:rPr lang="en-US" sz="2400" b="1" dirty="0" smtClean="0">
                <a:solidFill>
                  <a:srgbClr val="0000FF"/>
                </a:solidFill>
              </a:rPr>
              <a:t>Increasing the incident power P</a:t>
            </a:r>
            <a:r>
              <a:rPr lang="en-US" sz="2400" b="1" baseline="-25000" dirty="0" smtClean="0">
                <a:solidFill>
                  <a:srgbClr val="0000FF"/>
                </a:solidFill>
              </a:rPr>
              <a:t>in</a:t>
            </a:r>
            <a:r>
              <a:rPr lang="en-US" sz="2400" b="1" dirty="0" smtClean="0">
                <a:solidFill>
                  <a:srgbClr val="0000FF"/>
                </a:solidFill>
              </a:rPr>
              <a:t>,</a:t>
            </a:r>
            <a:br>
              <a:rPr lang="en-US" sz="2400" b="1" dirty="0" smtClean="0">
                <a:solidFill>
                  <a:srgbClr val="0000FF"/>
                </a:solidFill>
              </a:rPr>
            </a:br>
            <a:r>
              <a:rPr lang="en-US" sz="2400" b="1" dirty="0">
                <a:solidFill>
                  <a:srgbClr val="FF0000"/>
                </a:solidFill>
              </a:rPr>
              <a:t>=&gt; The shot noise is increased by </a:t>
            </a:r>
            <a:r>
              <a:rPr lang="en-US" sz="2400" b="1" dirty="0" smtClean="0">
                <a:solidFill>
                  <a:srgbClr val="FF0000"/>
                </a:solidFill>
              </a:rPr>
              <a:t>√P</a:t>
            </a:r>
            <a:r>
              <a:rPr lang="en-US" sz="2400" b="1" baseline="-25000" dirty="0" smtClean="0">
                <a:solidFill>
                  <a:srgbClr val="FF0000"/>
                </a:solidFill>
              </a:rPr>
              <a:t>in</a:t>
            </a:r>
            <a:r>
              <a:rPr lang="en-US" sz="2400" b="1" dirty="0" smtClean="0">
                <a:solidFill>
                  <a:srgbClr val="FF0000"/>
                </a:solidFill>
              </a:rPr>
              <a:t/>
            </a:r>
            <a:br>
              <a:rPr lang="en-US" sz="2400" b="1" dirty="0" smtClean="0">
                <a:solidFill>
                  <a:srgbClr val="FF0000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=</a:t>
            </a:r>
            <a:r>
              <a:rPr lang="en-US" sz="2400" b="1" dirty="0">
                <a:solidFill>
                  <a:srgbClr val="FF0000"/>
                </a:solidFill>
              </a:rPr>
              <a:t>&gt; The </a:t>
            </a:r>
            <a:r>
              <a:rPr lang="en-US" sz="2400" b="1" dirty="0" smtClean="0">
                <a:solidFill>
                  <a:srgbClr val="FF0000"/>
                </a:solidFill>
              </a:rPr>
              <a:t>signal amplitude is increased </a:t>
            </a:r>
            <a:r>
              <a:rPr lang="en-US" sz="2400" b="1" dirty="0">
                <a:solidFill>
                  <a:srgbClr val="FF0000"/>
                </a:solidFill>
              </a:rPr>
              <a:t>by </a:t>
            </a:r>
            <a:r>
              <a:rPr lang="en-US" sz="2400" b="1" dirty="0" smtClean="0">
                <a:solidFill>
                  <a:srgbClr val="FF0000"/>
                </a:solidFill>
              </a:rPr>
              <a:t>P</a:t>
            </a:r>
            <a:r>
              <a:rPr lang="en-US" sz="2400" b="1" baseline="-25000" dirty="0" smtClean="0">
                <a:solidFill>
                  <a:srgbClr val="FF0000"/>
                </a:solidFill>
              </a:rPr>
              <a:t>in</a:t>
            </a:r>
            <a:endParaRPr lang="en-US" sz="2400" b="1" baseline="-25000" dirty="0">
              <a:solidFill>
                <a:srgbClr val="FF0000"/>
              </a:solidFill>
            </a:endParaRPr>
          </a:p>
          <a:p>
            <a:pPr lvl="1"/>
            <a:endParaRPr lang="en-US" sz="2400" b="1" dirty="0" smtClean="0">
              <a:solidFill>
                <a:srgbClr val="0000FF"/>
              </a:solidFill>
            </a:endParaRPr>
          </a:p>
          <a:p>
            <a:pPr lvl="1"/>
            <a:r>
              <a:rPr lang="en-US" sz="2400" b="1" dirty="0" smtClean="0">
                <a:solidFill>
                  <a:srgbClr val="0000FF"/>
                </a:solidFill>
              </a:rPr>
              <a:t>In total, the signal-to-noise ratio is improved by</a:t>
            </a:r>
          </a:p>
          <a:p>
            <a:pPr marL="457200" lvl="1" indent="0">
              <a:buNone/>
            </a:pPr>
            <a:endParaRPr lang="en-US" sz="2400" b="1" dirty="0">
              <a:solidFill>
                <a:srgbClr val="0000FF"/>
              </a:solidFill>
            </a:endParaRPr>
          </a:p>
          <a:p>
            <a:pPr lvl="1"/>
            <a:endParaRPr lang="en-US" sz="2400" b="1" dirty="0" smtClean="0">
              <a:solidFill>
                <a:srgbClr val="0000FF"/>
              </a:solidFill>
            </a:endParaRPr>
          </a:p>
          <a:p>
            <a:pPr lvl="1"/>
            <a:endParaRPr lang="en-US" sz="2400" b="1" dirty="0" smtClean="0">
              <a:solidFill>
                <a:srgbClr val="0000FF"/>
              </a:solidFill>
            </a:endParaRPr>
          </a:p>
        </p:txBody>
      </p:sp>
      <p:pic>
        <p:nvPicPr>
          <p:cNvPr id="29" name="Picture 28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117" y="5737268"/>
            <a:ext cx="23114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015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/>
              <a:t>Optical noises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60"/>
            <a:ext cx="9144000" cy="4491348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Quantum noises: </a:t>
            </a:r>
            <a:r>
              <a:rPr lang="en-US" sz="2800" b="1" dirty="0" smtClean="0">
                <a:solidFill>
                  <a:srgbClr val="0000FF"/>
                </a:solidFill>
              </a:rPr>
              <a:t>Shot noise</a:t>
            </a:r>
          </a:p>
          <a:p>
            <a:pPr lvl="1"/>
            <a:r>
              <a:rPr lang="en-US" sz="2400" b="1" dirty="0" smtClean="0">
                <a:solidFill>
                  <a:srgbClr val="0000FF"/>
                </a:solidFill>
              </a:rPr>
              <a:t>Photon shot noise associated with </a:t>
            </a:r>
            <a:r>
              <a:rPr lang="en-US" sz="2400" b="1" dirty="0" err="1" smtClean="0">
                <a:solidFill>
                  <a:srgbClr val="0000FF"/>
                </a:solidFill>
              </a:rPr>
              <a:t>photodetection</a:t>
            </a:r>
            <a:r>
              <a:rPr lang="en-US" sz="2400" b="1" dirty="0" smtClean="0">
                <a:solidFill>
                  <a:srgbClr val="0000FF"/>
                </a:solidFill>
              </a:rPr>
              <a:t/>
            </a:r>
            <a:br>
              <a:rPr lang="en-US" sz="2400" b="1" dirty="0" smtClean="0">
                <a:solidFill>
                  <a:srgbClr val="0000FF"/>
                </a:solidFill>
              </a:rPr>
            </a:br>
            <a:r>
              <a:rPr lang="en-US" sz="2400" b="1" dirty="0" smtClean="0">
                <a:solidFill>
                  <a:srgbClr val="0000FF"/>
                </a:solidFill>
              </a:rPr>
              <a:t>						</a:t>
            </a:r>
          </a:p>
          <a:p>
            <a:pPr lvl="1"/>
            <a:r>
              <a:rPr lang="en-US" sz="2400" b="1" dirty="0">
                <a:solidFill>
                  <a:srgbClr val="0000FF"/>
                </a:solidFill>
              </a:rPr>
              <a:t>Michelson </a:t>
            </a:r>
            <a:r>
              <a:rPr lang="en-US" sz="2400" b="1" dirty="0" smtClean="0">
                <a:solidFill>
                  <a:srgbClr val="0000FF"/>
                </a:solidFill>
              </a:rPr>
              <a:t>interferometer</a:t>
            </a:r>
          </a:p>
          <a:p>
            <a:pPr lvl="1"/>
            <a:endParaRPr lang="en-US" sz="2400" b="1" dirty="0">
              <a:solidFill>
                <a:srgbClr val="0000FF"/>
              </a:solidFill>
            </a:endParaRPr>
          </a:p>
          <a:p>
            <a:pPr lvl="1"/>
            <a:endParaRPr lang="en-US" sz="2400" b="1" dirty="0" smtClean="0">
              <a:solidFill>
                <a:srgbClr val="0000FF"/>
              </a:solidFill>
            </a:endParaRPr>
          </a:p>
          <a:p>
            <a:pPr lvl="1"/>
            <a:endParaRPr lang="en-US" sz="2400" b="1" dirty="0">
              <a:solidFill>
                <a:srgbClr val="0000FF"/>
              </a:solidFill>
            </a:endParaRPr>
          </a:p>
          <a:p>
            <a:pPr lvl="1"/>
            <a:endParaRPr lang="en-US" sz="2400" b="1" dirty="0" smtClean="0">
              <a:solidFill>
                <a:srgbClr val="0000FF"/>
              </a:solidFill>
            </a:endParaRPr>
          </a:p>
          <a:p>
            <a:pPr marL="457200" lvl="1" indent="0">
              <a:buNone/>
            </a:pPr>
            <a:endParaRPr lang="en-US" sz="2400" b="1" dirty="0" smtClean="0">
              <a:solidFill>
                <a:srgbClr val="0000FF"/>
              </a:solidFill>
            </a:endParaRPr>
          </a:p>
          <a:p>
            <a:pPr lvl="1"/>
            <a:r>
              <a:rPr lang="en-US" sz="2400" b="1" dirty="0">
                <a:solidFill>
                  <a:srgbClr val="0000FF"/>
                </a:solidFill>
              </a:rPr>
              <a:t>Michelson </a:t>
            </a:r>
            <a:r>
              <a:rPr lang="en-US" sz="2400" b="1" dirty="0" smtClean="0">
                <a:solidFill>
                  <a:srgbClr val="0000FF"/>
                </a:solidFill>
              </a:rPr>
              <a:t>response (@DC)</a:t>
            </a:r>
          </a:p>
          <a:p>
            <a:pPr marL="457200" lvl="1" indent="0">
              <a:buNone/>
            </a:pPr>
            <a:endParaRPr lang="en-US" sz="2400" b="1" dirty="0" smtClean="0">
              <a:solidFill>
                <a:srgbClr val="0000FF"/>
              </a:solidFill>
            </a:endParaRPr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703" y="1936916"/>
            <a:ext cx="3276600" cy="3683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359635" y="3806075"/>
            <a:ext cx="21810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at the limit of d𝜙-&gt;0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509907" y="2589909"/>
            <a:ext cx="3475332" cy="969496"/>
          </a:xfrm>
          <a:prstGeom prst="rect">
            <a:avLst/>
          </a:prstGeom>
        </p:spPr>
        <p:txBody>
          <a:bodyPr wrap="square" bIns="0">
            <a:spAutoFit/>
          </a:bodyPr>
          <a:lstStyle/>
          <a:p>
            <a:pPr lvl="1"/>
            <a:r>
              <a:rPr lang="en-US" sz="2000" b="1" i="1" dirty="0" err="1">
                <a:solidFill>
                  <a:srgbClr val="008000"/>
                </a:solidFill>
              </a:rPr>
              <a:t>i</a:t>
            </a:r>
            <a:r>
              <a:rPr lang="en-US" sz="2000" b="1" baseline="-25000" dirty="0" err="1">
                <a:solidFill>
                  <a:srgbClr val="008000"/>
                </a:solidFill>
              </a:rPr>
              <a:t>DC</a:t>
            </a:r>
            <a:r>
              <a:rPr lang="en-US" sz="2000" b="1" baseline="-25000" dirty="0">
                <a:solidFill>
                  <a:srgbClr val="008000"/>
                </a:solidFill>
              </a:rPr>
              <a:t> </a:t>
            </a:r>
            <a:r>
              <a:rPr lang="en-US" sz="2000" b="1" dirty="0">
                <a:solidFill>
                  <a:srgbClr val="008000"/>
                </a:solidFill>
              </a:rPr>
              <a:t>: DC </a:t>
            </a:r>
            <a:r>
              <a:rPr lang="en-US" sz="2000" b="1" dirty="0" smtClean="0">
                <a:solidFill>
                  <a:srgbClr val="008000"/>
                </a:solidFill>
              </a:rPr>
              <a:t>Photocurrent</a:t>
            </a:r>
            <a:endParaRPr lang="en-US" b="1" dirty="0" smtClean="0">
              <a:solidFill>
                <a:srgbClr val="008000"/>
              </a:solidFill>
            </a:endParaRPr>
          </a:p>
          <a:p>
            <a:pPr lvl="1"/>
            <a:r>
              <a:rPr lang="en-US" sz="2000" b="1" i="1" dirty="0" err="1">
                <a:solidFill>
                  <a:srgbClr val="008000"/>
                </a:solidFill>
              </a:rPr>
              <a:t>η</a:t>
            </a:r>
            <a:r>
              <a:rPr lang="en-US" sz="2000" b="1" baseline="-25000" dirty="0">
                <a:solidFill>
                  <a:srgbClr val="008000"/>
                </a:solidFill>
              </a:rPr>
              <a:t> </a:t>
            </a:r>
            <a:r>
              <a:rPr lang="en-US" sz="2000" b="1" dirty="0">
                <a:solidFill>
                  <a:srgbClr val="008000"/>
                </a:solidFill>
              </a:rPr>
              <a:t>: PD Quantum Efficiency</a:t>
            </a:r>
          </a:p>
          <a:p>
            <a:pPr lvl="1"/>
            <a:r>
              <a:rPr lang="en-US" sz="2000" b="1" i="1" dirty="0" err="1" smtClean="0">
                <a:solidFill>
                  <a:srgbClr val="008000"/>
                </a:solidFill>
              </a:rPr>
              <a:t>ν</a:t>
            </a:r>
            <a:r>
              <a:rPr lang="en-US" sz="2000" b="1" baseline="-25000" dirty="0" smtClean="0">
                <a:solidFill>
                  <a:srgbClr val="008000"/>
                </a:solidFill>
              </a:rPr>
              <a:t> </a:t>
            </a:r>
            <a:r>
              <a:rPr lang="en-US" sz="2000" b="1" dirty="0">
                <a:solidFill>
                  <a:srgbClr val="008000"/>
                </a:solidFill>
              </a:rPr>
              <a:t>: </a:t>
            </a:r>
            <a:r>
              <a:rPr lang="en-US" sz="2000" b="1" dirty="0" smtClean="0">
                <a:solidFill>
                  <a:srgbClr val="008000"/>
                </a:solidFill>
              </a:rPr>
              <a:t>Optical Frequency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93066" y="3392587"/>
            <a:ext cx="4466569" cy="111974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560162" y="4547110"/>
            <a:ext cx="51732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Shot-noise limit of the Michelson phase sensitivity</a:t>
            </a:r>
            <a:endParaRPr lang="en-US" dirty="0">
              <a:solidFill>
                <a:srgbClr val="008000"/>
              </a:solidFill>
            </a:endParaRPr>
          </a:p>
        </p:txBody>
      </p:sp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798" y="5417307"/>
            <a:ext cx="3492500" cy="698500"/>
          </a:xfrm>
          <a:prstGeom prst="rect">
            <a:avLst/>
          </a:prstGeom>
        </p:spPr>
      </p:pic>
      <p:cxnSp>
        <p:nvCxnSpPr>
          <p:cNvPr id="6" name="Straight Arrow Connector 5"/>
          <p:cNvCxnSpPr>
            <a:endCxn id="24" idx="1"/>
          </p:cNvCxnSpPr>
          <p:nvPr/>
        </p:nvCxnSpPr>
        <p:spPr>
          <a:xfrm>
            <a:off x="5359635" y="4012462"/>
            <a:ext cx="1063057" cy="140747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endCxn id="21" idx="1"/>
          </p:cNvCxnSpPr>
          <p:nvPr/>
        </p:nvCxnSpPr>
        <p:spPr>
          <a:xfrm>
            <a:off x="4705298" y="5713339"/>
            <a:ext cx="1250491" cy="8268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5955789" y="5403605"/>
            <a:ext cx="3475333" cy="784830"/>
          </a:xfrm>
          <a:prstGeom prst="rect">
            <a:avLst/>
          </a:prstGeom>
        </p:spPr>
        <p:txBody>
          <a:bodyPr wrap="square" bIns="0">
            <a:spAutoFit/>
          </a:bodyPr>
          <a:lstStyle/>
          <a:p>
            <a:pPr lvl="1"/>
            <a:r>
              <a:rPr lang="en-US" sz="2400" b="1" i="1" dirty="0" smtClean="0">
                <a:solidFill>
                  <a:srgbClr val="FF0000"/>
                </a:solidFill>
              </a:rPr>
              <a:t>1.3x10</a:t>
            </a:r>
            <a:r>
              <a:rPr lang="en-US" sz="2400" b="1" i="1" baseline="30000" dirty="0" smtClean="0">
                <a:solidFill>
                  <a:srgbClr val="FF0000"/>
                </a:solidFill>
              </a:rPr>
              <a:t>-20</a:t>
            </a:r>
            <a:r>
              <a:rPr lang="en-US" sz="2400" b="1" i="1" dirty="0" smtClean="0">
                <a:solidFill>
                  <a:srgbClr val="FF0000"/>
                </a:solidFill>
              </a:rPr>
              <a:t> 1/</a:t>
            </a:r>
            <a:r>
              <a:rPr lang="en-US" sz="2400" b="1" i="1" dirty="0" err="1" smtClean="0">
                <a:solidFill>
                  <a:srgbClr val="FF0000"/>
                </a:solidFill>
              </a:rPr>
              <a:t>sqrtHz</a:t>
            </a:r>
            <a:endParaRPr lang="en-US" sz="2400" b="1" i="1" dirty="0" smtClean="0">
              <a:solidFill>
                <a:srgbClr val="FF0000"/>
              </a:solidFill>
            </a:endParaRPr>
          </a:p>
          <a:p>
            <a:pPr lvl="1"/>
            <a:r>
              <a:rPr lang="en-US" sz="2400" b="1" i="1" dirty="0" smtClean="0">
                <a:solidFill>
                  <a:srgbClr val="FF0000"/>
                </a:solidFill>
              </a:rPr>
              <a:t>@</a:t>
            </a:r>
            <a:r>
              <a:rPr lang="en-US" sz="2400" b="1" i="1" dirty="0" smtClean="0">
                <a:solidFill>
                  <a:srgbClr val="FF0000"/>
                </a:solidFill>
              </a:rPr>
              <a:t>1W, 1064nm, 4km</a:t>
            </a:r>
            <a:endParaRPr lang="en-US" sz="2400" b="1" dirty="0" smtClean="0">
              <a:solidFill>
                <a:srgbClr val="FF0000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5955789" y="5241869"/>
            <a:ext cx="3188211" cy="1215898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6371437" y="4385675"/>
            <a:ext cx="246734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Michelson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Strain Sensitivity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886" y="2710532"/>
            <a:ext cx="4521200" cy="168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815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/>
              <a:t>Optical noises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9"/>
            <a:ext cx="9144000" cy="5474841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Supplemental slide ~ Shot noise derivation</a:t>
            </a:r>
            <a:endParaRPr lang="en-US" sz="2800" b="1" dirty="0"/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87" y="1798732"/>
            <a:ext cx="7782703" cy="408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517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/>
              <a:t>Optical noises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9"/>
            <a:ext cx="9144000" cy="5474841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Quantum noises</a:t>
            </a:r>
            <a:r>
              <a:rPr lang="en-US" sz="2800" b="1" dirty="0"/>
              <a:t> </a:t>
            </a:r>
            <a:r>
              <a:rPr lang="en-US" sz="2800" b="1" dirty="0" smtClean="0"/>
              <a:t>~ </a:t>
            </a:r>
            <a:r>
              <a:rPr lang="en-US" sz="2800" b="1" dirty="0" smtClean="0">
                <a:solidFill>
                  <a:srgbClr val="0000FF"/>
                </a:solidFill>
              </a:rPr>
              <a:t>Radiation </a:t>
            </a:r>
            <a:r>
              <a:rPr lang="en-US" sz="2800" b="1" dirty="0">
                <a:solidFill>
                  <a:srgbClr val="0000FF"/>
                </a:solidFill>
              </a:rPr>
              <a:t>pressure </a:t>
            </a:r>
            <a:r>
              <a:rPr lang="en-US" sz="2800" b="1" dirty="0" smtClean="0">
                <a:solidFill>
                  <a:srgbClr val="0000FF"/>
                </a:solidFill>
              </a:rPr>
              <a:t>noise</a:t>
            </a:r>
            <a:endParaRPr lang="en-US" sz="2400" b="1" dirty="0" smtClean="0">
              <a:solidFill>
                <a:srgbClr val="0000FF"/>
              </a:solidFill>
            </a:endParaRPr>
          </a:p>
          <a:p>
            <a:pPr lvl="1"/>
            <a:r>
              <a:rPr lang="en-US" sz="2400" b="1" dirty="0" smtClean="0">
                <a:solidFill>
                  <a:srgbClr val="0000FF"/>
                </a:solidFill>
              </a:rPr>
              <a:t>Photon </a:t>
            </a:r>
            <a:r>
              <a:rPr lang="en-US" sz="2400" b="1" dirty="0">
                <a:solidFill>
                  <a:srgbClr val="0000FF"/>
                </a:solidFill>
              </a:rPr>
              <a:t>number fluctuation in the arm cavity</a:t>
            </a:r>
            <a:br>
              <a:rPr lang="en-US" sz="2400" b="1" dirty="0">
                <a:solidFill>
                  <a:srgbClr val="0000FF"/>
                </a:solidFill>
              </a:rPr>
            </a:br>
            <a:r>
              <a:rPr lang="en-US" sz="2400" b="1" dirty="0">
                <a:solidFill>
                  <a:srgbClr val="FF0000"/>
                </a:solidFill>
              </a:rPr>
              <a:t>=&gt; Fluctuation of the </a:t>
            </a:r>
            <a:r>
              <a:rPr lang="en-US" sz="2400" b="1" dirty="0" smtClean="0">
                <a:solidFill>
                  <a:srgbClr val="FF0000"/>
                </a:solidFill>
              </a:rPr>
              <a:t>back action force</a:t>
            </a:r>
            <a:br>
              <a:rPr lang="en-US" sz="2400" b="1" dirty="0" smtClean="0">
                <a:solidFill>
                  <a:srgbClr val="FF0000"/>
                </a:solidFill>
              </a:rPr>
            </a:br>
            <a:endParaRPr lang="en-US" sz="2400" b="1" dirty="0">
              <a:solidFill>
                <a:srgbClr val="FF0000"/>
              </a:solidFill>
            </a:endParaRPr>
          </a:p>
          <a:p>
            <a:pPr lvl="1"/>
            <a:r>
              <a:rPr lang="en-US" sz="2400" b="1" dirty="0">
                <a:solidFill>
                  <a:srgbClr val="0000FF"/>
                </a:solidFill>
              </a:rPr>
              <a:t>Quantum noise of the input laser</a:t>
            </a:r>
            <a:br>
              <a:rPr lang="en-US" sz="2400" b="1" dirty="0">
                <a:solidFill>
                  <a:srgbClr val="0000FF"/>
                </a:solidFill>
              </a:rPr>
            </a:br>
            <a:r>
              <a:rPr lang="en-US" sz="2400" b="1" dirty="0">
                <a:solidFill>
                  <a:srgbClr val="FF0000"/>
                </a:solidFill>
              </a:rPr>
              <a:t>=&gt; Common noise for two arms</a:t>
            </a:r>
            <a:br>
              <a:rPr lang="en-US" sz="2400" b="1" dirty="0">
                <a:solidFill>
                  <a:srgbClr val="FF0000"/>
                </a:solidFill>
              </a:rPr>
            </a:br>
            <a:r>
              <a:rPr lang="en-US" sz="2400" b="1" dirty="0">
                <a:solidFill>
                  <a:srgbClr val="FF0000"/>
                </a:solidFill>
              </a:rPr>
              <a:t>=&gt; cancelled and does not appear in the signal</a:t>
            </a:r>
          </a:p>
          <a:p>
            <a:pPr lvl="1"/>
            <a:endParaRPr lang="en-US" sz="2400" b="1" dirty="0">
              <a:solidFill>
                <a:srgbClr val="FF0000"/>
              </a:solidFill>
            </a:endParaRPr>
          </a:p>
          <a:p>
            <a:pPr lvl="1"/>
            <a:r>
              <a:rPr lang="en-US" sz="2400" b="1" dirty="0" smtClean="0">
                <a:solidFill>
                  <a:srgbClr val="0000FF"/>
                </a:solidFill>
              </a:rPr>
              <a:t>Vacuum fluctuation injected </a:t>
            </a:r>
            <a:br>
              <a:rPr lang="en-US" sz="2400" b="1" dirty="0" smtClean="0">
                <a:solidFill>
                  <a:srgbClr val="0000FF"/>
                </a:solidFill>
              </a:rPr>
            </a:br>
            <a:r>
              <a:rPr lang="en-US" sz="2400" b="1" dirty="0" smtClean="0">
                <a:solidFill>
                  <a:srgbClr val="0000FF"/>
                </a:solidFill>
              </a:rPr>
              <a:t>from the dark port</a:t>
            </a:r>
            <a:r>
              <a:rPr lang="en-US" sz="2400" b="1" dirty="0">
                <a:solidFill>
                  <a:srgbClr val="0000FF"/>
                </a:solidFill>
              </a:rPr>
              <a:t/>
            </a:r>
            <a:br>
              <a:rPr lang="en-US" sz="2400" b="1" dirty="0">
                <a:solidFill>
                  <a:srgbClr val="0000FF"/>
                </a:solidFill>
              </a:rPr>
            </a:br>
            <a:r>
              <a:rPr lang="en-US" sz="2400" b="1" dirty="0">
                <a:solidFill>
                  <a:srgbClr val="FF0000"/>
                </a:solidFill>
              </a:rPr>
              <a:t>=&gt; </a:t>
            </a:r>
            <a:r>
              <a:rPr lang="en-US" sz="2400" b="1" dirty="0" smtClean="0">
                <a:solidFill>
                  <a:srgbClr val="FF0000"/>
                </a:solidFill>
              </a:rPr>
              <a:t>Differentially power fluctuation</a:t>
            </a:r>
            <a:br>
              <a:rPr lang="en-US" sz="2400" b="1" dirty="0" smtClean="0">
                <a:solidFill>
                  <a:srgbClr val="FF0000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=&gt; Cause the noise in the GW signal</a:t>
            </a:r>
            <a:endParaRPr lang="en-US" sz="2400" b="1" dirty="0">
              <a:solidFill>
                <a:srgbClr val="FF0000"/>
              </a:solidFill>
            </a:endParaRPr>
          </a:p>
          <a:p>
            <a:pPr lvl="1"/>
            <a:endParaRPr lang="en-US" sz="2400" b="1" dirty="0">
              <a:solidFill>
                <a:srgbClr val="FF0000"/>
              </a:solidFill>
            </a:endParaRPr>
          </a:p>
          <a:p>
            <a:pPr lvl="1"/>
            <a:endParaRPr lang="en-US" sz="2400" b="1" dirty="0" smtClean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1162" y="1918417"/>
            <a:ext cx="3329873" cy="3823187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466" y="4776474"/>
            <a:ext cx="1816100" cy="3810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466" y="5259522"/>
            <a:ext cx="2845991" cy="131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811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/>
              <a:t>Optical noises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9"/>
            <a:ext cx="9144000" cy="5474841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b="1" dirty="0" smtClean="0"/>
              <a:t>Quantum </a:t>
            </a:r>
            <a:r>
              <a:rPr lang="en-US" b="1" dirty="0"/>
              <a:t>noises</a:t>
            </a:r>
          </a:p>
          <a:p>
            <a:pPr lvl="1">
              <a:lnSpc>
                <a:spcPct val="80000"/>
              </a:lnSpc>
            </a:pPr>
            <a:r>
              <a:rPr lang="en-US" b="1" dirty="0" smtClean="0">
                <a:solidFill>
                  <a:srgbClr val="0000FF"/>
                </a:solidFill>
              </a:rPr>
              <a:t>Standard Quantum Limit</a:t>
            </a:r>
            <a:r>
              <a:rPr lang="en-US" b="1" dirty="0">
                <a:solidFill>
                  <a:srgbClr val="0000FF"/>
                </a:solidFill>
                <a:sym typeface="Wingdings"/>
              </a:rPr>
              <a:t> </a:t>
            </a:r>
            <a:r>
              <a:rPr lang="en-US" b="1" dirty="0" smtClean="0">
                <a:solidFill>
                  <a:srgbClr val="0000FF"/>
                </a:solidFill>
              </a:rPr>
              <a:t>(SQL)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5435" y="1820441"/>
            <a:ext cx="6842617" cy="417343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57200" y="6028470"/>
            <a:ext cx="823449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8000"/>
                </a:solidFill>
              </a:rPr>
              <a:t>- Trade</a:t>
            </a:r>
            <a:r>
              <a:rPr lang="en-US" sz="2400" b="1" dirty="0">
                <a:solidFill>
                  <a:srgbClr val="008000"/>
                </a:solidFill>
              </a:rPr>
              <a:t>-off Between Shot Noise and Radiation-Pressure </a:t>
            </a:r>
            <a:r>
              <a:rPr lang="en-US" sz="2400" b="1" dirty="0" smtClean="0">
                <a:solidFill>
                  <a:srgbClr val="008000"/>
                </a:solidFill>
              </a:rPr>
              <a:t>Noise</a:t>
            </a:r>
          </a:p>
          <a:p>
            <a:r>
              <a:rPr lang="en-US" sz="2400" b="1" dirty="0" smtClean="0">
                <a:solidFill>
                  <a:srgbClr val="008000"/>
                </a:solidFill>
              </a:rPr>
              <a:t>- Uncertainty of the test mass position due to observation</a:t>
            </a:r>
            <a:endParaRPr lang="en-US" sz="2400" b="1" dirty="0">
              <a:solidFill>
                <a:srgbClr val="008000"/>
              </a:solidFill>
            </a:endParaRPr>
          </a:p>
        </p:txBody>
      </p:sp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601" y="4677810"/>
            <a:ext cx="2482937" cy="68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444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/>
              <a:t>Optical noises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9"/>
            <a:ext cx="9144000" cy="5474841"/>
          </a:xfrm>
        </p:spPr>
        <p:txBody>
          <a:bodyPr>
            <a:normAutofit/>
          </a:bodyPr>
          <a:lstStyle/>
          <a:p>
            <a:r>
              <a:rPr lang="en-US" b="1" dirty="0" smtClean="0"/>
              <a:t>Laser frequency noise</a:t>
            </a:r>
          </a:p>
          <a:p>
            <a:pPr lvl="1"/>
            <a:r>
              <a:rPr lang="en-US" b="1" dirty="0" smtClean="0">
                <a:solidFill>
                  <a:srgbClr val="0000FF"/>
                </a:solidFill>
              </a:rPr>
              <a:t>Laser wavelength (</a:t>
            </a:r>
            <a:r>
              <a:rPr lang="en-US" b="1" dirty="0" err="1" smtClean="0">
                <a:solidFill>
                  <a:srgbClr val="0000FF"/>
                </a:solidFill>
              </a:rPr>
              <a:t>λ</a:t>
            </a:r>
            <a:r>
              <a:rPr lang="en-US" b="1" dirty="0" smtClean="0">
                <a:solidFill>
                  <a:srgbClr val="0000FF"/>
                </a:solidFill>
              </a:rPr>
              <a:t> = c / </a:t>
            </a:r>
            <a:r>
              <a:rPr lang="en-US" b="1" dirty="0" err="1" smtClean="0">
                <a:solidFill>
                  <a:srgbClr val="0000FF"/>
                </a:solidFill>
              </a:rPr>
              <a:t>ν</a:t>
            </a:r>
            <a:r>
              <a:rPr lang="en-US" b="1" dirty="0" smtClean="0">
                <a:solidFill>
                  <a:srgbClr val="0000FF"/>
                </a:solidFill>
              </a:rPr>
              <a:t>)</a:t>
            </a:r>
            <a:br>
              <a:rPr lang="en-US" b="1" dirty="0" smtClean="0">
                <a:solidFill>
                  <a:srgbClr val="0000FF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= reference for the displacement measurement</a:t>
            </a:r>
          </a:p>
          <a:p>
            <a:pPr lvl="1"/>
            <a:r>
              <a:rPr lang="en-US" b="1" dirty="0" smtClean="0">
                <a:solidFill>
                  <a:srgbClr val="0000FF"/>
                </a:solidFill>
              </a:rPr>
              <a:t>Optical phase 𝜙 = 2 pi </a:t>
            </a:r>
            <a:r>
              <a:rPr lang="en-US" b="1" dirty="0" err="1">
                <a:solidFill>
                  <a:srgbClr val="0000FF"/>
                </a:solidFill>
              </a:rPr>
              <a:t>ν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smtClean="0">
                <a:solidFill>
                  <a:srgbClr val="0000FF"/>
                </a:solidFill>
              </a:rPr>
              <a:t>L / c</a:t>
            </a:r>
            <a:br>
              <a:rPr lang="en-US" b="1" dirty="0" smtClean="0">
                <a:solidFill>
                  <a:srgbClr val="0000FF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d𝜙 </a:t>
            </a:r>
            <a:r>
              <a:rPr lang="en-US" b="1" dirty="0">
                <a:solidFill>
                  <a:srgbClr val="FF0000"/>
                </a:solidFill>
              </a:rPr>
              <a:t>= 2 pi </a:t>
            </a:r>
            <a:r>
              <a:rPr lang="en-US" b="1" dirty="0" smtClean="0">
                <a:solidFill>
                  <a:srgbClr val="FF0000"/>
                </a:solidFill>
              </a:rPr>
              <a:t>/ c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(L </a:t>
            </a:r>
            <a:r>
              <a:rPr lang="en-US" b="1" dirty="0" err="1" smtClean="0">
                <a:solidFill>
                  <a:srgbClr val="FF0000"/>
                </a:solidFill>
              </a:rPr>
              <a:t>dν</a:t>
            </a:r>
            <a:r>
              <a:rPr lang="en-US" b="1" dirty="0" smtClean="0">
                <a:solidFill>
                  <a:srgbClr val="FF0000"/>
                </a:solidFill>
              </a:rPr>
              <a:t> + </a:t>
            </a:r>
            <a:r>
              <a:rPr lang="en-US" b="1" dirty="0" err="1" smtClean="0">
                <a:solidFill>
                  <a:srgbClr val="FF0000"/>
                </a:solidFill>
              </a:rPr>
              <a:t>ν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dL</a:t>
            </a:r>
            <a:r>
              <a:rPr lang="en-US" b="1" dirty="0" smtClean="0">
                <a:solidFill>
                  <a:srgbClr val="FF0000"/>
                </a:solidFill>
              </a:rPr>
              <a:t>)  &lt;= indistinguishable</a:t>
            </a:r>
            <a:endParaRPr lang="en-US" b="1" dirty="0">
              <a:solidFill>
                <a:srgbClr val="FF0000"/>
              </a:solidFill>
            </a:endParaRPr>
          </a:p>
          <a:p>
            <a:pPr lvl="1"/>
            <a:endParaRPr lang="en-US" b="1" dirty="0" smtClean="0">
              <a:solidFill>
                <a:srgbClr val="0000FF"/>
              </a:solidFill>
            </a:endParaRPr>
          </a:p>
          <a:p>
            <a:pPr lvl="1"/>
            <a:endParaRPr lang="en-US" b="1" dirty="0">
              <a:solidFill>
                <a:srgbClr val="0000FF"/>
              </a:solidFill>
            </a:endParaRPr>
          </a:p>
          <a:p>
            <a:pPr lvl="1"/>
            <a:endParaRPr lang="en-US" b="1" dirty="0" smtClean="0">
              <a:solidFill>
                <a:srgbClr val="0000FF"/>
              </a:solidFill>
            </a:endParaRPr>
          </a:p>
          <a:p>
            <a:pPr lvl="1"/>
            <a:r>
              <a:rPr lang="en-US" b="1" dirty="0" err="1" smtClean="0">
                <a:solidFill>
                  <a:srgbClr val="0000FF"/>
                </a:solidFill>
              </a:rPr>
              <a:t>dL</a:t>
            </a:r>
            <a:r>
              <a:rPr lang="en-US" b="1" dirty="0" smtClean="0">
                <a:solidFill>
                  <a:srgbClr val="0000FF"/>
                </a:solidFill>
              </a:rPr>
              <a:t>/L target 10</a:t>
            </a:r>
            <a:r>
              <a:rPr lang="en-US" b="1" baseline="30000" dirty="0" smtClean="0">
                <a:solidFill>
                  <a:srgbClr val="0000FF"/>
                </a:solidFill>
              </a:rPr>
              <a:t>-24</a:t>
            </a:r>
            <a:br>
              <a:rPr lang="en-US" b="1" baseline="30000" dirty="0" smtClean="0">
                <a:solidFill>
                  <a:srgbClr val="0000FF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=&gt;  </a:t>
            </a:r>
            <a:r>
              <a:rPr lang="en-US" b="1" dirty="0" err="1">
                <a:solidFill>
                  <a:srgbClr val="FF0000"/>
                </a:solidFill>
              </a:rPr>
              <a:t>dν</a:t>
            </a:r>
            <a:r>
              <a:rPr lang="en-US" b="1" dirty="0">
                <a:solidFill>
                  <a:srgbClr val="FF0000"/>
                </a:solidFill>
              </a:rPr>
              <a:t> = 10</a:t>
            </a:r>
            <a:r>
              <a:rPr lang="en-US" b="1" baseline="30000" dirty="0">
                <a:solidFill>
                  <a:srgbClr val="FF0000"/>
                </a:solidFill>
              </a:rPr>
              <a:t>-24</a:t>
            </a:r>
            <a:r>
              <a:rPr lang="en-US" b="1" dirty="0">
                <a:solidFill>
                  <a:srgbClr val="FF0000"/>
                </a:solidFill>
              </a:rPr>
              <a:t> x </a:t>
            </a:r>
            <a:r>
              <a:rPr lang="en-US" b="1" dirty="0" smtClean="0">
                <a:solidFill>
                  <a:srgbClr val="FF0000"/>
                </a:solidFill>
              </a:rPr>
              <a:t>300 </a:t>
            </a:r>
            <a:r>
              <a:rPr lang="en-US" b="1" dirty="0">
                <a:solidFill>
                  <a:srgbClr val="FF0000"/>
                </a:solidFill>
              </a:rPr>
              <a:t>THz </a:t>
            </a:r>
            <a:r>
              <a:rPr lang="en-US" b="1" dirty="0"/>
              <a:t> </a:t>
            </a:r>
            <a:r>
              <a:rPr lang="en-US" sz="2400" b="1" dirty="0"/>
              <a:t>(1064nmYAG laser</a:t>
            </a:r>
            <a:r>
              <a:rPr lang="en-US" sz="2400" b="1" dirty="0" smtClean="0"/>
              <a:t>)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             </a:t>
            </a:r>
            <a:r>
              <a:rPr lang="en-US" b="1" dirty="0" smtClean="0">
                <a:solidFill>
                  <a:srgbClr val="FF0000"/>
                </a:solidFill>
              </a:rPr>
              <a:t>= 3 x 10</a:t>
            </a:r>
            <a:r>
              <a:rPr lang="en-US" b="1" baseline="30000" dirty="0" smtClean="0">
                <a:solidFill>
                  <a:srgbClr val="FF0000"/>
                </a:solidFill>
              </a:rPr>
              <a:t>-10</a:t>
            </a:r>
            <a:r>
              <a:rPr lang="en-US" b="1" dirty="0" smtClean="0">
                <a:solidFill>
                  <a:srgbClr val="FF0000"/>
                </a:solidFill>
              </a:rPr>
              <a:t> Hz/</a:t>
            </a:r>
            <a:r>
              <a:rPr lang="en-US" b="1" dirty="0" err="1" smtClean="0">
                <a:solidFill>
                  <a:srgbClr val="FF0000"/>
                </a:solidFill>
              </a:rPr>
              <a:t>rtHz</a:t>
            </a:r>
            <a:endParaRPr lang="en-US" b="1" baseline="30000" dirty="0">
              <a:solidFill>
                <a:srgbClr val="FF0000"/>
              </a:solidFill>
            </a:endParaRP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585" y="3549722"/>
            <a:ext cx="1765300" cy="952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02258" y="3431534"/>
            <a:ext cx="2220450" cy="12379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9626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9"/>
            <a:ext cx="9144000" cy="5510996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latin typeface="+mj-lt"/>
              </a:rPr>
              <a:t>Power Spectral Density (PSD)</a:t>
            </a:r>
            <a:r>
              <a:rPr lang="en-US" sz="2800" b="1" dirty="0">
                <a:latin typeface="+mj-lt"/>
              </a:rPr>
              <a:t/>
            </a:r>
            <a:br>
              <a:rPr lang="en-US" sz="2800" b="1" dirty="0">
                <a:latin typeface="+mj-lt"/>
              </a:rPr>
            </a:br>
            <a:r>
              <a:rPr lang="en-US" sz="2800" b="1" dirty="0" smtClean="0">
                <a:latin typeface="+mj-lt"/>
              </a:rPr>
              <a:t>Double sided PSD (-Infinity &lt; f &lt; Infinity)</a:t>
            </a:r>
          </a:p>
          <a:p>
            <a:endParaRPr lang="en-US" sz="2800" b="1" dirty="0">
              <a:latin typeface="+mj-lt"/>
            </a:endParaRPr>
          </a:p>
          <a:p>
            <a:endParaRPr lang="en-US" sz="2800" b="1" dirty="0" smtClean="0">
              <a:latin typeface="+mj-lt"/>
            </a:endParaRPr>
          </a:p>
          <a:p>
            <a:pPr marL="118872" indent="0">
              <a:buNone/>
            </a:pPr>
            <a:endParaRPr lang="en-US" sz="2800" b="1" dirty="0">
              <a:latin typeface="+mj-lt"/>
            </a:endParaRPr>
          </a:p>
          <a:p>
            <a:pPr marL="118872" indent="0">
              <a:buNone/>
            </a:pPr>
            <a:endParaRPr lang="en-US" sz="2800" b="1" dirty="0" smtClean="0">
              <a:latin typeface="+mj-lt"/>
            </a:endParaRPr>
          </a:p>
          <a:p>
            <a:r>
              <a:rPr lang="en-US" sz="2800" b="1" dirty="0" smtClean="0">
                <a:latin typeface="+mj-lt"/>
              </a:rPr>
              <a:t>Single </a:t>
            </a:r>
            <a:r>
              <a:rPr lang="en-US" sz="2800" b="1" dirty="0">
                <a:latin typeface="+mj-lt"/>
              </a:rPr>
              <a:t>sided PSD </a:t>
            </a:r>
            <a:r>
              <a:rPr lang="en-US" sz="2800" b="1" dirty="0" smtClean="0">
                <a:latin typeface="+mj-lt"/>
              </a:rPr>
              <a:t>(0 &lt;= </a:t>
            </a:r>
            <a:r>
              <a:rPr lang="en-US" sz="2800" b="1" dirty="0">
                <a:latin typeface="+mj-lt"/>
              </a:rPr>
              <a:t>f &lt; </a:t>
            </a:r>
            <a:r>
              <a:rPr lang="en-US" sz="2800" b="1" dirty="0" smtClean="0">
                <a:latin typeface="+mj-lt"/>
              </a:rPr>
              <a:t>Infinity)</a:t>
            </a:r>
            <a:br>
              <a:rPr lang="en-US" sz="2800" b="1" dirty="0" smtClean="0">
                <a:latin typeface="+mj-lt"/>
              </a:rPr>
            </a:br>
            <a:r>
              <a:rPr lang="en-US" sz="2800" b="1" dirty="0">
                <a:latin typeface="+mj-lt"/>
              </a:rPr>
              <a:t>	</a:t>
            </a:r>
            <a:r>
              <a:rPr lang="en-US" sz="2800" b="1" dirty="0" smtClean="0">
                <a:latin typeface="+mj-lt"/>
              </a:rPr>
              <a:t>					</a:t>
            </a:r>
            <a:r>
              <a:rPr lang="en-US" sz="2800" dirty="0" smtClean="0">
                <a:latin typeface="+mj-lt"/>
              </a:rPr>
              <a:t> [x</a:t>
            </a:r>
            <a:r>
              <a:rPr lang="en-US" sz="2800" baseline="-25000" dirty="0" smtClean="0">
                <a:latin typeface="+mj-lt"/>
              </a:rPr>
              <a:t>unit</a:t>
            </a:r>
            <a:r>
              <a:rPr lang="en-US" sz="2800" baseline="30000" dirty="0" smtClean="0">
                <a:latin typeface="+mj-lt"/>
              </a:rPr>
              <a:t>2</a:t>
            </a:r>
            <a:r>
              <a:rPr lang="en-US" sz="2800" dirty="0" smtClean="0">
                <a:latin typeface="+mj-lt"/>
              </a:rPr>
              <a:t> / Hz]</a:t>
            </a:r>
            <a:br>
              <a:rPr lang="en-US" sz="2800" dirty="0" smtClean="0">
                <a:latin typeface="+mj-lt"/>
              </a:rPr>
            </a:br>
            <a:endParaRPr lang="en-US" sz="2800" dirty="0" smtClean="0">
              <a:latin typeface="+mj-lt"/>
            </a:endParaRPr>
          </a:p>
          <a:p>
            <a:r>
              <a:rPr lang="en-US" sz="2800" b="1" dirty="0" smtClean="0">
                <a:latin typeface="+mj-lt"/>
              </a:rPr>
              <a:t>Linearized PSD:</a:t>
            </a:r>
            <a:br>
              <a:rPr lang="en-US" sz="2800" b="1" dirty="0" smtClean="0">
                <a:latin typeface="+mj-lt"/>
              </a:rPr>
            </a:br>
            <a:r>
              <a:rPr lang="en-US" sz="2800" b="1" dirty="0"/>
              <a:t>						</a:t>
            </a:r>
            <a:r>
              <a:rPr lang="en-US" sz="2800" dirty="0"/>
              <a:t> [</a:t>
            </a:r>
            <a:r>
              <a:rPr lang="en-US" sz="2800" dirty="0" err="1" smtClean="0"/>
              <a:t>x</a:t>
            </a:r>
            <a:r>
              <a:rPr lang="en-US" sz="2800" baseline="-25000" dirty="0" err="1" smtClean="0"/>
              <a:t>unit</a:t>
            </a:r>
            <a:r>
              <a:rPr lang="en-US" sz="2800" dirty="0" smtClean="0"/>
              <a:t>/ </a:t>
            </a:r>
            <a:r>
              <a:rPr lang="en-US" sz="2800" dirty="0" err="1" smtClean="0"/>
              <a:t>sqrtHz</a:t>
            </a:r>
            <a:r>
              <a:rPr lang="en-US" sz="2800" dirty="0" smtClean="0"/>
              <a:t>]</a:t>
            </a:r>
            <a:endParaRPr lang="en-US" sz="2800" b="1" dirty="0" smtClean="0">
              <a:latin typeface="+mj-lt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/>
              <a:t>Introduction ~ </a:t>
            </a:r>
            <a:r>
              <a:rPr lang="en-US" altLang="ja-JP" dirty="0" smtClean="0"/>
              <a:t>Noise?</a:t>
            </a:r>
            <a:endParaRPr lang="ja-JP" altLang="en-US" dirty="0"/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266" y="2072581"/>
            <a:ext cx="5270500" cy="1003300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080" y="4096891"/>
            <a:ext cx="2209800" cy="3175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837" y="5362099"/>
            <a:ext cx="22733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72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7843" y="391789"/>
            <a:ext cx="4241040" cy="2662753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/>
              <a:t>Optical noises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9"/>
            <a:ext cx="9144000" cy="6436976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Laser frequency noise</a:t>
            </a:r>
          </a:p>
          <a:p>
            <a:pPr lvl="1"/>
            <a:r>
              <a:rPr lang="en-US" sz="2400" b="1" dirty="0">
                <a:solidFill>
                  <a:srgbClr val="FF0000"/>
                </a:solidFill>
              </a:rPr>
              <a:t>Target: </a:t>
            </a:r>
            <a:r>
              <a:rPr lang="en-US" sz="2400" b="1" dirty="0" err="1">
                <a:solidFill>
                  <a:srgbClr val="FF0000"/>
                </a:solidFill>
              </a:rPr>
              <a:t>dν</a:t>
            </a:r>
            <a:r>
              <a:rPr lang="en-US" sz="2400" b="1" baseline="-25000" dirty="0" err="1">
                <a:solidFill>
                  <a:srgbClr val="FF0000"/>
                </a:solidFill>
              </a:rPr>
              <a:t>eff</a:t>
            </a:r>
            <a:r>
              <a:rPr lang="en-US" sz="2400" b="1" dirty="0">
                <a:solidFill>
                  <a:srgbClr val="FF0000"/>
                </a:solidFill>
              </a:rPr>
              <a:t> = 3 x 10</a:t>
            </a:r>
            <a:r>
              <a:rPr lang="en-US" sz="2400" b="1" baseline="30000" dirty="0">
                <a:solidFill>
                  <a:srgbClr val="FF0000"/>
                </a:solidFill>
              </a:rPr>
              <a:t>-10</a:t>
            </a:r>
            <a:r>
              <a:rPr lang="en-US" sz="2400" b="1" dirty="0">
                <a:solidFill>
                  <a:srgbClr val="FF0000"/>
                </a:solidFill>
              </a:rPr>
              <a:t> Hz/</a:t>
            </a:r>
            <a:r>
              <a:rPr lang="en-US" sz="2400" b="1" dirty="0" err="1">
                <a:solidFill>
                  <a:srgbClr val="FF0000"/>
                </a:solidFill>
              </a:rPr>
              <a:t>rtHz</a:t>
            </a:r>
            <a:endParaRPr lang="en-US" sz="2400" b="1" dirty="0">
              <a:solidFill>
                <a:srgbClr val="FF0000"/>
              </a:solidFill>
            </a:endParaRPr>
          </a:p>
          <a:p>
            <a:pPr lvl="1"/>
            <a:r>
              <a:rPr lang="en-US" sz="2400" b="1" dirty="0" smtClean="0">
                <a:solidFill>
                  <a:srgbClr val="FF0000"/>
                </a:solidFill>
              </a:rPr>
              <a:t>Laser stability </a:t>
            </a:r>
            <a:br>
              <a:rPr lang="en-US" sz="2400" b="1" dirty="0" smtClean="0">
                <a:solidFill>
                  <a:srgbClr val="FF0000"/>
                </a:solidFill>
              </a:rPr>
            </a:br>
            <a:r>
              <a:rPr lang="en-US" sz="2400" b="1" dirty="0" err="1" smtClean="0">
                <a:solidFill>
                  <a:srgbClr val="FF0000"/>
                </a:solidFill>
              </a:rPr>
              <a:t>dν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>
                <a:solidFill>
                  <a:srgbClr val="FF0000"/>
                </a:solidFill>
              </a:rPr>
              <a:t>= </a:t>
            </a:r>
            <a:r>
              <a:rPr lang="en-US" sz="2400" b="1" dirty="0" smtClean="0">
                <a:solidFill>
                  <a:srgbClr val="FF0000"/>
                </a:solidFill>
              </a:rPr>
              <a:t>10~100 Hz/</a:t>
            </a:r>
            <a:r>
              <a:rPr lang="en-US" sz="2400" b="1" dirty="0" err="1" smtClean="0">
                <a:solidFill>
                  <a:srgbClr val="FF0000"/>
                </a:solidFill>
              </a:rPr>
              <a:t>rtHz</a:t>
            </a:r>
            <a:r>
              <a:rPr lang="en-US" sz="2400" b="1" dirty="0" smtClean="0">
                <a:solidFill>
                  <a:srgbClr val="FF0000"/>
                </a:solidFill>
              </a:rPr>
              <a:t> @100Hz</a:t>
            </a:r>
            <a:endParaRPr lang="en-US" sz="2400" b="1" dirty="0">
              <a:solidFill>
                <a:srgbClr val="FF0000"/>
              </a:solidFill>
            </a:endParaRPr>
          </a:p>
          <a:p>
            <a:pPr lvl="1"/>
            <a:endParaRPr lang="en-US" sz="2400" b="1" baseline="30000" dirty="0" smtClean="0">
              <a:solidFill>
                <a:srgbClr val="FF0000"/>
              </a:solidFill>
            </a:endParaRPr>
          </a:p>
          <a:p>
            <a:pPr lvl="1"/>
            <a:endParaRPr lang="en-US" sz="2400" b="1" baseline="30000" dirty="0">
              <a:solidFill>
                <a:srgbClr val="FF0000"/>
              </a:solidFill>
            </a:endParaRPr>
          </a:p>
          <a:p>
            <a:pPr lvl="1"/>
            <a:endParaRPr lang="en-US" sz="2400" b="1" baseline="30000" dirty="0" smtClean="0">
              <a:solidFill>
                <a:srgbClr val="FF0000"/>
              </a:solidFill>
            </a:endParaRPr>
          </a:p>
          <a:p>
            <a:pPr lvl="1"/>
            <a:endParaRPr lang="en-US" sz="2400" b="1" baseline="30000" dirty="0">
              <a:solidFill>
                <a:srgbClr val="FF0000"/>
              </a:solidFill>
            </a:endParaRPr>
          </a:p>
          <a:p>
            <a:pPr lvl="1"/>
            <a:endParaRPr lang="en-US" sz="2400" b="1" baseline="30000" dirty="0" smtClean="0">
              <a:solidFill>
                <a:srgbClr val="FF0000"/>
              </a:solidFill>
            </a:endParaRPr>
          </a:p>
          <a:p>
            <a:pPr lvl="1"/>
            <a:endParaRPr lang="en-US" sz="2400" b="1" baseline="30000" dirty="0">
              <a:solidFill>
                <a:srgbClr val="FF0000"/>
              </a:solidFill>
            </a:endParaRPr>
          </a:p>
          <a:p>
            <a:pPr lvl="1"/>
            <a:endParaRPr lang="en-US" sz="2400" b="1" baseline="30000" dirty="0" smtClean="0">
              <a:solidFill>
                <a:srgbClr val="FF0000"/>
              </a:solidFill>
            </a:endParaRPr>
          </a:p>
          <a:p>
            <a:pPr lvl="1"/>
            <a:endParaRPr lang="en-US" sz="2400" b="1" baseline="30000" dirty="0">
              <a:solidFill>
                <a:srgbClr val="FF0000"/>
              </a:solidFill>
            </a:endParaRPr>
          </a:p>
          <a:p>
            <a:pPr lvl="1"/>
            <a:endParaRPr lang="en-US" sz="2400" b="1" baseline="30000" dirty="0" smtClean="0">
              <a:solidFill>
                <a:srgbClr val="FF0000"/>
              </a:solidFill>
            </a:endParaRPr>
          </a:p>
          <a:p>
            <a:pPr lvl="1"/>
            <a:endParaRPr lang="en-US" sz="2400" b="1" baseline="30000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865402"/>
            <a:ext cx="7404100" cy="26416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935699" y="3274440"/>
            <a:ext cx="453509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008000"/>
                </a:solidFill>
              </a:rPr>
              <a:t>3-stage cascaded</a:t>
            </a:r>
            <a:br>
              <a:rPr lang="en-US" sz="2800" b="1" dirty="0" smtClean="0">
                <a:solidFill>
                  <a:srgbClr val="008000"/>
                </a:solidFill>
              </a:rPr>
            </a:br>
            <a:r>
              <a:rPr lang="en-US" sz="2800" b="1" dirty="0" smtClean="0">
                <a:solidFill>
                  <a:srgbClr val="008000"/>
                </a:solidFill>
              </a:rPr>
              <a:t>laser frequency stabilization</a:t>
            </a:r>
            <a:endParaRPr lang="en-US" sz="2800" b="1" dirty="0">
              <a:solidFill>
                <a:srgbClr val="008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064394" y="2823709"/>
            <a:ext cx="9444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</a:rPr>
              <a:t>iLIGO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135117" y="5481833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800" b="1" dirty="0">
                <a:solidFill>
                  <a:srgbClr val="008000"/>
                </a:solidFill>
              </a:rPr>
              <a:t>Michelson’s differential sensitivity provides</a:t>
            </a:r>
            <a:br>
              <a:rPr lang="en-US" sz="2800" b="1" dirty="0">
                <a:solidFill>
                  <a:srgbClr val="008000"/>
                </a:solidFill>
              </a:rPr>
            </a:br>
            <a:r>
              <a:rPr lang="en-US" sz="2800" b="1" dirty="0">
                <a:solidFill>
                  <a:srgbClr val="008000"/>
                </a:solidFill>
              </a:rPr>
              <a:t>Frequency noise cancellation of 1/100~1/1000</a:t>
            </a:r>
            <a:br>
              <a:rPr lang="en-US" sz="2800" b="1" dirty="0">
                <a:solidFill>
                  <a:srgbClr val="008000"/>
                </a:solidFill>
              </a:rPr>
            </a:br>
            <a:r>
              <a:rPr lang="en-US" sz="2800" b="1" dirty="0">
                <a:solidFill>
                  <a:srgbClr val="008000"/>
                </a:solidFill>
              </a:rPr>
              <a:t>“Common Mode Rejection”</a:t>
            </a:r>
          </a:p>
        </p:txBody>
      </p:sp>
    </p:spTree>
    <p:extLst>
      <p:ext uri="{BB962C8B-B14F-4D97-AF65-F5344CB8AC3E}">
        <p14:creationId xmlns:p14="http://schemas.microsoft.com/office/powerpoint/2010/main" val="4217550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/>
              <a:t>Optical noises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9"/>
            <a:ext cx="9144000" cy="5474841"/>
          </a:xfrm>
        </p:spPr>
        <p:txBody>
          <a:bodyPr>
            <a:normAutofit lnSpcReduction="10000"/>
          </a:bodyPr>
          <a:lstStyle/>
          <a:p>
            <a:r>
              <a:rPr lang="en-US" b="1" dirty="0" smtClean="0"/>
              <a:t>Laser intensity noise</a:t>
            </a:r>
            <a:endParaRPr lang="en-US" dirty="0"/>
          </a:p>
          <a:p>
            <a:pPr lvl="1"/>
            <a:r>
              <a:rPr lang="en-US" b="1" dirty="0" smtClean="0">
                <a:solidFill>
                  <a:srgbClr val="0000FF"/>
                </a:solidFill>
              </a:rPr>
              <a:t>Relative Intensity Noise (RIN): </a:t>
            </a:r>
            <a:r>
              <a:rPr lang="en-US" b="1" dirty="0" err="1" smtClean="0">
                <a:solidFill>
                  <a:srgbClr val="0000FF"/>
                </a:solidFill>
              </a:rPr>
              <a:t>dP</a:t>
            </a:r>
            <a:r>
              <a:rPr lang="en-US" b="1" dirty="0" smtClean="0">
                <a:solidFill>
                  <a:srgbClr val="0000FF"/>
                </a:solidFill>
              </a:rPr>
              <a:t>/P</a:t>
            </a:r>
          </a:p>
          <a:p>
            <a:pPr lvl="1"/>
            <a:r>
              <a:rPr lang="en-US" b="1" dirty="0" smtClean="0">
                <a:solidFill>
                  <a:srgbClr val="0000FF"/>
                </a:solidFill>
              </a:rPr>
              <a:t>Sensor output V = P x</a:t>
            </a:r>
            <a:r>
              <a:rPr lang="en-US" b="1" dirty="0">
                <a:solidFill>
                  <a:srgbClr val="0000FF"/>
                </a:solidFill>
              </a:rPr>
              <a:t/>
            </a:r>
            <a:br>
              <a:rPr lang="en-US" b="1" dirty="0">
                <a:solidFill>
                  <a:srgbClr val="0000FF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=&gt; </a:t>
            </a:r>
            <a:r>
              <a:rPr lang="en-US" b="1" dirty="0" err="1" smtClean="0">
                <a:solidFill>
                  <a:srgbClr val="FF0000"/>
                </a:solidFill>
              </a:rPr>
              <a:t>dV</a:t>
            </a:r>
            <a:r>
              <a:rPr lang="en-US" b="1" dirty="0" smtClean="0">
                <a:solidFill>
                  <a:srgbClr val="FF0000"/>
                </a:solidFill>
              </a:rPr>
              <a:t> = P dx + x </a:t>
            </a:r>
            <a:r>
              <a:rPr lang="en-US" b="1" dirty="0" err="1" smtClean="0">
                <a:solidFill>
                  <a:srgbClr val="FF0000"/>
                </a:solidFill>
              </a:rPr>
              <a:t>dP</a:t>
            </a:r>
            <a:r>
              <a:rPr lang="en-US" b="1" dirty="0" smtClean="0">
                <a:solidFill>
                  <a:srgbClr val="FF0000"/>
                </a:solidFill>
              </a:rPr>
              <a:t>		&lt;</a:t>
            </a:r>
            <a:r>
              <a:rPr lang="en-US" b="1" dirty="0">
                <a:solidFill>
                  <a:srgbClr val="FF0000"/>
                </a:solidFill>
              </a:rPr>
              <a:t>= indistinguishable</a:t>
            </a:r>
          </a:p>
          <a:p>
            <a:pPr lvl="1"/>
            <a:endParaRPr lang="en-US" b="1" dirty="0" smtClean="0">
              <a:solidFill>
                <a:srgbClr val="FF0000"/>
              </a:solidFill>
            </a:endParaRPr>
          </a:p>
          <a:p>
            <a:pPr lvl="1"/>
            <a:endParaRPr lang="en-US" b="1" dirty="0">
              <a:solidFill>
                <a:srgbClr val="FF0000"/>
              </a:solidFill>
            </a:endParaRPr>
          </a:p>
          <a:p>
            <a:pPr lvl="1"/>
            <a:endParaRPr lang="en-US" b="1" dirty="0" smtClean="0">
              <a:solidFill>
                <a:srgbClr val="FF0000"/>
              </a:solidFill>
            </a:endParaRPr>
          </a:p>
          <a:p>
            <a:pPr lvl="1"/>
            <a:endParaRPr lang="en-US" b="1" dirty="0">
              <a:solidFill>
                <a:srgbClr val="FF0000"/>
              </a:solidFill>
            </a:endParaRPr>
          </a:p>
          <a:p>
            <a:pPr lvl="1"/>
            <a:r>
              <a:rPr lang="en-US" b="1" dirty="0" smtClean="0">
                <a:solidFill>
                  <a:srgbClr val="0000FF"/>
                </a:solidFill>
              </a:rPr>
              <a:t>Requirement: RIN </a:t>
            </a:r>
            <a:r>
              <a:rPr lang="en-US" b="1" dirty="0">
                <a:solidFill>
                  <a:srgbClr val="0000FF"/>
                </a:solidFill>
              </a:rPr>
              <a:t>= </a:t>
            </a:r>
            <a:r>
              <a:rPr lang="en-US" b="1" dirty="0" smtClean="0">
                <a:solidFill>
                  <a:srgbClr val="0000FF"/>
                </a:solidFill>
              </a:rPr>
              <a:t>10</a:t>
            </a:r>
            <a:r>
              <a:rPr lang="en-US" b="1" baseline="30000" dirty="0" smtClean="0">
                <a:solidFill>
                  <a:srgbClr val="0000FF"/>
                </a:solidFill>
              </a:rPr>
              <a:t>-</a:t>
            </a:r>
            <a:r>
              <a:rPr lang="en-US" b="1" baseline="30000" dirty="0">
                <a:solidFill>
                  <a:srgbClr val="0000FF"/>
                </a:solidFill>
              </a:rPr>
              <a:t>9</a:t>
            </a:r>
            <a:r>
              <a:rPr lang="en-US" b="1" dirty="0">
                <a:solidFill>
                  <a:srgbClr val="0000FF"/>
                </a:solidFill>
              </a:rPr>
              <a:t> 1</a:t>
            </a:r>
            <a:r>
              <a:rPr lang="en-US" b="1" dirty="0" smtClean="0">
                <a:solidFill>
                  <a:srgbClr val="0000FF"/>
                </a:solidFill>
              </a:rPr>
              <a:t>/√</a:t>
            </a:r>
            <a:r>
              <a:rPr lang="en-US" b="1" dirty="0" smtClean="0">
                <a:solidFill>
                  <a:srgbClr val="0000FF"/>
                </a:solidFill>
              </a:rPr>
              <a:t>Hz</a:t>
            </a:r>
            <a:r>
              <a:rPr lang="en-US" b="1" dirty="0">
                <a:solidFill>
                  <a:srgbClr val="0000FF"/>
                </a:solidFill>
              </a:rPr>
              <a:t/>
            </a:r>
            <a:br>
              <a:rPr lang="en-US" b="1" dirty="0">
                <a:solidFill>
                  <a:srgbClr val="0000FF"/>
                </a:solidFill>
              </a:rPr>
            </a:br>
            <a:r>
              <a:rPr lang="en-US" b="1" dirty="0" smtClean="0">
                <a:solidFill>
                  <a:srgbClr val="0000FF"/>
                </a:solidFill>
              </a:rPr>
              <a:t>		</a:t>
            </a:r>
            <a:r>
              <a:rPr lang="en-US" dirty="0" err="1" smtClean="0">
                <a:solidFill>
                  <a:srgbClr val="0000FF"/>
                </a:solidFill>
              </a:rPr>
              <a:t>x</a:t>
            </a:r>
            <a:r>
              <a:rPr lang="en-US" baseline="-25000" dirty="0" err="1" smtClean="0">
                <a:solidFill>
                  <a:srgbClr val="0000FF"/>
                </a:solidFill>
              </a:rPr>
              <a:t>ofs</a:t>
            </a:r>
            <a:r>
              <a:rPr lang="en-US" dirty="0" smtClean="0">
                <a:solidFill>
                  <a:srgbClr val="0000FF"/>
                </a:solidFill>
              </a:rPr>
              <a:t>=10e-12 (DC Readout)</a:t>
            </a:r>
            <a:br>
              <a:rPr lang="en-US" dirty="0" smtClean="0">
                <a:solidFill>
                  <a:srgbClr val="0000FF"/>
                </a:solidFill>
              </a:rPr>
            </a:br>
            <a:r>
              <a:rPr lang="en-US" dirty="0" smtClean="0">
                <a:solidFill>
                  <a:srgbClr val="0000FF"/>
                </a:solidFill>
              </a:rPr>
              <a:t>		=&gt; dx=1e-20 m/√</a:t>
            </a:r>
            <a:r>
              <a:rPr lang="en-US" dirty="0">
                <a:solidFill>
                  <a:srgbClr val="0000FF"/>
                </a:solidFill>
              </a:rPr>
              <a:t>Hz</a:t>
            </a:r>
            <a:br>
              <a:rPr lang="en-US" dirty="0">
                <a:solidFill>
                  <a:srgbClr val="0000FF"/>
                </a:solidFill>
              </a:rPr>
            </a:br>
            <a:endParaRPr lang="en-US" dirty="0" smtClean="0">
              <a:solidFill>
                <a:srgbClr val="FF0000"/>
              </a:solidFill>
            </a:endParaRPr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639" y="3396381"/>
            <a:ext cx="2451100" cy="1016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918513" y="3182912"/>
            <a:ext cx="2702327" cy="14374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2525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/>
              <a:t>Optical noises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9"/>
            <a:ext cx="9144000" cy="5474841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Laser intensity noise ~ intensity </a:t>
            </a:r>
            <a:r>
              <a:rPr lang="en-US" sz="2800" b="1" dirty="0" err="1" smtClean="0"/>
              <a:t>stabiliaztion</a:t>
            </a:r>
            <a:endParaRPr lang="en-US" sz="2800" dirty="0"/>
          </a:p>
          <a:p>
            <a:pPr lvl="1"/>
            <a:r>
              <a:rPr lang="en-US" sz="2400" b="1" dirty="0" smtClean="0">
                <a:solidFill>
                  <a:srgbClr val="0000FF"/>
                </a:solidFill>
              </a:rPr>
              <a:t>Requirement</a:t>
            </a:r>
            <a:r>
              <a:rPr lang="en-US" sz="2400" b="1" dirty="0">
                <a:solidFill>
                  <a:srgbClr val="0000FF"/>
                </a:solidFill>
              </a:rPr>
              <a:t>: RIN = 10</a:t>
            </a:r>
            <a:r>
              <a:rPr lang="en-US" sz="2400" b="1" baseline="30000" dirty="0">
                <a:solidFill>
                  <a:srgbClr val="0000FF"/>
                </a:solidFill>
              </a:rPr>
              <a:t>-9</a:t>
            </a:r>
            <a:r>
              <a:rPr lang="en-US" sz="2400" b="1" dirty="0">
                <a:solidFill>
                  <a:srgbClr val="0000FF"/>
                </a:solidFill>
              </a:rPr>
              <a:t> 1/√</a:t>
            </a:r>
            <a:r>
              <a:rPr lang="en-US" sz="2400" b="1" dirty="0" smtClean="0">
                <a:solidFill>
                  <a:srgbClr val="0000FF"/>
                </a:solidFill>
              </a:rPr>
              <a:t>Hz</a:t>
            </a:r>
          </a:p>
          <a:p>
            <a:pPr lvl="1"/>
            <a:r>
              <a:rPr lang="en-US" sz="2400" b="1" dirty="0" smtClean="0">
                <a:solidFill>
                  <a:srgbClr val="0000FF"/>
                </a:solidFill>
              </a:rPr>
              <a:t>2-stage cascaded intensity stabilization control</a:t>
            </a:r>
            <a:endParaRPr lang="en-US" sz="2400" b="1" dirty="0">
              <a:solidFill>
                <a:srgbClr val="0000FF"/>
              </a:solidFill>
            </a:endParaRPr>
          </a:p>
          <a:p>
            <a:pPr lvl="1"/>
            <a:r>
              <a:rPr lang="en-US" sz="2400" b="1" dirty="0" smtClean="0">
                <a:solidFill>
                  <a:srgbClr val="0000FF"/>
                </a:solidFill>
              </a:rPr>
              <a:t>Challenge: requires 300mA of </a:t>
            </a:r>
            <a:r>
              <a:rPr lang="en-US" sz="2400" b="1" dirty="0" err="1" smtClean="0">
                <a:solidFill>
                  <a:srgbClr val="0000FF"/>
                </a:solidFill>
              </a:rPr>
              <a:t>photodetection</a:t>
            </a:r>
            <a:endParaRPr lang="en-US" sz="2400" b="1" dirty="0" smtClean="0">
              <a:solidFill>
                <a:srgbClr val="0000FF"/>
              </a:solidFill>
            </a:endParaRPr>
          </a:p>
          <a:p>
            <a:pPr marL="457200" lvl="1" indent="0">
              <a:buNone/>
            </a:pPr>
            <a:r>
              <a:rPr lang="en-US" sz="2400" b="1" dirty="0" smtClean="0">
                <a:solidFill>
                  <a:srgbClr val="0000FF"/>
                </a:solidFill>
              </a:rPr>
              <a:t>	</a:t>
            </a:r>
            <a:r>
              <a:rPr lang="en-US" sz="2400" b="1" dirty="0" smtClean="0">
                <a:solidFill>
                  <a:srgbClr val="FF0000"/>
                </a:solidFill>
              </a:rPr>
              <a:t>Shot noise limited RIN</a:t>
            </a:r>
            <a:br>
              <a:rPr lang="en-US" sz="2400" b="1" dirty="0" smtClean="0">
                <a:solidFill>
                  <a:srgbClr val="FF0000"/>
                </a:solidFill>
              </a:rPr>
            </a:br>
            <a:endParaRPr lang="en-US" sz="2400" b="1" dirty="0">
              <a:solidFill>
                <a:srgbClr val="FF0000"/>
              </a:solidFill>
            </a:endParaRPr>
          </a:p>
          <a:p>
            <a:pPr lvl="1"/>
            <a:r>
              <a:rPr lang="en-US" sz="2400" b="1" dirty="0" smtClean="0">
                <a:solidFill>
                  <a:srgbClr val="0000FF"/>
                </a:solidFill>
              </a:rPr>
              <a:t>In-vacuum 8-branch</a:t>
            </a:r>
            <a:br>
              <a:rPr lang="en-US" sz="2400" b="1" dirty="0" smtClean="0">
                <a:solidFill>
                  <a:srgbClr val="0000FF"/>
                </a:solidFill>
              </a:rPr>
            </a:br>
            <a:r>
              <a:rPr lang="en-US" sz="2400" b="1" dirty="0" smtClean="0">
                <a:solidFill>
                  <a:srgbClr val="0000FF"/>
                </a:solidFill>
              </a:rPr>
              <a:t>Photodiode array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3970" y="3556735"/>
            <a:ext cx="4305151" cy="32288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7200" y="5888503"/>
            <a:ext cx="37967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P. </a:t>
            </a:r>
            <a:r>
              <a:rPr lang="en-US" dirty="0" err="1" smtClean="0"/>
              <a:t>Kwee</a:t>
            </a:r>
            <a:r>
              <a:rPr lang="en-US" dirty="0" smtClean="0"/>
              <a:t> et al, </a:t>
            </a:r>
            <a:br>
              <a:rPr lang="en-US" dirty="0" smtClean="0"/>
            </a:br>
            <a:r>
              <a:rPr lang="en-US" dirty="0" smtClean="0"/>
              <a:t>Optics Express</a:t>
            </a:r>
            <a:r>
              <a:rPr lang="en-US" dirty="0"/>
              <a:t> </a:t>
            </a:r>
            <a:r>
              <a:rPr lang="en-US" b="1" dirty="0" smtClean="0"/>
              <a:t>20</a:t>
            </a:r>
            <a:r>
              <a:rPr lang="en-US" dirty="0" smtClean="0"/>
              <a:t> 10617</a:t>
            </a:r>
            <a:r>
              <a:rPr lang="en-US" dirty="0"/>
              <a:t>-10634 (2012)</a:t>
            </a:r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398" y="2790240"/>
            <a:ext cx="3875979" cy="736612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3046341" y="4481032"/>
            <a:ext cx="1207629" cy="4230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8090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/>
              <a:t>Optical noises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9"/>
            <a:ext cx="9144000" cy="7409694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Modulation noises</a:t>
            </a:r>
          </a:p>
          <a:p>
            <a:pPr lvl="1"/>
            <a:r>
              <a:rPr lang="en-US" sz="2000" b="1" dirty="0">
                <a:solidFill>
                  <a:srgbClr val="0000FF"/>
                </a:solidFill>
              </a:rPr>
              <a:t>RF Residual Amplitude </a:t>
            </a:r>
            <a:r>
              <a:rPr lang="en-US" sz="2000" b="1" dirty="0" smtClean="0">
                <a:solidFill>
                  <a:srgbClr val="0000FF"/>
                </a:solidFill>
              </a:rPr>
              <a:t>Modulation</a:t>
            </a:r>
          </a:p>
          <a:p>
            <a:pPr lvl="1"/>
            <a:r>
              <a:rPr lang="en-US" sz="2000" b="1" dirty="0" smtClean="0">
                <a:solidFill>
                  <a:srgbClr val="0000FF"/>
                </a:solidFill>
              </a:rPr>
              <a:t>Modulation Oscillator </a:t>
            </a:r>
            <a:r>
              <a:rPr lang="en-US" sz="2000" b="1" dirty="0">
                <a:solidFill>
                  <a:srgbClr val="0000FF"/>
                </a:solidFill>
              </a:rPr>
              <a:t>Phase </a:t>
            </a:r>
            <a:r>
              <a:rPr lang="en-US" sz="2000" b="1" dirty="0" smtClean="0">
                <a:solidFill>
                  <a:srgbClr val="0000FF"/>
                </a:solidFill>
              </a:rPr>
              <a:t>Noise</a:t>
            </a:r>
          </a:p>
          <a:p>
            <a:pPr lvl="1"/>
            <a:r>
              <a:rPr lang="en-US" sz="2000" b="1" dirty="0" smtClean="0">
                <a:solidFill>
                  <a:srgbClr val="0000FF"/>
                </a:solidFill>
              </a:rPr>
              <a:t>Modulation Oscillator Amplitude Noise</a:t>
            </a:r>
            <a:endParaRPr lang="en-US" sz="2000" b="1" dirty="0">
              <a:solidFill>
                <a:srgbClr val="0000FF"/>
              </a:solidFill>
            </a:endParaRPr>
          </a:p>
          <a:p>
            <a:r>
              <a:rPr lang="en-US" sz="2400" b="1" dirty="0" smtClean="0"/>
              <a:t>Produce noise sidebands on the modulation sidebands</a:t>
            </a:r>
          </a:p>
          <a:p>
            <a:endParaRPr lang="en-US" sz="2400" b="1" dirty="0"/>
          </a:p>
          <a:p>
            <a:endParaRPr lang="en-US" sz="2400" b="1" dirty="0" smtClean="0"/>
          </a:p>
          <a:p>
            <a:endParaRPr lang="en-US" sz="2400" b="1" dirty="0"/>
          </a:p>
          <a:p>
            <a:endParaRPr lang="en-US" sz="2400" b="1" dirty="0" smtClean="0"/>
          </a:p>
          <a:p>
            <a:endParaRPr lang="en-US" sz="2400" b="1" dirty="0"/>
          </a:p>
          <a:p>
            <a:r>
              <a:rPr lang="en-US" sz="2400" b="1" dirty="0" smtClean="0">
                <a:solidFill>
                  <a:srgbClr val="008000"/>
                </a:solidFill>
              </a:rPr>
              <a:t>Mitigation</a:t>
            </a:r>
          </a:p>
          <a:p>
            <a:pPr lvl="1"/>
            <a:r>
              <a:rPr lang="en-US" sz="2000" b="1" dirty="0" smtClean="0">
                <a:solidFill>
                  <a:srgbClr val="008000"/>
                </a:solidFill>
              </a:rPr>
              <a:t>For the GW signal:</a:t>
            </a:r>
            <a:br>
              <a:rPr lang="en-US" sz="2000" b="1" dirty="0" smtClean="0">
                <a:solidFill>
                  <a:srgbClr val="008000"/>
                </a:solidFill>
              </a:rPr>
            </a:br>
            <a:r>
              <a:rPr lang="en-US" sz="2000" b="1" dirty="0" smtClean="0">
                <a:solidFill>
                  <a:srgbClr val="008000"/>
                </a:solidFill>
              </a:rPr>
              <a:t> Use DC readout and eliminate them </a:t>
            </a:r>
            <a:br>
              <a:rPr lang="en-US" sz="2000" b="1" dirty="0" smtClean="0">
                <a:solidFill>
                  <a:srgbClr val="008000"/>
                </a:solidFill>
              </a:rPr>
            </a:br>
            <a:r>
              <a:rPr lang="en-US" sz="2000" b="1" dirty="0" smtClean="0">
                <a:solidFill>
                  <a:srgbClr val="008000"/>
                </a:solidFill>
              </a:rPr>
              <a:t>by an “output mode cleaner cavity”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7322" y="3012725"/>
            <a:ext cx="3988876" cy="384527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7115" y="640080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hlinkClick r:id="rId3"/>
              </a:rPr>
              <a:t>J. Camp et al JOSA A </a:t>
            </a:r>
            <a:r>
              <a:rPr lang="en-US" b="1" dirty="0" smtClean="0">
                <a:hlinkClick r:id="rId3"/>
              </a:rPr>
              <a:t>17</a:t>
            </a:r>
            <a:r>
              <a:rPr lang="en-US" dirty="0" smtClean="0">
                <a:hlinkClick r:id="rId3"/>
              </a:rPr>
              <a:t> </a:t>
            </a:r>
            <a:r>
              <a:rPr lang="en-US" dirty="0">
                <a:hlinkClick r:id="rId3"/>
              </a:rPr>
              <a:t>120-128 (2000</a:t>
            </a:r>
            <a:r>
              <a:rPr lang="en-US" dirty="0" smtClean="0">
                <a:hlinkClick r:id="rId3"/>
              </a:rPr>
              <a:t>)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326" y="2851084"/>
            <a:ext cx="4058942" cy="202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556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Optical noises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-29464" y="925959"/>
            <a:ext cx="9391524" cy="5474841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Scattered </a:t>
            </a:r>
            <a:r>
              <a:rPr lang="en-US" sz="2800" b="1" dirty="0"/>
              <a:t>light </a:t>
            </a:r>
            <a:r>
              <a:rPr lang="en-US" sz="2800" b="1" dirty="0" smtClean="0"/>
              <a:t>noise</a:t>
            </a:r>
          </a:p>
          <a:p>
            <a:pPr lvl="1"/>
            <a:r>
              <a:rPr lang="en-US" sz="2400" b="1" dirty="0">
                <a:solidFill>
                  <a:srgbClr val="0000FF"/>
                </a:solidFill>
              </a:rPr>
              <a:t>Scattered light recouples to the interferometer </a:t>
            </a:r>
            <a:r>
              <a:rPr lang="en-US" sz="2400" b="1" dirty="0" smtClean="0">
                <a:solidFill>
                  <a:srgbClr val="0000FF"/>
                </a:solidFill>
              </a:rPr>
              <a:t>beam</a:t>
            </a:r>
            <a:br>
              <a:rPr lang="en-US" sz="2400" b="1" dirty="0" smtClean="0">
                <a:solidFill>
                  <a:srgbClr val="0000FF"/>
                </a:solidFill>
              </a:rPr>
            </a:br>
            <a:r>
              <a:rPr lang="en-US" sz="2400" b="1" dirty="0" smtClean="0">
                <a:solidFill>
                  <a:srgbClr val="0000FF"/>
                </a:solidFill>
              </a:rPr>
              <a:t>with an arbitrary phase </a:t>
            </a:r>
            <a:r>
              <a:rPr lang="en-US" sz="2400" b="1" dirty="0">
                <a:solidFill>
                  <a:srgbClr val="0000FF"/>
                </a:solidFill>
              </a:rPr>
              <a:t/>
            </a:r>
            <a:br>
              <a:rPr lang="en-US" sz="2400" b="1" dirty="0">
                <a:solidFill>
                  <a:srgbClr val="0000FF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=</a:t>
            </a:r>
            <a:r>
              <a:rPr lang="en-US" sz="2400" b="1" dirty="0">
                <a:solidFill>
                  <a:srgbClr val="FF0000"/>
                </a:solidFill>
              </a:rPr>
              <a:t>&gt; </a:t>
            </a:r>
            <a:r>
              <a:rPr lang="en-US" sz="2400" b="1" dirty="0" smtClean="0">
                <a:solidFill>
                  <a:srgbClr val="FF0000"/>
                </a:solidFill>
              </a:rPr>
              <a:t>causes </a:t>
            </a:r>
            <a:r>
              <a:rPr lang="en-US" sz="2400" b="1" dirty="0">
                <a:solidFill>
                  <a:srgbClr val="FF0000"/>
                </a:solidFill>
              </a:rPr>
              <a:t>amplitude and phase </a:t>
            </a:r>
            <a:r>
              <a:rPr lang="en-US" sz="2400" b="1" dirty="0" smtClean="0">
                <a:solidFill>
                  <a:srgbClr val="FF0000"/>
                </a:solidFill>
              </a:rPr>
              <a:t>fluctuation</a:t>
            </a:r>
          </a:p>
          <a:p>
            <a:pPr lvl="1"/>
            <a:r>
              <a:rPr lang="en-US" sz="2400" b="1" dirty="0" smtClean="0">
                <a:solidFill>
                  <a:srgbClr val="0000FF"/>
                </a:solidFill>
              </a:rPr>
              <a:t>Two effects:</a:t>
            </a:r>
            <a:r>
              <a:rPr lang="en-US" sz="2400" b="1" dirty="0">
                <a:solidFill>
                  <a:srgbClr val="FF0000"/>
                </a:solidFill>
              </a:rPr>
              <a:t/>
            </a:r>
            <a:br>
              <a:rPr lang="en-US" sz="2400" b="1" dirty="0">
                <a:solidFill>
                  <a:srgbClr val="FF0000"/>
                </a:solidFill>
              </a:rPr>
            </a:br>
            <a:r>
              <a:rPr lang="en-US" sz="2400" b="1" dirty="0">
                <a:solidFill>
                  <a:srgbClr val="FF0000"/>
                </a:solidFill>
              </a:rPr>
              <a:t>1. Small </a:t>
            </a:r>
            <a:r>
              <a:rPr lang="en-US" sz="2400" b="1" dirty="0" smtClean="0">
                <a:solidFill>
                  <a:srgbClr val="FF0000"/>
                </a:solidFill>
              </a:rPr>
              <a:t>motion </a:t>
            </a:r>
            <a:r>
              <a:rPr lang="en-US" sz="2400" b="1" dirty="0">
                <a:solidFill>
                  <a:srgbClr val="FF0000"/>
                </a:solidFill>
              </a:rPr>
              <a:t>regime: </a:t>
            </a:r>
            <a:r>
              <a:rPr lang="en-US" sz="2400" b="1" dirty="0"/>
              <a:t>linear coupling of the phase fluctuation </a:t>
            </a:r>
            <a:r>
              <a:rPr lang="en-US" sz="2400" b="1" dirty="0">
                <a:solidFill>
                  <a:srgbClr val="FF0000"/>
                </a:solidFill>
              </a:rPr>
              <a:t/>
            </a:r>
            <a:br>
              <a:rPr lang="en-US" sz="2400" b="1" dirty="0">
                <a:solidFill>
                  <a:srgbClr val="FF0000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2. Large motion regime</a:t>
            </a:r>
            <a:r>
              <a:rPr lang="en-US" sz="2400" b="1" dirty="0">
                <a:solidFill>
                  <a:srgbClr val="FF0000"/>
                </a:solidFill>
              </a:rPr>
              <a:t>: </a:t>
            </a:r>
            <a:r>
              <a:rPr lang="en-US" sz="2400" b="1" dirty="0" smtClean="0">
                <a:solidFill>
                  <a:srgbClr val="000000"/>
                </a:solidFill>
              </a:rPr>
              <a:t>low </a:t>
            </a:r>
            <a:r>
              <a:rPr lang="en-US" sz="2400" b="1" dirty="0" err="1" smtClean="0">
                <a:solidFill>
                  <a:srgbClr val="000000"/>
                </a:solidFill>
              </a:rPr>
              <a:t>freq</a:t>
            </a:r>
            <a:r>
              <a:rPr lang="en-US" sz="2400" b="1" dirty="0" smtClean="0">
                <a:solidFill>
                  <a:srgbClr val="000000"/>
                </a:solidFill>
              </a:rPr>
              <a:t> large motion of the scattering object =&gt; </a:t>
            </a:r>
            <a:r>
              <a:rPr lang="en-US" sz="2400" b="1" dirty="0" err="1" smtClean="0">
                <a:solidFill>
                  <a:srgbClr val="000000"/>
                </a:solidFill>
              </a:rPr>
              <a:t>upconversion</a:t>
            </a:r>
            <a:r>
              <a:rPr lang="en-US" sz="2400" b="1" dirty="0" smtClean="0">
                <a:solidFill>
                  <a:srgbClr val="000000"/>
                </a:solidFill>
              </a:rPr>
              <a:t> via fringe wrapping</a:t>
            </a:r>
          </a:p>
          <a:p>
            <a:pPr lvl="1"/>
            <a:endParaRPr lang="en-US" sz="2400" b="1" dirty="0">
              <a:solidFill>
                <a:srgbClr val="000000"/>
              </a:solidFill>
            </a:endParaRPr>
          </a:p>
          <a:p>
            <a:pPr lvl="1"/>
            <a:r>
              <a:rPr lang="en-US" sz="2400" b="1" dirty="0" smtClean="0">
                <a:solidFill>
                  <a:srgbClr val="008000"/>
                </a:solidFill>
              </a:rPr>
              <a:t>Mitigation</a:t>
            </a:r>
          </a:p>
          <a:p>
            <a:pPr lvl="2"/>
            <a:r>
              <a:rPr lang="en-US" b="1" dirty="0">
                <a:solidFill>
                  <a:srgbClr val="008000"/>
                </a:solidFill>
              </a:rPr>
              <a:t>Reduce scattered light</a:t>
            </a:r>
          </a:p>
          <a:p>
            <a:pPr lvl="2"/>
            <a:r>
              <a:rPr lang="en-US" b="1" dirty="0" smtClean="0">
                <a:solidFill>
                  <a:srgbClr val="008000"/>
                </a:solidFill>
              </a:rPr>
              <a:t>Vibration isolation </a:t>
            </a:r>
            <a:br>
              <a:rPr lang="en-US" b="1" dirty="0" smtClean="0">
                <a:solidFill>
                  <a:srgbClr val="008000"/>
                </a:solidFill>
              </a:rPr>
            </a:br>
            <a:r>
              <a:rPr lang="en-US" b="1" dirty="0" smtClean="0">
                <a:solidFill>
                  <a:srgbClr val="008000"/>
                </a:solidFill>
              </a:rPr>
              <a:t>	of the scattering object</a:t>
            </a:r>
            <a:endParaRPr lang="en-US" b="1" dirty="0">
              <a:solidFill>
                <a:srgbClr val="008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3536" y="4426206"/>
            <a:ext cx="3726989" cy="243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615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470347" y="3344508"/>
            <a:ext cx="8077200" cy="1673352"/>
          </a:xfrm>
        </p:spPr>
        <p:txBody>
          <a:bodyPr>
            <a:normAutofit/>
          </a:bodyPr>
          <a:lstStyle/>
          <a:p>
            <a:pPr algn="ctr"/>
            <a:r>
              <a:rPr lang="en-US" altLang="ja-JP" sz="4800" dirty="0" smtClean="0"/>
              <a:t>Electrical noises</a:t>
            </a:r>
            <a:endParaRPr lang="ja-JP" altLang="en-US" sz="4800" dirty="0"/>
          </a:p>
        </p:txBody>
      </p:sp>
    </p:spTree>
    <p:extLst>
      <p:ext uri="{BB962C8B-B14F-4D97-AF65-F5344CB8AC3E}">
        <p14:creationId xmlns:p14="http://schemas.microsoft.com/office/powerpoint/2010/main" val="615508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Electrical noises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9"/>
            <a:ext cx="9144000" cy="5474841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General </a:t>
            </a:r>
            <a:r>
              <a:rPr lang="en-US" sz="2800" b="1" dirty="0"/>
              <a:t>rules for </a:t>
            </a:r>
            <a:r>
              <a:rPr lang="en-US" sz="2800" b="1" dirty="0" smtClean="0"/>
              <a:t>electrical noises</a:t>
            </a:r>
          </a:p>
          <a:p>
            <a:endParaRPr lang="en-US" sz="2800" b="1" dirty="0"/>
          </a:p>
          <a:p>
            <a:pPr marL="438912" lvl="1" indent="-320040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</a:pPr>
            <a:r>
              <a:rPr lang="en-US" b="1" dirty="0" smtClean="0">
                <a:latin typeface="Corbel"/>
                <a:cs typeface="Corbel"/>
              </a:rPr>
              <a:t>Electrical noise in photo detection</a:t>
            </a:r>
          </a:p>
          <a:p>
            <a:pPr marL="438912" lvl="1" indent="-320040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</a:pPr>
            <a:endParaRPr lang="en-US" b="1" dirty="0" smtClean="0">
              <a:latin typeface="Corbel"/>
              <a:cs typeface="Corbel"/>
            </a:endParaRPr>
          </a:p>
          <a:p>
            <a:pPr marL="438912" lvl="1" indent="-320040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</a:pPr>
            <a:r>
              <a:rPr lang="en-US" sz="2800" b="1" dirty="0" smtClean="0">
                <a:latin typeface="Corbel"/>
                <a:cs typeface="Corbel"/>
              </a:rPr>
              <a:t>Digitization noise </a:t>
            </a:r>
            <a:r>
              <a:rPr lang="en-US" sz="2800" b="1" dirty="0">
                <a:latin typeface="Corbel"/>
                <a:cs typeface="Corbel"/>
              </a:rPr>
              <a:t>(ADC/DAC) / </a:t>
            </a:r>
            <a:r>
              <a:rPr lang="en-US" sz="2800" b="1" dirty="0" smtClean="0">
                <a:latin typeface="Corbel"/>
                <a:cs typeface="Corbel"/>
              </a:rPr>
              <a:t>Aliasing</a:t>
            </a:r>
          </a:p>
          <a:p>
            <a:pPr marL="438912" lvl="1" indent="-320040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</a:pPr>
            <a:endParaRPr lang="en-US" sz="2800" b="1" dirty="0">
              <a:latin typeface="Corbel"/>
              <a:cs typeface="Corbel"/>
            </a:endParaRPr>
          </a:p>
          <a:p>
            <a:r>
              <a:rPr lang="en-US" sz="2800" b="1" dirty="0" smtClean="0">
                <a:latin typeface="Corbel"/>
                <a:cs typeface="Corbel"/>
              </a:rPr>
              <a:t>Control noise</a:t>
            </a:r>
          </a:p>
          <a:p>
            <a:endParaRPr lang="en-US" sz="2800" b="1" dirty="0" smtClean="0">
              <a:latin typeface="Corbel"/>
              <a:cs typeface="Corbel"/>
            </a:endParaRPr>
          </a:p>
          <a:p>
            <a:r>
              <a:rPr lang="en-US" sz="2800" b="1" dirty="0" smtClean="0">
                <a:latin typeface="Corbel"/>
                <a:cs typeface="Corbel"/>
              </a:rPr>
              <a:t>Actuator noise</a:t>
            </a:r>
          </a:p>
        </p:txBody>
      </p:sp>
    </p:spTree>
    <p:extLst>
      <p:ext uri="{BB962C8B-B14F-4D97-AF65-F5344CB8AC3E}">
        <p14:creationId xmlns:p14="http://schemas.microsoft.com/office/powerpoint/2010/main" val="1224870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General rules for electrical noises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60"/>
            <a:ext cx="9144000" cy="1668886"/>
          </a:xfrm>
        </p:spPr>
        <p:txBody>
          <a:bodyPr>
            <a:normAutofit/>
          </a:bodyPr>
          <a:lstStyle/>
          <a:p>
            <a:r>
              <a:rPr lang="en-US" sz="2800" b="1" dirty="0"/>
              <a:t>Low noise </a:t>
            </a:r>
            <a:r>
              <a:rPr lang="en-US" sz="2800" b="1" dirty="0" smtClean="0"/>
              <a:t>amplification at the beginning</a:t>
            </a:r>
          </a:p>
          <a:p>
            <a:r>
              <a:rPr lang="en-US" sz="2800" b="1" dirty="0" smtClean="0"/>
              <a:t>Give necessary gain as early as possible</a:t>
            </a:r>
          </a:p>
          <a:p>
            <a:r>
              <a:rPr lang="en-US" sz="2800" b="1" dirty="0" smtClean="0"/>
              <a:t>Don’t attenuate (and amplify again)</a:t>
            </a:r>
            <a:endParaRPr lang="en-US" sz="2800" b="1" dirty="0" smtClean="0">
              <a:solidFill>
                <a:srgbClr val="008000"/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580224" y="3624019"/>
            <a:ext cx="645878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1226102" y="3038263"/>
            <a:ext cx="1488876" cy="117151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800" b="1" dirty="0" smtClean="0">
                <a:solidFill>
                  <a:schemeClr val="tx1"/>
                </a:solidFill>
              </a:rPr>
              <a:t>Gain G1</a:t>
            </a:r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2714978" y="3645036"/>
            <a:ext cx="131371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4028693" y="3038263"/>
            <a:ext cx="1488876" cy="11715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800" b="1" dirty="0">
                <a:solidFill>
                  <a:schemeClr val="tx1"/>
                </a:solidFill>
              </a:rPr>
              <a:t>Gain </a:t>
            </a:r>
            <a:r>
              <a:rPr lang="en-US" altLang="ja-JP" sz="2800" b="1" dirty="0" smtClean="0">
                <a:solidFill>
                  <a:schemeClr val="tx1"/>
                </a:solidFill>
              </a:rPr>
              <a:t>G2</a:t>
            </a:r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5517569" y="3645036"/>
            <a:ext cx="656889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676120" y="2364392"/>
            <a:ext cx="21117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b="1" dirty="0" smtClean="0">
                <a:solidFill>
                  <a:srgbClr val="FF0000"/>
                </a:solidFill>
              </a:rPr>
              <a:t>input noise: v1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369782" y="2364392"/>
            <a:ext cx="22244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b="1" dirty="0">
                <a:solidFill>
                  <a:srgbClr val="0000FF"/>
                </a:solidFill>
              </a:rPr>
              <a:t>input </a:t>
            </a:r>
            <a:r>
              <a:rPr lang="en-US" altLang="ja-JP" sz="2400" b="1" dirty="0" smtClean="0">
                <a:solidFill>
                  <a:srgbClr val="0000FF"/>
                </a:solidFill>
              </a:rPr>
              <a:t>noise: v2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438502" y="4269166"/>
            <a:ext cx="27366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b="1" dirty="0" smtClean="0">
                <a:solidFill>
                  <a:srgbClr val="FF0000"/>
                </a:solidFill>
              </a:rPr>
              <a:t>output noise: v1 G1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517569" y="2374515"/>
            <a:ext cx="361889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b="1" dirty="0" smtClean="0">
                <a:solidFill>
                  <a:srgbClr val="0000FF"/>
                </a:solidFill>
              </a:rPr>
              <a:t>output noise </a:t>
            </a:r>
            <a:r>
              <a:rPr lang="en-US" altLang="ja-JP" sz="2400" b="1" dirty="0" err="1" smtClean="0">
                <a:solidFill>
                  <a:srgbClr val="0000FF"/>
                </a:solidFill>
              </a:rPr>
              <a:t>Vout</a:t>
            </a:r>
            <a:r>
              <a:rPr lang="en-US" altLang="ja-JP" sz="2400" b="1" dirty="0">
                <a:solidFill>
                  <a:srgbClr val="0000FF"/>
                </a:solidFill>
              </a:rPr>
              <a:t>:</a:t>
            </a:r>
            <a:endParaRPr lang="en-US" altLang="ja-JP" sz="2400" b="1" dirty="0" smtClean="0">
              <a:solidFill>
                <a:srgbClr val="0000FF"/>
              </a:solidFill>
            </a:endParaRPr>
          </a:p>
          <a:p>
            <a:r>
              <a:rPr lang="en-US" altLang="ja-JP" sz="2400" b="1" dirty="0" err="1" smtClean="0">
                <a:solidFill>
                  <a:srgbClr val="0000FF"/>
                </a:solidFill>
              </a:rPr>
              <a:t>Sqrt</a:t>
            </a:r>
            <a:r>
              <a:rPr lang="en-US" altLang="ja-JP" sz="2400" b="1" dirty="0">
                <a:solidFill>
                  <a:srgbClr val="0000FF"/>
                </a:solidFill>
              </a:rPr>
              <a:t>[</a:t>
            </a:r>
            <a:r>
              <a:rPr lang="en-US" altLang="ja-JP" sz="2400" b="1" dirty="0" smtClean="0">
                <a:solidFill>
                  <a:srgbClr val="0000FF"/>
                </a:solidFill>
              </a:rPr>
              <a:t>(v1 G1 G2)</a:t>
            </a:r>
            <a:r>
              <a:rPr lang="en-US" altLang="ja-JP" sz="2400" b="1" baseline="30000" dirty="0" smtClean="0">
                <a:solidFill>
                  <a:srgbClr val="0000FF"/>
                </a:solidFill>
              </a:rPr>
              <a:t>2</a:t>
            </a:r>
            <a:r>
              <a:rPr lang="en-US" altLang="ja-JP" sz="2400" b="1" dirty="0" smtClean="0">
                <a:solidFill>
                  <a:srgbClr val="0000FF"/>
                </a:solidFill>
              </a:rPr>
              <a:t>+(V2 G2)</a:t>
            </a:r>
            <a:r>
              <a:rPr lang="en-US" altLang="ja-JP" sz="2400" b="1" baseline="30000" dirty="0">
                <a:solidFill>
                  <a:srgbClr val="0000FF"/>
                </a:solidFill>
              </a:rPr>
              <a:t> </a:t>
            </a:r>
            <a:r>
              <a:rPr lang="en-US" altLang="ja-JP" sz="2400" b="1" baseline="30000" dirty="0" smtClean="0">
                <a:solidFill>
                  <a:srgbClr val="0000FF"/>
                </a:solidFill>
              </a:rPr>
              <a:t>2</a:t>
            </a:r>
            <a:r>
              <a:rPr lang="en-US" altLang="ja-JP" sz="2400" b="1" dirty="0" smtClean="0">
                <a:solidFill>
                  <a:srgbClr val="0000FF"/>
                </a:solidFill>
              </a:rPr>
              <a:t>]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714626" y="3918684"/>
            <a:ext cx="3262423" cy="1200328"/>
          </a:xfrm>
          <a:prstGeom prst="rect">
            <a:avLst/>
          </a:prstGeom>
          <a:ln w="38100" cmpd="sng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altLang="ja-JP" sz="2400" b="1" dirty="0" smtClean="0">
                <a:solidFill>
                  <a:srgbClr val="0000FF"/>
                </a:solidFill>
              </a:rPr>
              <a:t>Input equivalent noise </a:t>
            </a:r>
          </a:p>
          <a:p>
            <a:r>
              <a:rPr lang="en-US" altLang="ja-JP" sz="2400" b="1" dirty="0" err="1" smtClean="0"/>
              <a:t>Vout</a:t>
            </a:r>
            <a:r>
              <a:rPr lang="en-US" altLang="ja-JP" sz="2400" b="1" dirty="0" smtClean="0"/>
              <a:t> / (G1 G2) </a:t>
            </a:r>
          </a:p>
          <a:p>
            <a:r>
              <a:rPr lang="en-US" altLang="ja-JP" sz="2400" b="1" dirty="0" smtClean="0"/>
              <a:t>= </a:t>
            </a:r>
            <a:r>
              <a:rPr lang="en-US" altLang="ja-JP" sz="2400" b="1" dirty="0" err="1" smtClean="0"/>
              <a:t>Sqrt</a:t>
            </a:r>
            <a:r>
              <a:rPr lang="en-US" altLang="ja-JP" sz="2400" b="1" dirty="0" smtClean="0"/>
              <a:t>[v1</a:t>
            </a:r>
            <a:r>
              <a:rPr lang="en-US" altLang="ja-JP" sz="2400" b="1" baseline="30000" dirty="0" smtClean="0"/>
              <a:t>2</a:t>
            </a:r>
            <a:r>
              <a:rPr lang="en-US" altLang="ja-JP" sz="2400" b="1" dirty="0"/>
              <a:t>+</a:t>
            </a:r>
            <a:r>
              <a:rPr lang="en-US" altLang="ja-JP" sz="2400" b="1" dirty="0" smtClean="0"/>
              <a:t>(</a:t>
            </a:r>
            <a:r>
              <a:rPr lang="en-US" altLang="ja-JP" sz="2400" b="1" dirty="0"/>
              <a:t>v</a:t>
            </a:r>
            <a:r>
              <a:rPr lang="en-US" altLang="ja-JP" sz="2400" b="1" dirty="0" smtClean="0"/>
              <a:t>2/G1)</a:t>
            </a:r>
            <a:r>
              <a:rPr lang="en-US" altLang="ja-JP" sz="2400" b="1" baseline="30000" dirty="0" smtClean="0"/>
              <a:t> </a:t>
            </a:r>
            <a:r>
              <a:rPr lang="en-US" altLang="ja-JP" sz="2400" b="1" baseline="30000" dirty="0"/>
              <a:t>2</a:t>
            </a:r>
            <a:r>
              <a:rPr lang="en-US" altLang="ja-JP" sz="2400" b="1" dirty="0"/>
              <a:t>]</a:t>
            </a:r>
            <a:endParaRPr lang="en-US" sz="2400" dirty="0"/>
          </a:p>
        </p:txBody>
      </p:sp>
      <p:sp>
        <p:nvSpPr>
          <p:cNvPr id="43" name="Rectangle 42"/>
          <p:cNvSpPr/>
          <p:nvPr/>
        </p:nvSpPr>
        <p:spPr>
          <a:xfrm>
            <a:off x="10947" y="3088524"/>
            <a:ext cx="10148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b="1" dirty="0" smtClean="0">
                <a:solidFill>
                  <a:srgbClr val="000000"/>
                </a:solidFill>
              </a:rPr>
              <a:t>Signal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44" name="コンテンツ プレースホルダ 2"/>
          <p:cNvSpPr txBox="1">
            <a:spLocks/>
          </p:cNvSpPr>
          <p:nvPr/>
        </p:nvSpPr>
        <p:spPr>
          <a:xfrm>
            <a:off x="10947" y="4730830"/>
            <a:ext cx="9144000" cy="2127169"/>
          </a:xfrm>
          <a:prstGeom prst="rect">
            <a:avLst/>
          </a:prstGeom>
        </p:spPr>
        <p:txBody>
          <a:bodyPr vert="horz" lIns="54864" tIns="91440" rtlCol="0">
            <a:no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Corbel"/>
                <a:ea typeface="ＤＦＰ太丸ゴシック体"/>
                <a:cs typeface="Corbel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Corbel"/>
                <a:ea typeface="ＤＦＰ太丸ゴシック体"/>
                <a:cs typeface="Corbel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Corbel"/>
                <a:ea typeface="ＤＦＰ太丸ゴシック体"/>
                <a:cs typeface="Corbel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Corbel"/>
                <a:ea typeface="ＤＦＰ太丸ゴシック体"/>
                <a:cs typeface="Corbel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Corbel"/>
                <a:ea typeface="ＤＦＰ太丸ゴシック体"/>
                <a:cs typeface="Corbel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 smtClean="0"/>
              <a:t>Lessons</a:t>
            </a:r>
          </a:p>
          <a:p>
            <a:pPr lvl="1"/>
            <a:r>
              <a:rPr lang="en-US" sz="2400" b="1" dirty="0" smtClean="0">
                <a:solidFill>
                  <a:srgbClr val="FF0000"/>
                </a:solidFill>
              </a:rPr>
              <a:t>The input referred noise is determined by v1 </a:t>
            </a:r>
          </a:p>
          <a:p>
            <a:pPr lvl="1"/>
            <a:r>
              <a:rPr lang="en-US" sz="2400" b="1" dirty="0" smtClean="0">
                <a:solidFill>
                  <a:srgbClr val="FF0000"/>
                </a:solidFill>
              </a:rPr>
              <a:t>It won’t become better by the later stages</a:t>
            </a:r>
          </a:p>
          <a:p>
            <a:pPr lvl="1"/>
            <a:r>
              <a:rPr lang="en-US" sz="2400" b="1" dirty="0" smtClean="0">
                <a:solidFill>
                  <a:srgbClr val="FF0000"/>
                </a:solidFill>
              </a:rPr>
              <a:t>If G1 is big enough, we can ignore the noise of later stages</a:t>
            </a:r>
            <a:endParaRPr lang="en-US" sz="28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120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Noise in </a:t>
            </a:r>
            <a:r>
              <a:rPr lang="en-US" altLang="ja-JP" dirty="0" err="1" smtClean="0"/>
              <a:t>photodetectors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9"/>
            <a:ext cx="9144000" cy="5474841"/>
          </a:xfrm>
        </p:spPr>
        <p:txBody>
          <a:bodyPr>
            <a:normAutofit/>
          </a:bodyPr>
          <a:lstStyle/>
          <a:p>
            <a:r>
              <a:rPr lang="en-US" b="1" dirty="0" smtClean="0">
                <a:latin typeface="Corbel"/>
                <a:cs typeface="Corbel"/>
              </a:rPr>
              <a:t>Photodiodes</a:t>
            </a:r>
            <a:endParaRPr lang="en-US" b="1" dirty="0">
              <a:latin typeface="Corbel"/>
              <a:cs typeface="Corbel"/>
            </a:endParaRPr>
          </a:p>
          <a:p>
            <a:pPr lvl="1"/>
            <a:r>
              <a:rPr lang="en-US" b="1" dirty="0" smtClean="0">
                <a:solidFill>
                  <a:srgbClr val="0000FF"/>
                </a:solidFill>
                <a:latin typeface="Corbel"/>
                <a:cs typeface="Corbel"/>
              </a:rPr>
              <a:t>PIN photodiodes </a:t>
            </a:r>
            <a:br>
              <a:rPr lang="en-US" b="1" dirty="0" smtClean="0">
                <a:solidFill>
                  <a:srgbClr val="0000FF"/>
                </a:solidFill>
                <a:latin typeface="Corbel"/>
                <a:cs typeface="Corbel"/>
              </a:rPr>
            </a:br>
            <a:r>
              <a:rPr lang="en-US" b="1" dirty="0" smtClean="0">
                <a:solidFill>
                  <a:srgbClr val="0000FF"/>
                </a:solidFill>
                <a:latin typeface="Corbel"/>
                <a:cs typeface="Corbel"/>
              </a:rPr>
              <a:t>(</a:t>
            </a:r>
            <a:r>
              <a:rPr lang="en-US" b="1" dirty="0" err="1" smtClean="0">
                <a:solidFill>
                  <a:srgbClr val="0000FF"/>
                </a:solidFill>
                <a:latin typeface="Corbel"/>
                <a:cs typeface="Corbel"/>
              </a:rPr>
              <a:t>InGaAs</a:t>
            </a:r>
            <a:r>
              <a:rPr lang="en-US" b="1" dirty="0" smtClean="0">
                <a:solidFill>
                  <a:srgbClr val="0000FF"/>
                </a:solidFill>
                <a:latin typeface="Corbel"/>
                <a:cs typeface="Corbel"/>
              </a:rPr>
              <a:t> for near IR, Si for visible)</a:t>
            </a:r>
          </a:p>
          <a:p>
            <a:pPr lvl="2"/>
            <a:r>
              <a:rPr lang="en-US" b="1" dirty="0" smtClean="0">
                <a:solidFill>
                  <a:srgbClr val="008000"/>
                </a:solidFill>
              </a:rPr>
              <a:t>Good linearity</a:t>
            </a:r>
          </a:p>
          <a:p>
            <a:pPr lvl="2"/>
            <a:r>
              <a:rPr lang="en-US" b="1" dirty="0" smtClean="0">
                <a:solidFill>
                  <a:srgbClr val="008000"/>
                </a:solidFill>
              </a:rPr>
              <a:t>Low noise</a:t>
            </a:r>
          </a:p>
          <a:p>
            <a:pPr lvl="2"/>
            <a:r>
              <a:rPr lang="en-US" b="1" dirty="0" smtClean="0">
                <a:solidFill>
                  <a:srgbClr val="008000"/>
                </a:solidFill>
              </a:rPr>
              <a:t>High Quantum Efficiency (&gt;90%)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6792" y="1034726"/>
            <a:ext cx="3025740" cy="27867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6792" y="3821432"/>
            <a:ext cx="3058183" cy="2807968"/>
          </a:xfrm>
          <a:prstGeom prst="rect">
            <a:avLst/>
          </a:prstGeom>
        </p:spPr>
      </p:pic>
      <p:sp>
        <p:nvSpPr>
          <p:cNvPr id="7" name="コンテンツ プレースホルダ 2"/>
          <p:cNvSpPr txBox="1">
            <a:spLocks/>
          </p:cNvSpPr>
          <p:nvPr/>
        </p:nvSpPr>
        <p:spPr>
          <a:xfrm>
            <a:off x="5966792" y="1034726"/>
            <a:ext cx="3025740" cy="867168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noFill/>
          </a:ln>
        </p:spPr>
        <p:txBody>
          <a:bodyPr vert="horz" lIns="54864" tIns="91440" rtlCol="0">
            <a:normAutofit lnSpcReduction="10000"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>
              <a:buNone/>
            </a:pPr>
            <a:r>
              <a:rPr lang="en-US" sz="2400" b="1" dirty="0" err="1" smtClean="0">
                <a:solidFill>
                  <a:srgbClr val="FF0000"/>
                </a:solidFill>
                <a:latin typeface="+mj-lt"/>
              </a:rPr>
              <a:t>InGaAs</a:t>
            </a:r>
            <a:r>
              <a:rPr lang="en-US" sz="2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+mj-lt"/>
              </a:rPr>
              <a:t>Quadrant PD</a:t>
            </a:r>
          </a:p>
          <a:p>
            <a:pPr marL="118872" indent="0"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+mj-lt"/>
              </a:rPr>
              <a:t>(𝜙3mm)</a:t>
            </a:r>
          </a:p>
          <a:p>
            <a:pPr marL="118872" indent="0">
              <a:buNone/>
            </a:pPr>
            <a:endParaRPr lang="en-US" sz="2400" b="1" dirty="0" smtClean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コンテンツ プレースホルダ 2"/>
          <p:cNvSpPr txBox="1">
            <a:spLocks/>
          </p:cNvSpPr>
          <p:nvPr/>
        </p:nvSpPr>
        <p:spPr>
          <a:xfrm>
            <a:off x="5966792" y="3821432"/>
            <a:ext cx="3025740" cy="558053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noFill/>
          </a:ln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>
              <a:buNone/>
            </a:pPr>
            <a:r>
              <a:rPr lang="en-US" sz="2400" b="1" dirty="0" err="1" smtClean="0">
                <a:solidFill>
                  <a:srgbClr val="FF0000"/>
                </a:solidFill>
                <a:latin typeface="+mj-lt"/>
              </a:rPr>
              <a:t>InGaAs</a:t>
            </a:r>
            <a:r>
              <a:rPr lang="en-US" sz="2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+mj-lt"/>
              </a:rPr>
              <a:t>PD</a:t>
            </a:r>
            <a:r>
              <a:rPr lang="en-US" sz="2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+mj-lt"/>
              </a:rPr>
              <a:t>(𝜙1mm)</a:t>
            </a:r>
          </a:p>
          <a:p>
            <a:pPr marL="118872" indent="0">
              <a:buNone/>
            </a:pPr>
            <a:endParaRPr lang="en-US" sz="2400" b="1" dirty="0" smtClean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0000">
            <a:off x="1147425" y="3762776"/>
            <a:ext cx="3295572" cy="2866624"/>
          </a:xfrm>
          <a:prstGeom prst="rect">
            <a:avLst/>
          </a:prstGeom>
        </p:spPr>
      </p:pic>
      <p:sp>
        <p:nvSpPr>
          <p:cNvPr id="12" name="コンテンツ プレースホルダ 2"/>
          <p:cNvSpPr txBox="1">
            <a:spLocks/>
          </p:cNvSpPr>
          <p:nvPr/>
        </p:nvSpPr>
        <p:spPr>
          <a:xfrm>
            <a:off x="158742" y="4367986"/>
            <a:ext cx="1456561" cy="24900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+mj-lt"/>
              </a:rPr>
              <a:t>P-layer</a:t>
            </a:r>
          </a:p>
          <a:p>
            <a:pPr marL="118872" indent="0">
              <a:buNone/>
            </a:pPr>
            <a:endParaRPr lang="en-US" sz="2400" b="1" dirty="0">
              <a:solidFill>
                <a:srgbClr val="FF0000"/>
              </a:solidFill>
              <a:latin typeface="+mj-lt"/>
            </a:endParaRPr>
          </a:p>
          <a:p>
            <a:pPr marL="118872" indent="0"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+mj-lt"/>
              </a:rPr>
              <a:t>I-layer</a:t>
            </a:r>
          </a:p>
          <a:p>
            <a:pPr marL="118872" indent="0">
              <a:buNone/>
            </a:pPr>
            <a:endParaRPr lang="en-US" sz="2400" b="1" dirty="0">
              <a:solidFill>
                <a:srgbClr val="FF0000"/>
              </a:solidFill>
              <a:latin typeface="+mj-lt"/>
            </a:endParaRPr>
          </a:p>
          <a:p>
            <a:pPr marL="118872" indent="0"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+mj-lt"/>
              </a:rPr>
              <a:t>N-layer</a:t>
            </a:r>
          </a:p>
        </p:txBody>
      </p:sp>
      <p:sp>
        <p:nvSpPr>
          <p:cNvPr id="13" name="コンテンツ プレースホルダ 2"/>
          <p:cNvSpPr txBox="1">
            <a:spLocks/>
          </p:cNvSpPr>
          <p:nvPr/>
        </p:nvSpPr>
        <p:spPr>
          <a:xfrm>
            <a:off x="3503771" y="3734236"/>
            <a:ext cx="1456561" cy="66930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>
              <a:buNone/>
            </a:pPr>
            <a:r>
              <a:rPr lang="en-US" altLang="ja-JP" sz="2400" b="1" dirty="0" smtClean="0">
                <a:solidFill>
                  <a:srgbClr val="FF6600"/>
                </a:solidFill>
                <a:latin typeface="+mj-lt"/>
              </a:rPr>
              <a:t>Anode</a:t>
            </a:r>
            <a:endParaRPr lang="en-US" sz="2400" b="1" dirty="0" smtClean="0">
              <a:solidFill>
                <a:srgbClr val="FF6600"/>
              </a:solidFill>
              <a:latin typeface="+mj-lt"/>
            </a:endParaRPr>
          </a:p>
        </p:txBody>
      </p:sp>
      <p:sp>
        <p:nvSpPr>
          <p:cNvPr id="14" name="コンテンツ プレースホルダ 2"/>
          <p:cNvSpPr txBox="1">
            <a:spLocks/>
          </p:cNvSpPr>
          <p:nvPr/>
        </p:nvSpPr>
        <p:spPr>
          <a:xfrm>
            <a:off x="3503771" y="5960096"/>
            <a:ext cx="1456561" cy="66930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>
              <a:buNone/>
            </a:pPr>
            <a:r>
              <a:rPr lang="en-US" altLang="ja-JP" sz="2400" b="1" dirty="0" smtClean="0">
                <a:solidFill>
                  <a:srgbClr val="FF6600"/>
                </a:solidFill>
                <a:latin typeface="+mj-lt"/>
              </a:rPr>
              <a:t>Cathode</a:t>
            </a:r>
            <a:endParaRPr lang="en-US" sz="2400" b="1" dirty="0" smtClean="0">
              <a:solidFill>
                <a:srgbClr val="FF6600"/>
              </a:solidFill>
              <a:latin typeface="+mj-lt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7761" y="3745184"/>
            <a:ext cx="824451" cy="2819863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0" y="6444734"/>
            <a:ext cx="53462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“Photodiode Amplifiers”, J. Graeme (</a:t>
            </a:r>
            <a:r>
              <a:rPr lang="en-US" dirty="0" err="1" smtClean="0"/>
              <a:t>McGrawHill</a:t>
            </a:r>
            <a:r>
              <a:rPr lang="en-US" dirty="0" smtClean="0"/>
              <a:t> 1995)</a:t>
            </a:r>
            <a:endParaRPr lang="en-US" dirty="0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5352182" y="4061972"/>
            <a:ext cx="0" cy="221164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コンテンツ プレースホルダ 2"/>
          <p:cNvSpPr txBox="1">
            <a:spLocks/>
          </p:cNvSpPr>
          <p:nvPr/>
        </p:nvSpPr>
        <p:spPr>
          <a:xfrm rot="5400000">
            <a:off x="4468386" y="4673679"/>
            <a:ext cx="2092621" cy="66930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>
              <a:buNone/>
            </a:pPr>
            <a:r>
              <a:rPr lang="en-US" altLang="ja-JP" sz="2400" b="1" dirty="0" smtClean="0">
                <a:solidFill>
                  <a:srgbClr val="FF6600"/>
                </a:solidFill>
                <a:latin typeface="+mj-lt"/>
              </a:rPr>
              <a:t>Photocurrent</a:t>
            </a:r>
            <a:endParaRPr lang="en-US" sz="2400" b="1" dirty="0" smtClean="0">
              <a:solidFill>
                <a:srgbClr val="FF66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3531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Noise in </a:t>
            </a:r>
            <a:r>
              <a:rPr lang="en-US" altLang="ja-JP" dirty="0" err="1" smtClean="0"/>
              <a:t>photodetectors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9"/>
            <a:ext cx="9144000" cy="5474841"/>
          </a:xfrm>
        </p:spPr>
        <p:txBody>
          <a:bodyPr>
            <a:normAutofit lnSpcReduction="10000"/>
          </a:bodyPr>
          <a:lstStyle/>
          <a:p>
            <a:r>
              <a:rPr lang="en-US" b="1" dirty="0" err="1" smtClean="0">
                <a:latin typeface="Corbel"/>
                <a:cs typeface="Corbel"/>
              </a:rPr>
              <a:t>Photodetectors</a:t>
            </a:r>
            <a:r>
              <a:rPr lang="en-US" b="1" dirty="0" smtClean="0">
                <a:latin typeface="Corbel"/>
                <a:cs typeface="Corbel"/>
              </a:rPr>
              <a:t> are the first electrical block</a:t>
            </a:r>
            <a:br>
              <a:rPr lang="en-US" b="1" dirty="0" smtClean="0">
                <a:latin typeface="Corbel"/>
                <a:cs typeface="Corbel"/>
              </a:rPr>
            </a:br>
            <a:r>
              <a:rPr lang="en-US" b="1" dirty="0" smtClean="0">
                <a:latin typeface="Corbel"/>
                <a:cs typeface="Corbel"/>
              </a:rPr>
              <a:t>of the control chains </a:t>
            </a:r>
          </a:p>
          <a:p>
            <a:pPr lvl="1"/>
            <a:r>
              <a:rPr lang="en-US" b="1" dirty="0" smtClean="0">
                <a:solidFill>
                  <a:srgbClr val="0000FF"/>
                </a:solidFill>
              </a:rPr>
              <a:t>It is important to have </a:t>
            </a:r>
            <a:br>
              <a:rPr lang="en-US" b="1" dirty="0" smtClean="0">
                <a:solidFill>
                  <a:srgbClr val="0000FF"/>
                </a:solidFill>
              </a:rPr>
            </a:br>
            <a:r>
              <a:rPr lang="en-US" b="1" dirty="0" smtClean="0">
                <a:solidFill>
                  <a:srgbClr val="0000FF"/>
                </a:solidFill>
              </a:rPr>
              <a:t>           low input-referred current noise</a:t>
            </a:r>
          </a:p>
          <a:p>
            <a:pPr marL="704088" lvl="2" indent="-320040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</a:pPr>
            <a:endParaRPr lang="en-US" b="1" dirty="0" smtClean="0">
              <a:latin typeface="Corbel"/>
              <a:cs typeface="Corbel"/>
            </a:endParaRPr>
          </a:p>
          <a:p>
            <a:r>
              <a:rPr lang="en-US" b="1" dirty="0" smtClean="0">
                <a:latin typeface="Corbel"/>
                <a:cs typeface="Corbel"/>
              </a:rPr>
              <a:t>Photo detection</a:t>
            </a:r>
          </a:p>
          <a:p>
            <a:pPr lvl="1"/>
            <a:r>
              <a:rPr lang="en-US" b="1" dirty="0" smtClean="0">
                <a:solidFill>
                  <a:srgbClr val="0000FF"/>
                </a:solidFill>
                <a:latin typeface="Corbel"/>
                <a:cs typeface="Corbel"/>
              </a:rPr>
              <a:t>AF (Audio Frequency 0~100kHz)</a:t>
            </a:r>
          </a:p>
          <a:p>
            <a:pPr lvl="2"/>
            <a:r>
              <a:rPr lang="en-US" b="1" dirty="0" err="1" smtClean="0">
                <a:solidFill>
                  <a:srgbClr val="FF0000"/>
                </a:solidFill>
              </a:rPr>
              <a:t>Prenty</a:t>
            </a:r>
            <a:r>
              <a:rPr lang="en-US" b="1" dirty="0" smtClean="0">
                <a:solidFill>
                  <a:srgbClr val="FF0000"/>
                </a:solidFill>
              </a:rPr>
              <a:t> of light (</a:t>
            </a:r>
            <a:r>
              <a:rPr lang="en-US" b="1" dirty="0">
                <a:solidFill>
                  <a:srgbClr val="FF0000"/>
                </a:solidFill>
              </a:rPr>
              <a:t>photocurrent </a:t>
            </a:r>
            <a:r>
              <a:rPr lang="en-US" b="1" dirty="0" smtClean="0">
                <a:solidFill>
                  <a:srgbClr val="FF0000"/>
                </a:solidFill>
              </a:rPr>
              <a:t>~mA)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/>
              <a:t>Not a big electrical issue</a:t>
            </a:r>
            <a:r>
              <a:rPr lang="en-US" b="1" dirty="0" smtClean="0">
                <a:solidFill>
                  <a:srgbClr val="FF0000"/>
                </a:solidFill>
              </a:rPr>
              <a:t/>
            </a:r>
            <a:br>
              <a:rPr lang="en-US" b="1" dirty="0" smtClean="0">
                <a:solidFill>
                  <a:srgbClr val="FF0000"/>
                </a:solidFill>
              </a:rPr>
            </a:br>
            <a:endParaRPr lang="en-US" b="1" dirty="0" smtClean="0">
              <a:solidFill>
                <a:srgbClr val="FF0000"/>
              </a:solidFill>
            </a:endParaRPr>
          </a:p>
          <a:p>
            <a:pPr lvl="1"/>
            <a:r>
              <a:rPr lang="en-US" b="1" dirty="0" smtClean="0">
                <a:solidFill>
                  <a:srgbClr val="0000FF"/>
                </a:solidFill>
                <a:latin typeface="Corbel"/>
                <a:cs typeface="Corbel"/>
              </a:rPr>
              <a:t>RF (Radio Frequency 10~200MHz)</a:t>
            </a:r>
          </a:p>
          <a:p>
            <a:pPr lvl="2"/>
            <a:r>
              <a:rPr lang="en-US" b="1" dirty="0" smtClean="0">
                <a:solidFill>
                  <a:srgbClr val="FF0000"/>
                </a:solidFill>
              </a:rPr>
              <a:t>Large diode aperture -&gt; high RF noise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/>
              <a:t>Need careful consideration</a:t>
            </a:r>
            <a:endParaRPr lang="en-US" b="1" dirty="0">
              <a:solidFill>
                <a:srgbClr val="FF0000"/>
              </a:solidFill>
            </a:endParaRPr>
          </a:p>
          <a:p>
            <a:pPr lvl="2"/>
            <a:endParaRPr lang="en-US" b="1" dirty="0" smtClean="0">
              <a:solidFill>
                <a:srgbClr val="FF0000"/>
              </a:solidFill>
            </a:endParaRPr>
          </a:p>
          <a:p>
            <a:pPr lvl="1"/>
            <a:endParaRPr lang="en-US" b="1" dirty="0" smtClean="0">
              <a:solidFill>
                <a:srgbClr val="0000FF"/>
              </a:solidFill>
              <a:latin typeface="Corbel"/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019035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8"/>
            <a:ext cx="9144000" cy="5932041"/>
          </a:xfrm>
        </p:spPr>
        <p:txBody>
          <a:bodyPr>
            <a:normAutofit lnSpcReduction="10000"/>
          </a:bodyPr>
          <a:lstStyle/>
          <a:p>
            <a:r>
              <a:rPr lang="en-US" sz="2800" b="1" dirty="0" err="1" smtClean="0">
                <a:latin typeface="+mj-lt"/>
              </a:rPr>
              <a:t>Parseval’s</a:t>
            </a:r>
            <a:r>
              <a:rPr lang="en-US" sz="2800" b="1" dirty="0" smtClean="0">
                <a:latin typeface="+mj-lt"/>
              </a:rPr>
              <a:t> Theorem</a:t>
            </a:r>
            <a:r>
              <a:rPr lang="en-US" sz="2800" dirty="0" smtClean="0">
                <a:latin typeface="+mj-lt"/>
              </a:rPr>
              <a:t> for signal RMS and PSD</a:t>
            </a:r>
          </a:p>
          <a:p>
            <a:endParaRPr lang="en-US" sz="2800" dirty="0">
              <a:latin typeface="+mj-lt"/>
            </a:endParaRPr>
          </a:p>
          <a:p>
            <a:endParaRPr lang="en-US" sz="2800" dirty="0" smtClean="0">
              <a:latin typeface="+mj-lt"/>
            </a:endParaRPr>
          </a:p>
          <a:p>
            <a:endParaRPr lang="en-US" sz="2800" dirty="0">
              <a:latin typeface="+mj-lt"/>
            </a:endParaRPr>
          </a:p>
          <a:p>
            <a:endParaRPr lang="en-US" sz="2800" dirty="0" smtClean="0">
              <a:latin typeface="+mj-lt"/>
            </a:endParaRPr>
          </a:p>
          <a:p>
            <a:endParaRPr lang="en-US" sz="2800" dirty="0">
              <a:latin typeface="+mj-lt"/>
            </a:endParaRPr>
          </a:p>
          <a:p>
            <a:endParaRPr lang="en-US" sz="2800" dirty="0" smtClean="0">
              <a:latin typeface="+mj-lt"/>
            </a:endParaRPr>
          </a:p>
          <a:p>
            <a:endParaRPr lang="en-US" sz="2800" dirty="0">
              <a:latin typeface="+mj-lt"/>
            </a:endParaRPr>
          </a:p>
          <a:p>
            <a:pPr marL="118872" indent="0">
              <a:buNone/>
            </a:pPr>
            <a:r>
              <a:rPr lang="en-US" sz="2800" dirty="0" smtClean="0">
                <a:latin typeface="+mj-lt"/>
              </a:rPr>
              <a:t>Root Mean of </a:t>
            </a:r>
            <a:r>
              <a:rPr lang="en-US" sz="2800" i="1" dirty="0" smtClean="0">
                <a:latin typeface="+mj-lt"/>
              </a:rPr>
              <a:t>x</a:t>
            </a:r>
            <a:r>
              <a:rPr lang="en-US" sz="2800" dirty="0" smtClean="0">
                <a:latin typeface="+mj-lt"/>
              </a:rPr>
              <a:t>(</a:t>
            </a:r>
            <a:r>
              <a:rPr lang="en-US" sz="2800" i="1" dirty="0" smtClean="0">
                <a:latin typeface="+mj-lt"/>
              </a:rPr>
              <a:t>t</a:t>
            </a:r>
            <a:r>
              <a:rPr lang="en-US" sz="2800" dirty="0" smtClean="0">
                <a:latin typeface="+mj-lt"/>
              </a:rPr>
              <a:t>): </a:t>
            </a:r>
            <a:br>
              <a:rPr lang="en-US" sz="2800" dirty="0" smtClean="0">
                <a:latin typeface="+mj-lt"/>
              </a:rPr>
            </a:br>
            <a:r>
              <a:rPr lang="en-US" sz="2800" dirty="0" smtClean="0">
                <a:solidFill>
                  <a:srgbClr val="0000FF"/>
                </a:solidFill>
                <a:latin typeface="+mj-lt"/>
              </a:rPr>
              <a:t>		average signal power density (per sec)</a:t>
            </a:r>
          </a:p>
          <a:p>
            <a:pPr marL="118872" indent="0">
              <a:buNone/>
            </a:pPr>
            <a:r>
              <a:rPr lang="en-US" sz="2800" dirty="0" smtClean="0">
                <a:solidFill>
                  <a:srgbClr val="0000FF"/>
                </a:solidFill>
                <a:latin typeface="+mj-lt"/>
              </a:rPr>
              <a:t>		(cf. variance, </a:t>
            </a:r>
            <a:r>
              <a:rPr lang="en-US" sz="2800" dirty="0" err="1" smtClean="0">
                <a:solidFill>
                  <a:srgbClr val="0000FF"/>
                </a:solidFill>
                <a:latin typeface="+mj-lt"/>
              </a:rPr>
              <a:t>std</a:t>
            </a:r>
            <a:r>
              <a:rPr lang="en-US" sz="2800" dirty="0" smtClean="0">
                <a:solidFill>
                  <a:srgbClr val="0000FF"/>
                </a:solidFill>
                <a:latin typeface="+mj-lt"/>
              </a:rPr>
              <a:t> deviation)</a:t>
            </a:r>
          </a:p>
          <a:p>
            <a:pPr marL="118872" indent="0">
              <a:buNone/>
            </a:pPr>
            <a:endParaRPr lang="en-US" sz="2800" dirty="0" smtClean="0">
              <a:solidFill>
                <a:srgbClr val="0000FF"/>
              </a:solidFill>
              <a:latin typeface="+mj-lt"/>
            </a:endParaRPr>
          </a:p>
          <a:p>
            <a:pPr marL="118872" indent="0">
              <a:buNone/>
            </a:pPr>
            <a:r>
              <a:rPr lang="en-US" sz="2800" dirty="0" smtClean="0">
                <a:latin typeface="+mj-lt"/>
              </a:rPr>
              <a:t>PSD </a:t>
            </a:r>
            <a:r>
              <a:rPr lang="en-US" sz="2800" i="1" dirty="0" err="1" smtClean="0">
                <a:latin typeface="+mj-lt"/>
              </a:rPr>
              <a:t>Sx</a:t>
            </a:r>
            <a:r>
              <a:rPr lang="en-US" sz="2800" dirty="0" smtClean="0">
                <a:latin typeface="+mj-lt"/>
              </a:rPr>
              <a:t>(</a:t>
            </a:r>
            <a:r>
              <a:rPr lang="en-US" sz="2800" i="1" dirty="0" smtClean="0">
                <a:latin typeface="+mj-lt"/>
              </a:rPr>
              <a:t>f</a:t>
            </a:r>
            <a:r>
              <a:rPr lang="en-US" sz="2800" dirty="0" smtClean="0">
                <a:latin typeface="+mj-lt"/>
              </a:rPr>
              <a:t>):</a:t>
            </a:r>
          </a:p>
          <a:p>
            <a:pPr marL="118872" indent="0">
              <a:buNone/>
            </a:pPr>
            <a:r>
              <a:rPr lang="en-US" sz="2800" dirty="0">
                <a:solidFill>
                  <a:srgbClr val="0000FF"/>
                </a:solidFill>
                <a:latin typeface="+mj-lt"/>
              </a:rPr>
              <a:t>	</a:t>
            </a:r>
            <a:r>
              <a:rPr lang="en-US" sz="2800" dirty="0" smtClean="0">
                <a:solidFill>
                  <a:srgbClr val="0000FF"/>
                </a:solidFill>
                <a:latin typeface="+mj-lt"/>
              </a:rPr>
              <a:t>	power density per frequency (per sec)</a:t>
            </a:r>
          </a:p>
          <a:p>
            <a:pPr marL="118872" indent="0">
              <a:buNone/>
            </a:pPr>
            <a:endParaRPr lang="en-US" sz="2800" dirty="0">
              <a:latin typeface="+mj-lt"/>
            </a:endParaRPr>
          </a:p>
          <a:p>
            <a:pPr marL="118872" indent="0">
              <a:buNone/>
            </a:pPr>
            <a:endParaRPr lang="en-US" sz="2800" dirty="0" smtClean="0">
              <a:latin typeface="+mj-lt"/>
            </a:endParaRPr>
          </a:p>
          <a:p>
            <a:pPr marL="118872" indent="0">
              <a:buNone/>
            </a:pPr>
            <a:endParaRPr lang="en-US" sz="2800" dirty="0">
              <a:latin typeface="+mj-lt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/>
              <a:t>Introduction ~ </a:t>
            </a:r>
            <a:r>
              <a:rPr lang="en-US" altLang="ja-JP" dirty="0" smtClean="0"/>
              <a:t>Noise?</a:t>
            </a:r>
            <a:endParaRPr lang="ja-JP" altLang="en-US" dirty="0"/>
          </a:p>
        </p:txBody>
      </p:sp>
      <p:pic>
        <p:nvPicPr>
          <p:cNvPr id="6" name="Picture 5" descr="latexit-drag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352" y="1724775"/>
            <a:ext cx="4064000" cy="176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343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コンテンツ プレースホルダ 2"/>
          <p:cNvSpPr txBox="1">
            <a:spLocks/>
          </p:cNvSpPr>
          <p:nvPr/>
        </p:nvSpPr>
        <p:spPr>
          <a:xfrm>
            <a:off x="5001242" y="3230329"/>
            <a:ext cx="4034196" cy="621009"/>
          </a:xfrm>
          <a:prstGeom prst="rect">
            <a:avLst/>
          </a:prstGeom>
          <a:noFill/>
          <a:ln>
            <a:noFill/>
          </a:ln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+mj-lt"/>
              </a:rPr>
              <a:t>input referred noise current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540000">
            <a:off x="271537" y="2827940"/>
            <a:ext cx="4710279" cy="2267261"/>
          </a:xfrm>
          <a:prstGeom prst="rect">
            <a:avLst/>
          </a:prstGeom>
        </p:spPr>
      </p:pic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15009"/>
            <a:ext cx="9144000" cy="238055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b="1" dirty="0" smtClean="0">
                <a:latin typeface="Corbel"/>
                <a:cs typeface="Corbel"/>
              </a:rPr>
              <a:t>Noise in photodiodes</a:t>
            </a:r>
            <a:endParaRPr lang="en-US" b="1" dirty="0">
              <a:latin typeface="Corbel"/>
              <a:cs typeface="Corbel"/>
            </a:endParaRPr>
          </a:p>
          <a:p>
            <a:pPr lvl="1">
              <a:lnSpc>
                <a:spcPct val="80000"/>
              </a:lnSpc>
            </a:pPr>
            <a:r>
              <a:rPr lang="en-US" b="1" dirty="0" smtClean="0">
                <a:solidFill>
                  <a:srgbClr val="0000FF"/>
                </a:solidFill>
                <a:latin typeface="Corbel"/>
                <a:cs typeface="Corbel"/>
              </a:rPr>
              <a:t>Photodiode equivalent circuit</a:t>
            </a:r>
          </a:p>
          <a:p>
            <a:pPr lvl="2">
              <a:lnSpc>
                <a:spcPct val="80000"/>
              </a:lnSpc>
            </a:pPr>
            <a:r>
              <a:rPr lang="en-US" altLang="ja-JP" b="1" dirty="0">
                <a:solidFill>
                  <a:srgbClr val="FF0000"/>
                </a:solidFill>
              </a:rPr>
              <a:t>Shunt Capacitance R</a:t>
            </a:r>
            <a:r>
              <a:rPr lang="en-US" altLang="ja-JP" b="1" baseline="-25000" dirty="0">
                <a:solidFill>
                  <a:srgbClr val="FF0000"/>
                </a:solidFill>
              </a:rPr>
              <a:t>D </a:t>
            </a:r>
            <a:r>
              <a:rPr lang="en-US" altLang="ja-JP" b="1" dirty="0">
                <a:solidFill>
                  <a:srgbClr val="FF0000"/>
                </a:solidFill>
                <a:sym typeface="Wingdings"/>
              </a:rPr>
              <a:t>(~100MΩ</a:t>
            </a:r>
            <a:r>
              <a:rPr lang="en-US" altLang="ja-JP" b="1" dirty="0" smtClean="0">
                <a:solidFill>
                  <a:srgbClr val="FF0000"/>
                </a:solidFill>
                <a:sym typeface="Wingdings"/>
              </a:rPr>
              <a:t>)</a:t>
            </a:r>
            <a:r>
              <a:rPr lang="en-US" altLang="ja-JP" b="1" dirty="0" smtClean="0">
                <a:solidFill>
                  <a:srgbClr val="FF0000"/>
                </a:solidFill>
              </a:rPr>
              <a:t> </a:t>
            </a:r>
            <a:r>
              <a:rPr lang="en-US" altLang="ja-JP" b="1" dirty="0"/>
              <a:t>Usually not a problem</a:t>
            </a:r>
          </a:p>
          <a:p>
            <a:pPr lvl="2">
              <a:lnSpc>
                <a:spcPct val="80000"/>
              </a:lnSpc>
            </a:pPr>
            <a:r>
              <a:rPr lang="en-US" altLang="ja-JP" b="1" dirty="0" smtClean="0">
                <a:solidFill>
                  <a:srgbClr val="FF0000"/>
                </a:solidFill>
              </a:rPr>
              <a:t>Junction </a:t>
            </a:r>
            <a:r>
              <a:rPr lang="en-US" altLang="ja-JP" b="1" dirty="0">
                <a:solidFill>
                  <a:srgbClr val="FF0000"/>
                </a:solidFill>
              </a:rPr>
              <a:t>Capacitance </a:t>
            </a:r>
            <a:r>
              <a:rPr lang="en-US" altLang="ja-JP" b="1" dirty="0" smtClean="0">
                <a:solidFill>
                  <a:srgbClr val="FF0000"/>
                </a:solidFill>
              </a:rPr>
              <a:t>C</a:t>
            </a:r>
            <a:r>
              <a:rPr lang="en-US" altLang="ja-JP" b="1" baseline="-25000" dirty="0" smtClean="0">
                <a:solidFill>
                  <a:srgbClr val="FF0000"/>
                </a:solidFill>
              </a:rPr>
              <a:t>D  </a:t>
            </a:r>
            <a:r>
              <a:rPr lang="en-US" altLang="ja-JP" b="1" dirty="0" smtClean="0">
                <a:solidFill>
                  <a:srgbClr val="FF0000"/>
                </a:solidFill>
              </a:rPr>
              <a:t>(1pF</a:t>
            </a:r>
            <a:r>
              <a:rPr lang="en-US" altLang="ja-JP" b="1" dirty="0">
                <a:solidFill>
                  <a:srgbClr val="FF0000"/>
                </a:solidFill>
              </a:rPr>
              <a:t>~1nF</a:t>
            </a:r>
            <a:r>
              <a:rPr lang="en-US" altLang="ja-JP" b="1" dirty="0" smtClean="0">
                <a:solidFill>
                  <a:srgbClr val="FF0000"/>
                </a:solidFill>
              </a:rPr>
              <a:t>)</a:t>
            </a:r>
            <a:endParaRPr lang="en-US" altLang="ja-JP" b="1" dirty="0"/>
          </a:p>
          <a:p>
            <a:pPr lvl="2">
              <a:lnSpc>
                <a:spcPct val="80000"/>
              </a:lnSpc>
            </a:pPr>
            <a:r>
              <a:rPr lang="en-US" altLang="ja-JP" b="1" dirty="0" smtClean="0">
                <a:solidFill>
                  <a:srgbClr val="FF0000"/>
                </a:solidFill>
              </a:rPr>
              <a:t>Series Resistance R</a:t>
            </a:r>
            <a:r>
              <a:rPr lang="en-US" altLang="ja-JP" b="1" baseline="-25000" dirty="0" smtClean="0">
                <a:solidFill>
                  <a:srgbClr val="FF0000"/>
                </a:solidFill>
              </a:rPr>
              <a:t>S </a:t>
            </a:r>
            <a:r>
              <a:rPr lang="en-US" altLang="ja-JP" b="1" dirty="0" smtClean="0">
                <a:solidFill>
                  <a:srgbClr val="FF0000"/>
                </a:solidFill>
                <a:sym typeface="Wingdings"/>
              </a:rPr>
              <a:t>(1</a:t>
            </a:r>
            <a:r>
              <a:rPr lang="en-US" altLang="ja-JP" b="1" dirty="0">
                <a:solidFill>
                  <a:srgbClr val="FF0000"/>
                </a:solidFill>
                <a:sym typeface="Wingdings"/>
              </a:rPr>
              <a:t>Ω</a:t>
            </a:r>
            <a:r>
              <a:rPr lang="en-US" altLang="ja-JP" b="1" dirty="0" smtClean="0">
                <a:solidFill>
                  <a:srgbClr val="FF0000"/>
                </a:solidFill>
                <a:sym typeface="Wingdings"/>
              </a:rPr>
              <a:t>~100Ω)</a:t>
            </a:r>
            <a:endParaRPr lang="en-US" b="1" dirty="0">
              <a:solidFill>
                <a:srgbClr val="0000FF"/>
              </a:solidFill>
            </a:endParaRPr>
          </a:p>
          <a:p>
            <a:pPr marL="457200" lvl="1" indent="0">
              <a:lnSpc>
                <a:spcPct val="80000"/>
              </a:lnSpc>
              <a:buNone/>
            </a:pPr>
            <a:endParaRPr lang="en-US" altLang="ja-JP" sz="2400" b="1" dirty="0" smtClean="0">
              <a:solidFill>
                <a:srgbClr val="000000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Noise in </a:t>
            </a:r>
            <a:r>
              <a:rPr lang="en-US" altLang="ja-JP" dirty="0" err="1" smtClean="0"/>
              <a:t>photodetectors</a:t>
            </a:r>
            <a:endParaRPr lang="ja-JP" altLang="en-US" dirty="0"/>
          </a:p>
        </p:txBody>
      </p:sp>
      <p:sp>
        <p:nvSpPr>
          <p:cNvPr id="17" name="Rectangle 16"/>
          <p:cNvSpPr/>
          <p:nvPr/>
        </p:nvSpPr>
        <p:spPr>
          <a:xfrm>
            <a:off x="0" y="4733950"/>
            <a:ext cx="903543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altLang="ja-JP" sz="2400" b="1" dirty="0" smtClean="0">
                <a:solidFill>
                  <a:srgbClr val="000000"/>
                </a:solidFill>
              </a:rPr>
              <a:t>The </a:t>
            </a:r>
            <a:r>
              <a:rPr lang="en-US" altLang="ja-JP" sz="2400" b="1" dirty="0">
                <a:solidFill>
                  <a:srgbClr val="000000"/>
                </a:solidFill>
              </a:rPr>
              <a:t>diode aperture size needs to be ~</a:t>
            </a:r>
            <a:r>
              <a:rPr lang="en-US" altLang="ja-JP" sz="2400" b="1" dirty="0" smtClean="0">
                <a:solidFill>
                  <a:srgbClr val="000000"/>
                </a:solidFill>
              </a:rPr>
              <a:t>mm =</a:t>
            </a:r>
            <a:r>
              <a:rPr lang="en-US" altLang="ja-JP" sz="2400" b="1" dirty="0">
                <a:solidFill>
                  <a:srgbClr val="000000"/>
                </a:solidFill>
              </a:rPr>
              <a:t>&gt; Cd tends to </a:t>
            </a:r>
            <a:r>
              <a:rPr lang="en-US" altLang="ja-JP" sz="2400" b="1" dirty="0" smtClean="0">
                <a:solidFill>
                  <a:srgbClr val="000000"/>
                </a:solidFill>
              </a:rPr>
              <a:t>be big</a:t>
            </a:r>
            <a:r>
              <a:rPr lang="en-US" altLang="ja-JP" sz="2400" b="1" dirty="0">
                <a:solidFill>
                  <a:srgbClr val="000000"/>
                </a:solidFill>
              </a:rPr>
              <a:t>. </a:t>
            </a:r>
            <a:endParaRPr lang="en-US" altLang="ja-JP" sz="2400" b="1" dirty="0" smtClean="0">
              <a:solidFill>
                <a:srgbClr val="000000"/>
              </a:solidFill>
            </a:endParaRPr>
          </a:p>
          <a:p>
            <a:pPr lvl="1"/>
            <a:r>
              <a:rPr lang="en-US" altLang="ja-JP" sz="2400" b="1" dirty="0" smtClean="0">
                <a:solidFill>
                  <a:srgbClr val="F600FF"/>
                </a:solidFill>
              </a:rPr>
              <a:t>2mm </a:t>
            </a:r>
            <a:r>
              <a:rPr lang="en-US" altLang="ja-JP" sz="2400" b="1" dirty="0" err="1">
                <a:solidFill>
                  <a:srgbClr val="F600FF"/>
                </a:solidFill>
              </a:rPr>
              <a:t>InGaAs</a:t>
            </a:r>
            <a:r>
              <a:rPr lang="en-US" altLang="ja-JP" sz="2400" b="1" dirty="0">
                <a:solidFill>
                  <a:srgbClr val="F600FF"/>
                </a:solidFill>
              </a:rPr>
              <a:t> PD: Rs~10</a:t>
            </a:r>
            <a:r>
              <a:rPr lang="en-US" altLang="ja-JP" sz="2400" b="1" dirty="0">
                <a:solidFill>
                  <a:srgbClr val="F600FF"/>
                </a:solidFill>
                <a:sym typeface="Wingdings"/>
              </a:rPr>
              <a:t>Ω, Cd~</a:t>
            </a:r>
            <a:r>
              <a:rPr lang="en-US" altLang="ja-JP" sz="2400" b="1" dirty="0" smtClean="0">
                <a:solidFill>
                  <a:srgbClr val="F600FF"/>
                </a:solidFill>
                <a:sym typeface="Wingdings"/>
              </a:rPr>
              <a:t>100pF</a:t>
            </a:r>
            <a:br>
              <a:rPr lang="en-US" altLang="ja-JP" sz="2400" b="1" dirty="0" smtClean="0">
                <a:solidFill>
                  <a:srgbClr val="F600FF"/>
                </a:solidFill>
                <a:sym typeface="Wingdings"/>
              </a:rPr>
            </a:br>
            <a:r>
              <a:rPr lang="en-US" altLang="ja-JP" sz="2400" b="1" dirty="0" smtClean="0">
                <a:solidFill>
                  <a:srgbClr val="F600FF"/>
                </a:solidFill>
                <a:sym typeface="Wingdings"/>
              </a:rPr>
              <a:t>=&gt; </a:t>
            </a:r>
            <a:r>
              <a:rPr lang="en-US" altLang="ja-JP" sz="2400" b="1" dirty="0" err="1" smtClean="0">
                <a:solidFill>
                  <a:srgbClr val="F600FF"/>
                </a:solidFill>
                <a:sym typeface="Wingdings"/>
              </a:rPr>
              <a:t>i_Rs</a:t>
            </a:r>
            <a:r>
              <a:rPr lang="en-US" altLang="ja-JP" sz="2400" b="1" dirty="0" smtClean="0">
                <a:solidFill>
                  <a:srgbClr val="F600FF"/>
                </a:solidFill>
                <a:sym typeface="Wingdings"/>
              </a:rPr>
              <a:t> </a:t>
            </a:r>
            <a:r>
              <a:rPr lang="en-US" altLang="ja-JP" sz="2400" b="1" dirty="0">
                <a:solidFill>
                  <a:srgbClr val="F600FF"/>
                </a:solidFill>
                <a:sym typeface="Wingdings"/>
              </a:rPr>
              <a:t>= 20 </a:t>
            </a:r>
            <a:r>
              <a:rPr lang="en-US" altLang="ja-JP" sz="2400" b="1" dirty="0" err="1">
                <a:solidFill>
                  <a:srgbClr val="F600FF"/>
                </a:solidFill>
                <a:sym typeface="Wingdings"/>
              </a:rPr>
              <a:t>pA</a:t>
            </a:r>
            <a:r>
              <a:rPr lang="en-US" altLang="ja-JP" sz="2400" b="1" dirty="0">
                <a:solidFill>
                  <a:srgbClr val="F600FF"/>
                </a:solidFill>
                <a:sym typeface="Wingdings"/>
              </a:rPr>
              <a:t>/</a:t>
            </a:r>
            <a:r>
              <a:rPr lang="en-US" altLang="ja-JP" sz="2400" b="1" dirty="0" err="1">
                <a:solidFill>
                  <a:srgbClr val="F600FF"/>
                </a:solidFill>
                <a:sym typeface="Wingdings"/>
              </a:rPr>
              <a:t>sqrtHz</a:t>
            </a:r>
            <a:r>
              <a:rPr lang="en-US" altLang="ja-JP" sz="2400" b="1" dirty="0">
                <a:solidFill>
                  <a:srgbClr val="F600FF"/>
                </a:solidFill>
                <a:sym typeface="Wingdings"/>
              </a:rPr>
              <a:t> </a:t>
            </a:r>
            <a:r>
              <a:rPr lang="en-US" altLang="ja-JP" sz="2400" b="1" dirty="0" smtClean="0">
                <a:solidFill>
                  <a:srgbClr val="F600FF"/>
                </a:solidFill>
                <a:sym typeface="Wingdings"/>
              </a:rPr>
              <a:t>@100MHz </a:t>
            </a:r>
          </a:p>
          <a:p>
            <a:pPr lvl="1"/>
            <a:r>
              <a:rPr lang="en-US" altLang="ja-JP" sz="2400" b="1" dirty="0" smtClean="0">
                <a:solidFill>
                  <a:srgbClr val="F600FF"/>
                </a:solidFill>
                <a:sym typeface="Wingdings"/>
              </a:rPr>
              <a:t>(</a:t>
            </a:r>
            <a:r>
              <a:rPr lang="en-US" altLang="ja-JP" sz="2400" b="1" dirty="0">
                <a:solidFill>
                  <a:srgbClr val="F600FF"/>
                </a:solidFill>
                <a:sym typeface="Wingdings"/>
              </a:rPr>
              <a:t>equivalent to the shot noise of </a:t>
            </a:r>
            <a:r>
              <a:rPr lang="en-US" altLang="ja-JP" sz="2400" b="1" dirty="0">
                <a:solidFill>
                  <a:srgbClr val="FF0000"/>
                </a:solidFill>
                <a:sym typeface="Wingdings"/>
              </a:rPr>
              <a:t>1mA </a:t>
            </a:r>
            <a:r>
              <a:rPr lang="en-US" altLang="ja-JP" sz="2400" b="1" dirty="0" smtClean="0">
                <a:solidFill>
                  <a:srgbClr val="FF0000"/>
                </a:solidFill>
                <a:sym typeface="Wingdings"/>
              </a:rPr>
              <a:t>light ~ 1.3mW@1064nm</a:t>
            </a:r>
            <a:r>
              <a:rPr lang="en-US" altLang="ja-JP" sz="2400" b="1" dirty="0" smtClean="0">
                <a:solidFill>
                  <a:srgbClr val="F600FF"/>
                </a:solidFill>
                <a:sym typeface="Wingdings"/>
              </a:rPr>
              <a:t>)</a:t>
            </a:r>
          </a:p>
          <a:p>
            <a:pPr lvl="1"/>
            <a:endParaRPr lang="en-US" altLang="ja-JP" sz="2400" b="1" dirty="0">
              <a:solidFill>
                <a:srgbClr val="F600FF"/>
              </a:solidFill>
              <a:sym typeface="Wingdings"/>
            </a:endParaRPr>
          </a:p>
        </p:txBody>
      </p:sp>
      <p:pic>
        <p:nvPicPr>
          <p:cNvPr id="25" name="Picture 2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247" y="3851338"/>
            <a:ext cx="3683000" cy="495300"/>
          </a:xfrm>
          <a:prstGeom prst="rect">
            <a:avLst/>
          </a:prstGeom>
        </p:spPr>
      </p:pic>
      <p:sp>
        <p:nvSpPr>
          <p:cNvPr id="27" name="Bent Arrow 26"/>
          <p:cNvSpPr/>
          <p:nvPr/>
        </p:nvSpPr>
        <p:spPr>
          <a:xfrm rot="5400000">
            <a:off x="6141747" y="2222562"/>
            <a:ext cx="766334" cy="1379666"/>
          </a:xfrm>
          <a:prstGeom prst="bentArrow">
            <a:avLst/>
          </a:prstGeom>
          <a:solidFill>
            <a:schemeClr val="bg1"/>
          </a:solidFill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595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Analog/Digital interface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-131372" y="925959"/>
            <a:ext cx="9393058" cy="4625038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Restriction of signal digitization</a:t>
            </a:r>
          </a:p>
          <a:p>
            <a:pPr lvl="1"/>
            <a:r>
              <a:rPr lang="en-US" sz="2400" b="1" dirty="0" smtClean="0">
                <a:solidFill>
                  <a:srgbClr val="0000FF"/>
                </a:solidFill>
              </a:rPr>
              <a:t>Voltage quantization: </a:t>
            </a:r>
            <a:r>
              <a:rPr lang="en-US" sz="2400" b="1" dirty="0" smtClean="0">
                <a:solidFill>
                  <a:srgbClr val="F600FF"/>
                </a:solidFill>
              </a:rPr>
              <a:t>quantization noise</a:t>
            </a:r>
            <a:r>
              <a:rPr lang="en-US" sz="2400" b="1" dirty="0" smtClean="0">
                <a:solidFill>
                  <a:srgbClr val="0000FF"/>
                </a:solidFill>
              </a:rPr>
              <a:t/>
            </a:r>
            <a:br>
              <a:rPr lang="en-US" sz="2400" b="1" dirty="0" smtClean="0">
                <a:solidFill>
                  <a:srgbClr val="0000FF"/>
                </a:solidFill>
              </a:rPr>
            </a:br>
            <a:r>
              <a:rPr lang="en-US" sz="2400" b="1" dirty="0">
                <a:solidFill>
                  <a:srgbClr val="FF0000"/>
                </a:solidFill>
              </a:rPr>
              <a:t>=&gt; limited dynamic </a:t>
            </a:r>
            <a:r>
              <a:rPr lang="en-US" sz="2400" b="1" dirty="0" smtClean="0">
                <a:solidFill>
                  <a:srgbClr val="FF0000"/>
                </a:solidFill>
              </a:rPr>
              <a:t>range</a:t>
            </a:r>
            <a:br>
              <a:rPr lang="en-US" sz="2400" b="1" dirty="0" smtClean="0">
                <a:solidFill>
                  <a:srgbClr val="FF0000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=</a:t>
            </a:r>
            <a:r>
              <a:rPr lang="en-US" sz="2400" b="1" dirty="0">
                <a:solidFill>
                  <a:srgbClr val="FF0000"/>
                </a:solidFill>
              </a:rPr>
              <a:t>&gt; </a:t>
            </a:r>
            <a:r>
              <a:rPr lang="en-US" sz="2400" b="1" dirty="0" smtClean="0">
                <a:solidFill>
                  <a:srgbClr val="FF0000"/>
                </a:solidFill>
              </a:rPr>
              <a:t>Requires whitening/</a:t>
            </a:r>
            <a:r>
              <a:rPr lang="en-US" sz="2400" b="1" dirty="0" err="1" smtClean="0">
                <a:solidFill>
                  <a:srgbClr val="FF0000"/>
                </a:solidFill>
              </a:rPr>
              <a:t>dewhitening</a:t>
            </a:r>
            <a:r>
              <a:rPr lang="en-US" sz="2400" b="1" dirty="0" smtClean="0">
                <a:solidFill>
                  <a:srgbClr val="FF0000"/>
                </a:solidFill>
              </a:rPr>
              <a:t> filters</a:t>
            </a:r>
            <a:endParaRPr lang="en-US" sz="2400" b="1" dirty="0" smtClean="0">
              <a:solidFill>
                <a:srgbClr val="F600FF"/>
              </a:solidFill>
            </a:endParaRPr>
          </a:p>
          <a:p>
            <a:pPr lvl="1"/>
            <a:r>
              <a:rPr lang="en-US" sz="2400" b="1" dirty="0" smtClean="0">
                <a:solidFill>
                  <a:srgbClr val="0000FF"/>
                </a:solidFill>
              </a:rPr>
              <a:t>Temporally discrete sampling: </a:t>
            </a:r>
            <a:r>
              <a:rPr lang="en-US" sz="2400" b="1" dirty="0" smtClean="0">
                <a:solidFill>
                  <a:srgbClr val="F600FF"/>
                </a:solidFill>
              </a:rPr>
              <a:t>aliasing problem</a:t>
            </a:r>
            <a:br>
              <a:rPr lang="en-US" sz="2400" b="1" dirty="0" smtClean="0">
                <a:solidFill>
                  <a:srgbClr val="F600FF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=</a:t>
            </a:r>
            <a:r>
              <a:rPr lang="en-US" sz="2400" b="1" dirty="0">
                <a:solidFill>
                  <a:srgbClr val="FF0000"/>
                </a:solidFill>
              </a:rPr>
              <a:t>&gt; limited </a:t>
            </a:r>
            <a:r>
              <a:rPr lang="en-US" sz="2400" b="1" dirty="0" smtClean="0">
                <a:solidFill>
                  <a:srgbClr val="FF0000"/>
                </a:solidFill>
              </a:rPr>
              <a:t>signal bandwidth</a:t>
            </a:r>
            <a:br>
              <a:rPr lang="en-US" sz="2400" b="1" dirty="0" smtClean="0">
                <a:solidFill>
                  <a:srgbClr val="FF0000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=</a:t>
            </a:r>
            <a:r>
              <a:rPr lang="en-US" sz="2400" b="1" dirty="0">
                <a:solidFill>
                  <a:srgbClr val="FF0000"/>
                </a:solidFill>
              </a:rPr>
              <a:t>&gt; Requires </a:t>
            </a:r>
            <a:r>
              <a:rPr lang="en-US" sz="2400" b="1" dirty="0" smtClean="0">
                <a:solidFill>
                  <a:srgbClr val="FF0000"/>
                </a:solidFill>
              </a:rPr>
              <a:t>anti-aliasing (AA) /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anti-imaging (AI) filters</a:t>
            </a:r>
          </a:p>
          <a:p>
            <a:pPr lvl="1"/>
            <a:r>
              <a:rPr lang="en-US" sz="2400" b="1" dirty="0" smtClean="0">
                <a:solidFill>
                  <a:srgbClr val="0000FF"/>
                </a:solidFill>
              </a:rPr>
              <a:t>Typical signal chain</a:t>
            </a:r>
            <a:endParaRPr lang="en-US" sz="2400" b="1" dirty="0">
              <a:solidFill>
                <a:srgbClr val="0000FF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4240125"/>
            <a:ext cx="63881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318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Digitization (Quantization) noise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9"/>
            <a:ext cx="9144000" cy="6322089"/>
          </a:xfrm>
        </p:spPr>
        <p:txBody>
          <a:bodyPr>
            <a:normAutofit/>
          </a:bodyPr>
          <a:lstStyle/>
          <a:p>
            <a:r>
              <a:rPr lang="en-US" b="1" dirty="0" smtClean="0"/>
              <a:t>Analog signals (~+/-10V) -&gt; Digital signal</a:t>
            </a:r>
          </a:p>
          <a:p>
            <a:pPr lvl="1"/>
            <a:r>
              <a:rPr lang="en-US" b="1" dirty="0" smtClean="0">
                <a:solidFill>
                  <a:srgbClr val="0000FF"/>
                </a:solidFill>
              </a:rPr>
              <a:t>Digitized to a discrete N bit integer number</a:t>
            </a:r>
          </a:p>
          <a:p>
            <a:pPr lvl="1"/>
            <a:endParaRPr lang="en-US" b="1" dirty="0"/>
          </a:p>
          <a:p>
            <a:pPr lvl="1"/>
            <a:endParaRPr lang="en-US" b="1" dirty="0" smtClean="0"/>
          </a:p>
          <a:p>
            <a:pPr lvl="1"/>
            <a:endParaRPr lang="en-US" b="1" dirty="0"/>
          </a:p>
          <a:p>
            <a:pPr lvl="1"/>
            <a:endParaRPr lang="en-US" b="1" dirty="0" smtClean="0"/>
          </a:p>
          <a:p>
            <a:pPr lvl="1"/>
            <a:endParaRPr lang="en-US" b="1" dirty="0" smtClean="0"/>
          </a:p>
          <a:p>
            <a:pPr marL="457200" lvl="1" indent="0">
              <a:buNone/>
            </a:pPr>
            <a:endParaRPr lang="en-US" b="1" dirty="0" smtClean="0"/>
          </a:p>
          <a:p>
            <a:pPr lvl="1"/>
            <a:r>
              <a:rPr lang="en-US" b="1" dirty="0" smtClean="0">
                <a:solidFill>
                  <a:srgbClr val="0000FF"/>
                </a:solidFill>
              </a:rPr>
              <a:t>Quantization causes a white noise</a:t>
            </a:r>
            <a:r>
              <a:rPr lang="en-US" b="1" dirty="0">
                <a:solidFill>
                  <a:srgbClr val="0000FF"/>
                </a:solidFill>
              </a:rPr>
              <a:t/>
            </a:r>
            <a:br>
              <a:rPr lang="en-US" b="1" dirty="0">
                <a:solidFill>
                  <a:srgbClr val="0000FF"/>
                </a:solidFill>
              </a:rPr>
            </a:br>
            <a:r>
              <a:rPr lang="en-US" b="1" dirty="0">
                <a:solidFill>
                  <a:srgbClr val="0000FF"/>
                </a:solidFill>
              </a:rPr>
              <a:t>e.g. +/-10V 16bit =&gt; </a:t>
            </a:r>
            <a:r>
              <a:rPr lang="en-US" b="1" dirty="0" err="1">
                <a:solidFill>
                  <a:srgbClr val="0000FF"/>
                </a:solidFill>
              </a:rPr>
              <a:t>Δ</a:t>
            </a:r>
            <a:r>
              <a:rPr lang="en-US" b="1" dirty="0">
                <a:solidFill>
                  <a:srgbClr val="0000FF"/>
                </a:solidFill>
              </a:rPr>
              <a:t> = 0.3mV =&gt; </a:t>
            </a:r>
            <a:r>
              <a:rPr lang="en-US" b="1" dirty="0" err="1">
                <a:solidFill>
                  <a:srgbClr val="0000FF"/>
                </a:solidFill>
              </a:rPr>
              <a:t>Vn</a:t>
            </a:r>
            <a:r>
              <a:rPr lang="en-US" b="1" dirty="0">
                <a:solidFill>
                  <a:srgbClr val="0000FF"/>
                </a:solidFill>
              </a:rPr>
              <a:t> ~ 100 </a:t>
            </a:r>
            <a:r>
              <a:rPr lang="en-US" b="1" dirty="0" err="1">
                <a:solidFill>
                  <a:srgbClr val="0000FF"/>
                </a:solidFill>
              </a:rPr>
              <a:t>μV</a:t>
            </a:r>
            <a:r>
              <a:rPr lang="en-US" b="1" dirty="0">
                <a:solidFill>
                  <a:srgbClr val="0000FF"/>
                </a:solidFill>
              </a:rPr>
              <a:t>/</a:t>
            </a:r>
            <a:r>
              <a:rPr lang="en-US" b="1" dirty="0" err="1" smtClean="0">
                <a:solidFill>
                  <a:srgbClr val="0000FF"/>
                </a:solidFill>
              </a:rPr>
              <a:t>sqrtHz</a:t>
            </a:r>
            <a:r>
              <a:rPr lang="en-US" b="1" dirty="0" smtClean="0">
                <a:solidFill>
                  <a:srgbClr val="0000FF"/>
                </a:solidFill>
              </a:rPr>
              <a:t/>
            </a:r>
            <a:br>
              <a:rPr lang="en-US" b="1" dirty="0" smtClean="0">
                <a:solidFill>
                  <a:srgbClr val="0000FF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cf. </a:t>
            </a:r>
            <a:r>
              <a:rPr lang="en-US" b="1" dirty="0">
                <a:solidFill>
                  <a:srgbClr val="FF0000"/>
                </a:solidFill>
              </a:rPr>
              <a:t>I</a:t>
            </a:r>
            <a:r>
              <a:rPr lang="en-US" b="1" dirty="0" smtClean="0">
                <a:solidFill>
                  <a:srgbClr val="FF0000"/>
                </a:solidFill>
              </a:rPr>
              <a:t>nput noise of a typical analog circuit 10nV/</a:t>
            </a:r>
            <a:r>
              <a:rPr lang="en-US" b="1" dirty="0" err="1" smtClean="0">
                <a:solidFill>
                  <a:srgbClr val="FF0000"/>
                </a:solidFill>
              </a:rPr>
              <a:t>sqrtHz</a:t>
            </a:r>
            <a:endParaRPr lang="en-US" b="1" dirty="0" smtClean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22709" y="4533017"/>
            <a:ext cx="66034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http://</a:t>
            </a:r>
            <a:r>
              <a:rPr lang="en-US" dirty="0" err="1">
                <a:hlinkClick r:id="rId2"/>
              </a:rPr>
              <a:t>www.analog.com</a:t>
            </a:r>
            <a:r>
              <a:rPr lang="en-US" dirty="0">
                <a:hlinkClick r:id="rId2"/>
              </a:rPr>
              <a:t>/static/imported-files/tutorials/MT-229.pdf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9772" y="2027615"/>
            <a:ext cx="5867400" cy="2527300"/>
          </a:xfrm>
          <a:prstGeom prst="rect">
            <a:avLst/>
          </a:prstGeom>
        </p:spPr>
      </p:pic>
      <p:sp>
        <p:nvSpPr>
          <p:cNvPr id="9" name="コンテンツ プレースホルダ 2"/>
          <p:cNvSpPr txBox="1">
            <a:spLocks/>
          </p:cNvSpPr>
          <p:nvPr/>
        </p:nvSpPr>
        <p:spPr>
          <a:xfrm>
            <a:off x="107655" y="2398226"/>
            <a:ext cx="2016183" cy="621009"/>
          </a:xfrm>
          <a:prstGeom prst="rect">
            <a:avLst/>
          </a:prstGeom>
          <a:noFill/>
          <a:ln>
            <a:noFill/>
          </a:ln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+mj-lt"/>
              </a:rPr>
              <a:t>quantization</a:t>
            </a:r>
          </a:p>
        </p:txBody>
      </p:sp>
      <p:sp>
        <p:nvSpPr>
          <p:cNvPr id="10" name="コンテンツ プレースホルダ 2"/>
          <p:cNvSpPr txBox="1">
            <a:spLocks/>
          </p:cNvSpPr>
          <p:nvPr/>
        </p:nvSpPr>
        <p:spPr>
          <a:xfrm>
            <a:off x="6446328" y="2087721"/>
            <a:ext cx="2804411" cy="621009"/>
          </a:xfrm>
          <a:prstGeom prst="rect">
            <a:avLst/>
          </a:prstGeom>
          <a:noFill/>
          <a:ln>
            <a:noFill/>
          </a:ln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+mj-lt"/>
              </a:rPr>
              <a:t>quantization error</a:t>
            </a:r>
          </a:p>
        </p:txBody>
      </p:sp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881" y="5059907"/>
            <a:ext cx="2386582" cy="64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019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Digitization (Quantization) noise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9"/>
            <a:ext cx="9144000" cy="5932041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Whitening</a:t>
            </a:r>
            <a:endParaRPr lang="en-US" b="1" dirty="0" smtClean="0"/>
          </a:p>
          <a:p>
            <a:pPr lvl="1"/>
            <a:r>
              <a:rPr lang="en-US" sz="2400" b="1" dirty="0" smtClean="0">
                <a:solidFill>
                  <a:srgbClr val="0000FF"/>
                </a:solidFill>
              </a:rPr>
              <a:t>Amplify a signal in the </a:t>
            </a:r>
            <a:r>
              <a:rPr lang="en-US" sz="2400" b="1" dirty="0" err="1" smtClean="0">
                <a:solidFill>
                  <a:srgbClr val="0000FF"/>
                </a:solidFill>
              </a:rPr>
              <a:t>freq</a:t>
            </a:r>
            <a:r>
              <a:rPr lang="en-US" sz="2400" b="1" dirty="0" smtClean="0">
                <a:solidFill>
                  <a:srgbClr val="0000FF"/>
                </a:solidFill>
              </a:rPr>
              <a:t> band where the signal is weak</a:t>
            </a:r>
          </a:p>
          <a:p>
            <a:pPr lvl="1"/>
            <a:endParaRPr lang="en-US" sz="2400" b="1" dirty="0">
              <a:solidFill>
                <a:srgbClr val="0000FF"/>
              </a:solidFill>
            </a:endParaRPr>
          </a:p>
          <a:p>
            <a:pPr lvl="1"/>
            <a:endParaRPr lang="en-US" sz="2400" b="1" dirty="0" smtClean="0">
              <a:solidFill>
                <a:srgbClr val="0000FF"/>
              </a:solidFill>
            </a:endParaRPr>
          </a:p>
          <a:p>
            <a:pPr lvl="1"/>
            <a:endParaRPr lang="en-US" sz="2400" b="1" dirty="0">
              <a:solidFill>
                <a:srgbClr val="0000FF"/>
              </a:solidFill>
            </a:endParaRPr>
          </a:p>
          <a:p>
            <a:pPr marL="457200" lvl="1" indent="0">
              <a:buNone/>
            </a:pPr>
            <a:endParaRPr lang="en-US" sz="2400" b="1" dirty="0">
              <a:solidFill>
                <a:srgbClr val="0000FF"/>
              </a:solidFill>
            </a:endParaRPr>
          </a:p>
          <a:p>
            <a:r>
              <a:rPr lang="en-US" sz="2800" b="1" dirty="0" err="1" smtClean="0"/>
              <a:t>Dewhitening</a:t>
            </a:r>
            <a:endParaRPr lang="en-US" b="1" dirty="0"/>
          </a:p>
          <a:p>
            <a:pPr lvl="1"/>
            <a:r>
              <a:rPr lang="en-US" sz="2400" b="1" dirty="0">
                <a:solidFill>
                  <a:srgbClr val="0000FF"/>
                </a:solidFill>
              </a:rPr>
              <a:t>Amplify a signal in the </a:t>
            </a:r>
            <a:r>
              <a:rPr lang="en-US" sz="2400" b="1" dirty="0" err="1">
                <a:solidFill>
                  <a:srgbClr val="0000FF"/>
                </a:solidFill>
              </a:rPr>
              <a:t>freq</a:t>
            </a:r>
            <a:r>
              <a:rPr lang="en-US" sz="2400" b="1" dirty="0">
                <a:solidFill>
                  <a:srgbClr val="0000FF"/>
                </a:solidFill>
              </a:rPr>
              <a:t> band where the signal is weak</a:t>
            </a:r>
            <a:endParaRPr lang="en-US" sz="2400" b="1" dirty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endParaRPr lang="en-US" sz="2400" b="1" dirty="0" smtClean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071" y="1863034"/>
            <a:ext cx="6352397" cy="20052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8363" y="4500565"/>
            <a:ext cx="6973285" cy="197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333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Control induced noise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9"/>
            <a:ext cx="9144000" cy="5474841"/>
          </a:xfrm>
        </p:spPr>
        <p:txBody>
          <a:bodyPr>
            <a:normAutofit/>
          </a:bodyPr>
          <a:lstStyle/>
          <a:p>
            <a:r>
              <a:rPr lang="en-US" b="1" dirty="0" smtClean="0">
                <a:latin typeface="+mj-lt"/>
              </a:rPr>
              <a:t>Noise couplings from auxiliary loops</a:t>
            </a:r>
          </a:p>
          <a:p>
            <a:pPr lvl="1"/>
            <a:r>
              <a:rPr lang="en-US" b="1" dirty="0" smtClean="0">
                <a:solidFill>
                  <a:srgbClr val="0000FF"/>
                </a:solidFill>
                <a:latin typeface="+mj-lt"/>
              </a:rPr>
              <a:t>e.g. Angle control feedback </a:t>
            </a:r>
            <a:br>
              <a:rPr lang="en-US" b="1" dirty="0" smtClean="0">
                <a:solidFill>
                  <a:srgbClr val="0000FF"/>
                </a:solidFill>
                <a:latin typeface="+mj-lt"/>
              </a:rPr>
            </a:br>
            <a:r>
              <a:rPr lang="en-US" b="1" dirty="0" smtClean="0">
                <a:solidFill>
                  <a:srgbClr val="0000FF"/>
                </a:solidFill>
                <a:latin typeface="+mj-lt"/>
              </a:rPr>
              <a:t>         -&gt; noise injection to the GW channel</a:t>
            </a:r>
          </a:p>
          <a:p>
            <a:pPr lvl="1"/>
            <a:r>
              <a:rPr lang="en-US" b="1" dirty="0" smtClean="0">
                <a:solidFill>
                  <a:srgbClr val="008000"/>
                </a:solidFill>
                <a:latin typeface="+mj-lt"/>
              </a:rPr>
              <a:t>Mitigation</a:t>
            </a:r>
            <a:br>
              <a:rPr lang="en-US" b="1" dirty="0" smtClean="0">
                <a:solidFill>
                  <a:srgbClr val="008000"/>
                </a:solidFill>
                <a:latin typeface="+mj-lt"/>
              </a:rPr>
            </a:br>
            <a:r>
              <a:rPr lang="en-US" b="1" dirty="0">
                <a:solidFill>
                  <a:srgbClr val="008000"/>
                </a:solidFill>
              </a:rPr>
              <a:t>1) Make the coupling </a:t>
            </a:r>
            <a:r>
              <a:rPr lang="en-US" b="1" dirty="0" smtClean="0">
                <a:solidFill>
                  <a:srgbClr val="008000"/>
                </a:solidFill>
              </a:rPr>
              <a:t>smaller</a:t>
            </a:r>
            <a:br>
              <a:rPr lang="en-US" b="1" dirty="0" smtClean="0">
                <a:solidFill>
                  <a:srgbClr val="008000"/>
                </a:solidFill>
              </a:rPr>
            </a:br>
            <a:r>
              <a:rPr lang="en-US" b="1" dirty="0">
                <a:solidFill>
                  <a:srgbClr val="008000"/>
                </a:solidFill>
              </a:rPr>
              <a:t>2) Make the noise itself </a:t>
            </a:r>
            <a:r>
              <a:rPr lang="en-US" b="1" dirty="0" smtClean="0">
                <a:solidFill>
                  <a:srgbClr val="008000"/>
                </a:solidFill>
              </a:rPr>
              <a:t>smaller</a:t>
            </a:r>
            <a:br>
              <a:rPr lang="en-US" b="1" dirty="0" smtClean="0">
                <a:solidFill>
                  <a:srgbClr val="008000"/>
                </a:solidFill>
              </a:rPr>
            </a:br>
            <a:r>
              <a:rPr lang="en-US" b="1" dirty="0" smtClean="0">
                <a:solidFill>
                  <a:srgbClr val="008000"/>
                </a:solidFill>
              </a:rPr>
              <a:t>3) Limit the control bandwidth of the aux loop</a:t>
            </a:r>
            <a:endParaRPr lang="en-US" b="1" dirty="0">
              <a:solidFill>
                <a:srgbClr val="008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2373" y="4229100"/>
            <a:ext cx="647700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702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Actuator noise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9"/>
            <a:ext cx="9144000" cy="5474841"/>
          </a:xfrm>
        </p:spPr>
        <p:txBody>
          <a:bodyPr>
            <a:normAutofit/>
          </a:bodyPr>
          <a:lstStyle/>
          <a:p>
            <a:r>
              <a:rPr lang="en-US" b="1" dirty="0" smtClean="0"/>
              <a:t>Actuator noise appears in the GW signal</a:t>
            </a:r>
            <a:br>
              <a:rPr lang="en-US" b="1" dirty="0" smtClean="0"/>
            </a:br>
            <a:r>
              <a:rPr lang="en-US" b="1" dirty="0" smtClean="0"/>
              <a:t>as an external disturbance</a:t>
            </a:r>
          </a:p>
          <a:p>
            <a:endParaRPr lang="en-US" b="1" dirty="0"/>
          </a:p>
          <a:p>
            <a:pPr lvl="1"/>
            <a:r>
              <a:rPr lang="en-US" b="1" dirty="0" smtClean="0">
                <a:solidFill>
                  <a:srgbClr val="008000"/>
                </a:solidFill>
              </a:rPr>
              <a:t>Mitigation</a:t>
            </a:r>
            <a:r>
              <a:rPr lang="en-US" b="1" dirty="0">
                <a:solidFill>
                  <a:srgbClr val="008000"/>
                </a:solidFill>
              </a:rPr>
              <a:t/>
            </a:r>
            <a:br>
              <a:rPr lang="en-US" b="1" dirty="0">
                <a:solidFill>
                  <a:srgbClr val="008000"/>
                </a:solidFill>
              </a:rPr>
            </a:br>
            <a:r>
              <a:rPr lang="en-US" b="1" dirty="0">
                <a:solidFill>
                  <a:srgbClr val="008000"/>
                </a:solidFill>
              </a:rPr>
              <a:t>1) </a:t>
            </a:r>
            <a:r>
              <a:rPr lang="en-US" b="1" dirty="0" smtClean="0">
                <a:solidFill>
                  <a:srgbClr val="008000"/>
                </a:solidFill>
              </a:rPr>
              <a:t>Make </a:t>
            </a:r>
            <a:r>
              <a:rPr lang="en-US" b="1" dirty="0">
                <a:solidFill>
                  <a:srgbClr val="008000"/>
                </a:solidFill>
              </a:rPr>
              <a:t>the noise itself smaller</a:t>
            </a:r>
            <a:br>
              <a:rPr lang="en-US" b="1" dirty="0">
                <a:solidFill>
                  <a:srgbClr val="008000"/>
                </a:solidFill>
              </a:rPr>
            </a:br>
            <a:r>
              <a:rPr lang="en-US" b="1" dirty="0" smtClean="0">
                <a:solidFill>
                  <a:srgbClr val="008000"/>
                </a:solidFill>
              </a:rPr>
              <a:t>2) Make the actuator response smaller</a:t>
            </a:r>
          </a:p>
          <a:p>
            <a:pPr lvl="1"/>
            <a:endParaRPr lang="en-US" b="1" dirty="0">
              <a:solidFill>
                <a:srgbClr val="008000"/>
              </a:solidFill>
            </a:endParaRPr>
          </a:p>
          <a:p>
            <a:pPr lvl="1"/>
            <a:r>
              <a:rPr lang="en-US" b="1" dirty="0" smtClean="0">
                <a:solidFill>
                  <a:srgbClr val="0000FF"/>
                </a:solidFill>
              </a:rPr>
              <a:t>We need to keep sufficient actuator strength</a:t>
            </a:r>
            <a:r>
              <a:rPr lang="en-US" b="1" dirty="0">
                <a:solidFill>
                  <a:srgbClr val="0000FF"/>
                </a:solidFill>
              </a:rPr>
              <a:t/>
            </a:r>
            <a:br>
              <a:rPr lang="en-US" b="1" dirty="0">
                <a:solidFill>
                  <a:srgbClr val="0000FF"/>
                </a:solidFill>
              </a:rPr>
            </a:br>
            <a:r>
              <a:rPr lang="en-US" b="1" dirty="0" smtClean="0">
                <a:solidFill>
                  <a:srgbClr val="0000FF"/>
                </a:solidFill>
              </a:rPr>
              <a:t>for lock acquisition</a:t>
            </a:r>
            <a:br>
              <a:rPr lang="en-US" b="1" dirty="0" smtClean="0">
                <a:solidFill>
                  <a:srgbClr val="0000FF"/>
                </a:solidFill>
              </a:rPr>
            </a:br>
            <a:r>
              <a:rPr lang="en-US" b="1" dirty="0" smtClean="0">
                <a:solidFill>
                  <a:srgbClr val="0000FF"/>
                </a:solidFill>
              </a:rPr>
              <a:t>=&gt; Transition to a low-noise mode after achieving lock</a:t>
            </a:r>
          </a:p>
        </p:txBody>
      </p:sp>
    </p:spTree>
    <p:extLst>
      <p:ext uri="{BB962C8B-B14F-4D97-AF65-F5344CB8AC3E}">
        <p14:creationId xmlns:p14="http://schemas.microsoft.com/office/powerpoint/2010/main" val="1177870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470347" y="3344508"/>
            <a:ext cx="8077200" cy="1673352"/>
          </a:xfrm>
        </p:spPr>
        <p:txBody>
          <a:bodyPr>
            <a:normAutofit/>
          </a:bodyPr>
          <a:lstStyle/>
          <a:p>
            <a:pPr algn="ctr"/>
            <a:r>
              <a:rPr lang="en-US" altLang="ja-JP" sz="4800" dirty="0" smtClean="0"/>
              <a:t>Summary</a:t>
            </a:r>
            <a:endParaRPr lang="ja-JP" altLang="en-US" sz="4800" dirty="0"/>
          </a:p>
        </p:txBody>
      </p:sp>
    </p:spTree>
    <p:extLst>
      <p:ext uri="{BB962C8B-B14F-4D97-AF65-F5344CB8AC3E}">
        <p14:creationId xmlns:p14="http://schemas.microsoft.com/office/powerpoint/2010/main" val="1748412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Summary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9"/>
            <a:ext cx="9144000" cy="5474841"/>
          </a:xfrm>
        </p:spPr>
        <p:txBody>
          <a:bodyPr>
            <a:normAutofit/>
          </a:bodyPr>
          <a:lstStyle/>
          <a:p>
            <a:r>
              <a:rPr lang="en-US" b="1" dirty="0" smtClean="0"/>
              <a:t>Summary</a:t>
            </a:r>
          </a:p>
          <a:p>
            <a:pPr lvl="1"/>
            <a:r>
              <a:rPr lang="en-US" b="1" dirty="0" smtClean="0">
                <a:solidFill>
                  <a:srgbClr val="0000FF"/>
                </a:solidFill>
              </a:rPr>
              <a:t>There are such large number of noises</a:t>
            </a:r>
          </a:p>
          <a:p>
            <a:pPr lvl="1"/>
            <a:r>
              <a:rPr lang="en-US" b="1" dirty="0" smtClean="0">
                <a:solidFill>
                  <a:srgbClr val="0000FF"/>
                </a:solidFill>
              </a:rPr>
              <a:t>They are quite </a:t>
            </a:r>
            <a:r>
              <a:rPr lang="en-US" b="1" dirty="0" err="1" smtClean="0">
                <a:solidFill>
                  <a:srgbClr val="0000FF"/>
                </a:solidFill>
              </a:rPr>
              <a:t>omnidisciplinary</a:t>
            </a:r>
            <a:endParaRPr lang="en-US" b="1" dirty="0" smtClean="0">
              <a:solidFill>
                <a:srgbClr val="0000FF"/>
              </a:solidFill>
            </a:endParaRPr>
          </a:p>
          <a:p>
            <a:pPr lvl="1"/>
            <a:r>
              <a:rPr lang="en-US" b="1" dirty="0" smtClean="0">
                <a:solidFill>
                  <a:srgbClr val="0000FF"/>
                </a:solidFill>
              </a:rPr>
              <a:t>Even only one noise can ruin our GW detection</a:t>
            </a:r>
          </a:p>
          <a:p>
            <a:pPr lvl="1"/>
            <a:endParaRPr lang="en-US" b="1" dirty="0" smtClean="0">
              <a:solidFill>
                <a:srgbClr val="0000FF"/>
              </a:solidFill>
            </a:endParaRPr>
          </a:p>
          <a:p>
            <a:pPr lvl="1"/>
            <a:r>
              <a:rPr lang="en-US" b="1" dirty="0">
                <a:solidFill>
                  <a:srgbClr val="0000FF"/>
                </a:solidFill>
              </a:rPr>
              <a:t>GW detection will be achieved by</a:t>
            </a:r>
          </a:p>
          <a:p>
            <a:pPr lvl="2"/>
            <a:r>
              <a:rPr lang="en-US" b="1" dirty="0">
                <a:solidFill>
                  <a:srgbClr val="FF0000"/>
                </a:solidFill>
              </a:rPr>
              <a:t>Careful design / knowledge / </a:t>
            </a:r>
            <a:r>
              <a:rPr lang="en-US" b="1" dirty="0" smtClean="0">
                <a:solidFill>
                  <a:srgbClr val="FF0000"/>
                </a:solidFill>
              </a:rPr>
              <a:t>experience</a:t>
            </a:r>
            <a:endParaRPr lang="en-US" b="1" dirty="0">
              <a:solidFill>
                <a:srgbClr val="FF0000"/>
              </a:solidFill>
            </a:endParaRPr>
          </a:p>
          <a:p>
            <a:pPr lvl="2"/>
            <a:r>
              <a:rPr lang="en-US" b="1" dirty="0" smtClean="0">
                <a:solidFill>
                  <a:srgbClr val="FF0000"/>
                </a:solidFill>
              </a:rPr>
              <a:t>Logical, but </a:t>
            </a:r>
            <a:r>
              <a:rPr lang="en-US" b="1" dirty="0">
                <a:solidFill>
                  <a:srgbClr val="FF0000"/>
                </a:solidFill>
              </a:rPr>
              <a:t>inspirational trouble </a:t>
            </a:r>
            <a:r>
              <a:rPr lang="en-US" b="1" dirty="0" smtClean="0">
                <a:solidFill>
                  <a:srgbClr val="FF0000"/>
                </a:solidFill>
              </a:rPr>
              <a:t>shooting</a:t>
            </a:r>
          </a:p>
          <a:p>
            <a:pPr lvl="1"/>
            <a:r>
              <a:rPr lang="en-US" b="1" dirty="0" smtClean="0">
                <a:solidFill>
                  <a:srgbClr val="0000FF"/>
                </a:solidFill>
              </a:rPr>
              <a:t>Noise “hunting”</a:t>
            </a:r>
            <a:endParaRPr lang="en-US" b="1" dirty="0">
              <a:solidFill>
                <a:srgbClr val="0000FF"/>
              </a:solidFill>
            </a:endParaRPr>
          </a:p>
          <a:p>
            <a:pPr lvl="2"/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819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794" y="1939883"/>
            <a:ext cx="7109952" cy="4029263"/>
          </a:xfrm>
          <a:prstGeom prst="rect">
            <a:avLst/>
          </a:prstGeom>
        </p:spPr>
      </p:pic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8"/>
            <a:ext cx="9144000" cy="5932041"/>
          </a:xfrm>
        </p:spPr>
        <p:txBody>
          <a:bodyPr>
            <a:normAutofit/>
          </a:bodyPr>
          <a:lstStyle/>
          <a:p>
            <a:pPr marL="118872" indent="0">
              <a:buNone/>
            </a:pPr>
            <a:r>
              <a:rPr lang="en-US" sz="2800" b="1" dirty="0" smtClean="0">
                <a:latin typeface="+mj-lt"/>
              </a:rPr>
              <a:t>Example</a:t>
            </a:r>
          </a:p>
          <a:p>
            <a:pPr marL="118872" indent="0"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+mj-lt"/>
              </a:rPr>
              <a:t>PSD</a:t>
            </a:r>
            <a:r>
              <a:rPr lang="en-US" sz="2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+mj-lt"/>
              </a:rPr>
              <a:t>[</a:t>
            </a:r>
            <a:r>
              <a:rPr lang="en-US" sz="2400" b="1" dirty="0" err="1" smtClean="0">
                <a:solidFill>
                  <a:srgbClr val="FF0000"/>
                </a:solidFill>
                <a:latin typeface="+mj-lt"/>
              </a:rPr>
              <a:t>fm</a:t>
            </a:r>
            <a:r>
              <a:rPr lang="en-US" sz="2400" b="1" dirty="0" smtClean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2400" b="1" dirty="0" err="1" smtClean="0">
                <a:solidFill>
                  <a:srgbClr val="FF0000"/>
                </a:solidFill>
                <a:latin typeface="+mj-lt"/>
              </a:rPr>
              <a:t>sqrtHz</a:t>
            </a:r>
            <a:r>
              <a:rPr lang="en-US" sz="2400" b="1" dirty="0" smtClean="0">
                <a:solidFill>
                  <a:srgbClr val="FF0000"/>
                </a:solidFill>
                <a:latin typeface="+mj-lt"/>
              </a:rPr>
              <a:t>] in log-log scale,	</a:t>
            </a:r>
            <a:r>
              <a:rPr lang="en-US" sz="2400" b="1" dirty="0" smtClean="0">
                <a:solidFill>
                  <a:srgbClr val="3366FF"/>
                </a:solidFill>
                <a:latin typeface="+mj-lt"/>
              </a:rPr>
              <a:t>RMS </a:t>
            </a:r>
            <a:r>
              <a:rPr lang="en-US" sz="2400" b="1" dirty="0">
                <a:solidFill>
                  <a:srgbClr val="3366FF"/>
                </a:solidFill>
                <a:latin typeface="+mj-lt"/>
              </a:rPr>
              <a:t>[</a:t>
            </a:r>
            <a:r>
              <a:rPr lang="en-US" sz="2400" b="1" dirty="0" err="1" smtClean="0">
                <a:solidFill>
                  <a:srgbClr val="3366FF"/>
                </a:solidFill>
                <a:latin typeface="+mj-lt"/>
              </a:rPr>
              <a:t>fm</a:t>
            </a:r>
            <a:r>
              <a:rPr lang="en-US" sz="2400" b="1" dirty="0" smtClean="0">
                <a:solidFill>
                  <a:srgbClr val="3366FF"/>
                </a:solidFill>
                <a:latin typeface="+mj-lt"/>
              </a:rPr>
              <a:t>] ~ 50fm = 0.05pm</a:t>
            </a:r>
            <a:endParaRPr lang="en-US" sz="2400" b="1" dirty="0">
              <a:solidFill>
                <a:srgbClr val="3366FF"/>
              </a:solidFill>
              <a:latin typeface="+mj-lt"/>
            </a:endParaRPr>
          </a:p>
          <a:p>
            <a:pPr marL="118872" indent="0">
              <a:buNone/>
            </a:pPr>
            <a:endParaRPr lang="en-US" sz="2400" b="1" dirty="0" smtClean="0">
              <a:solidFill>
                <a:srgbClr val="FF0000"/>
              </a:solidFill>
              <a:latin typeface="+mj-lt"/>
            </a:endParaRPr>
          </a:p>
          <a:p>
            <a:pPr marL="118872" indent="0">
              <a:buNone/>
            </a:pPr>
            <a:endParaRPr lang="en-US" sz="2400" b="1" dirty="0">
              <a:solidFill>
                <a:srgbClr val="FF0000"/>
              </a:solidFill>
              <a:latin typeface="+mj-lt"/>
            </a:endParaRPr>
          </a:p>
          <a:p>
            <a:pPr marL="118872" indent="0">
              <a:buNone/>
            </a:pPr>
            <a:endParaRPr lang="en-US" sz="2400" b="1" dirty="0" smtClean="0">
              <a:solidFill>
                <a:srgbClr val="FF0000"/>
              </a:solidFill>
              <a:latin typeface="+mj-lt"/>
            </a:endParaRPr>
          </a:p>
          <a:p>
            <a:pPr marL="118872" indent="0">
              <a:buNone/>
            </a:pPr>
            <a:endParaRPr lang="en-US" sz="2400" b="1" dirty="0">
              <a:solidFill>
                <a:srgbClr val="FF0000"/>
              </a:solidFill>
              <a:latin typeface="+mj-lt"/>
            </a:endParaRPr>
          </a:p>
          <a:p>
            <a:pPr marL="118872" indent="0">
              <a:buNone/>
            </a:pPr>
            <a:endParaRPr lang="en-US" sz="2400" b="1" dirty="0" smtClean="0">
              <a:solidFill>
                <a:srgbClr val="FF0000"/>
              </a:solidFill>
              <a:latin typeface="+mj-lt"/>
            </a:endParaRPr>
          </a:p>
          <a:p>
            <a:pPr marL="118872" indent="0">
              <a:buNone/>
            </a:pPr>
            <a:endParaRPr lang="en-US" sz="2400" b="1" dirty="0">
              <a:solidFill>
                <a:srgbClr val="FF0000"/>
              </a:solidFill>
              <a:latin typeface="+mj-lt"/>
            </a:endParaRPr>
          </a:p>
          <a:p>
            <a:pPr marL="118872" indent="0">
              <a:buNone/>
            </a:pPr>
            <a:endParaRPr lang="en-US" sz="2400" b="1" dirty="0" smtClean="0">
              <a:solidFill>
                <a:srgbClr val="FF0000"/>
              </a:solidFill>
              <a:latin typeface="+mj-lt"/>
            </a:endParaRPr>
          </a:p>
          <a:p>
            <a:pPr marL="118872" indent="0">
              <a:buNone/>
            </a:pPr>
            <a:endParaRPr lang="en-US" sz="2400" b="1" dirty="0">
              <a:solidFill>
                <a:srgbClr val="FF0000"/>
              </a:solidFill>
              <a:latin typeface="+mj-lt"/>
            </a:endParaRPr>
          </a:p>
          <a:p>
            <a:pPr marL="118872" indent="0">
              <a:buNone/>
            </a:pPr>
            <a:endParaRPr lang="en-US" sz="2400" b="1" dirty="0" smtClean="0">
              <a:solidFill>
                <a:srgbClr val="FF0000"/>
              </a:solidFill>
              <a:latin typeface="+mj-lt"/>
            </a:endParaRPr>
          </a:p>
          <a:p>
            <a:pPr marL="118872" indent="0">
              <a:buNone/>
            </a:pPr>
            <a:endParaRPr lang="en-US" sz="2400" b="1" dirty="0" smtClean="0">
              <a:solidFill>
                <a:srgbClr val="FF0000"/>
              </a:solidFill>
              <a:latin typeface="+mj-lt"/>
            </a:endParaRPr>
          </a:p>
          <a:p>
            <a:pPr marL="118872" indent="0">
              <a:buNone/>
            </a:pPr>
            <a:endParaRPr lang="en-US" sz="2400" b="1" dirty="0">
              <a:solidFill>
                <a:srgbClr val="FF0000"/>
              </a:solidFill>
              <a:latin typeface="+mj-lt"/>
            </a:endParaRPr>
          </a:p>
          <a:p>
            <a:pPr marL="118872" indent="0"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+mj-lt"/>
              </a:rPr>
              <a:t>PSD </a:t>
            </a:r>
            <a:r>
              <a:rPr lang="en-US" sz="2400" b="1" dirty="0">
                <a:solidFill>
                  <a:srgbClr val="FF0000"/>
                </a:solidFill>
                <a:latin typeface="+mj-lt"/>
              </a:rPr>
              <a:t>[</a:t>
            </a:r>
            <a:r>
              <a:rPr lang="en-US" sz="2400" b="1" dirty="0" err="1">
                <a:solidFill>
                  <a:srgbClr val="FF0000"/>
                </a:solidFill>
                <a:latin typeface="+mj-lt"/>
              </a:rPr>
              <a:t>fm</a:t>
            </a:r>
            <a:r>
              <a:rPr lang="en-US" sz="2400" b="1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2400" b="1" dirty="0" err="1">
                <a:solidFill>
                  <a:srgbClr val="FF0000"/>
                </a:solidFill>
                <a:latin typeface="+mj-lt"/>
              </a:rPr>
              <a:t>sqrtHz</a:t>
            </a:r>
            <a:r>
              <a:rPr lang="en-US" sz="2400" b="1" dirty="0">
                <a:solidFill>
                  <a:srgbClr val="FF0000"/>
                </a:solidFill>
                <a:latin typeface="+mj-lt"/>
              </a:rPr>
              <a:t>] in log-</a:t>
            </a:r>
            <a:r>
              <a:rPr lang="en-US" sz="2400" b="1" dirty="0" err="1" smtClean="0">
                <a:solidFill>
                  <a:srgbClr val="FF0000"/>
                </a:solidFill>
                <a:latin typeface="+mj-lt"/>
              </a:rPr>
              <a:t>lin</a:t>
            </a:r>
            <a:r>
              <a:rPr lang="en-US" sz="2400" b="1" dirty="0" smtClean="0">
                <a:solidFill>
                  <a:srgbClr val="FF0000"/>
                </a:solidFill>
                <a:latin typeface="+mj-lt"/>
              </a:rPr>
              <a:t> scale</a:t>
            </a:r>
          </a:p>
          <a:p>
            <a:pPr marL="118872" indent="0">
              <a:buNone/>
            </a:pPr>
            <a:r>
              <a:rPr lang="en-US" sz="2400" b="1" dirty="0" smtClean="0">
                <a:solidFill>
                  <a:srgbClr val="3366FF"/>
                </a:solidFill>
                <a:latin typeface="+mj-lt"/>
              </a:rPr>
              <a:t>RMS </a:t>
            </a:r>
            <a:r>
              <a:rPr lang="en-US" sz="2400" b="1" dirty="0">
                <a:solidFill>
                  <a:srgbClr val="3366FF"/>
                </a:solidFill>
                <a:latin typeface="+mj-lt"/>
              </a:rPr>
              <a:t>[</a:t>
            </a:r>
            <a:r>
              <a:rPr lang="en-US" sz="2400" b="1" dirty="0" err="1">
                <a:solidFill>
                  <a:srgbClr val="3366FF"/>
                </a:solidFill>
                <a:latin typeface="+mj-lt"/>
              </a:rPr>
              <a:t>fm</a:t>
            </a:r>
            <a:r>
              <a:rPr lang="en-US" sz="2400" b="1" dirty="0">
                <a:solidFill>
                  <a:srgbClr val="3366FF"/>
                </a:solidFill>
                <a:latin typeface="+mj-lt"/>
              </a:rPr>
              <a:t>]</a:t>
            </a:r>
          </a:p>
          <a:p>
            <a:pPr marL="118872" indent="0">
              <a:buNone/>
            </a:pPr>
            <a:endParaRPr lang="en-US" sz="2400" b="1" dirty="0" smtClean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/>
              <a:t>Introduction ~ </a:t>
            </a:r>
            <a:r>
              <a:rPr lang="en-US" altLang="ja-JP" dirty="0" smtClean="0"/>
              <a:t>Noise?</a:t>
            </a:r>
            <a:endParaRPr lang="ja-JP" altLang="en-US" dirty="0"/>
          </a:p>
        </p:txBody>
      </p:sp>
      <p:sp>
        <p:nvSpPr>
          <p:cNvPr id="6" name="コンテンツ プレースホルダ 2"/>
          <p:cNvSpPr txBox="1">
            <a:spLocks/>
          </p:cNvSpPr>
          <p:nvPr/>
        </p:nvSpPr>
        <p:spPr>
          <a:xfrm>
            <a:off x="4671930" y="5980486"/>
            <a:ext cx="3265816" cy="710246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>
              <a:buFont typeface="Wingdings 2"/>
              <a:buNone/>
            </a:pPr>
            <a:r>
              <a:rPr lang="en-US" sz="2400" b="1" dirty="0">
                <a:solidFill>
                  <a:srgbClr val="F600FF"/>
                </a:solidFill>
                <a:latin typeface="+mj-lt"/>
              </a:rPr>
              <a:t>T</a:t>
            </a:r>
            <a:r>
              <a:rPr lang="en-US" sz="2400" b="1" dirty="0" smtClean="0">
                <a:solidFill>
                  <a:srgbClr val="F600FF"/>
                </a:solidFill>
                <a:latin typeface="+mj-lt"/>
              </a:rPr>
              <a:t>ime series [pm]</a:t>
            </a:r>
          </a:p>
        </p:txBody>
      </p:sp>
    </p:spTree>
    <p:extLst>
      <p:ext uri="{BB962C8B-B14F-4D97-AF65-F5344CB8AC3E}">
        <p14:creationId xmlns:p14="http://schemas.microsoft.com/office/powerpoint/2010/main" val="2035949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Components of the interferometer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211657" y="925959"/>
            <a:ext cx="8229600" cy="5390545"/>
          </a:xfrm>
        </p:spPr>
        <p:txBody>
          <a:bodyPr>
            <a:normAutofit/>
          </a:bodyPr>
          <a:lstStyle/>
          <a:p>
            <a:r>
              <a:rPr lang="en-US" altLang="ja-JP" b="1" dirty="0" smtClean="0">
                <a:latin typeface="+mj-lt"/>
              </a:rPr>
              <a:t>3 fundamentals of the GW detector</a:t>
            </a:r>
          </a:p>
          <a:p>
            <a:r>
              <a:rPr lang="en-US" altLang="ja-JP" b="1" dirty="0" smtClean="0">
                <a:solidFill>
                  <a:srgbClr val="008000"/>
                </a:solidFill>
                <a:latin typeface="+mj-lt"/>
              </a:rPr>
              <a:t>Mechanics</a:t>
            </a:r>
            <a:endParaRPr lang="en-US" altLang="ja-JP" b="1" dirty="0">
              <a:solidFill>
                <a:srgbClr val="008000"/>
              </a:solidFill>
              <a:latin typeface="+mj-lt"/>
            </a:endParaRPr>
          </a:p>
          <a:p>
            <a:r>
              <a:rPr lang="en-US" altLang="ja-JP" b="1" dirty="0" smtClean="0">
                <a:solidFill>
                  <a:srgbClr val="FF6600"/>
                </a:solidFill>
                <a:latin typeface="+mj-lt"/>
              </a:rPr>
              <a:t>Optics</a:t>
            </a:r>
            <a:endParaRPr lang="en-US" altLang="ja-JP" b="1" dirty="0" smtClean="0">
              <a:latin typeface="+mj-lt"/>
            </a:endParaRPr>
          </a:p>
          <a:p>
            <a:r>
              <a:rPr lang="en-US" altLang="ja-JP" b="1" dirty="0" smtClean="0">
                <a:solidFill>
                  <a:srgbClr val="0000FF"/>
                </a:solidFill>
                <a:latin typeface="+mj-lt"/>
              </a:rPr>
              <a:t>Electronics</a:t>
            </a:r>
            <a:endParaRPr lang="ja-JP" altLang="en-US" b="1" dirty="0">
              <a:solidFill>
                <a:srgbClr val="0000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91982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Components of the interferometer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211657" y="925959"/>
            <a:ext cx="8229600" cy="5390545"/>
          </a:xfrm>
        </p:spPr>
        <p:txBody>
          <a:bodyPr>
            <a:normAutofit/>
          </a:bodyPr>
          <a:lstStyle/>
          <a:p>
            <a:r>
              <a:rPr lang="en-US" altLang="ja-JP" b="1" dirty="0" smtClean="0">
                <a:latin typeface="+mj-lt"/>
              </a:rPr>
              <a:t>3 fundamentals of the GW detector</a:t>
            </a:r>
          </a:p>
          <a:p>
            <a:r>
              <a:rPr lang="en-US" altLang="ja-JP" b="1" dirty="0" smtClean="0">
                <a:solidFill>
                  <a:srgbClr val="008000"/>
                </a:solidFill>
                <a:latin typeface="+mj-lt"/>
              </a:rPr>
              <a:t>Mechanics</a:t>
            </a:r>
            <a:endParaRPr lang="en-US" altLang="ja-JP" b="1" dirty="0">
              <a:solidFill>
                <a:srgbClr val="008000"/>
              </a:solidFill>
              <a:latin typeface="+mj-lt"/>
            </a:endParaRPr>
          </a:p>
          <a:p>
            <a:r>
              <a:rPr lang="en-US" altLang="ja-JP" b="1" dirty="0" smtClean="0">
                <a:solidFill>
                  <a:srgbClr val="FF6600"/>
                </a:solidFill>
                <a:latin typeface="+mj-lt"/>
              </a:rPr>
              <a:t>Optics</a:t>
            </a:r>
            <a:endParaRPr lang="en-US" altLang="ja-JP" b="1" dirty="0" smtClean="0">
              <a:latin typeface="+mj-lt"/>
            </a:endParaRPr>
          </a:p>
          <a:p>
            <a:r>
              <a:rPr lang="en-US" altLang="ja-JP" b="1" dirty="0" smtClean="0">
                <a:solidFill>
                  <a:srgbClr val="0000FF"/>
                </a:solidFill>
                <a:latin typeface="+mj-lt"/>
              </a:rPr>
              <a:t>Electronics</a:t>
            </a:r>
            <a:endParaRPr lang="ja-JP" altLang="en-US" b="1" dirty="0">
              <a:solidFill>
                <a:srgbClr val="0000FF"/>
              </a:solidFill>
              <a:latin typeface="+mj-lt"/>
            </a:endParaRPr>
          </a:p>
        </p:txBody>
      </p:sp>
      <p:pic>
        <p:nvPicPr>
          <p:cNvPr id="4" name="図 6" descr="Opt_Mech_Elec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544" y="1027560"/>
            <a:ext cx="7422713" cy="565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761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707" y="3016502"/>
            <a:ext cx="5626100" cy="33909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Noise categories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211657" y="925960"/>
            <a:ext cx="8229600" cy="2181262"/>
          </a:xfrm>
        </p:spPr>
        <p:txBody>
          <a:bodyPr>
            <a:normAutofit/>
          </a:bodyPr>
          <a:lstStyle/>
          <a:p>
            <a:r>
              <a:rPr lang="en-US" altLang="ja-JP" b="1" dirty="0" smtClean="0">
                <a:latin typeface="+mj-lt"/>
              </a:rPr>
              <a:t>3 fundamentals of the GW detector</a:t>
            </a:r>
          </a:p>
          <a:p>
            <a:r>
              <a:rPr lang="en-US" altLang="ja-JP" b="1" dirty="0" smtClean="0">
                <a:solidFill>
                  <a:srgbClr val="008000"/>
                </a:solidFill>
                <a:latin typeface="+mj-lt"/>
              </a:rPr>
              <a:t>Mechanics	-&gt; Displacement noises</a:t>
            </a:r>
            <a:endParaRPr lang="en-US" altLang="ja-JP" b="1" dirty="0">
              <a:solidFill>
                <a:srgbClr val="008000"/>
              </a:solidFill>
              <a:latin typeface="+mj-lt"/>
            </a:endParaRPr>
          </a:p>
          <a:p>
            <a:r>
              <a:rPr lang="en-US" altLang="ja-JP" b="1" dirty="0" smtClean="0">
                <a:solidFill>
                  <a:srgbClr val="FF6600"/>
                </a:solidFill>
                <a:latin typeface="+mj-lt"/>
              </a:rPr>
              <a:t>Optics		-&gt; Optical noises</a:t>
            </a:r>
            <a:endParaRPr lang="en-US" altLang="ja-JP" b="1" dirty="0" smtClean="0">
              <a:latin typeface="+mj-lt"/>
            </a:endParaRPr>
          </a:p>
          <a:p>
            <a:r>
              <a:rPr lang="en-US" altLang="ja-JP" b="1" dirty="0" smtClean="0">
                <a:solidFill>
                  <a:srgbClr val="0000FF"/>
                </a:solidFill>
                <a:latin typeface="+mj-lt"/>
              </a:rPr>
              <a:t>Electronics	-&gt; Electrical noises</a:t>
            </a:r>
            <a:endParaRPr lang="ja-JP" altLang="en-US" b="1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5" name="コンテンツ プレースホルダ 2"/>
          <p:cNvSpPr txBox="1">
            <a:spLocks/>
          </p:cNvSpPr>
          <p:nvPr/>
        </p:nvSpPr>
        <p:spPr>
          <a:xfrm>
            <a:off x="1291278" y="3992482"/>
            <a:ext cx="1315399" cy="710246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>
              <a:buFont typeface="Wingdings 2"/>
              <a:buNone/>
            </a:pPr>
            <a:r>
              <a:rPr lang="en-US" sz="2400" dirty="0" smtClean="0">
                <a:solidFill>
                  <a:srgbClr val="FF6600"/>
                </a:solidFill>
                <a:latin typeface="+mj-lt"/>
              </a:rPr>
              <a:t>Optical</a:t>
            </a:r>
          </a:p>
        </p:txBody>
      </p:sp>
      <p:sp>
        <p:nvSpPr>
          <p:cNvPr id="6" name="コンテンツ プレースホルダ 2"/>
          <p:cNvSpPr txBox="1">
            <a:spLocks/>
          </p:cNvSpPr>
          <p:nvPr/>
        </p:nvSpPr>
        <p:spPr>
          <a:xfrm>
            <a:off x="3725757" y="4052106"/>
            <a:ext cx="1315399" cy="710246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>
              <a:buFont typeface="Wingdings 2"/>
              <a:buNone/>
            </a:pPr>
            <a:r>
              <a:rPr lang="en-US" sz="2400" dirty="0" smtClean="0">
                <a:solidFill>
                  <a:srgbClr val="FF6600"/>
                </a:solidFill>
                <a:latin typeface="+mj-lt"/>
              </a:rPr>
              <a:t>Optical</a:t>
            </a:r>
          </a:p>
        </p:txBody>
      </p:sp>
      <p:sp>
        <p:nvSpPr>
          <p:cNvPr id="7" name="コンテンツ プレースホルダ 2"/>
          <p:cNvSpPr txBox="1">
            <a:spLocks/>
          </p:cNvSpPr>
          <p:nvPr/>
        </p:nvSpPr>
        <p:spPr>
          <a:xfrm>
            <a:off x="5820669" y="4079126"/>
            <a:ext cx="2252336" cy="710246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>
              <a:buFont typeface="Wingdings 2"/>
              <a:buNone/>
            </a:pPr>
            <a:r>
              <a:rPr lang="en-US" sz="2400" dirty="0" smtClean="0">
                <a:solidFill>
                  <a:schemeClr val="accent4"/>
                </a:solidFill>
                <a:latin typeface="+mj-lt"/>
              </a:rPr>
              <a:t>Displacement</a:t>
            </a:r>
          </a:p>
        </p:txBody>
      </p:sp>
      <p:sp>
        <p:nvSpPr>
          <p:cNvPr id="8" name="コンテンツ プレースホルダ 2"/>
          <p:cNvSpPr txBox="1">
            <a:spLocks/>
          </p:cNvSpPr>
          <p:nvPr/>
        </p:nvSpPr>
        <p:spPr>
          <a:xfrm>
            <a:off x="3202762" y="3246171"/>
            <a:ext cx="2252336" cy="710246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>
              <a:buFont typeface="Wingdings 2"/>
              <a:buNone/>
            </a:pPr>
            <a:r>
              <a:rPr lang="en-US" sz="2400" dirty="0" smtClean="0">
                <a:solidFill>
                  <a:schemeClr val="accent4"/>
                </a:solidFill>
                <a:latin typeface="+mj-lt"/>
              </a:rPr>
              <a:t>Displacement</a:t>
            </a:r>
          </a:p>
        </p:txBody>
      </p:sp>
      <p:sp>
        <p:nvSpPr>
          <p:cNvPr id="9" name="コンテンツ プレースホルダ 2"/>
          <p:cNvSpPr txBox="1">
            <a:spLocks/>
          </p:cNvSpPr>
          <p:nvPr/>
        </p:nvSpPr>
        <p:spPr>
          <a:xfrm>
            <a:off x="3013692" y="6175490"/>
            <a:ext cx="2172226" cy="710246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>
              <a:buFont typeface="Wingdings 2"/>
              <a:buNone/>
            </a:pPr>
            <a:r>
              <a:rPr lang="en-US" sz="2400" dirty="0" smtClean="0">
                <a:solidFill>
                  <a:srgbClr val="0000FF"/>
                </a:solidFill>
                <a:latin typeface="+mj-lt"/>
              </a:rPr>
              <a:t>Electrical</a:t>
            </a:r>
          </a:p>
        </p:txBody>
      </p:sp>
      <p:sp>
        <p:nvSpPr>
          <p:cNvPr id="10" name="コンテンツ プレースホルダ 2"/>
          <p:cNvSpPr txBox="1">
            <a:spLocks/>
          </p:cNvSpPr>
          <p:nvPr/>
        </p:nvSpPr>
        <p:spPr>
          <a:xfrm>
            <a:off x="1553531" y="5437508"/>
            <a:ext cx="2172226" cy="710246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>
              <a:buFont typeface="Wingdings 2"/>
              <a:buNone/>
            </a:pPr>
            <a:r>
              <a:rPr lang="en-US" sz="2400" dirty="0" smtClean="0">
                <a:solidFill>
                  <a:srgbClr val="0000FF"/>
                </a:solidFill>
                <a:latin typeface="+mj-lt"/>
              </a:rPr>
              <a:t>Electrical</a:t>
            </a:r>
          </a:p>
        </p:txBody>
      </p:sp>
      <p:sp>
        <p:nvSpPr>
          <p:cNvPr id="11" name="コンテンツ プレースホルダ 2"/>
          <p:cNvSpPr txBox="1">
            <a:spLocks/>
          </p:cNvSpPr>
          <p:nvPr/>
        </p:nvSpPr>
        <p:spPr>
          <a:xfrm>
            <a:off x="6378368" y="5644842"/>
            <a:ext cx="2172226" cy="710246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>
              <a:buFont typeface="Wingdings 2"/>
              <a:buNone/>
            </a:pPr>
            <a:r>
              <a:rPr lang="en-US" sz="2400" dirty="0" smtClean="0">
                <a:solidFill>
                  <a:srgbClr val="0000FF"/>
                </a:solidFill>
                <a:latin typeface="+mj-lt"/>
              </a:rPr>
              <a:t>Electrical</a:t>
            </a:r>
          </a:p>
        </p:txBody>
      </p:sp>
    </p:spTree>
    <p:extLst>
      <p:ext uri="{BB962C8B-B14F-4D97-AF65-F5344CB8AC3E}">
        <p14:creationId xmlns:p14="http://schemas.microsoft.com/office/powerpoint/2010/main" val="1305438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モジュール">
  <a:themeElements>
    <a:clrScheme name="モジュール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モジュール">
      <a:majorFont>
        <a:latin typeface="Corbel"/>
        <a:ea typeface=""/>
        <a:cs typeface=""/>
        <a:font script="Jpan" typeface="ＭＳ ゴシック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モジュール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モジュール.thmx</Template>
  <TotalTime>7379</TotalTime>
  <Words>1485</Words>
  <Application>Microsoft Macintosh PowerPoint</Application>
  <PresentationFormat>On-screen Show (4:3)</PresentationFormat>
  <Paragraphs>490</Paragraphs>
  <Slides>57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58" baseType="lpstr">
      <vt:lpstr>モジュール</vt:lpstr>
      <vt:lpstr>Noises  in Gravitational Wave Detectors</vt:lpstr>
      <vt:lpstr>Introduction ~ Noise?</vt:lpstr>
      <vt:lpstr>Introduction ~ Noise?</vt:lpstr>
      <vt:lpstr>Introduction ~ Noise?</vt:lpstr>
      <vt:lpstr>Introduction ~ Noise?</vt:lpstr>
      <vt:lpstr>Introduction ~ Noise?</vt:lpstr>
      <vt:lpstr>Components of the interferometer</vt:lpstr>
      <vt:lpstr>Components of the interferometer</vt:lpstr>
      <vt:lpstr>Noise categories</vt:lpstr>
      <vt:lpstr>Noise budget</vt:lpstr>
      <vt:lpstr>Displacement noises</vt:lpstr>
      <vt:lpstr>Displacement noise</vt:lpstr>
      <vt:lpstr>Displacement noise</vt:lpstr>
      <vt:lpstr>Displacement noise</vt:lpstr>
      <vt:lpstr>Displacement noise</vt:lpstr>
      <vt:lpstr>Displacement noise</vt:lpstr>
      <vt:lpstr>Displacement noise</vt:lpstr>
      <vt:lpstr>Displacement noise</vt:lpstr>
      <vt:lpstr>Displacement noise</vt:lpstr>
      <vt:lpstr>Displacement noise</vt:lpstr>
      <vt:lpstr>Displacement noise</vt:lpstr>
      <vt:lpstr>Displacement noise</vt:lpstr>
      <vt:lpstr>Displacement noise</vt:lpstr>
      <vt:lpstr>Displacement noise</vt:lpstr>
      <vt:lpstr>Displacement noise</vt:lpstr>
      <vt:lpstr>Displacement noise</vt:lpstr>
      <vt:lpstr>Displacement noise</vt:lpstr>
      <vt:lpstr>Displacement noise</vt:lpstr>
      <vt:lpstr>Displacement noise</vt:lpstr>
      <vt:lpstr>Displacement noise</vt:lpstr>
      <vt:lpstr>Displacement noise</vt:lpstr>
      <vt:lpstr>Optical noises</vt:lpstr>
      <vt:lpstr>Optical noises</vt:lpstr>
      <vt:lpstr>Optical noises</vt:lpstr>
      <vt:lpstr>Optical noises</vt:lpstr>
      <vt:lpstr>Optical noises</vt:lpstr>
      <vt:lpstr>Optical noises</vt:lpstr>
      <vt:lpstr>Optical noises</vt:lpstr>
      <vt:lpstr>Optical noises</vt:lpstr>
      <vt:lpstr>Optical noises</vt:lpstr>
      <vt:lpstr>Optical noises</vt:lpstr>
      <vt:lpstr>Optical noises</vt:lpstr>
      <vt:lpstr>Optical noises</vt:lpstr>
      <vt:lpstr>Optical noises</vt:lpstr>
      <vt:lpstr>Electrical noises</vt:lpstr>
      <vt:lpstr>Electrical noises</vt:lpstr>
      <vt:lpstr>General rules for electrical noises</vt:lpstr>
      <vt:lpstr>Noise in photodetectors</vt:lpstr>
      <vt:lpstr>Noise in photodetectors</vt:lpstr>
      <vt:lpstr>Noise in photodetectors</vt:lpstr>
      <vt:lpstr>Analog/Digital interface</vt:lpstr>
      <vt:lpstr>Digitization (Quantization) noise</vt:lpstr>
      <vt:lpstr>Digitization (Quantization) noise</vt:lpstr>
      <vt:lpstr>Control induced noise</vt:lpstr>
      <vt:lpstr>Actuator noise</vt:lpstr>
      <vt:lpstr>Summary</vt:lpstr>
      <vt:lpstr>Summary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Arai Koji</dc:creator>
  <cp:lastModifiedBy>Koji Arai</cp:lastModifiedBy>
  <cp:revision>201</cp:revision>
  <dcterms:created xsi:type="dcterms:W3CDTF">2010-06-17T21:13:06Z</dcterms:created>
  <dcterms:modified xsi:type="dcterms:W3CDTF">2014-12-17T00:04:00Z</dcterms:modified>
</cp:coreProperties>
</file>