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66" r:id="rId3"/>
    <p:sldId id="257" r:id="rId4"/>
    <p:sldId id="262" r:id="rId5"/>
    <p:sldId id="264" r:id="rId6"/>
    <p:sldId id="263" r:id="rId7"/>
    <p:sldId id="265" r:id="rId8"/>
    <p:sldId id="267" r:id="rId9"/>
    <p:sldId id="269" r:id="rId10"/>
    <p:sldId id="270" r:id="rId11"/>
    <p:sldId id="271" r:id="rId12"/>
    <p:sldId id="27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127A24-CE17-0641-A6BF-D67D2F56B15E}" type="datetimeFigureOut">
              <a:rPr lang="en-US" smtClean="0"/>
              <a:t>3/4/16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E9BADA-F5CB-3248-BBCF-CCA7143FB306}" type="slidenum">
              <a:rPr lang="en-US" smtClean="0"/>
              <a:t>‹#›</a:t>
            </a:fld>
            <a:endParaRPr lang="en-US"/>
          </a:p>
        </p:txBody>
      </p:sp>
    </p:spTree>
    <p:extLst>
      <p:ext uri="{BB962C8B-B14F-4D97-AF65-F5344CB8AC3E}">
        <p14:creationId xmlns:p14="http://schemas.microsoft.com/office/powerpoint/2010/main" val="17952160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35F3D3-FA96-BD4D-B70E-EBFBB60B6EB1}" type="datetimeFigureOut">
              <a:rPr lang="en-US" smtClean="0"/>
              <a:t>3/4/16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91EFA-918F-0645-B96B-188A2C52B31A}" type="slidenum">
              <a:rPr lang="en-US" smtClean="0"/>
              <a:t>‹#›</a:t>
            </a:fld>
            <a:endParaRPr lang="en-US"/>
          </a:p>
        </p:txBody>
      </p:sp>
    </p:spTree>
    <p:extLst>
      <p:ext uri="{BB962C8B-B14F-4D97-AF65-F5344CB8AC3E}">
        <p14:creationId xmlns:p14="http://schemas.microsoft.com/office/powerpoint/2010/main" val="9898326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091EFA-918F-0645-B96B-188A2C52B31A}" type="slidenum">
              <a:rPr lang="en-US" smtClean="0"/>
              <a:t>7</a:t>
            </a:fld>
            <a:endParaRPr lang="en-US"/>
          </a:p>
        </p:txBody>
      </p:sp>
    </p:spTree>
    <p:extLst>
      <p:ext uri="{BB962C8B-B14F-4D97-AF65-F5344CB8AC3E}">
        <p14:creationId xmlns:p14="http://schemas.microsoft.com/office/powerpoint/2010/main" val="2479109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D99FD6-9B82-9441-8C29-2083AD18618D}" type="datetime1">
              <a:rPr lang="en-US" smtClean="0"/>
              <a:t>3/4/16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985FD-8282-184F-AB03-FEAD39FA3F2D}" type="slidenum">
              <a:rPr lang="en-US" smtClean="0"/>
              <a:t>‹#›</a:t>
            </a:fld>
            <a:endParaRPr lang="en-US"/>
          </a:p>
        </p:txBody>
      </p:sp>
    </p:spTree>
    <p:extLst>
      <p:ext uri="{BB962C8B-B14F-4D97-AF65-F5344CB8AC3E}">
        <p14:creationId xmlns:p14="http://schemas.microsoft.com/office/powerpoint/2010/main" val="1219475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824D0D-40E5-4A42-AF72-BCF540A76500}" type="datetime1">
              <a:rPr lang="en-US" smtClean="0"/>
              <a:t>3/4/16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985FD-8282-184F-AB03-FEAD39FA3F2D}" type="slidenum">
              <a:rPr lang="en-US" smtClean="0"/>
              <a:t>‹#›</a:t>
            </a:fld>
            <a:endParaRPr lang="en-US"/>
          </a:p>
        </p:txBody>
      </p:sp>
    </p:spTree>
    <p:extLst>
      <p:ext uri="{BB962C8B-B14F-4D97-AF65-F5344CB8AC3E}">
        <p14:creationId xmlns:p14="http://schemas.microsoft.com/office/powerpoint/2010/main" val="3621610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E7AB0-4395-BA4C-A1CB-9D96C8C9D168}" type="datetime1">
              <a:rPr lang="en-US" smtClean="0"/>
              <a:t>3/4/16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985FD-8282-184F-AB03-FEAD39FA3F2D}" type="slidenum">
              <a:rPr lang="en-US" smtClean="0"/>
              <a:t>‹#›</a:t>
            </a:fld>
            <a:endParaRPr lang="en-US"/>
          </a:p>
        </p:txBody>
      </p:sp>
    </p:spTree>
    <p:extLst>
      <p:ext uri="{BB962C8B-B14F-4D97-AF65-F5344CB8AC3E}">
        <p14:creationId xmlns:p14="http://schemas.microsoft.com/office/powerpoint/2010/main" val="281845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596E5-CEAE-8C4F-A2DF-CF731FBE6F38}" type="datetime1">
              <a:rPr lang="en-US" smtClean="0"/>
              <a:t>3/4/16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985FD-8282-184F-AB03-FEAD39FA3F2D}" type="slidenum">
              <a:rPr lang="en-US" smtClean="0"/>
              <a:t>‹#›</a:t>
            </a:fld>
            <a:endParaRPr lang="en-US"/>
          </a:p>
        </p:txBody>
      </p:sp>
    </p:spTree>
    <p:extLst>
      <p:ext uri="{BB962C8B-B14F-4D97-AF65-F5344CB8AC3E}">
        <p14:creationId xmlns:p14="http://schemas.microsoft.com/office/powerpoint/2010/main" val="345280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F19D4A-792E-AE4E-B39E-1BBDC905D127}" type="datetime1">
              <a:rPr lang="en-US" smtClean="0"/>
              <a:t>3/4/16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985FD-8282-184F-AB03-FEAD39FA3F2D}" type="slidenum">
              <a:rPr lang="en-US" smtClean="0"/>
              <a:t>‹#›</a:t>
            </a:fld>
            <a:endParaRPr lang="en-US"/>
          </a:p>
        </p:txBody>
      </p:sp>
    </p:spTree>
    <p:extLst>
      <p:ext uri="{BB962C8B-B14F-4D97-AF65-F5344CB8AC3E}">
        <p14:creationId xmlns:p14="http://schemas.microsoft.com/office/powerpoint/2010/main" val="158910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8FDAA-F461-6742-80FA-45BBED9E9577}" type="datetime1">
              <a:rPr lang="en-US" smtClean="0"/>
              <a:t>3/4/16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985FD-8282-184F-AB03-FEAD39FA3F2D}" type="slidenum">
              <a:rPr lang="en-US" smtClean="0"/>
              <a:t>‹#›</a:t>
            </a:fld>
            <a:endParaRPr lang="en-US"/>
          </a:p>
        </p:txBody>
      </p:sp>
    </p:spTree>
    <p:extLst>
      <p:ext uri="{BB962C8B-B14F-4D97-AF65-F5344CB8AC3E}">
        <p14:creationId xmlns:p14="http://schemas.microsoft.com/office/powerpoint/2010/main" val="3848815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02E1B6-B478-6443-BA3F-E09F43610BF2}" type="datetime1">
              <a:rPr lang="en-US" smtClean="0"/>
              <a:t>3/4/16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7985FD-8282-184F-AB03-FEAD39FA3F2D}" type="slidenum">
              <a:rPr lang="en-US" smtClean="0"/>
              <a:t>‹#›</a:t>
            </a:fld>
            <a:endParaRPr lang="en-US"/>
          </a:p>
        </p:txBody>
      </p:sp>
    </p:spTree>
    <p:extLst>
      <p:ext uri="{BB962C8B-B14F-4D97-AF65-F5344CB8AC3E}">
        <p14:creationId xmlns:p14="http://schemas.microsoft.com/office/powerpoint/2010/main" val="233883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CA3292-F245-3F4B-8832-CEAE25B3F9EB}" type="datetime1">
              <a:rPr lang="en-US" smtClean="0"/>
              <a:t>3/4/16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7985FD-8282-184F-AB03-FEAD39FA3F2D}" type="slidenum">
              <a:rPr lang="en-US" smtClean="0"/>
              <a:t>‹#›</a:t>
            </a:fld>
            <a:endParaRPr lang="en-US"/>
          </a:p>
        </p:txBody>
      </p:sp>
    </p:spTree>
    <p:extLst>
      <p:ext uri="{BB962C8B-B14F-4D97-AF65-F5344CB8AC3E}">
        <p14:creationId xmlns:p14="http://schemas.microsoft.com/office/powerpoint/2010/main" val="168799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CF1B0-0C0D-A844-AED0-5FC32B2A4CFC}" type="datetime1">
              <a:rPr lang="en-US" smtClean="0"/>
              <a:t>3/4/16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7985FD-8282-184F-AB03-FEAD39FA3F2D}" type="slidenum">
              <a:rPr lang="en-US" smtClean="0"/>
              <a:t>‹#›</a:t>
            </a:fld>
            <a:endParaRPr lang="en-US"/>
          </a:p>
        </p:txBody>
      </p:sp>
    </p:spTree>
    <p:extLst>
      <p:ext uri="{BB962C8B-B14F-4D97-AF65-F5344CB8AC3E}">
        <p14:creationId xmlns:p14="http://schemas.microsoft.com/office/powerpoint/2010/main" val="29216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21C62B-72CD-D149-BDDE-5977E60595AA}" type="datetime1">
              <a:rPr lang="en-US" smtClean="0"/>
              <a:t>3/4/16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985FD-8282-184F-AB03-FEAD39FA3F2D}" type="slidenum">
              <a:rPr lang="en-US" smtClean="0"/>
              <a:t>‹#›</a:t>
            </a:fld>
            <a:endParaRPr lang="en-US"/>
          </a:p>
        </p:txBody>
      </p:sp>
    </p:spTree>
    <p:extLst>
      <p:ext uri="{BB962C8B-B14F-4D97-AF65-F5344CB8AC3E}">
        <p14:creationId xmlns:p14="http://schemas.microsoft.com/office/powerpoint/2010/main" val="1002615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64C1F-9CA5-874A-B641-310B1F1DE22B}" type="datetime1">
              <a:rPr lang="en-US" smtClean="0"/>
              <a:t>3/4/16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985FD-8282-184F-AB03-FEAD39FA3F2D}" type="slidenum">
              <a:rPr lang="en-US" smtClean="0"/>
              <a:t>‹#›</a:t>
            </a:fld>
            <a:endParaRPr lang="en-US"/>
          </a:p>
        </p:txBody>
      </p:sp>
    </p:spTree>
    <p:extLst>
      <p:ext uri="{BB962C8B-B14F-4D97-AF65-F5344CB8AC3E}">
        <p14:creationId xmlns:p14="http://schemas.microsoft.com/office/powerpoint/2010/main" val="30331313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E276C-D0F1-4148-A74E-7CADF530E560}" type="datetime1">
              <a:rPr lang="en-US" smtClean="0"/>
              <a:t>3/4/16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985FD-8282-184F-AB03-FEAD39FA3F2D}" type="slidenum">
              <a:rPr lang="en-US" smtClean="0"/>
              <a:t>‹#›</a:t>
            </a:fld>
            <a:endParaRPr lang="en-US"/>
          </a:p>
        </p:txBody>
      </p:sp>
    </p:spTree>
    <p:extLst>
      <p:ext uri="{BB962C8B-B14F-4D97-AF65-F5344CB8AC3E}">
        <p14:creationId xmlns:p14="http://schemas.microsoft.com/office/powerpoint/2010/main" val="1587707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Features in the Quad State Space Model</a:t>
            </a:r>
            <a:endParaRPr lang="en-US" dirty="0"/>
          </a:p>
        </p:txBody>
      </p:sp>
      <p:sp>
        <p:nvSpPr>
          <p:cNvPr id="3" name="Subtitle 2"/>
          <p:cNvSpPr>
            <a:spLocks noGrp="1"/>
          </p:cNvSpPr>
          <p:nvPr>
            <p:ph type="subTitle" idx="1"/>
          </p:nvPr>
        </p:nvSpPr>
        <p:spPr/>
        <p:txBody>
          <a:bodyPr/>
          <a:lstStyle/>
          <a:p>
            <a:endParaRPr lang="en-US" dirty="0"/>
          </a:p>
        </p:txBody>
      </p:sp>
      <p:sp>
        <p:nvSpPr>
          <p:cNvPr id="5" name="Slide Number Placeholder 4"/>
          <p:cNvSpPr>
            <a:spLocks noGrp="1"/>
          </p:cNvSpPr>
          <p:nvPr>
            <p:ph type="sldNum" sz="quarter" idx="12"/>
          </p:nvPr>
        </p:nvSpPr>
        <p:spPr/>
        <p:txBody>
          <a:bodyPr/>
          <a:lstStyle/>
          <a:p>
            <a:fld id="{167985FD-8282-184F-AB03-FEAD39FA3F2D}" type="slidenum">
              <a:rPr lang="en-US" smtClean="0"/>
              <a:t>1</a:t>
            </a:fld>
            <a:endParaRPr lang="en-US" dirty="0"/>
          </a:p>
        </p:txBody>
      </p:sp>
      <p:sp>
        <p:nvSpPr>
          <p:cNvPr id="6" name="Rectangle 5"/>
          <p:cNvSpPr/>
          <p:nvPr/>
        </p:nvSpPr>
        <p:spPr>
          <a:xfrm>
            <a:off x="3852230" y="6453110"/>
            <a:ext cx="1022335" cy="276999"/>
          </a:xfrm>
          <a:prstGeom prst="rect">
            <a:avLst/>
          </a:prstGeom>
        </p:spPr>
        <p:txBody>
          <a:bodyPr wrap="none">
            <a:spAutoFit/>
          </a:bodyPr>
          <a:lstStyle/>
          <a:p>
            <a:r>
              <a:rPr lang="en-US" sz="1200" dirty="0" smtClean="0"/>
              <a:t>G1401132-</a:t>
            </a:r>
            <a:r>
              <a:rPr lang="en-US" sz="1200" dirty="0" smtClean="0"/>
              <a:t>v7</a:t>
            </a:r>
            <a:endParaRPr lang="en-US" sz="1200" dirty="0"/>
          </a:p>
        </p:txBody>
      </p:sp>
    </p:spTree>
    <p:extLst>
      <p:ext uri="{BB962C8B-B14F-4D97-AF65-F5344CB8AC3E}">
        <p14:creationId xmlns:p14="http://schemas.microsoft.com/office/powerpoint/2010/main" val="429617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3 steps to </a:t>
            </a:r>
            <a:r>
              <a:rPr lang="en-US" sz="3600" dirty="0"/>
              <a:t>edit the model </a:t>
            </a:r>
            <a:r>
              <a:rPr lang="en-US" sz="3600" dirty="0" smtClean="0"/>
              <a:t>features</a:t>
            </a:r>
            <a:endParaRPr lang="en-US" sz="3600" dirty="0"/>
          </a:p>
        </p:txBody>
      </p:sp>
      <p:sp>
        <p:nvSpPr>
          <p:cNvPr id="3" name="TextBox 2"/>
          <p:cNvSpPr txBox="1"/>
          <p:nvPr/>
        </p:nvSpPr>
        <p:spPr>
          <a:xfrm>
            <a:off x="169333" y="1548190"/>
            <a:ext cx="8744857" cy="4801315"/>
          </a:xfrm>
          <a:prstGeom prst="rect">
            <a:avLst/>
          </a:prstGeom>
          <a:noFill/>
        </p:spPr>
        <p:txBody>
          <a:bodyPr wrap="square" rtlCol="0">
            <a:spAutoFit/>
          </a:bodyPr>
          <a:lstStyle/>
          <a:p>
            <a:r>
              <a:rPr lang="en-US" b="1" dirty="0" smtClean="0"/>
              <a:t>3. If the inputs and outputs are modified, make the appropriate changes in </a:t>
            </a:r>
            <a:r>
              <a:rPr lang="en-US" b="1" dirty="0" err="1" smtClean="0">
                <a:latin typeface="Courier"/>
                <a:cs typeface="Courier"/>
              </a:rPr>
              <a:t>define_quadModel_insandouts.m</a:t>
            </a:r>
            <a:r>
              <a:rPr lang="en-US" b="1" dirty="0" smtClean="0"/>
              <a:t>.</a:t>
            </a:r>
          </a:p>
          <a:p>
            <a:endParaRPr lang="en-US" b="1" dirty="0"/>
          </a:p>
          <a:p>
            <a:r>
              <a:rPr lang="en-US" dirty="0" smtClean="0"/>
              <a:t>While the Simulink layout file handles all the inputs and outputs for the state space model, and </a:t>
            </a:r>
            <a:r>
              <a:rPr lang="en-US" dirty="0" err="1" smtClean="0">
                <a:latin typeface="Courier"/>
                <a:cs typeface="Courier"/>
              </a:rPr>
              <a:t>define_quadModel_insandouts.m</a:t>
            </a:r>
            <a:r>
              <a:rPr lang="en-US" b="1" dirty="0" smtClean="0"/>
              <a:t> </a:t>
            </a:r>
            <a:r>
              <a:rPr lang="en-US" dirty="0" smtClean="0"/>
              <a:t>in principle does nothing, it does create a human readable structure array for accessing the dozens of inputs and outputs. Take care in making sure the index numbers here match the layout files.</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r>
              <a:rPr lang="en-US" dirty="0" smtClean="0"/>
              <a:t>Note, the violin modes do not appear in the Simulink layout files because they contribute no variables, inputs, or outputs. They only effect the number of states in the state space.</a:t>
            </a:r>
            <a:endParaRPr lang="en-US" dirty="0"/>
          </a:p>
        </p:txBody>
      </p:sp>
      <p:sp>
        <p:nvSpPr>
          <p:cNvPr id="4" name="Slide Number Placeholder 3"/>
          <p:cNvSpPr>
            <a:spLocks noGrp="1"/>
          </p:cNvSpPr>
          <p:nvPr>
            <p:ph type="sldNum" sz="quarter" idx="12"/>
          </p:nvPr>
        </p:nvSpPr>
        <p:spPr/>
        <p:txBody>
          <a:bodyPr/>
          <a:lstStyle/>
          <a:p>
            <a:fld id="{167985FD-8282-184F-AB03-FEAD39FA3F2D}" type="slidenum">
              <a:rPr lang="en-US" smtClean="0"/>
              <a:t>10</a:t>
            </a:fld>
            <a:endParaRPr lang="en-US"/>
          </a:p>
        </p:txBody>
      </p:sp>
    </p:spTree>
    <p:extLst>
      <p:ext uri="{BB962C8B-B14F-4D97-AF65-F5344CB8AC3E}">
        <p14:creationId xmlns:p14="http://schemas.microsoft.com/office/powerpoint/2010/main" val="46403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call the model</a:t>
            </a:r>
            <a:endParaRPr lang="en-US" dirty="0"/>
          </a:p>
        </p:txBody>
      </p:sp>
      <p:sp>
        <p:nvSpPr>
          <p:cNvPr id="3" name="Rectangle 2"/>
          <p:cNvSpPr/>
          <p:nvPr/>
        </p:nvSpPr>
        <p:spPr>
          <a:xfrm>
            <a:off x="0" y="3951639"/>
            <a:ext cx="9144000" cy="430887"/>
          </a:xfrm>
          <a:prstGeom prst="rect">
            <a:avLst/>
          </a:prstGeom>
        </p:spPr>
        <p:txBody>
          <a:bodyPr wrap="square">
            <a:spAutoFit/>
          </a:bodyPr>
          <a:lstStyle/>
          <a:p>
            <a:r>
              <a:rPr lang="en-US" sz="1100" dirty="0" err="1" smtClean="0">
                <a:latin typeface="Courier"/>
                <a:cs typeface="Courier"/>
              </a:rPr>
              <a:t>quadModel</a:t>
            </a:r>
            <a:r>
              <a:rPr lang="en-US" sz="1100" dirty="0" smtClean="0">
                <a:latin typeface="Courier"/>
                <a:cs typeface="Courier"/>
              </a:rPr>
              <a:t> = </a:t>
            </a:r>
            <a:r>
              <a:rPr lang="en-US" sz="1100" dirty="0" err="1" smtClean="0">
                <a:latin typeface="Courier"/>
                <a:cs typeface="Courier"/>
              </a:rPr>
              <a:t>generate_QUAD_Model_Production</a:t>
            </a:r>
            <a:r>
              <a:rPr lang="en-US" sz="1100" dirty="0" smtClean="0">
                <a:latin typeface="Courier"/>
                <a:cs typeface="Courier"/>
              </a:rPr>
              <a:t>(freq_vec,'fiber_with_erm',SvnDir,0,</a:t>
            </a:r>
            <a:r>
              <a:rPr lang="tr-TR" sz="1100" dirty="0" smtClean="0">
                <a:latin typeface="Courier"/>
                <a:cs typeface="Courier"/>
              </a:rPr>
              <a:t>{</a:t>
            </a:r>
            <a:r>
              <a:rPr lang="tr-TR" sz="1100" dirty="0">
                <a:latin typeface="Courier"/>
                <a:cs typeface="Courier"/>
              </a:rPr>
              <a:t>'top','L2OL'}</a:t>
            </a:r>
            <a:r>
              <a:rPr lang="en-US" sz="1100" dirty="0" smtClean="0">
                <a:latin typeface="Courier"/>
                <a:cs typeface="Courier"/>
              </a:rPr>
              <a:t>,'liveh1etmy</a:t>
            </a:r>
            <a:r>
              <a:rPr lang="en-US" sz="1100" dirty="0">
                <a:latin typeface="Courier"/>
                <a:cs typeface="Courier"/>
              </a:rPr>
              <a:t>'</a:t>
            </a:r>
            <a:r>
              <a:rPr lang="en-US" sz="1100" dirty="0" smtClean="0">
                <a:latin typeface="Courier"/>
                <a:cs typeface="Courier"/>
              </a:rPr>
              <a:t>,0,[],1,[10 10 5 5])</a:t>
            </a:r>
            <a:endParaRPr lang="en-US" sz="1100" dirty="0">
              <a:latin typeface="Courier"/>
              <a:cs typeface="Courier"/>
            </a:endParaRPr>
          </a:p>
        </p:txBody>
      </p:sp>
      <p:sp>
        <p:nvSpPr>
          <p:cNvPr id="4" name="Rectangle 3"/>
          <p:cNvSpPr/>
          <p:nvPr/>
        </p:nvSpPr>
        <p:spPr>
          <a:xfrm>
            <a:off x="96762" y="1834122"/>
            <a:ext cx="9047238" cy="1200329"/>
          </a:xfrm>
          <a:prstGeom prst="rect">
            <a:avLst/>
          </a:prstGeom>
        </p:spPr>
        <p:txBody>
          <a:bodyPr wrap="square">
            <a:spAutoFit/>
          </a:bodyPr>
          <a:lstStyle/>
          <a:p>
            <a:r>
              <a:rPr lang="en-US" dirty="0">
                <a:cs typeface="Courier"/>
              </a:rPr>
              <a:t>Detailed instructions on how to use this function are commented into </a:t>
            </a:r>
            <a:r>
              <a:rPr lang="en-US" dirty="0" smtClean="0">
                <a:cs typeface="Courier"/>
              </a:rPr>
              <a:t>the header of </a:t>
            </a:r>
            <a:r>
              <a:rPr lang="en-US" dirty="0" err="1" smtClean="0">
                <a:latin typeface="Courier"/>
                <a:cs typeface="Courier"/>
              </a:rPr>
              <a:t>generate_QUAD_Model_Production.m</a:t>
            </a:r>
            <a:r>
              <a:rPr lang="en-US" dirty="0" smtClean="0">
                <a:cs typeface="Courier"/>
              </a:rPr>
              <a:t>.</a:t>
            </a:r>
          </a:p>
          <a:p>
            <a:endParaRPr lang="en-US" dirty="0">
              <a:cs typeface="Courier"/>
            </a:endParaRPr>
          </a:p>
          <a:p>
            <a:r>
              <a:rPr lang="en-US" dirty="0" smtClean="0">
                <a:cs typeface="Courier"/>
              </a:rPr>
              <a:t>Here is an </a:t>
            </a:r>
            <a:r>
              <a:rPr lang="en-US" dirty="0">
                <a:cs typeface="Courier"/>
              </a:rPr>
              <a:t>example of how to call the model with </a:t>
            </a:r>
            <a:r>
              <a:rPr lang="en-US" dirty="0" smtClean="0">
                <a:cs typeface="Courier"/>
              </a:rPr>
              <a:t>all the features simultaneously.</a:t>
            </a:r>
            <a:endParaRPr lang="en-US" dirty="0">
              <a:cs typeface="Courier"/>
            </a:endParaRPr>
          </a:p>
        </p:txBody>
      </p:sp>
      <p:cxnSp>
        <p:nvCxnSpPr>
          <p:cNvPr id="5" name="Straight Arrow Connector 4"/>
          <p:cNvCxnSpPr/>
          <p:nvPr/>
        </p:nvCxnSpPr>
        <p:spPr>
          <a:xfrm flipV="1">
            <a:off x="6176818" y="4213249"/>
            <a:ext cx="676344" cy="12382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5338936" y="5432807"/>
            <a:ext cx="1946234" cy="646331"/>
          </a:xfrm>
          <a:prstGeom prst="rect">
            <a:avLst/>
          </a:prstGeom>
          <a:noFill/>
        </p:spPr>
        <p:txBody>
          <a:bodyPr wrap="square" rtlCol="0">
            <a:spAutoFit/>
          </a:bodyPr>
          <a:lstStyle/>
          <a:p>
            <a:r>
              <a:rPr lang="en-US" dirty="0" smtClean="0"/>
              <a:t>Top mass an </a:t>
            </a:r>
            <a:r>
              <a:rPr lang="en-US" dirty="0" err="1" smtClean="0"/>
              <a:t>oplev</a:t>
            </a:r>
            <a:endParaRPr lang="en-US" dirty="0" smtClean="0"/>
          </a:p>
          <a:p>
            <a:r>
              <a:rPr lang="en-US" dirty="0"/>
              <a:t>d</a:t>
            </a:r>
            <a:r>
              <a:rPr lang="en-US" dirty="0" smtClean="0"/>
              <a:t>amping</a:t>
            </a:r>
            <a:endParaRPr lang="en-US" dirty="0"/>
          </a:p>
        </p:txBody>
      </p:sp>
      <p:sp>
        <p:nvSpPr>
          <p:cNvPr id="9" name="TextBox 8"/>
          <p:cNvSpPr txBox="1"/>
          <p:nvPr/>
        </p:nvSpPr>
        <p:spPr>
          <a:xfrm>
            <a:off x="7540337" y="4698331"/>
            <a:ext cx="1504648" cy="923330"/>
          </a:xfrm>
          <a:prstGeom prst="rect">
            <a:avLst/>
          </a:prstGeom>
          <a:noFill/>
        </p:spPr>
        <p:txBody>
          <a:bodyPr wrap="square" rtlCol="0">
            <a:spAutoFit/>
          </a:bodyPr>
          <a:lstStyle/>
          <a:p>
            <a:r>
              <a:rPr lang="en-US" dirty="0" smtClean="0"/>
              <a:t>Import live damping from H1ETMY</a:t>
            </a:r>
            <a:endParaRPr lang="en-US" dirty="0"/>
          </a:p>
        </p:txBody>
      </p:sp>
      <p:cxnSp>
        <p:nvCxnSpPr>
          <p:cNvPr id="15" name="Straight Arrow Connector 14"/>
          <p:cNvCxnSpPr/>
          <p:nvPr/>
        </p:nvCxnSpPr>
        <p:spPr>
          <a:xfrm flipV="1">
            <a:off x="5819020" y="4124469"/>
            <a:ext cx="634889" cy="5403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815115" y="4664845"/>
            <a:ext cx="1003905" cy="369332"/>
          </a:xfrm>
          <a:prstGeom prst="rect">
            <a:avLst/>
          </a:prstGeom>
          <a:noFill/>
        </p:spPr>
        <p:txBody>
          <a:bodyPr wrap="square" rtlCol="0">
            <a:spAutoFit/>
          </a:bodyPr>
          <a:lstStyle/>
          <a:p>
            <a:r>
              <a:rPr lang="en-US" dirty="0" smtClean="0"/>
              <a:t>No plots</a:t>
            </a:r>
            <a:endParaRPr lang="en-US" dirty="0"/>
          </a:p>
        </p:txBody>
      </p:sp>
      <p:cxnSp>
        <p:nvCxnSpPr>
          <p:cNvPr id="19" name="Straight Arrow Connector 18"/>
          <p:cNvCxnSpPr>
            <a:stCxn id="20" idx="0"/>
          </p:cNvCxnSpPr>
          <p:nvPr/>
        </p:nvCxnSpPr>
        <p:spPr>
          <a:xfrm flipV="1">
            <a:off x="4039810" y="4213250"/>
            <a:ext cx="890209" cy="14125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017762" y="5625767"/>
            <a:ext cx="2044095" cy="923330"/>
          </a:xfrm>
          <a:prstGeom prst="rect">
            <a:avLst/>
          </a:prstGeom>
          <a:noFill/>
        </p:spPr>
        <p:txBody>
          <a:bodyPr wrap="square" rtlCol="0">
            <a:spAutoFit/>
          </a:bodyPr>
          <a:lstStyle/>
          <a:p>
            <a:r>
              <a:rPr lang="en-US" dirty="0" smtClean="0"/>
              <a:t>Two chains: main with fibers, and a reaction ERM</a:t>
            </a:r>
            <a:endParaRPr lang="en-US" dirty="0"/>
          </a:p>
        </p:txBody>
      </p:sp>
      <p:sp>
        <p:nvSpPr>
          <p:cNvPr id="21" name="TextBox 20"/>
          <p:cNvSpPr txBox="1"/>
          <p:nvPr/>
        </p:nvSpPr>
        <p:spPr>
          <a:xfrm>
            <a:off x="2587941" y="3064600"/>
            <a:ext cx="3899505" cy="646331"/>
          </a:xfrm>
          <a:prstGeom prst="rect">
            <a:avLst/>
          </a:prstGeom>
          <a:noFill/>
        </p:spPr>
        <p:txBody>
          <a:bodyPr wrap="square" rtlCol="0">
            <a:spAutoFit/>
          </a:bodyPr>
          <a:lstStyle/>
          <a:p>
            <a:r>
              <a:rPr lang="en-US" dirty="0" smtClean="0"/>
              <a:t>The function </a:t>
            </a:r>
            <a:r>
              <a:rPr lang="en-US" dirty="0" err="1" smtClean="0"/>
              <a:t>precomputes</a:t>
            </a:r>
            <a:r>
              <a:rPr lang="en-US" dirty="0" smtClean="0"/>
              <a:t> frequency responses over this frequency vector</a:t>
            </a:r>
            <a:endParaRPr lang="en-US" dirty="0"/>
          </a:p>
        </p:txBody>
      </p:sp>
      <p:cxnSp>
        <p:nvCxnSpPr>
          <p:cNvPr id="22" name="Straight Arrow Connector 21"/>
          <p:cNvCxnSpPr/>
          <p:nvPr/>
        </p:nvCxnSpPr>
        <p:spPr>
          <a:xfrm flipH="1">
            <a:off x="4179455" y="3710931"/>
            <a:ext cx="80818" cy="2407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7208059" y="3064600"/>
            <a:ext cx="1342579" cy="646331"/>
          </a:xfrm>
          <a:prstGeom prst="rect">
            <a:avLst/>
          </a:prstGeom>
          <a:noFill/>
        </p:spPr>
        <p:txBody>
          <a:bodyPr wrap="square" rtlCol="0">
            <a:spAutoFit/>
          </a:bodyPr>
          <a:lstStyle/>
          <a:p>
            <a:r>
              <a:rPr lang="en-US" dirty="0" smtClean="0"/>
              <a:t>Local SVN</a:t>
            </a:r>
          </a:p>
          <a:p>
            <a:r>
              <a:rPr lang="en-US" dirty="0" smtClean="0"/>
              <a:t>directory</a:t>
            </a:r>
            <a:endParaRPr lang="en-US" dirty="0"/>
          </a:p>
        </p:txBody>
      </p:sp>
      <p:cxnSp>
        <p:nvCxnSpPr>
          <p:cNvPr id="29" name="Straight Arrow Connector 28"/>
          <p:cNvCxnSpPr/>
          <p:nvPr/>
        </p:nvCxnSpPr>
        <p:spPr>
          <a:xfrm flipH="1">
            <a:off x="6249618" y="3532909"/>
            <a:ext cx="958441" cy="4187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96762" y="5605994"/>
            <a:ext cx="2044754" cy="1200329"/>
          </a:xfrm>
          <a:prstGeom prst="rect">
            <a:avLst/>
          </a:prstGeom>
          <a:noFill/>
        </p:spPr>
        <p:txBody>
          <a:bodyPr wrap="square" rtlCol="0">
            <a:spAutoFit/>
          </a:bodyPr>
          <a:lstStyle/>
          <a:p>
            <a:r>
              <a:rPr lang="en-US" dirty="0" smtClean="0"/>
              <a:t>Modal damping excluded (redundant and </a:t>
            </a:r>
            <a:r>
              <a:rPr lang="en-US" dirty="0"/>
              <a:t>not supported </a:t>
            </a:r>
            <a:r>
              <a:rPr lang="en-US" dirty="0" smtClean="0"/>
              <a:t>)</a:t>
            </a:r>
            <a:endParaRPr lang="en-US" dirty="0"/>
          </a:p>
        </p:txBody>
      </p:sp>
      <p:sp>
        <p:nvSpPr>
          <p:cNvPr id="47" name="TextBox 46"/>
          <p:cNvSpPr txBox="1"/>
          <p:nvPr/>
        </p:nvSpPr>
        <p:spPr>
          <a:xfrm>
            <a:off x="194752" y="3237798"/>
            <a:ext cx="1697475" cy="369332"/>
          </a:xfrm>
          <a:prstGeom prst="rect">
            <a:avLst/>
          </a:prstGeom>
          <a:noFill/>
        </p:spPr>
        <p:txBody>
          <a:bodyPr wrap="none" rtlCol="0">
            <a:spAutoFit/>
          </a:bodyPr>
          <a:lstStyle/>
          <a:p>
            <a:r>
              <a:rPr lang="en-US" dirty="0" smtClean="0"/>
              <a:t>Violin modes on</a:t>
            </a:r>
            <a:endParaRPr lang="en-US" dirty="0"/>
          </a:p>
        </p:txBody>
      </p:sp>
      <p:sp>
        <p:nvSpPr>
          <p:cNvPr id="48" name="TextBox 47"/>
          <p:cNvSpPr txBox="1"/>
          <p:nvPr/>
        </p:nvSpPr>
        <p:spPr>
          <a:xfrm>
            <a:off x="1371174" y="4474000"/>
            <a:ext cx="2808281" cy="923330"/>
          </a:xfrm>
          <a:prstGeom prst="rect">
            <a:avLst/>
          </a:prstGeom>
          <a:noFill/>
        </p:spPr>
        <p:txBody>
          <a:bodyPr wrap="none" rtlCol="0">
            <a:spAutoFit/>
          </a:bodyPr>
          <a:lstStyle/>
          <a:p>
            <a:r>
              <a:rPr lang="en-US" dirty="0" smtClean="0"/>
              <a:t>1</a:t>
            </a:r>
            <a:r>
              <a:rPr lang="en-US" baseline="30000" dirty="0" smtClean="0"/>
              <a:t>st</a:t>
            </a:r>
            <a:r>
              <a:rPr lang="en-US" dirty="0" smtClean="0"/>
              <a:t> ten violin modes on fiber</a:t>
            </a:r>
          </a:p>
          <a:p>
            <a:r>
              <a:rPr lang="en-US" dirty="0" smtClean="0"/>
              <a:t>and PUM wires, 1</a:t>
            </a:r>
            <a:r>
              <a:rPr lang="en-US" baseline="30000" dirty="0" smtClean="0"/>
              <a:t>st</a:t>
            </a:r>
            <a:r>
              <a:rPr lang="en-US" dirty="0" smtClean="0"/>
              <a:t> 5 at</a:t>
            </a:r>
          </a:p>
          <a:p>
            <a:r>
              <a:rPr lang="en-US" dirty="0" smtClean="0"/>
              <a:t>UIM and top wires</a:t>
            </a:r>
            <a:endParaRPr lang="en-US" dirty="0"/>
          </a:p>
        </p:txBody>
      </p:sp>
      <p:cxnSp>
        <p:nvCxnSpPr>
          <p:cNvPr id="49" name="Straight Arrow Connector 48"/>
          <p:cNvCxnSpPr/>
          <p:nvPr/>
        </p:nvCxnSpPr>
        <p:spPr>
          <a:xfrm flipH="1" flipV="1">
            <a:off x="190545" y="4382527"/>
            <a:ext cx="197385" cy="12234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V="1">
            <a:off x="8550638" y="4173482"/>
            <a:ext cx="0" cy="4913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167985FD-8282-184F-AB03-FEAD39FA3F2D}" type="slidenum">
              <a:rPr lang="en-US" smtClean="0"/>
              <a:t>11</a:t>
            </a:fld>
            <a:endParaRPr lang="en-US"/>
          </a:p>
        </p:txBody>
      </p:sp>
      <p:cxnSp>
        <p:nvCxnSpPr>
          <p:cNvPr id="39" name="Straight Arrow Connector 38"/>
          <p:cNvCxnSpPr/>
          <p:nvPr/>
        </p:nvCxnSpPr>
        <p:spPr>
          <a:xfrm flipH="1" flipV="1">
            <a:off x="330206" y="4368640"/>
            <a:ext cx="57724" cy="12373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V="1">
            <a:off x="6176818" y="4213249"/>
            <a:ext cx="1108364" cy="12382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H="1">
            <a:off x="568037" y="3532909"/>
            <a:ext cx="80818" cy="6594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48" idx="1"/>
          </p:cNvCxnSpPr>
          <p:nvPr/>
        </p:nvCxnSpPr>
        <p:spPr>
          <a:xfrm flipH="1" flipV="1">
            <a:off x="1152310" y="4368641"/>
            <a:ext cx="218864" cy="5670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5258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1241" y="63228"/>
            <a:ext cx="4572000" cy="6740311"/>
          </a:xfrm>
          <a:prstGeom prst="rect">
            <a:avLst/>
          </a:prstGeom>
        </p:spPr>
        <p:txBody>
          <a:bodyPr>
            <a:spAutoFit/>
          </a:bodyPr>
          <a:lstStyle/>
          <a:p>
            <a:r>
              <a:rPr lang="en-US" sz="600" dirty="0">
                <a:latin typeface="Courier"/>
                <a:cs typeface="Courier"/>
              </a:rPr>
              <a:t>Building a model for a </a:t>
            </a:r>
            <a:r>
              <a:rPr lang="en-US" sz="600" dirty="0" err="1">
                <a:latin typeface="Courier"/>
                <a:cs typeface="Courier"/>
              </a:rPr>
              <a:t>fiber_with_erm</a:t>
            </a:r>
            <a:r>
              <a:rPr lang="en-US" sz="600" dirty="0">
                <a:latin typeface="Courier"/>
                <a:cs typeface="Courier"/>
              </a:rPr>
              <a:t> QUAD suspension ...</a:t>
            </a:r>
          </a:p>
          <a:p>
            <a:r>
              <a:rPr lang="en-US" sz="600" dirty="0">
                <a:latin typeface="Courier"/>
                <a:cs typeface="Courier"/>
              </a:rPr>
              <a:t>     Using QUAD model:ssmake4pv2eMB5f_fiber</a:t>
            </a:r>
          </a:p>
          <a:p>
            <a:r>
              <a:rPr lang="en-US" sz="600" dirty="0">
                <a:latin typeface="Courier"/>
                <a:cs typeface="Courier"/>
              </a:rPr>
              <a:t>     Using </a:t>
            </a:r>
            <a:r>
              <a:rPr lang="en-US" sz="600" dirty="0" err="1">
                <a:latin typeface="Courier"/>
                <a:cs typeface="Courier"/>
              </a:rPr>
              <a:t>Params</a:t>
            </a:r>
            <a:r>
              <a:rPr lang="en-US" sz="600" dirty="0">
                <a:latin typeface="Courier"/>
                <a:cs typeface="Courier"/>
              </a:rPr>
              <a:t> file: </a:t>
            </a:r>
            <a:r>
              <a:rPr lang="en-US" sz="600" dirty="0" err="1">
                <a:latin typeface="Courier"/>
                <a:cs typeface="Courier"/>
              </a:rPr>
              <a:t>quadopt_fiber</a:t>
            </a:r>
            <a:endParaRPr lang="en-US" sz="600" dirty="0">
              <a:latin typeface="Courier"/>
              <a:cs typeface="Courier"/>
            </a:endParaRPr>
          </a:p>
          <a:p>
            <a:r>
              <a:rPr lang="en-US" sz="600" dirty="0">
                <a:latin typeface="Courier"/>
                <a:cs typeface="Courier"/>
              </a:rPr>
              <a:t>     Using QUAD model:ssmake4pv2eMB4f_erm</a:t>
            </a:r>
          </a:p>
          <a:p>
            <a:r>
              <a:rPr lang="en-US" sz="600" dirty="0">
                <a:latin typeface="Courier"/>
                <a:cs typeface="Courier"/>
              </a:rPr>
              <a:t>     Using </a:t>
            </a:r>
            <a:r>
              <a:rPr lang="en-US" sz="600" dirty="0" err="1">
                <a:latin typeface="Courier"/>
                <a:cs typeface="Courier"/>
              </a:rPr>
              <a:t>Params</a:t>
            </a:r>
            <a:r>
              <a:rPr lang="en-US" sz="600" dirty="0">
                <a:latin typeface="Courier"/>
                <a:cs typeface="Courier"/>
              </a:rPr>
              <a:t> file: </a:t>
            </a:r>
            <a:r>
              <a:rPr lang="en-US" sz="600" dirty="0" err="1">
                <a:latin typeface="Courier"/>
                <a:cs typeface="Courier"/>
              </a:rPr>
              <a:t>quadopt_erm</a:t>
            </a:r>
            <a:endParaRPr lang="en-US" sz="600" dirty="0">
              <a:latin typeface="Courier"/>
              <a:cs typeface="Courier"/>
            </a:endParaRPr>
          </a:p>
          <a:p>
            <a:r>
              <a:rPr lang="en-US" sz="600" dirty="0">
                <a:latin typeface="Courier"/>
                <a:cs typeface="Courier"/>
              </a:rPr>
              <a:t>Adding the first 10 fiber violin modes with viscous damping to the model...</a:t>
            </a:r>
          </a:p>
          <a:p>
            <a:r>
              <a:rPr lang="en-US" sz="600" dirty="0">
                <a:latin typeface="Courier"/>
                <a:cs typeface="Courier"/>
              </a:rPr>
              <a:t>Adding the first 10 UIM-PUM wire violin modes with viscous damping to the model...</a:t>
            </a:r>
          </a:p>
          <a:p>
            <a:r>
              <a:rPr lang="en-US" sz="600" dirty="0">
                <a:latin typeface="Courier"/>
                <a:cs typeface="Courier"/>
              </a:rPr>
              <a:t>Adding the first 5 Top-UIM wire violin modes with viscous damping to the model...</a:t>
            </a:r>
          </a:p>
          <a:p>
            <a:r>
              <a:rPr lang="en-US" sz="600" dirty="0">
                <a:latin typeface="Courier"/>
                <a:cs typeface="Courier"/>
              </a:rPr>
              <a:t>Adding the first 5 Top wire violin modes with viscous damping to the model...</a:t>
            </a:r>
          </a:p>
          <a:p>
            <a:r>
              <a:rPr lang="en-US" sz="600" dirty="0">
                <a:latin typeface="Courier"/>
                <a:cs typeface="Courier"/>
              </a:rPr>
              <a:t>Combining main and reaction chain models...</a:t>
            </a:r>
          </a:p>
          <a:p>
            <a:r>
              <a:rPr lang="en-US" sz="600" dirty="0">
                <a:latin typeface="Courier"/>
                <a:cs typeface="Courier"/>
              </a:rPr>
              <a:t>Calculating the frequency response of the open loop model ...</a:t>
            </a:r>
          </a:p>
          <a:p>
            <a:r>
              <a:rPr lang="en-US" sz="600" dirty="0">
                <a:latin typeface="Courier"/>
                <a:cs typeface="Courier"/>
              </a:rPr>
              <a:t>   Finished open loop in 0.07709 seconds.</a:t>
            </a:r>
          </a:p>
          <a:p>
            <a:r>
              <a:rPr lang="en-US" sz="600" dirty="0">
                <a:latin typeface="Courier"/>
                <a:cs typeface="Courier"/>
              </a:rPr>
              <a:t>Closing the loop ...</a:t>
            </a:r>
          </a:p>
          <a:p>
            <a:r>
              <a:rPr lang="en-US" sz="600" dirty="0">
                <a:latin typeface="Courier"/>
                <a:cs typeface="Courier"/>
              </a:rPr>
              <a:t>reading filters for H1ETMY from GPS time 1140933834</a:t>
            </a:r>
          </a:p>
          <a:p>
            <a:r>
              <a:rPr lang="en-US" sz="600" dirty="0">
                <a:latin typeface="Courier"/>
                <a:cs typeface="Courier"/>
              </a:rPr>
              <a:t> </a:t>
            </a:r>
          </a:p>
          <a:p>
            <a:r>
              <a:rPr lang="en-US" sz="600" dirty="0">
                <a:latin typeface="Courier"/>
                <a:cs typeface="Courier"/>
              </a:rPr>
              <a:t>loading damping electronics gain of 1.17. This is </a:t>
            </a:r>
            <a:r>
              <a:rPr lang="en-US" sz="600" dirty="0" err="1">
                <a:latin typeface="Courier"/>
                <a:cs typeface="Courier"/>
              </a:rPr>
              <a:t>harcoded</a:t>
            </a:r>
            <a:r>
              <a:rPr lang="en-US" sz="600" dirty="0">
                <a:latin typeface="Courier"/>
                <a:cs typeface="Courier"/>
              </a:rPr>
              <a:t> in the function with the variable </a:t>
            </a:r>
            <a:r>
              <a:rPr lang="en-US" sz="600" dirty="0" err="1">
                <a:latin typeface="Courier"/>
                <a:cs typeface="Courier"/>
              </a:rPr>
              <a:t>Damping_electronics_gain</a:t>
            </a:r>
            <a:r>
              <a:rPr lang="en-US" sz="600" dirty="0">
                <a:latin typeface="Courier"/>
                <a:cs typeface="Courier"/>
              </a:rPr>
              <a:t>!</a:t>
            </a:r>
          </a:p>
          <a:p>
            <a:r>
              <a:rPr lang="en-US" sz="600" dirty="0">
                <a:latin typeface="Courier"/>
                <a:cs typeface="Courier"/>
              </a:rPr>
              <a:t> </a:t>
            </a:r>
          </a:p>
          <a:p>
            <a:r>
              <a:rPr lang="en-US" sz="600" dirty="0">
                <a:latin typeface="Courier"/>
                <a:cs typeface="Courier"/>
              </a:rPr>
              <a:t>6 </a:t>
            </a:r>
            <a:r>
              <a:rPr lang="en-US" sz="600" dirty="0" err="1">
                <a:latin typeface="Courier"/>
                <a:cs typeface="Courier"/>
              </a:rPr>
              <a:t>LiveParts</a:t>
            </a:r>
            <a:r>
              <a:rPr lang="en-US" sz="600" dirty="0">
                <a:latin typeface="Courier"/>
                <a:cs typeface="Courier"/>
              </a:rPr>
              <a:t> found</a:t>
            </a:r>
          </a:p>
          <a:p>
            <a:r>
              <a:rPr lang="en-US" sz="600" dirty="0">
                <a:latin typeface="Courier"/>
                <a:cs typeface="Courier"/>
              </a:rPr>
              <a:t>    M0LiveDampingFilters/M0_DAMP_L :: 4 channels</a:t>
            </a:r>
          </a:p>
          <a:p>
            <a:r>
              <a:rPr lang="en-US" sz="600" dirty="0">
                <a:latin typeface="Courier"/>
                <a:cs typeface="Courier"/>
              </a:rPr>
              <a:t>    M0LiveDampingFilters/M0_DAMP_P :: 4 channels</a:t>
            </a:r>
          </a:p>
          <a:p>
            <a:r>
              <a:rPr lang="en-US" sz="600" dirty="0">
                <a:latin typeface="Courier"/>
                <a:cs typeface="Courier"/>
              </a:rPr>
              <a:t>    M0LiveDampingFilters/M0_DAMP_R :: 4 channels</a:t>
            </a:r>
          </a:p>
          <a:p>
            <a:r>
              <a:rPr lang="en-US" sz="600" dirty="0">
                <a:latin typeface="Courier"/>
                <a:cs typeface="Courier"/>
              </a:rPr>
              <a:t>    M0LiveDampingFilters/M0_DAMP_T :: 4 channels</a:t>
            </a:r>
          </a:p>
          <a:p>
            <a:r>
              <a:rPr lang="en-US" sz="600" dirty="0">
                <a:latin typeface="Courier"/>
                <a:cs typeface="Courier"/>
              </a:rPr>
              <a:t>    M0LiveDampingFilters/M0_DAMP_V :: 4 channels</a:t>
            </a:r>
          </a:p>
          <a:p>
            <a:r>
              <a:rPr lang="en-US" sz="600" dirty="0">
                <a:latin typeface="Courier"/>
                <a:cs typeface="Courier"/>
              </a:rPr>
              <a:t>    M0LiveDampingFilters/M0_DAMP_Y :: 4 channels</a:t>
            </a:r>
          </a:p>
          <a:p>
            <a:r>
              <a:rPr lang="en-US" sz="600" dirty="0">
                <a:latin typeface="Courier"/>
                <a:cs typeface="Courier"/>
              </a:rPr>
              <a:t>Connecting to NDS server nds2.ligo-wa.caltech.edu</a:t>
            </a:r>
          </a:p>
          <a:p>
            <a:r>
              <a:rPr lang="en-US" sz="600" dirty="0">
                <a:latin typeface="Courier"/>
                <a:cs typeface="Courier"/>
              </a:rPr>
              <a:t>Fetching 24 channels, start GPS 1140933834, duration 1 sec</a:t>
            </a:r>
          </a:p>
          <a:p>
            <a:r>
              <a:rPr lang="en-US" sz="600" dirty="0">
                <a:latin typeface="Courier"/>
                <a:cs typeface="Courier"/>
              </a:rPr>
              <a:t>Downloading filter file H1SUSETMY.txt for GPS 1140933835</a:t>
            </a:r>
          </a:p>
          <a:p>
            <a:r>
              <a:rPr lang="en-US" sz="600" dirty="0">
                <a:latin typeface="Courier"/>
                <a:cs typeface="Courier"/>
              </a:rPr>
              <a:t>2 </a:t>
            </a:r>
            <a:r>
              <a:rPr lang="en-US" sz="600" dirty="0" err="1">
                <a:latin typeface="Courier"/>
                <a:cs typeface="Courier"/>
              </a:rPr>
              <a:t>LiveParts</a:t>
            </a:r>
            <a:r>
              <a:rPr lang="en-US" sz="600" dirty="0">
                <a:latin typeface="Courier"/>
                <a:cs typeface="Courier"/>
              </a:rPr>
              <a:t> found</a:t>
            </a:r>
          </a:p>
          <a:p>
            <a:r>
              <a:rPr lang="en-US" sz="600" dirty="0">
                <a:latin typeface="Courier"/>
                <a:cs typeface="Courier"/>
              </a:rPr>
              <a:t>    L2OplevLiveDampingFilters/L2_OLDAMP_P :: 4 channels</a:t>
            </a:r>
          </a:p>
          <a:p>
            <a:r>
              <a:rPr lang="en-US" sz="600" dirty="0">
                <a:latin typeface="Courier"/>
                <a:cs typeface="Courier"/>
              </a:rPr>
              <a:t>    L2OplevLiveDampingFilters/L2_OLDAMP_Y :: 4 channels</a:t>
            </a:r>
          </a:p>
          <a:p>
            <a:r>
              <a:rPr lang="en-US" sz="600" dirty="0">
                <a:latin typeface="Courier"/>
                <a:cs typeface="Courier"/>
              </a:rPr>
              <a:t>Connecting to NDS server nds2.ligo-wa.caltech.edu</a:t>
            </a:r>
          </a:p>
          <a:p>
            <a:r>
              <a:rPr lang="en-US" sz="600" dirty="0">
                <a:latin typeface="Courier"/>
                <a:cs typeface="Courier"/>
              </a:rPr>
              <a:t>Fetching 8 channels, start GPS 1140933834, duration 1 sec</a:t>
            </a:r>
          </a:p>
          <a:p>
            <a:r>
              <a:rPr lang="en-US" sz="600" dirty="0">
                <a:latin typeface="Courier"/>
                <a:cs typeface="Courier"/>
              </a:rPr>
              <a:t>Reusing results of </a:t>
            </a:r>
            <a:r>
              <a:rPr lang="en-US" sz="600" dirty="0" err="1">
                <a:latin typeface="Courier"/>
                <a:cs typeface="Courier"/>
              </a:rPr>
              <a:t>downloadFilterFile</a:t>
            </a:r>
            <a:r>
              <a:rPr lang="en-US" sz="600" dirty="0">
                <a:latin typeface="Courier"/>
                <a:cs typeface="Courier"/>
              </a:rPr>
              <a:t> from a previous run (see "help </a:t>
            </a:r>
            <a:r>
              <a:rPr lang="en-US" sz="600" dirty="0" err="1">
                <a:latin typeface="Courier"/>
                <a:cs typeface="Courier"/>
              </a:rPr>
              <a:t>cacheFunction</a:t>
            </a:r>
            <a:r>
              <a:rPr lang="en-US" sz="600" dirty="0">
                <a:latin typeface="Courier"/>
                <a:cs typeface="Courier"/>
              </a:rPr>
              <a:t>" for details)</a:t>
            </a:r>
          </a:p>
          <a:p>
            <a:r>
              <a:rPr lang="en-US" sz="600" dirty="0">
                <a:latin typeface="Courier"/>
                <a:cs typeface="Courier"/>
              </a:rPr>
              <a:t>6 </a:t>
            </a:r>
            <a:r>
              <a:rPr lang="en-US" sz="600" dirty="0" err="1">
                <a:latin typeface="Courier"/>
                <a:cs typeface="Courier"/>
              </a:rPr>
              <a:t>LiveParts</a:t>
            </a:r>
            <a:r>
              <a:rPr lang="en-US" sz="600" dirty="0">
                <a:latin typeface="Courier"/>
                <a:cs typeface="Courier"/>
              </a:rPr>
              <a:t> found</a:t>
            </a:r>
          </a:p>
          <a:p>
            <a:r>
              <a:rPr lang="en-US" sz="600" dirty="0">
                <a:latin typeface="Courier"/>
                <a:cs typeface="Courier"/>
              </a:rPr>
              <a:t>    R0LiveDampingFilters/R0_DAMP_L :: 4 channels</a:t>
            </a:r>
          </a:p>
          <a:p>
            <a:r>
              <a:rPr lang="en-US" sz="600" dirty="0">
                <a:latin typeface="Courier"/>
                <a:cs typeface="Courier"/>
              </a:rPr>
              <a:t>    R0LiveDampingFilters/R0_DAMP_P :: 4 channels</a:t>
            </a:r>
          </a:p>
          <a:p>
            <a:r>
              <a:rPr lang="en-US" sz="600" dirty="0">
                <a:latin typeface="Courier"/>
                <a:cs typeface="Courier"/>
              </a:rPr>
              <a:t>    R0LiveDampingFilters/R0_DAMP_R :: 4 channels</a:t>
            </a:r>
          </a:p>
          <a:p>
            <a:r>
              <a:rPr lang="en-US" sz="600" dirty="0">
                <a:latin typeface="Courier"/>
                <a:cs typeface="Courier"/>
              </a:rPr>
              <a:t>    R0LiveDampingFilters/R0_DAMP_T :: 4 channels</a:t>
            </a:r>
          </a:p>
          <a:p>
            <a:r>
              <a:rPr lang="en-US" sz="600" dirty="0">
                <a:latin typeface="Courier"/>
                <a:cs typeface="Courier"/>
              </a:rPr>
              <a:t>    R0LiveDampingFilters/R0_DAMP_V :: 4 channels</a:t>
            </a:r>
          </a:p>
          <a:p>
            <a:r>
              <a:rPr lang="en-US" sz="600" dirty="0">
                <a:latin typeface="Courier"/>
                <a:cs typeface="Courier"/>
              </a:rPr>
              <a:t>    R0LiveDampingFilters/R0_DAMP_Y :: 4 channels</a:t>
            </a:r>
          </a:p>
          <a:p>
            <a:r>
              <a:rPr lang="en-US" sz="600" dirty="0">
                <a:latin typeface="Courier"/>
                <a:cs typeface="Courier"/>
              </a:rPr>
              <a:t>Connecting to NDS server nds2.ligo-wa.caltech.edu</a:t>
            </a:r>
          </a:p>
          <a:p>
            <a:r>
              <a:rPr lang="en-US" sz="600" dirty="0">
                <a:latin typeface="Courier"/>
                <a:cs typeface="Courier"/>
              </a:rPr>
              <a:t>Fetching 24 channels, start GPS 1140933834, duration 1 sec</a:t>
            </a:r>
          </a:p>
          <a:p>
            <a:r>
              <a:rPr lang="en-US" sz="600" dirty="0">
                <a:latin typeface="Courier"/>
                <a:cs typeface="Courier"/>
              </a:rPr>
              <a:t>Reusing results of </a:t>
            </a:r>
            <a:r>
              <a:rPr lang="en-US" sz="600" dirty="0" err="1">
                <a:latin typeface="Courier"/>
                <a:cs typeface="Courier"/>
              </a:rPr>
              <a:t>downloadFilterFile</a:t>
            </a:r>
            <a:r>
              <a:rPr lang="en-US" sz="600" dirty="0">
                <a:latin typeface="Courier"/>
                <a:cs typeface="Courier"/>
              </a:rPr>
              <a:t> from a previous run (see "help </a:t>
            </a:r>
            <a:r>
              <a:rPr lang="en-US" sz="600" dirty="0" err="1">
                <a:latin typeface="Courier"/>
                <a:cs typeface="Courier"/>
              </a:rPr>
              <a:t>cacheFunction</a:t>
            </a:r>
            <a:r>
              <a:rPr lang="en-US" sz="600" dirty="0">
                <a:latin typeface="Courier"/>
                <a:cs typeface="Courier"/>
              </a:rPr>
              <a:t>" for details)</a:t>
            </a:r>
          </a:p>
          <a:p>
            <a:r>
              <a:rPr lang="en-US" sz="600" dirty="0">
                <a:latin typeface="Courier"/>
                <a:cs typeface="Courier"/>
              </a:rPr>
              <a:t> </a:t>
            </a:r>
          </a:p>
          <a:p>
            <a:r>
              <a:rPr lang="en-US" sz="600" dirty="0">
                <a:latin typeface="Courier"/>
                <a:cs typeface="Courier"/>
              </a:rPr>
              <a:t>Calculating the frequency response of the closed loop model ...</a:t>
            </a:r>
          </a:p>
          <a:p>
            <a:r>
              <a:rPr lang="en-US" sz="600" dirty="0">
                <a:latin typeface="Courier"/>
                <a:cs typeface="Courier"/>
              </a:rPr>
              <a:t>   Finished closed loop in 0.1231 seconds.</a:t>
            </a:r>
          </a:p>
          <a:p>
            <a:endParaRPr lang="en-US" sz="600" dirty="0">
              <a:latin typeface="Courier"/>
              <a:cs typeface="Courier"/>
            </a:endParaRPr>
          </a:p>
          <a:p>
            <a:r>
              <a:rPr lang="en-US" sz="600" dirty="0" err="1">
                <a:latin typeface="Courier"/>
                <a:cs typeface="Courier"/>
              </a:rPr>
              <a:t>quadModel</a:t>
            </a:r>
            <a:r>
              <a:rPr lang="en-US" sz="600" dirty="0">
                <a:latin typeface="Courier"/>
                <a:cs typeface="Courier"/>
              </a:rPr>
              <a:t> = </a:t>
            </a:r>
          </a:p>
          <a:p>
            <a:endParaRPr lang="en-US" sz="600" dirty="0">
              <a:latin typeface="Courier"/>
              <a:cs typeface="Courier"/>
            </a:endParaRPr>
          </a:p>
          <a:p>
            <a:r>
              <a:rPr lang="en-US" sz="600" dirty="0">
                <a:latin typeface="Courier"/>
                <a:cs typeface="Courier"/>
              </a:rPr>
              <a:t>             </a:t>
            </a:r>
            <a:r>
              <a:rPr lang="en-US" sz="600" dirty="0" err="1">
                <a:latin typeface="Courier"/>
                <a:cs typeface="Courier"/>
              </a:rPr>
              <a:t>dampFilters</a:t>
            </a:r>
            <a:r>
              <a:rPr lang="en-US" sz="600" dirty="0">
                <a:latin typeface="Courier"/>
                <a:cs typeface="Courier"/>
              </a:rPr>
              <a:t>: [1x1 </a:t>
            </a:r>
            <a:r>
              <a:rPr lang="en-US" sz="600" dirty="0" err="1">
                <a:latin typeface="Courier"/>
                <a:cs typeface="Courier"/>
              </a:rPr>
              <a:t>struct</a:t>
            </a:r>
            <a:r>
              <a:rPr lang="en-US" sz="600" dirty="0">
                <a:latin typeface="Courier"/>
                <a:cs typeface="Courier"/>
              </a:rPr>
              <a:t>]</a:t>
            </a:r>
          </a:p>
          <a:p>
            <a:r>
              <a:rPr lang="en-US" sz="600" dirty="0">
                <a:latin typeface="Courier"/>
                <a:cs typeface="Courier"/>
              </a:rPr>
              <a:t>     </a:t>
            </a:r>
            <a:r>
              <a:rPr lang="en-US" sz="600" dirty="0" err="1">
                <a:latin typeface="Courier"/>
                <a:cs typeface="Courier"/>
              </a:rPr>
              <a:t>mainchain_modelName</a:t>
            </a:r>
            <a:r>
              <a:rPr lang="en-US" sz="600" dirty="0">
                <a:latin typeface="Courier"/>
                <a:cs typeface="Courier"/>
              </a:rPr>
              <a:t>: 'ssmake4pv2eMB5f_fiber'</a:t>
            </a:r>
          </a:p>
          <a:p>
            <a:r>
              <a:rPr lang="en-US" sz="600" dirty="0">
                <a:latin typeface="Courier"/>
                <a:cs typeface="Courier"/>
              </a:rPr>
              <a:t>    </a:t>
            </a:r>
            <a:r>
              <a:rPr lang="en-US" sz="600" dirty="0" err="1">
                <a:latin typeface="Courier"/>
                <a:cs typeface="Courier"/>
              </a:rPr>
              <a:t>mainchain_paramsName</a:t>
            </a:r>
            <a:r>
              <a:rPr lang="en-US" sz="600" dirty="0">
                <a:latin typeface="Courier"/>
                <a:cs typeface="Courier"/>
              </a:rPr>
              <a:t>: '</a:t>
            </a:r>
            <a:r>
              <a:rPr lang="en-US" sz="600" dirty="0" err="1">
                <a:latin typeface="Courier"/>
                <a:cs typeface="Courier"/>
              </a:rPr>
              <a:t>quadopt_fiber</a:t>
            </a:r>
            <a:r>
              <a:rPr lang="en-US" sz="600" dirty="0">
                <a:latin typeface="Courier"/>
                <a:cs typeface="Courier"/>
              </a:rPr>
              <a:t>'</a:t>
            </a:r>
          </a:p>
          <a:p>
            <a:r>
              <a:rPr lang="en-US" sz="600" dirty="0">
                <a:latin typeface="Courier"/>
                <a:cs typeface="Courier"/>
              </a:rPr>
              <a:t>     </a:t>
            </a:r>
            <a:r>
              <a:rPr lang="en-US" sz="600" dirty="0" err="1">
                <a:latin typeface="Courier"/>
                <a:cs typeface="Courier"/>
              </a:rPr>
              <a:t>reacchain_modelName</a:t>
            </a:r>
            <a:r>
              <a:rPr lang="en-US" sz="600" dirty="0">
                <a:latin typeface="Courier"/>
                <a:cs typeface="Courier"/>
              </a:rPr>
              <a:t>: 'ssmake4pv2eMB4f_erm'</a:t>
            </a:r>
          </a:p>
          <a:p>
            <a:r>
              <a:rPr lang="en-US" sz="600" dirty="0">
                <a:latin typeface="Courier"/>
                <a:cs typeface="Courier"/>
              </a:rPr>
              <a:t>    </a:t>
            </a:r>
            <a:r>
              <a:rPr lang="en-US" sz="600" dirty="0" err="1">
                <a:latin typeface="Courier"/>
                <a:cs typeface="Courier"/>
              </a:rPr>
              <a:t>reacchain_paramsName</a:t>
            </a:r>
            <a:r>
              <a:rPr lang="en-US" sz="600" dirty="0">
                <a:latin typeface="Courier"/>
                <a:cs typeface="Courier"/>
              </a:rPr>
              <a:t>: '</a:t>
            </a:r>
            <a:r>
              <a:rPr lang="en-US" sz="600" dirty="0" err="1">
                <a:latin typeface="Courier"/>
                <a:cs typeface="Courier"/>
              </a:rPr>
              <a:t>quadopt_erm</a:t>
            </a:r>
            <a:r>
              <a:rPr lang="en-US" sz="600" dirty="0">
                <a:latin typeface="Courier"/>
                <a:cs typeface="Courier"/>
              </a:rPr>
              <a:t>'</a:t>
            </a:r>
          </a:p>
          <a:p>
            <a:r>
              <a:rPr lang="en-US" sz="600" dirty="0">
                <a:latin typeface="Courier"/>
                <a:cs typeface="Courier"/>
              </a:rPr>
              <a:t>           </a:t>
            </a:r>
            <a:r>
              <a:rPr lang="en-US" sz="600" dirty="0" err="1">
                <a:latin typeface="Courier"/>
                <a:cs typeface="Courier"/>
              </a:rPr>
              <a:t>hasFiberModes</a:t>
            </a:r>
            <a:r>
              <a:rPr lang="en-US" sz="600" dirty="0">
                <a:latin typeface="Courier"/>
                <a:cs typeface="Courier"/>
              </a:rPr>
              <a:t>: '1 through 10 with viscous damping'</a:t>
            </a:r>
          </a:p>
          <a:p>
            <a:r>
              <a:rPr lang="en-US" sz="600" dirty="0">
                <a:latin typeface="Courier"/>
                <a:cs typeface="Courier"/>
              </a:rPr>
              <a:t>    </a:t>
            </a:r>
            <a:r>
              <a:rPr lang="en-US" sz="600" dirty="0" err="1">
                <a:latin typeface="Courier"/>
                <a:cs typeface="Courier"/>
              </a:rPr>
              <a:t>hasUIMPUM_Wire_Modes</a:t>
            </a:r>
            <a:r>
              <a:rPr lang="en-US" sz="600" dirty="0">
                <a:latin typeface="Courier"/>
                <a:cs typeface="Courier"/>
              </a:rPr>
              <a:t>: '1 through 10 with viscous damping'</a:t>
            </a:r>
          </a:p>
          <a:p>
            <a:r>
              <a:rPr lang="en-US" sz="600" dirty="0">
                <a:latin typeface="Courier"/>
                <a:cs typeface="Courier"/>
              </a:rPr>
              <a:t>    </a:t>
            </a:r>
            <a:r>
              <a:rPr lang="en-US" sz="600" dirty="0" err="1">
                <a:latin typeface="Courier"/>
                <a:cs typeface="Courier"/>
              </a:rPr>
              <a:t>hasTopUIM_Wire_Modes</a:t>
            </a:r>
            <a:r>
              <a:rPr lang="en-US" sz="600" dirty="0">
                <a:latin typeface="Courier"/>
                <a:cs typeface="Courier"/>
              </a:rPr>
              <a:t>: '1 through 5 with viscous damping'</a:t>
            </a:r>
          </a:p>
          <a:p>
            <a:r>
              <a:rPr lang="en-US" sz="600" dirty="0">
                <a:latin typeface="Courier"/>
                <a:cs typeface="Courier"/>
              </a:rPr>
              <a:t>       </a:t>
            </a:r>
            <a:r>
              <a:rPr lang="en-US" sz="600" dirty="0" err="1">
                <a:latin typeface="Courier"/>
                <a:cs typeface="Courier"/>
              </a:rPr>
              <a:t>hasTop_Wire_Modes</a:t>
            </a:r>
            <a:r>
              <a:rPr lang="en-US" sz="600" dirty="0">
                <a:latin typeface="Courier"/>
                <a:cs typeface="Courier"/>
              </a:rPr>
              <a:t>: '1 through 5 with viscous damping'</a:t>
            </a:r>
          </a:p>
          <a:p>
            <a:r>
              <a:rPr lang="en-US" sz="600" dirty="0">
                <a:latin typeface="Courier"/>
                <a:cs typeface="Courier"/>
              </a:rPr>
              <a:t>                      </a:t>
            </a:r>
            <a:r>
              <a:rPr lang="en-US" sz="600" dirty="0" err="1">
                <a:latin typeface="Courier"/>
                <a:cs typeface="Courier"/>
              </a:rPr>
              <a:t>ss</a:t>
            </a:r>
            <a:r>
              <a:rPr lang="en-US" sz="600" dirty="0">
                <a:latin typeface="Courier"/>
                <a:cs typeface="Courier"/>
              </a:rPr>
              <a:t>: [81x75 </a:t>
            </a:r>
            <a:r>
              <a:rPr lang="en-US" sz="600" dirty="0" err="1">
                <a:latin typeface="Courier"/>
                <a:cs typeface="Courier"/>
              </a:rPr>
              <a:t>ss</a:t>
            </a:r>
            <a:r>
              <a:rPr lang="en-US" sz="600" dirty="0">
                <a:latin typeface="Courier"/>
                <a:cs typeface="Courier"/>
              </a:rPr>
              <a:t>]</a:t>
            </a:r>
          </a:p>
          <a:p>
            <a:r>
              <a:rPr lang="en-US" sz="600" dirty="0">
                <a:latin typeface="Courier"/>
                <a:cs typeface="Courier"/>
              </a:rPr>
              <a:t>    </a:t>
            </a:r>
            <a:r>
              <a:rPr lang="en-US" sz="600" dirty="0" err="1">
                <a:latin typeface="Courier"/>
                <a:cs typeface="Courier"/>
              </a:rPr>
              <a:t>mainchain_pendParams</a:t>
            </a:r>
            <a:r>
              <a:rPr lang="en-US" sz="600" dirty="0">
                <a:latin typeface="Courier"/>
                <a:cs typeface="Courier"/>
              </a:rPr>
              <a:t>: [1x1 </a:t>
            </a:r>
            <a:r>
              <a:rPr lang="en-US" sz="600" dirty="0" err="1">
                <a:latin typeface="Courier"/>
                <a:cs typeface="Courier"/>
              </a:rPr>
              <a:t>struct</a:t>
            </a:r>
            <a:r>
              <a:rPr lang="en-US" sz="600" dirty="0">
                <a:latin typeface="Courier"/>
                <a:cs typeface="Courier"/>
              </a:rPr>
              <a:t>]</a:t>
            </a:r>
          </a:p>
          <a:p>
            <a:r>
              <a:rPr lang="en-US" sz="600" dirty="0">
                <a:latin typeface="Courier"/>
                <a:cs typeface="Courier"/>
              </a:rPr>
              <a:t>    </a:t>
            </a:r>
            <a:r>
              <a:rPr lang="en-US" sz="600" dirty="0" err="1">
                <a:latin typeface="Courier"/>
                <a:cs typeface="Courier"/>
              </a:rPr>
              <a:t>reacchain_pendParams</a:t>
            </a:r>
            <a:r>
              <a:rPr lang="en-US" sz="600" dirty="0">
                <a:latin typeface="Courier"/>
                <a:cs typeface="Courier"/>
              </a:rPr>
              <a:t>: [1x1 </a:t>
            </a:r>
            <a:r>
              <a:rPr lang="en-US" sz="600" dirty="0" err="1">
                <a:latin typeface="Courier"/>
                <a:cs typeface="Courier"/>
              </a:rPr>
              <a:t>struct</a:t>
            </a:r>
            <a:r>
              <a:rPr lang="en-US" sz="600" dirty="0">
                <a:latin typeface="Courier"/>
                <a:cs typeface="Courier"/>
              </a:rPr>
              <a:t>]</a:t>
            </a:r>
          </a:p>
          <a:p>
            <a:r>
              <a:rPr lang="en-US" sz="600" dirty="0">
                <a:latin typeface="Courier"/>
                <a:cs typeface="Courier"/>
              </a:rPr>
              <a:t>                      in: [1x1 </a:t>
            </a:r>
            <a:r>
              <a:rPr lang="en-US" sz="600" dirty="0" err="1">
                <a:latin typeface="Courier"/>
                <a:cs typeface="Courier"/>
              </a:rPr>
              <a:t>struct</a:t>
            </a:r>
            <a:r>
              <a:rPr lang="en-US" sz="600" dirty="0">
                <a:latin typeface="Courier"/>
                <a:cs typeface="Courier"/>
              </a:rPr>
              <a:t>]</a:t>
            </a:r>
          </a:p>
          <a:p>
            <a:r>
              <a:rPr lang="en-US" sz="600" dirty="0">
                <a:latin typeface="Courier"/>
                <a:cs typeface="Courier"/>
              </a:rPr>
              <a:t>                     out: [1x1 </a:t>
            </a:r>
            <a:r>
              <a:rPr lang="en-US" sz="600" dirty="0" err="1">
                <a:latin typeface="Courier"/>
                <a:cs typeface="Courier"/>
              </a:rPr>
              <a:t>struct</a:t>
            </a:r>
            <a:r>
              <a:rPr lang="en-US" sz="600" dirty="0">
                <a:latin typeface="Courier"/>
                <a:cs typeface="Courier"/>
              </a:rPr>
              <a:t>]</a:t>
            </a:r>
          </a:p>
          <a:p>
            <a:r>
              <a:rPr lang="en-US" sz="600" dirty="0">
                <a:latin typeface="Courier"/>
                <a:cs typeface="Courier"/>
              </a:rPr>
              <a:t>                       f: [81x75x2 double]</a:t>
            </a:r>
          </a:p>
          <a:p>
            <a:r>
              <a:rPr lang="en-US" sz="600" dirty="0">
                <a:latin typeface="Courier"/>
                <a:cs typeface="Courier"/>
              </a:rPr>
              <a:t>                </a:t>
            </a:r>
            <a:r>
              <a:rPr lang="en-US" sz="600" dirty="0" err="1">
                <a:latin typeface="Courier"/>
                <a:cs typeface="Courier"/>
              </a:rPr>
              <a:t>dampedin</a:t>
            </a:r>
            <a:r>
              <a:rPr lang="en-US" sz="600" dirty="0">
                <a:latin typeface="Courier"/>
                <a:cs typeface="Courier"/>
              </a:rPr>
              <a:t>: [1x1 </a:t>
            </a:r>
            <a:r>
              <a:rPr lang="en-US" sz="600" dirty="0" err="1">
                <a:latin typeface="Courier"/>
                <a:cs typeface="Courier"/>
              </a:rPr>
              <a:t>struct</a:t>
            </a:r>
            <a:r>
              <a:rPr lang="en-US" sz="600" dirty="0">
                <a:latin typeface="Courier"/>
                <a:cs typeface="Courier"/>
              </a:rPr>
              <a:t>]</a:t>
            </a:r>
          </a:p>
          <a:p>
            <a:r>
              <a:rPr lang="en-US" sz="600" dirty="0">
                <a:latin typeface="Courier"/>
                <a:cs typeface="Courier"/>
              </a:rPr>
              <a:t>               </a:t>
            </a:r>
            <a:r>
              <a:rPr lang="en-US" sz="600" dirty="0" err="1">
                <a:latin typeface="Courier"/>
                <a:cs typeface="Courier"/>
              </a:rPr>
              <a:t>dampedout</a:t>
            </a:r>
            <a:r>
              <a:rPr lang="en-US" sz="600" dirty="0">
                <a:latin typeface="Courier"/>
                <a:cs typeface="Courier"/>
              </a:rPr>
              <a:t>: [1x1 </a:t>
            </a:r>
            <a:r>
              <a:rPr lang="en-US" sz="600" dirty="0" err="1">
                <a:latin typeface="Courier"/>
                <a:cs typeface="Courier"/>
              </a:rPr>
              <a:t>struct</a:t>
            </a:r>
            <a:r>
              <a:rPr lang="en-US" sz="600" dirty="0">
                <a:latin typeface="Courier"/>
                <a:cs typeface="Courier"/>
              </a:rPr>
              <a:t>]</a:t>
            </a:r>
          </a:p>
          <a:p>
            <a:r>
              <a:rPr lang="en-US" sz="600" dirty="0">
                <a:latin typeface="Courier"/>
                <a:cs typeface="Courier"/>
              </a:rPr>
              <a:t>         </a:t>
            </a:r>
            <a:r>
              <a:rPr lang="en-US" sz="600" dirty="0" err="1">
                <a:latin typeface="Courier"/>
                <a:cs typeface="Courier"/>
              </a:rPr>
              <a:t>maindampFilters</a:t>
            </a:r>
            <a:r>
              <a:rPr lang="en-US" sz="600" dirty="0">
                <a:latin typeface="Courier"/>
                <a:cs typeface="Courier"/>
              </a:rPr>
              <a:t>: [1x1 </a:t>
            </a:r>
            <a:r>
              <a:rPr lang="en-US" sz="600" dirty="0" err="1">
                <a:latin typeface="Courier"/>
                <a:cs typeface="Courier"/>
              </a:rPr>
              <a:t>struct</a:t>
            </a:r>
            <a:r>
              <a:rPr lang="en-US" sz="600" dirty="0">
                <a:latin typeface="Courier"/>
                <a:cs typeface="Courier"/>
              </a:rPr>
              <a:t>]</a:t>
            </a:r>
          </a:p>
          <a:p>
            <a:r>
              <a:rPr lang="en-US" sz="600" dirty="0">
                <a:latin typeface="Courier"/>
                <a:cs typeface="Courier"/>
              </a:rPr>
              <a:t>           </a:t>
            </a:r>
            <a:r>
              <a:rPr lang="en-US" sz="600" dirty="0" err="1">
                <a:latin typeface="Courier"/>
                <a:cs typeface="Courier"/>
              </a:rPr>
              <a:t>OLdampFilters</a:t>
            </a:r>
            <a:r>
              <a:rPr lang="en-US" sz="600" dirty="0">
                <a:latin typeface="Courier"/>
                <a:cs typeface="Courier"/>
              </a:rPr>
              <a:t>: [1x1 </a:t>
            </a:r>
            <a:r>
              <a:rPr lang="en-US" sz="600" dirty="0" err="1">
                <a:latin typeface="Courier"/>
                <a:cs typeface="Courier"/>
              </a:rPr>
              <a:t>struct</a:t>
            </a:r>
            <a:r>
              <a:rPr lang="en-US" sz="600" dirty="0">
                <a:latin typeface="Courier"/>
                <a:cs typeface="Courier"/>
              </a:rPr>
              <a:t>]</a:t>
            </a:r>
          </a:p>
          <a:p>
            <a:r>
              <a:rPr lang="en-US" sz="600" dirty="0">
                <a:latin typeface="Courier"/>
                <a:cs typeface="Courier"/>
              </a:rPr>
              <a:t>         </a:t>
            </a:r>
            <a:r>
              <a:rPr lang="en-US" sz="600" dirty="0" err="1">
                <a:latin typeface="Courier"/>
                <a:cs typeface="Courier"/>
              </a:rPr>
              <a:t>reacdampFilters</a:t>
            </a:r>
            <a:r>
              <a:rPr lang="en-US" sz="600" dirty="0">
                <a:latin typeface="Courier"/>
                <a:cs typeface="Courier"/>
              </a:rPr>
              <a:t>: [1x1 </a:t>
            </a:r>
            <a:r>
              <a:rPr lang="en-US" sz="600" dirty="0" err="1">
                <a:latin typeface="Courier"/>
                <a:cs typeface="Courier"/>
              </a:rPr>
              <a:t>struct</a:t>
            </a:r>
            <a:r>
              <a:rPr lang="en-US" sz="600" dirty="0">
                <a:latin typeface="Courier"/>
                <a:cs typeface="Courier"/>
              </a:rPr>
              <a:t>]</a:t>
            </a:r>
          </a:p>
          <a:p>
            <a:r>
              <a:rPr lang="en-US" sz="600" dirty="0">
                <a:latin typeface="Courier"/>
                <a:cs typeface="Courier"/>
              </a:rPr>
              <a:t>                </a:t>
            </a:r>
            <a:r>
              <a:rPr lang="en-US" sz="600" dirty="0" err="1">
                <a:latin typeface="Courier"/>
                <a:cs typeface="Courier"/>
              </a:rPr>
              <a:t>dampedss</a:t>
            </a:r>
            <a:r>
              <a:rPr lang="en-US" sz="600" dirty="0">
                <a:latin typeface="Courier"/>
                <a:cs typeface="Courier"/>
              </a:rPr>
              <a:t>: [95x89 </a:t>
            </a:r>
            <a:r>
              <a:rPr lang="en-US" sz="600" dirty="0" err="1">
                <a:latin typeface="Courier"/>
                <a:cs typeface="Courier"/>
              </a:rPr>
              <a:t>ss</a:t>
            </a:r>
            <a:r>
              <a:rPr lang="en-US" sz="600" dirty="0">
                <a:latin typeface="Courier"/>
                <a:cs typeface="Courier"/>
              </a:rPr>
              <a:t>]</a:t>
            </a:r>
          </a:p>
          <a:p>
            <a:r>
              <a:rPr lang="en-US" sz="600" dirty="0">
                <a:latin typeface="Courier"/>
                <a:cs typeface="Courier"/>
              </a:rPr>
              <a:t>                 </a:t>
            </a:r>
            <a:r>
              <a:rPr lang="en-US" sz="600" dirty="0" err="1">
                <a:latin typeface="Courier"/>
                <a:cs typeface="Courier"/>
              </a:rPr>
              <a:t>dampedf</a:t>
            </a:r>
            <a:r>
              <a:rPr lang="en-US" sz="600" dirty="0">
                <a:latin typeface="Courier"/>
                <a:cs typeface="Courier"/>
              </a:rPr>
              <a:t>: [95x89x2 double]</a:t>
            </a:r>
          </a:p>
        </p:txBody>
      </p:sp>
      <p:sp>
        <p:nvSpPr>
          <p:cNvPr id="5" name="TextBox 4"/>
          <p:cNvSpPr txBox="1"/>
          <p:nvPr/>
        </p:nvSpPr>
        <p:spPr>
          <a:xfrm>
            <a:off x="5128381" y="120953"/>
            <a:ext cx="3842706" cy="369332"/>
          </a:xfrm>
          <a:prstGeom prst="rect">
            <a:avLst/>
          </a:prstGeom>
          <a:noFill/>
          <a:ln>
            <a:solidFill>
              <a:schemeClr val="tx1"/>
            </a:solidFill>
          </a:ln>
        </p:spPr>
        <p:txBody>
          <a:bodyPr wrap="none" rtlCol="0">
            <a:spAutoFit/>
          </a:bodyPr>
          <a:lstStyle/>
          <a:p>
            <a:r>
              <a:rPr lang="en-US" dirty="0" smtClean="0"/>
              <a:t>Function output from above model call</a:t>
            </a:r>
            <a:endParaRPr lang="en-US" dirty="0"/>
          </a:p>
        </p:txBody>
      </p:sp>
      <p:sp>
        <p:nvSpPr>
          <p:cNvPr id="6" name="Slide Number Placeholder 5"/>
          <p:cNvSpPr>
            <a:spLocks noGrp="1"/>
          </p:cNvSpPr>
          <p:nvPr>
            <p:ph type="sldNum" sz="quarter" idx="12"/>
          </p:nvPr>
        </p:nvSpPr>
        <p:spPr/>
        <p:txBody>
          <a:bodyPr/>
          <a:lstStyle/>
          <a:p>
            <a:fld id="{167985FD-8282-184F-AB03-FEAD39FA3F2D}" type="slidenum">
              <a:rPr lang="en-US" smtClean="0"/>
              <a:t>12</a:t>
            </a:fld>
            <a:endParaRPr lang="en-US"/>
          </a:p>
        </p:txBody>
      </p:sp>
    </p:spTree>
    <p:extLst>
      <p:ext uri="{BB962C8B-B14F-4D97-AF65-F5344CB8AC3E}">
        <p14:creationId xmlns:p14="http://schemas.microsoft.com/office/powerpoint/2010/main" val="138516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457200" y="1600200"/>
            <a:ext cx="8229600" cy="4725610"/>
          </a:xfrm>
        </p:spPr>
        <p:txBody>
          <a:bodyPr>
            <a:normAutofit fontScale="92500" lnSpcReduction="10000"/>
          </a:bodyPr>
          <a:lstStyle/>
          <a:p>
            <a:r>
              <a:rPr lang="en-US" dirty="0" smtClean="0"/>
              <a:t>Feature summary</a:t>
            </a:r>
          </a:p>
          <a:p>
            <a:endParaRPr lang="en-US" dirty="0" smtClean="0"/>
          </a:p>
          <a:p>
            <a:r>
              <a:rPr lang="en-US" dirty="0" smtClean="0"/>
              <a:t>Feature description</a:t>
            </a:r>
          </a:p>
          <a:p>
            <a:endParaRPr lang="en-US" dirty="0" smtClean="0"/>
          </a:p>
          <a:p>
            <a:r>
              <a:rPr lang="en-US" dirty="0" smtClean="0"/>
              <a:t>Where in the SVN does the model live?</a:t>
            </a:r>
          </a:p>
          <a:p>
            <a:pPr marL="0" indent="0">
              <a:buNone/>
            </a:pPr>
            <a:endParaRPr lang="en-US" dirty="0" smtClean="0"/>
          </a:p>
          <a:p>
            <a:r>
              <a:rPr lang="en-US" dirty="0" smtClean="0"/>
              <a:t>3 steps to edit the model features</a:t>
            </a:r>
          </a:p>
          <a:p>
            <a:endParaRPr lang="en-US" dirty="0"/>
          </a:p>
          <a:p>
            <a:r>
              <a:rPr lang="en-US" dirty="0"/>
              <a:t>How to call the </a:t>
            </a:r>
            <a:r>
              <a:rPr lang="en-US" dirty="0" smtClean="0"/>
              <a:t>model</a:t>
            </a:r>
            <a:endParaRPr lang="en-US" dirty="0"/>
          </a:p>
        </p:txBody>
      </p:sp>
      <p:sp>
        <p:nvSpPr>
          <p:cNvPr id="4" name="Slide Number Placeholder 3"/>
          <p:cNvSpPr>
            <a:spLocks noGrp="1"/>
          </p:cNvSpPr>
          <p:nvPr>
            <p:ph type="sldNum" sz="quarter" idx="12"/>
          </p:nvPr>
        </p:nvSpPr>
        <p:spPr/>
        <p:txBody>
          <a:bodyPr/>
          <a:lstStyle/>
          <a:p>
            <a:fld id="{167985FD-8282-184F-AB03-FEAD39FA3F2D}" type="slidenum">
              <a:rPr lang="en-US" smtClean="0"/>
              <a:t>2</a:t>
            </a:fld>
            <a:endParaRPr lang="en-US"/>
          </a:p>
        </p:txBody>
      </p:sp>
    </p:spTree>
    <p:extLst>
      <p:ext uri="{BB962C8B-B14F-4D97-AF65-F5344CB8AC3E}">
        <p14:creationId xmlns:p14="http://schemas.microsoft.com/office/powerpoint/2010/main" val="1345335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095" y="1123784"/>
            <a:ext cx="8769048" cy="5016758"/>
          </a:xfrm>
          <a:prstGeom prst="rect">
            <a:avLst/>
          </a:prstGeom>
          <a:noFill/>
        </p:spPr>
        <p:txBody>
          <a:bodyPr wrap="square" rtlCol="0">
            <a:spAutoFit/>
          </a:bodyPr>
          <a:lstStyle/>
          <a:p>
            <a:pPr marL="285750" indent="-285750">
              <a:buFont typeface="Arial"/>
              <a:buChar char="•"/>
            </a:pPr>
            <a:r>
              <a:rPr lang="en-US" sz="2000" dirty="0">
                <a:solidFill>
                  <a:srgbClr val="008000"/>
                </a:solidFill>
              </a:rPr>
              <a:t>Built in </a:t>
            </a:r>
            <a:r>
              <a:rPr lang="en-US" sz="2000" dirty="0" smtClean="0">
                <a:solidFill>
                  <a:srgbClr val="008000"/>
                </a:solidFill>
              </a:rPr>
              <a:t>features – always included in the model</a:t>
            </a:r>
            <a:endParaRPr lang="en-US" sz="2000" dirty="0">
              <a:solidFill>
                <a:srgbClr val="008000"/>
              </a:solidFill>
            </a:endParaRPr>
          </a:p>
          <a:p>
            <a:pPr marL="742950" lvl="1" indent="-285750">
              <a:buFont typeface="Courier New"/>
              <a:buChar char="o"/>
            </a:pPr>
            <a:r>
              <a:rPr lang="en-US" sz="2000" dirty="0" smtClean="0">
                <a:solidFill>
                  <a:srgbClr val="008000"/>
                </a:solidFill>
              </a:rPr>
              <a:t>Relative </a:t>
            </a:r>
            <a:r>
              <a:rPr lang="en-US" sz="2000" dirty="0">
                <a:solidFill>
                  <a:srgbClr val="008000"/>
                </a:solidFill>
              </a:rPr>
              <a:t>SUS/cage sensors and </a:t>
            </a:r>
            <a:r>
              <a:rPr lang="en-US" sz="2000" dirty="0" smtClean="0">
                <a:solidFill>
                  <a:srgbClr val="008000"/>
                </a:solidFill>
              </a:rPr>
              <a:t>actuators – new as of 1 Jan 2016</a:t>
            </a:r>
          </a:p>
          <a:p>
            <a:pPr marL="742950" lvl="1" indent="-285750">
              <a:buFont typeface="Courier New"/>
              <a:buChar char="o"/>
            </a:pPr>
            <a:r>
              <a:rPr lang="en-US" sz="2000" dirty="0" smtClean="0">
                <a:solidFill>
                  <a:srgbClr val="008000"/>
                </a:solidFill>
              </a:rPr>
              <a:t>Suspension point </a:t>
            </a:r>
            <a:r>
              <a:rPr lang="en-US" sz="2000" dirty="0">
                <a:solidFill>
                  <a:srgbClr val="008000"/>
                </a:solidFill>
              </a:rPr>
              <a:t>reaction forces – new as of 1 Jan 2016</a:t>
            </a:r>
            <a:endParaRPr lang="en-US" sz="2000" dirty="0" smtClean="0">
              <a:solidFill>
                <a:srgbClr val="008000"/>
              </a:solidFill>
            </a:endParaRPr>
          </a:p>
          <a:p>
            <a:pPr marL="285750" indent="-285750">
              <a:buFont typeface="Arial"/>
              <a:buChar char="•"/>
            </a:pPr>
            <a:endParaRPr lang="en-US" sz="2000" dirty="0" smtClean="0"/>
          </a:p>
          <a:p>
            <a:pPr marL="285750" indent="-285750">
              <a:buFont typeface="Arial"/>
              <a:buChar char="•"/>
            </a:pPr>
            <a:r>
              <a:rPr lang="en-US" sz="2000" dirty="0" smtClean="0">
                <a:solidFill>
                  <a:srgbClr val="0000FF"/>
                </a:solidFill>
              </a:rPr>
              <a:t>Optional features – your choice to include or not</a:t>
            </a:r>
          </a:p>
          <a:p>
            <a:pPr marL="742950" lvl="1" indent="-285750">
              <a:buFont typeface="Courier New"/>
              <a:buChar char="o"/>
            </a:pPr>
            <a:r>
              <a:rPr lang="en-US" sz="2000" dirty="0" smtClean="0">
                <a:solidFill>
                  <a:srgbClr val="0000FF"/>
                </a:solidFill>
              </a:rPr>
              <a:t>Two chain model – includes both a main and reaction chain</a:t>
            </a:r>
          </a:p>
          <a:p>
            <a:pPr marL="742950" lvl="1" indent="-285750">
              <a:buFont typeface="Courier New"/>
              <a:buChar char="o"/>
            </a:pPr>
            <a:r>
              <a:rPr lang="en-US" sz="2000" dirty="0">
                <a:solidFill>
                  <a:srgbClr val="0000FF"/>
                </a:solidFill>
              </a:rPr>
              <a:t>Violin </a:t>
            </a:r>
            <a:r>
              <a:rPr lang="en-US" sz="2000" dirty="0" smtClean="0">
                <a:solidFill>
                  <a:srgbClr val="0000FF"/>
                </a:solidFill>
              </a:rPr>
              <a:t>modes</a:t>
            </a:r>
          </a:p>
          <a:p>
            <a:pPr marL="742950" lvl="1" indent="-285750">
              <a:buFont typeface="Courier New"/>
              <a:buChar char="o"/>
            </a:pPr>
            <a:r>
              <a:rPr lang="en-US" sz="2000" dirty="0" smtClean="0">
                <a:solidFill>
                  <a:srgbClr val="0000FF"/>
                </a:solidFill>
              </a:rPr>
              <a:t>Damping</a:t>
            </a:r>
          </a:p>
          <a:p>
            <a:pPr marL="1200150" lvl="2" indent="-285750">
              <a:buFont typeface="Wingdings" charset="2"/>
              <a:buChar char="§"/>
            </a:pPr>
            <a:r>
              <a:rPr lang="en-US" sz="2000" dirty="0" smtClean="0">
                <a:solidFill>
                  <a:srgbClr val="0000FF"/>
                </a:solidFill>
              </a:rPr>
              <a:t>Import live damping from sites</a:t>
            </a:r>
          </a:p>
          <a:p>
            <a:pPr marL="1200150" lvl="2" indent="-285750">
              <a:buFont typeface="Wingdings" charset="2"/>
              <a:buChar char="§"/>
            </a:pPr>
            <a:r>
              <a:rPr lang="en-US" sz="2000" dirty="0" smtClean="0">
                <a:solidFill>
                  <a:srgbClr val="0000FF"/>
                </a:solidFill>
              </a:rPr>
              <a:t>Import damping from a prior GPS time from sites</a:t>
            </a:r>
          </a:p>
          <a:p>
            <a:pPr marL="1200150" lvl="2" indent="-285750">
              <a:buFont typeface="Wingdings" charset="2"/>
              <a:buChar char="§"/>
            </a:pPr>
            <a:r>
              <a:rPr lang="en-US" sz="2000" dirty="0" smtClean="0">
                <a:solidFill>
                  <a:srgbClr val="0000FF"/>
                </a:solidFill>
              </a:rPr>
              <a:t>Include optical lever damping (PUM actuation)</a:t>
            </a:r>
          </a:p>
          <a:p>
            <a:pPr marL="1200150" lvl="2" indent="-285750">
              <a:buFont typeface="Wingdings" charset="2"/>
              <a:buChar char="§"/>
            </a:pPr>
            <a:r>
              <a:rPr lang="en-US" sz="2000" dirty="0" smtClean="0">
                <a:solidFill>
                  <a:srgbClr val="0000FF"/>
                </a:solidFill>
              </a:rPr>
              <a:t>Load damping from a saved filter file or command space variable</a:t>
            </a:r>
          </a:p>
          <a:p>
            <a:pPr lvl="2"/>
            <a:endParaRPr lang="en-US" sz="2000" dirty="0" smtClean="0">
              <a:solidFill>
                <a:srgbClr val="0000FF"/>
              </a:solidFill>
            </a:endParaRPr>
          </a:p>
          <a:p>
            <a:pPr marL="285750" indent="-285750">
              <a:buFont typeface="Arial"/>
              <a:buChar char="•"/>
            </a:pPr>
            <a:r>
              <a:rPr lang="en-US" sz="2000" dirty="0" smtClean="0"/>
              <a:t>Possible future features</a:t>
            </a:r>
          </a:p>
          <a:p>
            <a:pPr marL="742950" lvl="1" indent="-285750">
              <a:buFont typeface="Courier New"/>
              <a:buChar char="o"/>
            </a:pPr>
            <a:r>
              <a:rPr lang="en-US" sz="2000" dirty="0" smtClean="0"/>
              <a:t>Global control</a:t>
            </a:r>
          </a:p>
          <a:p>
            <a:pPr marL="742950" lvl="1" indent="-285750">
              <a:buFont typeface="Courier New"/>
              <a:buChar char="o"/>
            </a:pPr>
            <a:r>
              <a:rPr lang="en-US" sz="2000" dirty="0" smtClean="0"/>
              <a:t>Radiation pressure</a:t>
            </a:r>
          </a:p>
        </p:txBody>
      </p:sp>
      <p:sp>
        <p:nvSpPr>
          <p:cNvPr id="2" name="Title 1"/>
          <p:cNvSpPr>
            <a:spLocks noGrp="1"/>
          </p:cNvSpPr>
          <p:nvPr>
            <p:ph type="title"/>
          </p:nvPr>
        </p:nvSpPr>
        <p:spPr>
          <a:xfrm>
            <a:off x="457200" y="42691"/>
            <a:ext cx="8229600" cy="1143000"/>
          </a:xfrm>
        </p:spPr>
        <p:txBody>
          <a:bodyPr/>
          <a:lstStyle/>
          <a:p>
            <a:r>
              <a:rPr lang="en-US" dirty="0" smtClean="0"/>
              <a:t>Feature Summary</a:t>
            </a:r>
            <a:endParaRPr lang="en-US" dirty="0"/>
          </a:p>
        </p:txBody>
      </p:sp>
      <p:sp>
        <p:nvSpPr>
          <p:cNvPr id="3" name="TextBox 2"/>
          <p:cNvSpPr txBox="1"/>
          <p:nvPr/>
        </p:nvSpPr>
        <p:spPr>
          <a:xfrm>
            <a:off x="141581" y="6223917"/>
            <a:ext cx="9002419" cy="523220"/>
          </a:xfrm>
          <a:prstGeom prst="rect">
            <a:avLst/>
          </a:prstGeom>
          <a:noFill/>
        </p:spPr>
        <p:txBody>
          <a:bodyPr wrap="square" rtlCol="0">
            <a:spAutoFit/>
          </a:bodyPr>
          <a:lstStyle/>
          <a:p>
            <a:pPr marL="0" lvl="1"/>
            <a:r>
              <a:rPr lang="en-US" sz="1400" dirty="0"/>
              <a:t>Note: </a:t>
            </a:r>
            <a:r>
              <a:rPr lang="en-US" sz="1400" dirty="0" smtClean="0"/>
              <a:t>Graphical Simulink representations of the model layouts are cited </a:t>
            </a:r>
            <a:r>
              <a:rPr lang="en-US" sz="1400" dirty="0"/>
              <a:t>in </a:t>
            </a:r>
            <a:r>
              <a:rPr lang="en-US" sz="1400" dirty="0" smtClean="0"/>
              <a:t>step 1 of the ‘</a:t>
            </a:r>
            <a:r>
              <a:rPr lang="en-US" sz="1400" dirty="0"/>
              <a:t>3 steps to edit the model features</a:t>
            </a:r>
            <a:r>
              <a:rPr lang="en-US" sz="1400" dirty="0" smtClean="0"/>
              <a:t>’ section. These will provide more detail for some of the descriptions below.</a:t>
            </a:r>
            <a:endParaRPr lang="en-US" sz="1200" dirty="0"/>
          </a:p>
        </p:txBody>
      </p:sp>
      <p:sp>
        <p:nvSpPr>
          <p:cNvPr id="5" name="Slide Number Placeholder 4"/>
          <p:cNvSpPr>
            <a:spLocks noGrp="1"/>
          </p:cNvSpPr>
          <p:nvPr>
            <p:ph type="sldNum" sz="quarter" idx="12"/>
          </p:nvPr>
        </p:nvSpPr>
        <p:spPr/>
        <p:txBody>
          <a:bodyPr/>
          <a:lstStyle/>
          <a:p>
            <a:fld id="{167985FD-8282-184F-AB03-FEAD39FA3F2D}" type="slidenum">
              <a:rPr lang="en-US" smtClean="0"/>
              <a:t>3</a:t>
            </a:fld>
            <a:endParaRPr lang="en-US"/>
          </a:p>
        </p:txBody>
      </p:sp>
    </p:spTree>
    <p:extLst>
      <p:ext uri="{BB962C8B-B14F-4D97-AF65-F5344CB8AC3E}">
        <p14:creationId xmlns:p14="http://schemas.microsoft.com/office/powerpoint/2010/main" val="1699665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213"/>
            <a:ext cx="8229600" cy="1143000"/>
          </a:xfrm>
        </p:spPr>
        <p:txBody>
          <a:bodyPr>
            <a:noAutofit/>
          </a:bodyPr>
          <a:lstStyle/>
          <a:p>
            <a:r>
              <a:rPr lang="en-US" sz="3600" dirty="0">
                <a:solidFill>
                  <a:srgbClr val="008000"/>
                </a:solidFill>
              </a:rPr>
              <a:t>Built in </a:t>
            </a:r>
            <a:r>
              <a:rPr lang="en-US" sz="3600" dirty="0" smtClean="0">
                <a:solidFill>
                  <a:srgbClr val="008000"/>
                </a:solidFill>
              </a:rPr>
              <a:t>features</a:t>
            </a:r>
            <a:br>
              <a:rPr lang="en-US" sz="3600" dirty="0" smtClean="0">
                <a:solidFill>
                  <a:srgbClr val="008000"/>
                </a:solidFill>
              </a:rPr>
            </a:br>
            <a:r>
              <a:rPr lang="en-US" sz="3600" dirty="0" smtClean="0">
                <a:solidFill>
                  <a:srgbClr val="008000"/>
                </a:solidFill>
              </a:rPr>
              <a:t>always </a:t>
            </a:r>
            <a:r>
              <a:rPr lang="en-US" sz="3600" dirty="0">
                <a:solidFill>
                  <a:srgbClr val="008000"/>
                </a:solidFill>
              </a:rPr>
              <a:t>included in the </a:t>
            </a:r>
            <a:r>
              <a:rPr lang="en-US" sz="3600" dirty="0" smtClean="0">
                <a:solidFill>
                  <a:srgbClr val="008000"/>
                </a:solidFill>
              </a:rPr>
              <a:t>model</a:t>
            </a:r>
            <a:endParaRPr lang="en-US" sz="3600" dirty="0"/>
          </a:p>
        </p:txBody>
      </p:sp>
      <p:graphicFrame>
        <p:nvGraphicFramePr>
          <p:cNvPr id="3" name="Table 2"/>
          <p:cNvGraphicFramePr>
            <a:graphicFrameLocks noGrp="1"/>
          </p:cNvGraphicFramePr>
          <p:nvPr>
            <p:extLst>
              <p:ext uri="{D42A27DB-BD31-4B8C-83A1-F6EECF244321}">
                <p14:modId xmlns:p14="http://schemas.microsoft.com/office/powerpoint/2010/main" val="1742817017"/>
              </p:ext>
            </p:extLst>
          </p:nvPr>
        </p:nvGraphicFramePr>
        <p:xfrm>
          <a:off x="0" y="1453449"/>
          <a:ext cx="9144000" cy="4211319"/>
        </p:xfrm>
        <a:graphic>
          <a:graphicData uri="http://schemas.openxmlformats.org/drawingml/2006/table">
            <a:tbl>
              <a:tblPr firstRow="1" bandRow="1">
                <a:tableStyleId>{5C22544A-7EE6-4342-B048-85BDC9FD1C3A}</a:tableStyleId>
              </a:tblPr>
              <a:tblGrid>
                <a:gridCol w="3947050"/>
                <a:gridCol w="5196950"/>
              </a:tblGrid>
              <a:tr h="370840">
                <a:tc>
                  <a:txBody>
                    <a:bodyPr/>
                    <a:lstStyle/>
                    <a:p>
                      <a:pPr algn="ctr"/>
                      <a:r>
                        <a:rPr lang="en-US" sz="1600" dirty="0" smtClean="0"/>
                        <a:t>Feature</a:t>
                      </a:r>
                      <a:endParaRPr lang="en-US" sz="1600" dirty="0"/>
                    </a:p>
                  </a:txBody>
                  <a:tcPr/>
                </a:tc>
                <a:tc>
                  <a:txBody>
                    <a:bodyPr/>
                    <a:lstStyle/>
                    <a:p>
                      <a:pPr algn="ctr"/>
                      <a:r>
                        <a:rPr lang="en-US" sz="1600" dirty="0" smtClean="0"/>
                        <a:t>Description</a:t>
                      </a:r>
                      <a:endParaRPr lang="en-US" sz="1600" dirty="0"/>
                    </a:p>
                  </a:txBody>
                  <a:tcPr/>
                </a:tc>
              </a:tr>
              <a:tr h="370840">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p>
                      <a:pPr marL="0" marR="0" lvl="1" indent="0" algn="ctr" defTabSz="4572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p>
                      <a:pPr marL="0" marR="0" lvl="1" indent="0" algn="ctr" defTabSz="4572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p>
                      <a:pPr marL="0" marR="0" lvl="1" indent="0" algn="ctr" defTabSz="4572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p>
                      <a:pPr marL="0" marR="0" lvl="1"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Relative SUS/cage sensors and actuators</a:t>
                      </a:r>
                    </a:p>
                    <a:p>
                      <a:pPr marL="0" marR="0" lvl="1"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Added 1 Jan 2016</a:t>
                      </a:r>
                    </a:p>
                  </a:txBody>
                  <a:tcPr/>
                </a:tc>
                <a:tc>
                  <a:txBody>
                    <a:bodyPr/>
                    <a:lstStyle/>
                    <a:p>
                      <a:pPr marL="285750" indent="-285750">
                        <a:buFontTx/>
                        <a:buChar char="-"/>
                      </a:pPr>
                      <a:r>
                        <a:rPr lang="en-US" sz="1600" dirty="0" smtClean="0"/>
                        <a:t>The</a:t>
                      </a:r>
                      <a:r>
                        <a:rPr lang="en-US" sz="1600" baseline="0" dirty="0" smtClean="0"/>
                        <a:t> model </a:t>
                      </a:r>
                      <a:r>
                        <a:rPr lang="en-US" sz="1600" dirty="0" smtClean="0"/>
                        <a:t>incorporates</a:t>
                      </a:r>
                      <a:r>
                        <a:rPr lang="en-US" sz="1600" baseline="0" dirty="0" smtClean="0"/>
                        <a:t> the relative nature of the sensors and actuators. E.g. the damping OSEMSs see both the SUS and cage and drive both the SUS and cage.</a:t>
                      </a:r>
                    </a:p>
                    <a:p>
                      <a:pPr marL="285750" indent="-285750">
                        <a:buFontTx/>
                        <a:buChar char="-"/>
                      </a:pPr>
                      <a:r>
                        <a:rPr lang="en-US" sz="1600" baseline="0" dirty="0" smtClean="0"/>
                        <a:t>Outputs exist to examine both true SUS displacement and the relative displacement seen by the sensors. Relative outputs at just the top for a single chain, all stages for two-chain models.</a:t>
                      </a:r>
                    </a:p>
                    <a:p>
                      <a:pPr marL="285750" indent="-285750">
                        <a:buFontTx/>
                        <a:buChar char="-"/>
                      </a:pPr>
                      <a:r>
                        <a:rPr lang="en-US" sz="1600" baseline="0" dirty="0" smtClean="0"/>
                        <a:t>In the case of two-chain models, independent drive inputs exist for each chain at all stages, as well as differential inputs for the global control actuators.</a:t>
                      </a:r>
                    </a:p>
                    <a:p>
                      <a:endParaRPr lang="en-US" sz="1600" dirty="0"/>
                    </a:p>
                  </a:txBody>
                  <a:tcPr/>
                </a:tc>
              </a:tr>
              <a:tr h="370840">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endParaRPr lang="en-US" sz="1600" dirty="0" smtClean="0">
                        <a:solidFill>
                          <a:srgbClr val="000000"/>
                        </a:solidFill>
                      </a:endParaRPr>
                    </a:p>
                    <a:p>
                      <a:pPr marL="0" marR="0" lvl="1"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rgbClr val="000000"/>
                          </a:solidFill>
                        </a:rPr>
                        <a:t>Suspension point reaction forces</a:t>
                      </a:r>
                    </a:p>
                    <a:p>
                      <a:pPr marL="0" marR="0" lvl="1"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Added 1 Jan 2016</a:t>
                      </a:r>
                    </a:p>
                    <a:p>
                      <a:pPr marL="0" marR="0" lvl="1" indent="0" algn="ctr" defTabSz="457200" rtl="0" eaLnBrk="1" fontAlgn="auto" latinLnBrk="0" hangingPunct="1">
                        <a:lnSpc>
                          <a:spcPct val="100000"/>
                        </a:lnSpc>
                        <a:spcBef>
                          <a:spcPts val="0"/>
                        </a:spcBef>
                        <a:spcAft>
                          <a:spcPts val="0"/>
                        </a:spcAft>
                        <a:buClrTx/>
                        <a:buSzTx/>
                        <a:buFontTx/>
                        <a:buNone/>
                        <a:tabLst/>
                        <a:defRPr/>
                      </a:pPr>
                      <a:endParaRPr lang="en-US" sz="1600" dirty="0" smtClean="0">
                        <a:solidFill>
                          <a:srgbClr val="000000"/>
                        </a:solidFill>
                      </a:endParaRPr>
                    </a:p>
                  </a:txBody>
                  <a:tcPr/>
                </a:tc>
                <a:tc>
                  <a:txBody>
                    <a:bodyPr/>
                    <a:lstStyle/>
                    <a:p>
                      <a:r>
                        <a:rPr lang="en-US" sz="1600" dirty="0" smtClean="0"/>
                        <a:t>Outputs exist for the reaction forces exerted</a:t>
                      </a:r>
                      <a:r>
                        <a:rPr lang="en-US" sz="1600" baseline="0" dirty="0" smtClean="0"/>
                        <a:t> by the top suspension wires at the suspension point. The damping reaction forces are also projected here. This permits the SUS model to be dynamically combined with the ISI model. </a:t>
                      </a:r>
                      <a:endParaRPr lang="en-US" sz="1600" dirty="0"/>
                    </a:p>
                  </a:txBody>
                  <a:tcPr/>
                </a:tc>
              </a:tr>
            </a:tbl>
          </a:graphicData>
        </a:graphic>
      </p:graphicFrame>
      <p:sp>
        <p:nvSpPr>
          <p:cNvPr id="4" name="Slide Number Placeholder 3"/>
          <p:cNvSpPr>
            <a:spLocks noGrp="1"/>
          </p:cNvSpPr>
          <p:nvPr>
            <p:ph type="sldNum" sz="quarter" idx="12"/>
          </p:nvPr>
        </p:nvSpPr>
        <p:spPr/>
        <p:txBody>
          <a:bodyPr/>
          <a:lstStyle/>
          <a:p>
            <a:fld id="{167985FD-8282-184F-AB03-FEAD39FA3F2D}" type="slidenum">
              <a:rPr lang="en-US" smtClean="0"/>
              <a:t>4</a:t>
            </a:fld>
            <a:endParaRPr lang="en-US"/>
          </a:p>
        </p:txBody>
      </p:sp>
    </p:spTree>
    <p:extLst>
      <p:ext uri="{BB962C8B-B14F-4D97-AF65-F5344CB8AC3E}">
        <p14:creationId xmlns:p14="http://schemas.microsoft.com/office/powerpoint/2010/main" val="4010182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124"/>
            <a:ext cx="8229600" cy="1143000"/>
          </a:xfrm>
        </p:spPr>
        <p:txBody>
          <a:bodyPr>
            <a:noAutofit/>
          </a:bodyPr>
          <a:lstStyle/>
          <a:p>
            <a:r>
              <a:rPr lang="en-US" sz="4000" dirty="0">
                <a:solidFill>
                  <a:srgbClr val="0000FF"/>
                </a:solidFill>
              </a:rPr>
              <a:t>Optional features</a:t>
            </a:r>
            <a:br>
              <a:rPr lang="en-US" sz="4000" dirty="0">
                <a:solidFill>
                  <a:srgbClr val="0000FF"/>
                </a:solidFill>
              </a:rPr>
            </a:br>
            <a:r>
              <a:rPr lang="en-US" sz="4000" dirty="0">
                <a:solidFill>
                  <a:srgbClr val="0000FF"/>
                </a:solidFill>
              </a:rPr>
              <a:t>your choice to include or not</a:t>
            </a:r>
            <a:endParaRPr lang="en-US" sz="4000" dirty="0"/>
          </a:p>
        </p:txBody>
      </p:sp>
      <p:graphicFrame>
        <p:nvGraphicFramePr>
          <p:cNvPr id="3" name="Table 2"/>
          <p:cNvGraphicFramePr>
            <a:graphicFrameLocks noGrp="1"/>
          </p:cNvGraphicFramePr>
          <p:nvPr>
            <p:extLst>
              <p:ext uri="{D42A27DB-BD31-4B8C-83A1-F6EECF244321}">
                <p14:modId xmlns:p14="http://schemas.microsoft.com/office/powerpoint/2010/main" val="3993226549"/>
              </p:ext>
            </p:extLst>
          </p:nvPr>
        </p:nvGraphicFramePr>
        <p:xfrm>
          <a:off x="84668" y="1395672"/>
          <a:ext cx="9059332" cy="5186679"/>
        </p:xfrm>
        <a:graphic>
          <a:graphicData uri="http://schemas.openxmlformats.org/drawingml/2006/table">
            <a:tbl>
              <a:tblPr firstRow="1" bandRow="1">
                <a:tableStyleId>{5C22544A-7EE6-4342-B048-85BDC9FD1C3A}</a:tableStyleId>
              </a:tblPr>
              <a:tblGrid>
                <a:gridCol w="1574237"/>
                <a:gridCol w="7485095"/>
              </a:tblGrid>
              <a:tr h="370840">
                <a:tc>
                  <a:txBody>
                    <a:bodyPr/>
                    <a:lstStyle/>
                    <a:p>
                      <a:pPr algn="ctr"/>
                      <a:r>
                        <a:rPr lang="en-US" sz="1600" dirty="0" smtClean="0"/>
                        <a:t>Feature</a:t>
                      </a:r>
                      <a:endParaRPr lang="en-US" sz="1600" dirty="0"/>
                    </a:p>
                  </a:txBody>
                  <a:tcPr/>
                </a:tc>
                <a:tc>
                  <a:txBody>
                    <a:bodyPr/>
                    <a:lstStyle/>
                    <a:p>
                      <a:pPr algn="ctr"/>
                      <a:r>
                        <a:rPr lang="en-US" sz="1600" dirty="0" smtClean="0"/>
                        <a:t>Description</a:t>
                      </a:r>
                      <a:endParaRPr lang="en-US" sz="1600" dirty="0"/>
                    </a:p>
                  </a:txBody>
                  <a:tcPr/>
                </a:tc>
              </a:tr>
              <a:tr h="370840">
                <a:tc>
                  <a:txBody>
                    <a:bodyPr/>
                    <a:lstStyle/>
                    <a:p>
                      <a:pPr algn="ctr"/>
                      <a:endParaRPr lang="en-US" sz="1600" dirty="0" smtClean="0"/>
                    </a:p>
                    <a:p>
                      <a:pPr algn="ctr"/>
                      <a:r>
                        <a:rPr lang="en-US" sz="1600" dirty="0" smtClean="0"/>
                        <a:t>Two</a:t>
                      </a:r>
                      <a:r>
                        <a:rPr lang="en-US" sz="1600" baseline="0" dirty="0" smtClean="0"/>
                        <a:t> chains</a:t>
                      </a:r>
                      <a:endParaRPr lang="en-US" sz="1600" dirty="0"/>
                    </a:p>
                  </a:txBody>
                  <a:tcPr/>
                </a:tc>
                <a:tc>
                  <a:txBody>
                    <a:bodyPr/>
                    <a:lstStyle/>
                    <a:p>
                      <a:r>
                        <a:rPr lang="en-US" sz="1600" dirty="0" smtClean="0"/>
                        <a:t>A model with both a reaction chain and main chain.</a:t>
                      </a:r>
                      <a:r>
                        <a:rPr lang="en-US" sz="1600" baseline="0" dirty="0" smtClean="0"/>
                        <a:t> The chains share seismic inputs and global control sensor/actuator signals. They also have independent force inputs and displacement outputs at all stages. Each chain has its own suspension point reaction force outputs.</a:t>
                      </a:r>
                      <a:endParaRPr lang="en-US" sz="1600" dirty="0"/>
                    </a:p>
                  </a:txBody>
                  <a:tcPr/>
                </a:tc>
              </a:tr>
              <a:tr h="370840">
                <a:tc>
                  <a:txBody>
                    <a:bodyPr/>
                    <a:lstStyle/>
                    <a:p>
                      <a:pPr algn="ctr"/>
                      <a:endParaRPr lang="en-US" sz="1600" dirty="0" smtClean="0"/>
                    </a:p>
                    <a:p>
                      <a:pPr algn="ctr"/>
                      <a:endParaRPr lang="en-US" sz="1600" dirty="0" smtClean="0"/>
                    </a:p>
                    <a:p>
                      <a:pPr algn="ctr"/>
                      <a:r>
                        <a:rPr lang="en-US" sz="1600" dirty="0" smtClean="0"/>
                        <a:t>Violin modes</a:t>
                      </a:r>
                      <a:endParaRPr lang="en-US" sz="1600" dirty="0"/>
                    </a:p>
                  </a:txBody>
                  <a:tcPr/>
                </a:tc>
                <a:tc>
                  <a:txBody>
                    <a:bodyPr/>
                    <a:lstStyle/>
                    <a:p>
                      <a:r>
                        <a:rPr lang="en-US" sz="1600" dirty="0" smtClean="0"/>
                        <a:t>You can compile the model with violin modes at any, </a:t>
                      </a:r>
                      <a:r>
                        <a:rPr lang="en-US" sz="1600" baseline="0" dirty="0" smtClean="0"/>
                        <a:t>or all, wires of your choosing. You specify the number of modes you want at each stage. </a:t>
                      </a:r>
                      <a:r>
                        <a:rPr lang="en-US" sz="1600" baseline="0" dirty="0" smtClean="0"/>
                        <a:t>The </a:t>
                      </a:r>
                      <a:r>
                        <a:rPr lang="en-US" sz="1600" baseline="0" dirty="0" smtClean="0"/>
                        <a:t>model simulates left and right wires so that the modes couple to length, yaw, and pitch.</a:t>
                      </a:r>
                    </a:p>
                    <a:p>
                      <a:r>
                        <a:rPr lang="en-US" sz="1600" baseline="0" dirty="0" smtClean="0"/>
                        <a:t>Violin modes are only available for the main chain. In the case of two-chain models, only the main chain receives the modes</a:t>
                      </a:r>
                      <a:r>
                        <a:rPr lang="en-US" sz="1600" baseline="0" dirty="0" smtClean="0"/>
                        <a:t>.</a:t>
                      </a:r>
                    </a:p>
                    <a:p>
                      <a:r>
                        <a:rPr lang="en-US" sz="1600" baseline="0" dirty="0" smtClean="0"/>
                        <a:t>You can specify measured mode frequencies and Qs by declaring them in the parameter file, e.g. h2etmy.m. The format for this is to add these variables, with frequency in Hz:</a:t>
                      </a:r>
                    </a:p>
                    <a:p>
                      <a:r>
                        <a:rPr lang="en-US" sz="1600" b="0" i="0" u="none" strike="noStrike" kern="1200" baseline="0" dirty="0" smtClean="0">
                          <a:solidFill>
                            <a:schemeClr val="dk1"/>
                          </a:solidFill>
                          <a:latin typeface="+mn-lt"/>
                          <a:ea typeface="+mn-ea"/>
                          <a:cs typeface="+mn-cs"/>
                        </a:rPr>
                        <a:t>      fibers:                  </a:t>
                      </a:r>
                      <a:r>
                        <a:rPr lang="en-US" sz="1600" b="0" i="0" u="none" strike="noStrike" kern="1200" baseline="0" dirty="0" err="1" smtClean="0">
                          <a:solidFill>
                            <a:schemeClr val="dk1"/>
                          </a:solidFill>
                          <a:latin typeface="+mn-lt"/>
                          <a:ea typeface="+mn-ea"/>
                          <a:cs typeface="+mn-cs"/>
                        </a:rPr>
                        <a:t>fibermode_freq</a:t>
                      </a:r>
                      <a:r>
                        <a:rPr lang="en-US" sz="1600" b="0" i="0" u="none" strike="noStrike" kern="1200" baseline="0" dirty="0" smtClean="0">
                          <a:solidFill>
                            <a:schemeClr val="dk1"/>
                          </a:solidFill>
                          <a:latin typeface="+mn-lt"/>
                          <a:ea typeface="+mn-ea"/>
                          <a:cs typeface="+mn-cs"/>
                        </a:rPr>
                        <a:t>,         </a:t>
                      </a:r>
                      <a:r>
                        <a:rPr lang="en-US" sz="1600" b="0" i="0" u="none" strike="noStrike" kern="1200" baseline="0" dirty="0" err="1" smtClean="0">
                          <a:solidFill>
                            <a:schemeClr val="dk1"/>
                          </a:solidFill>
                          <a:latin typeface="+mn-lt"/>
                          <a:ea typeface="+mn-ea"/>
                          <a:cs typeface="+mn-cs"/>
                        </a:rPr>
                        <a:t>fibermode_Q</a:t>
                      </a:r>
                      <a:endParaRPr lang="en-US" sz="1600" b="0" i="0" u="none" strike="noStrike" kern="1200" baseline="0" dirty="0" smtClean="0">
                        <a:solidFill>
                          <a:schemeClr val="dk1"/>
                        </a:solidFill>
                        <a:latin typeface="+mn-lt"/>
                        <a:ea typeface="+mn-ea"/>
                        <a:cs typeface="+mn-cs"/>
                      </a:endParaRPr>
                    </a:p>
                    <a:p>
                      <a:r>
                        <a:rPr lang="nl-NL" sz="1600" b="0" i="0" u="none" strike="noStrike" kern="1200" baseline="0" dirty="0" smtClean="0">
                          <a:solidFill>
                            <a:schemeClr val="dk1"/>
                          </a:solidFill>
                          <a:latin typeface="+mn-lt"/>
                          <a:ea typeface="+mn-ea"/>
                          <a:cs typeface="+mn-cs"/>
                        </a:rPr>
                        <a:t>      uim-pum wires: uimpummode_freq,  uimpummode_Q</a:t>
                      </a:r>
                    </a:p>
                    <a:p>
                      <a:r>
                        <a:rPr lang="pl-PL" sz="1600" b="0" i="0" u="none" strike="noStrike" kern="1200" baseline="0" dirty="0" smtClean="0">
                          <a:solidFill>
                            <a:schemeClr val="dk1"/>
                          </a:solidFill>
                          <a:latin typeface="+mn-lt"/>
                          <a:ea typeface="+mn-ea"/>
                          <a:cs typeface="+mn-cs"/>
                        </a:rPr>
                        <a:t>      top-uim wires:   topuimmode_freq,    topuimmode_Q</a:t>
                      </a:r>
                    </a:p>
                    <a:p>
                      <a:r>
                        <a:rPr lang="en-US" sz="1600" b="0" i="0" u="none" strike="noStrike" kern="1200" baseline="0" dirty="0" smtClean="0">
                          <a:solidFill>
                            <a:schemeClr val="dk1"/>
                          </a:solidFill>
                          <a:latin typeface="+mn-lt"/>
                          <a:ea typeface="+mn-ea"/>
                          <a:cs typeface="+mn-cs"/>
                        </a:rPr>
                        <a:t>      top wires:           </a:t>
                      </a:r>
                      <a:r>
                        <a:rPr lang="en-US" sz="1600" b="0" i="0" u="none" strike="noStrike" kern="1200" baseline="0" dirty="0" err="1" smtClean="0">
                          <a:solidFill>
                            <a:schemeClr val="dk1"/>
                          </a:solidFill>
                          <a:latin typeface="+mn-lt"/>
                          <a:ea typeface="+mn-ea"/>
                          <a:cs typeface="+mn-cs"/>
                        </a:rPr>
                        <a:t>topmode_freq</a:t>
                      </a:r>
                      <a:r>
                        <a:rPr lang="en-US" sz="1600" b="0" i="0" u="none" strike="noStrike" kern="1200" baseline="0" dirty="0" smtClean="0">
                          <a:solidFill>
                            <a:schemeClr val="dk1"/>
                          </a:solidFill>
                          <a:latin typeface="+mn-lt"/>
                          <a:ea typeface="+mn-ea"/>
                          <a:cs typeface="+mn-cs"/>
                        </a:rPr>
                        <a:t>,           </a:t>
                      </a:r>
                      <a:r>
                        <a:rPr lang="en-US" sz="1600" b="0" i="0" u="none" strike="noStrike" kern="1200" baseline="0" dirty="0" err="1" smtClean="0">
                          <a:solidFill>
                            <a:schemeClr val="dk1"/>
                          </a:solidFill>
                          <a:latin typeface="+mn-lt"/>
                          <a:ea typeface="+mn-ea"/>
                          <a:cs typeface="+mn-cs"/>
                        </a:rPr>
                        <a:t>topmode_Q</a:t>
                      </a:r>
                      <a:endParaRPr lang="en-US" sz="1600" b="0" i="0" u="none" strike="noStrike" kern="1200" baseline="0" dirty="0" smtClean="0">
                        <a:solidFill>
                          <a:schemeClr val="dk1"/>
                        </a:solidFill>
                        <a:latin typeface="+mn-lt"/>
                        <a:ea typeface="+mn-ea"/>
                        <a:cs typeface="+mn-cs"/>
                      </a:endParaRPr>
                    </a:p>
                    <a:p>
                      <a:r>
                        <a:rPr lang="en-US" sz="1600" b="0" i="0" u="none" strike="noStrike" kern="1200" baseline="0" dirty="0" smtClean="0">
                          <a:solidFill>
                            <a:schemeClr val="dk1"/>
                          </a:solidFill>
                          <a:latin typeface="+mn-lt"/>
                          <a:ea typeface="+mn-ea"/>
                          <a:cs typeface="+mn-cs"/>
                        </a:rPr>
                        <a:t>The way the model handles these is that any measured values in the parameter file simply replace the modeled values. Thus, if there are gaps in the data, e.g. measurements for modes 1 and 3, but not 2; modeled values fill in these gaps.</a:t>
                      </a:r>
                    </a:p>
                    <a:p>
                      <a:endParaRPr lang="en-US" sz="1600" dirty="0"/>
                    </a:p>
                  </a:txBody>
                  <a:tcPr/>
                </a:tc>
              </a:tr>
            </a:tbl>
          </a:graphicData>
        </a:graphic>
      </p:graphicFrame>
      <p:sp>
        <p:nvSpPr>
          <p:cNvPr id="4" name="Slide Number Placeholder 3"/>
          <p:cNvSpPr>
            <a:spLocks noGrp="1"/>
          </p:cNvSpPr>
          <p:nvPr>
            <p:ph type="sldNum" sz="quarter" idx="12"/>
          </p:nvPr>
        </p:nvSpPr>
        <p:spPr/>
        <p:txBody>
          <a:bodyPr/>
          <a:lstStyle/>
          <a:p>
            <a:fld id="{167985FD-8282-184F-AB03-FEAD39FA3F2D}" type="slidenum">
              <a:rPr lang="en-US" smtClean="0"/>
              <a:t>5</a:t>
            </a:fld>
            <a:endParaRPr lang="en-US"/>
          </a:p>
        </p:txBody>
      </p:sp>
    </p:spTree>
    <p:extLst>
      <p:ext uri="{BB962C8B-B14F-4D97-AF65-F5344CB8AC3E}">
        <p14:creationId xmlns:p14="http://schemas.microsoft.com/office/powerpoint/2010/main" val="4043088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48978143"/>
              </p:ext>
            </p:extLst>
          </p:nvPr>
        </p:nvGraphicFramePr>
        <p:xfrm>
          <a:off x="84668" y="1611147"/>
          <a:ext cx="9059332" cy="3815080"/>
        </p:xfrm>
        <a:graphic>
          <a:graphicData uri="http://schemas.openxmlformats.org/drawingml/2006/table">
            <a:tbl>
              <a:tblPr firstRow="1" bandRow="1">
                <a:tableStyleId>{5C22544A-7EE6-4342-B048-85BDC9FD1C3A}</a:tableStyleId>
              </a:tblPr>
              <a:tblGrid>
                <a:gridCol w="3656449"/>
                <a:gridCol w="5402883"/>
              </a:tblGrid>
              <a:tr h="370840">
                <a:tc>
                  <a:txBody>
                    <a:bodyPr/>
                    <a:lstStyle/>
                    <a:p>
                      <a:pPr algn="ctr"/>
                      <a:r>
                        <a:rPr lang="en-US" sz="1600" dirty="0" smtClean="0"/>
                        <a:t>Feature</a:t>
                      </a:r>
                      <a:endParaRPr lang="en-US" sz="1600" dirty="0"/>
                    </a:p>
                  </a:txBody>
                  <a:tcPr/>
                </a:tc>
                <a:tc>
                  <a:txBody>
                    <a:bodyPr/>
                    <a:lstStyle/>
                    <a:p>
                      <a:pPr algn="ctr"/>
                      <a:r>
                        <a:rPr lang="en-US" sz="1600" dirty="0" smtClean="0"/>
                        <a:t>Description</a:t>
                      </a:r>
                      <a:endParaRPr lang="en-US" sz="1600" dirty="0"/>
                    </a:p>
                  </a:txBody>
                  <a:tcPr/>
                </a:tc>
              </a:tr>
              <a:tr h="370840">
                <a:tc>
                  <a:txBody>
                    <a:bodyPr/>
                    <a:lstStyle/>
                    <a:p>
                      <a:pPr algn="ctr"/>
                      <a:endParaRPr lang="en-US" sz="1600" dirty="0" smtClean="0"/>
                    </a:p>
                    <a:p>
                      <a:pPr algn="ctr"/>
                      <a:r>
                        <a:rPr lang="en-US" sz="1600" dirty="0" smtClean="0"/>
                        <a:t>Import live damping filters from sites</a:t>
                      </a:r>
                      <a:endParaRPr lang="en-US" sz="1600" dirty="0"/>
                    </a:p>
                  </a:txBody>
                  <a:tcPr/>
                </a:tc>
                <a:tc>
                  <a:txBody>
                    <a:bodyPr/>
                    <a:lstStyle/>
                    <a:p>
                      <a:r>
                        <a:rPr lang="en-US" sz="1600" dirty="0" smtClean="0"/>
                        <a:t>The</a:t>
                      </a:r>
                      <a:r>
                        <a:rPr lang="en-US" sz="1600" baseline="0" dirty="0" smtClean="0"/>
                        <a:t> damping loops currently running on a given suspension at a given site can be included in the model. A 5 min delay is built in to allow for latency. The can include top mass damping alone, or top mass with </a:t>
                      </a:r>
                      <a:r>
                        <a:rPr lang="en-US" sz="1600" baseline="0" dirty="0" err="1" smtClean="0"/>
                        <a:t>oplev</a:t>
                      </a:r>
                      <a:r>
                        <a:rPr lang="en-US" sz="1600" baseline="0" dirty="0" smtClean="0"/>
                        <a:t> damping. Some setup is required to make this work on your local computer.</a:t>
                      </a:r>
                      <a:endParaRPr lang="en-US" sz="1600"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Import damping filters from sites from</a:t>
                      </a:r>
                      <a:r>
                        <a:rPr lang="en-US" sz="1600" baseline="0" dirty="0" smtClean="0"/>
                        <a:t> a prior GPS time</a:t>
                      </a:r>
                      <a:endParaRPr lang="en-US" sz="1600" dirty="0" smtClean="0"/>
                    </a:p>
                  </a:txBody>
                  <a:tcPr/>
                </a:tc>
                <a:tc>
                  <a:txBody>
                    <a:bodyPr/>
                    <a:lstStyle/>
                    <a:p>
                      <a:r>
                        <a:rPr lang="en-US" sz="1600" dirty="0" smtClean="0"/>
                        <a:t>Just like the live damping option, except the damping</a:t>
                      </a:r>
                      <a:r>
                        <a:rPr lang="en-US" sz="1600" baseline="0" dirty="0" smtClean="0"/>
                        <a:t> is loaded from a selected prior GPS time. The same setup is required.</a:t>
                      </a:r>
                      <a:endParaRPr lang="en-US" sz="1600" dirty="0"/>
                    </a:p>
                  </a:txBody>
                  <a:tcPr/>
                </a:tc>
              </a:tr>
              <a:tr h="370840">
                <a:tc>
                  <a:txBody>
                    <a:bodyPr/>
                    <a:lstStyle/>
                    <a:p>
                      <a:pPr algn="ctr"/>
                      <a:r>
                        <a:rPr lang="en-US" sz="1600" dirty="0" smtClean="0"/>
                        <a:t>Include </a:t>
                      </a:r>
                      <a:r>
                        <a:rPr lang="en-US" sz="1600" dirty="0" smtClean="0"/>
                        <a:t>custom filters </a:t>
                      </a:r>
                      <a:r>
                        <a:rPr lang="en-US" sz="1600" dirty="0" smtClean="0"/>
                        <a:t>from </a:t>
                      </a:r>
                      <a:r>
                        <a:rPr lang="en-US" sz="1600" dirty="0" smtClean="0"/>
                        <a:t>the command line or from a </a:t>
                      </a:r>
                      <a:r>
                        <a:rPr lang="en-US" sz="1600" dirty="0" smtClean="0"/>
                        <a:t>saved file</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Make your own damping filters</a:t>
                      </a:r>
                      <a:r>
                        <a:rPr lang="en-US" sz="1600" baseline="0" dirty="0" smtClean="0"/>
                        <a:t> for the model. These are read in via a .mat file or from a command space variable</a:t>
                      </a:r>
                      <a:r>
                        <a:rPr lang="en-US" sz="1600" baseline="0" dirty="0" smtClean="0"/>
                        <a:t>. This must be a </a:t>
                      </a:r>
                      <a:r>
                        <a:rPr lang="en-US" sz="1600" baseline="0" dirty="0" err="1" smtClean="0"/>
                        <a:t>struct</a:t>
                      </a:r>
                      <a:r>
                        <a:rPr lang="en-US" sz="1600" baseline="0" dirty="0" smtClean="0"/>
                        <a:t> with fields </a:t>
                      </a:r>
                      <a:r>
                        <a:rPr lang="en-US" sz="1600" baseline="0" dirty="0" err="1" smtClean="0"/>
                        <a:t>L.c,T.c,V.c,Y.c,P.c,R.c</a:t>
                      </a:r>
                      <a:r>
                        <a:rPr lang="en-US" sz="1600" baseline="0" dirty="0" smtClean="0"/>
                        <a:t>,</a:t>
                      </a:r>
                      <a:r>
                        <a:rPr lang="en-US" sz="1600" b="0" i="0" u="none" strike="noStrike" kern="1200" baseline="0" dirty="0" smtClean="0">
                          <a:solidFill>
                            <a:schemeClr val="dk1"/>
                          </a:solidFill>
                          <a:latin typeface="+mn-lt"/>
                          <a:ea typeface="+mn-ea"/>
                          <a:cs typeface="+mn-cs"/>
                        </a:rPr>
                        <a:t> L2OL_P.c, L2OL_Y.c. For a saved file, the </a:t>
                      </a:r>
                      <a:r>
                        <a:rPr lang="en-US" sz="1600" b="0" i="0" u="none" strike="noStrike" kern="1200" baseline="0" dirty="0" err="1" smtClean="0">
                          <a:solidFill>
                            <a:schemeClr val="dk1"/>
                          </a:solidFill>
                          <a:latin typeface="+mn-lt"/>
                          <a:ea typeface="+mn-ea"/>
                          <a:cs typeface="+mn-cs"/>
                        </a:rPr>
                        <a:t>struct</a:t>
                      </a:r>
                      <a:r>
                        <a:rPr lang="en-US" sz="1600" b="0" i="0" u="none" strike="noStrike" kern="1200" baseline="0" dirty="0" smtClean="0">
                          <a:solidFill>
                            <a:schemeClr val="dk1"/>
                          </a:solidFill>
                          <a:latin typeface="+mn-lt"/>
                          <a:ea typeface="+mn-ea"/>
                          <a:cs typeface="+mn-cs"/>
                        </a:rPr>
                        <a:t> must be named </a:t>
                      </a:r>
                      <a:r>
                        <a:rPr lang="en-US" sz="1600" b="0" i="0" u="none" strike="noStrike" kern="1200" baseline="0" dirty="0" err="1" smtClean="0">
                          <a:solidFill>
                            <a:schemeClr val="dk1"/>
                          </a:solidFill>
                          <a:latin typeface="+mn-lt"/>
                          <a:ea typeface="+mn-ea"/>
                          <a:cs typeface="+mn-cs"/>
                        </a:rPr>
                        <a:t>calibFilter</a:t>
                      </a:r>
                      <a:r>
                        <a:rPr lang="en-US" sz="1600" b="0" i="0" u="none" strike="noStrike" kern="1200" baseline="0" dirty="0" smtClean="0">
                          <a:solidFill>
                            <a:schemeClr val="dk1"/>
                          </a:solidFill>
                          <a:latin typeface="+mn-lt"/>
                          <a:ea typeface="+mn-ea"/>
                          <a:cs typeface="+mn-cs"/>
                        </a:rPr>
                        <a:t> for historical reasons. From the command line the </a:t>
                      </a:r>
                      <a:r>
                        <a:rPr lang="en-US" sz="1600" b="0" i="0" u="none" strike="noStrike" kern="1200" baseline="0" dirty="0" err="1" smtClean="0">
                          <a:solidFill>
                            <a:schemeClr val="dk1"/>
                          </a:solidFill>
                          <a:latin typeface="+mn-lt"/>
                          <a:ea typeface="+mn-ea"/>
                          <a:cs typeface="+mn-cs"/>
                        </a:rPr>
                        <a:t>struct</a:t>
                      </a:r>
                      <a:r>
                        <a:rPr lang="en-US" sz="1600" b="0" i="0" u="none" strike="noStrike" kern="1200" baseline="0" dirty="0" smtClean="0">
                          <a:solidFill>
                            <a:schemeClr val="dk1"/>
                          </a:solidFill>
                          <a:latin typeface="+mn-lt"/>
                          <a:ea typeface="+mn-ea"/>
                          <a:cs typeface="+mn-cs"/>
                        </a:rPr>
                        <a:t> can be any name.</a:t>
                      </a:r>
                    </a:p>
                  </a:txBody>
                  <a:tcPr/>
                </a:tc>
              </a:tr>
            </a:tbl>
          </a:graphicData>
        </a:graphic>
      </p:graphicFrame>
      <p:sp>
        <p:nvSpPr>
          <p:cNvPr id="6" name="Title 5"/>
          <p:cNvSpPr>
            <a:spLocks noGrp="1"/>
          </p:cNvSpPr>
          <p:nvPr>
            <p:ph type="title"/>
          </p:nvPr>
        </p:nvSpPr>
        <p:spPr>
          <a:xfrm>
            <a:off x="457200" y="114038"/>
            <a:ext cx="8229600" cy="1143000"/>
          </a:xfrm>
        </p:spPr>
        <p:txBody>
          <a:bodyPr>
            <a:noAutofit/>
          </a:bodyPr>
          <a:lstStyle/>
          <a:p>
            <a:r>
              <a:rPr lang="en-US" sz="4000" dirty="0">
                <a:solidFill>
                  <a:srgbClr val="0000FF"/>
                </a:solidFill>
              </a:rPr>
              <a:t>Optional </a:t>
            </a:r>
            <a:r>
              <a:rPr lang="en-US" sz="4000" dirty="0" smtClean="0">
                <a:solidFill>
                  <a:srgbClr val="0000FF"/>
                </a:solidFill>
              </a:rPr>
              <a:t>features</a:t>
            </a:r>
            <a:br>
              <a:rPr lang="en-US" sz="4000" dirty="0" smtClean="0">
                <a:solidFill>
                  <a:srgbClr val="0000FF"/>
                </a:solidFill>
              </a:rPr>
            </a:br>
            <a:r>
              <a:rPr lang="en-US" sz="4000" dirty="0" smtClean="0">
                <a:solidFill>
                  <a:srgbClr val="0000FF"/>
                </a:solidFill>
              </a:rPr>
              <a:t>your </a:t>
            </a:r>
            <a:r>
              <a:rPr lang="en-US" sz="4000" dirty="0">
                <a:solidFill>
                  <a:srgbClr val="0000FF"/>
                </a:solidFill>
              </a:rPr>
              <a:t>choice to include or </a:t>
            </a:r>
            <a:r>
              <a:rPr lang="en-US" sz="4000" dirty="0" smtClean="0">
                <a:solidFill>
                  <a:srgbClr val="0000FF"/>
                </a:solidFill>
              </a:rPr>
              <a:t>not</a:t>
            </a:r>
            <a:endParaRPr lang="en-US" sz="4000" dirty="0"/>
          </a:p>
        </p:txBody>
      </p:sp>
      <p:sp>
        <p:nvSpPr>
          <p:cNvPr id="7" name="TextBox 6"/>
          <p:cNvSpPr txBox="1"/>
          <p:nvPr/>
        </p:nvSpPr>
        <p:spPr>
          <a:xfrm>
            <a:off x="84668" y="5893330"/>
            <a:ext cx="8841618" cy="923330"/>
          </a:xfrm>
          <a:prstGeom prst="rect">
            <a:avLst/>
          </a:prstGeom>
          <a:noFill/>
        </p:spPr>
        <p:txBody>
          <a:bodyPr wrap="square" rtlCol="0">
            <a:spAutoFit/>
          </a:bodyPr>
          <a:lstStyle/>
          <a:p>
            <a:r>
              <a:rPr lang="en-US" dirty="0" smtClean="0"/>
              <a:t>Note: Any combination of the 3 </a:t>
            </a:r>
            <a:r>
              <a:rPr lang="en-US" dirty="0" smtClean="0">
                <a:solidFill>
                  <a:srgbClr val="0000FF"/>
                </a:solidFill>
              </a:rPr>
              <a:t>optional features </a:t>
            </a:r>
            <a:r>
              <a:rPr lang="en-US" dirty="0" smtClean="0"/>
              <a:t>categories can be included in the model. E.g. you can make a model with two chains, violin modes, and damping; or a single chain with violin modes but no damping; etc.</a:t>
            </a:r>
            <a:endParaRPr lang="en-US" dirty="0"/>
          </a:p>
        </p:txBody>
      </p:sp>
      <p:sp>
        <p:nvSpPr>
          <p:cNvPr id="8" name="Slide Number Placeholder 7"/>
          <p:cNvSpPr>
            <a:spLocks noGrp="1"/>
          </p:cNvSpPr>
          <p:nvPr>
            <p:ph type="sldNum" sz="quarter" idx="12"/>
          </p:nvPr>
        </p:nvSpPr>
        <p:spPr/>
        <p:txBody>
          <a:bodyPr/>
          <a:lstStyle/>
          <a:p>
            <a:fld id="{167985FD-8282-184F-AB03-FEAD39FA3F2D}" type="slidenum">
              <a:rPr lang="en-US" smtClean="0"/>
              <a:t>6</a:t>
            </a:fld>
            <a:endParaRPr lang="en-US"/>
          </a:p>
        </p:txBody>
      </p:sp>
    </p:spTree>
    <p:extLst>
      <p:ext uri="{BB962C8B-B14F-4D97-AF65-F5344CB8AC3E}">
        <p14:creationId xmlns:p14="http://schemas.microsoft.com/office/powerpoint/2010/main" val="3569892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Possible Future Features</a:t>
            </a:r>
            <a:endParaRPr lang="en-US" dirty="0"/>
          </a:p>
        </p:txBody>
      </p:sp>
      <p:sp>
        <p:nvSpPr>
          <p:cNvPr id="4" name="TextBox 3"/>
          <p:cNvSpPr txBox="1"/>
          <p:nvPr/>
        </p:nvSpPr>
        <p:spPr>
          <a:xfrm>
            <a:off x="229810" y="1354665"/>
            <a:ext cx="8684380" cy="1754327"/>
          </a:xfrm>
          <a:prstGeom prst="rect">
            <a:avLst/>
          </a:prstGeom>
          <a:noFill/>
        </p:spPr>
        <p:txBody>
          <a:bodyPr wrap="square" rtlCol="0">
            <a:spAutoFit/>
          </a:bodyPr>
          <a:lstStyle/>
          <a:p>
            <a:r>
              <a:rPr lang="en-US" dirty="0" smtClean="0"/>
              <a:t>No options yet exist for:</a:t>
            </a:r>
          </a:p>
          <a:p>
            <a:endParaRPr lang="en-US" dirty="0" smtClean="0"/>
          </a:p>
          <a:p>
            <a:pPr marL="285750" indent="-285750">
              <a:buFont typeface="Arial"/>
              <a:buChar char="•"/>
            </a:pPr>
            <a:r>
              <a:rPr lang="en-US" dirty="0" smtClean="0"/>
              <a:t>global control - length and angular loops</a:t>
            </a:r>
          </a:p>
          <a:p>
            <a:pPr marL="285750" indent="-285750">
              <a:buFont typeface="Arial"/>
              <a:buChar char="•"/>
            </a:pPr>
            <a:r>
              <a:rPr lang="en-US" dirty="0" smtClean="0"/>
              <a:t>the inclusion of radiation pressure effects</a:t>
            </a:r>
          </a:p>
          <a:p>
            <a:endParaRPr lang="en-US" dirty="0"/>
          </a:p>
          <a:p>
            <a:r>
              <a:rPr lang="en-US" dirty="0" smtClean="0"/>
              <a:t>These can be added as needed.</a:t>
            </a:r>
          </a:p>
        </p:txBody>
      </p:sp>
      <p:sp>
        <p:nvSpPr>
          <p:cNvPr id="5" name="Slide Number Placeholder 4"/>
          <p:cNvSpPr>
            <a:spLocks noGrp="1"/>
          </p:cNvSpPr>
          <p:nvPr>
            <p:ph type="sldNum" sz="quarter" idx="12"/>
          </p:nvPr>
        </p:nvSpPr>
        <p:spPr/>
        <p:txBody>
          <a:bodyPr/>
          <a:lstStyle/>
          <a:p>
            <a:fld id="{167985FD-8282-184F-AB03-FEAD39FA3F2D}" type="slidenum">
              <a:rPr lang="en-US" smtClean="0"/>
              <a:t>7</a:t>
            </a:fld>
            <a:endParaRPr lang="en-US"/>
          </a:p>
        </p:txBody>
      </p:sp>
    </p:spTree>
    <p:extLst>
      <p:ext uri="{BB962C8B-B14F-4D97-AF65-F5344CB8AC3E}">
        <p14:creationId xmlns:p14="http://schemas.microsoft.com/office/powerpoint/2010/main" val="2282508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to find the model in the SVN</a:t>
            </a:r>
            <a:endParaRPr lang="en-US" dirty="0"/>
          </a:p>
        </p:txBody>
      </p:sp>
      <p:sp>
        <p:nvSpPr>
          <p:cNvPr id="3" name="TextBox 2"/>
          <p:cNvSpPr txBox="1"/>
          <p:nvPr/>
        </p:nvSpPr>
        <p:spPr>
          <a:xfrm>
            <a:off x="0" y="1582336"/>
            <a:ext cx="9143999" cy="4770537"/>
          </a:xfrm>
          <a:prstGeom prst="rect">
            <a:avLst/>
          </a:prstGeom>
          <a:noFill/>
        </p:spPr>
        <p:txBody>
          <a:bodyPr wrap="square" rtlCol="0">
            <a:spAutoFit/>
          </a:bodyPr>
          <a:lstStyle/>
          <a:p>
            <a:r>
              <a:rPr lang="en-US" sz="1600" dirty="0" smtClean="0"/>
              <a:t>The model files are found in</a:t>
            </a:r>
          </a:p>
          <a:p>
            <a:endParaRPr lang="en-US" sz="1600" dirty="0" smtClean="0"/>
          </a:p>
          <a:p>
            <a:r>
              <a:rPr lang="en-US" sz="1600" dirty="0" smtClean="0">
                <a:latin typeface="Courier"/>
                <a:cs typeface="Courier"/>
              </a:rPr>
              <a:t>	…/</a:t>
            </a:r>
            <a:r>
              <a:rPr lang="en-US" sz="1600" dirty="0" err="1">
                <a:latin typeface="Courier"/>
                <a:cs typeface="Courier"/>
              </a:rPr>
              <a:t>SusSVN</a:t>
            </a:r>
            <a:r>
              <a:rPr lang="en-US" sz="1600" dirty="0">
                <a:latin typeface="Courier"/>
                <a:cs typeface="Courier"/>
              </a:rPr>
              <a:t>/</a:t>
            </a:r>
            <a:r>
              <a:rPr lang="en-US" sz="1600" dirty="0" err="1">
                <a:latin typeface="Courier"/>
                <a:cs typeface="Courier"/>
              </a:rPr>
              <a:t>sus</a:t>
            </a:r>
            <a:r>
              <a:rPr lang="en-US" sz="1600" dirty="0">
                <a:latin typeface="Courier"/>
                <a:cs typeface="Courier"/>
              </a:rPr>
              <a:t>/trunk/QUAD/Common/</a:t>
            </a:r>
            <a:r>
              <a:rPr lang="en-US" sz="1600" dirty="0" err="1">
                <a:latin typeface="Courier"/>
                <a:cs typeface="Courier"/>
              </a:rPr>
              <a:t>MatlabTools</a:t>
            </a:r>
            <a:r>
              <a:rPr lang="en-US" sz="1600" dirty="0">
                <a:latin typeface="Courier"/>
                <a:cs typeface="Courier"/>
              </a:rPr>
              <a:t>/</a:t>
            </a:r>
            <a:r>
              <a:rPr lang="en-US" sz="1600" dirty="0" err="1" smtClean="0">
                <a:latin typeface="Courier"/>
                <a:cs typeface="Courier"/>
              </a:rPr>
              <a:t>QuadModel_Production</a:t>
            </a:r>
            <a:r>
              <a:rPr lang="en-US" sz="1600" dirty="0" smtClean="0">
                <a:latin typeface="Courier"/>
                <a:cs typeface="Courier"/>
              </a:rPr>
              <a:t>/</a:t>
            </a:r>
          </a:p>
          <a:p>
            <a:endParaRPr lang="en-US" sz="1600" dirty="0">
              <a:latin typeface="Courier"/>
              <a:cs typeface="Courier"/>
            </a:endParaRPr>
          </a:p>
          <a:p>
            <a:r>
              <a:rPr lang="en-US" sz="1600" dirty="0" smtClean="0">
                <a:latin typeface="+mj-lt"/>
                <a:cs typeface="Courier"/>
              </a:rPr>
              <a:t>The model is compiled with the function</a:t>
            </a:r>
          </a:p>
          <a:p>
            <a:endParaRPr lang="en-US" sz="1600" dirty="0">
              <a:latin typeface="+mj-lt"/>
              <a:cs typeface="Courier"/>
            </a:endParaRPr>
          </a:p>
          <a:p>
            <a:r>
              <a:rPr lang="en-US" sz="1600" dirty="0" smtClean="0">
                <a:latin typeface="Courier"/>
                <a:cs typeface="Courier"/>
              </a:rPr>
              <a:t>	</a:t>
            </a:r>
            <a:r>
              <a:rPr lang="en-US" sz="1600" dirty="0" err="1" smtClean="0">
                <a:latin typeface="Courier"/>
                <a:cs typeface="Courier"/>
              </a:rPr>
              <a:t>generate_QUAD_Model_Production.m</a:t>
            </a:r>
            <a:endParaRPr lang="en-US" sz="1600" dirty="0" smtClean="0">
              <a:latin typeface="Courier"/>
              <a:cs typeface="Courier"/>
            </a:endParaRPr>
          </a:p>
          <a:p>
            <a:endParaRPr lang="en-US" sz="1600" dirty="0">
              <a:latin typeface="Courier"/>
              <a:cs typeface="Courier"/>
            </a:endParaRPr>
          </a:p>
          <a:p>
            <a:r>
              <a:rPr lang="en-US" sz="1600" dirty="0" smtClean="0">
                <a:latin typeface="Courier"/>
                <a:cs typeface="Courier"/>
              </a:rPr>
              <a:t>The supporting files called by this script are:</a:t>
            </a:r>
          </a:p>
          <a:p>
            <a:endParaRPr lang="en-US" sz="1600" dirty="0" smtClean="0">
              <a:latin typeface="Courier"/>
              <a:cs typeface="Courier"/>
            </a:endParaRPr>
          </a:p>
          <a:p>
            <a:r>
              <a:rPr lang="en-US" sz="1600" dirty="0">
                <a:latin typeface="Courier"/>
                <a:cs typeface="Courier"/>
              </a:rPr>
              <a:t>	</a:t>
            </a:r>
            <a:r>
              <a:rPr lang="en-US" sz="1600" dirty="0" err="1">
                <a:latin typeface="Courier"/>
                <a:cs typeface="Courier"/>
              </a:rPr>
              <a:t>define_quadModel_insandouts.m</a:t>
            </a:r>
            <a:r>
              <a:rPr lang="en-US" sz="1600" dirty="0">
                <a:latin typeface="Courier"/>
                <a:cs typeface="Courier"/>
              </a:rPr>
              <a:t> -&gt; defines the input and output indices</a:t>
            </a:r>
          </a:p>
          <a:p>
            <a:r>
              <a:rPr lang="en-US" sz="1600" dirty="0">
                <a:latin typeface="Courier"/>
                <a:cs typeface="Courier"/>
              </a:rPr>
              <a:t>	</a:t>
            </a:r>
            <a:r>
              <a:rPr lang="en-US" sz="1600" dirty="0" err="1" smtClean="0">
                <a:latin typeface="Courier"/>
                <a:cs typeface="Courier"/>
              </a:rPr>
              <a:t>makequad_with_modal_fibers.m</a:t>
            </a:r>
            <a:r>
              <a:rPr lang="en-US" sz="1600" dirty="0" smtClean="0">
                <a:latin typeface="Courier"/>
                <a:cs typeface="Courier"/>
              </a:rPr>
              <a:t>  -&gt; adds violin modes</a:t>
            </a:r>
          </a:p>
          <a:p>
            <a:r>
              <a:rPr lang="en-US" sz="1600" dirty="0">
                <a:latin typeface="Courier"/>
                <a:cs typeface="Courier"/>
              </a:rPr>
              <a:t>	</a:t>
            </a:r>
            <a:r>
              <a:rPr lang="en-US" sz="1600" dirty="0" smtClean="0">
                <a:latin typeface="Courier"/>
                <a:cs typeface="Courier"/>
              </a:rPr>
              <a:t>M0LiveDampingFilters.mdl -&gt; imports main chain damping from sites</a:t>
            </a:r>
          </a:p>
          <a:p>
            <a:r>
              <a:rPr lang="en-US" sz="1600" dirty="0">
                <a:latin typeface="Courier"/>
                <a:cs typeface="Courier"/>
              </a:rPr>
              <a:t>	</a:t>
            </a:r>
            <a:r>
              <a:rPr lang="en-US" sz="1600" dirty="0" smtClean="0">
                <a:latin typeface="Courier"/>
                <a:cs typeface="Courier"/>
              </a:rPr>
              <a:t>R0LiveDampingFilters.mdl </a:t>
            </a:r>
            <a:r>
              <a:rPr lang="en-US" sz="1600" dirty="0">
                <a:latin typeface="Courier"/>
                <a:cs typeface="Courier"/>
              </a:rPr>
              <a:t>-&gt; imports </a:t>
            </a:r>
            <a:r>
              <a:rPr lang="en-US" sz="1600" dirty="0" smtClean="0">
                <a:latin typeface="Courier"/>
                <a:cs typeface="Courier"/>
              </a:rPr>
              <a:t>reaction chain </a:t>
            </a:r>
            <a:r>
              <a:rPr lang="en-US" sz="1600" dirty="0">
                <a:latin typeface="Courier"/>
                <a:cs typeface="Courier"/>
              </a:rPr>
              <a:t>damping from </a:t>
            </a:r>
            <a:r>
              <a:rPr lang="en-US" sz="1600" dirty="0" smtClean="0">
                <a:latin typeface="Courier"/>
                <a:cs typeface="Courier"/>
              </a:rPr>
              <a:t>sites</a:t>
            </a:r>
          </a:p>
          <a:p>
            <a:r>
              <a:rPr lang="en-US" sz="1600" dirty="0" smtClean="0"/>
              <a:t>	</a:t>
            </a:r>
            <a:r>
              <a:rPr lang="en-US" sz="1600" dirty="0" smtClean="0">
                <a:latin typeface="Courier"/>
                <a:cs typeface="Courier"/>
              </a:rPr>
              <a:t>L2OplevLiveDampingFilters.mdl -&gt; imports </a:t>
            </a:r>
            <a:r>
              <a:rPr lang="en-US" sz="1600" dirty="0" err="1" smtClean="0">
                <a:latin typeface="Courier"/>
                <a:cs typeface="Courier"/>
              </a:rPr>
              <a:t>oplev</a:t>
            </a:r>
            <a:r>
              <a:rPr lang="en-US" sz="1600" dirty="0" smtClean="0">
                <a:latin typeface="Courier"/>
                <a:cs typeface="Courier"/>
              </a:rPr>
              <a:t> damping from sites</a:t>
            </a:r>
            <a:endParaRPr lang="en-US" sz="1600" dirty="0">
              <a:latin typeface="Courier"/>
              <a:cs typeface="Courier"/>
            </a:endParaRPr>
          </a:p>
          <a:p>
            <a:r>
              <a:rPr lang="en-US" sz="1600" dirty="0" smtClean="0">
                <a:latin typeface="Courier"/>
                <a:cs typeface="Courier"/>
              </a:rPr>
              <a:t>	</a:t>
            </a:r>
            <a:r>
              <a:rPr lang="en-US" sz="1600" dirty="0" err="1" smtClean="0">
                <a:latin typeface="Courier"/>
                <a:cs typeface="Courier"/>
              </a:rPr>
              <a:t>generate_QUAD_SingleChainUndamped_Simulink.slx</a:t>
            </a:r>
            <a:r>
              <a:rPr lang="en-US" sz="1600" dirty="0" smtClean="0">
                <a:latin typeface="Courier"/>
                <a:cs typeface="Courier"/>
              </a:rPr>
              <a:t> -&gt; layout description</a:t>
            </a:r>
          </a:p>
          <a:p>
            <a:r>
              <a:rPr lang="en-US" sz="1600" dirty="0">
                <a:latin typeface="Courier"/>
                <a:cs typeface="Courier"/>
              </a:rPr>
              <a:t>	</a:t>
            </a:r>
            <a:r>
              <a:rPr lang="en-US" sz="1600" dirty="0" err="1" smtClean="0">
                <a:latin typeface="Courier"/>
                <a:cs typeface="Courier"/>
              </a:rPr>
              <a:t>generate_QUAD_SingleChainDamped_Simulink.slx</a:t>
            </a:r>
            <a:r>
              <a:rPr lang="en-US" sz="1600" dirty="0" smtClean="0">
                <a:latin typeface="Courier"/>
                <a:cs typeface="Courier"/>
              </a:rPr>
              <a:t> </a:t>
            </a:r>
            <a:r>
              <a:rPr lang="en-US" sz="1600" dirty="0">
                <a:latin typeface="Courier"/>
                <a:cs typeface="Courier"/>
              </a:rPr>
              <a:t>-&gt; layout description</a:t>
            </a:r>
          </a:p>
          <a:p>
            <a:r>
              <a:rPr lang="en-US" sz="1600" dirty="0">
                <a:latin typeface="Courier"/>
                <a:cs typeface="Courier"/>
              </a:rPr>
              <a:t>	</a:t>
            </a:r>
            <a:r>
              <a:rPr lang="en-US" sz="1600" dirty="0" err="1" smtClean="0">
                <a:latin typeface="Courier"/>
                <a:cs typeface="Courier"/>
              </a:rPr>
              <a:t>generate_QUAD_BothChainsUndamped_Simulink.slx</a:t>
            </a:r>
            <a:r>
              <a:rPr lang="en-US" sz="1600" dirty="0" smtClean="0">
                <a:latin typeface="Courier"/>
                <a:cs typeface="Courier"/>
              </a:rPr>
              <a:t> </a:t>
            </a:r>
            <a:r>
              <a:rPr lang="en-US" sz="1600" dirty="0">
                <a:latin typeface="Courier"/>
                <a:cs typeface="Courier"/>
              </a:rPr>
              <a:t>-&gt; layout description</a:t>
            </a:r>
          </a:p>
          <a:p>
            <a:r>
              <a:rPr lang="en-US" sz="1600" dirty="0">
                <a:latin typeface="Courier"/>
                <a:cs typeface="Courier"/>
              </a:rPr>
              <a:t>	</a:t>
            </a:r>
            <a:r>
              <a:rPr lang="en-US" sz="1600" dirty="0" err="1" smtClean="0">
                <a:latin typeface="Courier"/>
                <a:cs typeface="Courier"/>
              </a:rPr>
              <a:t>generate_QUAD_BothChainsDamped_Simulink.slx</a:t>
            </a:r>
            <a:r>
              <a:rPr lang="en-US" sz="1600" dirty="0" smtClean="0">
                <a:latin typeface="Courier"/>
                <a:cs typeface="Courier"/>
              </a:rPr>
              <a:t> </a:t>
            </a:r>
            <a:r>
              <a:rPr lang="en-US" sz="1600" dirty="0">
                <a:latin typeface="Courier"/>
                <a:cs typeface="Courier"/>
              </a:rPr>
              <a:t>-&gt; layout </a:t>
            </a:r>
            <a:r>
              <a:rPr lang="en-US" sz="1600" dirty="0" smtClean="0">
                <a:latin typeface="Courier"/>
                <a:cs typeface="Courier"/>
              </a:rPr>
              <a:t>description</a:t>
            </a:r>
            <a:endParaRPr lang="en-US" sz="1600" dirty="0">
              <a:latin typeface="Courier"/>
              <a:cs typeface="Courier"/>
            </a:endParaRPr>
          </a:p>
        </p:txBody>
      </p:sp>
      <p:sp>
        <p:nvSpPr>
          <p:cNvPr id="5" name="Slide Number Placeholder 4"/>
          <p:cNvSpPr>
            <a:spLocks noGrp="1"/>
          </p:cNvSpPr>
          <p:nvPr>
            <p:ph type="sldNum" sz="quarter" idx="12"/>
          </p:nvPr>
        </p:nvSpPr>
        <p:spPr/>
        <p:txBody>
          <a:bodyPr/>
          <a:lstStyle/>
          <a:p>
            <a:fld id="{167985FD-8282-184F-AB03-FEAD39FA3F2D}" type="slidenum">
              <a:rPr lang="en-US" smtClean="0"/>
              <a:t>8</a:t>
            </a:fld>
            <a:endParaRPr lang="en-US"/>
          </a:p>
        </p:txBody>
      </p:sp>
    </p:spTree>
    <p:extLst>
      <p:ext uri="{BB962C8B-B14F-4D97-AF65-F5344CB8AC3E}">
        <p14:creationId xmlns:p14="http://schemas.microsoft.com/office/powerpoint/2010/main" val="337216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3 steps to edit </a:t>
            </a:r>
            <a:r>
              <a:rPr lang="en-US" sz="3600" dirty="0"/>
              <a:t>the model </a:t>
            </a:r>
            <a:r>
              <a:rPr lang="en-US" sz="3600" dirty="0" smtClean="0"/>
              <a:t>features</a:t>
            </a:r>
            <a:endParaRPr lang="en-US" sz="3600" dirty="0"/>
          </a:p>
        </p:txBody>
      </p:sp>
      <p:sp>
        <p:nvSpPr>
          <p:cNvPr id="3" name="TextBox 2"/>
          <p:cNvSpPr txBox="1"/>
          <p:nvPr/>
        </p:nvSpPr>
        <p:spPr>
          <a:xfrm>
            <a:off x="169333" y="1451430"/>
            <a:ext cx="8744857" cy="5293757"/>
          </a:xfrm>
          <a:prstGeom prst="rect">
            <a:avLst/>
          </a:prstGeom>
          <a:noFill/>
        </p:spPr>
        <p:txBody>
          <a:bodyPr wrap="square" rtlCol="0">
            <a:spAutoFit/>
          </a:bodyPr>
          <a:lstStyle/>
          <a:p>
            <a:pPr marL="342900" indent="-342900">
              <a:buFont typeface="+mj-lt"/>
              <a:buAutoNum type="arabicPeriod"/>
            </a:pPr>
            <a:r>
              <a:rPr lang="en-US" b="1" dirty="0" smtClean="0"/>
              <a:t>If you are changing the signal flow, edit the appropriate Simulink .</a:t>
            </a:r>
            <a:r>
              <a:rPr lang="en-US" b="1" dirty="0" err="1" smtClean="0"/>
              <a:t>slx</a:t>
            </a:r>
            <a:r>
              <a:rPr lang="en-US" b="1" dirty="0" smtClean="0"/>
              <a:t> layout file</a:t>
            </a:r>
          </a:p>
          <a:p>
            <a:endParaRPr lang="en-US" dirty="0"/>
          </a:p>
          <a:p>
            <a:r>
              <a:rPr lang="en-US" dirty="0" smtClean="0"/>
              <a:t>There are 4 possible layout files for the model depending on which features are called:</a:t>
            </a:r>
          </a:p>
          <a:p>
            <a:endParaRPr lang="en-US" dirty="0" smtClean="0"/>
          </a:p>
          <a:p>
            <a:pPr marL="342900" indent="-342900">
              <a:buFont typeface="+mj-lt"/>
              <a:buAutoNum type="arabicParenR"/>
            </a:pPr>
            <a:r>
              <a:rPr lang="en-US" sz="1600" dirty="0" smtClean="0"/>
              <a:t>A single </a:t>
            </a:r>
            <a:r>
              <a:rPr lang="en-US" sz="1600" dirty="0" err="1" smtClean="0"/>
              <a:t>undamped</a:t>
            </a:r>
            <a:r>
              <a:rPr lang="en-US" sz="1600" dirty="0" smtClean="0"/>
              <a:t> chain:</a:t>
            </a:r>
            <a:r>
              <a:rPr lang="en-US" dirty="0" smtClean="0"/>
              <a:t> </a:t>
            </a:r>
            <a:r>
              <a:rPr lang="en-US" sz="1400" dirty="0" err="1" smtClean="0">
                <a:latin typeface="Courier"/>
                <a:cs typeface="Courier"/>
              </a:rPr>
              <a:t>generate_QUAD_SingleChainUndamped_Simulink.slx</a:t>
            </a:r>
            <a:endParaRPr lang="en-US" sz="1400" dirty="0" smtClean="0">
              <a:latin typeface="Courier"/>
              <a:cs typeface="Courier"/>
            </a:endParaRPr>
          </a:p>
          <a:p>
            <a:pPr marL="342900" indent="-342900">
              <a:buFont typeface="+mj-lt"/>
              <a:buAutoNum type="arabicParenR"/>
            </a:pPr>
            <a:r>
              <a:rPr lang="en-US" sz="1600" dirty="0" smtClean="0"/>
              <a:t>A </a:t>
            </a:r>
            <a:r>
              <a:rPr lang="en-US" sz="1600" dirty="0"/>
              <a:t>single </a:t>
            </a:r>
            <a:r>
              <a:rPr lang="en-US" sz="1600" dirty="0" smtClean="0"/>
              <a:t>damped </a:t>
            </a:r>
            <a:r>
              <a:rPr lang="en-US" sz="1600" dirty="0"/>
              <a:t>chain: </a:t>
            </a:r>
            <a:r>
              <a:rPr lang="en-US" sz="1400" dirty="0" err="1" smtClean="0">
                <a:latin typeface="Courier"/>
                <a:cs typeface="Courier"/>
              </a:rPr>
              <a:t>generate_QUAD_SingleChainDamped_Simulink.slx</a:t>
            </a:r>
            <a:endParaRPr lang="en-US" sz="1400" dirty="0" smtClean="0">
              <a:latin typeface="Courier"/>
              <a:cs typeface="Courier"/>
            </a:endParaRPr>
          </a:p>
          <a:p>
            <a:pPr marL="342900" indent="-342900">
              <a:buFont typeface="+mj-lt"/>
              <a:buAutoNum type="arabicParenR"/>
            </a:pPr>
            <a:r>
              <a:rPr lang="en-US" sz="1600" dirty="0" smtClean="0"/>
              <a:t>Two </a:t>
            </a:r>
            <a:r>
              <a:rPr lang="en-US" sz="1600" dirty="0" err="1" smtClean="0"/>
              <a:t>undamped</a:t>
            </a:r>
            <a:r>
              <a:rPr lang="en-US" sz="1600" dirty="0" smtClean="0"/>
              <a:t> chains: </a:t>
            </a:r>
            <a:r>
              <a:rPr lang="en-US" sz="1400" dirty="0" err="1" smtClean="0">
                <a:latin typeface="Courier"/>
                <a:cs typeface="Courier"/>
              </a:rPr>
              <a:t>generate_QUAD_BothChainsUndamped_Simulink.slx</a:t>
            </a:r>
            <a:endParaRPr lang="en-US" sz="1400" dirty="0" smtClean="0">
              <a:latin typeface="Courier"/>
              <a:cs typeface="Courier"/>
            </a:endParaRPr>
          </a:p>
          <a:p>
            <a:pPr marL="342900" indent="-342900">
              <a:buFont typeface="+mj-lt"/>
              <a:buAutoNum type="arabicParenR"/>
            </a:pPr>
            <a:r>
              <a:rPr lang="en-US" sz="1600" dirty="0" smtClean="0"/>
              <a:t>Two damped </a:t>
            </a:r>
            <a:r>
              <a:rPr lang="en-US" sz="1600" dirty="0"/>
              <a:t>chains: </a:t>
            </a:r>
            <a:r>
              <a:rPr lang="en-US" sz="1400" dirty="0" err="1" smtClean="0">
                <a:latin typeface="Courier"/>
                <a:cs typeface="Courier"/>
              </a:rPr>
              <a:t>generate_QUAD_BothChainsDamped_Simulink.slx</a:t>
            </a:r>
            <a:endParaRPr lang="en-US" sz="1400" dirty="0">
              <a:latin typeface="Courier"/>
              <a:cs typeface="Courier"/>
            </a:endParaRPr>
          </a:p>
          <a:p>
            <a:endParaRPr lang="en-US" sz="1400" dirty="0" smtClean="0">
              <a:latin typeface="Courier"/>
              <a:cs typeface="Courier"/>
            </a:endParaRPr>
          </a:p>
          <a:p>
            <a:r>
              <a:rPr lang="en-US" b="1" dirty="0" smtClean="0"/>
              <a:t>1b. If you are adding new filters that might be imported from the sites then you must also add these to the import list in the appropriate .mdl file, in addition to the layout file. </a:t>
            </a:r>
            <a:r>
              <a:rPr lang="en-US" dirty="0" smtClean="0"/>
              <a:t>These are separate from the layout because the user might supply their own filter designs.</a:t>
            </a:r>
          </a:p>
          <a:p>
            <a:r>
              <a:rPr lang="en-US" dirty="0" smtClean="0"/>
              <a:t>Import files currently exist only for top mass damping. Make new files as needed.</a:t>
            </a:r>
          </a:p>
          <a:p>
            <a:endParaRPr lang="en-US" b="1" dirty="0" smtClean="0"/>
          </a:p>
          <a:p>
            <a:pPr marL="285750" indent="-285750">
              <a:buFontTx/>
              <a:buChar char="•"/>
            </a:pPr>
            <a:r>
              <a:rPr lang="en-US" sz="1600" dirty="0"/>
              <a:t>main chain </a:t>
            </a:r>
            <a:r>
              <a:rPr lang="en-US" sz="1600" dirty="0" smtClean="0"/>
              <a:t>damping filters </a:t>
            </a:r>
            <a:r>
              <a:rPr lang="en-US" sz="1600" dirty="0"/>
              <a:t>for import: </a:t>
            </a:r>
            <a:r>
              <a:rPr lang="en-US" sz="1600" dirty="0" smtClean="0"/>
              <a:t>       </a:t>
            </a:r>
            <a:r>
              <a:rPr lang="en-US" sz="1400" dirty="0" smtClean="0">
                <a:latin typeface="Courier"/>
                <a:cs typeface="Courier"/>
              </a:rPr>
              <a:t>M0LiveDampingFilters.mdl</a:t>
            </a:r>
            <a:endParaRPr lang="en-US" sz="1400" dirty="0">
              <a:latin typeface="Courier"/>
              <a:cs typeface="Courier"/>
            </a:endParaRPr>
          </a:p>
          <a:p>
            <a:pPr marL="285750" indent="-285750">
              <a:buFontTx/>
              <a:buChar char="•"/>
            </a:pPr>
            <a:r>
              <a:rPr lang="en-US" sz="1600" dirty="0"/>
              <a:t>reaction chain </a:t>
            </a:r>
            <a:r>
              <a:rPr lang="en-US" sz="1600" dirty="0" smtClean="0"/>
              <a:t>damping filters </a:t>
            </a:r>
            <a:r>
              <a:rPr lang="en-US" sz="1600" dirty="0"/>
              <a:t>for </a:t>
            </a:r>
            <a:r>
              <a:rPr lang="en-US" sz="1600" dirty="0" smtClean="0"/>
              <a:t>import:  </a:t>
            </a:r>
            <a:r>
              <a:rPr lang="en-US" sz="1400" dirty="0" smtClean="0">
                <a:latin typeface="Courier"/>
                <a:cs typeface="Courier"/>
              </a:rPr>
              <a:t>R0LiveDampingFilters.mdl</a:t>
            </a:r>
          </a:p>
          <a:p>
            <a:pPr marL="285750" indent="-285750">
              <a:buFontTx/>
              <a:buChar char="•"/>
            </a:pPr>
            <a:r>
              <a:rPr lang="en-US" sz="1600" dirty="0" err="1"/>
              <a:t>Oplev</a:t>
            </a:r>
            <a:r>
              <a:rPr lang="en-US" sz="1600" dirty="0"/>
              <a:t> damping filters for </a:t>
            </a:r>
            <a:r>
              <a:rPr lang="en-US" sz="1600" dirty="0" smtClean="0"/>
              <a:t>import:                 </a:t>
            </a:r>
            <a:r>
              <a:rPr lang="en-US" sz="1400" dirty="0" smtClean="0">
                <a:latin typeface="Courier"/>
                <a:cs typeface="Courier"/>
              </a:rPr>
              <a:t>L2OplevLiveDampingFilters.mdl</a:t>
            </a:r>
            <a:endParaRPr lang="en-US" sz="1400" dirty="0">
              <a:latin typeface="Courier"/>
              <a:cs typeface="Courier"/>
            </a:endParaRPr>
          </a:p>
          <a:p>
            <a:endParaRPr lang="en-US" sz="1400" dirty="0">
              <a:latin typeface="Courier"/>
              <a:cs typeface="Courier"/>
            </a:endParaRPr>
          </a:p>
          <a:p>
            <a:r>
              <a:rPr lang="en-US" b="1" dirty="0"/>
              <a:t>2. If new filters </a:t>
            </a:r>
            <a:r>
              <a:rPr lang="en-US" b="1" dirty="0" smtClean="0"/>
              <a:t>or variables </a:t>
            </a:r>
            <a:r>
              <a:rPr lang="en-US" b="1" dirty="0"/>
              <a:t>are added to the </a:t>
            </a:r>
            <a:r>
              <a:rPr lang="en-US" b="1" dirty="0" smtClean="0"/>
              <a:t>layout .</a:t>
            </a:r>
            <a:r>
              <a:rPr lang="en-US" b="1" dirty="0" err="1" smtClean="0"/>
              <a:t>slx</a:t>
            </a:r>
            <a:r>
              <a:rPr lang="en-US" b="1" dirty="0" smtClean="0"/>
              <a:t> file, </a:t>
            </a:r>
            <a:r>
              <a:rPr lang="en-US" b="1" dirty="0"/>
              <a:t>they must be passed to the layout by </a:t>
            </a:r>
            <a:r>
              <a:rPr lang="en-US" b="1" dirty="0" err="1">
                <a:latin typeface="Courier"/>
                <a:cs typeface="Courier"/>
              </a:rPr>
              <a:t>generate_QUAD_Model_Production.m</a:t>
            </a:r>
            <a:r>
              <a:rPr lang="en-US" b="1" dirty="0">
                <a:latin typeface="Courier"/>
                <a:cs typeface="Courier"/>
              </a:rPr>
              <a:t> </a:t>
            </a:r>
          </a:p>
        </p:txBody>
      </p:sp>
      <p:sp>
        <p:nvSpPr>
          <p:cNvPr id="4" name="Slide Number Placeholder 3"/>
          <p:cNvSpPr>
            <a:spLocks noGrp="1"/>
          </p:cNvSpPr>
          <p:nvPr>
            <p:ph type="sldNum" sz="quarter" idx="12"/>
          </p:nvPr>
        </p:nvSpPr>
        <p:spPr/>
        <p:txBody>
          <a:bodyPr/>
          <a:lstStyle/>
          <a:p>
            <a:fld id="{167985FD-8282-184F-AB03-FEAD39FA3F2D}" type="slidenum">
              <a:rPr lang="en-US" smtClean="0"/>
              <a:t>9</a:t>
            </a:fld>
            <a:endParaRPr lang="en-US"/>
          </a:p>
        </p:txBody>
      </p:sp>
    </p:spTree>
    <p:extLst>
      <p:ext uri="{BB962C8B-B14F-4D97-AF65-F5344CB8AC3E}">
        <p14:creationId xmlns:p14="http://schemas.microsoft.com/office/powerpoint/2010/main" val="1398037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347</TotalTime>
  <Words>1901</Words>
  <Application>Microsoft Macintosh PowerPoint</Application>
  <PresentationFormat>On-screen Show (4:3)</PresentationFormat>
  <Paragraphs>235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Features in the Quad State Space Model</vt:lpstr>
      <vt:lpstr>Contents</vt:lpstr>
      <vt:lpstr>Feature Summary</vt:lpstr>
      <vt:lpstr>Built in features always included in the model</vt:lpstr>
      <vt:lpstr>Optional features your choice to include or not</vt:lpstr>
      <vt:lpstr>Optional features your choice to include or not</vt:lpstr>
      <vt:lpstr>Possible Future Features</vt:lpstr>
      <vt:lpstr>Where to find the model in the SVN</vt:lpstr>
      <vt:lpstr>3 steps to edit the model features</vt:lpstr>
      <vt:lpstr>3 steps to edit the model features</vt:lpstr>
      <vt:lpstr>How to call the model</vt:lpstr>
      <vt:lpstr>PowerPoint Presentation</vt:lpstr>
    </vt:vector>
  </TitlesOfParts>
  <Company>Stanford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Brett Shapiro</dc:creator>
  <cp:lastModifiedBy>Brett Shapiro</cp:lastModifiedBy>
  <cp:revision>190</cp:revision>
  <dcterms:created xsi:type="dcterms:W3CDTF">2016-01-02T00:08:17Z</dcterms:created>
  <dcterms:modified xsi:type="dcterms:W3CDTF">2016-03-04T19:18:53Z</dcterms:modified>
</cp:coreProperties>
</file>