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4" d="100"/>
          <a:sy n="24" d="100"/>
        </p:scale>
        <p:origin x="-1578" y="-96"/>
      </p:cViewPr>
      <p:guideLst>
        <p:guide orient="horz" pos="10368"/>
        <p:guide pos="13824"/>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8B38A-5EF1-4F5D-A5DE-1675D8A89847}"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267562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8B38A-5EF1-4F5D-A5DE-1675D8A89847}"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24095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8B38A-5EF1-4F5D-A5DE-1675D8A89847}"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311545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8B38A-5EF1-4F5D-A5DE-1675D8A89847}"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17635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8B38A-5EF1-4F5D-A5DE-1675D8A89847}"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293807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8B38A-5EF1-4F5D-A5DE-1675D8A89847}"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367243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8B38A-5EF1-4F5D-A5DE-1675D8A89847}" type="datetimeFigureOut">
              <a:rPr lang="en-US" smtClean="0"/>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425773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8B38A-5EF1-4F5D-A5DE-1675D8A89847}" type="datetimeFigureOut">
              <a:rPr lang="en-US" smtClean="0"/>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189778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8B38A-5EF1-4F5D-A5DE-1675D8A89847}" type="datetimeFigureOut">
              <a:rPr lang="en-US" smtClean="0"/>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247095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8B38A-5EF1-4F5D-A5DE-1675D8A89847}"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394001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8B38A-5EF1-4F5D-A5DE-1675D8A89847}"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7CBB4-85F3-4119-854E-6B7255C6AF17}" type="slidenum">
              <a:rPr lang="en-US" smtClean="0"/>
              <a:t>‹#›</a:t>
            </a:fld>
            <a:endParaRPr lang="en-US"/>
          </a:p>
        </p:txBody>
      </p:sp>
    </p:spTree>
    <p:extLst>
      <p:ext uri="{BB962C8B-B14F-4D97-AF65-F5344CB8AC3E}">
        <p14:creationId xmlns:p14="http://schemas.microsoft.com/office/powerpoint/2010/main" val="12824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708B38A-5EF1-4F5D-A5DE-1675D8A89847}" type="datetimeFigureOut">
              <a:rPr lang="en-US" smtClean="0"/>
              <a:t>8/21/2014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B37CBB4-85F3-4119-854E-6B7255C6AF17}" type="slidenum">
              <a:rPr lang="en-US" smtClean="0"/>
              <a:t>‹#›</a:t>
            </a:fld>
            <a:endParaRPr lang="en-US"/>
          </a:p>
        </p:txBody>
      </p:sp>
    </p:spTree>
    <p:extLst>
      <p:ext uri="{BB962C8B-B14F-4D97-AF65-F5344CB8AC3E}">
        <p14:creationId xmlns:p14="http://schemas.microsoft.com/office/powerpoint/2010/main" val="4048132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261257"/>
            <a:ext cx="34747200" cy="1323439"/>
          </a:xfrm>
          <a:prstGeom prst="rect">
            <a:avLst/>
          </a:prstGeom>
          <a:noFill/>
        </p:spPr>
        <p:txBody>
          <a:bodyPr wrap="square" rtlCol="0">
            <a:spAutoFit/>
          </a:bodyPr>
          <a:lstStyle/>
          <a:p>
            <a:pPr algn="ctr"/>
            <a:r>
              <a:rPr lang="en-US" sz="8000" b="1" dirty="0" smtClean="0"/>
              <a:t>Mechanical Loss of Vacuum Compatible Epoxies for Tuned Mass Dampers</a:t>
            </a:r>
            <a:endParaRPr lang="en-US" sz="8000" b="1" dirty="0"/>
          </a:p>
        </p:txBody>
      </p:sp>
      <p:sp>
        <p:nvSpPr>
          <p:cNvPr id="5" name="TextBox 4"/>
          <p:cNvSpPr txBox="1"/>
          <p:nvPr/>
        </p:nvSpPr>
        <p:spPr>
          <a:xfrm>
            <a:off x="11430000" y="1828800"/>
            <a:ext cx="21031200" cy="1754326"/>
          </a:xfrm>
          <a:prstGeom prst="rect">
            <a:avLst/>
          </a:prstGeom>
          <a:noFill/>
        </p:spPr>
        <p:txBody>
          <a:bodyPr wrap="square" rtlCol="0">
            <a:spAutoFit/>
          </a:bodyPr>
          <a:lstStyle/>
          <a:p>
            <a:pPr algn="ctr"/>
            <a:r>
              <a:rPr lang="en-US" sz="5400" dirty="0" smtClean="0"/>
              <a:t>Hannah Fair, Gregory Harry, Jonathan Newport, </a:t>
            </a:r>
          </a:p>
          <a:p>
            <a:pPr algn="ctr"/>
            <a:r>
              <a:rPr lang="en-US" sz="5400" dirty="0" smtClean="0"/>
              <a:t>Sam Hickey from American University</a:t>
            </a:r>
            <a:endParaRPr lang="en-US" sz="5400" dirty="0"/>
          </a:p>
        </p:txBody>
      </p:sp>
      <p:sp>
        <p:nvSpPr>
          <p:cNvPr id="6" name="TextBox 5"/>
          <p:cNvSpPr txBox="1"/>
          <p:nvPr/>
        </p:nvSpPr>
        <p:spPr>
          <a:xfrm>
            <a:off x="12344400" y="3657600"/>
            <a:ext cx="19202400" cy="2492990"/>
          </a:xfrm>
          <a:prstGeom prst="rect">
            <a:avLst/>
          </a:prstGeom>
          <a:noFill/>
        </p:spPr>
        <p:txBody>
          <a:bodyPr wrap="square" rtlCol="0">
            <a:spAutoFit/>
          </a:bodyPr>
          <a:lstStyle/>
          <a:p>
            <a:pPr algn="ctr"/>
            <a:r>
              <a:rPr lang="en-US" sz="5400" dirty="0" err="1" smtClean="0"/>
              <a:t>Slawek</a:t>
            </a:r>
            <a:r>
              <a:rPr lang="en-US" sz="5400" dirty="0" smtClean="0"/>
              <a:t> Gras, Peter </a:t>
            </a:r>
            <a:r>
              <a:rPr lang="en-US" sz="5400" dirty="0" err="1" smtClean="0"/>
              <a:t>Fritschel</a:t>
            </a:r>
            <a:r>
              <a:rPr lang="en-US" sz="5400" dirty="0" smtClean="0"/>
              <a:t> from MIT, </a:t>
            </a:r>
          </a:p>
          <a:p>
            <a:pPr algn="ctr"/>
            <a:r>
              <a:rPr lang="en-US" sz="5400" dirty="0" smtClean="0"/>
              <a:t>Bill </a:t>
            </a:r>
            <a:r>
              <a:rPr lang="en-US" sz="5400" dirty="0" err="1" smtClean="0"/>
              <a:t>Kells</a:t>
            </a:r>
            <a:r>
              <a:rPr lang="en-US" sz="5400" dirty="0" smtClean="0"/>
              <a:t> from Caltech</a:t>
            </a:r>
          </a:p>
          <a:p>
            <a:pPr algn="ctr"/>
            <a:r>
              <a:rPr lang="en-US" sz="4800" b="1" dirty="0"/>
              <a:t>LIGO-G1400938</a:t>
            </a:r>
            <a:endParaRPr lang="en-US" sz="4800" dirty="0"/>
          </a:p>
        </p:txBody>
      </p:sp>
      <p:sp>
        <p:nvSpPr>
          <p:cNvPr id="7" name="TextBox 6"/>
          <p:cNvSpPr txBox="1"/>
          <p:nvPr/>
        </p:nvSpPr>
        <p:spPr>
          <a:xfrm>
            <a:off x="3657600" y="2743200"/>
            <a:ext cx="10058400" cy="1200329"/>
          </a:xfrm>
          <a:prstGeom prst="rect">
            <a:avLst/>
          </a:prstGeom>
          <a:noFill/>
        </p:spPr>
        <p:txBody>
          <a:bodyPr wrap="square" rtlCol="0">
            <a:spAutoFit/>
          </a:bodyPr>
          <a:lstStyle/>
          <a:p>
            <a:r>
              <a:rPr lang="en-US" sz="7200" u="sng" dirty="0" smtClean="0"/>
              <a:t>Parametric Instability</a:t>
            </a:r>
            <a:endParaRPr lang="en-US" sz="7200" u="sng" dirty="0"/>
          </a:p>
        </p:txBody>
      </p:sp>
      <p:sp>
        <p:nvSpPr>
          <p:cNvPr id="8" name="TextBox 7"/>
          <p:cNvSpPr txBox="1"/>
          <p:nvPr/>
        </p:nvSpPr>
        <p:spPr>
          <a:xfrm>
            <a:off x="914400" y="4572000"/>
            <a:ext cx="13716000" cy="4401205"/>
          </a:xfrm>
          <a:prstGeom prst="rect">
            <a:avLst/>
          </a:prstGeom>
          <a:noFill/>
        </p:spPr>
        <p:txBody>
          <a:bodyPr wrap="square" rtlCol="0">
            <a:spAutoFit/>
          </a:bodyPr>
          <a:lstStyle/>
          <a:p>
            <a:r>
              <a:rPr lang="en-US" sz="4000" dirty="0" smtClean="0"/>
              <a:t>The higher optical power in the </a:t>
            </a:r>
            <a:r>
              <a:rPr lang="en-US" sz="4000" dirty="0" err="1" smtClean="0"/>
              <a:t>Fabry</a:t>
            </a:r>
            <a:r>
              <a:rPr lang="en-US" sz="4000" dirty="0" smtClean="0"/>
              <a:t> Perot cavities of Advanced LIGO potentially introduces the issue of parametric instability; the exchange of energy between the optical modes of the cavity and the acoustic modes of the mirrors. Energy transfer from the optical cavities to the mirrors could ring up the mirror’s elastic modes, increase the </a:t>
            </a:r>
            <a:r>
              <a:rPr lang="en-US" sz="4000" dirty="0" err="1" smtClean="0"/>
              <a:t>rms</a:t>
            </a:r>
            <a:r>
              <a:rPr lang="en-US" sz="4000" dirty="0" smtClean="0"/>
              <a:t> motion, and potentially lead to control problems and lock loss.</a:t>
            </a:r>
            <a:endParaRPr lang="en-US" sz="4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9144000"/>
            <a:ext cx="5563377" cy="682085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9144000"/>
            <a:ext cx="3657600" cy="6611273"/>
          </a:xfrm>
          <a:prstGeom prst="rect">
            <a:avLst/>
          </a:prstGeom>
        </p:spPr>
      </p:pic>
      <p:sp>
        <p:nvSpPr>
          <p:cNvPr id="12" name="TextBox 11"/>
          <p:cNvSpPr txBox="1"/>
          <p:nvPr/>
        </p:nvSpPr>
        <p:spPr>
          <a:xfrm>
            <a:off x="2743200" y="16459200"/>
            <a:ext cx="10058400" cy="1200329"/>
          </a:xfrm>
          <a:prstGeom prst="rect">
            <a:avLst/>
          </a:prstGeom>
          <a:noFill/>
        </p:spPr>
        <p:txBody>
          <a:bodyPr wrap="square" rtlCol="0">
            <a:spAutoFit/>
          </a:bodyPr>
          <a:lstStyle/>
          <a:p>
            <a:pPr algn="ctr"/>
            <a:r>
              <a:rPr lang="en-US" sz="7200" u="sng" dirty="0" smtClean="0"/>
              <a:t>Epoxy Solution</a:t>
            </a:r>
            <a:endParaRPr lang="en-US" sz="7200" u="sng" dirty="0"/>
          </a:p>
        </p:txBody>
      </p:sp>
      <p:sp>
        <p:nvSpPr>
          <p:cNvPr id="13" name="TextBox 12"/>
          <p:cNvSpPr txBox="1"/>
          <p:nvPr/>
        </p:nvSpPr>
        <p:spPr>
          <a:xfrm>
            <a:off x="914400" y="18288000"/>
            <a:ext cx="13716000" cy="7478970"/>
          </a:xfrm>
          <a:prstGeom prst="rect">
            <a:avLst/>
          </a:prstGeom>
          <a:noFill/>
        </p:spPr>
        <p:txBody>
          <a:bodyPr wrap="square" rtlCol="0">
            <a:spAutoFit/>
          </a:bodyPr>
          <a:lstStyle/>
          <a:p>
            <a:r>
              <a:rPr lang="en-US" sz="4000" dirty="0" smtClean="0"/>
              <a:t>One possible solution is to damp the test mass modes with tuned mass dampers. There is a concern that damping the system would increase mechanical loss and result in higher thermal noise. However, the test mass modes are above 50kHz, while thermal noise is a concern around 100Hz. Parametric instability can be mitigated if a damping device that damps higher frequencies more than lower frequencies can be created. Because these dampers must be retrofitted onto the </a:t>
            </a:r>
            <a:r>
              <a:rPr lang="en-US" sz="4000" dirty="0" err="1" smtClean="0"/>
              <a:t>aLIGO</a:t>
            </a:r>
            <a:r>
              <a:rPr lang="en-US" sz="4000" dirty="0" smtClean="0"/>
              <a:t> mirrors, silicate bonding is not possible. At American University, we are measuring the mechanical loss of different epoxies in order to find a suitable candidate for attaching these dampers to the test masses.</a:t>
            </a:r>
            <a:endParaRPr lang="en-US" sz="40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6517600"/>
            <a:ext cx="7007902" cy="54864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26517600"/>
            <a:ext cx="4936331" cy="5486400"/>
          </a:xfrm>
          <a:prstGeom prst="rect">
            <a:avLst/>
          </a:prstGeom>
        </p:spPr>
      </p:pic>
      <p:sp>
        <p:nvSpPr>
          <p:cNvPr id="17" name="TextBox 16"/>
          <p:cNvSpPr txBox="1"/>
          <p:nvPr/>
        </p:nvSpPr>
        <p:spPr>
          <a:xfrm>
            <a:off x="16916400" y="6400800"/>
            <a:ext cx="10058400" cy="1200329"/>
          </a:xfrm>
          <a:prstGeom prst="rect">
            <a:avLst/>
          </a:prstGeom>
          <a:noFill/>
        </p:spPr>
        <p:txBody>
          <a:bodyPr wrap="square" rtlCol="0">
            <a:spAutoFit/>
          </a:bodyPr>
          <a:lstStyle/>
          <a:p>
            <a:pPr algn="ctr"/>
            <a:r>
              <a:rPr lang="en-US" sz="7200" u="sng" dirty="0" smtClean="0"/>
              <a:t>Technique</a:t>
            </a:r>
            <a:endParaRPr lang="en-US" sz="7200" u="sng" dirty="0"/>
          </a:p>
        </p:txBody>
      </p:sp>
      <p:sp>
        <p:nvSpPr>
          <p:cNvPr id="18" name="TextBox 17"/>
          <p:cNvSpPr txBox="1"/>
          <p:nvPr/>
        </p:nvSpPr>
        <p:spPr>
          <a:xfrm>
            <a:off x="15544800" y="8229600"/>
            <a:ext cx="12801600" cy="2554545"/>
          </a:xfrm>
          <a:prstGeom prst="rect">
            <a:avLst/>
          </a:prstGeom>
          <a:noFill/>
        </p:spPr>
        <p:txBody>
          <a:bodyPr wrap="square" rtlCol="0">
            <a:spAutoFit/>
          </a:bodyPr>
          <a:lstStyle/>
          <a:p>
            <a:r>
              <a:rPr lang="en-US" sz="4000" dirty="0" smtClean="0"/>
              <a:t>We find the modal Qs of different silica disks with different epoxies between the disks and a thin top wafer of silica. The position of the epoxies on the silica disks is determined via Finite Element Modeling (FEA).</a:t>
            </a:r>
            <a:endParaRPr lang="en-US" sz="4000" dirty="0"/>
          </a:p>
        </p:txBody>
      </p:sp>
      <p:graphicFrame>
        <p:nvGraphicFramePr>
          <p:cNvPr id="23" name="Table 22"/>
          <p:cNvGraphicFramePr>
            <a:graphicFrameLocks noGrp="1"/>
          </p:cNvGraphicFramePr>
          <p:nvPr>
            <p:extLst>
              <p:ext uri="{D42A27DB-BD31-4B8C-83A1-F6EECF244321}">
                <p14:modId xmlns:p14="http://schemas.microsoft.com/office/powerpoint/2010/main" val="119314507"/>
              </p:ext>
            </p:extLst>
          </p:nvPr>
        </p:nvGraphicFramePr>
        <p:xfrm>
          <a:off x="26343429" y="20116800"/>
          <a:ext cx="17373600" cy="6614160"/>
        </p:xfrm>
        <a:graphic>
          <a:graphicData uri="http://schemas.openxmlformats.org/drawingml/2006/table">
            <a:tbl>
              <a:tblPr firstRow="1" bandRow="1">
                <a:tableStyleId>{5C22544A-7EE6-4342-B048-85BDC9FD1C3A}</a:tableStyleId>
              </a:tblPr>
              <a:tblGrid>
                <a:gridCol w="5122912"/>
                <a:gridCol w="2968036"/>
                <a:gridCol w="2881852"/>
                <a:gridCol w="2743200"/>
                <a:gridCol w="3657600"/>
              </a:tblGrid>
              <a:tr h="160125">
                <a:tc>
                  <a:txBody>
                    <a:bodyPr/>
                    <a:lstStyle/>
                    <a:p>
                      <a:r>
                        <a:rPr lang="en-US" sz="4800" b="1" dirty="0" smtClean="0"/>
                        <a:t>Name</a:t>
                      </a:r>
                      <a:endParaRPr lang="en-US" sz="4800" b="1" dirty="0"/>
                    </a:p>
                  </a:txBody>
                  <a:tcPr/>
                </a:tc>
                <a:tc>
                  <a:txBody>
                    <a:bodyPr/>
                    <a:lstStyle/>
                    <a:p>
                      <a:r>
                        <a:rPr lang="en-US" sz="4800" b="1" dirty="0" smtClean="0"/>
                        <a:t>Thickness </a:t>
                      </a:r>
                      <a:endParaRPr lang="en-US" sz="4800" b="1" dirty="0"/>
                    </a:p>
                  </a:txBody>
                  <a:tcPr/>
                </a:tc>
                <a:tc>
                  <a:txBody>
                    <a:bodyPr/>
                    <a:lstStyle/>
                    <a:p>
                      <a:r>
                        <a:rPr lang="en-US" sz="4800" dirty="0" smtClean="0"/>
                        <a:t>Young’s </a:t>
                      </a:r>
                    </a:p>
                    <a:p>
                      <a:r>
                        <a:rPr lang="en-US" sz="4800" dirty="0" smtClean="0"/>
                        <a:t>Modulus </a:t>
                      </a:r>
                      <a:endParaRPr lang="en-US" sz="4800" dirty="0"/>
                    </a:p>
                  </a:txBody>
                  <a:tcPr/>
                </a:tc>
                <a:tc>
                  <a:txBody>
                    <a:bodyPr/>
                    <a:lstStyle/>
                    <a:p>
                      <a:r>
                        <a:rPr lang="en-US" sz="4800" b="1" dirty="0" smtClean="0"/>
                        <a:t>Viscosity</a:t>
                      </a:r>
                      <a:endParaRPr lang="en-US" sz="4800" b="1" dirty="0"/>
                    </a:p>
                  </a:txBody>
                  <a:tcPr/>
                </a:tc>
                <a:tc>
                  <a:txBody>
                    <a:bodyPr/>
                    <a:lstStyle/>
                    <a:p>
                      <a:r>
                        <a:rPr lang="el-GR" sz="4800" b="1" i="0" kern="1200" dirty="0" smtClean="0">
                          <a:solidFill>
                            <a:schemeClr val="lt1"/>
                          </a:solidFill>
                          <a:effectLst/>
                          <a:latin typeface="+mn-lt"/>
                          <a:ea typeface="+mn-ea"/>
                          <a:cs typeface="+mn-cs"/>
                        </a:rPr>
                        <a:t>φ</a:t>
                      </a:r>
                      <a:endParaRPr lang="en-US" sz="4800" b="1" dirty="0"/>
                    </a:p>
                  </a:txBody>
                  <a:tcPr/>
                </a:tc>
              </a:tr>
              <a:tr h="526728">
                <a:tc>
                  <a:txBody>
                    <a:bodyPr/>
                    <a:lstStyle/>
                    <a:p>
                      <a:r>
                        <a:rPr lang="en-US" sz="4400" dirty="0" err="1" smtClean="0"/>
                        <a:t>Hysol</a:t>
                      </a:r>
                      <a:r>
                        <a:rPr lang="en-US" sz="4400" dirty="0" smtClean="0"/>
                        <a:t> </a:t>
                      </a:r>
                      <a:r>
                        <a:rPr lang="en-US" sz="4400" dirty="0" err="1" smtClean="0"/>
                        <a:t>Tra</a:t>
                      </a:r>
                      <a:r>
                        <a:rPr lang="en-US" sz="4400" dirty="0" smtClean="0"/>
                        <a:t>-Duct 2902</a:t>
                      </a:r>
                      <a:endParaRPr lang="en-US" sz="4400" dirty="0"/>
                    </a:p>
                  </a:txBody>
                  <a:tcPr/>
                </a:tc>
                <a:tc>
                  <a:txBody>
                    <a:bodyPr/>
                    <a:lstStyle/>
                    <a:p>
                      <a:r>
                        <a:rPr lang="en-US" sz="4400" dirty="0" smtClean="0"/>
                        <a:t>47 </a:t>
                      </a:r>
                      <a:r>
                        <a:rPr lang="en-US" sz="4400" b="0" i="0" kern="1200" dirty="0" smtClean="0">
                          <a:solidFill>
                            <a:schemeClr val="tx1"/>
                          </a:solidFill>
                          <a:effectLst/>
                          <a:latin typeface="+mn-lt"/>
                          <a:ea typeface="+mn-ea"/>
                          <a:cs typeface="+mn-cs"/>
                        </a:rPr>
                        <a:t>µm</a:t>
                      </a:r>
                      <a:endParaRPr lang="en-US" sz="4400" b="0" dirty="0">
                        <a:solidFill>
                          <a:schemeClr val="tx1"/>
                        </a:solidFill>
                      </a:endParaRPr>
                    </a:p>
                  </a:txBody>
                  <a:tcPr/>
                </a:tc>
                <a:tc>
                  <a:txBody>
                    <a:bodyPr/>
                    <a:lstStyle/>
                    <a:p>
                      <a:r>
                        <a:rPr lang="en-US" sz="4400" dirty="0" smtClean="0"/>
                        <a:t>4.8 </a:t>
                      </a:r>
                      <a:r>
                        <a:rPr lang="en-US" sz="4400" dirty="0" err="1" smtClean="0"/>
                        <a:t>Gpa</a:t>
                      </a:r>
                      <a:endParaRPr lang="en-US" sz="4400" dirty="0"/>
                    </a:p>
                  </a:txBody>
                  <a:tcPr/>
                </a:tc>
                <a:tc>
                  <a:txBody>
                    <a:bodyPr/>
                    <a:lstStyle/>
                    <a:p>
                      <a:r>
                        <a:rPr lang="en-US" sz="4400" b="0" dirty="0" smtClean="0"/>
                        <a:t>20 Pa s</a:t>
                      </a:r>
                      <a:endParaRPr lang="en-US" sz="4400" b="0" dirty="0"/>
                    </a:p>
                  </a:txBody>
                  <a:tcPr/>
                </a:tc>
                <a:tc>
                  <a:txBody>
                    <a:bodyPr/>
                    <a:lstStyle/>
                    <a:p>
                      <a:r>
                        <a:rPr lang="en-US" sz="4400" b="0" i="0" kern="1200" dirty="0" smtClean="0">
                          <a:solidFill>
                            <a:schemeClr val="dk1"/>
                          </a:solidFill>
                          <a:effectLst/>
                          <a:latin typeface="+mn-lt"/>
                          <a:ea typeface="+mn-ea"/>
                          <a:cs typeface="+mn-cs"/>
                        </a:rPr>
                        <a:t>0.05 ≤ </a:t>
                      </a:r>
                      <a:r>
                        <a:rPr lang="el-GR" sz="4400" b="0" i="0" kern="1200" dirty="0" smtClean="0">
                          <a:solidFill>
                            <a:schemeClr val="tx1"/>
                          </a:solidFill>
                          <a:effectLst/>
                          <a:latin typeface="+mn-lt"/>
                          <a:ea typeface="+mn-ea"/>
                          <a:cs typeface="+mn-cs"/>
                        </a:rPr>
                        <a:t>φ</a:t>
                      </a:r>
                      <a:r>
                        <a:rPr lang="en-US" sz="4400" b="0" i="0" kern="1200" dirty="0" smtClean="0">
                          <a:solidFill>
                            <a:schemeClr val="tx1"/>
                          </a:solidFill>
                          <a:effectLst/>
                          <a:latin typeface="+mn-lt"/>
                          <a:ea typeface="+mn-ea"/>
                          <a:cs typeface="+mn-cs"/>
                        </a:rPr>
                        <a:t> </a:t>
                      </a:r>
                      <a:r>
                        <a:rPr lang="en-US" sz="4400" b="0" i="0" kern="1200" dirty="0" smtClean="0">
                          <a:solidFill>
                            <a:schemeClr val="dk1"/>
                          </a:solidFill>
                          <a:effectLst/>
                          <a:latin typeface="+mn-lt"/>
                          <a:ea typeface="+mn-ea"/>
                          <a:cs typeface="+mn-cs"/>
                        </a:rPr>
                        <a:t>≤ 0.1</a:t>
                      </a:r>
                      <a:endParaRPr lang="en-US" sz="4400" dirty="0"/>
                    </a:p>
                  </a:txBody>
                  <a:tcPr/>
                </a:tc>
              </a:tr>
              <a:tr h="990249">
                <a:tc>
                  <a:txBody>
                    <a:bodyPr/>
                    <a:lstStyle/>
                    <a:p>
                      <a:r>
                        <a:rPr lang="en-US" sz="4400" dirty="0" smtClean="0"/>
                        <a:t>EMI </a:t>
                      </a:r>
                      <a:r>
                        <a:rPr lang="en-US" sz="4400" dirty="0" err="1" smtClean="0"/>
                        <a:t>Optocast</a:t>
                      </a:r>
                      <a:r>
                        <a:rPr lang="en-US" sz="4400" dirty="0" smtClean="0"/>
                        <a:t> 3553LV</a:t>
                      </a:r>
                      <a:endParaRPr lang="en-US" sz="4400" dirty="0"/>
                    </a:p>
                  </a:txBody>
                  <a:tcPr/>
                </a:tc>
                <a:tc>
                  <a:txBody>
                    <a:bodyPr/>
                    <a:lstStyle/>
                    <a:p>
                      <a:r>
                        <a:rPr lang="en-US" sz="4400" dirty="0" smtClean="0"/>
                        <a:t>10 </a:t>
                      </a:r>
                      <a:r>
                        <a:rPr lang="en-US" sz="4400" b="0" i="0" kern="1200" dirty="0" smtClean="0">
                          <a:solidFill>
                            <a:schemeClr val="tx1"/>
                          </a:solidFill>
                          <a:effectLst/>
                          <a:latin typeface="+mn-lt"/>
                          <a:ea typeface="+mn-ea"/>
                          <a:cs typeface="+mn-cs"/>
                        </a:rPr>
                        <a:t>µm</a:t>
                      </a:r>
                      <a:endParaRPr lang="en-US" sz="4400" dirty="0"/>
                    </a:p>
                  </a:txBody>
                  <a:tcPr/>
                </a:tc>
                <a:tc>
                  <a:txBody>
                    <a:bodyPr/>
                    <a:lstStyle/>
                    <a:p>
                      <a:r>
                        <a:rPr lang="en-US" sz="4400" dirty="0" smtClean="0"/>
                        <a:t>3.4 </a:t>
                      </a:r>
                      <a:r>
                        <a:rPr lang="en-US" sz="4400" dirty="0" err="1" smtClean="0"/>
                        <a:t>Gpa</a:t>
                      </a:r>
                      <a:endParaRPr lang="en-US" sz="4400" dirty="0"/>
                    </a:p>
                  </a:txBody>
                  <a:tcPr/>
                </a:tc>
                <a:tc>
                  <a:txBody>
                    <a:bodyPr/>
                    <a:lstStyle/>
                    <a:p>
                      <a:r>
                        <a:rPr lang="en-US" sz="4400" b="0" dirty="0" smtClean="0"/>
                        <a:t>.5 Pa s</a:t>
                      </a:r>
                      <a:endParaRPr lang="en-US" sz="4400" b="0" dirty="0"/>
                    </a:p>
                  </a:txBody>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4400" b="0" i="0" kern="1200" dirty="0" smtClean="0">
                          <a:solidFill>
                            <a:schemeClr val="dk1"/>
                          </a:solidFill>
                          <a:effectLst/>
                          <a:latin typeface="+mn-lt"/>
                          <a:ea typeface="+mn-ea"/>
                          <a:cs typeface="+mn-cs"/>
                        </a:rPr>
                        <a:t>0.01 ≤ </a:t>
                      </a:r>
                      <a:r>
                        <a:rPr lang="el-GR" sz="4400" b="0" i="0" kern="1200" dirty="0" smtClean="0">
                          <a:solidFill>
                            <a:schemeClr val="tx1"/>
                          </a:solidFill>
                          <a:effectLst/>
                          <a:latin typeface="+mn-lt"/>
                          <a:ea typeface="+mn-ea"/>
                          <a:cs typeface="+mn-cs"/>
                        </a:rPr>
                        <a:t>φ</a:t>
                      </a:r>
                      <a:r>
                        <a:rPr lang="en-US" sz="4400" b="0" i="0" kern="1200" dirty="0" smtClean="0">
                          <a:solidFill>
                            <a:schemeClr val="tx1"/>
                          </a:solidFill>
                          <a:effectLst/>
                          <a:latin typeface="+mn-lt"/>
                          <a:ea typeface="+mn-ea"/>
                          <a:cs typeface="+mn-cs"/>
                        </a:rPr>
                        <a:t> </a:t>
                      </a:r>
                      <a:r>
                        <a:rPr lang="en-US" sz="4400" b="0" i="0" kern="1200" dirty="0" smtClean="0">
                          <a:solidFill>
                            <a:schemeClr val="dk1"/>
                          </a:solidFill>
                          <a:effectLst/>
                          <a:latin typeface="+mn-lt"/>
                          <a:ea typeface="+mn-ea"/>
                          <a:cs typeface="+mn-cs"/>
                        </a:rPr>
                        <a:t>≤ 0.05</a:t>
                      </a:r>
                      <a:endParaRPr lang="en-US" sz="4400" dirty="0" smtClean="0">
                        <a:latin typeface="+mn-lt"/>
                      </a:endParaRPr>
                    </a:p>
                    <a:p>
                      <a:endParaRPr lang="en-US" sz="4400" dirty="0">
                        <a:latin typeface="+mn-lt"/>
                      </a:endParaRPr>
                    </a:p>
                  </a:txBody>
                  <a:tcPr/>
                </a:tc>
              </a:tr>
              <a:tr h="990249">
                <a:tc>
                  <a:txBody>
                    <a:bodyPr/>
                    <a:lstStyle/>
                    <a:p>
                      <a:r>
                        <a:rPr lang="en-US" sz="4400" dirty="0" err="1" smtClean="0"/>
                        <a:t>Masterbond</a:t>
                      </a:r>
                      <a:r>
                        <a:rPr lang="en-US" sz="4400" dirty="0" smtClean="0"/>
                        <a:t> EP30</a:t>
                      </a:r>
                      <a:endParaRPr lang="en-US" sz="4400" dirty="0"/>
                    </a:p>
                  </a:txBody>
                  <a:tcPr/>
                </a:tc>
                <a:tc>
                  <a:txBody>
                    <a:bodyPr/>
                    <a:lstStyle/>
                    <a:p>
                      <a:r>
                        <a:rPr lang="en-US" sz="4400" dirty="0" smtClean="0"/>
                        <a:t>10 </a:t>
                      </a:r>
                      <a:r>
                        <a:rPr lang="en-US" sz="4400" b="0" i="0" kern="1200" dirty="0" smtClean="0">
                          <a:solidFill>
                            <a:schemeClr val="tx1"/>
                          </a:solidFill>
                          <a:effectLst/>
                          <a:latin typeface="+mn-lt"/>
                          <a:ea typeface="+mn-ea"/>
                          <a:cs typeface="+mn-cs"/>
                        </a:rPr>
                        <a:t>µm</a:t>
                      </a:r>
                      <a:endParaRPr lang="en-US" sz="4400" dirty="0"/>
                    </a:p>
                  </a:txBody>
                  <a:tcPr/>
                </a:tc>
                <a:tc>
                  <a:txBody>
                    <a:bodyPr/>
                    <a:lstStyle/>
                    <a:p>
                      <a:r>
                        <a:rPr lang="en-US" sz="4400" dirty="0" smtClean="0"/>
                        <a:t>2.9 </a:t>
                      </a:r>
                      <a:r>
                        <a:rPr lang="en-US" sz="4400" dirty="0" err="1" smtClean="0"/>
                        <a:t>Gpa</a:t>
                      </a:r>
                      <a:endParaRPr lang="en-US" sz="4400" dirty="0"/>
                    </a:p>
                  </a:txBody>
                  <a:tcPr/>
                </a:tc>
                <a:tc>
                  <a:txBody>
                    <a:bodyPr/>
                    <a:lstStyle/>
                    <a:p>
                      <a:r>
                        <a:rPr lang="en-US" sz="4400" b="0" dirty="0" smtClean="0"/>
                        <a:t>.02 Pa s</a:t>
                      </a:r>
                      <a:endParaRPr lang="en-US" sz="4400" b="0" dirty="0"/>
                    </a:p>
                  </a:txBody>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4400" b="0" i="0" kern="1200" dirty="0" smtClean="0">
                          <a:solidFill>
                            <a:schemeClr val="dk1"/>
                          </a:solidFill>
                          <a:effectLst/>
                          <a:latin typeface="+mn-lt"/>
                          <a:ea typeface="+mn-ea"/>
                          <a:cs typeface="+mn-cs"/>
                        </a:rPr>
                        <a:t>0.02 ≤ </a:t>
                      </a:r>
                      <a:r>
                        <a:rPr lang="el-GR" sz="4400" b="0" i="0" kern="1200" dirty="0" smtClean="0">
                          <a:solidFill>
                            <a:schemeClr val="tx1"/>
                          </a:solidFill>
                          <a:effectLst/>
                          <a:latin typeface="+mn-lt"/>
                          <a:ea typeface="+mn-ea"/>
                          <a:cs typeface="+mn-cs"/>
                        </a:rPr>
                        <a:t>φ</a:t>
                      </a:r>
                      <a:r>
                        <a:rPr lang="en-US" sz="4400" b="0" i="0" kern="1200" dirty="0" smtClean="0">
                          <a:solidFill>
                            <a:schemeClr val="tx1"/>
                          </a:solidFill>
                          <a:effectLst/>
                          <a:latin typeface="+mn-lt"/>
                          <a:ea typeface="+mn-ea"/>
                          <a:cs typeface="+mn-cs"/>
                        </a:rPr>
                        <a:t> </a:t>
                      </a:r>
                      <a:r>
                        <a:rPr lang="en-US" sz="4400" b="0" i="0" kern="1200" dirty="0" smtClean="0">
                          <a:solidFill>
                            <a:schemeClr val="dk1"/>
                          </a:solidFill>
                          <a:effectLst/>
                          <a:latin typeface="+mn-lt"/>
                          <a:ea typeface="+mn-ea"/>
                          <a:cs typeface="+mn-cs"/>
                        </a:rPr>
                        <a:t>≤ 0.14</a:t>
                      </a:r>
                      <a:endParaRPr lang="en-US" sz="4400" dirty="0" smtClean="0">
                        <a:latin typeface="+mn-lt"/>
                      </a:endParaRPr>
                    </a:p>
                    <a:p>
                      <a:endParaRPr lang="en-US" sz="4400" dirty="0">
                        <a:latin typeface="+mn-lt"/>
                      </a:endParaRPr>
                    </a:p>
                  </a:txBody>
                  <a:tcPr/>
                </a:tc>
              </a:tr>
              <a:tr h="990249">
                <a:tc>
                  <a:txBody>
                    <a:bodyPr/>
                    <a:lstStyle/>
                    <a:p>
                      <a:r>
                        <a:rPr lang="en-US" sz="4400" dirty="0" err="1" smtClean="0"/>
                        <a:t>Epotek</a:t>
                      </a:r>
                      <a:r>
                        <a:rPr lang="en-US" sz="4400" dirty="0" smtClean="0"/>
                        <a:t> 353ND</a:t>
                      </a:r>
                      <a:endParaRPr lang="en-US" sz="4400" dirty="0"/>
                    </a:p>
                  </a:txBody>
                  <a:tcPr/>
                </a:tc>
                <a:tc>
                  <a:txBody>
                    <a:bodyPr/>
                    <a:lstStyle/>
                    <a:p>
                      <a:r>
                        <a:rPr lang="en-US" sz="4400" dirty="0" smtClean="0"/>
                        <a:t>10 </a:t>
                      </a:r>
                      <a:r>
                        <a:rPr lang="en-US" sz="4400" b="0" i="0" kern="1200" dirty="0" smtClean="0">
                          <a:solidFill>
                            <a:schemeClr val="tx1"/>
                          </a:solidFill>
                          <a:effectLst/>
                          <a:latin typeface="+mn-lt"/>
                          <a:ea typeface="+mn-ea"/>
                          <a:cs typeface="+mn-cs"/>
                        </a:rPr>
                        <a:t>µm</a:t>
                      </a:r>
                      <a:endParaRPr lang="en-US" sz="4400" dirty="0"/>
                    </a:p>
                  </a:txBody>
                  <a:tcPr/>
                </a:tc>
                <a:tc>
                  <a:txBody>
                    <a:bodyPr/>
                    <a:lstStyle/>
                    <a:p>
                      <a:r>
                        <a:rPr lang="en-US" sz="4400" dirty="0" smtClean="0"/>
                        <a:t>3.7 </a:t>
                      </a:r>
                      <a:r>
                        <a:rPr lang="en-US" sz="4400" dirty="0" err="1" smtClean="0"/>
                        <a:t>Gpa</a:t>
                      </a:r>
                      <a:endParaRPr lang="en-US" sz="4400" dirty="0"/>
                    </a:p>
                  </a:txBody>
                  <a:tcPr/>
                </a:tc>
                <a:tc>
                  <a:txBody>
                    <a:bodyPr/>
                    <a:lstStyle/>
                    <a:p>
                      <a:r>
                        <a:rPr lang="en-US" sz="4400" b="0" dirty="0" smtClean="0"/>
                        <a:t>12.5 Pa s</a:t>
                      </a:r>
                      <a:endParaRPr lang="en-US" sz="4400" b="0" dirty="0"/>
                    </a:p>
                  </a:txBody>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l-GR" sz="4400" b="0" i="0" kern="1200" dirty="0" smtClean="0">
                          <a:solidFill>
                            <a:schemeClr val="tx1"/>
                          </a:solidFill>
                          <a:effectLst/>
                          <a:latin typeface="+mn-lt"/>
                          <a:ea typeface="+mn-ea"/>
                          <a:cs typeface="+mn-cs"/>
                        </a:rPr>
                        <a:t>φ</a:t>
                      </a:r>
                      <a:r>
                        <a:rPr lang="en-US" sz="4400" b="0" i="0" kern="1200" dirty="0" smtClean="0">
                          <a:solidFill>
                            <a:schemeClr val="tx1"/>
                          </a:solidFill>
                          <a:effectLst/>
                          <a:latin typeface="+mn-lt"/>
                          <a:ea typeface="+mn-ea"/>
                          <a:cs typeface="+mn-cs"/>
                        </a:rPr>
                        <a:t> </a:t>
                      </a:r>
                      <a:r>
                        <a:rPr lang="en-US" sz="4400" b="0" i="0" kern="1200" dirty="0" smtClean="0">
                          <a:solidFill>
                            <a:schemeClr val="dk1"/>
                          </a:solidFill>
                          <a:effectLst/>
                          <a:latin typeface="+mn-lt"/>
                          <a:ea typeface="+mn-ea"/>
                          <a:cs typeface="+mn-cs"/>
                        </a:rPr>
                        <a:t>≈ </a:t>
                      </a:r>
                      <a:r>
                        <a:rPr lang="en-US" sz="4400" b="0" i="0" kern="1200" dirty="0" smtClean="0">
                          <a:solidFill>
                            <a:schemeClr val="dk1"/>
                          </a:solidFill>
                          <a:effectLst/>
                          <a:latin typeface="+mn-lt"/>
                          <a:ea typeface="+mn-ea"/>
                          <a:cs typeface="+mn-cs"/>
                        </a:rPr>
                        <a:t>0.03</a:t>
                      </a:r>
                      <a:endParaRPr lang="en-US" sz="4400" dirty="0" smtClean="0">
                        <a:latin typeface="+mn-lt"/>
                      </a:endParaRPr>
                    </a:p>
                    <a:p>
                      <a:endParaRPr lang="en-US" sz="4400" dirty="0">
                        <a:latin typeface="+mn-lt"/>
                      </a:endParaRPr>
                    </a:p>
                  </a:txBody>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72291741"/>
              </p:ext>
            </p:extLst>
          </p:nvPr>
        </p:nvGraphicFramePr>
        <p:xfrm>
          <a:off x="15544800" y="20116800"/>
          <a:ext cx="10058399" cy="6888480"/>
        </p:xfrm>
        <a:graphic>
          <a:graphicData uri="http://schemas.openxmlformats.org/drawingml/2006/table">
            <a:tbl>
              <a:tblPr firstRow="1" bandRow="1">
                <a:tableStyleId>{5C22544A-7EE6-4342-B048-85BDC9FD1C3A}</a:tableStyleId>
              </a:tblPr>
              <a:tblGrid>
                <a:gridCol w="3657600"/>
                <a:gridCol w="3657600"/>
                <a:gridCol w="2743199"/>
              </a:tblGrid>
              <a:tr h="0">
                <a:tc>
                  <a:txBody>
                    <a:bodyPr/>
                    <a:lstStyle/>
                    <a:p>
                      <a:r>
                        <a:rPr lang="en-US" sz="4800" dirty="0" smtClean="0"/>
                        <a:t>Name</a:t>
                      </a:r>
                      <a:endParaRPr lang="en-US" sz="4800" dirty="0"/>
                    </a:p>
                  </a:txBody>
                  <a:tcPr/>
                </a:tc>
                <a:tc>
                  <a:txBody>
                    <a:bodyPr/>
                    <a:lstStyle/>
                    <a:p>
                      <a:r>
                        <a:rPr lang="en-US" sz="4800" dirty="0" smtClean="0"/>
                        <a:t>Frequency</a:t>
                      </a:r>
                      <a:endParaRPr lang="en-US" sz="4800" dirty="0"/>
                    </a:p>
                  </a:txBody>
                  <a:tcPr/>
                </a:tc>
                <a:tc>
                  <a:txBody>
                    <a:bodyPr/>
                    <a:lstStyle/>
                    <a:p>
                      <a:r>
                        <a:rPr lang="en-US" sz="4800" dirty="0" smtClean="0"/>
                        <a:t>Quality </a:t>
                      </a:r>
                    </a:p>
                    <a:p>
                      <a:r>
                        <a:rPr lang="en-US" sz="4800" dirty="0" smtClean="0"/>
                        <a:t>Factor</a:t>
                      </a:r>
                      <a:endParaRPr lang="en-US" sz="4800" dirty="0"/>
                    </a:p>
                  </a:txBody>
                  <a:tcPr/>
                </a:tc>
              </a:tr>
              <a:tr h="370840">
                <a:tc>
                  <a:txBody>
                    <a:bodyPr/>
                    <a:lstStyle/>
                    <a:p>
                      <a:r>
                        <a:rPr lang="en-US" sz="4400" dirty="0" err="1" smtClean="0"/>
                        <a:t>Hysol</a:t>
                      </a:r>
                      <a:r>
                        <a:rPr lang="en-US" sz="4400" dirty="0" smtClean="0"/>
                        <a:t> EA 9313</a:t>
                      </a:r>
                      <a:endParaRPr lang="en-US" sz="4400" dirty="0"/>
                    </a:p>
                  </a:txBody>
                  <a:tcPr/>
                </a:tc>
                <a:tc>
                  <a:txBody>
                    <a:bodyPr/>
                    <a:lstStyle/>
                    <a:p>
                      <a:r>
                        <a:rPr lang="en-US" sz="4400" dirty="0" smtClean="0"/>
                        <a:t>2692 Hz</a:t>
                      </a:r>
                      <a:endParaRPr lang="en-US" sz="4400" dirty="0"/>
                    </a:p>
                  </a:txBody>
                  <a:tcPr/>
                </a:tc>
                <a:tc>
                  <a:txBody>
                    <a:bodyPr/>
                    <a:lstStyle/>
                    <a:p>
                      <a:r>
                        <a:rPr lang="en-US" sz="4400" dirty="0" smtClean="0"/>
                        <a:t>4.5x10</a:t>
                      </a:r>
                      <a:r>
                        <a:rPr lang="en-US" sz="4400" baseline="30000" dirty="0" smtClean="0"/>
                        <a:t>5</a:t>
                      </a:r>
                      <a:endParaRPr lang="en-US" sz="4400" dirty="0"/>
                    </a:p>
                  </a:txBody>
                  <a:tcPr/>
                </a:tc>
              </a:tr>
              <a:tr h="370840">
                <a:tc>
                  <a:txBody>
                    <a:bodyPr/>
                    <a:lstStyle/>
                    <a:p>
                      <a:r>
                        <a:rPr lang="en-US" sz="4400" dirty="0" smtClean="0"/>
                        <a:t>(centered)</a:t>
                      </a:r>
                      <a:endParaRPr lang="en-US" sz="4400" dirty="0"/>
                    </a:p>
                  </a:txBody>
                  <a:tcPr/>
                </a:tc>
                <a:tc>
                  <a:txBody>
                    <a:bodyPr/>
                    <a:lstStyle/>
                    <a:p>
                      <a:r>
                        <a:rPr lang="en-US" sz="4400" dirty="0" smtClean="0"/>
                        <a:t>6114 Hz</a:t>
                      </a:r>
                    </a:p>
                  </a:txBody>
                  <a:tcPr/>
                </a:tc>
                <a:tc>
                  <a:txBody>
                    <a:bodyPr/>
                    <a:lstStyle/>
                    <a:p>
                      <a:r>
                        <a:rPr lang="en-US" sz="4400" dirty="0" smtClean="0"/>
                        <a:t>1.2x10</a:t>
                      </a:r>
                      <a:r>
                        <a:rPr lang="en-US" sz="4400" baseline="30000" dirty="0" smtClean="0"/>
                        <a:t>6</a:t>
                      </a:r>
                      <a:endParaRPr lang="en-US" sz="4400" dirty="0"/>
                    </a:p>
                  </a:txBody>
                  <a:tcPr/>
                </a:tc>
              </a:tr>
              <a:tr h="370840">
                <a:tc>
                  <a:txBody>
                    <a:bodyPr/>
                    <a:lstStyle/>
                    <a:p>
                      <a:endParaRPr lang="en-US" sz="4400" dirty="0"/>
                    </a:p>
                  </a:txBody>
                  <a:tcPr/>
                </a:tc>
                <a:tc>
                  <a:txBody>
                    <a:bodyPr/>
                    <a:lstStyle/>
                    <a:p>
                      <a:r>
                        <a:rPr lang="en-US" sz="4400" dirty="0" smtClean="0"/>
                        <a:t>6115 Hz</a:t>
                      </a:r>
                      <a:endParaRPr lang="en-US" sz="4400" dirty="0"/>
                    </a:p>
                  </a:txBody>
                  <a:tcPr/>
                </a:tc>
                <a:tc>
                  <a:txBody>
                    <a:bodyPr/>
                    <a:lstStyle/>
                    <a:p>
                      <a:r>
                        <a:rPr lang="en-US" sz="4400" dirty="0" smtClean="0"/>
                        <a:t>1.1x10</a:t>
                      </a:r>
                      <a:r>
                        <a:rPr lang="en-US" sz="4400" baseline="30000" dirty="0" smtClean="0"/>
                        <a:t>6</a:t>
                      </a:r>
                      <a:endParaRPr lang="en-US" sz="4400" dirty="0"/>
                    </a:p>
                  </a:txBody>
                  <a:tcPr/>
                </a:tc>
              </a:tr>
              <a:tr h="370840">
                <a:tc>
                  <a:txBody>
                    <a:bodyPr/>
                    <a:lstStyle/>
                    <a:p>
                      <a:endParaRPr lang="en-US" sz="4400" dirty="0"/>
                    </a:p>
                  </a:txBody>
                  <a:tcPr/>
                </a:tc>
                <a:tc>
                  <a:txBody>
                    <a:bodyPr/>
                    <a:lstStyle/>
                    <a:p>
                      <a:r>
                        <a:rPr lang="en-US" sz="4400" dirty="0" smtClean="0"/>
                        <a:t>9370 Hz</a:t>
                      </a:r>
                      <a:endParaRPr lang="en-US" sz="4400" dirty="0"/>
                    </a:p>
                  </a:txBody>
                  <a:tcPr/>
                </a:tc>
                <a:tc>
                  <a:txBody>
                    <a:bodyPr/>
                    <a:lstStyle/>
                    <a:p>
                      <a:r>
                        <a:rPr lang="en-US" sz="4400" dirty="0" smtClean="0"/>
                        <a:t>1.2x10</a:t>
                      </a:r>
                      <a:r>
                        <a:rPr lang="en-US" sz="4400" baseline="30000" dirty="0" smtClean="0"/>
                        <a:t>6</a:t>
                      </a:r>
                      <a:endParaRPr lang="en-US" sz="4400" dirty="0"/>
                    </a:p>
                  </a:txBody>
                  <a:tcPr/>
                </a:tc>
              </a:tr>
              <a:tr h="370840">
                <a:tc>
                  <a:txBody>
                    <a:bodyPr/>
                    <a:lstStyle/>
                    <a:p>
                      <a:r>
                        <a:rPr lang="en-US" sz="4400" dirty="0" smtClean="0"/>
                        <a:t>EP1730</a:t>
                      </a:r>
                      <a:endParaRPr lang="en-US" sz="4400" dirty="0"/>
                    </a:p>
                  </a:txBody>
                  <a:tcPr/>
                </a:tc>
                <a:tc>
                  <a:txBody>
                    <a:bodyPr/>
                    <a:lstStyle/>
                    <a:p>
                      <a:r>
                        <a:rPr lang="en-US" sz="4400" dirty="0" smtClean="0"/>
                        <a:t>2683 Hz</a:t>
                      </a:r>
                      <a:endParaRPr lang="en-US" sz="4400" dirty="0"/>
                    </a:p>
                  </a:txBody>
                  <a:tcPr/>
                </a:tc>
                <a:tc>
                  <a:txBody>
                    <a:bodyPr/>
                    <a:lstStyle/>
                    <a:p>
                      <a:r>
                        <a:rPr lang="en-US" sz="4400" dirty="0" smtClean="0"/>
                        <a:t>35,000</a:t>
                      </a:r>
                      <a:endParaRPr lang="en-US" sz="4400" dirty="0"/>
                    </a:p>
                  </a:txBody>
                  <a:tcPr/>
                </a:tc>
              </a:tr>
              <a:tr h="370840">
                <a:tc>
                  <a:txBody>
                    <a:bodyPr/>
                    <a:lstStyle/>
                    <a:p>
                      <a:r>
                        <a:rPr lang="en-US" sz="4400" dirty="0" smtClean="0"/>
                        <a:t>(off center)</a:t>
                      </a:r>
                      <a:endParaRPr lang="en-US" sz="4400" dirty="0"/>
                    </a:p>
                  </a:txBody>
                  <a:tcPr/>
                </a:tc>
                <a:tc>
                  <a:txBody>
                    <a:bodyPr/>
                    <a:lstStyle/>
                    <a:p>
                      <a:r>
                        <a:rPr lang="en-US" sz="4400" dirty="0" smtClean="0"/>
                        <a:t>4077 Hz</a:t>
                      </a:r>
                      <a:endParaRPr lang="en-US" sz="4400" dirty="0"/>
                    </a:p>
                  </a:txBody>
                  <a:tcPr/>
                </a:tc>
                <a:tc>
                  <a:txBody>
                    <a:bodyPr/>
                    <a:lstStyle/>
                    <a:p>
                      <a:r>
                        <a:rPr lang="en-US" sz="4400" dirty="0" smtClean="0"/>
                        <a:t>300</a:t>
                      </a:r>
                      <a:endParaRPr lang="en-US" sz="4400" dirty="0"/>
                    </a:p>
                  </a:txBody>
                  <a:tcPr/>
                </a:tc>
              </a:tr>
              <a:tr h="370840">
                <a:tc>
                  <a:txBody>
                    <a:bodyPr/>
                    <a:lstStyle/>
                    <a:p>
                      <a:endParaRPr lang="en-US" sz="4400"/>
                    </a:p>
                  </a:txBody>
                  <a:tcPr/>
                </a:tc>
                <a:tc>
                  <a:txBody>
                    <a:bodyPr/>
                    <a:lstStyle/>
                    <a:p>
                      <a:r>
                        <a:rPr lang="en-US" sz="4400" dirty="0" smtClean="0"/>
                        <a:t>9367 Hz</a:t>
                      </a:r>
                      <a:endParaRPr lang="en-US" sz="4400" dirty="0"/>
                    </a:p>
                  </a:txBody>
                  <a:tcPr/>
                </a:tc>
                <a:tc>
                  <a:txBody>
                    <a:bodyPr/>
                    <a:lstStyle/>
                    <a:p>
                      <a:r>
                        <a:rPr lang="en-US" sz="4400" dirty="0" smtClean="0"/>
                        <a:t>14,000</a:t>
                      </a:r>
                      <a:endParaRPr lang="en-US" sz="4400" dirty="0"/>
                    </a:p>
                  </a:txBody>
                  <a:tcPr/>
                </a:tc>
              </a:tr>
            </a:tbl>
          </a:graphicData>
        </a:graphic>
      </p:graphicFrame>
      <p:sp>
        <p:nvSpPr>
          <p:cNvPr id="25" name="TextBox 24"/>
          <p:cNvSpPr txBox="1"/>
          <p:nvPr/>
        </p:nvSpPr>
        <p:spPr>
          <a:xfrm>
            <a:off x="15544800" y="18288000"/>
            <a:ext cx="10058400" cy="1200329"/>
          </a:xfrm>
          <a:prstGeom prst="rect">
            <a:avLst/>
          </a:prstGeom>
          <a:noFill/>
        </p:spPr>
        <p:txBody>
          <a:bodyPr wrap="square" rtlCol="0">
            <a:spAutoFit/>
          </a:bodyPr>
          <a:lstStyle/>
          <a:p>
            <a:r>
              <a:rPr lang="en-US" sz="7200" u="sng" dirty="0" smtClean="0"/>
              <a:t>Epoxies in Progress</a:t>
            </a:r>
            <a:endParaRPr lang="en-US" sz="7200" u="sng" dirty="0"/>
          </a:p>
        </p:txBody>
      </p:sp>
      <p:sp>
        <p:nvSpPr>
          <p:cNvPr id="26" name="TextBox 25"/>
          <p:cNvSpPr txBox="1"/>
          <p:nvPr/>
        </p:nvSpPr>
        <p:spPr>
          <a:xfrm>
            <a:off x="26517600" y="18288000"/>
            <a:ext cx="10058400" cy="1200329"/>
          </a:xfrm>
          <a:prstGeom prst="rect">
            <a:avLst/>
          </a:prstGeom>
          <a:noFill/>
        </p:spPr>
        <p:txBody>
          <a:bodyPr wrap="square" rtlCol="0">
            <a:spAutoFit/>
          </a:bodyPr>
          <a:lstStyle/>
          <a:p>
            <a:r>
              <a:rPr lang="en-US" sz="7200" u="sng" dirty="0" smtClean="0"/>
              <a:t>Epoxies analyzed with FEA</a:t>
            </a:r>
            <a:endParaRPr lang="en-US" sz="7200" u="sng" dirty="0"/>
          </a:p>
        </p:txBody>
      </p:sp>
      <p:sp>
        <p:nvSpPr>
          <p:cNvPr id="27" name="TextBox 26"/>
          <p:cNvSpPr txBox="1"/>
          <p:nvPr/>
        </p:nvSpPr>
        <p:spPr>
          <a:xfrm>
            <a:off x="29260800" y="2743200"/>
            <a:ext cx="13716000" cy="1200329"/>
          </a:xfrm>
          <a:prstGeom prst="rect">
            <a:avLst/>
          </a:prstGeom>
          <a:noFill/>
        </p:spPr>
        <p:txBody>
          <a:bodyPr wrap="square" rtlCol="0">
            <a:spAutoFit/>
          </a:bodyPr>
          <a:lstStyle/>
          <a:p>
            <a:r>
              <a:rPr lang="en-US" sz="7200" u="sng" dirty="0" smtClean="0"/>
              <a:t>Interpretation into Mechanical Loss</a:t>
            </a:r>
            <a:endParaRPr lang="en-US" sz="7200" u="sng" dirty="0"/>
          </a:p>
        </p:txBody>
      </p:sp>
      <p:sp>
        <p:nvSpPr>
          <p:cNvPr id="28" name="TextBox 27"/>
          <p:cNvSpPr txBox="1"/>
          <p:nvPr/>
        </p:nvSpPr>
        <p:spPr>
          <a:xfrm>
            <a:off x="29260800" y="4572000"/>
            <a:ext cx="14630400" cy="4401205"/>
          </a:xfrm>
          <a:prstGeom prst="rect">
            <a:avLst/>
          </a:prstGeom>
          <a:noFill/>
        </p:spPr>
        <p:txBody>
          <a:bodyPr wrap="square" rtlCol="0">
            <a:spAutoFit/>
          </a:bodyPr>
          <a:lstStyle/>
          <a:p>
            <a:r>
              <a:rPr lang="en-US" sz="4000" dirty="0"/>
              <a:t>After obtaining the Qs of the silica disk with epoxy on them, we use the </a:t>
            </a:r>
            <a:r>
              <a:rPr lang="en-US" sz="4000" dirty="0" smtClean="0"/>
              <a:t>FEA </a:t>
            </a:r>
            <a:r>
              <a:rPr lang="en-US" sz="4000" dirty="0"/>
              <a:t>program COMSOL to obtain our mechanical loss phis. The program takes into account the properties of the silica disk and wafer, the Young’s modulus of the epoxy, the Qs of the different frequencies, and the bulk and shear properties to determine the phi. This is an ongoing progress, as we still need to find the thicknesses, Young’s moduli and related parameters to some of the epoxies.</a:t>
            </a: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0" y="10972800"/>
            <a:ext cx="3617473" cy="6400800"/>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14286" t="17647" r="20090" b="32579"/>
          <a:stretch/>
        </p:blipFill>
        <p:spPr>
          <a:xfrm>
            <a:off x="35661600" y="8229600"/>
            <a:ext cx="6417424" cy="4802155"/>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60800" y="10058400"/>
            <a:ext cx="4800600" cy="6400800"/>
          </a:xfrm>
          <a:prstGeom prst="rect">
            <a:avLst/>
          </a:prstGeom>
        </p:spPr>
      </p:pic>
      <p:sp>
        <p:nvSpPr>
          <p:cNvPr id="32" name="TextBox 31"/>
          <p:cNvSpPr txBox="1"/>
          <p:nvPr/>
        </p:nvSpPr>
        <p:spPr>
          <a:xfrm>
            <a:off x="29260800" y="27432000"/>
            <a:ext cx="12801600" cy="1200329"/>
          </a:xfrm>
          <a:prstGeom prst="rect">
            <a:avLst/>
          </a:prstGeom>
          <a:noFill/>
        </p:spPr>
        <p:txBody>
          <a:bodyPr wrap="square" rtlCol="0">
            <a:spAutoFit/>
          </a:bodyPr>
          <a:lstStyle/>
          <a:p>
            <a:r>
              <a:rPr lang="en-US" sz="7200" u="sng" dirty="0" smtClean="0"/>
              <a:t>Future plans with </a:t>
            </a:r>
            <a:r>
              <a:rPr lang="en-US" sz="7200" u="sng" dirty="0" err="1" smtClean="0"/>
              <a:t>Epotek</a:t>
            </a:r>
            <a:r>
              <a:rPr lang="en-US" sz="7200" u="sng" dirty="0" smtClean="0"/>
              <a:t> 353ND</a:t>
            </a:r>
            <a:endParaRPr lang="en-US" sz="7200" u="sng" dirty="0"/>
          </a:p>
        </p:txBody>
      </p:sp>
      <p:sp>
        <p:nvSpPr>
          <p:cNvPr id="33" name="TextBox 32"/>
          <p:cNvSpPr txBox="1"/>
          <p:nvPr/>
        </p:nvSpPr>
        <p:spPr>
          <a:xfrm>
            <a:off x="35661600" y="29260800"/>
            <a:ext cx="8229600" cy="2554545"/>
          </a:xfrm>
          <a:prstGeom prst="rect">
            <a:avLst/>
          </a:prstGeom>
          <a:noFill/>
        </p:spPr>
        <p:txBody>
          <a:bodyPr wrap="square" rtlCol="0">
            <a:spAutoFit/>
          </a:bodyPr>
          <a:lstStyle/>
          <a:p>
            <a:r>
              <a:rPr lang="en-US" sz="4000" dirty="0" smtClean="0"/>
              <a:t>We are adding carbon to </a:t>
            </a:r>
            <a:r>
              <a:rPr lang="en-US" sz="4000" dirty="0" err="1" smtClean="0"/>
              <a:t>EpoTek</a:t>
            </a:r>
            <a:r>
              <a:rPr lang="en-US" sz="4000" dirty="0" smtClean="0"/>
              <a:t> in an attempt to make it conductive, and then re-test the new  mixture for mechanical loss.</a:t>
            </a:r>
            <a:endParaRPr lang="en-US" sz="4000" dirty="0"/>
          </a:p>
        </p:txBody>
      </p:sp>
      <p:sp>
        <p:nvSpPr>
          <p:cNvPr id="2" name="AutoShape 2" descr="Displaying BirefrengenceSenso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isplaying BirefrengenceSenso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30400" y="10972800"/>
            <a:ext cx="9305925" cy="6981825"/>
          </a:xfrm>
          <a:prstGeom prst="rect">
            <a:avLst/>
          </a:prstGeom>
        </p:spPr>
      </p:pic>
      <p:pic>
        <p:nvPicPr>
          <p:cNvPr id="34" name="Picture 2" descr="C:\Users\harry\AppData\Local\Temp\CIMG0138.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772" t="53845" r="19228" b="21539"/>
          <a:stretch/>
        </p:blipFill>
        <p:spPr bwMode="auto">
          <a:xfrm>
            <a:off x="27432000" y="29260800"/>
            <a:ext cx="7673009" cy="27567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275350" cy="327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7373600" y="27432000"/>
            <a:ext cx="6400800" cy="1200329"/>
          </a:xfrm>
          <a:prstGeom prst="rect">
            <a:avLst/>
          </a:prstGeom>
          <a:noFill/>
        </p:spPr>
        <p:txBody>
          <a:bodyPr wrap="square" rtlCol="0">
            <a:spAutoFit/>
          </a:bodyPr>
          <a:lstStyle/>
          <a:p>
            <a:r>
              <a:rPr lang="en-US" sz="7200" u="sng" dirty="0" smtClean="0"/>
              <a:t>Current Status</a:t>
            </a:r>
            <a:endParaRPr lang="en-US" sz="7200" u="sng" dirty="0"/>
          </a:p>
        </p:txBody>
      </p:sp>
      <p:sp>
        <p:nvSpPr>
          <p:cNvPr id="19" name="TextBox 18"/>
          <p:cNvSpPr txBox="1"/>
          <p:nvPr/>
        </p:nvSpPr>
        <p:spPr>
          <a:xfrm>
            <a:off x="14630400" y="29260800"/>
            <a:ext cx="10972800" cy="2554545"/>
          </a:xfrm>
          <a:prstGeom prst="rect">
            <a:avLst/>
          </a:prstGeom>
          <a:noFill/>
        </p:spPr>
        <p:txBody>
          <a:bodyPr wrap="square" rtlCol="0">
            <a:spAutoFit/>
          </a:bodyPr>
          <a:lstStyle/>
          <a:p>
            <a:r>
              <a:rPr lang="en-US" sz="4000" dirty="0" smtClean="0"/>
              <a:t>An epoxy has not been chosen yet. With relatively high </a:t>
            </a:r>
            <a:r>
              <a:rPr lang="el-GR" sz="4000" dirty="0" smtClean="0"/>
              <a:t>φ</a:t>
            </a:r>
            <a:r>
              <a:rPr lang="en-US" sz="4000" dirty="0" smtClean="0"/>
              <a:t>s, </a:t>
            </a:r>
            <a:r>
              <a:rPr lang="en-US" sz="4000" dirty="0" err="1" smtClean="0"/>
              <a:t>Hysol</a:t>
            </a:r>
            <a:r>
              <a:rPr lang="en-US" sz="4000" dirty="0" smtClean="0"/>
              <a:t> </a:t>
            </a:r>
            <a:r>
              <a:rPr lang="en-US" sz="4000" dirty="0" err="1" smtClean="0"/>
              <a:t>Tra</a:t>
            </a:r>
            <a:r>
              <a:rPr lang="en-US" sz="4000" dirty="0" smtClean="0"/>
              <a:t>-Duct and </a:t>
            </a:r>
            <a:r>
              <a:rPr lang="en-US" sz="4000" dirty="0" err="1" smtClean="0"/>
              <a:t>Masterbond</a:t>
            </a:r>
            <a:r>
              <a:rPr lang="en-US" sz="4000" dirty="0" smtClean="0"/>
              <a:t> will likely be ruled out. </a:t>
            </a:r>
            <a:r>
              <a:rPr lang="en-US" sz="4000" dirty="0" err="1" smtClean="0"/>
              <a:t>Optocast</a:t>
            </a:r>
            <a:r>
              <a:rPr lang="en-US" sz="4000" dirty="0" smtClean="0"/>
              <a:t> and </a:t>
            </a:r>
            <a:r>
              <a:rPr lang="en-US" sz="4000" dirty="0" err="1" smtClean="0"/>
              <a:t>Epotek</a:t>
            </a:r>
            <a:r>
              <a:rPr lang="en-US" sz="4000" dirty="0" smtClean="0"/>
              <a:t> potentially have low enough thermal noise to be used.</a:t>
            </a:r>
            <a:endParaRPr lang="en-US" sz="4000" dirty="0"/>
          </a:p>
        </p:txBody>
      </p:sp>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l="13043" t="12076"/>
          <a:stretch/>
        </p:blipFill>
        <p:spPr>
          <a:xfrm>
            <a:off x="35661600" y="11887200"/>
            <a:ext cx="8229600" cy="8538208"/>
          </a:xfrm>
          <a:prstGeom prst="rect">
            <a:avLst/>
          </a:prstGeom>
        </p:spPr>
      </p:pic>
    </p:spTree>
    <p:extLst>
      <p:ext uri="{BB962C8B-B14F-4D97-AF65-F5344CB8AC3E}">
        <p14:creationId xmlns:p14="http://schemas.microsoft.com/office/powerpoint/2010/main" val="1545144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544</Words>
  <Application>Microsoft Office PowerPoint</Application>
  <PresentationFormat>Custom</PresentationFormat>
  <Paragraphs>68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American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Physics Admin</dc:creator>
  <cp:lastModifiedBy>Physics Admin</cp:lastModifiedBy>
  <cp:revision>29</cp:revision>
  <dcterms:created xsi:type="dcterms:W3CDTF">2014-08-20T17:31:10Z</dcterms:created>
  <dcterms:modified xsi:type="dcterms:W3CDTF">2014-08-21T16:12:18Z</dcterms:modified>
</cp:coreProperties>
</file>