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19"/>
  </p:notesMasterIdLst>
  <p:handoutMasterIdLst>
    <p:handoutMasterId r:id="rId20"/>
  </p:handoutMasterIdLst>
  <p:sldIdLst>
    <p:sldId id="256" r:id="rId2"/>
    <p:sldId id="272" r:id="rId3"/>
    <p:sldId id="257" r:id="rId4"/>
    <p:sldId id="274" r:id="rId5"/>
    <p:sldId id="259" r:id="rId6"/>
    <p:sldId id="261" r:id="rId7"/>
    <p:sldId id="258" r:id="rId8"/>
    <p:sldId id="262" r:id="rId9"/>
    <p:sldId id="270" r:id="rId10"/>
    <p:sldId id="269" r:id="rId11"/>
    <p:sldId id="273" r:id="rId12"/>
    <p:sldId id="263" r:id="rId13"/>
    <p:sldId id="276" r:id="rId14"/>
    <p:sldId id="264" r:id="rId15"/>
    <p:sldId id="275" r:id="rId16"/>
    <p:sldId id="267" r:id="rId17"/>
    <p:sldId id="268" r:id="rId18"/>
  </p:sldIdLst>
  <p:sldSz cx="9144000" cy="6858000" type="screen4x3"/>
  <p:notesSz cx="7102475" cy="89916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84369" autoAdjust="0"/>
  </p:normalViewPr>
  <p:slideViewPr>
    <p:cSldViewPr>
      <p:cViewPr varScale="1">
        <p:scale>
          <a:sx n="62" d="100"/>
          <a:sy n="62" d="100"/>
        </p:scale>
        <p:origin x="-16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2820" y="-84"/>
      </p:cViewPr>
      <p:guideLst>
        <p:guide orient="horz" pos="2832"/>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492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49263"/>
          </a:xfrm>
          <a:prstGeom prst="rect">
            <a:avLst/>
          </a:prstGeom>
        </p:spPr>
        <p:txBody>
          <a:bodyPr vert="horz" lIns="91440" tIns="45720" rIns="91440" bIns="45720" rtlCol="0"/>
          <a:lstStyle>
            <a:lvl1pPr algn="r">
              <a:defRPr sz="1200"/>
            </a:lvl1pPr>
          </a:lstStyle>
          <a:p>
            <a:fld id="{BE2E07CE-0C5D-479C-810C-1F19584D7EE0}" type="datetimeFigureOut">
              <a:rPr lang="en-US" smtClean="0"/>
              <a:t>06-Aug-14</a:t>
            </a:fld>
            <a:endParaRPr lang="en-US"/>
          </a:p>
        </p:txBody>
      </p:sp>
      <p:sp>
        <p:nvSpPr>
          <p:cNvPr id="4" name="Footer Placeholder 3"/>
          <p:cNvSpPr>
            <a:spLocks noGrp="1"/>
          </p:cNvSpPr>
          <p:nvPr>
            <p:ph type="ftr" sz="quarter" idx="2"/>
          </p:nvPr>
        </p:nvSpPr>
        <p:spPr>
          <a:xfrm>
            <a:off x="0" y="8540750"/>
            <a:ext cx="3078163" cy="4492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540750"/>
            <a:ext cx="3078163" cy="449263"/>
          </a:xfrm>
          <a:prstGeom prst="rect">
            <a:avLst/>
          </a:prstGeom>
        </p:spPr>
        <p:txBody>
          <a:bodyPr vert="horz" lIns="91440" tIns="45720" rIns="91440" bIns="45720" rtlCol="0" anchor="b"/>
          <a:lstStyle>
            <a:lvl1pPr algn="r">
              <a:defRPr sz="1200"/>
            </a:lvl1pPr>
          </a:lstStyle>
          <a:p>
            <a:fld id="{4C96E18F-59D3-4E58-9728-91DE8F393E92}" type="slidenum">
              <a:rPr lang="en-US" smtClean="0"/>
              <a:t>‹#›</a:t>
            </a:fld>
            <a:endParaRPr lang="en-US"/>
          </a:p>
        </p:txBody>
      </p:sp>
    </p:spTree>
    <p:extLst>
      <p:ext uri="{BB962C8B-B14F-4D97-AF65-F5344CB8AC3E}">
        <p14:creationId xmlns:p14="http://schemas.microsoft.com/office/powerpoint/2010/main" val="729451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4024313" y="0"/>
            <a:ext cx="3078162"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303338" y="674688"/>
            <a:ext cx="4495800" cy="33718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47738" y="4270375"/>
            <a:ext cx="5207000" cy="404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542338"/>
            <a:ext cx="3078163"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4024313" y="8542338"/>
            <a:ext cx="3078162"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975F720-1FD7-44C7-A628-DAF85FB90F26}" type="slidenum">
              <a:rPr lang="en-US"/>
              <a:pPr/>
              <a:t>‹#›</a:t>
            </a:fld>
            <a:endParaRPr lang="en-US"/>
          </a:p>
        </p:txBody>
      </p:sp>
    </p:spTree>
    <p:extLst>
      <p:ext uri="{BB962C8B-B14F-4D97-AF65-F5344CB8AC3E}">
        <p14:creationId xmlns:p14="http://schemas.microsoft.com/office/powerpoint/2010/main" val="7270261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315496-9691-49EC-BEAC-E6F97D180F8D}" type="slidenum">
              <a:rPr lang="en-US"/>
              <a:pPr/>
              <a:t>1</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Times New Roman" pitchFamily="18" charset="0"/>
                <a:ea typeface="+mn-ea"/>
                <a:cs typeface="+mn-cs"/>
              </a:rPr>
              <a:t>EPICS</a:t>
            </a:r>
            <a:r>
              <a:rPr lang="en-US" sz="1200" b="0" i="0" kern="1200" dirty="0" smtClean="0">
                <a:solidFill>
                  <a:schemeClr val="tx1"/>
                </a:solidFill>
                <a:effectLst/>
                <a:latin typeface="Times New Roman" pitchFamily="18" charset="0"/>
                <a:ea typeface="+mn-ea"/>
                <a:cs typeface="+mn-cs"/>
              </a:rPr>
              <a:t> is a set of Open Source software tools, libraries and applications developed collaboratively and used worldwide to create distributed soft real-time control systems</a:t>
            </a:r>
          </a:p>
          <a:p>
            <a:r>
              <a:rPr lang="en-US" sz="1200" b="0" i="0" kern="1200" dirty="0" smtClean="0">
                <a:solidFill>
                  <a:schemeClr val="tx1"/>
                </a:solidFill>
                <a:effectLst/>
                <a:latin typeface="Times New Roman" pitchFamily="18" charset="0"/>
                <a:ea typeface="+mn-ea"/>
                <a:cs typeface="+mn-cs"/>
              </a:rPr>
              <a:t>MEDM is a Motif graphical user interface for designing and implementing control screens, called displays, that consist of a collection of graphical objects that display and/or change the values of EPICS process variables.</a:t>
            </a:r>
            <a:endParaRPr lang="en-US" dirty="0"/>
          </a:p>
        </p:txBody>
      </p:sp>
      <p:sp>
        <p:nvSpPr>
          <p:cNvPr id="4" name="Slide Number Placeholder 3"/>
          <p:cNvSpPr>
            <a:spLocks noGrp="1"/>
          </p:cNvSpPr>
          <p:nvPr>
            <p:ph type="sldNum" sz="quarter" idx="10"/>
          </p:nvPr>
        </p:nvSpPr>
        <p:spPr/>
        <p:txBody>
          <a:bodyPr/>
          <a:lstStyle/>
          <a:p>
            <a:fld id="{5975F720-1FD7-44C7-A628-DAF85FB90F26}" type="slidenum">
              <a:rPr lang="en-US" smtClean="0"/>
              <a:pPr/>
              <a:t>3</a:t>
            </a:fld>
            <a:endParaRPr lang="en-US"/>
          </a:p>
        </p:txBody>
      </p:sp>
    </p:spTree>
    <p:extLst>
      <p:ext uri="{BB962C8B-B14F-4D97-AF65-F5344CB8AC3E}">
        <p14:creationId xmlns:p14="http://schemas.microsoft.com/office/powerpoint/2010/main" val="103882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significance of </a:t>
            </a:r>
            <a:r>
              <a:rPr lang="en-US" dirty="0" err="1" smtClean="0"/>
              <a:t>transimpedance</a:t>
            </a:r>
            <a:r>
              <a:rPr lang="en-US" dirty="0" smtClean="0"/>
              <a:t>.</a:t>
            </a:r>
            <a:endParaRPr lang="en-US" dirty="0"/>
          </a:p>
        </p:txBody>
      </p:sp>
      <p:sp>
        <p:nvSpPr>
          <p:cNvPr id="4" name="Slide Number Placeholder 3"/>
          <p:cNvSpPr>
            <a:spLocks noGrp="1"/>
          </p:cNvSpPr>
          <p:nvPr>
            <p:ph type="sldNum" sz="quarter" idx="10"/>
          </p:nvPr>
        </p:nvSpPr>
        <p:spPr/>
        <p:txBody>
          <a:bodyPr/>
          <a:lstStyle/>
          <a:p>
            <a:fld id="{5975F720-1FD7-44C7-A628-DAF85FB90F26}" type="slidenum">
              <a:rPr lang="en-US" smtClean="0"/>
              <a:pPr/>
              <a:t>4</a:t>
            </a:fld>
            <a:endParaRPr lang="en-US"/>
          </a:p>
        </p:txBody>
      </p:sp>
    </p:spTree>
    <p:extLst>
      <p:ext uri="{BB962C8B-B14F-4D97-AF65-F5344CB8AC3E}">
        <p14:creationId xmlns:p14="http://schemas.microsoft.com/office/powerpoint/2010/main" val="742794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Times New Roman" pitchFamily="18" charset="0"/>
                <a:ea typeface="+mn-ea"/>
                <a:cs typeface="+mn-cs"/>
              </a:rPr>
              <a:t>HP-IB</a:t>
            </a:r>
            <a:r>
              <a:rPr lang="en-US" sz="1200" b="0" i="0" kern="1200" dirty="0" smtClean="0">
                <a:solidFill>
                  <a:schemeClr val="tx1"/>
                </a:solidFill>
                <a:effectLst/>
                <a:latin typeface="Times New Roman" pitchFamily="18" charset="0"/>
                <a:ea typeface="+mn-ea"/>
                <a:cs typeface="+mn-cs"/>
              </a:rPr>
              <a:t> (</a:t>
            </a:r>
            <a:r>
              <a:rPr lang="en-US" sz="1200" b="1" i="0" kern="1200" dirty="0" smtClean="0">
                <a:solidFill>
                  <a:schemeClr val="tx1"/>
                </a:solidFill>
                <a:effectLst/>
                <a:latin typeface="Times New Roman" pitchFamily="18" charset="0"/>
                <a:ea typeface="+mn-ea"/>
                <a:cs typeface="+mn-cs"/>
              </a:rPr>
              <a:t>Hewlett-Packard Interface Bus</a:t>
            </a:r>
            <a:r>
              <a:rPr lang="en-US" sz="1200" b="0" i="0" kern="1200" dirty="0" smtClean="0">
                <a:solidFill>
                  <a:schemeClr val="tx1"/>
                </a:solidFill>
                <a:effectLst/>
                <a:latin typeface="Times New Roman" pitchFamily="18" charset="0"/>
                <a:ea typeface="+mn-ea"/>
                <a:cs typeface="+mn-cs"/>
              </a:rPr>
              <a:t>), and is commonly called </a:t>
            </a:r>
            <a:r>
              <a:rPr lang="en-US" sz="1200" b="1" i="0" kern="1200" dirty="0" smtClean="0">
                <a:solidFill>
                  <a:schemeClr val="tx1"/>
                </a:solidFill>
                <a:effectLst/>
                <a:latin typeface="Times New Roman" pitchFamily="18" charset="0"/>
                <a:ea typeface="+mn-ea"/>
                <a:cs typeface="+mn-cs"/>
              </a:rPr>
              <a:t>GPIB</a:t>
            </a:r>
            <a:r>
              <a:rPr lang="en-US" sz="1200" b="0" i="0" kern="1200" dirty="0" smtClean="0">
                <a:solidFill>
                  <a:schemeClr val="tx1"/>
                </a:solidFill>
                <a:effectLst/>
                <a:latin typeface="Times New Roman" pitchFamily="18" charset="0"/>
                <a:ea typeface="+mn-ea"/>
                <a:cs typeface="+mn-cs"/>
              </a:rPr>
              <a:t>(</a:t>
            </a:r>
            <a:r>
              <a:rPr lang="en-US" sz="1200" b="1" i="0" kern="1200" dirty="0" smtClean="0">
                <a:solidFill>
                  <a:schemeClr val="tx1"/>
                </a:solidFill>
                <a:effectLst/>
                <a:latin typeface="Times New Roman" pitchFamily="18" charset="0"/>
                <a:ea typeface="+mn-ea"/>
                <a:cs typeface="+mn-cs"/>
              </a:rPr>
              <a:t>General Purpose Interface Bus</a:t>
            </a:r>
            <a:r>
              <a:rPr lang="en-US" sz="1200" b="0" i="0" kern="1200" dirty="0" smtClean="0">
                <a:solidFill>
                  <a:schemeClr val="tx1"/>
                </a:solidFill>
                <a:effectLst/>
                <a:latin typeface="Times New Roman" pitchFamily="18" charset="0"/>
                <a:ea typeface="+mn-ea"/>
                <a:cs typeface="+mn-cs"/>
              </a:rPr>
              <a:t>)</a:t>
            </a:r>
          </a:p>
          <a:p>
            <a:r>
              <a:rPr lang="en-US" sz="1200" b="0" i="0" kern="1200" dirty="0" smtClean="0">
                <a:solidFill>
                  <a:schemeClr val="tx1"/>
                </a:solidFill>
                <a:effectLst/>
                <a:latin typeface="Times New Roman" pitchFamily="18" charset="0"/>
                <a:ea typeface="+mn-ea"/>
                <a:cs typeface="+mn-cs"/>
              </a:rPr>
              <a:t>short-range digital communications </a:t>
            </a:r>
            <a:r>
              <a:rPr lang="en-US" sz="1200" b="0" i="0" u="none" strike="noStrike" kern="1200" dirty="0" smtClean="0">
                <a:solidFill>
                  <a:schemeClr val="tx1"/>
                </a:solidFill>
                <a:effectLst/>
                <a:latin typeface="Times New Roman" pitchFamily="18" charset="0"/>
                <a:ea typeface="+mn-ea"/>
                <a:cs typeface="+mn-cs"/>
              </a:rPr>
              <a:t>bus</a:t>
            </a:r>
            <a:r>
              <a:rPr lang="en-US" sz="1200" b="0" i="0" kern="1200" dirty="0" smtClean="0">
                <a:solidFill>
                  <a:schemeClr val="tx1"/>
                </a:solidFill>
                <a:effectLst/>
                <a:latin typeface="Times New Roman" pitchFamily="18" charset="0"/>
                <a:ea typeface="+mn-ea"/>
                <a:cs typeface="+mn-cs"/>
              </a:rPr>
              <a:t> specification</a:t>
            </a:r>
            <a:r>
              <a:rPr lang="en-US" sz="1200" b="0" i="0" kern="1200" dirty="0" smtClean="0">
                <a:solidFill>
                  <a:schemeClr val="tx1"/>
                </a:solidFill>
                <a:effectLst/>
                <a:latin typeface="Times New Roman" pitchFamily="18" charset="0"/>
                <a:ea typeface="+mn-ea"/>
                <a:cs typeface="+mn-cs"/>
              </a:rPr>
              <a:t>. It has its</a:t>
            </a:r>
            <a:r>
              <a:rPr lang="en-US" sz="1200" b="0" i="0" kern="1200" baseline="0" dirty="0" smtClean="0">
                <a:solidFill>
                  <a:schemeClr val="tx1"/>
                </a:solidFill>
                <a:effectLst/>
                <a:latin typeface="Times New Roman" pitchFamily="18" charset="0"/>
                <a:ea typeface="+mn-ea"/>
                <a:cs typeface="+mn-cs"/>
              </a:rPr>
              <a:t> own keywords and commands</a:t>
            </a:r>
            <a:endParaRPr lang="en-US" sz="1200" b="0" i="0" kern="1200" dirty="0" smtClean="0">
              <a:solidFill>
                <a:schemeClr val="tx1"/>
              </a:solidFill>
              <a:effectLst/>
              <a:latin typeface="Times New Roman" pitchFamily="18" charset="0"/>
              <a:ea typeface="+mn-ea"/>
              <a:cs typeface="+mn-cs"/>
            </a:endParaRPr>
          </a:p>
          <a:p>
            <a:endParaRPr lang="en-US" sz="1200" b="0" i="0" kern="1200" dirty="0" smtClean="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975F720-1FD7-44C7-A628-DAF85FB90F26}" type="slidenum">
              <a:rPr lang="en-US" smtClean="0"/>
              <a:pPr/>
              <a:t>8</a:t>
            </a:fld>
            <a:endParaRPr lang="en-US"/>
          </a:p>
        </p:txBody>
      </p:sp>
    </p:spTree>
    <p:extLst>
      <p:ext uri="{BB962C8B-B14F-4D97-AF65-F5344CB8AC3E}">
        <p14:creationId xmlns:p14="http://schemas.microsoft.com/office/powerpoint/2010/main" val="2874252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Python</a:t>
            </a:r>
            <a:r>
              <a:rPr lang="en-US" baseline="0" dirty="0" smtClean="0"/>
              <a:t> import socket</a:t>
            </a:r>
            <a:endParaRPr lang="en-US" dirty="0"/>
          </a:p>
        </p:txBody>
      </p:sp>
      <p:sp>
        <p:nvSpPr>
          <p:cNvPr id="4" name="Slide Number Placeholder 3"/>
          <p:cNvSpPr>
            <a:spLocks noGrp="1"/>
          </p:cNvSpPr>
          <p:nvPr>
            <p:ph type="sldNum" sz="quarter" idx="10"/>
          </p:nvPr>
        </p:nvSpPr>
        <p:spPr/>
        <p:txBody>
          <a:bodyPr/>
          <a:lstStyle/>
          <a:p>
            <a:fld id="{5975F720-1FD7-44C7-A628-DAF85FB90F26}" type="slidenum">
              <a:rPr lang="en-US" smtClean="0"/>
              <a:pPr/>
              <a:t>10</a:t>
            </a:fld>
            <a:endParaRPr lang="en-US"/>
          </a:p>
        </p:txBody>
      </p:sp>
    </p:spTree>
    <p:extLst>
      <p:ext uri="{BB962C8B-B14F-4D97-AF65-F5344CB8AC3E}">
        <p14:creationId xmlns:p14="http://schemas.microsoft.com/office/powerpoint/2010/main" val="2095060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Laplace transform:</a:t>
            </a:r>
            <a:r>
              <a:rPr lang="en-US" baseline="0" dirty="0" smtClean="0"/>
              <a:t> f(t-a) -&gt; </a:t>
            </a:r>
            <a:r>
              <a:rPr lang="en-US" baseline="0" dirty="0" err="1" smtClean="0"/>
              <a:t>exp</a:t>
            </a:r>
            <a:r>
              <a:rPr lang="en-US" baseline="0" dirty="0" smtClean="0"/>
              <a:t>(-as) F(s)</a:t>
            </a:r>
            <a:endParaRPr lang="en-US" dirty="0"/>
          </a:p>
        </p:txBody>
      </p:sp>
      <p:sp>
        <p:nvSpPr>
          <p:cNvPr id="4" name="Slide Number Placeholder 3"/>
          <p:cNvSpPr>
            <a:spLocks noGrp="1"/>
          </p:cNvSpPr>
          <p:nvPr>
            <p:ph type="sldNum" sz="quarter" idx="10"/>
          </p:nvPr>
        </p:nvSpPr>
        <p:spPr/>
        <p:txBody>
          <a:bodyPr/>
          <a:lstStyle/>
          <a:p>
            <a:fld id="{5975F720-1FD7-44C7-A628-DAF85FB90F26}" type="slidenum">
              <a:rPr lang="en-US" smtClean="0"/>
              <a:pPr/>
              <a:t>11</a:t>
            </a:fld>
            <a:endParaRPr lang="en-US"/>
          </a:p>
        </p:txBody>
      </p:sp>
    </p:spTree>
    <p:extLst>
      <p:ext uri="{BB962C8B-B14F-4D97-AF65-F5344CB8AC3E}">
        <p14:creationId xmlns:p14="http://schemas.microsoft.com/office/powerpoint/2010/main" val="2853069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This </a:t>
            </a:r>
            <a:r>
              <a:rPr lang="en-US" sz="1200" b="0" i="0" u="none" strike="noStrike" kern="1200" baseline="0" dirty="0" err="1" smtClean="0">
                <a:solidFill>
                  <a:schemeClr val="tx1"/>
                </a:solidFill>
                <a:latin typeface="Times New Roman" pitchFamily="18" charset="0"/>
                <a:ea typeface="+mn-ea"/>
                <a:cs typeface="+mn-cs"/>
              </a:rPr>
              <a:t>demodualtor</a:t>
            </a:r>
            <a:r>
              <a:rPr lang="en-US" sz="1200" b="0" i="0" u="none" strike="noStrike" kern="1200" baseline="0" dirty="0" smtClean="0">
                <a:solidFill>
                  <a:schemeClr val="tx1"/>
                </a:solidFill>
                <a:latin typeface="Times New Roman" pitchFamily="18" charset="0"/>
                <a:ea typeface="+mn-ea"/>
                <a:cs typeface="+mn-cs"/>
              </a:rPr>
              <a:t> board is</a:t>
            </a:r>
          </a:p>
          <a:p>
            <a:r>
              <a:rPr lang="en-US" sz="1200" b="0" i="0" u="none" strike="noStrike" kern="1200" baseline="0" dirty="0" smtClean="0">
                <a:solidFill>
                  <a:schemeClr val="tx1"/>
                </a:solidFill>
                <a:latin typeface="Times New Roman" pitchFamily="18" charset="0"/>
                <a:ea typeface="+mn-ea"/>
                <a:cs typeface="+mn-cs"/>
              </a:rPr>
              <a:t>used in the Pound-</a:t>
            </a:r>
            <a:r>
              <a:rPr lang="en-US" sz="1200" b="0" i="0" u="none" strike="noStrike" kern="1200" baseline="0" dirty="0" err="1" smtClean="0">
                <a:solidFill>
                  <a:schemeClr val="tx1"/>
                </a:solidFill>
                <a:latin typeface="Times New Roman" pitchFamily="18" charset="0"/>
                <a:ea typeface="+mn-ea"/>
                <a:cs typeface="+mn-cs"/>
              </a:rPr>
              <a:t>Drever</a:t>
            </a:r>
            <a:r>
              <a:rPr lang="en-US" sz="1200" b="0" i="0" u="none" strike="noStrike" kern="1200" baseline="0" dirty="0" smtClean="0">
                <a:solidFill>
                  <a:schemeClr val="tx1"/>
                </a:solidFill>
                <a:latin typeface="Times New Roman" pitchFamily="18" charset="0"/>
                <a:ea typeface="+mn-ea"/>
                <a:cs typeface="+mn-cs"/>
              </a:rPr>
              <a:t>-Hall technique to lock </a:t>
            </a:r>
            <a:r>
              <a:rPr lang="en-US" sz="1200" b="0" i="0" u="none" strike="noStrike" kern="1200" baseline="0" dirty="0" err="1" smtClean="0">
                <a:solidFill>
                  <a:schemeClr val="tx1"/>
                </a:solidFill>
                <a:latin typeface="Times New Roman" pitchFamily="18" charset="0"/>
                <a:ea typeface="+mn-ea"/>
                <a:cs typeface="+mn-cs"/>
              </a:rPr>
              <a:t>Fabry</a:t>
            </a:r>
            <a:r>
              <a:rPr lang="en-US" sz="1200" b="0" i="0" u="none" strike="noStrike" kern="1200" baseline="0" dirty="0" smtClean="0">
                <a:solidFill>
                  <a:schemeClr val="tx1"/>
                </a:solidFill>
                <a:latin typeface="Times New Roman" pitchFamily="18" charset="0"/>
                <a:ea typeface="+mn-ea"/>
                <a:cs typeface="+mn-cs"/>
              </a:rPr>
              <a:t>-Perot cavities of the interferometer and is out of scope of this project. However the board has an output named PD RF MON (Radio Frequency Monitor) that just follows the input and is to be used for checking the PD. The PD RF MON output is attenuated compared to the actual output of the PD and our system needs to take this into </a:t>
            </a:r>
            <a:r>
              <a:rPr lang="en-US" sz="1200" b="0" i="0" u="none" strike="noStrike" kern="1200" baseline="0" dirty="0" smtClean="0">
                <a:solidFill>
                  <a:schemeClr val="tx1"/>
                </a:solidFill>
                <a:latin typeface="Times New Roman" pitchFamily="18" charset="0"/>
                <a:ea typeface="+mn-ea"/>
                <a:cs typeface="+mn-cs"/>
              </a:rPr>
              <a:t>account</a:t>
            </a:r>
          </a:p>
          <a:p>
            <a:endParaRPr lang="en-US" sz="1200" b="0" i="0" u="none" strike="noStrike" kern="1200" baseline="0" dirty="0" smtClean="0">
              <a:solidFill>
                <a:schemeClr val="tx1"/>
              </a:solidFill>
              <a:latin typeface="Times New Roman" pitchFamily="18" charset="0"/>
              <a:ea typeface="+mn-ea"/>
              <a:cs typeface="+mn-cs"/>
            </a:endParaRPr>
          </a:p>
          <a:p>
            <a:r>
              <a:rPr lang="en-US" dirty="0" smtClean="0"/>
              <a:t>just using the input pick off from the </a:t>
            </a:r>
            <a:r>
              <a:rPr lang="en-US" dirty="0" err="1" smtClean="0"/>
              <a:t>demod</a:t>
            </a:r>
            <a:r>
              <a:rPr lang="en-US" dirty="0" smtClean="0"/>
              <a:t> boards, so you're signal is not being demodulated at all.</a:t>
            </a:r>
            <a:endParaRPr lang="en-US" dirty="0"/>
          </a:p>
        </p:txBody>
      </p:sp>
      <p:sp>
        <p:nvSpPr>
          <p:cNvPr id="4" name="Slide Number Placeholder 3"/>
          <p:cNvSpPr>
            <a:spLocks noGrp="1"/>
          </p:cNvSpPr>
          <p:nvPr>
            <p:ph type="sldNum" sz="quarter" idx="10"/>
          </p:nvPr>
        </p:nvSpPr>
        <p:spPr/>
        <p:txBody>
          <a:bodyPr/>
          <a:lstStyle/>
          <a:p>
            <a:fld id="{5975F720-1FD7-44C7-A628-DAF85FB90F26}" type="slidenum">
              <a:rPr lang="en-US" smtClean="0"/>
              <a:pPr/>
              <a:t>12</a:t>
            </a:fld>
            <a:endParaRPr lang="en-US"/>
          </a:p>
        </p:txBody>
      </p:sp>
    </p:spTree>
    <p:extLst>
      <p:ext uri="{BB962C8B-B14F-4D97-AF65-F5344CB8AC3E}">
        <p14:creationId xmlns:p14="http://schemas.microsoft.com/office/powerpoint/2010/main" val="410733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 resonant peak at the desired frequency can be instantly </a:t>
            </a:r>
            <a:r>
              <a:rPr lang="en-US" dirty="0" err="1" smtClean="0"/>
              <a:t>recognised</a:t>
            </a:r>
            <a:r>
              <a:rPr lang="en-US" dirty="0" smtClean="0"/>
              <a:t>.</a:t>
            </a:r>
          </a:p>
          <a:p>
            <a:endParaRPr lang="en-US" dirty="0"/>
          </a:p>
        </p:txBody>
      </p:sp>
      <p:sp>
        <p:nvSpPr>
          <p:cNvPr id="4" name="Slide Number Placeholder 3"/>
          <p:cNvSpPr>
            <a:spLocks noGrp="1"/>
          </p:cNvSpPr>
          <p:nvPr>
            <p:ph type="sldNum" sz="quarter" idx="10"/>
          </p:nvPr>
        </p:nvSpPr>
        <p:spPr/>
        <p:txBody>
          <a:bodyPr/>
          <a:lstStyle/>
          <a:p>
            <a:fld id="{5975F720-1FD7-44C7-A628-DAF85FB90F26}" type="slidenum">
              <a:rPr lang="en-US" smtClean="0"/>
              <a:pPr/>
              <a:t>15</a:t>
            </a:fld>
            <a:endParaRPr lang="en-US"/>
          </a:p>
        </p:txBody>
      </p:sp>
    </p:spTree>
    <p:extLst>
      <p:ext uri="{BB962C8B-B14F-4D97-AF65-F5344CB8AC3E}">
        <p14:creationId xmlns:p14="http://schemas.microsoft.com/office/powerpoint/2010/main" val="4061600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LIGO Laboratory</a:t>
            </a:r>
          </a:p>
        </p:txBody>
      </p:sp>
      <p:sp>
        <p:nvSpPr>
          <p:cNvPr id="6" name="Slide Number Placeholder 5"/>
          <p:cNvSpPr>
            <a:spLocks noGrp="1"/>
          </p:cNvSpPr>
          <p:nvPr>
            <p:ph type="sldNum" sz="quarter" idx="12"/>
          </p:nvPr>
        </p:nvSpPr>
        <p:spPr/>
        <p:txBody>
          <a:bodyPr/>
          <a:lstStyle>
            <a:lvl1pPr>
              <a:defRPr/>
            </a:lvl1pPr>
          </a:lstStyle>
          <a:p>
            <a:fld id="{F3C96CCC-E508-4BB7-9E96-B664093041E1}" type="slidenum">
              <a:rPr lang="en-US"/>
              <a:pPr/>
              <a:t>‹#›</a:t>
            </a:fld>
            <a:endParaRPr lang="en-US"/>
          </a:p>
        </p:txBody>
      </p:sp>
    </p:spTree>
    <p:extLst>
      <p:ext uri="{BB962C8B-B14F-4D97-AF65-F5344CB8AC3E}">
        <p14:creationId xmlns:p14="http://schemas.microsoft.com/office/powerpoint/2010/main" val="3566461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LIGO Laboratory</a:t>
            </a:r>
          </a:p>
        </p:txBody>
      </p:sp>
      <p:sp>
        <p:nvSpPr>
          <p:cNvPr id="6" name="Slide Number Placeholder 5"/>
          <p:cNvSpPr>
            <a:spLocks noGrp="1"/>
          </p:cNvSpPr>
          <p:nvPr>
            <p:ph type="sldNum" sz="quarter" idx="12"/>
          </p:nvPr>
        </p:nvSpPr>
        <p:spPr/>
        <p:txBody>
          <a:bodyPr/>
          <a:lstStyle>
            <a:lvl1pPr>
              <a:defRPr/>
            </a:lvl1pPr>
          </a:lstStyle>
          <a:p>
            <a:fld id="{1CCEFC3B-4A19-43F0-B953-C80AF94008DB}" type="slidenum">
              <a:rPr lang="en-US"/>
              <a:pPr/>
              <a:t>‹#›</a:t>
            </a:fld>
            <a:endParaRPr lang="en-US"/>
          </a:p>
        </p:txBody>
      </p:sp>
    </p:spTree>
    <p:extLst>
      <p:ext uri="{BB962C8B-B14F-4D97-AF65-F5344CB8AC3E}">
        <p14:creationId xmlns:p14="http://schemas.microsoft.com/office/powerpoint/2010/main" val="50049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LIGO Laboratory</a:t>
            </a:r>
          </a:p>
        </p:txBody>
      </p:sp>
      <p:sp>
        <p:nvSpPr>
          <p:cNvPr id="6" name="Slide Number Placeholder 5"/>
          <p:cNvSpPr>
            <a:spLocks noGrp="1"/>
          </p:cNvSpPr>
          <p:nvPr>
            <p:ph type="sldNum" sz="quarter" idx="12"/>
          </p:nvPr>
        </p:nvSpPr>
        <p:spPr/>
        <p:txBody>
          <a:bodyPr/>
          <a:lstStyle>
            <a:lvl1pPr>
              <a:defRPr/>
            </a:lvl1pPr>
          </a:lstStyle>
          <a:p>
            <a:fld id="{879881A3-7BC5-41D7-AAB2-22C4017B1989}" type="slidenum">
              <a:rPr lang="en-US"/>
              <a:pPr/>
              <a:t>‹#›</a:t>
            </a:fld>
            <a:endParaRPr lang="en-US"/>
          </a:p>
        </p:txBody>
      </p:sp>
    </p:spTree>
    <p:extLst>
      <p:ext uri="{BB962C8B-B14F-4D97-AF65-F5344CB8AC3E}">
        <p14:creationId xmlns:p14="http://schemas.microsoft.com/office/powerpoint/2010/main" val="46685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172200"/>
            <a:ext cx="1905000" cy="533400"/>
          </a:xfrm>
        </p:spPr>
        <p:txBody>
          <a:bodyPr/>
          <a:lstStyle>
            <a:lvl1pPr>
              <a:defRPr/>
            </a:lvl1pPr>
          </a:lstStyle>
          <a:p>
            <a:r>
              <a:rPr lang="en-US" dirty="0" smtClean="0"/>
              <a:t>06/08/2014</a:t>
            </a:r>
          </a:p>
        </p:txBody>
      </p:sp>
      <p:sp>
        <p:nvSpPr>
          <p:cNvPr id="5" name="Footer Placeholder 4"/>
          <p:cNvSpPr>
            <a:spLocks noGrp="1"/>
          </p:cNvSpPr>
          <p:nvPr>
            <p:ph type="ftr" sz="quarter" idx="11"/>
          </p:nvPr>
        </p:nvSpPr>
        <p:spPr/>
        <p:txBody>
          <a:bodyPr/>
          <a:lstStyle>
            <a:lvl1pPr>
              <a:defRPr/>
            </a:lvl1pPr>
          </a:lstStyle>
          <a:p>
            <a:r>
              <a:rPr lang="en-US"/>
              <a:t>LIGO Laboratory</a:t>
            </a:r>
          </a:p>
        </p:txBody>
      </p:sp>
      <p:sp>
        <p:nvSpPr>
          <p:cNvPr id="6" name="Slide Number Placeholder 5"/>
          <p:cNvSpPr>
            <a:spLocks noGrp="1"/>
          </p:cNvSpPr>
          <p:nvPr>
            <p:ph type="sldNum" sz="quarter" idx="12"/>
          </p:nvPr>
        </p:nvSpPr>
        <p:spPr/>
        <p:txBody>
          <a:bodyPr/>
          <a:lstStyle>
            <a:lvl1pPr>
              <a:defRPr/>
            </a:lvl1pPr>
          </a:lstStyle>
          <a:p>
            <a:fld id="{5561AFB7-52B6-464F-9EE7-352F2286E08E}" type="slidenum">
              <a:rPr lang="en-US"/>
              <a:pPr/>
              <a:t>‹#›</a:t>
            </a:fld>
            <a:endParaRPr lang="en-US"/>
          </a:p>
        </p:txBody>
      </p:sp>
    </p:spTree>
    <p:extLst>
      <p:ext uri="{BB962C8B-B14F-4D97-AF65-F5344CB8AC3E}">
        <p14:creationId xmlns:p14="http://schemas.microsoft.com/office/powerpoint/2010/main" val="23084346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LIGO Laboratory</a:t>
            </a:r>
          </a:p>
        </p:txBody>
      </p:sp>
      <p:sp>
        <p:nvSpPr>
          <p:cNvPr id="6" name="Slide Number Placeholder 5"/>
          <p:cNvSpPr>
            <a:spLocks noGrp="1"/>
          </p:cNvSpPr>
          <p:nvPr>
            <p:ph type="sldNum" sz="quarter" idx="12"/>
          </p:nvPr>
        </p:nvSpPr>
        <p:spPr/>
        <p:txBody>
          <a:bodyPr/>
          <a:lstStyle>
            <a:lvl1pPr>
              <a:defRPr/>
            </a:lvl1pPr>
          </a:lstStyle>
          <a:p>
            <a:fld id="{0E58D76C-A86B-46B1-B77D-AF7E0BD3F5DA}" type="slidenum">
              <a:rPr lang="en-US"/>
              <a:pPr/>
              <a:t>‹#›</a:t>
            </a:fld>
            <a:endParaRPr lang="en-US"/>
          </a:p>
        </p:txBody>
      </p:sp>
    </p:spTree>
    <p:extLst>
      <p:ext uri="{BB962C8B-B14F-4D97-AF65-F5344CB8AC3E}">
        <p14:creationId xmlns:p14="http://schemas.microsoft.com/office/powerpoint/2010/main" val="4227330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LIGO Laboratory</a:t>
            </a:r>
          </a:p>
        </p:txBody>
      </p:sp>
      <p:sp>
        <p:nvSpPr>
          <p:cNvPr id="7" name="Slide Number Placeholder 6"/>
          <p:cNvSpPr>
            <a:spLocks noGrp="1"/>
          </p:cNvSpPr>
          <p:nvPr>
            <p:ph type="sldNum" sz="quarter" idx="12"/>
          </p:nvPr>
        </p:nvSpPr>
        <p:spPr/>
        <p:txBody>
          <a:bodyPr/>
          <a:lstStyle>
            <a:lvl1pPr>
              <a:defRPr/>
            </a:lvl1pPr>
          </a:lstStyle>
          <a:p>
            <a:fld id="{135D34BC-3DDE-4CA3-9880-37BF98F76252}" type="slidenum">
              <a:rPr lang="en-US"/>
              <a:pPr/>
              <a:t>‹#›</a:t>
            </a:fld>
            <a:endParaRPr lang="en-US"/>
          </a:p>
        </p:txBody>
      </p:sp>
    </p:spTree>
    <p:extLst>
      <p:ext uri="{BB962C8B-B14F-4D97-AF65-F5344CB8AC3E}">
        <p14:creationId xmlns:p14="http://schemas.microsoft.com/office/powerpoint/2010/main" val="221664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LIGO Laboratory</a:t>
            </a:r>
          </a:p>
        </p:txBody>
      </p:sp>
      <p:sp>
        <p:nvSpPr>
          <p:cNvPr id="9" name="Slide Number Placeholder 8"/>
          <p:cNvSpPr>
            <a:spLocks noGrp="1"/>
          </p:cNvSpPr>
          <p:nvPr>
            <p:ph type="sldNum" sz="quarter" idx="12"/>
          </p:nvPr>
        </p:nvSpPr>
        <p:spPr/>
        <p:txBody>
          <a:bodyPr/>
          <a:lstStyle>
            <a:lvl1pPr>
              <a:defRPr/>
            </a:lvl1pPr>
          </a:lstStyle>
          <a:p>
            <a:fld id="{0C16B6AD-38BD-4DD0-8821-F45BCCA48C7F}" type="slidenum">
              <a:rPr lang="en-US"/>
              <a:pPr/>
              <a:t>‹#›</a:t>
            </a:fld>
            <a:endParaRPr lang="en-US"/>
          </a:p>
        </p:txBody>
      </p:sp>
    </p:spTree>
    <p:extLst>
      <p:ext uri="{BB962C8B-B14F-4D97-AF65-F5344CB8AC3E}">
        <p14:creationId xmlns:p14="http://schemas.microsoft.com/office/powerpoint/2010/main" val="94181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LIGO Laboratory</a:t>
            </a:r>
          </a:p>
        </p:txBody>
      </p:sp>
      <p:sp>
        <p:nvSpPr>
          <p:cNvPr id="5" name="Slide Number Placeholder 4"/>
          <p:cNvSpPr>
            <a:spLocks noGrp="1"/>
          </p:cNvSpPr>
          <p:nvPr>
            <p:ph type="sldNum" sz="quarter" idx="12"/>
          </p:nvPr>
        </p:nvSpPr>
        <p:spPr/>
        <p:txBody>
          <a:bodyPr/>
          <a:lstStyle>
            <a:lvl1pPr>
              <a:defRPr/>
            </a:lvl1pPr>
          </a:lstStyle>
          <a:p>
            <a:fld id="{B26AB8A1-5592-4575-9AA4-75E964C25301}" type="slidenum">
              <a:rPr lang="en-US"/>
              <a:pPr/>
              <a:t>‹#›</a:t>
            </a:fld>
            <a:endParaRPr lang="en-US"/>
          </a:p>
        </p:txBody>
      </p:sp>
    </p:spTree>
    <p:extLst>
      <p:ext uri="{BB962C8B-B14F-4D97-AF65-F5344CB8AC3E}">
        <p14:creationId xmlns:p14="http://schemas.microsoft.com/office/powerpoint/2010/main" val="281688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LIGO Laboratory</a:t>
            </a:r>
          </a:p>
        </p:txBody>
      </p:sp>
      <p:sp>
        <p:nvSpPr>
          <p:cNvPr id="4" name="Slide Number Placeholder 3"/>
          <p:cNvSpPr>
            <a:spLocks noGrp="1"/>
          </p:cNvSpPr>
          <p:nvPr>
            <p:ph type="sldNum" sz="quarter" idx="12"/>
          </p:nvPr>
        </p:nvSpPr>
        <p:spPr/>
        <p:txBody>
          <a:bodyPr/>
          <a:lstStyle>
            <a:lvl1pPr>
              <a:defRPr/>
            </a:lvl1pPr>
          </a:lstStyle>
          <a:p>
            <a:fld id="{8B2C377D-4FEB-4387-8929-75C5011038F0}" type="slidenum">
              <a:rPr lang="en-US"/>
              <a:pPr/>
              <a:t>‹#›</a:t>
            </a:fld>
            <a:endParaRPr lang="en-US"/>
          </a:p>
        </p:txBody>
      </p:sp>
    </p:spTree>
    <p:extLst>
      <p:ext uri="{BB962C8B-B14F-4D97-AF65-F5344CB8AC3E}">
        <p14:creationId xmlns:p14="http://schemas.microsoft.com/office/powerpoint/2010/main" val="1964321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LIGO Laboratory</a:t>
            </a:r>
          </a:p>
        </p:txBody>
      </p:sp>
      <p:sp>
        <p:nvSpPr>
          <p:cNvPr id="7" name="Slide Number Placeholder 6"/>
          <p:cNvSpPr>
            <a:spLocks noGrp="1"/>
          </p:cNvSpPr>
          <p:nvPr>
            <p:ph type="sldNum" sz="quarter" idx="12"/>
          </p:nvPr>
        </p:nvSpPr>
        <p:spPr/>
        <p:txBody>
          <a:bodyPr/>
          <a:lstStyle>
            <a:lvl1pPr>
              <a:defRPr/>
            </a:lvl1pPr>
          </a:lstStyle>
          <a:p>
            <a:fld id="{20A88C68-2CF2-4E55-99B5-3CEB482FDF71}" type="slidenum">
              <a:rPr lang="en-US"/>
              <a:pPr/>
              <a:t>‹#›</a:t>
            </a:fld>
            <a:endParaRPr lang="en-US"/>
          </a:p>
        </p:txBody>
      </p:sp>
    </p:spTree>
    <p:extLst>
      <p:ext uri="{BB962C8B-B14F-4D97-AF65-F5344CB8AC3E}">
        <p14:creationId xmlns:p14="http://schemas.microsoft.com/office/powerpoint/2010/main" val="355109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LIGO Laboratory</a:t>
            </a:r>
          </a:p>
        </p:txBody>
      </p:sp>
      <p:sp>
        <p:nvSpPr>
          <p:cNvPr id="7" name="Slide Number Placeholder 6"/>
          <p:cNvSpPr>
            <a:spLocks noGrp="1"/>
          </p:cNvSpPr>
          <p:nvPr>
            <p:ph type="sldNum" sz="quarter" idx="12"/>
          </p:nvPr>
        </p:nvSpPr>
        <p:spPr/>
        <p:txBody>
          <a:bodyPr/>
          <a:lstStyle>
            <a:lvl1pPr>
              <a:defRPr/>
            </a:lvl1pPr>
          </a:lstStyle>
          <a:p>
            <a:fld id="{8E9198DE-DCE7-497F-9314-132718FEC75D}" type="slidenum">
              <a:rPr lang="en-US"/>
              <a:pPr/>
              <a:t>‹#›</a:t>
            </a:fld>
            <a:endParaRPr lang="en-US"/>
          </a:p>
        </p:txBody>
      </p:sp>
    </p:spTree>
    <p:extLst>
      <p:ext uri="{BB962C8B-B14F-4D97-AF65-F5344CB8AC3E}">
        <p14:creationId xmlns:p14="http://schemas.microsoft.com/office/powerpoint/2010/main" val="3559233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r>
              <a:rPr lang="en-US" dirty="0" smtClean="0"/>
              <a:t>08/06/2014</a:t>
            </a:r>
            <a:endParaRPr lang="en-US" dirty="0"/>
          </a:p>
        </p:txBody>
      </p:sp>
      <p:sp>
        <p:nvSpPr>
          <p:cNvPr id="3075" name="Rectangle 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b="1" i="1">
                <a:latin typeface="+mn-lt"/>
              </a:defRPr>
            </a:lvl1pPr>
          </a:lstStyle>
          <a:p>
            <a:r>
              <a:rPr lang="en-US"/>
              <a:t>LIGO Laboratory</a:t>
            </a:r>
          </a:p>
        </p:txBody>
      </p:sp>
      <p:sp>
        <p:nvSpPr>
          <p:cNvPr id="3076" name="Rectangle 4"/>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defRPr>
            </a:lvl1pPr>
          </a:lstStyle>
          <a:p>
            <a:fld id="{C9303C2D-B183-4DE6-B9C2-B367A64ED292}" type="slidenum">
              <a:rPr lang="en-US"/>
              <a:pPr/>
              <a:t>‹#›</a:t>
            </a:fld>
            <a:endParaRPr lang="en-US"/>
          </a:p>
        </p:txBody>
      </p:sp>
      <p:sp>
        <p:nvSpPr>
          <p:cNvPr id="3077" name="Rectangle 5"/>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title"/>
          </p:nvPr>
        </p:nvSpPr>
        <p:spPr bwMode="auto">
          <a:xfrm>
            <a:off x="1600200" y="228600"/>
            <a:ext cx="723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3080" name="Rectangle 8"/>
          <p:cNvSpPr>
            <a:spLocks noChangeArrowheads="1"/>
          </p:cNvSpPr>
          <p:nvPr/>
        </p:nvSpPr>
        <p:spPr bwMode="auto">
          <a:xfrm>
            <a:off x="4430713" y="6484938"/>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Rectangle 9"/>
          <p:cNvSpPr>
            <a:spLocks noChangeArrowheads="1"/>
          </p:cNvSpPr>
          <p:nvPr/>
        </p:nvSpPr>
        <p:spPr bwMode="auto">
          <a:xfrm>
            <a:off x="4479925" y="31892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 name="Rectangle 10"/>
          <p:cNvSpPr>
            <a:spLocks noChangeArrowheads="1"/>
          </p:cNvSpPr>
          <p:nvPr/>
        </p:nvSpPr>
        <p:spPr bwMode="auto">
          <a:xfrm>
            <a:off x="4479925" y="3108325"/>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Rectangle 11"/>
          <p:cNvSpPr>
            <a:spLocks noChangeArrowheads="1"/>
          </p:cNvSpPr>
          <p:nvPr/>
        </p:nvSpPr>
        <p:spPr bwMode="auto">
          <a:xfrm>
            <a:off x="0" y="1543050"/>
            <a:ext cx="9132888" cy="38100"/>
          </a:xfrm>
          <a:prstGeom prst="rect">
            <a:avLst/>
          </a:prstGeom>
          <a:solidFill>
            <a:srgbClr val="DC008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3086" name="Object 14"/>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3138" name="Photo Editor Photo" r:id="rId14" imgW="4409524" imgH="3219899" progId="MSPhotoEd.3">
                  <p:embed/>
                </p:oleObj>
              </mc:Choice>
              <mc:Fallback>
                <p:oleObj name="Photo Editor Photo" r:id="rId14" imgW="4409524" imgH="3219899" progId="MSPhotoEd.3">
                  <p:embed/>
                  <p:pic>
                    <p:nvPicPr>
                      <p:cNvPr id="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hd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Helvetica" pitchFamily="34" charset="0"/>
        </a:defRPr>
      </a:lvl2pPr>
      <a:lvl3pPr algn="ctr" rtl="0" eaLnBrk="0" fontAlgn="base" hangingPunct="0">
        <a:spcBef>
          <a:spcPct val="0"/>
        </a:spcBef>
        <a:spcAft>
          <a:spcPct val="0"/>
        </a:spcAft>
        <a:defRPr sz="3600">
          <a:solidFill>
            <a:schemeClr val="tx2"/>
          </a:solidFill>
          <a:latin typeface="Helvetica" pitchFamily="34" charset="0"/>
        </a:defRPr>
      </a:lvl3pPr>
      <a:lvl4pPr algn="ctr" rtl="0" eaLnBrk="0" fontAlgn="base" hangingPunct="0">
        <a:spcBef>
          <a:spcPct val="0"/>
        </a:spcBef>
        <a:spcAft>
          <a:spcPct val="0"/>
        </a:spcAft>
        <a:defRPr sz="3600">
          <a:solidFill>
            <a:schemeClr val="tx2"/>
          </a:solidFill>
          <a:latin typeface="Helvetica" pitchFamily="34" charset="0"/>
        </a:defRPr>
      </a:lvl4pPr>
      <a:lvl5pPr algn="ctr" rtl="0" eaLnBrk="0" fontAlgn="base" hangingPunct="0">
        <a:spcBef>
          <a:spcPct val="0"/>
        </a:spcBef>
        <a:spcAft>
          <a:spcPct val="0"/>
        </a:spcAft>
        <a:defRPr sz="3600">
          <a:solidFill>
            <a:schemeClr val="tx2"/>
          </a:solidFill>
          <a:latin typeface="Helvetica" pitchFamily="34" charset="0"/>
        </a:defRPr>
      </a:lvl5pPr>
      <a:lvl6pPr marL="457200" algn="ctr" rtl="0" eaLnBrk="0" fontAlgn="base" hangingPunct="0">
        <a:spcBef>
          <a:spcPct val="0"/>
        </a:spcBef>
        <a:spcAft>
          <a:spcPct val="0"/>
        </a:spcAft>
        <a:defRPr sz="3600">
          <a:solidFill>
            <a:schemeClr val="tx2"/>
          </a:solidFill>
          <a:latin typeface="Helvetica" pitchFamily="34" charset="0"/>
        </a:defRPr>
      </a:lvl6pPr>
      <a:lvl7pPr marL="914400" algn="ctr" rtl="0" eaLnBrk="0" fontAlgn="base" hangingPunct="0">
        <a:spcBef>
          <a:spcPct val="0"/>
        </a:spcBef>
        <a:spcAft>
          <a:spcPct val="0"/>
        </a:spcAft>
        <a:defRPr sz="3600">
          <a:solidFill>
            <a:schemeClr val="tx2"/>
          </a:solidFill>
          <a:latin typeface="Helvetica" pitchFamily="34" charset="0"/>
        </a:defRPr>
      </a:lvl7pPr>
      <a:lvl8pPr marL="1371600" algn="ctr" rtl="0" eaLnBrk="0" fontAlgn="base" hangingPunct="0">
        <a:spcBef>
          <a:spcPct val="0"/>
        </a:spcBef>
        <a:spcAft>
          <a:spcPct val="0"/>
        </a:spcAft>
        <a:defRPr sz="3600">
          <a:solidFill>
            <a:schemeClr val="tx2"/>
          </a:solidFill>
          <a:latin typeface="Helvetica" pitchFamily="34" charset="0"/>
        </a:defRPr>
      </a:lvl8pPr>
      <a:lvl9pPr marL="1828800" algn="ctr" rtl="0" eaLnBrk="0" fontAlgn="base" hangingPunct="0">
        <a:spcBef>
          <a:spcPct val="0"/>
        </a:spcBef>
        <a:spcAft>
          <a:spcPct val="0"/>
        </a:spcAft>
        <a:defRPr sz="3600">
          <a:solidFill>
            <a:schemeClr val="tx2"/>
          </a:solidFill>
          <a:latin typeface="Helvetica" pitchFamily="34" charset="0"/>
        </a:defRPr>
      </a:lvl9pPr>
    </p:titleStyle>
    <p:bodyStyle>
      <a:lvl1pPr marL="342900" indent="-342900" algn="l" rtl="0" eaLnBrk="0" fontAlgn="base" hangingPunct="0">
        <a:spcBef>
          <a:spcPct val="20000"/>
        </a:spcBef>
        <a:spcAft>
          <a:spcPct val="0"/>
        </a:spcAft>
        <a:buClr>
          <a:schemeClr val="tx1"/>
        </a:buClr>
        <a:buSzPct val="75000"/>
        <a:buFont typeface="Monotype Sorts" pitchFamily="2" charset="2"/>
        <a:buChar char="l"/>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Monotype Sorts" pitchFamily="2" charset="2"/>
        <a:buChar char="l"/>
        <a:defRPr sz="16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16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16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16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16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wm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152400" y="6248400"/>
            <a:ext cx="2895600" cy="457200"/>
          </a:xfrm>
        </p:spPr>
        <p:txBody>
          <a:bodyPr/>
          <a:lstStyle/>
          <a:p>
            <a:r>
              <a:rPr lang="en-US" dirty="0" smtClean="0"/>
              <a:t>LIGO-G1400835-V1</a:t>
            </a:r>
            <a:endParaRPr lang="en-US" dirty="0"/>
          </a:p>
        </p:txBody>
      </p:sp>
      <p:sp>
        <p:nvSpPr>
          <p:cNvPr id="5" name="Slide Number Placeholder 5"/>
          <p:cNvSpPr>
            <a:spLocks noGrp="1"/>
          </p:cNvSpPr>
          <p:nvPr>
            <p:ph type="sldNum" sz="quarter" idx="12"/>
          </p:nvPr>
        </p:nvSpPr>
        <p:spPr/>
        <p:txBody>
          <a:bodyPr/>
          <a:lstStyle/>
          <a:p>
            <a:fld id="{7C47DBC3-4802-43C3-98A4-B5694856F9B0}" type="slidenum">
              <a:rPr lang="en-US"/>
              <a:pPr/>
              <a:t>1</a:t>
            </a:fld>
            <a:endParaRPr lang="en-US" dirty="0"/>
          </a:p>
        </p:txBody>
      </p:sp>
      <p:sp>
        <p:nvSpPr>
          <p:cNvPr id="2050" name="Rectangle 2"/>
          <p:cNvSpPr>
            <a:spLocks noGrp="1" noChangeArrowheads="1"/>
          </p:cNvSpPr>
          <p:nvPr>
            <p:ph type="title"/>
          </p:nvPr>
        </p:nvSpPr>
        <p:spPr>
          <a:xfrm>
            <a:off x="914400" y="1676400"/>
            <a:ext cx="7239000" cy="2133600"/>
          </a:xfrm>
        </p:spPr>
        <p:txBody>
          <a:bodyPr/>
          <a:lstStyle/>
          <a:p>
            <a:r>
              <a:rPr lang="en-US" dirty="0" smtClean="0"/>
              <a:t>Automated </a:t>
            </a:r>
            <a:r>
              <a:rPr lang="en-US" dirty="0" err="1" smtClean="0"/>
              <a:t>Photodetector</a:t>
            </a:r>
            <a:r>
              <a:rPr lang="en-US" dirty="0" smtClean="0"/>
              <a:t> </a:t>
            </a:r>
            <a:r>
              <a:rPr lang="en-US" dirty="0" smtClean="0"/>
              <a:t>Frequency Response Measurement System for </a:t>
            </a:r>
            <a:r>
              <a:rPr lang="en-US" dirty="0" smtClean="0"/>
              <a:t>the Caltech </a:t>
            </a:r>
            <a:r>
              <a:rPr lang="en-US" dirty="0" smtClean="0"/>
              <a:t>40m </a:t>
            </a:r>
            <a:r>
              <a:rPr lang="en-US" dirty="0"/>
              <a:t>I</a:t>
            </a:r>
            <a:r>
              <a:rPr lang="en-US" dirty="0" smtClean="0"/>
              <a:t>nterferometer</a:t>
            </a:r>
            <a:endParaRPr lang="en-US" dirty="0"/>
          </a:p>
        </p:txBody>
      </p:sp>
      <p:sp>
        <p:nvSpPr>
          <p:cNvPr id="2054" name="Rectangle 6"/>
          <p:cNvSpPr>
            <a:spLocks noGrp="1" noChangeArrowheads="1"/>
          </p:cNvSpPr>
          <p:nvPr>
            <p:ph type="body" idx="1"/>
          </p:nvPr>
        </p:nvSpPr>
        <p:spPr>
          <a:xfrm>
            <a:off x="685800" y="3810000"/>
            <a:ext cx="7772400" cy="2286000"/>
          </a:xfrm>
        </p:spPr>
        <p:txBody>
          <a:bodyPr/>
          <a:lstStyle/>
          <a:p>
            <a:pPr marL="0" indent="0" algn="ctr">
              <a:buNone/>
            </a:pPr>
            <a:r>
              <a:rPr lang="en-US" dirty="0" smtClean="0"/>
              <a:t>Nichin Sreekantaswamy</a:t>
            </a:r>
          </a:p>
          <a:p>
            <a:pPr marL="0" indent="0" algn="ctr">
              <a:buNone/>
            </a:pPr>
            <a:r>
              <a:rPr lang="en-US" dirty="0" err="1" smtClean="0"/>
              <a:t>BITS,Pilani</a:t>
            </a:r>
            <a:r>
              <a:rPr lang="en-US" dirty="0" smtClean="0"/>
              <a:t> – Goa Campus</a:t>
            </a:r>
          </a:p>
          <a:p>
            <a:pPr marL="0" indent="0" algn="ctr">
              <a:buNone/>
            </a:pPr>
            <a:endParaRPr lang="en-US" dirty="0" smtClean="0"/>
          </a:p>
          <a:p>
            <a:pPr marL="0" indent="0" algn="ctr">
              <a:buNone/>
            </a:pPr>
            <a:r>
              <a:rPr lang="en-US" dirty="0" smtClean="0"/>
              <a:t>LIGO SURF 2014</a:t>
            </a:r>
          </a:p>
          <a:p>
            <a:pPr marL="0" indent="0" algn="ctr">
              <a:buNone/>
            </a:pPr>
            <a:r>
              <a:rPr lang="en-US" dirty="0" smtClean="0"/>
              <a:t>Mentors: Eric Gustafson and Jameson Rollins</a:t>
            </a:r>
            <a:endParaRPr lang="en-US" dirty="0"/>
          </a:p>
        </p:txBody>
      </p:sp>
      <p:sp>
        <p:nvSpPr>
          <p:cNvPr id="6" name="Footer Placeholder 3"/>
          <p:cNvSpPr txBox="1">
            <a:spLocks/>
          </p:cNvSpPr>
          <p:nvPr/>
        </p:nvSpPr>
        <p:spPr bwMode="auto">
          <a:xfrm>
            <a:off x="33528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ctr" rtl="0" eaLnBrk="0" fontAlgn="base" hangingPunct="0">
              <a:spcBef>
                <a:spcPct val="0"/>
              </a:spcBef>
              <a:spcAft>
                <a:spcPct val="0"/>
              </a:spcAft>
              <a:defRPr sz="1400" b="1" i="1"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LIGO Laboratory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 Multiplexer</a:t>
            </a:r>
            <a:endParaRPr lang="en-US" dirty="0"/>
          </a:p>
        </p:txBody>
      </p:sp>
      <p:sp>
        <p:nvSpPr>
          <p:cNvPr id="4" name="Footer Placeholder 3"/>
          <p:cNvSpPr>
            <a:spLocks noGrp="1"/>
          </p:cNvSpPr>
          <p:nvPr>
            <p:ph type="ftr" sz="quarter" idx="11"/>
          </p:nvPr>
        </p:nvSpPr>
        <p:spPr/>
        <p:txBody>
          <a:bodyPr/>
          <a:lstStyle/>
          <a:p>
            <a:r>
              <a:rPr lang="en-US" smtClean="0"/>
              <a:t>LIGO Laboratory</a:t>
            </a:r>
            <a:endParaRPr lang="en-US"/>
          </a:p>
        </p:txBody>
      </p:sp>
      <p:sp>
        <p:nvSpPr>
          <p:cNvPr id="5" name="Slide Number Placeholder 4"/>
          <p:cNvSpPr>
            <a:spLocks noGrp="1"/>
          </p:cNvSpPr>
          <p:nvPr>
            <p:ph type="sldNum" sz="quarter" idx="12"/>
          </p:nvPr>
        </p:nvSpPr>
        <p:spPr/>
        <p:txBody>
          <a:bodyPr/>
          <a:lstStyle/>
          <a:p>
            <a:fld id="{5561AFB7-52B6-464F-9EE7-352F2286E08E}" type="slidenum">
              <a:rPr lang="en-US" smtClean="0"/>
              <a:pPr/>
              <a:t>10</a:t>
            </a:fld>
            <a:endParaRPr lang="en-US"/>
          </a:p>
        </p:txBody>
      </p:sp>
      <p:pic>
        <p:nvPicPr>
          <p:cNvPr id="6" name="Picture 2" descr="C:\a_my_stuff\CaltechWork\Presentation\RF_Multiplexers.pn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b="3830"/>
          <a:stretch/>
        </p:blipFill>
        <p:spPr bwMode="auto">
          <a:xfrm>
            <a:off x="5233918" y="1730237"/>
            <a:ext cx="3833882" cy="461672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bwMode="auto">
          <a:xfrm>
            <a:off x="685800" y="1981200"/>
            <a:ext cx="426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Monotype Sorts" pitchFamily="2" charset="2"/>
              <a:buChar char="l"/>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Monotype Sorts" pitchFamily="2" charset="2"/>
              <a:buChar char="l"/>
              <a:defRPr sz="16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16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16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16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16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1600">
                <a:solidFill>
                  <a:schemeClr val="tx1"/>
                </a:solidFill>
                <a:latin typeface="+mn-lt"/>
              </a:defRPr>
            </a:lvl9pPr>
          </a:lstStyle>
          <a:p>
            <a:r>
              <a:rPr lang="en-US" dirty="0" smtClean="0"/>
              <a:t>Channel selection using a simple TCP/IP script.</a:t>
            </a:r>
          </a:p>
          <a:p>
            <a:r>
              <a:rPr lang="en-US" dirty="0" smtClean="0"/>
              <a:t>Connected to the </a:t>
            </a:r>
            <a:r>
              <a:rPr lang="en-US" dirty="0"/>
              <a:t>LAN n</a:t>
            </a:r>
            <a:r>
              <a:rPr lang="en-US" dirty="0" smtClean="0"/>
              <a:t>etwork</a:t>
            </a:r>
            <a:endParaRPr lang="en-US" dirty="0"/>
          </a:p>
        </p:txBody>
      </p:sp>
    </p:spTree>
    <p:extLst>
      <p:ext uri="{BB962C8B-B14F-4D97-AF65-F5344CB8AC3E}">
        <p14:creationId xmlns:p14="http://schemas.microsoft.com/office/powerpoint/2010/main" val="1353880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Delay in RF cables</a:t>
            </a:r>
            <a:endParaRPr lang="en-US" dirty="0"/>
          </a:p>
        </p:txBody>
      </p:sp>
      <p:sp>
        <p:nvSpPr>
          <p:cNvPr id="4" name="Footer Placeholder 3"/>
          <p:cNvSpPr>
            <a:spLocks noGrp="1"/>
          </p:cNvSpPr>
          <p:nvPr>
            <p:ph type="ftr" sz="quarter" idx="11"/>
          </p:nvPr>
        </p:nvSpPr>
        <p:spPr/>
        <p:txBody>
          <a:bodyPr/>
          <a:lstStyle/>
          <a:p>
            <a:r>
              <a:rPr lang="en-US" smtClean="0"/>
              <a:t>LIGO Laboratory</a:t>
            </a:r>
            <a:endParaRPr lang="en-US"/>
          </a:p>
        </p:txBody>
      </p:sp>
      <p:sp>
        <p:nvSpPr>
          <p:cNvPr id="5" name="Slide Number Placeholder 4"/>
          <p:cNvSpPr>
            <a:spLocks noGrp="1"/>
          </p:cNvSpPr>
          <p:nvPr>
            <p:ph type="sldNum" sz="quarter" idx="12"/>
          </p:nvPr>
        </p:nvSpPr>
        <p:spPr/>
        <p:txBody>
          <a:bodyPr/>
          <a:lstStyle/>
          <a:p>
            <a:fld id="{5561AFB7-52B6-464F-9EE7-352F2286E08E}" type="slidenum">
              <a:rPr lang="en-US" smtClean="0"/>
              <a:pPr/>
              <a:t>11</a:t>
            </a:fld>
            <a:endParaRPr lang="en-US"/>
          </a:p>
        </p:txBody>
      </p:sp>
      <p:pic>
        <p:nvPicPr>
          <p:cNvPr id="14338" name="Picture 2" descr="C:\a_my_stuff\CaltechWork\Presentation\dela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1" y="1981200"/>
            <a:ext cx="5766660" cy="414855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304799" y="1981200"/>
            <a:ext cx="2819401" cy="3867260"/>
          </a:xfrm>
        </p:spPr>
        <p:txBody>
          <a:bodyPr/>
          <a:lstStyle/>
          <a:p>
            <a:r>
              <a:rPr lang="en-US" dirty="0" smtClean="0"/>
              <a:t>Transfer function for an ideal delay function : </a:t>
            </a:r>
            <a:r>
              <a:rPr lang="en-US" dirty="0" smtClean="0">
                <a:solidFill>
                  <a:schemeClr val="tx1"/>
                </a:solidFill>
                <a:latin typeface="+mn-lt"/>
                <a:ea typeface="+mn-ea"/>
                <a:cs typeface="+mn-cs"/>
              </a:rPr>
              <a:t>e</a:t>
            </a:r>
            <a:r>
              <a:rPr lang="en-US" baseline="30000" dirty="0">
                <a:solidFill>
                  <a:schemeClr val="tx1"/>
                </a:solidFill>
                <a:latin typeface="+mn-lt"/>
                <a:ea typeface="+mn-ea"/>
                <a:cs typeface="+mn-cs"/>
              </a:rPr>
              <a:t>(-</a:t>
            </a:r>
            <a:r>
              <a:rPr lang="en-US" baseline="30000" dirty="0" err="1">
                <a:solidFill>
                  <a:schemeClr val="tx1"/>
                </a:solidFill>
                <a:latin typeface="+mn-lt"/>
                <a:ea typeface="+mn-ea"/>
                <a:cs typeface="+mn-cs"/>
              </a:rPr>
              <a:t>sT</a:t>
            </a:r>
            <a:r>
              <a:rPr lang="en-US" baseline="-25000" dirty="0" err="1">
                <a:solidFill>
                  <a:schemeClr val="tx1"/>
                </a:solidFill>
                <a:latin typeface="+mn-lt"/>
                <a:ea typeface="+mn-ea"/>
                <a:cs typeface="+mn-cs"/>
              </a:rPr>
              <a:t>d</a:t>
            </a:r>
            <a:r>
              <a:rPr lang="en-US" baseline="30000" dirty="0" smtClean="0">
                <a:solidFill>
                  <a:schemeClr val="tx1"/>
                </a:solidFill>
                <a:latin typeface="+mn-lt"/>
                <a:ea typeface="+mn-ea"/>
                <a:cs typeface="+mn-cs"/>
              </a:rPr>
              <a:t>)  </a:t>
            </a:r>
          </a:p>
          <a:p>
            <a:endParaRPr lang="en-US" baseline="30000" dirty="0" smtClean="0">
              <a:solidFill>
                <a:schemeClr val="tx1"/>
              </a:solidFill>
              <a:latin typeface="+mn-lt"/>
              <a:ea typeface="+mn-ea"/>
              <a:cs typeface="+mn-cs"/>
            </a:endParaRPr>
          </a:p>
          <a:p>
            <a:r>
              <a:rPr lang="en-US" dirty="0" smtClean="0"/>
              <a:t>The slope of the phase gives the time delay.</a:t>
            </a:r>
          </a:p>
        </p:txBody>
      </p:sp>
    </p:spTree>
    <p:extLst>
      <p:ext uri="{BB962C8B-B14F-4D97-AF65-F5344CB8AC3E}">
        <p14:creationId xmlns:p14="http://schemas.microsoft.com/office/powerpoint/2010/main" val="3597778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Demodulator Boards</a:t>
            </a:r>
            <a:endParaRPr lang="en-US" dirty="0"/>
          </a:p>
        </p:txBody>
      </p:sp>
      <p:sp>
        <p:nvSpPr>
          <p:cNvPr id="3" name="Content Placeholder 2"/>
          <p:cNvSpPr>
            <a:spLocks noGrp="1"/>
          </p:cNvSpPr>
          <p:nvPr>
            <p:ph idx="1"/>
          </p:nvPr>
        </p:nvSpPr>
        <p:spPr>
          <a:xfrm>
            <a:off x="914399" y="1752600"/>
            <a:ext cx="6172201" cy="3657600"/>
          </a:xfrm>
        </p:spPr>
        <p:txBody>
          <a:bodyPr/>
          <a:lstStyle/>
          <a:p>
            <a:r>
              <a:rPr lang="en-US" sz="2000" dirty="0" smtClean="0"/>
              <a:t>Demodulator board’s transfer function between PD Input and PD RF </a:t>
            </a:r>
            <a:r>
              <a:rPr lang="en-US" sz="2000" dirty="0" smtClean="0"/>
              <a:t>MON</a:t>
            </a:r>
          </a:p>
          <a:p>
            <a:r>
              <a:rPr lang="en-US" sz="2000" dirty="0" smtClean="0"/>
              <a:t>Vector Fitting: Fit </a:t>
            </a:r>
            <a:r>
              <a:rPr lang="en-US" sz="2000" dirty="0"/>
              <a:t>the frequency response into a model / transfer function or simply an equation.</a:t>
            </a:r>
          </a:p>
          <a:p>
            <a:endParaRPr lang="en-US" dirty="0"/>
          </a:p>
        </p:txBody>
      </p:sp>
      <p:sp>
        <p:nvSpPr>
          <p:cNvPr id="4" name="Footer Placeholder 3"/>
          <p:cNvSpPr>
            <a:spLocks noGrp="1"/>
          </p:cNvSpPr>
          <p:nvPr>
            <p:ph type="ftr" sz="quarter" idx="11"/>
          </p:nvPr>
        </p:nvSpPr>
        <p:spPr/>
        <p:txBody>
          <a:bodyPr/>
          <a:lstStyle/>
          <a:p>
            <a:r>
              <a:rPr lang="en-US" smtClean="0"/>
              <a:t>LIGO Laboratory</a:t>
            </a:r>
            <a:endParaRPr lang="en-US"/>
          </a:p>
        </p:txBody>
      </p:sp>
      <p:sp>
        <p:nvSpPr>
          <p:cNvPr id="5" name="Slide Number Placeholder 4"/>
          <p:cNvSpPr>
            <a:spLocks noGrp="1"/>
          </p:cNvSpPr>
          <p:nvPr>
            <p:ph type="sldNum" sz="quarter" idx="12"/>
          </p:nvPr>
        </p:nvSpPr>
        <p:spPr/>
        <p:txBody>
          <a:bodyPr/>
          <a:lstStyle/>
          <a:p>
            <a:fld id="{5561AFB7-52B6-464F-9EE7-352F2286E08E}" type="slidenum">
              <a:rPr lang="en-US" smtClean="0"/>
              <a:pPr/>
              <a:t>12</a:t>
            </a:fld>
            <a:endParaRPr lang="en-US"/>
          </a:p>
        </p:txBody>
      </p:sp>
      <p:pic>
        <p:nvPicPr>
          <p:cNvPr id="6"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18348" r="12037"/>
          <a:stretch/>
        </p:blipFill>
        <p:spPr bwMode="auto">
          <a:xfrm>
            <a:off x="7086600" y="1890793"/>
            <a:ext cx="1792636"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5362" name="Picture 2" descr="C:\a_my_stuff\CaltechWork\Presentation\demodulator board.png"/>
          <p:cNvPicPr>
            <a:picLocks noChangeAspect="1" noChangeArrowheads="1"/>
          </p:cNvPicPr>
          <p:nvPr/>
        </p:nvPicPr>
        <p:blipFill rotWithShape="1">
          <a:blip r:embed="rId4">
            <a:extLst>
              <a:ext uri="{28A0092B-C50C-407E-A947-70E740481C1C}">
                <a14:useLocalDpi xmlns:a14="http://schemas.microsoft.com/office/drawing/2010/main" val="0"/>
              </a:ext>
            </a:extLst>
          </a:blip>
          <a:srcRect l="2321"/>
          <a:stretch/>
        </p:blipFill>
        <p:spPr bwMode="auto">
          <a:xfrm>
            <a:off x="762001" y="3124200"/>
            <a:ext cx="6068650" cy="3733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388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PDFR </a:t>
            </a:r>
            <a:r>
              <a:rPr lang="en-US" dirty="0" smtClean="0"/>
              <a:t>system, Again</a:t>
            </a:r>
            <a:endParaRPr lang="en-US" dirty="0"/>
          </a:p>
        </p:txBody>
      </p:sp>
      <p:sp>
        <p:nvSpPr>
          <p:cNvPr id="4" name="Footer Placeholder 3"/>
          <p:cNvSpPr>
            <a:spLocks noGrp="1"/>
          </p:cNvSpPr>
          <p:nvPr>
            <p:ph type="ftr" sz="quarter" idx="11"/>
          </p:nvPr>
        </p:nvSpPr>
        <p:spPr>
          <a:xfrm>
            <a:off x="3195897" y="6477000"/>
            <a:ext cx="2895600" cy="457200"/>
          </a:xfrm>
        </p:spPr>
        <p:txBody>
          <a:bodyPr/>
          <a:lstStyle/>
          <a:p>
            <a:r>
              <a:rPr lang="en-US" dirty="0" smtClean="0"/>
              <a:t>LIGO Laboratory</a:t>
            </a:r>
            <a:endParaRPr lang="en-US" dirty="0"/>
          </a:p>
        </p:txBody>
      </p:sp>
      <p:sp>
        <p:nvSpPr>
          <p:cNvPr id="5" name="Slide Number Placeholder 4"/>
          <p:cNvSpPr>
            <a:spLocks noGrp="1"/>
          </p:cNvSpPr>
          <p:nvPr>
            <p:ph type="sldNum" sz="quarter" idx="12"/>
          </p:nvPr>
        </p:nvSpPr>
        <p:spPr/>
        <p:txBody>
          <a:bodyPr/>
          <a:lstStyle/>
          <a:p>
            <a:fld id="{5561AFB7-52B6-464F-9EE7-352F2286E08E}" type="slidenum">
              <a:rPr lang="en-US" smtClean="0"/>
              <a:pPr/>
              <a:t>13</a:t>
            </a:fld>
            <a:endParaRPr lang="en-US"/>
          </a:p>
        </p:txBody>
      </p:sp>
      <p:pic>
        <p:nvPicPr>
          <p:cNvPr id="7172" name="Picture 4" descr="C:\a_my_stuff\CaltechWork\Presentation\PDFR_setu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695" y="1609240"/>
            <a:ext cx="8441922" cy="479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699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PDFR GUI</a:t>
            </a:r>
            <a:endParaRPr lang="en-US" dirty="0"/>
          </a:p>
        </p:txBody>
      </p:sp>
      <p:sp>
        <p:nvSpPr>
          <p:cNvPr id="3" name="Content Placeholder 2"/>
          <p:cNvSpPr>
            <a:spLocks noGrp="1"/>
          </p:cNvSpPr>
          <p:nvPr>
            <p:ph idx="1"/>
          </p:nvPr>
        </p:nvSpPr>
        <p:spPr>
          <a:xfrm>
            <a:off x="685800" y="1981200"/>
            <a:ext cx="3886200" cy="1752600"/>
          </a:xfrm>
        </p:spPr>
        <p:txBody>
          <a:bodyPr/>
          <a:lstStyle/>
          <a:p>
            <a:r>
              <a:rPr lang="en-US" sz="2000" dirty="0" smtClean="0"/>
              <a:t>GUI window </a:t>
            </a:r>
            <a:r>
              <a:rPr lang="en-US" sz="2000" dirty="0" smtClean="0"/>
              <a:t>to run scripts.</a:t>
            </a:r>
          </a:p>
          <a:p>
            <a:r>
              <a:rPr lang="en-US" sz="2000" dirty="0" smtClean="0"/>
              <a:t>Has extra buttons for running tests on all PDs and to bring up previous measurement plots for each PD.</a:t>
            </a:r>
            <a:endParaRPr lang="en-US" sz="2000" dirty="0"/>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LIGO Laboratory</a:t>
            </a:r>
            <a:endParaRPr lang="en-US"/>
          </a:p>
        </p:txBody>
      </p:sp>
      <p:sp>
        <p:nvSpPr>
          <p:cNvPr id="5" name="Slide Number Placeholder 4"/>
          <p:cNvSpPr>
            <a:spLocks noGrp="1"/>
          </p:cNvSpPr>
          <p:nvPr>
            <p:ph type="sldNum" sz="quarter" idx="12"/>
          </p:nvPr>
        </p:nvSpPr>
        <p:spPr/>
        <p:txBody>
          <a:bodyPr/>
          <a:lstStyle/>
          <a:p>
            <a:fld id="{5561AFB7-52B6-464F-9EE7-352F2286E08E}" type="slidenum">
              <a:rPr lang="en-US" smtClean="0"/>
              <a:pPr/>
              <a:t>14</a:t>
            </a:fld>
            <a:endParaRPr lang="en-US"/>
          </a:p>
        </p:txBody>
      </p:sp>
      <p:pic>
        <p:nvPicPr>
          <p:cNvPr id="16386" name="Picture 2" descr="C:\a_my_stuff\CaltechWork\Presentation\med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1932" y="1633780"/>
            <a:ext cx="3933181" cy="4667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320" t="10992" r="22249" b="14043"/>
          <a:stretch/>
        </p:blipFill>
        <p:spPr bwMode="auto">
          <a:xfrm>
            <a:off x="381000" y="3733800"/>
            <a:ext cx="4267200" cy="230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8620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Presentation</a:t>
            </a:r>
            <a:endParaRPr lang="en-US" dirty="0"/>
          </a:p>
        </p:txBody>
      </p:sp>
      <p:sp>
        <p:nvSpPr>
          <p:cNvPr id="3" name="Content Placeholder 2"/>
          <p:cNvSpPr>
            <a:spLocks noGrp="1"/>
          </p:cNvSpPr>
          <p:nvPr>
            <p:ph idx="1"/>
          </p:nvPr>
        </p:nvSpPr>
        <p:spPr/>
        <p:txBody>
          <a:bodyPr/>
          <a:lstStyle/>
          <a:p>
            <a:r>
              <a:rPr lang="en-US" dirty="0" smtClean="0"/>
              <a:t>Compare the </a:t>
            </a:r>
            <a:r>
              <a:rPr lang="en-US" dirty="0" err="1" smtClean="0"/>
              <a:t>transimpedance</a:t>
            </a:r>
            <a:r>
              <a:rPr lang="en-US" dirty="0" smtClean="0"/>
              <a:t> with a canonical measurement.</a:t>
            </a:r>
          </a:p>
          <a:p>
            <a:r>
              <a:rPr lang="en-US" dirty="0" smtClean="0"/>
              <a:t>Vector Fitting</a:t>
            </a:r>
            <a:endParaRPr lang="en-US" dirty="0"/>
          </a:p>
          <a:p>
            <a:pPr lvl="1"/>
            <a:r>
              <a:rPr lang="en-US" dirty="0" smtClean="0"/>
              <a:t>The </a:t>
            </a:r>
            <a:r>
              <a:rPr lang="en-US" dirty="0" err="1" smtClean="0"/>
              <a:t>transimpedance</a:t>
            </a:r>
            <a:r>
              <a:rPr lang="en-US" dirty="0" smtClean="0"/>
              <a:t> curves can be fit into a transfer function that is defined with its poles and zeros. This makes our system more robust.</a:t>
            </a:r>
          </a:p>
          <a:p>
            <a:pPr lvl="1"/>
            <a:r>
              <a:rPr lang="en-US" dirty="0"/>
              <a:t>The PDFR system has an option to call the standard vector fitting script on </a:t>
            </a:r>
            <a:r>
              <a:rPr lang="en-US" dirty="0" err="1"/>
              <a:t>Matlab</a:t>
            </a:r>
            <a:r>
              <a:rPr lang="en-US" dirty="0"/>
              <a:t> and get the transfer function</a:t>
            </a:r>
            <a:r>
              <a:rPr lang="en-US" dirty="0" smtClean="0"/>
              <a:t>.</a:t>
            </a:r>
          </a:p>
        </p:txBody>
      </p:sp>
      <p:sp>
        <p:nvSpPr>
          <p:cNvPr id="4" name="Footer Placeholder 3"/>
          <p:cNvSpPr>
            <a:spLocks noGrp="1"/>
          </p:cNvSpPr>
          <p:nvPr>
            <p:ph type="ftr" sz="quarter" idx="11"/>
          </p:nvPr>
        </p:nvSpPr>
        <p:spPr/>
        <p:txBody>
          <a:bodyPr/>
          <a:lstStyle/>
          <a:p>
            <a:r>
              <a:rPr lang="en-US" smtClean="0"/>
              <a:t>LIGO Laboratory</a:t>
            </a:r>
            <a:endParaRPr lang="en-US"/>
          </a:p>
        </p:txBody>
      </p:sp>
      <p:sp>
        <p:nvSpPr>
          <p:cNvPr id="5" name="Slide Number Placeholder 4"/>
          <p:cNvSpPr>
            <a:spLocks noGrp="1"/>
          </p:cNvSpPr>
          <p:nvPr>
            <p:ph type="sldNum" sz="quarter" idx="12"/>
          </p:nvPr>
        </p:nvSpPr>
        <p:spPr/>
        <p:txBody>
          <a:bodyPr/>
          <a:lstStyle/>
          <a:p>
            <a:fld id="{5561AFB7-52B6-464F-9EE7-352F2286E08E}" type="slidenum">
              <a:rPr lang="en-US" smtClean="0"/>
              <a:pPr/>
              <a:t>15</a:t>
            </a:fld>
            <a:endParaRPr lang="en-US"/>
          </a:p>
        </p:txBody>
      </p:sp>
    </p:spTree>
    <p:extLst>
      <p:ext uri="{BB962C8B-B14F-4D97-AF65-F5344CB8AC3E}">
        <p14:creationId xmlns:p14="http://schemas.microsoft.com/office/powerpoint/2010/main" val="3264927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381000" y="1981200"/>
            <a:ext cx="8077200" cy="4343400"/>
          </a:xfrm>
        </p:spPr>
        <p:txBody>
          <a:bodyPr/>
          <a:lstStyle/>
          <a:p>
            <a:r>
              <a:rPr lang="en-US" sz="3200" dirty="0" smtClean="0"/>
              <a:t>The </a:t>
            </a:r>
            <a:r>
              <a:rPr lang="en-US" sz="3200" dirty="0"/>
              <a:t>PDFR system is very </a:t>
            </a:r>
            <a:r>
              <a:rPr lang="en-US" sz="3200" dirty="0" smtClean="0"/>
              <a:t>flexible and </a:t>
            </a:r>
            <a:r>
              <a:rPr lang="en-US" sz="3200" dirty="0"/>
              <a:t>can be used </a:t>
            </a:r>
            <a:r>
              <a:rPr lang="en-US" sz="3200" dirty="0" smtClean="0"/>
              <a:t>to accommodate any new PD</a:t>
            </a:r>
          </a:p>
          <a:p>
            <a:r>
              <a:rPr lang="en-US" sz="3200" dirty="0" smtClean="0"/>
              <a:t>Vector fitting of </a:t>
            </a:r>
            <a:r>
              <a:rPr lang="en-US" sz="3200" dirty="0" err="1" smtClean="0"/>
              <a:t>transimpedance</a:t>
            </a:r>
            <a:r>
              <a:rPr lang="en-US" sz="3200" dirty="0" smtClean="0"/>
              <a:t> is being improved to be more accurate.</a:t>
            </a:r>
          </a:p>
          <a:p>
            <a:r>
              <a:rPr lang="en-US" sz="3200" dirty="0" smtClean="0"/>
              <a:t>Future work:</a:t>
            </a:r>
            <a:endParaRPr lang="en-US" sz="3200" dirty="0"/>
          </a:p>
          <a:p>
            <a:pPr lvl="1"/>
            <a:r>
              <a:rPr lang="en-US" sz="2400" dirty="0" smtClean="0"/>
              <a:t>More accurate curve </a:t>
            </a:r>
            <a:r>
              <a:rPr lang="en-US" sz="2400" dirty="0"/>
              <a:t>fitting </a:t>
            </a:r>
            <a:endParaRPr lang="en-US" sz="2400" dirty="0" smtClean="0"/>
          </a:p>
          <a:p>
            <a:pPr lvl="1"/>
            <a:r>
              <a:rPr lang="en-US" sz="2400" dirty="0" smtClean="0"/>
              <a:t>A way to </a:t>
            </a:r>
            <a:r>
              <a:rPr lang="en-US" sz="2400" dirty="0"/>
              <a:t>detect and exclude regions of bad </a:t>
            </a:r>
            <a:r>
              <a:rPr lang="en-US" sz="2400" dirty="0" smtClean="0"/>
              <a:t>coherence.</a:t>
            </a:r>
          </a:p>
          <a:p>
            <a:endParaRPr lang="en-US" dirty="0"/>
          </a:p>
        </p:txBody>
      </p:sp>
      <p:sp>
        <p:nvSpPr>
          <p:cNvPr id="4" name="Footer Placeholder 3"/>
          <p:cNvSpPr>
            <a:spLocks noGrp="1"/>
          </p:cNvSpPr>
          <p:nvPr>
            <p:ph type="ftr" sz="quarter" idx="11"/>
          </p:nvPr>
        </p:nvSpPr>
        <p:spPr/>
        <p:txBody>
          <a:bodyPr/>
          <a:lstStyle/>
          <a:p>
            <a:r>
              <a:rPr lang="en-US" smtClean="0"/>
              <a:t>LIGO Laboratory</a:t>
            </a:r>
            <a:endParaRPr lang="en-US"/>
          </a:p>
        </p:txBody>
      </p:sp>
      <p:sp>
        <p:nvSpPr>
          <p:cNvPr id="5" name="Slide Number Placeholder 4"/>
          <p:cNvSpPr>
            <a:spLocks noGrp="1"/>
          </p:cNvSpPr>
          <p:nvPr>
            <p:ph type="sldNum" sz="quarter" idx="12"/>
          </p:nvPr>
        </p:nvSpPr>
        <p:spPr/>
        <p:txBody>
          <a:bodyPr/>
          <a:lstStyle/>
          <a:p>
            <a:fld id="{5561AFB7-52B6-464F-9EE7-352F2286E08E}" type="slidenum">
              <a:rPr lang="en-US" smtClean="0"/>
              <a:pPr/>
              <a:t>16</a:t>
            </a:fld>
            <a:endParaRPr lang="en-US"/>
          </a:p>
        </p:txBody>
      </p:sp>
    </p:spTree>
    <p:extLst>
      <p:ext uri="{BB962C8B-B14F-4D97-AF65-F5344CB8AC3E}">
        <p14:creationId xmlns:p14="http://schemas.microsoft.com/office/powerpoint/2010/main" val="3826177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239000" cy="1143000"/>
          </a:xfrm>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a:t>Eric </a:t>
            </a:r>
            <a:r>
              <a:rPr lang="en-US" dirty="0" smtClean="0"/>
              <a:t>Gustafson</a:t>
            </a:r>
            <a:r>
              <a:rPr lang="en-US" dirty="0"/>
              <a:t>, </a:t>
            </a:r>
            <a:r>
              <a:rPr lang="en-US" dirty="0" smtClean="0"/>
              <a:t>Jamie Rollins </a:t>
            </a:r>
          </a:p>
          <a:p>
            <a:r>
              <a:rPr lang="en-US" dirty="0" smtClean="0"/>
              <a:t>40 </a:t>
            </a:r>
            <a:r>
              <a:rPr lang="en-US" dirty="0"/>
              <a:t>meter folks</a:t>
            </a:r>
            <a:r>
              <a:rPr lang="en-US" dirty="0" smtClean="0"/>
              <a:t>: </a:t>
            </a:r>
            <a:r>
              <a:rPr lang="en-US" dirty="0" err="1" smtClean="0"/>
              <a:t>Rana</a:t>
            </a:r>
            <a:r>
              <a:rPr lang="en-US" dirty="0" smtClean="0"/>
              <a:t>, Koji, </a:t>
            </a:r>
            <a:r>
              <a:rPr lang="en-US" dirty="0" err="1" smtClean="0"/>
              <a:t>EricQ</a:t>
            </a:r>
            <a:r>
              <a:rPr lang="en-US" dirty="0" smtClean="0"/>
              <a:t>, </a:t>
            </a:r>
            <a:r>
              <a:rPr lang="en-US" dirty="0" err="1" smtClean="0"/>
              <a:t>Jenne</a:t>
            </a:r>
            <a:r>
              <a:rPr lang="en-US" dirty="0" smtClean="0"/>
              <a:t>, </a:t>
            </a:r>
            <a:r>
              <a:rPr lang="en-US" dirty="0" err="1" smtClean="0"/>
              <a:t>Manasa</a:t>
            </a:r>
            <a:r>
              <a:rPr lang="en-US" dirty="0" smtClean="0"/>
              <a:t>, Steve</a:t>
            </a:r>
            <a:endParaRPr lang="en-US" dirty="0"/>
          </a:p>
          <a:p>
            <a:r>
              <a:rPr lang="en-US" dirty="0" err="1" smtClean="0"/>
              <a:t>Akhil</a:t>
            </a:r>
            <a:r>
              <a:rPr lang="en-US" dirty="0" smtClean="0"/>
              <a:t>, Andres, Harry</a:t>
            </a:r>
            <a:endParaRPr lang="en-US" dirty="0"/>
          </a:p>
          <a:p>
            <a:r>
              <a:rPr lang="en-US" dirty="0"/>
              <a:t>National Science </a:t>
            </a:r>
            <a:r>
              <a:rPr lang="en-US" dirty="0" smtClean="0"/>
              <a:t>Foundation</a:t>
            </a:r>
            <a:endParaRPr lang="en-US" dirty="0"/>
          </a:p>
        </p:txBody>
      </p:sp>
      <p:sp>
        <p:nvSpPr>
          <p:cNvPr id="4" name="Footer Placeholder 3"/>
          <p:cNvSpPr>
            <a:spLocks noGrp="1"/>
          </p:cNvSpPr>
          <p:nvPr>
            <p:ph type="ftr" sz="quarter" idx="11"/>
          </p:nvPr>
        </p:nvSpPr>
        <p:spPr/>
        <p:txBody>
          <a:bodyPr/>
          <a:lstStyle/>
          <a:p>
            <a:r>
              <a:rPr lang="en-US" smtClean="0"/>
              <a:t>LIGO Laboratory</a:t>
            </a:r>
            <a:endParaRPr lang="en-US"/>
          </a:p>
        </p:txBody>
      </p:sp>
      <p:sp>
        <p:nvSpPr>
          <p:cNvPr id="5" name="Slide Number Placeholder 4"/>
          <p:cNvSpPr>
            <a:spLocks noGrp="1"/>
          </p:cNvSpPr>
          <p:nvPr>
            <p:ph type="sldNum" sz="quarter" idx="12"/>
          </p:nvPr>
        </p:nvSpPr>
        <p:spPr/>
        <p:txBody>
          <a:bodyPr/>
          <a:lstStyle/>
          <a:p>
            <a:fld id="{5561AFB7-52B6-464F-9EE7-352F2286E08E}" type="slidenum">
              <a:rPr lang="en-US" smtClean="0"/>
              <a:pPr/>
              <a:t>17</a:t>
            </a:fld>
            <a:endParaRPr lang="en-US"/>
          </a:p>
        </p:txBody>
      </p:sp>
    </p:spTree>
    <p:extLst>
      <p:ext uri="{BB962C8B-B14F-4D97-AF65-F5344CB8AC3E}">
        <p14:creationId xmlns:p14="http://schemas.microsoft.com/office/powerpoint/2010/main" val="1629133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endParaRPr lang="en-US" dirty="0" smtClean="0"/>
          </a:p>
          <a:p>
            <a:r>
              <a:rPr lang="en-US" dirty="0" smtClean="0"/>
              <a:t>Photodiode </a:t>
            </a:r>
            <a:r>
              <a:rPr lang="en-US" dirty="0" err="1" smtClean="0"/>
              <a:t>Transimpedance</a:t>
            </a:r>
            <a:endParaRPr lang="en-US" dirty="0" smtClean="0"/>
          </a:p>
          <a:p>
            <a:r>
              <a:rPr lang="en-US" dirty="0" err="1" smtClean="0"/>
              <a:t>Transimpedance</a:t>
            </a:r>
            <a:r>
              <a:rPr lang="en-US" dirty="0" smtClean="0"/>
              <a:t> measurement </a:t>
            </a:r>
            <a:r>
              <a:rPr lang="en-US" dirty="0" smtClean="0"/>
              <a:t>t</a:t>
            </a:r>
            <a:r>
              <a:rPr lang="en-US" dirty="0" smtClean="0"/>
              <a:t>echnique</a:t>
            </a:r>
          </a:p>
          <a:p>
            <a:r>
              <a:rPr lang="en-US" dirty="0" smtClean="0"/>
              <a:t>Overview of the </a:t>
            </a:r>
            <a:r>
              <a:rPr lang="en-US" dirty="0"/>
              <a:t>P</a:t>
            </a:r>
            <a:r>
              <a:rPr lang="en-US" dirty="0" smtClean="0"/>
              <a:t>hotodiode Frequency </a:t>
            </a:r>
            <a:r>
              <a:rPr lang="en-US" dirty="0" smtClean="0"/>
              <a:t>R</a:t>
            </a:r>
            <a:r>
              <a:rPr lang="en-US" dirty="0" smtClean="0"/>
              <a:t>esponse (PDFR) system</a:t>
            </a:r>
          </a:p>
          <a:p>
            <a:r>
              <a:rPr lang="en-US" dirty="0" smtClean="0"/>
              <a:t>Other factors affecting measurements (RF cable delay, demodulator boards)</a:t>
            </a:r>
          </a:p>
          <a:p>
            <a:r>
              <a:rPr lang="en-US" dirty="0" smtClean="0"/>
              <a:t>Results</a:t>
            </a:r>
          </a:p>
          <a:p>
            <a:r>
              <a:rPr lang="en-US" dirty="0" smtClean="0"/>
              <a:t>Conclusion</a:t>
            </a:r>
          </a:p>
          <a:p>
            <a:endParaRPr lang="en-US" dirty="0"/>
          </a:p>
        </p:txBody>
      </p:sp>
      <p:sp>
        <p:nvSpPr>
          <p:cNvPr id="4" name="Footer Placeholder 3"/>
          <p:cNvSpPr>
            <a:spLocks noGrp="1"/>
          </p:cNvSpPr>
          <p:nvPr>
            <p:ph type="ftr" sz="quarter" idx="11"/>
          </p:nvPr>
        </p:nvSpPr>
        <p:spPr/>
        <p:txBody>
          <a:bodyPr/>
          <a:lstStyle/>
          <a:p>
            <a:r>
              <a:rPr lang="en-US" dirty="0" smtClean="0"/>
              <a:t>LIGO Laboratory</a:t>
            </a:r>
            <a:endParaRPr lang="en-US" dirty="0"/>
          </a:p>
        </p:txBody>
      </p:sp>
      <p:sp>
        <p:nvSpPr>
          <p:cNvPr id="5" name="Slide Number Placeholder 4"/>
          <p:cNvSpPr>
            <a:spLocks noGrp="1"/>
          </p:cNvSpPr>
          <p:nvPr>
            <p:ph type="sldNum" sz="quarter" idx="12"/>
          </p:nvPr>
        </p:nvSpPr>
        <p:spPr/>
        <p:txBody>
          <a:bodyPr/>
          <a:lstStyle/>
          <a:p>
            <a:fld id="{5561AFB7-52B6-464F-9EE7-352F2286E08E}" type="slidenum">
              <a:rPr lang="en-US" smtClean="0"/>
              <a:pPr/>
              <a:t>2</a:t>
            </a:fld>
            <a:endParaRPr lang="en-US"/>
          </a:p>
        </p:txBody>
      </p:sp>
    </p:spTree>
    <p:extLst>
      <p:ext uri="{BB962C8B-B14F-4D97-AF65-F5344CB8AC3E}">
        <p14:creationId xmlns:p14="http://schemas.microsoft.com/office/powerpoint/2010/main" val="2697014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239000" cy="990600"/>
          </a:xfrm>
        </p:spPr>
        <p:txBody>
          <a:bodyPr/>
          <a:lstStyle/>
          <a:p>
            <a:r>
              <a:rPr lang="en-US" dirty="0" smtClean="0"/>
              <a:t>Introduction</a:t>
            </a:r>
            <a:endParaRPr lang="en-US" dirty="0"/>
          </a:p>
        </p:txBody>
      </p:sp>
      <p:sp>
        <p:nvSpPr>
          <p:cNvPr id="3" name="Content Placeholder 2"/>
          <p:cNvSpPr>
            <a:spLocks noGrp="1"/>
          </p:cNvSpPr>
          <p:nvPr>
            <p:ph idx="1"/>
          </p:nvPr>
        </p:nvSpPr>
        <p:spPr>
          <a:xfrm>
            <a:off x="685800" y="1905000"/>
            <a:ext cx="7772400" cy="4191000"/>
          </a:xfrm>
        </p:spPr>
        <p:txBody>
          <a:bodyPr/>
          <a:lstStyle/>
          <a:p>
            <a:r>
              <a:rPr lang="en-US" dirty="0">
                <a:solidFill>
                  <a:schemeClr val="tx1"/>
                </a:solidFill>
                <a:latin typeface="+mn-lt"/>
                <a:ea typeface="+mn-ea"/>
                <a:cs typeface="+mn-cs"/>
              </a:rPr>
              <a:t>Several </a:t>
            </a:r>
            <a:r>
              <a:rPr lang="en-US" dirty="0" err="1" smtClean="0">
                <a:solidFill>
                  <a:schemeClr val="tx1"/>
                </a:solidFill>
                <a:latin typeface="+mn-lt"/>
                <a:ea typeface="+mn-ea"/>
                <a:cs typeface="+mn-cs"/>
              </a:rPr>
              <a:t>photorecievers</a:t>
            </a:r>
            <a:r>
              <a:rPr lang="en-US" dirty="0" smtClean="0">
                <a:solidFill>
                  <a:schemeClr val="tx1"/>
                </a:solidFill>
                <a:latin typeface="+mn-lt"/>
                <a:ea typeface="+mn-ea"/>
                <a:cs typeface="+mn-cs"/>
              </a:rPr>
              <a:t> </a:t>
            </a:r>
            <a:r>
              <a:rPr lang="en-US" dirty="0">
                <a:solidFill>
                  <a:schemeClr val="tx1"/>
                </a:solidFill>
                <a:latin typeface="+mn-lt"/>
                <a:ea typeface="+mn-ea"/>
                <a:cs typeface="+mn-cs"/>
              </a:rPr>
              <a:t>are </a:t>
            </a:r>
            <a:r>
              <a:rPr lang="en-US" dirty="0" smtClean="0">
                <a:solidFill>
                  <a:schemeClr val="tx1"/>
                </a:solidFill>
                <a:latin typeface="+mn-lt"/>
                <a:ea typeface="+mn-ea"/>
                <a:cs typeface="+mn-cs"/>
              </a:rPr>
              <a:t>used to provide </a:t>
            </a:r>
            <a:r>
              <a:rPr lang="en-US" dirty="0" smtClean="0">
                <a:solidFill>
                  <a:schemeClr val="tx1"/>
                </a:solidFill>
                <a:latin typeface="+mn-lt"/>
                <a:ea typeface="+mn-ea"/>
                <a:cs typeface="+mn-cs"/>
              </a:rPr>
              <a:t>feedback </a:t>
            </a:r>
            <a:r>
              <a:rPr lang="en-US" dirty="0">
                <a:solidFill>
                  <a:schemeClr val="tx1"/>
                </a:solidFill>
                <a:latin typeface="+mn-lt"/>
                <a:ea typeface="+mn-ea"/>
                <a:cs typeface="+mn-cs"/>
              </a:rPr>
              <a:t>signals to position the mirrors for correct operation of </a:t>
            </a:r>
            <a:r>
              <a:rPr lang="en-US" dirty="0" smtClean="0"/>
              <a:t>the interferometer </a:t>
            </a:r>
            <a:r>
              <a:rPr lang="en-US" dirty="0" smtClean="0">
                <a:solidFill>
                  <a:schemeClr val="tx1"/>
                </a:solidFill>
                <a:latin typeface="+mn-lt"/>
                <a:ea typeface="+mn-ea"/>
                <a:cs typeface="+mn-cs"/>
              </a:rPr>
              <a:t>and </a:t>
            </a:r>
            <a:r>
              <a:rPr lang="en-US" dirty="0">
                <a:solidFill>
                  <a:schemeClr val="tx1"/>
                </a:solidFill>
                <a:latin typeface="+mn-lt"/>
                <a:ea typeface="+mn-ea"/>
                <a:cs typeface="+mn-cs"/>
              </a:rPr>
              <a:t>ensure </a:t>
            </a:r>
            <a:r>
              <a:rPr lang="en-US" dirty="0" smtClean="0">
                <a:solidFill>
                  <a:schemeClr val="tx1"/>
                </a:solidFill>
                <a:latin typeface="+mn-lt"/>
                <a:ea typeface="+mn-ea"/>
                <a:cs typeface="+mn-cs"/>
              </a:rPr>
              <a:t>that the optical </a:t>
            </a:r>
            <a:r>
              <a:rPr lang="en-US" dirty="0" smtClean="0">
                <a:solidFill>
                  <a:schemeClr val="tx1"/>
                </a:solidFill>
                <a:latin typeface="+mn-lt"/>
                <a:ea typeface="+mn-ea"/>
                <a:cs typeface="+mn-cs"/>
              </a:rPr>
              <a:t>cavity </a:t>
            </a:r>
            <a:r>
              <a:rPr lang="en-US" dirty="0">
                <a:solidFill>
                  <a:schemeClr val="tx1"/>
                </a:solidFill>
                <a:latin typeface="+mn-lt"/>
                <a:ea typeface="+mn-ea"/>
                <a:cs typeface="+mn-cs"/>
              </a:rPr>
              <a:t>resonances are acquired and </a:t>
            </a:r>
            <a:r>
              <a:rPr lang="en-US" dirty="0" smtClean="0">
                <a:solidFill>
                  <a:schemeClr val="tx1"/>
                </a:solidFill>
                <a:latin typeface="+mn-lt"/>
                <a:ea typeface="+mn-ea"/>
                <a:cs typeface="+mn-cs"/>
              </a:rPr>
              <a:t>maintained (</a:t>
            </a:r>
            <a:r>
              <a:rPr lang="en-US" dirty="0" smtClean="0"/>
              <a:t>Pound-</a:t>
            </a:r>
            <a:r>
              <a:rPr lang="en-US" dirty="0" err="1" smtClean="0"/>
              <a:t>Drever</a:t>
            </a:r>
            <a:r>
              <a:rPr lang="en-US" dirty="0" smtClean="0"/>
              <a:t>-Hall </a:t>
            </a:r>
            <a:r>
              <a:rPr lang="en-US" dirty="0"/>
              <a:t>technique</a:t>
            </a:r>
            <a:r>
              <a:rPr lang="en-US" dirty="0" smtClean="0">
                <a:solidFill>
                  <a:schemeClr val="tx1"/>
                </a:solidFill>
                <a:latin typeface="+mn-lt"/>
                <a:ea typeface="+mn-ea"/>
                <a:cs typeface="+mn-cs"/>
              </a:rPr>
              <a:t>). </a:t>
            </a:r>
          </a:p>
          <a:p>
            <a:r>
              <a:rPr lang="en-US" dirty="0" smtClean="0">
                <a:solidFill>
                  <a:schemeClr val="tx1"/>
                </a:solidFill>
                <a:latin typeface="+mn-lt"/>
                <a:ea typeface="+mn-ea"/>
                <a:cs typeface="+mn-cs"/>
              </a:rPr>
              <a:t>This </a:t>
            </a:r>
            <a:r>
              <a:rPr lang="en-US" dirty="0">
                <a:solidFill>
                  <a:schemeClr val="tx1"/>
                </a:solidFill>
                <a:latin typeface="+mn-lt"/>
                <a:ea typeface="+mn-ea"/>
                <a:cs typeface="+mn-cs"/>
              </a:rPr>
              <a:t>system will </a:t>
            </a:r>
            <a:r>
              <a:rPr lang="en-US" dirty="0" smtClean="0">
                <a:solidFill>
                  <a:schemeClr val="tx1"/>
                </a:solidFill>
                <a:latin typeface="+mn-lt"/>
                <a:ea typeface="+mn-ea"/>
                <a:cs typeface="+mn-cs"/>
              </a:rPr>
              <a:t>enable the </a:t>
            </a:r>
            <a:r>
              <a:rPr lang="en-US" dirty="0">
                <a:solidFill>
                  <a:schemeClr val="tx1"/>
                </a:solidFill>
                <a:latin typeface="+mn-lt"/>
                <a:ea typeface="+mn-ea"/>
                <a:cs typeface="+mn-cs"/>
              </a:rPr>
              <a:t>lab personnel to check if a </a:t>
            </a:r>
            <a:r>
              <a:rPr lang="en-US" dirty="0" err="1" smtClean="0">
                <a:solidFill>
                  <a:schemeClr val="tx1"/>
                </a:solidFill>
                <a:latin typeface="+mn-lt"/>
                <a:ea typeface="+mn-ea"/>
                <a:cs typeface="+mn-cs"/>
              </a:rPr>
              <a:t>photoreciever</a:t>
            </a:r>
            <a:r>
              <a:rPr lang="en-US" dirty="0" smtClean="0">
                <a:solidFill>
                  <a:schemeClr val="tx1"/>
                </a:solidFill>
                <a:latin typeface="+mn-lt"/>
                <a:ea typeface="+mn-ea"/>
                <a:cs typeface="+mn-cs"/>
              </a:rPr>
              <a:t> </a:t>
            </a:r>
            <a:r>
              <a:rPr lang="en-US" dirty="0">
                <a:solidFill>
                  <a:schemeClr val="tx1"/>
                </a:solidFill>
                <a:latin typeface="+mn-lt"/>
                <a:ea typeface="+mn-ea"/>
                <a:cs typeface="+mn-cs"/>
              </a:rPr>
              <a:t>is </a:t>
            </a:r>
            <a:r>
              <a:rPr lang="en-US" dirty="0" smtClean="0">
                <a:solidFill>
                  <a:schemeClr val="tx1"/>
                </a:solidFill>
                <a:latin typeface="+mn-lt"/>
                <a:ea typeface="+mn-ea"/>
                <a:cs typeface="+mn-cs"/>
              </a:rPr>
              <a:t>functioning properly </a:t>
            </a:r>
            <a:r>
              <a:rPr lang="en-US" dirty="0">
                <a:solidFill>
                  <a:schemeClr val="tx1"/>
                </a:solidFill>
                <a:latin typeface="+mn-lt"/>
                <a:ea typeface="+mn-ea"/>
                <a:cs typeface="+mn-cs"/>
              </a:rPr>
              <a:t>or </a:t>
            </a:r>
            <a:r>
              <a:rPr lang="en-US" dirty="0" smtClean="0">
                <a:solidFill>
                  <a:schemeClr val="tx1"/>
                </a:solidFill>
                <a:latin typeface="+mn-lt"/>
                <a:ea typeface="+mn-ea"/>
                <a:cs typeface="+mn-cs"/>
              </a:rPr>
              <a:t>not, remotely.</a:t>
            </a:r>
            <a:endParaRPr lang="en-US" dirty="0">
              <a:solidFill>
                <a:schemeClr val="tx1"/>
              </a:solidFill>
              <a:latin typeface="+mn-lt"/>
              <a:ea typeface="+mn-ea"/>
              <a:cs typeface="+mn-cs"/>
            </a:endParaRPr>
          </a:p>
          <a:p>
            <a:r>
              <a:rPr lang="en-US" dirty="0" smtClean="0"/>
              <a:t>GUI </a:t>
            </a:r>
            <a:r>
              <a:rPr lang="en-US" dirty="0" smtClean="0">
                <a:solidFill>
                  <a:schemeClr val="tx1"/>
                </a:solidFill>
                <a:latin typeface="+mn-lt"/>
                <a:ea typeface="+mn-ea"/>
                <a:cs typeface="+mn-cs"/>
              </a:rPr>
              <a:t>interface </a:t>
            </a:r>
            <a:r>
              <a:rPr lang="en-US" dirty="0">
                <a:solidFill>
                  <a:schemeClr val="tx1"/>
                </a:solidFill>
                <a:latin typeface="+mn-lt"/>
                <a:ea typeface="+mn-ea"/>
                <a:cs typeface="+mn-cs"/>
              </a:rPr>
              <a:t>to run the frequency sweep </a:t>
            </a:r>
            <a:r>
              <a:rPr lang="en-US" dirty="0" smtClean="0">
                <a:solidFill>
                  <a:schemeClr val="tx1"/>
                </a:solidFill>
                <a:latin typeface="+mn-lt"/>
                <a:ea typeface="+mn-ea"/>
                <a:cs typeface="+mn-cs"/>
              </a:rPr>
              <a:t>test and </a:t>
            </a:r>
            <a:r>
              <a:rPr lang="en-US" dirty="0">
                <a:solidFill>
                  <a:schemeClr val="tx1"/>
                </a:solidFill>
                <a:latin typeface="+mn-lt"/>
                <a:ea typeface="+mn-ea"/>
                <a:cs typeface="+mn-cs"/>
              </a:rPr>
              <a:t>then bring up its </a:t>
            </a:r>
            <a:r>
              <a:rPr lang="en-US" dirty="0" smtClean="0">
                <a:solidFill>
                  <a:schemeClr val="tx1"/>
                </a:solidFill>
                <a:latin typeface="+mn-lt"/>
                <a:ea typeface="+mn-ea"/>
                <a:cs typeface="+mn-cs"/>
              </a:rPr>
              <a:t>current </a:t>
            </a:r>
            <a:r>
              <a:rPr lang="en-US" dirty="0" err="1" smtClean="0">
                <a:solidFill>
                  <a:schemeClr val="tx1"/>
                </a:solidFill>
                <a:latin typeface="+mn-lt"/>
                <a:ea typeface="+mn-ea"/>
                <a:cs typeface="+mn-cs"/>
              </a:rPr>
              <a:t>transimpedance</a:t>
            </a:r>
            <a:r>
              <a:rPr lang="en-US" dirty="0" smtClean="0">
                <a:solidFill>
                  <a:schemeClr val="tx1"/>
                </a:solidFill>
                <a:latin typeface="+mn-lt"/>
                <a:ea typeface="+mn-ea"/>
                <a:cs typeface="+mn-cs"/>
              </a:rPr>
              <a:t> </a:t>
            </a:r>
            <a:r>
              <a:rPr lang="en-US" dirty="0">
                <a:solidFill>
                  <a:schemeClr val="tx1"/>
                </a:solidFill>
                <a:latin typeface="+mn-lt"/>
                <a:ea typeface="+mn-ea"/>
                <a:cs typeface="+mn-cs"/>
              </a:rPr>
              <a:t>frequency response plots</a:t>
            </a:r>
            <a:r>
              <a:rPr lang="en-US" dirty="0" smtClean="0">
                <a:solidFill>
                  <a:schemeClr val="tx1"/>
                </a:solidFill>
                <a:latin typeface="+mn-lt"/>
                <a:ea typeface="+mn-ea"/>
                <a:cs typeface="+mn-cs"/>
              </a:rPr>
              <a:t>.</a:t>
            </a:r>
            <a:endParaRPr lang="en-US" dirty="0">
              <a:solidFill>
                <a:schemeClr val="tx1"/>
              </a:solidFill>
              <a:latin typeface="+mn-lt"/>
              <a:ea typeface="+mn-ea"/>
              <a:cs typeface="+mn-cs"/>
            </a:endParaRPr>
          </a:p>
        </p:txBody>
      </p:sp>
      <p:sp>
        <p:nvSpPr>
          <p:cNvPr id="4" name="Footer Placeholder 3"/>
          <p:cNvSpPr>
            <a:spLocks noGrp="1"/>
          </p:cNvSpPr>
          <p:nvPr>
            <p:ph type="ftr" sz="quarter" idx="11"/>
          </p:nvPr>
        </p:nvSpPr>
        <p:spPr/>
        <p:txBody>
          <a:bodyPr/>
          <a:lstStyle/>
          <a:p>
            <a:r>
              <a:rPr lang="en-US" smtClean="0"/>
              <a:t>LIGO Laboratory</a:t>
            </a:r>
            <a:endParaRPr lang="en-US"/>
          </a:p>
        </p:txBody>
      </p:sp>
      <p:sp>
        <p:nvSpPr>
          <p:cNvPr id="5" name="Slide Number Placeholder 4"/>
          <p:cNvSpPr>
            <a:spLocks noGrp="1"/>
          </p:cNvSpPr>
          <p:nvPr>
            <p:ph type="sldNum" sz="quarter" idx="12"/>
          </p:nvPr>
        </p:nvSpPr>
        <p:spPr/>
        <p:txBody>
          <a:bodyPr/>
          <a:lstStyle/>
          <a:p>
            <a:fld id="{5561AFB7-52B6-464F-9EE7-352F2286E08E}" type="slidenum">
              <a:rPr lang="en-US" smtClean="0"/>
              <a:pPr/>
              <a:t>3</a:t>
            </a:fld>
            <a:endParaRPr lang="en-US"/>
          </a:p>
        </p:txBody>
      </p:sp>
    </p:spTree>
    <p:extLst>
      <p:ext uri="{BB962C8B-B14F-4D97-AF65-F5344CB8AC3E}">
        <p14:creationId xmlns:p14="http://schemas.microsoft.com/office/powerpoint/2010/main" val="753461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Photodetector</a:t>
            </a:r>
            <a:r>
              <a:rPr lang="en-US" dirty="0" smtClean="0"/>
              <a:t> </a:t>
            </a:r>
            <a:r>
              <a:rPr lang="en-US" dirty="0" smtClean="0"/>
              <a:t>Model</a:t>
            </a:r>
            <a:endParaRPr lang="en-US" dirty="0"/>
          </a:p>
        </p:txBody>
      </p:sp>
      <p:sp>
        <p:nvSpPr>
          <p:cNvPr id="4" name="Footer Placeholder 3"/>
          <p:cNvSpPr>
            <a:spLocks noGrp="1"/>
          </p:cNvSpPr>
          <p:nvPr>
            <p:ph type="ftr" sz="quarter" idx="11"/>
          </p:nvPr>
        </p:nvSpPr>
        <p:spPr/>
        <p:txBody>
          <a:bodyPr/>
          <a:lstStyle/>
          <a:p>
            <a:r>
              <a:rPr lang="en-US" dirty="0" smtClean="0"/>
              <a:t>LIGO Laboratory</a:t>
            </a:r>
            <a:endParaRPr lang="en-US" dirty="0"/>
          </a:p>
        </p:txBody>
      </p:sp>
      <p:sp>
        <p:nvSpPr>
          <p:cNvPr id="5" name="Slide Number Placeholder 4"/>
          <p:cNvSpPr>
            <a:spLocks noGrp="1"/>
          </p:cNvSpPr>
          <p:nvPr>
            <p:ph type="sldNum" sz="quarter" idx="12"/>
          </p:nvPr>
        </p:nvSpPr>
        <p:spPr/>
        <p:txBody>
          <a:bodyPr/>
          <a:lstStyle/>
          <a:p>
            <a:fld id="{5561AFB7-52B6-464F-9EE7-352F2286E08E}" type="slidenum">
              <a:rPr lang="en-US" smtClean="0"/>
              <a:pPr/>
              <a:t>4</a:t>
            </a:fld>
            <a:endParaRPr lang="en-US"/>
          </a:p>
        </p:txBody>
      </p:sp>
      <p:pic>
        <p:nvPicPr>
          <p:cNvPr id="6" name="Picture 7"/>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9829" r="8990"/>
          <a:stretch/>
        </p:blipFill>
        <p:spPr bwMode="auto">
          <a:xfrm>
            <a:off x="109511" y="2235200"/>
            <a:ext cx="8886986"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0798" y="5029200"/>
            <a:ext cx="158617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aphicFrame>
        <p:nvGraphicFramePr>
          <p:cNvPr id="8" name="Object 9"/>
          <p:cNvGraphicFramePr>
            <a:graphicFrameLocks noChangeAspect="1"/>
          </p:cNvGraphicFramePr>
          <p:nvPr>
            <p:extLst>
              <p:ext uri="{D42A27DB-BD31-4B8C-83A1-F6EECF244321}">
                <p14:modId xmlns:p14="http://schemas.microsoft.com/office/powerpoint/2010/main" val="2815539301"/>
              </p:ext>
            </p:extLst>
          </p:nvPr>
        </p:nvGraphicFramePr>
        <p:xfrm>
          <a:off x="609600" y="5029200"/>
          <a:ext cx="2438400" cy="915987"/>
        </p:xfrm>
        <a:graphic>
          <a:graphicData uri="http://schemas.openxmlformats.org/presentationml/2006/ole">
            <mc:AlternateContent xmlns:mc="http://schemas.openxmlformats.org/markup-compatibility/2006">
              <mc:Choice xmlns:v="urn:schemas-microsoft-com:vml" Requires="v">
                <p:oleObj spid="_x0000_s4152" name="Equation" r:id="rId6" imgW="1117440" imgH="469800" progId="Equation.3">
                  <p:embed/>
                </p:oleObj>
              </mc:Choice>
              <mc:Fallback>
                <p:oleObj name="Equation" r:id="rId6" imgW="1117440" imgH="469800" progId="Equation.3">
                  <p:embed/>
                  <p:pic>
                    <p:nvPicPr>
                      <p:cNvPr id="0" name=""/>
                      <p:cNvPicPr>
                        <a:picLocks noChangeAspect="1" noChangeArrowheads="1"/>
                      </p:cNvPicPr>
                      <p:nvPr/>
                    </p:nvPicPr>
                    <p:blipFill>
                      <a:blip r:embed="rId7"/>
                      <a:srcRect/>
                      <a:stretch>
                        <a:fillRect/>
                      </a:stretch>
                    </p:blipFill>
                    <p:spPr bwMode="auto">
                      <a:xfrm>
                        <a:off x="609600" y="5029200"/>
                        <a:ext cx="2438400" cy="91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CC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10"/>
          <p:cNvGraphicFramePr>
            <a:graphicFrameLocks noChangeAspect="1"/>
          </p:cNvGraphicFramePr>
          <p:nvPr>
            <p:extLst>
              <p:ext uri="{D42A27DB-BD31-4B8C-83A1-F6EECF244321}">
                <p14:modId xmlns:p14="http://schemas.microsoft.com/office/powerpoint/2010/main" val="954929091"/>
              </p:ext>
            </p:extLst>
          </p:nvPr>
        </p:nvGraphicFramePr>
        <p:xfrm>
          <a:off x="3581400" y="5059680"/>
          <a:ext cx="3048000" cy="853440"/>
        </p:xfrm>
        <a:graphic>
          <a:graphicData uri="http://schemas.openxmlformats.org/presentationml/2006/ole">
            <mc:AlternateContent xmlns:mc="http://schemas.openxmlformats.org/markup-compatibility/2006">
              <mc:Choice xmlns:v="urn:schemas-microsoft-com:vml" Requires="v">
                <p:oleObj spid="_x0000_s4153" name="Equation" r:id="rId8" imgW="2019240" imgH="495000" progId="Equation.3">
                  <p:embed/>
                </p:oleObj>
              </mc:Choice>
              <mc:Fallback>
                <p:oleObj name="Equation" r:id="rId8" imgW="2019240" imgH="495000" progId="Equation.3">
                  <p:embed/>
                  <p:pic>
                    <p:nvPicPr>
                      <p:cNvPr id="0" name=""/>
                      <p:cNvPicPr>
                        <a:picLocks noChangeAspect="1" noChangeArrowheads="1"/>
                      </p:cNvPicPr>
                      <p:nvPr/>
                    </p:nvPicPr>
                    <p:blipFill>
                      <a:blip r:embed="rId9"/>
                      <a:srcRect/>
                      <a:stretch>
                        <a:fillRect/>
                      </a:stretch>
                    </p:blipFill>
                    <p:spPr bwMode="auto">
                      <a:xfrm>
                        <a:off x="3581400" y="5059680"/>
                        <a:ext cx="3048000" cy="853440"/>
                      </a:xfrm>
                      <a:prstGeom prst="rect">
                        <a:avLst/>
                      </a:prstGeom>
                      <a:noFill/>
                      <a:ln>
                        <a:noFill/>
                      </a:ln>
                      <a:effectLst/>
                      <a:extLst/>
                    </p:spPr>
                  </p:pic>
                </p:oleObj>
              </mc:Fallback>
            </mc:AlternateContent>
          </a:graphicData>
        </a:graphic>
      </p:graphicFrame>
      <p:sp>
        <p:nvSpPr>
          <p:cNvPr id="10" name="Footer Placeholder 3"/>
          <p:cNvSpPr txBox="1">
            <a:spLocks/>
          </p:cNvSpPr>
          <p:nvPr/>
        </p:nvSpPr>
        <p:spPr bwMode="auto">
          <a:xfrm>
            <a:off x="30480" y="1752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ctr" rtl="0" eaLnBrk="0" fontAlgn="base" hangingPunct="0">
              <a:spcBef>
                <a:spcPct val="0"/>
              </a:spcBef>
              <a:spcAft>
                <a:spcPct val="0"/>
              </a:spcAft>
              <a:defRPr sz="1400" b="1" i="1"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A representative model:</a:t>
            </a:r>
            <a:endParaRPr lang="en-US" dirty="0"/>
          </a:p>
        </p:txBody>
      </p:sp>
    </p:spTree>
    <p:extLst>
      <p:ext uri="{BB962C8B-B14F-4D97-AF65-F5344CB8AC3E}">
        <p14:creationId xmlns:p14="http://schemas.microsoft.com/office/powerpoint/2010/main" val="607388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PD </a:t>
            </a:r>
            <a:r>
              <a:rPr lang="en-US" dirty="0" err="1" smtClean="0"/>
              <a:t>Transimpedance</a:t>
            </a:r>
            <a:r>
              <a:rPr lang="en-US" dirty="0" smtClean="0"/>
              <a:t> Measurement</a:t>
            </a:r>
            <a:endParaRPr lang="en-US" dirty="0"/>
          </a:p>
        </p:txBody>
      </p:sp>
      <p:sp>
        <p:nvSpPr>
          <p:cNvPr id="4" name="Footer Placeholder 3"/>
          <p:cNvSpPr>
            <a:spLocks noGrp="1"/>
          </p:cNvSpPr>
          <p:nvPr>
            <p:ph type="ftr" sz="quarter" idx="11"/>
          </p:nvPr>
        </p:nvSpPr>
        <p:spPr/>
        <p:txBody>
          <a:bodyPr/>
          <a:lstStyle/>
          <a:p>
            <a:r>
              <a:rPr lang="en-US" smtClean="0"/>
              <a:t>LIGO Laboratory</a:t>
            </a:r>
            <a:endParaRPr lang="en-US"/>
          </a:p>
        </p:txBody>
      </p:sp>
      <p:sp>
        <p:nvSpPr>
          <p:cNvPr id="5" name="Slide Number Placeholder 4"/>
          <p:cNvSpPr>
            <a:spLocks noGrp="1"/>
          </p:cNvSpPr>
          <p:nvPr>
            <p:ph type="sldNum" sz="quarter" idx="12"/>
          </p:nvPr>
        </p:nvSpPr>
        <p:spPr/>
        <p:txBody>
          <a:bodyPr/>
          <a:lstStyle/>
          <a:p>
            <a:fld id="{5561AFB7-52B6-464F-9EE7-352F2286E08E}" type="slidenum">
              <a:rPr lang="en-US" smtClean="0"/>
              <a:pPr/>
              <a:t>5</a:t>
            </a:fld>
            <a:endParaRPr lang="en-US"/>
          </a:p>
        </p:txBody>
      </p:sp>
      <p:pic>
        <p:nvPicPr>
          <p:cNvPr id="5122" name="Picture 2" descr="C:\a_my_stuff\CaltechWork\DOCUMENTS\basicTransI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81200"/>
            <a:ext cx="7248525"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514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
                    </m:oMathParaPr>
                    <m:oMath xmlns:m="http://schemas.openxmlformats.org/officeDocument/2006/math">
                      <m:sSub>
                        <m:sSubPr>
                          <m:ctrlPr>
                            <a:rPr lang="en-US" i="1">
                              <a:solidFill>
                                <a:schemeClr val="tx1"/>
                              </a:solidFill>
                              <a:latin typeface="Cambria Math"/>
                              <a:ea typeface="+mn-ea"/>
                              <a:cs typeface="+mn-cs"/>
                            </a:rPr>
                          </m:ctrlPr>
                        </m:sSubPr>
                        <m:e>
                          <m:r>
                            <a:rPr lang="en-US" i="1">
                              <a:solidFill>
                                <a:schemeClr val="tx1"/>
                              </a:solidFill>
                              <a:latin typeface="Cambria Math"/>
                              <a:ea typeface="+mn-ea"/>
                              <a:cs typeface="+mn-cs"/>
                            </a:rPr>
                            <m:t>𝑇</m:t>
                          </m:r>
                        </m:e>
                        <m:sub>
                          <m:r>
                            <a:rPr lang="en-US" i="1">
                              <a:solidFill>
                                <a:schemeClr val="tx1"/>
                              </a:solidFill>
                              <a:latin typeface="Cambria Math"/>
                              <a:ea typeface="+mn-ea"/>
                              <a:cs typeface="+mn-cs"/>
                            </a:rPr>
                            <m:t>𝑅𝐹</m:t>
                          </m:r>
                          <m:r>
                            <a:rPr lang="en-US" i="1">
                              <a:solidFill>
                                <a:schemeClr val="tx1"/>
                              </a:solidFill>
                              <a:latin typeface="Cambria Math"/>
                              <a:ea typeface="+mn-ea"/>
                              <a:cs typeface="+mn-cs"/>
                            </a:rPr>
                            <m:t>,</m:t>
                          </m:r>
                          <m:r>
                            <a:rPr lang="en-US" i="1">
                              <a:solidFill>
                                <a:schemeClr val="tx1"/>
                              </a:solidFill>
                              <a:latin typeface="Cambria Math"/>
                              <a:ea typeface="+mn-ea"/>
                              <a:cs typeface="+mn-cs"/>
                            </a:rPr>
                            <m:t>𝑇𝑒𝑠𝑡</m:t>
                          </m:r>
                        </m:sub>
                      </m:sSub>
                      <m:r>
                        <a:rPr lang="en-US" i="1">
                          <a:solidFill>
                            <a:schemeClr val="tx1"/>
                          </a:solidFill>
                          <a:latin typeface="Cambria Math"/>
                          <a:ea typeface="+mn-ea"/>
                          <a:cs typeface="+mn-cs"/>
                        </a:rPr>
                        <m:t>=</m:t>
                      </m:r>
                      <m:f>
                        <m:fPr>
                          <m:ctrlPr>
                            <a:rPr lang="en-US" i="1">
                              <a:solidFill>
                                <a:schemeClr val="tx1"/>
                              </a:solidFill>
                              <a:latin typeface="Cambria Math"/>
                              <a:ea typeface="+mn-ea"/>
                              <a:cs typeface="+mn-cs"/>
                            </a:rPr>
                          </m:ctrlPr>
                        </m:fPr>
                        <m:num>
                          <m:sSub>
                            <m:sSubPr>
                              <m:ctrlPr>
                                <a:rPr lang="en-US" i="1">
                                  <a:solidFill>
                                    <a:schemeClr val="tx1"/>
                                  </a:solidFill>
                                  <a:latin typeface="Cambria Math"/>
                                  <a:ea typeface="+mn-ea"/>
                                  <a:cs typeface="+mn-cs"/>
                                </a:rPr>
                              </m:ctrlPr>
                            </m:sSubPr>
                            <m:e>
                              <m:r>
                                <a:rPr lang="en-US" i="1">
                                  <a:solidFill>
                                    <a:schemeClr val="tx1"/>
                                  </a:solidFill>
                                  <a:latin typeface="Cambria Math"/>
                                  <a:ea typeface="+mn-ea"/>
                                  <a:cs typeface="+mn-cs"/>
                                </a:rPr>
                                <m:t>𝑉</m:t>
                              </m:r>
                            </m:e>
                            <m:sub>
                              <m:r>
                                <a:rPr lang="en-US" i="1">
                                  <a:solidFill>
                                    <a:schemeClr val="tx1"/>
                                  </a:solidFill>
                                  <a:latin typeface="Cambria Math"/>
                                  <a:ea typeface="+mn-ea"/>
                                  <a:cs typeface="+mn-cs"/>
                                </a:rPr>
                                <m:t>𝑅𝐹</m:t>
                              </m:r>
                              <m:r>
                                <a:rPr lang="en-US" i="1">
                                  <a:solidFill>
                                    <a:schemeClr val="tx1"/>
                                  </a:solidFill>
                                  <a:latin typeface="Cambria Math"/>
                                  <a:ea typeface="+mn-ea"/>
                                  <a:cs typeface="+mn-cs"/>
                                </a:rPr>
                                <m:t>,</m:t>
                              </m:r>
                              <m:r>
                                <a:rPr lang="en-US" i="1">
                                  <a:solidFill>
                                    <a:schemeClr val="tx1"/>
                                  </a:solidFill>
                                  <a:latin typeface="Cambria Math"/>
                                  <a:ea typeface="+mn-ea"/>
                                  <a:cs typeface="+mn-cs"/>
                                </a:rPr>
                                <m:t>𝑇𝑒𝑠𝑡</m:t>
                              </m:r>
                            </m:sub>
                          </m:sSub>
                        </m:num>
                        <m:den>
                          <m:sSub>
                            <m:sSubPr>
                              <m:ctrlPr>
                                <a:rPr lang="en-US" i="1">
                                  <a:solidFill>
                                    <a:schemeClr val="tx1"/>
                                  </a:solidFill>
                                  <a:latin typeface="Cambria Math"/>
                                  <a:ea typeface="+mn-ea"/>
                                  <a:cs typeface="+mn-cs"/>
                                </a:rPr>
                              </m:ctrlPr>
                            </m:sSubPr>
                            <m:e>
                              <m:r>
                                <a:rPr lang="en-US" i="1">
                                  <a:solidFill>
                                    <a:schemeClr val="tx1"/>
                                  </a:solidFill>
                                  <a:latin typeface="Cambria Math"/>
                                  <a:ea typeface="+mn-ea"/>
                                  <a:cs typeface="+mn-cs"/>
                                </a:rPr>
                                <m:t>𝑉</m:t>
                              </m:r>
                            </m:e>
                            <m:sub>
                              <m:r>
                                <a:rPr lang="en-US" i="1">
                                  <a:solidFill>
                                    <a:schemeClr val="tx1"/>
                                  </a:solidFill>
                                  <a:latin typeface="Cambria Math"/>
                                  <a:ea typeface="+mn-ea"/>
                                  <a:cs typeface="+mn-cs"/>
                                </a:rPr>
                                <m:t>𝑅𝐹</m:t>
                              </m:r>
                              <m:r>
                                <a:rPr lang="en-US" i="1">
                                  <a:solidFill>
                                    <a:schemeClr val="tx1"/>
                                  </a:solidFill>
                                  <a:latin typeface="Cambria Math"/>
                                  <a:ea typeface="+mn-ea"/>
                                  <a:cs typeface="+mn-cs"/>
                                </a:rPr>
                                <m:t>,</m:t>
                              </m:r>
                              <m:r>
                                <a:rPr lang="en-US" i="1">
                                  <a:solidFill>
                                    <a:schemeClr val="tx1"/>
                                  </a:solidFill>
                                  <a:latin typeface="Cambria Math"/>
                                  <a:ea typeface="+mn-ea"/>
                                  <a:cs typeface="+mn-cs"/>
                                </a:rPr>
                                <m:t>𝑅𝑒𝑓</m:t>
                              </m:r>
                            </m:sub>
                          </m:sSub>
                        </m:den>
                      </m:f>
                      <m:r>
                        <a:rPr lang="en-US" i="1">
                          <a:solidFill>
                            <a:schemeClr val="tx1"/>
                          </a:solidFill>
                          <a:latin typeface="Cambria Math"/>
                          <a:ea typeface="+mn-ea"/>
                          <a:cs typeface="+mn-cs"/>
                        </a:rPr>
                        <m:t>∗</m:t>
                      </m:r>
                      <m:f>
                        <m:fPr>
                          <m:ctrlPr>
                            <a:rPr lang="en-US" i="1">
                              <a:solidFill>
                                <a:schemeClr val="tx1"/>
                              </a:solidFill>
                              <a:latin typeface="Cambria Math"/>
                              <a:ea typeface="+mn-ea"/>
                              <a:cs typeface="+mn-cs"/>
                            </a:rPr>
                          </m:ctrlPr>
                        </m:fPr>
                        <m:num>
                          <m:sSub>
                            <m:sSubPr>
                              <m:ctrlPr>
                                <a:rPr lang="en-US" i="1">
                                  <a:solidFill>
                                    <a:schemeClr val="tx1"/>
                                  </a:solidFill>
                                  <a:latin typeface="Cambria Math"/>
                                  <a:ea typeface="+mn-ea"/>
                                  <a:cs typeface="+mn-cs"/>
                                </a:rPr>
                              </m:ctrlPr>
                            </m:sSubPr>
                            <m:e>
                              <m:r>
                                <a:rPr lang="en-US" i="1">
                                  <a:solidFill>
                                    <a:schemeClr val="tx1"/>
                                  </a:solidFill>
                                  <a:latin typeface="Cambria Math"/>
                                  <a:ea typeface="+mn-ea"/>
                                  <a:cs typeface="+mn-cs"/>
                                </a:rPr>
                                <m:t>𝑉</m:t>
                              </m:r>
                            </m:e>
                            <m:sub>
                              <m:r>
                                <a:rPr lang="en-US" i="1">
                                  <a:solidFill>
                                    <a:schemeClr val="tx1"/>
                                  </a:solidFill>
                                  <a:latin typeface="Cambria Math"/>
                                  <a:ea typeface="+mn-ea"/>
                                  <a:cs typeface="+mn-cs"/>
                                </a:rPr>
                                <m:t>𝐷𝐶</m:t>
                              </m:r>
                              <m:r>
                                <a:rPr lang="en-US" i="1">
                                  <a:solidFill>
                                    <a:schemeClr val="tx1"/>
                                  </a:solidFill>
                                  <a:latin typeface="Cambria Math"/>
                                  <a:ea typeface="+mn-ea"/>
                                  <a:cs typeface="+mn-cs"/>
                                </a:rPr>
                                <m:t>,</m:t>
                              </m:r>
                              <m:r>
                                <a:rPr lang="en-US" i="1">
                                  <a:solidFill>
                                    <a:schemeClr val="tx1"/>
                                  </a:solidFill>
                                  <a:latin typeface="Cambria Math"/>
                                  <a:ea typeface="+mn-ea"/>
                                  <a:cs typeface="+mn-cs"/>
                                </a:rPr>
                                <m:t>𝑅𝑒𝑓</m:t>
                              </m:r>
                            </m:sub>
                          </m:sSub>
                        </m:num>
                        <m:den>
                          <m:sSub>
                            <m:sSubPr>
                              <m:ctrlPr>
                                <a:rPr lang="en-US" i="1">
                                  <a:solidFill>
                                    <a:schemeClr val="tx1"/>
                                  </a:solidFill>
                                  <a:latin typeface="Cambria Math"/>
                                  <a:ea typeface="+mn-ea"/>
                                  <a:cs typeface="+mn-cs"/>
                                </a:rPr>
                              </m:ctrlPr>
                            </m:sSubPr>
                            <m:e>
                              <m:r>
                                <a:rPr lang="en-US" i="1">
                                  <a:solidFill>
                                    <a:schemeClr val="tx1"/>
                                  </a:solidFill>
                                  <a:latin typeface="Cambria Math"/>
                                  <a:ea typeface="+mn-ea"/>
                                  <a:cs typeface="+mn-cs"/>
                                </a:rPr>
                                <m:t>𝑉</m:t>
                              </m:r>
                            </m:e>
                            <m:sub>
                              <m:r>
                                <a:rPr lang="en-US" i="1">
                                  <a:solidFill>
                                    <a:schemeClr val="tx1"/>
                                  </a:solidFill>
                                  <a:latin typeface="Cambria Math"/>
                                  <a:ea typeface="+mn-ea"/>
                                  <a:cs typeface="+mn-cs"/>
                                </a:rPr>
                                <m:t>𝐷𝐶</m:t>
                              </m:r>
                              <m:r>
                                <a:rPr lang="en-US" i="1">
                                  <a:solidFill>
                                    <a:schemeClr val="tx1"/>
                                  </a:solidFill>
                                  <a:latin typeface="Cambria Math"/>
                                  <a:ea typeface="+mn-ea"/>
                                  <a:cs typeface="+mn-cs"/>
                                </a:rPr>
                                <m:t>,</m:t>
                              </m:r>
                              <m:r>
                                <a:rPr lang="en-US" i="1">
                                  <a:solidFill>
                                    <a:schemeClr val="tx1"/>
                                  </a:solidFill>
                                  <a:latin typeface="Cambria Math"/>
                                  <a:ea typeface="+mn-ea"/>
                                  <a:cs typeface="+mn-cs"/>
                                </a:rPr>
                                <m:t>𝑇𝑒𝑠𝑡</m:t>
                              </m:r>
                            </m:sub>
                          </m:sSub>
                        </m:den>
                      </m:f>
                      <m:r>
                        <a:rPr lang="en-US" i="1">
                          <a:solidFill>
                            <a:schemeClr val="tx1"/>
                          </a:solidFill>
                          <a:latin typeface="Cambria Math"/>
                          <a:ea typeface="+mn-ea"/>
                          <a:cs typeface="+mn-cs"/>
                        </a:rPr>
                        <m:t>∗</m:t>
                      </m:r>
                      <m:f>
                        <m:fPr>
                          <m:ctrlPr>
                            <a:rPr lang="en-US" i="1">
                              <a:solidFill>
                                <a:schemeClr val="tx1"/>
                              </a:solidFill>
                              <a:latin typeface="Cambria Math"/>
                              <a:ea typeface="+mn-ea"/>
                              <a:cs typeface="+mn-cs"/>
                            </a:rPr>
                          </m:ctrlPr>
                        </m:fPr>
                        <m:num>
                          <m:sSub>
                            <m:sSubPr>
                              <m:ctrlPr>
                                <a:rPr lang="en-US" i="1">
                                  <a:solidFill>
                                    <a:schemeClr val="tx1"/>
                                  </a:solidFill>
                                  <a:latin typeface="Cambria Math"/>
                                  <a:ea typeface="+mn-ea"/>
                                  <a:cs typeface="+mn-cs"/>
                                </a:rPr>
                              </m:ctrlPr>
                            </m:sSubPr>
                            <m:e>
                              <m:r>
                                <a:rPr lang="en-US" i="1">
                                  <a:solidFill>
                                    <a:schemeClr val="tx1"/>
                                  </a:solidFill>
                                  <a:latin typeface="Cambria Math"/>
                                  <a:ea typeface="+mn-ea"/>
                                  <a:cs typeface="+mn-cs"/>
                                </a:rPr>
                                <m:t>𝑇</m:t>
                              </m:r>
                            </m:e>
                            <m:sub>
                              <m:r>
                                <a:rPr lang="en-US" i="1">
                                  <a:solidFill>
                                    <a:schemeClr val="tx1"/>
                                  </a:solidFill>
                                  <a:latin typeface="Cambria Math"/>
                                  <a:ea typeface="+mn-ea"/>
                                  <a:cs typeface="+mn-cs"/>
                                </a:rPr>
                                <m:t>𝐷𝐶</m:t>
                              </m:r>
                              <m:r>
                                <a:rPr lang="en-US" i="1">
                                  <a:solidFill>
                                    <a:schemeClr val="tx1"/>
                                  </a:solidFill>
                                  <a:latin typeface="Cambria Math"/>
                                  <a:ea typeface="+mn-ea"/>
                                  <a:cs typeface="+mn-cs"/>
                                </a:rPr>
                                <m:t>,</m:t>
                              </m:r>
                              <m:r>
                                <a:rPr lang="en-US" i="1">
                                  <a:solidFill>
                                    <a:schemeClr val="tx1"/>
                                  </a:solidFill>
                                  <a:latin typeface="Cambria Math"/>
                                  <a:ea typeface="+mn-ea"/>
                                  <a:cs typeface="+mn-cs"/>
                                </a:rPr>
                                <m:t>𝑇𝑒𝑠𝑡</m:t>
                              </m:r>
                            </m:sub>
                          </m:sSub>
                        </m:num>
                        <m:den>
                          <m:sSub>
                            <m:sSubPr>
                              <m:ctrlPr>
                                <a:rPr lang="en-US" i="1">
                                  <a:solidFill>
                                    <a:schemeClr val="tx1"/>
                                  </a:solidFill>
                                  <a:latin typeface="Cambria Math"/>
                                  <a:ea typeface="+mn-ea"/>
                                  <a:cs typeface="+mn-cs"/>
                                </a:rPr>
                              </m:ctrlPr>
                            </m:sSubPr>
                            <m:e>
                              <m:r>
                                <a:rPr lang="en-US" i="1">
                                  <a:solidFill>
                                    <a:schemeClr val="tx1"/>
                                  </a:solidFill>
                                  <a:latin typeface="Cambria Math"/>
                                  <a:ea typeface="+mn-ea"/>
                                  <a:cs typeface="+mn-cs"/>
                                </a:rPr>
                                <m:t>𝑇</m:t>
                              </m:r>
                            </m:e>
                            <m:sub>
                              <m:r>
                                <a:rPr lang="en-US" i="1">
                                  <a:solidFill>
                                    <a:schemeClr val="tx1"/>
                                  </a:solidFill>
                                  <a:latin typeface="Cambria Math"/>
                                  <a:ea typeface="+mn-ea"/>
                                  <a:cs typeface="+mn-cs"/>
                                </a:rPr>
                                <m:t>𝐷𝐶</m:t>
                              </m:r>
                              <m:r>
                                <a:rPr lang="en-US" i="1">
                                  <a:solidFill>
                                    <a:schemeClr val="tx1"/>
                                  </a:solidFill>
                                  <a:latin typeface="Cambria Math"/>
                                  <a:ea typeface="+mn-ea"/>
                                  <a:cs typeface="+mn-cs"/>
                                </a:rPr>
                                <m:t>,</m:t>
                              </m:r>
                              <m:r>
                                <a:rPr lang="en-US" i="1">
                                  <a:solidFill>
                                    <a:schemeClr val="tx1"/>
                                  </a:solidFill>
                                  <a:latin typeface="Cambria Math"/>
                                  <a:ea typeface="+mn-ea"/>
                                  <a:cs typeface="+mn-cs"/>
                                </a:rPr>
                                <m:t>𝑅𝑒𝑓</m:t>
                              </m:r>
                            </m:sub>
                          </m:sSub>
                        </m:den>
                      </m:f>
                      <m:r>
                        <a:rPr lang="en-US" i="1">
                          <a:solidFill>
                            <a:schemeClr val="tx1"/>
                          </a:solidFill>
                          <a:latin typeface="Cambria Math"/>
                          <a:ea typeface="+mn-ea"/>
                          <a:cs typeface="+mn-cs"/>
                        </a:rPr>
                        <m:t>∗</m:t>
                      </m:r>
                      <m:sSub>
                        <m:sSubPr>
                          <m:ctrlPr>
                            <a:rPr lang="en-US" i="1">
                              <a:solidFill>
                                <a:schemeClr val="tx1"/>
                              </a:solidFill>
                              <a:latin typeface="Cambria Math"/>
                              <a:ea typeface="+mn-ea"/>
                              <a:cs typeface="+mn-cs"/>
                            </a:rPr>
                          </m:ctrlPr>
                        </m:sSubPr>
                        <m:e>
                          <m:r>
                            <a:rPr lang="en-US" i="1">
                              <a:solidFill>
                                <a:schemeClr val="tx1"/>
                              </a:solidFill>
                              <a:latin typeface="Cambria Math"/>
                              <a:ea typeface="+mn-ea"/>
                              <a:cs typeface="+mn-cs"/>
                            </a:rPr>
                            <m:t>𝑇</m:t>
                          </m:r>
                        </m:e>
                        <m:sub>
                          <m:r>
                            <a:rPr lang="en-US" i="1">
                              <a:solidFill>
                                <a:schemeClr val="tx1"/>
                              </a:solidFill>
                              <a:latin typeface="Cambria Math"/>
                              <a:ea typeface="+mn-ea"/>
                              <a:cs typeface="+mn-cs"/>
                            </a:rPr>
                            <m:t>𝑅𝐹</m:t>
                          </m:r>
                          <m:r>
                            <a:rPr lang="en-US" i="1">
                              <a:solidFill>
                                <a:schemeClr val="tx1"/>
                              </a:solidFill>
                              <a:latin typeface="Cambria Math"/>
                              <a:ea typeface="+mn-ea"/>
                              <a:cs typeface="+mn-cs"/>
                            </a:rPr>
                            <m:t>,</m:t>
                          </m:r>
                          <m:r>
                            <a:rPr lang="en-US" i="1">
                              <a:solidFill>
                                <a:schemeClr val="tx1"/>
                              </a:solidFill>
                              <a:latin typeface="Cambria Math"/>
                              <a:ea typeface="+mn-ea"/>
                              <a:cs typeface="+mn-cs"/>
                            </a:rPr>
                            <m:t>𝑅𝑒𝑓</m:t>
                          </m:r>
                        </m:sub>
                      </m:sSub>
                    </m:oMath>
                  </m:oMathPara>
                </a14:m>
                <a:endParaRPr lang="en-US" dirty="0">
                  <a:solidFill>
                    <a:schemeClr val="tx1"/>
                  </a:solidFill>
                  <a:latin typeface="+mn-lt"/>
                  <a:ea typeface="+mn-ea"/>
                  <a:cs typeface="+mn-cs"/>
                </a:endParaRPr>
              </a:p>
              <a:p>
                <a:pPr lvl="0"/>
                <a14:m>
                  <m:oMath xmlns:m="http://schemas.openxmlformats.org/officeDocument/2006/math">
                    <m:f>
                      <m:fPr>
                        <m:ctrlPr>
                          <a:rPr lang="en-US" i="1">
                            <a:solidFill>
                              <a:schemeClr val="tx1"/>
                            </a:solidFill>
                            <a:latin typeface="Cambria Math"/>
                            <a:ea typeface="+mn-ea"/>
                            <a:cs typeface="+mn-cs"/>
                          </a:rPr>
                        </m:ctrlPr>
                      </m:fPr>
                      <m:num>
                        <m:sSub>
                          <m:sSubPr>
                            <m:ctrlPr>
                              <a:rPr lang="en-US" i="1">
                                <a:solidFill>
                                  <a:schemeClr val="tx1"/>
                                </a:solidFill>
                                <a:latin typeface="Cambria Math"/>
                                <a:ea typeface="+mn-ea"/>
                                <a:cs typeface="+mn-cs"/>
                              </a:rPr>
                            </m:ctrlPr>
                          </m:sSubPr>
                          <m:e>
                            <m:r>
                              <a:rPr lang="en-US" i="1">
                                <a:solidFill>
                                  <a:schemeClr val="tx1"/>
                                </a:solidFill>
                                <a:latin typeface="Cambria Math"/>
                                <a:ea typeface="+mn-ea"/>
                                <a:cs typeface="+mn-cs"/>
                              </a:rPr>
                              <m:t>𝑉</m:t>
                            </m:r>
                          </m:e>
                          <m:sub>
                            <m:r>
                              <a:rPr lang="en-US" i="1">
                                <a:solidFill>
                                  <a:schemeClr val="tx1"/>
                                </a:solidFill>
                                <a:latin typeface="Cambria Math"/>
                                <a:ea typeface="+mn-ea"/>
                                <a:cs typeface="+mn-cs"/>
                              </a:rPr>
                              <m:t>𝑅𝐹</m:t>
                            </m:r>
                            <m:r>
                              <a:rPr lang="en-US" i="1">
                                <a:solidFill>
                                  <a:schemeClr val="tx1"/>
                                </a:solidFill>
                                <a:latin typeface="Cambria Math"/>
                                <a:ea typeface="+mn-ea"/>
                                <a:cs typeface="+mn-cs"/>
                              </a:rPr>
                              <m:t>,</m:t>
                            </m:r>
                            <m:r>
                              <a:rPr lang="en-US" i="1">
                                <a:solidFill>
                                  <a:schemeClr val="tx1"/>
                                </a:solidFill>
                                <a:latin typeface="Cambria Math"/>
                                <a:ea typeface="+mn-ea"/>
                                <a:cs typeface="+mn-cs"/>
                              </a:rPr>
                              <m:t>𝑇𝑒𝑠𝑡</m:t>
                            </m:r>
                          </m:sub>
                        </m:sSub>
                      </m:num>
                      <m:den>
                        <m:sSub>
                          <m:sSubPr>
                            <m:ctrlPr>
                              <a:rPr lang="en-US" i="1">
                                <a:solidFill>
                                  <a:schemeClr val="tx1"/>
                                </a:solidFill>
                                <a:latin typeface="Cambria Math"/>
                                <a:ea typeface="+mn-ea"/>
                                <a:cs typeface="+mn-cs"/>
                              </a:rPr>
                            </m:ctrlPr>
                          </m:sSubPr>
                          <m:e>
                            <m:r>
                              <a:rPr lang="en-US" i="1">
                                <a:solidFill>
                                  <a:schemeClr val="tx1"/>
                                </a:solidFill>
                                <a:latin typeface="Cambria Math"/>
                                <a:ea typeface="+mn-ea"/>
                                <a:cs typeface="+mn-cs"/>
                              </a:rPr>
                              <m:t>𝑉</m:t>
                            </m:r>
                          </m:e>
                          <m:sub>
                            <m:r>
                              <a:rPr lang="en-US" i="1">
                                <a:solidFill>
                                  <a:schemeClr val="tx1"/>
                                </a:solidFill>
                                <a:latin typeface="Cambria Math"/>
                                <a:ea typeface="+mn-ea"/>
                                <a:cs typeface="+mn-cs"/>
                              </a:rPr>
                              <m:t>𝑅𝐹</m:t>
                            </m:r>
                            <m:r>
                              <a:rPr lang="en-US" i="1">
                                <a:solidFill>
                                  <a:schemeClr val="tx1"/>
                                </a:solidFill>
                                <a:latin typeface="Cambria Math"/>
                                <a:ea typeface="+mn-ea"/>
                                <a:cs typeface="+mn-cs"/>
                              </a:rPr>
                              <m:t>,</m:t>
                            </m:r>
                            <m:r>
                              <a:rPr lang="en-US" i="1">
                                <a:solidFill>
                                  <a:schemeClr val="tx1"/>
                                </a:solidFill>
                                <a:latin typeface="Cambria Math"/>
                                <a:ea typeface="+mn-ea"/>
                                <a:cs typeface="+mn-cs"/>
                              </a:rPr>
                              <m:t>𝑅𝑒𝑓</m:t>
                            </m:r>
                          </m:sub>
                        </m:sSub>
                      </m:den>
                    </m:f>
                  </m:oMath>
                </a14:m>
                <a:r>
                  <a:rPr lang="en-US" dirty="0">
                    <a:solidFill>
                      <a:schemeClr val="tx1"/>
                    </a:solidFill>
                    <a:latin typeface="+mn-lt"/>
                    <a:ea typeface="+mn-ea"/>
                    <a:cs typeface="+mn-cs"/>
                  </a:rPr>
                  <a:t>  </a:t>
                </a:r>
                <a:r>
                  <a:rPr lang="en-US" dirty="0" smtClean="0">
                    <a:solidFill>
                      <a:schemeClr val="tx1"/>
                    </a:solidFill>
                    <a:latin typeface="+mn-lt"/>
                    <a:ea typeface="+mn-ea"/>
                    <a:cs typeface="+mn-cs"/>
                  </a:rPr>
                  <a:t>is </a:t>
                </a:r>
                <a:r>
                  <a:rPr lang="en-US" dirty="0">
                    <a:solidFill>
                      <a:schemeClr val="tx1"/>
                    </a:solidFill>
                    <a:latin typeface="+mn-lt"/>
                    <a:ea typeface="+mn-ea"/>
                    <a:cs typeface="+mn-cs"/>
                  </a:rPr>
                  <a:t>measured </a:t>
                </a:r>
                <a:r>
                  <a:rPr lang="en-US" dirty="0" smtClean="0">
                    <a:solidFill>
                      <a:schemeClr val="tx1"/>
                    </a:solidFill>
                    <a:latin typeface="+mn-lt"/>
                    <a:ea typeface="+mn-ea"/>
                    <a:cs typeface="+mn-cs"/>
                  </a:rPr>
                  <a:t>with </a:t>
                </a:r>
                <a:r>
                  <a:rPr lang="en-US" dirty="0">
                    <a:solidFill>
                      <a:schemeClr val="tx1"/>
                    </a:solidFill>
                    <a:latin typeface="+mn-lt"/>
                    <a:ea typeface="+mn-ea"/>
                    <a:cs typeface="+mn-cs"/>
                  </a:rPr>
                  <a:t>the network analyzer.</a:t>
                </a:r>
              </a:p>
              <a:p>
                <a:pPr lvl="0"/>
                <a14:m>
                  <m:oMath xmlns:m="http://schemas.openxmlformats.org/officeDocument/2006/math">
                    <m:sSub>
                      <m:sSubPr>
                        <m:ctrlPr>
                          <a:rPr lang="en-US" i="1">
                            <a:solidFill>
                              <a:schemeClr val="tx1"/>
                            </a:solidFill>
                            <a:latin typeface="Cambria Math"/>
                            <a:ea typeface="+mn-ea"/>
                            <a:cs typeface="+mn-cs"/>
                          </a:rPr>
                        </m:ctrlPr>
                      </m:sSubPr>
                      <m:e>
                        <m:r>
                          <a:rPr lang="en-US" i="1">
                            <a:solidFill>
                              <a:schemeClr val="tx1"/>
                            </a:solidFill>
                            <a:latin typeface="Cambria Math"/>
                            <a:ea typeface="+mn-ea"/>
                            <a:cs typeface="+mn-cs"/>
                          </a:rPr>
                          <m:t>𝑉</m:t>
                        </m:r>
                      </m:e>
                      <m:sub>
                        <m:r>
                          <a:rPr lang="en-US" i="1">
                            <a:solidFill>
                              <a:schemeClr val="tx1"/>
                            </a:solidFill>
                            <a:latin typeface="Cambria Math"/>
                            <a:ea typeface="+mn-ea"/>
                            <a:cs typeface="+mn-cs"/>
                          </a:rPr>
                          <m:t>𝐷𝐶</m:t>
                        </m:r>
                        <m:r>
                          <a:rPr lang="en-US" i="1">
                            <a:solidFill>
                              <a:schemeClr val="tx1"/>
                            </a:solidFill>
                            <a:latin typeface="Cambria Math"/>
                            <a:ea typeface="+mn-ea"/>
                            <a:cs typeface="+mn-cs"/>
                          </a:rPr>
                          <m:t>,</m:t>
                        </m:r>
                        <m:r>
                          <a:rPr lang="en-US" i="1">
                            <a:solidFill>
                              <a:schemeClr val="tx1"/>
                            </a:solidFill>
                            <a:latin typeface="Cambria Math"/>
                            <a:ea typeface="+mn-ea"/>
                            <a:cs typeface="+mn-cs"/>
                          </a:rPr>
                          <m:t>𝑅𝑒𝑓</m:t>
                        </m:r>
                      </m:sub>
                    </m:sSub>
                  </m:oMath>
                </a14:m>
                <a:r>
                  <a:rPr lang="en-US" dirty="0">
                    <a:solidFill>
                      <a:schemeClr val="tx1"/>
                    </a:solidFill>
                    <a:latin typeface="+mn-lt"/>
                    <a:ea typeface="+mn-ea"/>
                    <a:cs typeface="+mn-cs"/>
                  </a:rPr>
                  <a:t> and </a:t>
                </a:r>
                <a14:m>
                  <m:oMath xmlns:m="http://schemas.openxmlformats.org/officeDocument/2006/math">
                    <m:sSub>
                      <m:sSubPr>
                        <m:ctrlPr>
                          <a:rPr lang="en-US" i="1">
                            <a:solidFill>
                              <a:schemeClr val="tx1"/>
                            </a:solidFill>
                            <a:latin typeface="Cambria Math"/>
                            <a:ea typeface="+mn-ea"/>
                            <a:cs typeface="+mn-cs"/>
                          </a:rPr>
                        </m:ctrlPr>
                      </m:sSubPr>
                      <m:e>
                        <m:r>
                          <a:rPr lang="en-US" i="1">
                            <a:solidFill>
                              <a:schemeClr val="tx1"/>
                            </a:solidFill>
                            <a:latin typeface="Cambria Math"/>
                            <a:ea typeface="+mn-ea"/>
                            <a:cs typeface="+mn-cs"/>
                          </a:rPr>
                          <m:t>𝑉</m:t>
                        </m:r>
                      </m:e>
                      <m:sub>
                        <m:r>
                          <a:rPr lang="en-US" i="1">
                            <a:solidFill>
                              <a:schemeClr val="tx1"/>
                            </a:solidFill>
                            <a:latin typeface="Cambria Math"/>
                            <a:ea typeface="+mn-ea"/>
                            <a:cs typeface="+mn-cs"/>
                          </a:rPr>
                          <m:t>𝐷𝐶</m:t>
                        </m:r>
                        <m:r>
                          <a:rPr lang="en-US" i="1">
                            <a:solidFill>
                              <a:schemeClr val="tx1"/>
                            </a:solidFill>
                            <a:latin typeface="Cambria Math"/>
                            <a:ea typeface="+mn-ea"/>
                            <a:cs typeface="+mn-cs"/>
                          </a:rPr>
                          <m:t>,</m:t>
                        </m:r>
                        <m:r>
                          <a:rPr lang="en-US" i="1">
                            <a:solidFill>
                              <a:schemeClr val="tx1"/>
                            </a:solidFill>
                            <a:latin typeface="Cambria Math"/>
                            <a:ea typeface="+mn-ea"/>
                            <a:cs typeface="+mn-cs"/>
                          </a:rPr>
                          <m:t>𝑇𝑒𝑠𝑡</m:t>
                        </m:r>
                      </m:sub>
                    </m:sSub>
                  </m:oMath>
                </a14:m>
                <a:r>
                  <a:rPr lang="en-US" dirty="0">
                    <a:solidFill>
                      <a:schemeClr val="tx1"/>
                    </a:solidFill>
                    <a:latin typeface="+mn-lt"/>
                    <a:ea typeface="+mn-ea"/>
                    <a:cs typeface="+mn-cs"/>
                  </a:rPr>
                  <a:t>values are measured with a </a:t>
                </a:r>
                <a:r>
                  <a:rPr lang="en-US" dirty="0" err="1" smtClean="0">
                    <a:solidFill>
                      <a:schemeClr val="tx1"/>
                    </a:solidFill>
                    <a:latin typeface="+mn-lt"/>
                    <a:ea typeface="+mn-ea"/>
                    <a:cs typeface="+mn-cs"/>
                  </a:rPr>
                  <a:t>multimeter</a:t>
                </a:r>
                <a:r>
                  <a:rPr lang="en-US" dirty="0" smtClean="0">
                    <a:solidFill>
                      <a:schemeClr val="tx1"/>
                    </a:solidFill>
                    <a:latin typeface="+mn-lt"/>
                    <a:ea typeface="+mn-ea"/>
                    <a:cs typeface="+mn-cs"/>
                  </a:rPr>
                  <a:t> and stored in a database.</a:t>
                </a:r>
                <a:endParaRPr lang="en-US" dirty="0">
                  <a:solidFill>
                    <a:schemeClr val="tx1"/>
                  </a:solidFill>
                  <a:latin typeface="+mn-lt"/>
                  <a:ea typeface="+mn-ea"/>
                  <a:cs typeface="+mn-cs"/>
                </a:endParaRPr>
              </a:p>
              <a:p>
                <a:r>
                  <a:rPr lang="en-US" dirty="0">
                    <a:solidFill>
                      <a:schemeClr val="tx1"/>
                    </a:solidFill>
                    <a:latin typeface="+mn-lt"/>
                    <a:ea typeface="+mn-ea"/>
                    <a:cs typeface="+mn-cs"/>
                  </a:rPr>
                  <a:t>The values are plugged in and the RF </a:t>
                </a:r>
                <a:r>
                  <a:rPr lang="en-US" dirty="0" err="1">
                    <a:solidFill>
                      <a:schemeClr val="tx1"/>
                    </a:solidFill>
                    <a:latin typeface="+mn-lt"/>
                    <a:ea typeface="+mn-ea"/>
                    <a:cs typeface="+mn-cs"/>
                  </a:rPr>
                  <a:t>transimpedence</a:t>
                </a:r>
                <a:r>
                  <a:rPr lang="en-US" dirty="0">
                    <a:solidFill>
                      <a:schemeClr val="tx1"/>
                    </a:solidFill>
                    <a:latin typeface="+mn-lt"/>
                    <a:ea typeface="+mn-ea"/>
                    <a:cs typeface="+mn-cs"/>
                  </a:rPr>
                  <a:t> for the test PD is calculated at different frequencies</a:t>
                </a:r>
                <a:r>
                  <a:rPr lang="en-US" dirty="0" smtClean="0">
                    <a:solidFill>
                      <a:schemeClr val="tx1"/>
                    </a:solidFill>
                    <a:latin typeface="+mn-lt"/>
                    <a:ea typeface="+mn-ea"/>
                    <a:cs typeface="+mn-cs"/>
                  </a:rPr>
                  <a:t>.</a:t>
                </a:r>
                <a:endParaRPr lang="en-US" dirty="0">
                  <a:solidFill>
                    <a:schemeClr val="tx1"/>
                  </a:solidFill>
                  <a:latin typeface="+mn-lt"/>
                  <a:ea typeface="+mn-ea"/>
                  <a:cs typeface="+mn-cs"/>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4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LIGO Laboratory</a:t>
            </a:r>
            <a:endParaRPr lang="en-US"/>
          </a:p>
        </p:txBody>
      </p:sp>
      <p:sp>
        <p:nvSpPr>
          <p:cNvPr id="5" name="Slide Number Placeholder 4"/>
          <p:cNvSpPr>
            <a:spLocks noGrp="1"/>
          </p:cNvSpPr>
          <p:nvPr>
            <p:ph type="sldNum" sz="quarter" idx="12"/>
          </p:nvPr>
        </p:nvSpPr>
        <p:spPr/>
        <p:txBody>
          <a:bodyPr/>
          <a:lstStyle/>
          <a:p>
            <a:fld id="{5561AFB7-52B6-464F-9EE7-352F2286E08E}" type="slidenum">
              <a:rPr lang="en-US" smtClean="0"/>
              <a:pPr/>
              <a:t>6</a:t>
            </a:fld>
            <a:endParaRPr lang="en-US"/>
          </a:p>
        </p:txBody>
      </p:sp>
      <p:sp>
        <p:nvSpPr>
          <p:cNvPr id="6" name="Title 1"/>
          <p:cNvSpPr>
            <a:spLocks noGrp="1"/>
          </p:cNvSpPr>
          <p:nvPr>
            <p:ph type="title"/>
          </p:nvPr>
        </p:nvSpPr>
        <p:spPr/>
        <p:txBody>
          <a:bodyPr/>
          <a:lstStyle/>
          <a:p>
            <a:r>
              <a:rPr lang="en-US" dirty="0" smtClean="0"/>
              <a:t>Single PD </a:t>
            </a:r>
            <a:r>
              <a:rPr lang="en-US" dirty="0" err="1" smtClean="0"/>
              <a:t>Transimpedance</a:t>
            </a:r>
            <a:r>
              <a:rPr lang="en-US" dirty="0" smtClean="0"/>
              <a:t> Measurement</a:t>
            </a:r>
            <a:endParaRPr lang="en-US" dirty="0"/>
          </a:p>
        </p:txBody>
      </p:sp>
    </p:spTree>
    <p:extLst>
      <p:ext uri="{BB962C8B-B14F-4D97-AF65-F5344CB8AC3E}">
        <p14:creationId xmlns:p14="http://schemas.microsoft.com/office/powerpoint/2010/main" val="2403154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PDFR system</a:t>
            </a:r>
            <a:endParaRPr lang="en-US" dirty="0"/>
          </a:p>
        </p:txBody>
      </p:sp>
      <p:sp>
        <p:nvSpPr>
          <p:cNvPr id="4" name="Footer Placeholder 3"/>
          <p:cNvSpPr>
            <a:spLocks noGrp="1"/>
          </p:cNvSpPr>
          <p:nvPr>
            <p:ph type="ftr" sz="quarter" idx="11"/>
          </p:nvPr>
        </p:nvSpPr>
        <p:spPr>
          <a:xfrm>
            <a:off x="3195897" y="6477000"/>
            <a:ext cx="2895600" cy="457200"/>
          </a:xfrm>
        </p:spPr>
        <p:txBody>
          <a:bodyPr/>
          <a:lstStyle/>
          <a:p>
            <a:r>
              <a:rPr lang="en-US" dirty="0" smtClean="0"/>
              <a:t>LIGO Laboratory</a:t>
            </a:r>
            <a:endParaRPr lang="en-US" dirty="0"/>
          </a:p>
        </p:txBody>
      </p:sp>
      <p:sp>
        <p:nvSpPr>
          <p:cNvPr id="5" name="Slide Number Placeholder 4"/>
          <p:cNvSpPr>
            <a:spLocks noGrp="1"/>
          </p:cNvSpPr>
          <p:nvPr>
            <p:ph type="sldNum" sz="quarter" idx="12"/>
          </p:nvPr>
        </p:nvSpPr>
        <p:spPr/>
        <p:txBody>
          <a:bodyPr/>
          <a:lstStyle/>
          <a:p>
            <a:fld id="{5561AFB7-52B6-464F-9EE7-352F2286E08E}" type="slidenum">
              <a:rPr lang="en-US" smtClean="0"/>
              <a:pPr/>
              <a:t>7</a:t>
            </a:fld>
            <a:endParaRPr lang="en-US"/>
          </a:p>
        </p:txBody>
      </p:sp>
      <p:pic>
        <p:nvPicPr>
          <p:cNvPr id="7172" name="Picture 4" descr="C:\a_my_stuff\CaltechWork\Presentation\PDFR_setu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695" y="1609240"/>
            <a:ext cx="8441922" cy="479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458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239000" cy="1143000"/>
          </a:xfrm>
        </p:spPr>
        <p:txBody>
          <a:bodyPr/>
          <a:lstStyle/>
          <a:p>
            <a:r>
              <a:rPr lang="en-US" dirty="0" smtClean="0"/>
              <a:t>Agilent Network Analyzer</a:t>
            </a:r>
            <a:endParaRPr lang="en-US" dirty="0"/>
          </a:p>
        </p:txBody>
      </p:sp>
      <p:sp>
        <p:nvSpPr>
          <p:cNvPr id="4" name="Footer Placeholder 3"/>
          <p:cNvSpPr>
            <a:spLocks noGrp="1"/>
          </p:cNvSpPr>
          <p:nvPr>
            <p:ph type="ftr" sz="quarter" idx="11"/>
          </p:nvPr>
        </p:nvSpPr>
        <p:spPr/>
        <p:txBody>
          <a:bodyPr/>
          <a:lstStyle/>
          <a:p>
            <a:r>
              <a:rPr lang="en-US" smtClean="0"/>
              <a:t>LIGO Laboratory</a:t>
            </a:r>
            <a:endParaRPr lang="en-US"/>
          </a:p>
        </p:txBody>
      </p:sp>
      <p:sp>
        <p:nvSpPr>
          <p:cNvPr id="5" name="Slide Number Placeholder 4"/>
          <p:cNvSpPr>
            <a:spLocks noGrp="1"/>
          </p:cNvSpPr>
          <p:nvPr>
            <p:ph type="sldNum" sz="quarter" idx="12"/>
          </p:nvPr>
        </p:nvSpPr>
        <p:spPr/>
        <p:txBody>
          <a:bodyPr/>
          <a:lstStyle/>
          <a:p>
            <a:fld id="{5561AFB7-52B6-464F-9EE7-352F2286E08E}" type="slidenum">
              <a:rPr lang="en-US" smtClean="0"/>
              <a:pPr/>
              <a:t>8</a:t>
            </a:fld>
            <a:endParaRPr lang="en-US" dirty="0"/>
          </a:p>
        </p:txBody>
      </p:sp>
      <p:pic>
        <p:nvPicPr>
          <p:cNvPr id="9219" name="Picture 3" descr="C:\a_my_stuff\CaltechWork\Presentation\08841-03-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406649"/>
            <a:ext cx="1617663" cy="161766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a_my_stuff\CaltechWork\Presentation\linksy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5954" y="1781011"/>
            <a:ext cx="1832253" cy="2006124"/>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a_my_stuff\CaltechWork\DOCUMENTS\pics\n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 y="1981200"/>
            <a:ext cx="4985588" cy="246856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a:stCxn id="9221" idx="3"/>
            <a:endCxn id="9219" idx="1"/>
          </p:cNvCxnSpPr>
          <p:nvPr/>
        </p:nvCxnSpPr>
        <p:spPr bwMode="auto">
          <a:xfrm flipV="1">
            <a:off x="5016068" y="3215481"/>
            <a:ext cx="470332" cy="1"/>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a:stCxn id="9219" idx="3"/>
          </p:cNvCxnSpPr>
          <p:nvPr/>
        </p:nvCxnSpPr>
        <p:spPr bwMode="auto">
          <a:xfrm flipV="1">
            <a:off x="7104063" y="3215480"/>
            <a:ext cx="592137" cy="1"/>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computr3"/>
          <p:cNvSpPr>
            <a:spLocks noEditPoints="1" noChangeArrowheads="1"/>
          </p:cNvSpPr>
          <p:nvPr/>
        </p:nvSpPr>
        <p:spPr bwMode="auto">
          <a:xfrm>
            <a:off x="6389688" y="4876958"/>
            <a:ext cx="1557336" cy="1341437"/>
          </a:xfrm>
          <a:custGeom>
            <a:avLst/>
            <a:gdLst>
              <a:gd name="T0" fmla="*/ 0 w 21600"/>
              <a:gd name="T1" fmla="*/ 10800 h 21600"/>
              <a:gd name="T2" fmla="*/ 10800 w 21600"/>
              <a:gd name="T3" fmla="*/ 0 h 21600"/>
              <a:gd name="T4" fmla="*/ 10800 w 21600"/>
              <a:gd name="T5" fmla="*/ 21600 h 21600"/>
              <a:gd name="T6" fmla="*/ 18135 w 21600"/>
              <a:gd name="T7" fmla="*/ 10800 h 21600"/>
              <a:gd name="T8" fmla="*/ 7811 w 21600"/>
              <a:gd name="T9" fmla="*/ 2584 h 21600"/>
              <a:gd name="T10" fmla="*/ 16359 w 21600"/>
              <a:gd name="T11" fmla="*/ 11764 h 21600"/>
            </a:gdLst>
            <a:ahLst/>
            <a:cxnLst>
              <a:cxn ang="0">
                <a:pos x="T0" y="T1"/>
              </a:cxn>
              <a:cxn ang="0">
                <a:pos x="T2" y="T3"/>
              </a:cxn>
              <a:cxn ang="0">
                <a:pos x="T4" y="T5"/>
              </a:cxn>
              <a:cxn ang="0">
                <a:pos x="T6" y="T7"/>
              </a:cxn>
            </a:cxnLst>
            <a:rect l="T8" t="T9" r="T10" b="T11"/>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16" name="Straight Arrow Connector 15"/>
          <p:cNvCxnSpPr/>
          <p:nvPr/>
        </p:nvCxnSpPr>
        <p:spPr bwMode="auto">
          <a:xfrm flipH="1">
            <a:off x="5016068" y="3429000"/>
            <a:ext cx="470332" cy="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H="1">
            <a:off x="7066959" y="3429000"/>
            <a:ext cx="629241" cy="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flipV="1">
            <a:off x="7381579" y="3812064"/>
            <a:ext cx="467021" cy="920987"/>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flipH="1">
            <a:off x="7610991" y="3820714"/>
            <a:ext cx="475218" cy="912337"/>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Content Placeholder 2"/>
          <p:cNvSpPr>
            <a:spLocks noGrp="1"/>
          </p:cNvSpPr>
          <p:nvPr>
            <p:ph idx="1"/>
          </p:nvPr>
        </p:nvSpPr>
        <p:spPr>
          <a:xfrm>
            <a:off x="228600" y="4907596"/>
            <a:ext cx="5867400" cy="1362949"/>
          </a:xfrm>
        </p:spPr>
        <p:txBody>
          <a:bodyPr/>
          <a:lstStyle/>
          <a:p>
            <a:r>
              <a:rPr lang="en-US" dirty="0" smtClean="0"/>
              <a:t>Lab’s closed LAN </a:t>
            </a:r>
            <a:r>
              <a:rPr lang="en-US" dirty="0" smtClean="0"/>
              <a:t>Network</a:t>
            </a:r>
            <a:endParaRPr lang="en-US" dirty="0" smtClean="0"/>
          </a:p>
          <a:p>
            <a:r>
              <a:rPr lang="en-US" dirty="0" smtClean="0"/>
              <a:t>GPIB (General Purpose Interface Bus)</a:t>
            </a:r>
            <a:endParaRPr lang="en-US" dirty="0"/>
          </a:p>
        </p:txBody>
      </p:sp>
    </p:spTree>
    <p:extLst>
      <p:ext uri="{BB962C8B-B14F-4D97-AF65-F5344CB8AC3E}">
        <p14:creationId xmlns:p14="http://schemas.microsoft.com/office/powerpoint/2010/main" val="3038321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 Distribution </a:t>
            </a:r>
          </a:p>
        </p:txBody>
      </p:sp>
      <p:sp>
        <p:nvSpPr>
          <p:cNvPr id="4" name="Footer Placeholder 3"/>
          <p:cNvSpPr>
            <a:spLocks noGrp="1"/>
          </p:cNvSpPr>
          <p:nvPr>
            <p:ph type="ftr" sz="quarter" idx="11"/>
          </p:nvPr>
        </p:nvSpPr>
        <p:spPr/>
        <p:txBody>
          <a:bodyPr/>
          <a:lstStyle/>
          <a:p>
            <a:r>
              <a:rPr lang="en-US" smtClean="0"/>
              <a:t>LIGO Laboratory</a:t>
            </a:r>
            <a:endParaRPr lang="en-US"/>
          </a:p>
        </p:txBody>
      </p:sp>
      <p:sp>
        <p:nvSpPr>
          <p:cNvPr id="5" name="Slide Number Placeholder 4"/>
          <p:cNvSpPr>
            <a:spLocks noGrp="1"/>
          </p:cNvSpPr>
          <p:nvPr>
            <p:ph type="sldNum" sz="quarter" idx="12"/>
          </p:nvPr>
        </p:nvSpPr>
        <p:spPr/>
        <p:txBody>
          <a:bodyPr/>
          <a:lstStyle/>
          <a:p>
            <a:fld id="{5561AFB7-52B6-464F-9EE7-352F2286E08E}" type="slidenum">
              <a:rPr lang="en-US" smtClean="0"/>
              <a:pPr/>
              <a:t>9</a:t>
            </a:fld>
            <a:endParaRPr lang="en-US"/>
          </a:p>
        </p:txBody>
      </p:sp>
      <p:pic>
        <p:nvPicPr>
          <p:cNvPr id="6" name="Picture 13"/>
          <p:cNvPicPr>
            <a:picLocks noChangeAspect="1" noChangeArrowheads="1"/>
          </p:cNvPicPr>
          <p:nvPr/>
        </p:nvPicPr>
        <p:blipFill rotWithShape="1">
          <a:blip r:embed="rId2">
            <a:extLst>
              <a:ext uri="{28A0092B-C50C-407E-A947-70E740481C1C}">
                <a14:useLocalDpi xmlns:a14="http://schemas.microsoft.com/office/drawing/2010/main" val="0"/>
              </a:ext>
            </a:extLst>
          </a:blip>
          <a:srcRect l="10223" t="25586" r="14349"/>
          <a:stretch/>
        </p:blipFill>
        <p:spPr bwMode="auto">
          <a:xfrm>
            <a:off x="152400" y="3805749"/>
            <a:ext cx="3581400" cy="253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 name="Picture 14" descr="C:\Users\Alex\Dropbox\LIGO\Pictures\1y1\IMG_0852.JPG"/>
          <p:cNvPicPr>
            <a:picLocks noChangeAspect="1" noChangeArrowheads="1"/>
          </p:cNvPicPr>
          <p:nvPr/>
        </p:nvPicPr>
        <p:blipFill rotWithShape="1">
          <a:blip r:embed="rId3">
            <a:extLst>
              <a:ext uri="{28A0092B-C50C-407E-A947-70E740481C1C}">
                <a14:useLocalDpi xmlns:a14="http://schemas.microsoft.com/office/drawing/2010/main" val="0"/>
              </a:ext>
            </a:extLst>
          </a:blip>
          <a:srcRect r="31833" b="5654"/>
          <a:stretch/>
        </p:blipFill>
        <p:spPr bwMode="auto">
          <a:xfrm>
            <a:off x="3886200" y="1633330"/>
            <a:ext cx="5105400" cy="471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a_my_stuff\CaltechWork\DOCUMENTS\pics\laser.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8600" y="1654207"/>
            <a:ext cx="3505200" cy="1968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599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114FFB"/>
      </a:dk1>
      <a:lt1>
        <a:srgbClr val="FFFFFF"/>
      </a:lt1>
      <a:dk2>
        <a:srgbClr val="000000"/>
      </a:dk2>
      <a:lt2>
        <a:srgbClr val="CECECE"/>
      </a:lt2>
      <a:accent1>
        <a:srgbClr val="D49FFF"/>
      </a:accent1>
      <a:accent2>
        <a:srgbClr val="618FFD"/>
      </a:accent2>
      <a:accent3>
        <a:srgbClr val="FFFFFF"/>
      </a:accent3>
      <a:accent4>
        <a:srgbClr val="0D42D6"/>
      </a:accent4>
      <a:accent5>
        <a:srgbClr val="E6CDFF"/>
      </a:accent5>
      <a:accent6>
        <a:srgbClr val="5781E5"/>
      </a:accent6>
      <a:hlink>
        <a:srgbClr val="009688"/>
      </a:hlink>
      <a:folHlink>
        <a:srgbClr val="DADADA"/>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3106</TotalTime>
  <Words>720</Words>
  <Application>Microsoft Office PowerPoint</Application>
  <PresentationFormat>On-screen Show (4:3)</PresentationFormat>
  <Paragraphs>116</Paragraphs>
  <Slides>17</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0" baseType="lpstr">
      <vt:lpstr>Default Design</vt:lpstr>
      <vt:lpstr>Photo Editor Photo</vt:lpstr>
      <vt:lpstr>Microsoft Equation 3.0</vt:lpstr>
      <vt:lpstr>Automated Photodetector Frequency Response Measurement System for the Caltech 40m Interferometer</vt:lpstr>
      <vt:lpstr>Outline</vt:lpstr>
      <vt:lpstr>Introduction</vt:lpstr>
      <vt:lpstr>Photodetector Model</vt:lpstr>
      <vt:lpstr>Single PD Transimpedance Measurement</vt:lpstr>
      <vt:lpstr>Single PD Transimpedance Measurement</vt:lpstr>
      <vt:lpstr>The PDFR system</vt:lpstr>
      <vt:lpstr>Agilent Network Analyzer</vt:lpstr>
      <vt:lpstr>Optical Fiber Distribution </vt:lpstr>
      <vt:lpstr>RF Multiplexer</vt:lpstr>
      <vt:lpstr>Delay in RF cables</vt:lpstr>
      <vt:lpstr>Demodulator Boards</vt:lpstr>
      <vt:lpstr>The PDFR system, Again</vt:lpstr>
      <vt:lpstr>The PDFR GUI</vt:lpstr>
      <vt:lpstr>Data Presentation</vt:lpstr>
      <vt:lpstr>Conclusion</vt:lpstr>
      <vt:lpstr>Acknowledgements</vt:lpstr>
    </vt:vector>
  </TitlesOfParts>
  <Company>California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 Sanders</dc:creator>
  <cp:lastModifiedBy>Nichinna</cp:lastModifiedBy>
  <cp:revision>86</cp:revision>
  <cp:lastPrinted>1999-10-01T21:59:04Z</cp:lastPrinted>
  <dcterms:created xsi:type="dcterms:W3CDTF">2002-09-05T00:08:29Z</dcterms:created>
  <dcterms:modified xsi:type="dcterms:W3CDTF">2014-08-06T20:47:03Z</dcterms:modified>
</cp:coreProperties>
</file>