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59" r:id="rId4"/>
    <p:sldId id="271" r:id="rId5"/>
    <p:sldId id="268" r:id="rId6"/>
    <p:sldId id="269" r:id="rId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023B-A921-8A48-A2CA-D670C50521F4}" type="datetimeFigureOut">
              <a:rPr lang="en-US" smtClean="0"/>
              <a:pPr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1B2A-1298-544E-BDA6-E8C7F3F45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023B-A921-8A48-A2CA-D670C50521F4}" type="datetimeFigureOut">
              <a:rPr lang="en-US" smtClean="0"/>
              <a:pPr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1B2A-1298-544E-BDA6-E8C7F3F45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023B-A921-8A48-A2CA-D670C50521F4}" type="datetimeFigureOut">
              <a:rPr lang="en-US" smtClean="0"/>
              <a:pPr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1B2A-1298-544E-BDA6-E8C7F3F45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023B-A921-8A48-A2CA-D670C50521F4}" type="datetimeFigureOut">
              <a:rPr lang="en-US" smtClean="0"/>
              <a:pPr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1B2A-1298-544E-BDA6-E8C7F3F45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023B-A921-8A48-A2CA-D670C50521F4}" type="datetimeFigureOut">
              <a:rPr lang="en-US" smtClean="0"/>
              <a:pPr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1B2A-1298-544E-BDA6-E8C7F3F45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023B-A921-8A48-A2CA-D670C50521F4}" type="datetimeFigureOut">
              <a:rPr lang="en-US" smtClean="0"/>
              <a:pPr/>
              <a:t>6/24/14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1B2A-1298-544E-BDA6-E8C7F3F45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023B-A921-8A48-A2CA-D670C50521F4}" type="datetimeFigureOut">
              <a:rPr lang="en-US" smtClean="0"/>
              <a:pPr/>
              <a:t>6/24/14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1B2A-1298-544E-BDA6-E8C7F3F45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023B-A921-8A48-A2CA-D670C50521F4}" type="datetimeFigureOut">
              <a:rPr lang="en-US" smtClean="0"/>
              <a:pPr/>
              <a:t>6/24/14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1B2A-1298-544E-BDA6-E8C7F3F45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023B-A921-8A48-A2CA-D670C50521F4}" type="datetimeFigureOut">
              <a:rPr lang="en-US" smtClean="0"/>
              <a:pPr/>
              <a:t>6/24/14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1B2A-1298-544E-BDA6-E8C7F3F45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023B-A921-8A48-A2CA-D670C50521F4}" type="datetimeFigureOut">
              <a:rPr lang="en-US" smtClean="0"/>
              <a:pPr/>
              <a:t>6/24/14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1B2A-1298-544E-BDA6-E8C7F3F45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023B-A921-8A48-A2CA-D670C50521F4}" type="datetimeFigureOut">
              <a:rPr lang="en-US" smtClean="0"/>
              <a:pPr/>
              <a:t>6/24/14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1B2A-1298-544E-BDA6-E8C7F3F45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3023B-A921-8A48-A2CA-D670C50521F4}" type="datetimeFigureOut">
              <a:rPr lang="en-US" smtClean="0"/>
              <a:pPr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D1B2A-1298-544E-BDA6-E8C7F3F45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L1 TMSY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Telescope focal tuning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Adam Mullavey, </a:t>
            </a:r>
            <a:r>
              <a:rPr lang="en-US" dirty="0" smtClean="0"/>
              <a:t>Chris Guido</a:t>
            </a:r>
            <a:endParaRPr lang="en-US" dirty="0" smtClean="0"/>
          </a:p>
          <a:p>
            <a:r>
              <a:rPr lang="en-US" dirty="0" smtClean="0"/>
              <a:t>31 </a:t>
            </a:r>
            <a:r>
              <a:rPr lang="en-US" dirty="0" smtClean="0"/>
              <a:t>Oct</a:t>
            </a:r>
            <a:r>
              <a:rPr lang="en-US" dirty="0" smtClean="0"/>
              <a:t> </a:t>
            </a:r>
            <a:r>
              <a:rPr lang="en-US" dirty="0" smtClean="0"/>
              <a:t>2013</a:t>
            </a:r>
          </a:p>
          <a:p>
            <a:r>
              <a:rPr lang="en-US" b="1" dirty="0" smtClean="0"/>
              <a:t>LIGO-</a:t>
            </a:r>
            <a:r>
              <a:rPr lang="en-US" b="1" dirty="0" smtClean="0"/>
              <a:t>G1400170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9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Source Parameters (MM results)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135696"/>
            <a:ext cx="6016156" cy="4708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/>
              <a:t>[EXTERNAL RESULTS]</a:t>
            </a:r>
          </a:p>
          <a:p>
            <a:r>
              <a:rPr lang="tr-TR" sz="1200" dirty="0"/>
              <a:t>	</a:t>
            </a:r>
            <a:r>
              <a:rPr lang="tr-TR" sz="1200" dirty="0" err="1"/>
              <a:t>Min</a:t>
            </a:r>
            <a:r>
              <a:rPr lang="tr-TR" sz="1200" dirty="0"/>
              <a:t>	</a:t>
            </a:r>
            <a:r>
              <a:rPr lang="tr-TR" sz="1200" dirty="0" err="1"/>
              <a:t>Max</a:t>
            </a:r>
            <a:r>
              <a:rPr lang="tr-TR" sz="1200" dirty="0"/>
              <a:t>	</a:t>
            </a:r>
            <a:r>
              <a:rPr lang="tr-TR" sz="1200" dirty="0" err="1"/>
              <a:t>Mean</a:t>
            </a:r>
            <a:r>
              <a:rPr lang="tr-TR" sz="1200" dirty="0"/>
              <a:t>	</a:t>
            </a:r>
            <a:r>
              <a:rPr lang="tr-TR" sz="1200" dirty="0" err="1"/>
              <a:t>Std</a:t>
            </a:r>
            <a:r>
              <a:rPr lang="tr-TR" sz="1200" dirty="0"/>
              <a:t> </a:t>
            </a:r>
            <a:r>
              <a:rPr lang="tr-TR" sz="1200" dirty="0" smtClean="0"/>
              <a:t>Dev  Dim</a:t>
            </a:r>
            <a:endParaRPr lang="tr-TR" sz="1200" dirty="0"/>
          </a:p>
          <a:p>
            <a:r>
              <a:rPr lang="tr-TR" sz="1200" dirty="0"/>
              <a:t>------------------------------------------------------------------------------------------------</a:t>
            </a:r>
            <a:r>
              <a:rPr lang="tr-TR" sz="1200" dirty="0" smtClean="0"/>
              <a:t>-</a:t>
            </a:r>
            <a:endParaRPr lang="tr-TR" sz="1200" dirty="0"/>
          </a:p>
          <a:p>
            <a:r>
              <a:rPr lang="tr-TR" sz="1200" dirty="0" err="1"/>
              <a:t>M≤x</a:t>
            </a:r>
            <a:r>
              <a:rPr lang="tr-TR" sz="1200" dirty="0"/>
              <a:t>	0.96	0.97	0.96	0.004	</a:t>
            </a:r>
            <a:r>
              <a:rPr lang="tr-TR" sz="1200" dirty="0" smtClean="0"/>
              <a:t>-</a:t>
            </a:r>
            <a:endParaRPr lang="tr-TR" sz="1200" dirty="0"/>
          </a:p>
          <a:p>
            <a:r>
              <a:rPr lang="tr-TR" sz="1200" dirty="0" err="1"/>
              <a:t>M≤y</a:t>
            </a:r>
            <a:r>
              <a:rPr lang="tr-TR" sz="1200" dirty="0"/>
              <a:t>	1.18	1.20	1.19	0.006	-</a:t>
            </a:r>
          </a:p>
          <a:p>
            <a:r>
              <a:rPr lang="tr-TR" sz="1200" dirty="0" err="1" smtClean="0"/>
              <a:t>M</a:t>
            </a:r>
            <a:r>
              <a:rPr lang="tr-TR" sz="1200" dirty="0" err="1"/>
              <a:t>≤r</a:t>
            </a:r>
            <a:r>
              <a:rPr lang="tr-TR" sz="1200" dirty="0"/>
              <a:t>	1.09	1.10	1.10	0.003	-</a:t>
            </a:r>
          </a:p>
          <a:p>
            <a:r>
              <a:rPr lang="tr-TR" sz="1200" dirty="0" smtClean="0"/>
              <a:t>2Wox</a:t>
            </a:r>
            <a:r>
              <a:rPr lang="tr-TR" sz="1200" dirty="0"/>
              <a:t>	1.605	1.667	</a:t>
            </a:r>
            <a:r>
              <a:rPr lang="tr-TR" sz="1200" b="1" dirty="0">
                <a:solidFill>
                  <a:srgbClr val="FF0000"/>
                </a:solidFill>
              </a:rPr>
              <a:t>1.632	0.0264</a:t>
            </a:r>
            <a:r>
              <a:rPr lang="tr-TR" sz="1200" dirty="0"/>
              <a:t>	mm</a:t>
            </a:r>
          </a:p>
          <a:p>
            <a:r>
              <a:rPr lang="tr-TR" sz="1200" dirty="0" smtClean="0"/>
              <a:t>2Woy</a:t>
            </a:r>
            <a:r>
              <a:rPr lang="tr-TR" sz="1200" dirty="0"/>
              <a:t>	2.164	2.226	</a:t>
            </a:r>
            <a:r>
              <a:rPr lang="tr-TR" sz="1200" b="1" dirty="0">
                <a:solidFill>
                  <a:srgbClr val="FF0000"/>
                </a:solidFill>
              </a:rPr>
              <a:t>2.192	0.0245</a:t>
            </a:r>
            <a:r>
              <a:rPr lang="tr-TR" sz="1200" dirty="0"/>
              <a:t>	mm</a:t>
            </a:r>
          </a:p>
          <a:p>
            <a:r>
              <a:rPr lang="tr-TR" sz="1200" dirty="0" smtClean="0"/>
              <a:t>2Wor</a:t>
            </a:r>
            <a:r>
              <a:rPr lang="tr-TR" sz="1200" dirty="0"/>
              <a:t>	1.906	1.966	1.932	0.0250	mm</a:t>
            </a:r>
          </a:p>
          <a:p>
            <a:r>
              <a:rPr lang="tr-TR" sz="1200" dirty="0" smtClean="0"/>
              <a:t>2Wex</a:t>
            </a:r>
            <a:r>
              <a:rPr lang="tr-TR" sz="1200" dirty="0"/>
              <a:t>	4.142	4.167	4.152	0.0095	mm</a:t>
            </a:r>
          </a:p>
          <a:p>
            <a:r>
              <a:rPr lang="tr-TR" sz="1200" dirty="0" smtClean="0"/>
              <a:t>2Wey</a:t>
            </a:r>
            <a:r>
              <a:rPr lang="tr-TR" sz="1200" dirty="0"/>
              <a:t>	4.095	4.139	4.122	0.0165	mm</a:t>
            </a:r>
          </a:p>
          <a:p>
            <a:r>
              <a:rPr lang="tr-TR" sz="1200" dirty="0" smtClean="0"/>
              <a:t>2Wer</a:t>
            </a:r>
            <a:r>
              <a:rPr lang="tr-TR" sz="1200" dirty="0"/>
              <a:t>	4.121	4.153	4.137	0.0113	mm</a:t>
            </a:r>
          </a:p>
          <a:p>
            <a:r>
              <a:rPr lang="tr-TR" sz="1200" dirty="0" err="1" smtClean="0"/>
              <a:t>Zox</a:t>
            </a:r>
            <a:r>
              <a:rPr lang="tr-TR" sz="1200" dirty="0"/>
              <a:t>	-4.737	-4.833	</a:t>
            </a:r>
            <a:r>
              <a:rPr lang="tr-TR" sz="1200" b="1" dirty="0">
                <a:solidFill>
                  <a:srgbClr val="FF0000"/>
                </a:solidFill>
              </a:rPr>
              <a:t>-4.776	-</a:t>
            </a:r>
            <a:r>
              <a:rPr lang="tr-TR" sz="1200" b="1" dirty="0" smtClean="0">
                <a:solidFill>
                  <a:srgbClr val="FF0000"/>
                </a:solidFill>
              </a:rPr>
              <a:t>0.0401 </a:t>
            </a:r>
            <a:r>
              <a:rPr lang="tr-TR" sz="1200" dirty="0" smtClean="0"/>
              <a:t>m</a:t>
            </a:r>
            <a:endParaRPr lang="tr-TR" sz="1200" dirty="0"/>
          </a:p>
          <a:p>
            <a:r>
              <a:rPr lang="tr-TR" sz="1200" dirty="0" err="1" smtClean="0"/>
              <a:t>Zoy</a:t>
            </a:r>
            <a:r>
              <a:rPr lang="tr-TR" sz="1200" dirty="0"/>
              <a:t>	-4.680	-4.795	</a:t>
            </a:r>
            <a:r>
              <a:rPr lang="tr-TR" sz="1200" b="1" dirty="0">
                <a:solidFill>
                  <a:srgbClr val="FF0000"/>
                </a:solidFill>
              </a:rPr>
              <a:t>-4.737	-</a:t>
            </a:r>
            <a:r>
              <a:rPr lang="tr-TR" sz="1200" b="1" dirty="0" smtClean="0">
                <a:solidFill>
                  <a:srgbClr val="FF0000"/>
                </a:solidFill>
              </a:rPr>
              <a:t>0.0468 </a:t>
            </a:r>
            <a:r>
              <a:rPr lang="tr-TR" sz="1200" dirty="0" smtClean="0"/>
              <a:t>m</a:t>
            </a:r>
            <a:endParaRPr lang="tr-TR" sz="1200" dirty="0"/>
          </a:p>
          <a:p>
            <a:r>
              <a:rPr lang="tr-TR" sz="1200" dirty="0" smtClean="0"/>
              <a:t>Zor</a:t>
            </a:r>
            <a:r>
              <a:rPr lang="tr-TR" sz="1200" dirty="0"/>
              <a:t>	-4.711	-4.796	-4.758	-</a:t>
            </a:r>
            <a:r>
              <a:rPr lang="tr-TR" sz="1200" dirty="0" smtClean="0"/>
              <a:t>0.0403 m</a:t>
            </a:r>
            <a:endParaRPr lang="tr-TR" sz="1200" dirty="0"/>
          </a:p>
          <a:p>
            <a:r>
              <a:rPr lang="tr-TR" sz="1200" dirty="0" err="1" smtClean="0"/>
              <a:t>Zrx</a:t>
            </a:r>
            <a:r>
              <a:rPr lang="tr-TR" sz="1200" dirty="0"/>
              <a:t>	1.988	2.121	2.041	0.0587	mm</a:t>
            </a:r>
          </a:p>
          <a:p>
            <a:r>
              <a:rPr lang="tr-TR" sz="1200" dirty="0" err="1" smtClean="0"/>
              <a:t>Zry</a:t>
            </a:r>
            <a:r>
              <a:rPr lang="tr-TR" sz="1200" dirty="0"/>
              <a:t>	2.895	3.078	2.974	0.0784	mm</a:t>
            </a:r>
          </a:p>
          <a:p>
            <a:r>
              <a:rPr lang="tr-TR" sz="1200" dirty="0" err="1" smtClean="0"/>
              <a:t>Zrr</a:t>
            </a:r>
            <a:r>
              <a:rPr lang="tr-TR" sz="1200" dirty="0"/>
              <a:t>	2.449	2.604	2.514	0.0670	mm</a:t>
            </a:r>
          </a:p>
          <a:p>
            <a:r>
              <a:rPr lang="tr-TR" sz="1200" dirty="0" err="1" smtClean="0"/>
              <a:t>Divergencex</a:t>
            </a:r>
            <a:r>
              <a:rPr lang="tr-TR" sz="1200" dirty="0"/>
              <a:t>	0.79	0.81	0.80	0.010	</a:t>
            </a:r>
            <a:r>
              <a:rPr lang="tr-TR" sz="1200" dirty="0" err="1"/>
              <a:t>mr</a:t>
            </a:r>
            <a:endParaRPr lang="tr-TR" sz="1200" dirty="0"/>
          </a:p>
          <a:p>
            <a:r>
              <a:rPr lang="tr-TR" sz="1200" dirty="0" err="1" smtClean="0"/>
              <a:t>Divergencey</a:t>
            </a:r>
            <a:r>
              <a:rPr lang="tr-TR" sz="1200" dirty="0"/>
              <a:t>	0.72	0.75	0.74	0.011	</a:t>
            </a:r>
            <a:r>
              <a:rPr lang="tr-TR" sz="1200" dirty="0" err="1"/>
              <a:t>mr</a:t>
            </a:r>
            <a:endParaRPr lang="tr-TR" sz="1200" dirty="0"/>
          </a:p>
          <a:p>
            <a:r>
              <a:rPr lang="tr-TR" sz="1200" dirty="0" err="1" smtClean="0"/>
              <a:t>Divergencer</a:t>
            </a:r>
            <a:r>
              <a:rPr lang="tr-TR" sz="1200" dirty="0"/>
              <a:t>	0.76	0.78	0.77	0.011	</a:t>
            </a:r>
            <a:r>
              <a:rPr lang="tr-TR" sz="1200" dirty="0" err="1"/>
              <a:t>mr</a:t>
            </a:r>
            <a:endParaRPr lang="tr-TR" sz="1200" dirty="0"/>
          </a:p>
          <a:p>
            <a:endParaRPr lang="tr-TR" sz="1200" dirty="0" smtClean="0"/>
          </a:p>
          <a:p>
            <a:r>
              <a:rPr lang="tr-TR" sz="1200" dirty="0" err="1" smtClean="0"/>
              <a:t>Astigmatism</a:t>
            </a:r>
            <a:r>
              <a:rPr lang="tr-TR" sz="1200" dirty="0"/>
              <a:t>(</a:t>
            </a:r>
            <a:r>
              <a:rPr lang="tr-TR" sz="1200" dirty="0" err="1"/>
              <a:t>Zoy-Zox</a:t>
            </a:r>
            <a:r>
              <a:rPr lang="tr-TR" sz="1200" dirty="0"/>
              <a:t>)/</a:t>
            </a:r>
            <a:r>
              <a:rPr lang="tr-TR" sz="1200" dirty="0" err="1"/>
              <a:t>Zrr</a:t>
            </a:r>
            <a:r>
              <a:rPr lang="tr-TR" sz="1200" dirty="0"/>
              <a:t>	-0.0	3.1	1.5	1.25	%</a:t>
            </a:r>
          </a:p>
          <a:p>
            <a:r>
              <a:rPr lang="tr-TR" sz="1200" dirty="0" err="1" smtClean="0"/>
              <a:t>Waist</a:t>
            </a:r>
            <a:r>
              <a:rPr lang="tr-TR" sz="1200" dirty="0" smtClean="0"/>
              <a:t> </a:t>
            </a:r>
            <a:r>
              <a:rPr lang="tr-TR" sz="1200" dirty="0" err="1"/>
              <a:t>Asymmetry</a:t>
            </a:r>
            <a:r>
              <a:rPr lang="tr-TR" sz="1200" dirty="0"/>
              <a:t>(2Woy/2Wox)	1.335	1.351	1.343	0.0073	</a:t>
            </a:r>
          </a:p>
          <a:p>
            <a:r>
              <a:rPr lang="tr-TR" sz="1200" dirty="0" err="1" smtClean="0"/>
              <a:t>Divergence</a:t>
            </a:r>
            <a:r>
              <a:rPr lang="tr-TR" sz="1200" dirty="0" smtClean="0"/>
              <a:t> </a:t>
            </a:r>
            <a:r>
              <a:rPr lang="tr-TR" sz="1200" dirty="0" err="1"/>
              <a:t>Asymmetry</a:t>
            </a:r>
            <a:r>
              <a:rPr lang="tr-TR" sz="1200" dirty="0"/>
              <a:t> </a:t>
            </a:r>
            <a:r>
              <a:rPr lang="tr-TR" sz="1200" dirty="0" err="1"/>
              <a:t>Thetay</a:t>
            </a:r>
            <a:r>
              <a:rPr lang="tr-TR" sz="1200" dirty="0"/>
              <a:t>/</a:t>
            </a:r>
            <a:r>
              <a:rPr lang="tr-TR" sz="1200" dirty="0" err="1"/>
              <a:t>Thetax</a:t>
            </a:r>
            <a:r>
              <a:rPr lang="tr-TR" sz="1200" dirty="0"/>
              <a:t>	0.919	0.926	0.922	0.0035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119405" y="890379"/>
            <a:ext cx="8890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IR beam retro reflected using flipper mirror on periscope. The RED marked values are used for the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96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7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Tele Measurement - 1 (Single Lens)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4111" y="932021"/>
            <a:ext cx="8878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IR beam into the Tele, retro-reflected by the 8” flat ETM, back to the MM.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RED marked values are used in the model are return values.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149020"/>
            <a:ext cx="5312516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/>
              <a:t>[EXTERNAL RESULTS]</a:t>
            </a:r>
          </a:p>
          <a:p>
            <a:r>
              <a:rPr lang="tr-TR" sz="1200" dirty="0"/>
              <a:t>	</a:t>
            </a:r>
            <a:r>
              <a:rPr lang="tr-TR" sz="1200" dirty="0" err="1"/>
              <a:t>Min</a:t>
            </a:r>
            <a:r>
              <a:rPr lang="tr-TR" sz="1200" dirty="0"/>
              <a:t>	</a:t>
            </a:r>
            <a:r>
              <a:rPr lang="tr-TR" sz="1200" dirty="0" err="1"/>
              <a:t>Max</a:t>
            </a:r>
            <a:r>
              <a:rPr lang="tr-TR" sz="1200" dirty="0"/>
              <a:t>	</a:t>
            </a:r>
            <a:r>
              <a:rPr lang="tr-TR" sz="1200" dirty="0" err="1"/>
              <a:t>Mean</a:t>
            </a:r>
            <a:r>
              <a:rPr lang="tr-TR" sz="1200" dirty="0"/>
              <a:t>	</a:t>
            </a:r>
            <a:r>
              <a:rPr lang="tr-TR" sz="1200" dirty="0" err="1"/>
              <a:t>Std</a:t>
            </a:r>
            <a:r>
              <a:rPr lang="tr-TR" sz="1200" dirty="0"/>
              <a:t> </a:t>
            </a:r>
            <a:r>
              <a:rPr lang="tr-TR" sz="1200" dirty="0" smtClean="0"/>
              <a:t>Dev  Dim</a:t>
            </a:r>
            <a:endParaRPr lang="tr-TR" sz="1200" dirty="0"/>
          </a:p>
          <a:p>
            <a:r>
              <a:rPr lang="tr-TR" sz="1200" dirty="0" smtClean="0"/>
              <a:t>-</a:t>
            </a:r>
            <a:r>
              <a:rPr lang="tr-TR" sz="1200" dirty="0"/>
              <a:t>--------------------------------------------------------------------------------------------------</a:t>
            </a:r>
            <a:r>
              <a:rPr lang="tr-TR" sz="1200" dirty="0" smtClean="0"/>
              <a:t>-</a:t>
            </a:r>
            <a:endParaRPr lang="tr-TR" sz="1200" dirty="0"/>
          </a:p>
          <a:p>
            <a:r>
              <a:rPr lang="tr-TR" sz="1200" dirty="0" err="1" smtClean="0"/>
              <a:t>M</a:t>
            </a:r>
            <a:r>
              <a:rPr lang="tr-TR" sz="1200" dirty="0" err="1"/>
              <a:t>≤x</a:t>
            </a:r>
            <a:r>
              <a:rPr lang="tr-TR" sz="1200" dirty="0"/>
              <a:t>	0.91	1.11	0.98	0.082	-</a:t>
            </a:r>
          </a:p>
          <a:p>
            <a:r>
              <a:rPr lang="tr-TR" sz="1200" dirty="0" err="1" smtClean="0"/>
              <a:t>M</a:t>
            </a:r>
            <a:r>
              <a:rPr lang="tr-TR" sz="1200" dirty="0" err="1"/>
              <a:t>≤y</a:t>
            </a:r>
            <a:r>
              <a:rPr lang="tr-TR" sz="1200" dirty="0"/>
              <a:t>	0.98	1.06	1.02	0.032	-</a:t>
            </a:r>
          </a:p>
          <a:p>
            <a:r>
              <a:rPr lang="tr-TR" sz="1200" dirty="0" err="1" smtClean="0"/>
              <a:t>M</a:t>
            </a:r>
            <a:r>
              <a:rPr lang="tr-TR" sz="1200" dirty="0" err="1"/>
              <a:t>≤r</a:t>
            </a:r>
            <a:r>
              <a:rPr lang="tr-TR" sz="1200" dirty="0"/>
              <a:t>	1.08	1.19	1.13	0.042	-</a:t>
            </a:r>
          </a:p>
          <a:p>
            <a:r>
              <a:rPr lang="tr-TR" sz="1200" dirty="0" smtClean="0"/>
              <a:t>2Wox</a:t>
            </a:r>
            <a:r>
              <a:rPr lang="tr-TR" sz="1200" dirty="0"/>
              <a:t>	0.788	0.957	</a:t>
            </a:r>
            <a:r>
              <a:rPr lang="tr-TR" sz="1200" b="1" dirty="0">
                <a:solidFill>
                  <a:srgbClr val="FF0000"/>
                </a:solidFill>
              </a:rPr>
              <a:t>0.836	0.0711</a:t>
            </a:r>
            <a:r>
              <a:rPr lang="tr-TR" sz="1200" dirty="0"/>
              <a:t>	mm</a:t>
            </a:r>
          </a:p>
          <a:p>
            <a:r>
              <a:rPr lang="tr-TR" sz="1200" dirty="0" smtClean="0"/>
              <a:t>2Woy</a:t>
            </a:r>
            <a:r>
              <a:rPr lang="tr-TR" sz="1200" dirty="0"/>
              <a:t>	0.841	0.871	</a:t>
            </a:r>
            <a:r>
              <a:rPr lang="tr-TR" sz="1200" b="1" dirty="0">
                <a:solidFill>
                  <a:srgbClr val="FF0000"/>
                </a:solidFill>
              </a:rPr>
              <a:t>0.861	0.0120</a:t>
            </a:r>
            <a:r>
              <a:rPr lang="tr-TR" sz="1200" dirty="0"/>
              <a:t>	mm</a:t>
            </a:r>
          </a:p>
          <a:p>
            <a:r>
              <a:rPr lang="tr-TR" sz="1200" dirty="0" smtClean="0"/>
              <a:t>2Wor</a:t>
            </a:r>
            <a:r>
              <a:rPr lang="tr-TR" sz="1200" dirty="0"/>
              <a:t>	0.909	1.015	0.965	0.0387	mm</a:t>
            </a:r>
          </a:p>
          <a:p>
            <a:r>
              <a:rPr lang="tr-TR" sz="1200" dirty="0" smtClean="0"/>
              <a:t>2Wex</a:t>
            </a:r>
            <a:r>
              <a:rPr lang="tr-TR" sz="1200" dirty="0"/>
              <a:t>	1.305	1.569	1.459	0.1102	mm</a:t>
            </a:r>
          </a:p>
          <a:p>
            <a:r>
              <a:rPr lang="tr-TR" sz="1200" dirty="0" smtClean="0"/>
              <a:t>2Wey</a:t>
            </a:r>
            <a:r>
              <a:rPr lang="tr-TR" sz="1200" dirty="0"/>
              <a:t>	2.225	2.373	2.295	0.0665	mm</a:t>
            </a:r>
          </a:p>
          <a:p>
            <a:r>
              <a:rPr lang="tr-TR" sz="1200" dirty="0" smtClean="0"/>
              <a:t>2Wer</a:t>
            </a:r>
            <a:r>
              <a:rPr lang="tr-TR" sz="1200" dirty="0"/>
              <a:t>	1.877	1.992	1.925	0.0442	mm</a:t>
            </a:r>
          </a:p>
          <a:p>
            <a:r>
              <a:rPr lang="tr-TR" sz="1200" dirty="0" err="1" smtClean="0"/>
              <a:t>Zox</a:t>
            </a:r>
            <a:r>
              <a:rPr lang="tr-TR" sz="1200" dirty="0"/>
              <a:t>	-0.666	-0.802	</a:t>
            </a:r>
            <a:r>
              <a:rPr lang="tr-TR" sz="1200" b="1" dirty="0">
                <a:solidFill>
                  <a:srgbClr val="FF0000"/>
                </a:solidFill>
              </a:rPr>
              <a:t>-0.754	-</a:t>
            </a:r>
            <a:r>
              <a:rPr lang="tr-TR" sz="1200" b="1" dirty="0" smtClean="0">
                <a:solidFill>
                  <a:srgbClr val="FF0000"/>
                </a:solidFill>
              </a:rPr>
              <a:t>0.0560 </a:t>
            </a:r>
            <a:r>
              <a:rPr lang="tr-TR" sz="1200" dirty="0" smtClean="0"/>
              <a:t>m</a:t>
            </a:r>
            <a:endParaRPr lang="tr-TR" sz="1200" dirty="0"/>
          </a:p>
          <a:p>
            <a:r>
              <a:rPr lang="tr-TR" sz="1200" dirty="0" err="1" smtClean="0"/>
              <a:t>Zoy</a:t>
            </a:r>
            <a:r>
              <a:rPr lang="tr-TR" sz="1200" dirty="0"/>
              <a:t>	-1.304	-1.350	</a:t>
            </a:r>
            <a:r>
              <a:rPr lang="tr-TR" sz="1200" b="1" dirty="0">
                <a:solidFill>
                  <a:srgbClr val="FF0000"/>
                </a:solidFill>
              </a:rPr>
              <a:t>-1.327	-</a:t>
            </a:r>
            <a:r>
              <a:rPr lang="tr-TR" sz="1200" b="1" dirty="0" smtClean="0">
                <a:solidFill>
                  <a:srgbClr val="FF0000"/>
                </a:solidFill>
              </a:rPr>
              <a:t>0.0188 </a:t>
            </a:r>
            <a:r>
              <a:rPr lang="tr-TR" sz="1200" dirty="0" smtClean="0"/>
              <a:t>m</a:t>
            </a:r>
            <a:endParaRPr lang="tr-TR" sz="1200" dirty="0"/>
          </a:p>
          <a:p>
            <a:r>
              <a:rPr lang="tr-TR" sz="1200" dirty="0" smtClean="0"/>
              <a:t>Zor</a:t>
            </a:r>
            <a:r>
              <a:rPr lang="tr-TR" sz="1200" dirty="0"/>
              <a:t>	-1.006	-1.078	-1.045	-</a:t>
            </a:r>
            <a:r>
              <a:rPr lang="tr-TR" sz="1200" dirty="0" smtClean="0"/>
              <a:t>0.0264 m</a:t>
            </a:r>
            <a:endParaRPr lang="tr-TR" sz="1200" dirty="0"/>
          </a:p>
          <a:p>
            <a:r>
              <a:rPr lang="tr-TR" sz="1200" dirty="0" err="1" smtClean="0"/>
              <a:t>Zrx</a:t>
            </a:r>
            <a:r>
              <a:rPr lang="tr-TR" sz="1200" dirty="0"/>
              <a:t>	0.482	0.610	0.529	0.0486	mm</a:t>
            </a:r>
          </a:p>
          <a:p>
            <a:r>
              <a:rPr lang="tr-TR" sz="1200" dirty="0" err="1" smtClean="0"/>
              <a:t>Zry</a:t>
            </a:r>
            <a:r>
              <a:rPr lang="tr-TR" sz="1200" dirty="0"/>
              <a:t>	0.530	0.551	0.537	0.0083	mm</a:t>
            </a:r>
          </a:p>
          <a:p>
            <a:r>
              <a:rPr lang="tr-TR" sz="1200" dirty="0" err="1" smtClean="0"/>
              <a:t>Zrr</a:t>
            </a:r>
            <a:r>
              <a:rPr lang="tr-TR" sz="1200" dirty="0"/>
              <a:t>	0.566	0.639	0.606	0.0265	mm</a:t>
            </a:r>
          </a:p>
          <a:p>
            <a:r>
              <a:rPr lang="tr-TR" sz="1200" dirty="0" err="1" smtClean="0"/>
              <a:t>Divergencex</a:t>
            </a:r>
            <a:r>
              <a:rPr lang="tr-TR" sz="1200" dirty="0"/>
              <a:t>	1.54	1.63	1.58	0.039	</a:t>
            </a:r>
            <a:r>
              <a:rPr lang="tr-TR" sz="1200" dirty="0" err="1"/>
              <a:t>mr</a:t>
            </a:r>
            <a:endParaRPr lang="tr-TR" sz="1200" dirty="0"/>
          </a:p>
          <a:p>
            <a:r>
              <a:rPr lang="tr-TR" sz="1200" dirty="0" err="1" smtClean="0"/>
              <a:t>Divergencey</a:t>
            </a:r>
            <a:r>
              <a:rPr lang="tr-TR" sz="1200" dirty="0"/>
              <a:t>	1.56	1.64	1.60	0.033	</a:t>
            </a:r>
            <a:r>
              <a:rPr lang="tr-TR" sz="1200" dirty="0" err="1"/>
              <a:t>mr</a:t>
            </a:r>
            <a:endParaRPr lang="tr-TR" sz="1200" dirty="0"/>
          </a:p>
          <a:p>
            <a:r>
              <a:rPr lang="tr-TR" sz="1200" dirty="0" err="1" smtClean="0"/>
              <a:t>Divergencer</a:t>
            </a:r>
            <a:r>
              <a:rPr lang="tr-TR" sz="1200" dirty="0"/>
              <a:t>	1.59	1.61	1.59	0.008	</a:t>
            </a:r>
            <a:r>
              <a:rPr lang="tr-TR" sz="1200" dirty="0" err="1"/>
              <a:t>mr</a:t>
            </a:r>
            <a:endParaRPr lang="tr-TR" sz="1200" dirty="0"/>
          </a:p>
          <a:p>
            <a:endParaRPr lang="tr-TR" sz="1200" dirty="0"/>
          </a:p>
          <a:p>
            <a:r>
              <a:rPr lang="tr-TR" sz="1200" dirty="0" err="1"/>
              <a:t>Astigmatism</a:t>
            </a:r>
            <a:r>
              <a:rPr lang="tr-TR" sz="1200" dirty="0"/>
              <a:t>(</a:t>
            </a:r>
            <a:r>
              <a:rPr lang="tr-TR" sz="1200" dirty="0" err="1"/>
              <a:t>Zoy-Zox</a:t>
            </a:r>
            <a:r>
              <a:rPr lang="tr-TR" sz="1200" dirty="0"/>
              <a:t>)/</a:t>
            </a:r>
            <a:r>
              <a:rPr lang="tr-TR" sz="1200" dirty="0" err="1"/>
              <a:t>Zrr</a:t>
            </a:r>
            <a:r>
              <a:rPr lang="tr-TR" sz="1200" dirty="0"/>
              <a:t>	-106.7	-87.2	-94.5	8.54	%</a:t>
            </a:r>
          </a:p>
          <a:p>
            <a:r>
              <a:rPr lang="tr-TR" sz="1200" dirty="0" err="1" smtClean="0"/>
              <a:t>Waist</a:t>
            </a:r>
            <a:r>
              <a:rPr lang="tr-TR" sz="1200" dirty="0" smtClean="0"/>
              <a:t> </a:t>
            </a:r>
            <a:r>
              <a:rPr lang="tr-TR" sz="1200" dirty="0" err="1"/>
              <a:t>Asymmetry</a:t>
            </a:r>
            <a:r>
              <a:rPr lang="tr-TR" sz="1200" dirty="0"/>
              <a:t>(2Woy/2Wox)	0.907	1.098	1.035	0.0768	</a:t>
            </a:r>
          </a:p>
          <a:p>
            <a:r>
              <a:rPr lang="tr-TR" sz="1200" dirty="0" err="1" smtClean="0"/>
              <a:t>Divergence</a:t>
            </a:r>
            <a:r>
              <a:rPr lang="tr-TR" sz="1200" dirty="0" smtClean="0"/>
              <a:t> </a:t>
            </a:r>
            <a:r>
              <a:rPr lang="tr-TR" sz="1200" dirty="0" err="1"/>
              <a:t>Asymmetry</a:t>
            </a:r>
            <a:r>
              <a:rPr lang="tr-TR" sz="1200" dirty="0"/>
              <a:t> </a:t>
            </a:r>
            <a:r>
              <a:rPr lang="tr-TR" sz="1200" dirty="0" err="1"/>
              <a:t>Thetay</a:t>
            </a:r>
            <a:r>
              <a:rPr lang="tr-TR" sz="1200" dirty="0"/>
              <a:t>/</a:t>
            </a:r>
            <a:r>
              <a:rPr lang="tr-TR" sz="1200" dirty="0" err="1"/>
              <a:t>Thetax</a:t>
            </a:r>
            <a:r>
              <a:rPr lang="tr-TR" sz="1200" dirty="0"/>
              <a:t>	0.967	1.069	1.014	0.0444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941" y="3238"/>
            <a:ext cx="838285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Tele Measurement – 2 (Single Lens)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1114" y="872706"/>
            <a:ext cx="88576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Same as ‘Tele Measurement – 1’, but with the </a:t>
            </a:r>
            <a:r>
              <a:rPr lang="en-US" dirty="0" err="1" smtClean="0"/>
              <a:t>ModeMaster</a:t>
            </a:r>
            <a:r>
              <a:rPr lang="en-US" dirty="0" smtClean="0"/>
              <a:t> rotated (roll) by 45 degrees, to sample the beam differently.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RED marked values are used as the return values.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47480" y="2090684"/>
            <a:ext cx="5112716" cy="489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/>
              <a:t>[EXTERNAL RESULTS]</a:t>
            </a:r>
          </a:p>
          <a:p>
            <a:r>
              <a:rPr lang="tr-TR" sz="1200" dirty="0"/>
              <a:t>	</a:t>
            </a:r>
            <a:r>
              <a:rPr lang="tr-TR" sz="1200" dirty="0" err="1"/>
              <a:t>Min</a:t>
            </a:r>
            <a:r>
              <a:rPr lang="tr-TR" sz="1200" dirty="0"/>
              <a:t>	</a:t>
            </a:r>
            <a:r>
              <a:rPr lang="tr-TR" sz="1200" dirty="0" err="1"/>
              <a:t>Max</a:t>
            </a:r>
            <a:r>
              <a:rPr lang="tr-TR" sz="1200" dirty="0"/>
              <a:t>	</a:t>
            </a:r>
            <a:r>
              <a:rPr lang="tr-TR" sz="1200" dirty="0" err="1"/>
              <a:t>Mean</a:t>
            </a:r>
            <a:r>
              <a:rPr lang="tr-TR" sz="1200" dirty="0"/>
              <a:t>	</a:t>
            </a:r>
            <a:r>
              <a:rPr lang="tr-TR" sz="1200" dirty="0" err="1"/>
              <a:t>Std</a:t>
            </a:r>
            <a:r>
              <a:rPr lang="tr-TR" sz="1200" dirty="0"/>
              <a:t> </a:t>
            </a:r>
            <a:r>
              <a:rPr lang="tr-TR" sz="1200" dirty="0" smtClean="0"/>
              <a:t>Dev  Dim</a:t>
            </a:r>
            <a:endParaRPr lang="tr-TR" sz="1200" dirty="0"/>
          </a:p>
          <a:p>
            <a:r>
              <a:rPr lang="tr-TR" sz="1200" dirty="0" smtClean="0"/>
              <a:t>-</a:t>
            </a:r>
            <a:r>
              <a:rPr lang="tr-TR" sz="1200" dirty="0"/>
              <a:t>---------------------------------------------------------------------------------------</a:t>
            </a:r>
            <a:r>
              <a:rPr lang="tr-TR" sz="1200" dirty="0" smtClean="0"/>
              <a:t>-----</a:t>
            </a:r>
            <a:endParaRPr lang="tr-TR" sz="1200" dirty="0"/>
          </a:p>
          <a:p>
            <a:r>
              <a:rPr lang="tr-TR" sz="1200" dirty="0" err="1" smtClean="0"/>
              <a:t>M</a:t>
            </a:r>
            <a:r>
              <a:rPr lang="tr-TR" sz="1200" dirty="0" err="1"/>
              <a:t>≤x</a:t>
            </a:r>
            <a:r>
              <a:rPr lang="tr-TR" sz="1200" dirty="0"/>
              <a:t>	1.05	1.14	1.11	0.036	-</a:t>
            </a:r>
          </a:p>
          <a:p>
            <a:r>
              <a:rPr lang="tr-TR" sz="1200" dirty="0" err="1" smtClean="0"/>
              <a:t>M</a:t>
            </a:r>
            <a:r>
              <a:rPr lang="tr-TR" sz="1200" dirty="0" err="1"/>
              <a:t>≤y</a:t>
            </a:r>
            <a:r>
              <a:rPr lang="tr-TR" sz="1200" dirty="0"/>
              <a:t>	1.10	1.17	1.12	0.031	-</a:t>
            </a:r>
          </a:p>
          <a:p>
            <a:r>
              <a:rPr lang="tr-TR" sz="1200" dirty="0" err="1" smtClean="0"/>
              <a:t>M</a:t>
            </a:r>
            <a:r>
              <a:rPr lang="tr-TR" sz="1200" dirty="0" err="1"/>
              <a:t>≤r</a:t>
            </a:r>
            <a:r>
              <a:rPr lang="tr-TR" sz="1200" dirty="0"/>
              <a:t>	1.09	1.17	1.14	0.033	-</a:t>
            </a:r>
          </a:p>
          <a:p>
            <a:r>
              <a:rPr lang="tr-TR" sz="1200" dirty="0" smtClean="0"/>
              <a:t>2Wox</a:t>
            </a:r>
            <a:r>
              <a:rPr lang="tr-TR" sz="1200" dirty="0"/>
              <a:t>	0.975	1.045	</a:t>
            </a:r>
            <a:r>
              <a:rPr lang="tr-TR" sz="1200" b="1" dirty="0">
                <a:solidFill>
                  <a:srgbClr val="FF0000"/>
                </a:solidFill>
              </a:rPr>
              <a:t>1.019	0.0264</a:t>
            </a:r>
            <a:r>
              <a:rPr lang="tr-TR" sz="1200" dirty="0"/>
              <a:t>	mm</a:t>
            </a:r>
          </a:p>
          <a:p>
            <a:r>
              <a:rPr lang="tr-TR" sz="1200" dirty="0" smtClean="0"/>
              <a:t>2Woy</a:t>
            </a:r>
            <a:r>
              <a:rPr lang="tr-TR" sz="1200" dirty="0"/>
              <a:t>	0.848	0.892	</a:t>
            </a:r>
            <a:r>
              <a:rPr lang="tr-TR" sz="1200" b="1" dirty="0">
                <a:solidFill>
                  <a:srgbClr val="FF0000"/>
                </a:solidFill>
              </a:rPr>
              <a:t>0.864	0.0170</a:t>
            </a:r>
            <a:r>
              <a:rPr lang="tr-TR" sz="1200" dirty="0"/>
              <a:t>	mm</a:t>
            </a:r>
          </a:p>
          <a:p>
            <a:r>
              <a:rPr lang="tr-TR" sz="1200" dirty="0" smtClean="0"/>
              <a:t>2Wor</a:t>
            </a:r>
            <a:r>
              <a:rPr lang="tr-TR" sz="1200" dirty="0"/>
              <a:t>	0.924	0.966	0.950	0.0168	mm</a:t>
            </a:r>
          </a:p>
          <a:p>
            <a:r>
              <a:rPr lang="tr-TR" sz="1200" dirty="0" smtClean="0"/>
              <a:t>2Wex</a:t>
            </a:r>
            <a:r>
              <a:rPr lang="tr-TR" sz="1200" dirty="0"/>
              <a:t>	1.762	1.974	1.861	0.0842	mm</a:t>
            </a:r>
          </a:p>
          <a:p>
            <a:r>
              <a:rPr lang="tr-TR" sz="1200" dirty="0" smtClean="0"/>
              <a:t>2Wey</a:t>
            </a:r>
            <a:r>
              <a:rPr lang="tr-TR" sz="1200" dirty="0"/>
              <a:t>	1.908	2.245	2.046	0.1309	mm</a:t>
            </a:r>
          </a:p>
          <a:p>
            <a:r>
              <a:rPr lang="tr-TR" sz="1200" dirty="0" smtClean="0"/>
              <a:t>2Wer</a:t>
            </a:r>
            <a:r>
              <a:rPr lang="tr-TR" sz="1200" dirty="0"/>
              <a:t>	1.912	2.055	1.958	0.0580	mm</a:t>
            </a:r>
          </a:p>
          <a:p>
            <a:r>
              <a:rPr lang="tr-TR" sz="1200" dirty="0" err="1" smtClean="0"/>
              <a:t>Zox</a:t>
            </a:r>
            <a:r>
              <a:rPr lang="tr-TR" sz="1200" dirty="0"/>
              <a:t>	-0.995	-1.141	</a:t>
            </a:r>
            <a:r>
              <a:rPr lang="tr-TR" sz="1200" b="1" dirty="0">
                <a:solidFill>
                  <a:srgbClr val="FF0000"/>
                </a:solidFill>
              </a:rPr>
              <a:t>-1.052	-</a:t>
            </a:r>
            <a:r>
              <a:rPr lang="tr-TR" sz="1200" b="1" dirty="0" smtClean="0">
                <a:solidFill>
                  <a:srgbClr val="FF0000"/>
                </a:solidFill>
              </a:rPr>
              <a:t>0.0628 </a:t>
            </a:r>
            <a:r>
              <a:rPr lang="tr-TR" sz="1200" dirty="0" smtClean="0"/>
              <a:t>m</a:t>
            </a:r>
            <a:endParaRPr lang="tr-TR" sz="1200" dirty="0"/>
          </a:p>
          <a:p>
            <a:r>
              <a:rPr lang="tr-TR" sz="1200" dirty="0" err="1" smtClean="0"/>
              <a:t>Zoy</a:t>
            </a:r>
            <a:r>
              <a:rPr lang="tr-TR" sz="1200" dirty="0"/>
              <a:t>	-0.976	-1.158	</a:t>
            </a:r>
            <a:r>
              <a:rPr lang="tr-TR" sz="1200" b="1" dirty="0">
                <a:solidFill>
                  <a:srgbClr val="FF0000"/>
                </a:solidFill>
              </a:rPr>
              <a:t>-1.053	-</a:t>
            </a:r>
            <a:r>
              <a:rPr lang="tr-TR" sz="1200" b="1" dirty="0" smtClean="0">
                <a:solidFill>
                  <a:srgbClr val="FF0000"/>
                </a:solidFill>
              </a:rPr>
              <a:t>0.0775 </a:t>
            </a:r>
            <a:r>
              <a:rPr lang="tr-TR" sz="1200" dirty="0" smtClean="0"/>
              <a:t>m</a:t>
            </a:r>
            <a:endParaRPr lang="tr-TR" sz="1200" dirty="0"/>
          </a:p>
          <a:p>
            <a:r>
              <a:rPr lang="tr-TR" sz="1200" dirty="0" smtClean="0"/>
              <a:t>Zor</a:t>
            </a:r>
            <a:r>
              <a:rPr lang="tr-TR" sz="1200" dirty="0"/>
              <a:t>	-1.028	-1.103	-1.052	-</a:t>
            </a:r>
            <a:r>
              <a:rPr lang="tr-TR" sz="1200" dirty="0" smtClean="0"/>
              <a:t>0.0312 m</a:t>
            </a:r>
            <a:endParaRPr lang="tr-TR" sz="1200" dirty="0"/>
          </a:p>
          <a:p>
            <a:r>
              <a:rPr lang="tr-TR" sz="1200" dirty="0" err="1" smtClean="0"/>
              <a:t>Zrx</a:t>
            </a:r>
            <a:r>
              <a:rPr lang="tr-TR" sz="1200" dirty="0"/>
              <a:t>	0.668	0.712	0.688	0.0162	mm</a:t>
            </a:r>
          </a:p>
          <a:p>
            <a:r>
              <a:rPr lang="tr-TR" sz="1200" dirty="0" err="1" smtClean="0"/>
              <a:t>Zry</a:t>
            </a:r>
            <a:r>
              <a:rPr lang="tr-TR" sz="1200" dirty="0"/>
              <a:t>	0.475	0.502	0.491	0.0118	mm</a:t>
            </a:r>
          </a:p>
          <a:p>
            <a:r>
              <a:rPr lang="tr-TR" sz="1200" dirty="0" err="1" smtClean="0"/>
              <a:t>Zrr</a:t>
            </a:r>
            <a:r>
              <a:rPr lang="tr-TR" sz="1200" dirty="0"/>
              <a:t>	0.577	0.587	0.584	0.0048	mm</a:t>
            </a:r>
          </a:p>
          <a:p>
            <a:r>
              <a:rPr lang="tr-TR" sz="1200" dirty="0" err="1" smtClean="0"/>
              <a:t>Divergencex</a:t>
            </a:r>
            <a:r>
              <a:rPr lang="tr-TR" sz="1200" dirty="0"/>
              <a:t>	1.46	1.50	1.48	0.016	</a:t>
            </a:r>
            <a:r>
              <a:rPr lang="tr-TR" sz="1200" dirty="0" err="1"/>
              <a:t>mr</a:t>
            </a:r>
            <a:endParaRPr lang="tr-TR" sz="1200" dirty="0"/>
          </a:p>
          <a:p>
            <a:r>
              <a:rPr lang="tr-TR" sz="1200" dirty="0" err="1" smtClean="0"/>
              <a:t>Divergencey</a:t>
            </a:r>
            <a:r>
              <a:rPr lang="tr-TR" sz="1200" dirty="0"/>
              <a:t>	1.73	1.80	1.76	0.030	</a:t>
            </a:r>
            <a:r>
              <a:rPr lang="tr-TR" sz="1200" dirty="0" err="1"/>
              <a:t>mr</a:t>
            </a:r>
            <a:endParaRPr lang="tr-TR" sz="1200" dirty="0"/>
          </a:p>
          <a:p>
            <a:r>
              <a:rPr lang="tr-TR" sz="1200" dirty="0" err="1" smtClean="0"/>
              <a:t>Divergencer</a:t>
            </a:r>
            <a:r>
              <a:rPr lang="tr-TR" sz="1200" dirty="0"/>
              <a:t>	1.60	1.64	1.63	0.019	</a:t>
            </a:r>
            <a:r>
              <a:rPr lang="tr-TR" sz="1200" dirty="0" err="1"/>
              <a:t>mr</a:t>
            </a:r>
            <a:endParaRPr lang="tr-TR" sz="1200" dirty="0"/>
          </a:p>
          <a:p>
            <a:endParaRPr lang="tr-TR" sz="1200" dirty="0"/>
          </a:p>
          <a:p>
            <a:r>
              <a:rPr lang="tr-TR" sz="1200" dirty="0" err="1"/>
              <a:t>Astigmatism</a:t>
            </a:r>
            <a:r>
              <a:rPr lang="tr-TR" sz="1200" dirty="0"/>
              <a:t>(</a:t>
            </a:r>
            <a:r>
              <a:rPr lang="tr-TR" sz="1200" dirty="0" err="1"/>
              <a:t>Zoy-Zox</a:t>
            </a:r>
            <a:r>
              <a:rPr lang="tr-TR" sz="1200" dirty="0"/>
              <a:t>)/</a:t>
            </a:r>
            <a:r>
              <a:rPr lang="tr-TR" sz="1200" dirty="0" err="1"/>
              <a:t>Zrr</a:t>
            </a:r>
            <a:r>
              <a:rPr lang="tr-TR" sz="1200" dirty="0"/>
              <a:t>	-22.7	28.1	-0.3	22.43	%</a:t>
            </a:r>
          </a:p>
          <a:p>
            <a:r>
              <a:rPr lang="tr-TR" sz="1200" dirty="0" err="1" smtClean="0"/>
              <a:t>Waist</a:t>
            </a:r>
            <a:r>
              <a:rPr lang="tr-TR" sz="1200" dirty="0" smtClean="0"/>
              <a:t> </a:t>
            </a:r>
            <a:r>
              <a:rPr lang="tr-TR" sz="1200" dirty="0" err="1"/>
              <a:t>Asymmetry</a:t>
            </a:r>
            <a:r>
              <a:rPr lang="tr-TR" sz="1200" dirty="0"/>
              <a:t>(2Woy/2Wox)	0.818	0.886	0.848	0.0303	</a:t>
            </a:r>
          </a:p>
          <a:p>
            <a:r>
              <a:rPr lang="tr-TR" sz="1200" dirty="0" err="1" smtClean="0"/>
              <a:t>Divergence</a:t>
            </a:r>
            <a:r>
              <a:rPr lang="tr-TR" sz="1200" dirty="0" smtClean="0"/>
              <a:t> </a:t>
            </a:r>
            <a:r>
              <a:rPr lang="tr-TR" sz="1200" dirty="0" err="1"/>
              <a:t>Asymmetry</a:t>
            </a:r>
            <a:r>
              <a:rPr lang="tr-TR" sz="1200" dirty="0"/>
              <a:t> </a:t>
            </a:r>
            <a:r>
              <a:rPr lang="tr-TR" sz="1200" dirty="0" err="1"/>
              <a:t>Thetay</a:t>
            </a:r>
            <a:r>
              <a:rPr lang="tr-TR" sz="1200" dirty="0"/>
              <a:t>/</a:t>
            </a:r>
            <a:r>
              <a:rPr lang="tr-TR" sz="1200" dirty="0" err="1"/>
              <a:t>Thetax</a:t>
            </a:r>
            <a:r>
              <a:rPr lang="tr-TR" sz="1200" dirty="0"/>
              <a:t>	1.169	1.228	1.189	0.0226</a:t>
            </a:r>
            <a:r>
              <a:rPr lang="tr-TR" sz="1200" dirty="0"/>
              <a:t>	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89530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Telescope de-tuning Results</a:t>
            </a:r>
            <a:br>
              <a:rPr lang="en-US" dirty="0" smtClean="0"/>
            </a:br>
            <a:r>
              <a:rPr lang="en-US" dirty="0" smtClean="0"/>
              <a:t>(using TeleScan1 measurements)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76119" y="2626966"/>
            <a:ext cx="825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X-axis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31838" y="2626966"/>
            <a:ext cx="80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-axis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636" y="1225872"/>
            <a:ext cx="81576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Input into the </a:t>
            </a:r>
            <a:r>
              <a:rPr lang="en-US" dirty="0" err="1" smtClean="0"/>
              <a:t>TeleModel</a:t>
            </a:r>
            <a:r>
              <a:rPr lang="en-US" dirty="0" smtClean="0"/>
              <a:t> are the measured Source Parameters from the </a:t>
            </a:r>
            <a:r>
              <a:rPr lang="en-US" dirty="0" err="1" smtClean="0"/>
              <a:t>ModeMaster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GREEN markers are from the measured </a:t>
            </a:r>
            <a:r>
              <a:rPr lang="en-US" dirty="0" err="1" smtClean="0"/>
              <a:t>ModeMaster</a:t>
            </a:r>
            <a:r>
              <a:rPr lang="en-US" dirty="0" smtClean="0"/>
              <a:t> results from ‘Tele Measurement 1’ (they should be crossing the red calculated line).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vertical lines indicate the tolerance.</a:t>
            </a:r>
          </a:p>
        </p:txBody>
      </p:sp>
      <p:pic>
        <p:nvPicPr>
          <p:cNvPr id="11" name="Picture 10" descr="L1TMSY_TeleScan90_X_1310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98" y="3072382"/>
            <a:ext cx="4313694" cy="3591447"/>
          </a:xfrm>
          <a:prstGeom prst="rect">
            <a:avLst/>
          </a:prstGeom>
        </p:spPr>
      </p:pic>
      <p:pic>
        <p:nvPicPr>
          <p:cNvPr id="12" name="Picture 11" descr="L1TMSY_TeleScan90_Y_13103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249" y="3072382"/>
            <a:ext cx="4390083" cy="365504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Telescope de-tuning Results</a:t>
            </a:r>
            <a:br>
              <a:rPr lang="en-US" dirty="0" smtClean="0"/>
            </a:br>
            <a:r>
              <a:rPr lang="en-US" dirty="0" smtClean="0"/>
              <a:t>(using TeleScan2 measurements)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76119" y="2616110"/>
            <a:ext cx="825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X-axis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31838" y="2616110"/>
            <a:ext cx="80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-axis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6636" y="1225872"/>
            <a:ext cx="81576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Input into the </a:t>
            </a:r>
            <a:r>
              <a:rPr lang="en-US" dirty="0" err="1" smtClean="0"/>
              <a:t>TeleModel</a:t>
            </a:r>
            <a:r>
              <a:rPr lang="en-US" dirty="0" smtClean="0"/>
              <a:t> are the measured Source Parameters from the </a:t>
            </a:r>
            <a:r>
              <a:rPr lang="en-US" dirty="0" err="1" smtClean="0"/>
              <a:t>ModeMaster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GREEN markers are from the measured </a:t>
            </a:r>
            <a:r>
              <a:rPr lang="en-US" dirty="0" err="1" smtClean="0"/>
              <a:t>ModeMaster</a:t>
            </a:r>
            <a:r>
              <a:rPr lang="en-US" dirty="0" smtClean="0"/>
              <a:t> results from ‘Tele Measurement 2’ (they should be crossing the red calculated line).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vertical lines indicate the tolerance.</a:t>
            </a:r>
          </a:p>
        </p:txBody>
      </p:sp>
      <p:pic>
        <p:nvPicPr>
          <p:cNvPr id="5" name="Picture 4" descr="L1TMSY_TeleScan45_X_1310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1" y="3109490"/>
            <a:ext cx="4439208" cy="3689159"/>
          </a:xfrm>
          <a:prstGeom prst="rect">
            <a:avLst/>
          </a:prstGeom>
        </p:spPr>
      </p:pic>
      <p:pic>
        <p:nvPicPr>
          <p:cNvPr id="6" name="Picture 5" descr="L1TMSY_TeleScan45_Y_13103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380" y="3119668"/>
            <a:ext cx="4455530" cy="37027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253</Words>
  <Application>Microsoft Macintosh PowerPoint</Application>
  <PresentationFormat>On-screen Show (4:3)</PresentationFormat>
  <Paragraphs>99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L1 TMSY  Telescope focal tuning results</vt:lpstr>
      <vt:lpstr>Source Parameters (MM results)</vt:lpstr>
      <vt:lpstr>Tele Measurement - 1 (Single Lens)</vt:lpstr>
      <vt:lpstr>Tele Measurement – 2 (Single Lens)</vt:lpstr>
      <vt:lpstr>Telescope de-tuning Results (using TeleScan1 measurements)</vt:lpstr>
      <vt:lpstr>Telescope de-tuning Results (using TeleScan2 measurements)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TMS Telescope focal tuning results</dc:title>
  <dc:creator>Bram Slagmolen</dc:creator>
  <cp:lastModifiedBy>Adam Mullavey</cp:lastModifiedBy>
  <cp:revision>55</cp:revision>
  <cp:lastPrinted>2013-04-25T15:01:30Z</cp:lastPrinted>
  <dcterms:created xsi:type="dcterms:W3CDTF">2011-11-28T20:14:17Z</dcterms:created>
  <dcterms:modified xsi:type="dcterms:W3CDTF">2014-06-24T16:51:41Z</dcterms:modified>
</cp:coreProperties>
</file>