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529" r:id="rId2"/>
    <p:sldId id="572" r:id="rId3"/>
    <p:sldId id="508" r:id="rId4"/>
    <p:sldId id="568" r:id="rId5"/>
    <p:sldId id="554" r:id="rId6"/>
    <p:sldId id="550" r:id="rId7"/>
    <p:sldId id="514" r:id="rId8"/>
    <p:sldId id="540" r:id="rId9"/>
    <p:sldId id="567" r:id="rId10"/>
    <p:sldId id="574" r:id="rId11"/>
    <p:sldId id="571" r:id="rId12"/>
    <p:sldId id="573" r:id="rId1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FF"/>
    <a:srgbClr val="000080"/>
    <a:srgbClr val="000000"/>
    <a:srgbClr val="E6E6E6"/>
    <a:srgbClr val="008000"/>
    <a:srgbClr val="800000"/>
    <a:srgbClr val="FF0000"/>
    <a:srgbClr val="E8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6" autoAdjust="0"/>
    <p:restoredTop sz="94660"/>
  </p:normalViewPr>
  <p:slideViewPr>
    <p:cSldViewPr>
      <p:cViewPr>
        <p:scale>
          <a:sx n="150" d="100"/>
          <a:sy n="150" d="100"/>
        </p:scale>
        <p:origin x="-8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2848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292F3-350B-EE4E-BFDB-395FAF3A45C0}" type="datetimeFigureOut">
              <a:rPr lang="en-US" smtClean="0"/>
              <a:pPr/>
              <a:t>6/16/14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975D2-5C45-AE4C-8E05-98BE0E7CF4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9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>
                <a:latin typeface="Symbol" pitchFamily="18" charset="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>
                <a:latin typeface="Symbol" pitchFamily="18" charset="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>
                <a:latin typeface="Symbol" pitchFamily="18" charset="2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>
                <a:latin typeface="Symbol" pitchFamily="-110" charset="2"/>
              </a:defRPr>
            </a:lvl1pPr>
          </a:lstStyle>
          <a:p>
            <a:pPr>
              <a:defRPr/>
            </a:pPr>
            <a:fld id="{0751714B-2239-4BB0-8F7C-BAD4DCD3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6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Times New Roman" pitchFamily="-10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0CBD7-F8FB-0249-9265-3BE36A867ECA}" type="slidenum">
              <a:rPr lang="en-US">
                <a:latin typeface="Times New Roman" pitchFamily="-108" charset="0"/>
              </a:rPr>
              <a:pPr/>
              <a:t>1</a:t>
            </a:fld>
            <a:endParaRPr lang="en-US" dirty="0">
              <a:latin typeface="Times New Roman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2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5.v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6.v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7.v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8.v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9.v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0.v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FF6F-DC6E-4CD1-AA29-B5E0FC1E58E2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228600" y="6324600"/>
            <a:ext cx="13686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Arial" pitchFamily="34" charset="0"/>
                <a:ea typeface="+mn-ea"/>
              </a:rPr>
              <a:t>LIGO-G1300419-v2</a:t>
            </a:r>
          </a:p>
          <a:p>
            <a:pPr>
              <a:defRPr/>
            </a:pPr>
            <a:r>
              <a:rPr lang="en-US" sz="1200" b="1" dirty="0" smtClean="0">
                <a:latin typeface="Arial" pitchFamily="34" charset="0"/>
                <a:ea typeface="+mn-ea"/>
              </a:rPr>
              <a:t>2013</a:t>
            </a:r>
            <a:r>
              <a:rPr lang="en-US" sz="1200" b="1" baseline="0" dirty="0" smtClean="0">
                <a:latin typeface="Arial" pitchFamily="34" charset="0"/>
                <a:ea typeface="+mn-ea"/>
              </a:rPr>
              <a:t> April 30</a:t>
            </a:r>
            <a:endParaRPr lang="en-US" sz="1200" b="1" dirty="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1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>
                <a:latin typeface="Arial" pitchFamily="34" charset="0"/>
                <a:ea typeface="+mn-ea"/>
              </a:rPr>
              <a:t>G080429-00-D</a:t>
            </a:r>
            <a:r>
              <a:rPr lang="en-US" b="0"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89D7-F329-4E9A-99F9-1A923B3F2E88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5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>
                <a:latin typeface="Arial" pitchFamily="34" charset="0"/>
                <a:ea typeface="+mn-ea"/>
              </a:rPr>
              <a:t>G080429-00-D</a:t>
            </a:r>
            <a:r>
              <a:rPr lang="en-US" b="0"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CC0B-5D23-4C47-9361-50BA477C56C8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112" y="10668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3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267D-EA99-482E-BD4F-B2371B1D3BDA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52400" y="6400800"/>
            <a:ext cx="1368614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Arial" pitchFamily="34" charset="0"/>
                <a:ea typeface="+mn-ea"/>
              </a:rPr>
              <a:t>LIGO-</a:t>
            </a:r>
            <a:r>
              <a:rPr lang="en-US" sz="1200" b="1" dirty="0" smtClean="0">
                <a:latin typeface="Arial" pitchFamily="34" charset="0"/>
                <a:ea typeface="+mn-ea"/>
              </a:rPr>
              <a:t>G1400671-v1</a:t>
            </a:r>
            <a:endParaRPr lang="en-US" sz="1200" b="1" dirty="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>
                <a:latin typeface="Arial" pitchFamily="34" charset="0"/>
                <a:ea typeface="+mn-ea"/>
              </a:rPr>
              <a:t>G080429-00-D</a:t>
            </a:r>
            <a:r>
              <a:rPr lang="en-US" b="0"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9723-7376-4E80-9B87-62963056283D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933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479198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 dirty="0" smtClean="0">
                <a:latin typeface="Arial" pitchFamily="34" charset="0"/>
                <a:ea typeface="+mn-ea"/>
              </a:rPr>
              <a:t>G1400671</a:t>
            </a:r>
            <a:r>
              <a:rPr lang="en-US" b="0" dirty="0" smtClean="0">
                <a:latin typeface="Arial" pitchFamily="34" charset="0"/>
                <a:ea typeface="+mn-ea"/>
              </a:rPr>
              <a:t> </a:t>
            </a:r>
            <a:endParaRPr lang="en-US" b="0" dirty="0">
              <a:latin typeface="Arial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008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D004-110F-49CE-9239-1B7600B4140E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579" y="11430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2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>
                <a:latin typeface="Arial" pitchFamily="34" charset="0"/>
                <a:ea typeface="+mn-ea"/>
              </a:rPr>
              <a:t>G080429-00-D</a:t>
            </a:r>
            <a:r>
              <a:rPr lang="en-US" b="0"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590B-12CE-4CB6-89AA-96C5A2C0BABD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1430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7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479198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 dirty="0" smtClean="0">
                <a:latin typeface="Arial" pitchFamily="34" charset="0"/>
                <a:ea typeface="+mn-ea"/>
              </a:rPr>
              <a:t>G1200370</a:t>
            </a:r>
            <a:r>
              <a:rPr lang="en-US" b="0" dirty="0" smtClean="0">
                <a:latin typeface="Arial" pitchFamily="34" charset="0"/>
                <a:ea typeface="+mn-ea"/>
              </a:rPr>
              <a:t> </a:t>
            </a:r>
            <a:endParaRPr lang="en-US" b="0" dirty="0">
              <a:latin typeface="Arial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467" y="61722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F759-D9AB-4246-A72C-344C45F3E324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11430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479198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 dirty="0" smtClean="0">
                <a:latin typeface="Arial" pitchFamily="34" charset="0"/>
                <a:ea typeface="+mn-ea"/>
              </a:rPr>
              <a:t>G1200370</a:t>
            </a:r>
            <a:r>
              <a:rPr lang="en-US" b="0" dirty="0" smtClean="0">
                <a:latin typeface="Arial" pitchFamily="34" charset="0"/>
                <a:ea typeface="+mn-ea"/>
              </a:rPr>
              <a:t> </a:t>
            </a:r>
            <a:endParaRPr lang="en-US" b="0" dirty="0">
              <a:latin typeface="Arial" pitchFamily="34" charset="0"/>
              <a:ea typeface="+mn-ea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A9DA-86E5-43F0-A56A-D5CC3D912A4F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>
                <a:latin typeface="Arial" pitchFamily="34" charset="0"/>
                <a:ea typeface="+mn-ea"/>
              </a:rPr>
              <a:t>G080429-00-D</a:t>
            </a:r>
            <a:r>
              <a:rPr lang="en-US" b="0"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EA4-77A8-44DF-9F3E-B3D468EF80A0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1112" y="11430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8" name="Photo Editor Photo" r:id="rId3" imgW="4409524" imgH="3219899" progId="">
                  <p:embed/>
                </p:oleObj>
              </mc:Choice>
              <mc:Fallback>
                <p:oleObj name="Photo Editor Photo" r:id="rId3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800" b="0">
                <a:latin typeface="Arial" pitchFamily="34" charset="0"/>
                <a:ea typeface="+mn-ea"/>
              </a:rPr>
              <a:t>G080429-00-D</a:t>
            </a:r>
            <a:r>
              <a:rPr lang="en-US" b="0">
                <a:latin typeface="Arial" pitchFamily="34" charset="0"/>
                <a:ea typeface="+mn-ea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B104-2FDB-4362-8584-70FBEB49207A}" type="slidenum">
              <a:rPr lang="en-US"/>
              <a:pPr>
                <a:defRPr/>
              </a:pPr>
              <a:t>‹#›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38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 b="0" i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8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900" b="0" i="1">
                <a:latin typeface="Helvetica" pitchFamily="-110" charset="0"/>
              </a:defRPr>
            </a:lvl1pPr>
          </a:lstStyle>
          <a:p>
            <a:pPr>
              <a:defRPr/>
            </a:pPr>
            <a:fld id="{7866F1A6-DB5B-464F-A29C-05A9A6D7D9B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28045" y="10668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hoto Editor Photo" r:id="rId14" imgW="4409524" imgH="3219899" progId="">
                  <p:embed/>
                </p:oleObj>
              </mc:Choice>
              <mc:Fallback>
                <p:oleObj name="Photo Editor Photo" r:id="rId14" imgW="4409524" imgH="321989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CECECE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31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900" b="0" i="1">
              <a:solidFill>
                <a:srgbClr val="000080"/>
              </a:solidFill>
              <a:latin typeface="Arial" pitchFamily="34" charset="0"/>
              <a:ea typeface="+mn-ea"/>
            </a:endParaRP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228600" y="6324600"/>
            <a:ext cx="13686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Arial" pitchFamily="34" charset="0"/>
                <a:ea typeface="+mn-ea"/>
              </a:rPr>
              <a:t>LIGO-</a:t>
            </a:r>
            <a:r>
              <a:rPr lang="en-US" sz="1200" b="1" dirty="0" smtClean="0">
                <a:latin typeface="Arial" pitchFamily="34" charset="0"/>
                <a:ea typeface="+mn-ea"/>
              </a:rPr>
              <a:t>G1400671-v1</a:t>
            </a:r>
            <a:endParaRPr lang="en-US" sz="1200" b="1" dirty="0" smtClean="0">
              <a:latin typeface="Arial" pitchFamily="34" charset="0"/>
              <a:ea typeface="+mn-ea"/>
            </a:endParaRPr>
          </a:p>
          <a:p>
            <a:pPr>
              <a:defRPr/>
            </a:pPr>
            <a:r>
              <a:rPr lang="en-US" sz="1200" b="1" dirty="0" smtClean="0">
                <a:latin typeface="Arial" pitchFamily="34" charset="0"/>
                <a:ea typeface="+mn-ea"/>
              </a:rPr>
              <a:t>2014</a:t>
            </a:r>
            <a:r>
              <a:rPr lang="en-US" sz="1200" b="1" baseline="0" dirty="0" smtClean="0">
                <a:latin typeface="Arial" pitchFamily="34" charset="0"/>
                <a:ea typeface="+mn-ea"/>
              </a:rPr>
              <a:t> June 16</a:t>
            </a:r>
            <a:endParaRPr lang="en-US" sz="1200" b="1" dirty="0">
              <a:latin typeface="Arial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pitchFamily="-110" charset="0"/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 pitchFamily="-110" charset="0"/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47675" y="1814513"/>
            <a:ext cx="8181975" cy="1143000"/>
          </a:xfrm>
        </p:spPr>
        <p:txBody>
          <a:bodyPr/>
          <a:lstStyle/>
          <a:p>
            <a:pPr algn="ctr"/>
            <a:r>
              <a:rPr lang="en-US" sz="3200" dirty="0"/>
              <a:t>Data Acquisition, Diagnostics &amp; Controls (DAQ)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743200" y="4953000"/>
            <a:ext cx="375761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Rolf </a:t>
            </a:r>
            <a:r>
              <a:rPr lang="en-US" sz="1800" b="1" dirty="0" smtClean="0">
                <a:solidFill>
                  <a:schemeClr val="tx2"/>
                </a:solidFill>
              </a:rPr>
              <a:t>Bork, CIT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371600" y="3200400"/>
            <a:ext cx="640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 pitchFamily="-110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+mn-cs"/>
              </a:rPr>
              <a:t>System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+mn-cs"/>
              </a:rPr>
              <a:t> Acceptance Testing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 pitchFamily="-110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+mn-cs"/>
              </a:rPr>
              <a:t>Annual NSF Review of Advanced LIGO Project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Helvetica" pitchFamily="-110" charset="0"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June 24 – June 26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+mn-cs"/>
              </a:rPr>
              <a:t>, 2014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6629400"/>
            <a:ext cx="13716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0" y="6248400"/>
            <a:ext cx="1368614" cy="3231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 dirty="0" smtClean="0">
                <a:latin typeface="Arial" pitchFamily="34" charset="0"/>
                <a:ea typeface="+mn-ea"/>
              </a:rPr>
              <a:t>LIGO-</a:t>
            </a:r>
            <a:r>
              <a:rPr lang="en-US" sz="1200" b="1" dirty="0" smtClean="0">
                <a:latin typeface="Arial" pitchFamily="34" charset="0"/>
                <a:ea typeface="+mn-ea"/>
              </a:rPr>
              <a:t>G1400671-v1</a:t>
            </a:r>
            <a:endParaRPr lang="en-US" sz="1200" b="1" dirty="0" smtClean="0">
              <a:latin typeface="Arial" pitchFamily="34" charset="0"/>
              <a:ea typeface="+mn-ea"/>
            </a:endParaRPr>
          </a:p>
          <a:p>
            <a:pPr>
              <a:defRPr/>
            </a:pPr>
            <a:r>
              <a:rPr lang="en-US" sz="900" b="1" dirty="0" smtClean="0">
                <a:latin typeface="Arial" pitchFamily="34" charset="0"/>
                <a:ea typeface="+mn-ea"/>
              </a:rPr>
              <a:t>2014 June 16</a:t>
            </a:r>
            <a:endParaRPr lang="en-US" sz="900" b="1" dirty="0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development project for DAQ is software.</a:t>
            </a:r>
          </a:p>
          <a:p>
            <a:r>
              <a:rPr lang="en-US" dirty="0" smtClean="0"/>
              <a:t>Software test progression:</a:t>
            </a:r>
          </a:p>
          <a:p>
            <a:pPr lvl="1"/>
            <a:r>
              <a:rPr lang="en-US" dirty="0" smtClean="0"/>
              <a:t>Off-line test system</a:t>
            </a:r>
          </a:p>
          <a:p>
            <a:pPr lvl="1"/>
            <a:r>
              <a:rPr lang="en-US" dirty="0" smtClean="0"/>
              <a:t>R&amp;D lab installation</a:t>
            </a:r>
          </a:p>
          <a:p>
            <a:pPr lvl="1"/>
            <a:r>
              <a:rPr lang="en-US" dirty="0" smtClean="0"/>
              <a:t>Production system installation</a:t>
            </a:r>
          </a:p>
          <a:p>
            <a:r>
              <a:rPr lang="en-US" dirty="0" smtClean="0"/>
              <a:t>Off-line test systems employ the Jenkins continuous integration tool for test management.</a:t>
            </a:r>
          </a:p>
          <a:p>
            <a:pPr lvl="1"/>
            <a:r>
              <a:rPr lang="en-US" dirty="0" smtClean="0"/>
              <a:t>Code checked out nightly from SVN repository</a:t>
            </a:r>
          </a:p>
          <a:p>
            <a:pPr lvl="1"/>
            <a:r>
              <a:rPr lang="en-US" dirty="0" smtClean="0"/>
              <a:t>All user applications recompiled.</a:t>
            </a:r>
          </a:p>
          <a:p>
            <a:pPr lvl="1"/>
            <a:r>
              <a:rPr lang="en-US" dirty="0" smtClean="0"/>
              <a:t>Representative set of user applications and test applications started on the real-time control computers.</a:t>
            </a:r>
          </a:p>
          <a:p>
            <a:pPr lvl="1"/>
            <a:r>
              <a:rPr lang="en-US" dirty="0" smtClean="0"/>
              <a:t>Test programs run to verify proper operation.</a:t>
            </a:r>
          </a:p>
          <a:p>
            <a:pPr lvl="1"/>
            <a:r>
              <a:rPr lang="en-US" dirty="0" smtClean="0"/>
              <a:t>Test reports auto-generated using </a:t>
            </a:r>
            <a:r>
              <a:rPr lang="en-US" dirty="0" err="1" smtClean="0"/>
              <a:t>doxygen</a:t>
            </a:r>
            <a:r>
              <a:rPr lang="en-US" dirty="0" smtClean="0"/>
              <a:t> tool.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10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868128140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On </a:t>
            </a:r>
            <a:r>
              <a:rPr lang="en-US" dirty="0" smtClean="0"/>
              <a:t>Line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Real-time control and acquisition systems continuously run various diagnostics as described in LIGO-</a:t>
            </a:r>
            <a:r>
              <a:rPr lang="en-US" dirty="0" smtClean="0"/>
              <a:t>T1100625</a:t>
            </a:r>
            <a:endParaRPr lang="en-US" dirty="0" smtClean="0"/>
          </a:p>
          <a:p>
            <a:r>
              <a:rPr lang="en-US" dirty="0" smtClean="0"/>
              <a:t>DAQ performs various data integrity checks.</a:t>
            </a:r>
          </a:p>
          <a:p>
            <a:pPr lvl="1"/>
            <a:r>
              <a:rPr lang="en-US" dirty="0" smtClean="0"/>
              <a:t>CRC checksum sent with all data at each interface, with receiving code performing CRC checksum calculation and verifying match.</a:t>
            </a:r>
          </a:p>
          <a:p>
            <a:pPr lvl="1"/>
            <a:r>
              <a:rPr lang="en-US" dirty="0" smtClean="0"/>
              <a:t>Each DAQ application performs a CRC checksum on the data channel list to verify channel to data ordering is correct.</a:t>
            </a:r>
          </a:p>
          <a:p>
            <a:pPr lvl="1"/>
            <a:r>
              <a:rPr lang="en-US" dirty="0" smtClean="0"/>
              <a:t>CRC checksums of frame files written by both frame writers compared to verify that they are identical.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11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976950480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complete</a:t>
            </a:r>
          </a:p>
          <a:p>
            <a:r>
              <a:rPr lang="en-US" dirty="0" smtClean="0"/>
              <a:t>In continuous operation at both sites for several years</a:t>
            </a:r>
          </a:p>
          <a:p>
            <a:r>
              <a:rPr lang="en-US" dirty="0" smtClean="0"/>
              <a:t>Formal fabrication acceptance review complete</a:t>
            </a:r>
          </a:p>
          <a:p>
            <a:pPr lvl="1"/>
            <a:r>
              <a:rPr lang="en-US" dirty="0" smtClean="0"/>
              <a:t>Documentation linked from LIGO-E1200645</a:t>
            </a:r>
          </a:p>
          <a:p>
            <a:r>
              <a:rPr lang="en-US" dirty="0" smtClean="0"/>
              <a:t>All 3</a:t>
            </a:r>
            <a:r>
              <a:rPr lang="en-US" baseline="30000" dirty="0" smtClean="0"/>
              <a:t>rd</a:t>
            </a:r>
            <a:r>
              <a:rPr lang="en-US" dirty="0" smtClean="0"/>
              <a:t> Interferometer equipment inventoried and committed to long term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12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817158105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core software for real-time control and data acquisition</a:t>
            </a:r>
          </a:p>
          <a:p>
            <a:pPr lvl="1"/>
            <a:r>
              <a:rPr lang="en-US" dirty="0" smtClean="0"/>
              <a:t>Standard application development environment</a:t>
            </a:r>
          </a:p>
          <a:p>
            <a:pPr lvl="1"/>
            <a:r>
              <a:rPr lang="en-US" dirty="0" smtClean="0"/>
              <a:t>Common software to perform real-time scheduling and I/O functions</a:t>
            </a:r>
          </a:p>
          <a:p>
            <a:r>
              <a:rPr lang="en-US" dirty="0" smtClean="0"/>
              <a:t>Provide a Timing Distribution System (TDS) to synchronize all control and DAQ systems to GPS</a:t>
            </a:r>
          </a:p>
          <a:p>
            <a:r>
              <a:rPr lang="en-US" dirty="0" smtClean="0"/>
              <a:t>Provide real-time data acquisition software/hardware for Physical Environment Monitoring (PEM) sensors.</a:t>
            </a:r>
          </a:p>
          <a:p>
            <a:r>
              <a:rPr lang="en-US" dirty="0" smtClean="0"/>
              <a:t>Provide system to acquire, store and distribute data from real-time control systems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2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50402042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DAQ System</a:t>
            </a:r>
            <a:br>
              <a:rPr lang="en-US" sz="3200" smtClean="0"/>
            </a:br>
            <a:r>
              <a:rPr lang="en-US" sz="3200" smtClean="0"/>
              <a:t>Design Overview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4267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Timing Distribution System (TDS), slaved to GPS, provides clocks to PCI Express (</a:t>
            </a:r>
            <a:r>
              <a:rPr lang="en-US" sz="1800" dirty="0" err="1" smtClean="0"/>
              <a:t>PCIe</a:t>
            </a:r>
            <a:r>
              <a:rPr lang="en-US" sz="1800" dirty="0" smtClean="0"/>
              <a:t>) modules in I/O chassis.</a:t>
            </a:r>
          </a:p>
          <a:p>
            <a:pPr>
              <a:lnSpc>
                <a:spcPct val="90000"/>
              </a:lnSpc>
            </a:pPr>
            <a:r>
              <a:rPr lang="en-US" sz="1800" dirty="0" err="1" smtClean="0"/>
              <a:t>PCIe</a:t>
            </a:r>
            <a:r>
              <a:rPr lang="en-US" sz="1800" dirty="0" smtClean="0"/>
              <a:t> modules interface to control computer via </a:t>
            </a:r>
            <a:r>
              <a:rPr lang="en-US" sz="1800" dirty="0" err="1" smtClean="0"/>
              <a:t>PCIe</a:t>
            </a:r>
            <a:r>
              <a:rPr lang="en-US" sz="1800" dirty="0" smtClean="0"/>
              <a:t> fiber link.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Control computer acquires data and transmits to DAQ data concentrator (DC) via network.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DC assembles data from all controllers and broadcasts full data blocks every 1/16 second.</a:t>
            </a:r>
          </a:p>
          <a:p>
            <a:pPr>
              <a:lnSpc>
                <a:spcPct val="90000"/>
              </a:lnSpc>
            </a:pPr>
            <a:r>
              <a:rPr lang="en-US" sz="1800" dirty="0" err="1" smtClean="0"/>
              <a:t>FrameWriter</a:t>
            </a:r>
            <a:r>
              <a:rPr lang="en-US" sz="1800" dirty="0" smtClean="0"/>
              <a:t> computers format data and write to disk </a:t>
            </a:r>
            <a:r>
              <a:rPr lang="en-US" sz="1800" dirty="0" smtClean="0"/>
              <a:t>(</a:t>
            </a:r>
            <a:r>
              <a:rPr lang="en-US" sz="1800" dirty="0" smtClean="0"/>
              <a:t>64</a:t>
            </a:r>
            <a:r>
              <a:rPr lang="en-US" sz="1800" dirty="0" smtClean="0"/>
              <a:t>sec</a:t>
            </a:r>
            <a:r>
              <a:rPr lang="en-US" sz="1800" dirty="0" smtClean="0"/>
              <a:t>. data frame)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Network Data Server (NDS) provides data on demand either live or from disk.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48200" y="1862138"/>
          <a:ext cx="3810000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Visio" r:id="rId3" imgW="6121400" imgH="6502400" progId="">
                  <p:embed/>
                </p:oleObj>
              </mc:Choice>
              <mc:Fallback>
                <p:oleObj name="Visio" r:id="rId3" imgW="6121400" imgH="6502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62138"/>
                        <a:ext cx="3810000" cy="404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3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</a:t>
            </a:r>
            <a:r>
              <a:rPr lang="en-US" dirty="0" smtClean="0"/>
              <a:t>Test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DAQ Test Stands (DTS)</a:t>
            </a:r>
            <a:endParaRPr lang="en-US" dirty="0" smtClean="0"/>
          </a:p>
          <a:p>
            <a:pPr lvl="1"/>
            <a:r>
              <a:rPr lang="en-US" dirty="0" smtClean="0"/>
              <a:t>Scaled versions of production systems</a:t>
            </a:r>
            <a:endParaRPr lang="en-US" dirty="0" smtClean="0"/>
          </a:p>
          <a:p>
            <a:pPr lvl="2"/>
            <a:r>
              <a:rPr lang="en-US" dirty="0" smtClean="0"/>
              <a:t>Caltech, LHO, LLO</a:t>
            </a:r>
          </a:p>
          <a:p>
            <a:pPr lvl="2"/>
            <a:r>
              <a:rPr lang="en-US" dirty="0" smtClean="0"/>
              <a:t>Testing performed using automated regression test </a:t>
            </a:r>
            <a:r>
              <a:rPr lang="en-US" dirty="0" smtClean="0"/>
              <a:t>software</a:t>
            </a:r>
          </a:p>
          <a:p>
            <a:pPr lvl="3"/>
            <a:r>
              <a:rPr lang="en-US" dirty="0" smtClean="0"/>
              <a:t>Described in LIGO-T1300721</a:t>
            </a:r>
            <a:endParaRPr lang="en-US" dirty="0" smtClean="0"/>
          </a:p>
          <a:p>
            <a:pPr lvl="3"/>
            <a:r>
              <a:rPr lang="en-US" dirty="0" smtClean="0"/>
              <a:t>Testing includes both hardware </a:t>
            </a:r>
            <a:r>
              <a:rPr lang="en-US" dirty="0" smtClean="0"/>
              <a:t>and software</a:t>
            </a:r>
          </a:p>
          <a:p>
            <a:r>
              <a:rPr lang="en-US" dirty="0" smtClean="0"/>
              <a:t>Employed in various interferometer R&amp;D systems</a:t>
            </a:r>
          </a:p>
          <a:p>
            <a:pPr lvl="2"/>
            <a:r>
              <a:rPr lang="en-US" dirty="0" smtClean="0"/>
              <a:t>Caltech 40m lab</a:t>
            </a:r>
            <a:endParaRPr lang="en-US" dirty="0"/>
          </a:p>
          <a:p>
            <a:pPr lvl="2"/>
            <a:r>
              <a:rPr lang="en-US" dirty="0" smtClean="0"/>
              <a:t>MIT LASTI</a:t>
            </a:r>
          </a:p>
          <a:p>
            <a:pPr lvl="2"/>
            <a:r>
              <a:rPr lang="en-US" dirty="0" smtClean="0"/>
              <a:t>AEI </a:t>
            </a:r>
            <a:r>
              <a:rPr lang="en-US" dirty="0" smtClean="0"/>
              <a:t>(Hannover, Germany) laser and 10m </a:t>
            </a:r>
            <a:r>
              <a:rPr lang="en-US" dirty="0" smtClean="0"/>
              <a:t>labs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4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403516274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52400"/>
            <a:ext cx="7239000" cy="838200"/>
          </a:xfrm>
        </p:spPr>
        <p:txBody>
          <a:bodyPr/>
          <a:lstStyle/>
          <a:p>
            <a:r>
              <a:rPr lang="en-US" sz="3200" smtClean="0"/>
              <a:t>Timing Distribution System (TDS)</a:t>
            </a:r>
          </a:p>
        </p:txBody>
      </p:sp>
      <p:pic>
        <p:nvPicPr>
          <p:cNvPr id="31747" name="Picture 4" descr="timeSlav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4038600"/>
            <a:ext cx="273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Master_Chassi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447800"/>
            <a:ext cx="4437063" cy="2560638"/>
          </a:xfr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800" y="17526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800" b="0" kern="0" dirty="0" smtClean="0">
                <a:latin typeface="+mn-lt"/>
              </a:rPr>
              <a:t>Contracted to Columbia Univ. for manufacture and test after a joint development effort. Design described in the journal </a:t>
            </a:r>
            <a:r>
              <a:rPr lang="en-US" sz="1600" b="0" i="1" kern="0" dirty="0" smtClean="0">
                <a:latin typeface="+mn-lt"/>
              </a:rPr>
              <a:t>"Classical and Quantum Gravity” under </a:t>
            </a:r>
            <a:r>
              <a:rPr lang="en-US" sz="1600" b="0" i="1" kern="0" dirty="0" err="1" smtClean="0">
                <a:latin typeface="+mn-lt"/>
              </a:rPr>
              <a:t>Imre</a:t>
            </a:r>
            <a:r>
              <a:rPr lang="en-US" sz="1600" b="0" i="1" kern="0" dirty="0" smtClean="0">
                <a:latin typeface="+mn-lt"/>
              </a:rPr>
              <a:t> </a:t>
            </a:r>
            <a:r>
              <a:rPr lang="en-US" sz="1600" b="0" i="1" kern="0" dirty="0" err="1" smtClean="0">
                <a:latin typeface="+mn-lt"/>
              </a:rPr>
              <a:t>Bartos</a:t>
            </a:r>
            <a:r>
              <a:rPr lang="en-US" sz="1600" b="0" i="1" kern="0" dirty="0" smtClean="0">
                <a:latin typeface="+mn-lt"/>
              </a:rPr>
              <a:t> et al., 2010 Class. Quantum </a:t>
            </a:r>
            <a:r>
              <a:rPr lang="en-US" sz="1600" b="0" i="1" kern="0" dirty="0" err="1" smtClean="0">
                <a:latin typeface="+mn-lt"/>
              </a:rPr>
              <a:t>Grav</a:t>
            </a:r>
            <a:r>
              <a:rPr lang="en-US" sz="1600" b="0" i="1" kern="0" dirty="0" smtClean="0">
                <a:latin typeface="+mn-lt"/>
              </a:rPr>
              <a:t>. Vol. 27, No. 8, 084025</a:t>
            </a:r>
            <a:endParaRPr lang="en-US" sz="1800" b="0" kern="0" dirty="0" smtClean="0">
              <a:latin typeface="+mn-lt"/>
            </a:endParaRPr>
          </a:p>
        </p:txBody>
      </p:sp>
      <p:cxnSp>
        <p:nvCxnSpPr>
          <p:cNvPr id="31750" name="Elbow Connector 9"/>
          <p:cNvCxnSpPr>
            <a:cxnSpLocks noChangeShapeType="1"/>
          </p:cNvCxnSpPr>
          <p:nvPr/>
        </p:nvCxnSpPr>
        <p:spPr bwMode="auto">
          <a:xfrm rot="16200000" flipH="1">
            <a:off x="5448300" y="4000500"/>
            <a:ext cx="838200" cy="762000"/>
          </a:xfrm>
          <a:prstGeom prst="bentConnector3">
            <a:avLst>
              <a:gd name="adj1" fmla="val 101065"/>
            </a:avLst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5</a:t>
            </a:fld>
            <a:endParaRPr lang="en-US" sz="1400" i="0"/>
          </a:p>
        </p:txBody>
      </p:sp>
      <p:sp>
        <p:nvSpPr>
          <p:cNvPr id="9" name="TextBox 8"/>
          <p:cNvSpPr txBox="1"/>
          <p:nvPr/>
        </p:nvSpPr>
        <p:spPr>
          <a:xfrm>
            <a:off x="5486400" y="6096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 Slave provides accurate clocks</a:t>
            </a:r>
          </a:p>
          <a:p>
            <a:r>
              <a:rPr lang="en-US" dirty="0" smtClean="0"/>
              <a:t>At 65536Hz to ADC/DAC modules.</a:t>
            </a:r>
            <a:endParaRPr lang="en-US" dirty="0"/>
          </a:p>
        </p:txBody>
      </p:sp>
      <p:pic>
        <p:nvPicPr>
          <p:cNvPr id="10" name="Content Placeholder 9" descr="IMG_0618.JPG"/>
          <p:cNvPicPr>
            <a:picLocks noChangeAspect="1"/>
          </p:cNvPicPr>
          <p:nvPr/>
        </p:nvPicPr>
        <p:blipFill>
          <a:blip r:embed="rId4"/>
          <a:srcRect t="-114499" b="-114499"/>
          <a:stretch>
            <a:fillRect/>
          </a:stretch>
        </p:blipFill>
        <p:spPr bwMode="auto">
          <a:xfrm>
            <a:off x="304800" y="2906712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563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IRIG-B Timing </a:t>
            </a:r>
            <a:r>
              <a:rPr lang="en-US" dirty="0" err="1" smtClean="0"/>
              <a:t>Fanout</a:t>
            </a:r>
            <a:endParaRPr lang="en-US" dirty="0" smtClean="0"/>
          </a:p>
          <a:p>
            <a:pPr algn="ctr"/>
            <a:r>
              <a:rPr lang="en-US" dirty="0" smtClean="0"/>
              <a:t>Provides accurate time information to computers. </a:t>
            </a:r>
            <a:endParaRPr lang="en-US" dirty="0"/>
          </a:p>
        </p:txBody>
      </p:sp>
      <p:cxnSp>
        <p:nvCxnSpPr>
          <p:cNvPr id="14" name="Elbow Connector 9"/>
          <p:cNvCxnSpPr>
            <a:cxnSpLocks noChangeShapeType="1"/>
          </p:cNvCxnSpPr>
          <p:nvPr/>
        </p:nvCxnSpPr>
        <p:spPr bwMode="auto">
          <a:xfrm rot="5400000">
            <a:off x="4305300" y="4000500"/>
            <a:ext cx="838200" cy="762000"/>
          </a:xfrm>
          <a:prstGeom prst="bentConnector3">
            <a:avLst>
              <a:gd name="adj1" fmla="val 101065"/>
            </a:avLst>
          </a:prstGeom>
          <a:noFill/>
          <a:ln w="28575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00" y="152400"/>
            <a:ext cx="4572000" cy="762000"/>
          </a:xfrm>
        </p:spPr>
        <p:txBody>
          <a:bodyPr/>
          <a:lstStyle/>
          <a:p>
            <a:r>
              <a:rPr lang="en-US" sz="2800" dirty="0" smtClean="0"/>
              <a:t>TDS</a:t>
            </a:r>
            <a:r>
              <a:rPr lang="en-US" sz="2800" dirty="0"/>
              <a:t> </a:t>
            </a:r>
            <a:r>
              <a:rPr lang="en-US" sz="2800" dirty="0" smtClean="0"/>
              <a:t>Testing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343400"/>
          </a:xfrm>
        </p:spPr>
        <p:txBody>
          <a:bodyPr/>
          <a:lstStyle/>
          <a:p>
            <a:r>
              <a:rPr lang="en-US" sz="1800" dirty="0" smtClean="0"/>
              <a:t>Individual TDS chassis tested prior to delivery, each in accordance with its own test procedure.</a:t>
            </a:r>
          </a:p>
          <a:p>
            <a:pPr lvl="1"/>
            <a:r>
              <a:rPr lang="en-US" sz="1800" dirty="0" smtClean="0"/>
              <a:t>Overview contained in LIGO-T0900050</a:t>
            </a:r>
          </a:p>
          <a:p>
            <a:pPr lvl="1"/>
            <a:r>
              <a:rPr lang="en-US" sz="1800" dirty="0" smtClean="0"/>
              <a:t>List of all documentation linked from LIGO-E090003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1800" dirty="0" smtClean="0"/>
              <a:t>Continuous on-line verification</a:t>
            </a:r>
          </a:p>
          <a:p>
            <a:pPr lvl="1"/>
            <a:r>
              <a:rPr lang="en-US" sz="1800" dirty="0" smtClean="0"/>
              <a:t>Each real-time control computer verifies timing via TDS duotone and IRIG-B signals.</a:t>
            </a:r>
          </a:p>
          <a:p>
            <a:pPr lvl="1"/>
            <a:r>
              <a:rPr lang="en-US" sz="1800" dirty="0" smtClean="0"/>
              <a:t>TDS comparators report diagnostics as compared to atomic clock.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1590B-12CE-4CB6-89AA-96C5A2C0BABD}" type="slidenum">
              <a:rPr lang="en-US" smtClean="0"/>
              <a:pPr>
                <a:defRPr/>
              </a:pPr>
              <a:t>6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 Equipment</a:t>
            </a:r>
          </a:p>
        </p:txBody>
      </p:sp>
      <p:pic>
        <p:nvPicPr>
          <p:cNvPr id="32771" name="Content Placeholder 4" descr="ioChas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2590800"/>
            <a:ext cx="3902075" cy="2925763"/>
          </a:xfrm>
        </p:spPr>
      </p:pic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B9A8676-86B3-4BA9-9812-73C90B340392}" type="slidenum">
              <a:rPr lang="en-US" smtClean="0"/>
              <a:pPr/>
              <a:t>7</a:t>
            </a:fld>
            <a:endParaRPr lang="en-US" sz="1400" i="0" smtClean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505200" y="2057400"/>
            <a:ext cx="1219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Timing Slave</a:t>
            </a:r>
          </a:p>
        </p:txBody>
      </p:sp>
      <p:cxnSp>
        <p:nvCxnSpPr>
          <p:cNvPr id="32774" name="Straight Arrow Connector 7"/>
          <p:cNvCxnSpPr>
            <a:cxnSpLocks noChangeShapeType="1"/>
            <a:stCxn id="32773" idx="2"/>
          </p:cNvCxnSpPr>
          <p:nvPr/>
        </p:nvCxnSpPr>
        <p:spPr bwMode="auto">
          <a:xfrm rot="16200000" flipH="1">
            <a:off x="3910012" y="2538413"/>
            <a:ext cx="790575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876800" y="16764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17 </a:t>
            </a:r>
            <a:r>
              <a:rPr lang="en-US" dirty="0"/>
              <a:t>Slot</a:t>
            </a:r>
          </a:p>
          <a:p>
            <a:r>
              <a:rPr lang="en-US" dirty="0" err="1"/>
              <a:t>PCIe</a:t>
            </a:r>
            <a:r>
              <a:rPr lang="en-US" dirty="0"/>
              <a:t> Bus with</a:t>
            </a:r>
          </a:p>
          <a:p>
            <a:r>
              <a:rPr lang="en-US" dirty="0" err="1"/>
              <a:t>PCIe</a:t>
            </a:r>
            <a:r>
              <a:rPr lang="en-US" dirty="0"/>
              <a:t> Uplink </a:t>
            </a:r>
          </a:p>
        </p:txBody>
      </p:sp>
      <p:cxnSp>
        <p:nvCxnSpPr>
          <p:cNvPr id="32776" name="Straight Arrow Connector 10"/>
          <p:cNvCxnSpPr>
            <a:cxnSpLocks noChangeShapeType="1"/>
            <a:stCxn id="32775" idx="2"/>
          </p:cNvCxnSpPr>
          <p:nvPr/>
        </p:nvCxnSpPr>
        <p:spPr bwMode="auto">
          <a:xfrm rot="5400000">
            <a:off x="5028406" y="2856707"/>
            <a:ext cx="1106487" cy="381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32777" name="TextBox 11"/>
          <p:cNvSpPr txBox="1">
            <a:spLocks noChangeArrowheads="1"/>
          </p:cNvSpPr>
          <p:nvPr/>
        </p:nvSpPr>
        <p:spPr bwMode="auto">
          <a:xfrm>
            <a:off x="6629400" y="17526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I/O Timing Bus</a:t>
            </a:r>
          </a:p>
        </p:txBody>
      </p:sp>
      <p:cxnSp>
        <p:nvCxnSpPr>
          <p:cNvPr id="32778" name="Straight Arrow Connector 13"/>
          <p:cNvCxnSpPr>
            <a:cxnSpLocks noChangeShapeType="1"/>
            <a:stCxn id="32777" idx="2"/>
          </p:cNvCxnSpPr>
          <p:nvPr/>
        </p:nvCxnSpPr>
        <p:spPr bwMode="auto">
          <a:xfrm rot="5400000">
            <a:off x="6310312" y="2347913"/>
            <a:ext cx="1323975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7315200" y="22860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I/O Interface Module</a:t>
            </a:r>
          </a:p>
        </p:txBody>
      </p:sp>
      <p:cxnSp>
        <p:nvCxnSpPr>
          <p:cNvPr id="32780" name="Straight Arrow Connector 17"/>
          <p:cNvCxnSpPr>
            <a:cxnSpLocks noChangeShapeType="1"/>
            <a:stCxn id="32779" idx="2"/>
          </p:cNvCxnSpPr>
          <p:nvPr/>
        </p:nvCxnSpPr>
        <p:spPr bwMode="auto">
          <a:xfrm rot="5400000">
            <a:off x="7148512" y="2500313"/>
            <a:ext cx="942975" cy="10668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32781" name="TextBox 18"/>
          <p:cNvSpPr txBox="1">
            <a:spLocks noChangeArrowheads="1"/>
          </p:cNvSpPr>
          <p:nvPr/>
        </p:nvSpPr>
        <p:spPr bwMode="auto">
          <a:xfrm>
            <a:off x="7391400" y="57912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24V DC Supply</a:t>
            </a:r>
          </a:p>
        </p:txBody>
      </p:sp>
      <p:cxnSp>
        <p:nvCxnSpPr>
          <p:cNvPr id="32782" name="Straight Arrow Connector 20"/>
          <p:cNvCxnSpPr>
            <a:cxnSpLocks noChangeShapeType="1"/>
            <a:stCxn id="32781" idx="0"/>
          </p:cNvCxnSpPr>
          <p:nvPr/>
        </p:nvCxnSpPr>
        <p:spPr bwMode="auto">
          <a:xfrm rot="16200000" flipV="1">
            <a:off x="6972300" y="4686300"/>
            <a:ext cx="1371600" cy="8382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228600" y="12954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For PEM, DAQ only provides the interface to the DAQ system </a:t>
            </a:r>
            <a:r>
              <a:rPr lang="en-US" sz="1400" b="0" kern="0" dirty="0" err="1" smtClean="0">
                <a:latin typeface="+mn-lt"/>
              </a:rPr>
              <a:t>ie</a:t>
            </a:r>
            <a:r>
              <a:rPr lang="en-US" sz="1400" b="0" kern="0" dirty="0" smtClean="0">
                <a:latin typeface="+mn-lt"/>
              </a:rPr>
              <a:t> does not provide any of the sensing instruments.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For each IFO, DAQ provides: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3 Standard I/O chassis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4 ADC modules and associated Anti-Aliasing (AA) chassis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All AA chassis tested in accordance with test plan T1000673.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Reports attached to equipment traveler documentation.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All I/O chassis tested in Caltech DAQ test system using automated script.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r>
              <a:rPr lang="en-US" sz="1400" b="0" kern="0" dirty="0" smtClean="0">
                <a:latin typeface="+mn-lt"/>
              </a:rPr>
              <a:t>Reports auto generated and attached to equipment traveler documentation. (linked to LIGO-E1200651).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Helvetica" pitchFamily="-110" charset="0"/>
              <a:buChar char="•"/>
              <a:defRPr/>
            </a:pPr>
            <a:endParaRPr lang="en-US" sz="1400" b="0" kern="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DAQ Computing / Storage Equipment</a:t>
            </a:r>
            <a:br>
              <a:rPr lang="en-US" sz="2400" dirty="0" smtClean="0"/>
            </a:br>
            <a:r>
              <a:rPr lang="en-US" sz="2400" dirty="0" smtClean="0"/>
              <a:t>Design Overview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6400800" cy="5257800"/>
          </a:xfrm>
        </p:spPr>
        <p:txBody>
          <a:bodyPr/>
          <a:lstStyle/>
          <a:p>
            <a:r>
              <a:rPr lang="en-US" sz="1800" dirty="0" smtClean="0"/>
              <a:t>Data Concentrator (DC) (2)</a:t>
            </a:r>
          </a:p>
          <a:p>
            <a:pPr lvl="1"/>
            <a:r>
              <a:rPr lang="en-US" sz="1400" dirty="0" smtClean="0"/>
              <a:t>Collects data from all real-time control computers via 1GigE to 10GigE Ethernet switch and broadcasts data to separate 10GigE network.</a:t>
            </a:r>
          </a:p>
          <a:p>
            <a:pPr lvl="1"/>
            <a:r>
              <a:rPr lang="en-US" sz="1400" dirty="0" smtClean="0"/>
              <a:t>One unit on-line, second hot backup</a:t>
            </a:r>
          </a:p>
          <a:p>
            <a:r>
              <a:rPr lang="en-US" sz="1800" dirty="0" err="1" smtClean="0"/>
              <a:t>FrameWriter</a:t>
            </a:r>
            <a:r>
              <a:rPr lang="en-US" sz="1800" dirty="0" smtClean="0"/>
              <a:t> (2)</a:t>
            </a:r>
          </a:p>
          <a:p>
            <a:pPr lvl="1"/>
            <a:r>
              <a:rPr lang="en-US" sz="1400" dirty="0" smtClean="0"/>
              <a:t>Receives data from DC</a:t>
            </a:r>
          </a:p>
          <a:p>
            <a:pPr lvl="1"/>
            <a:r>
              <a:rPr lang="en-US" sz="1400" dirty="0" smtClean="0"/>
              <a:t>Formats data into LVC standard Frame format</a:t>
            </a:r>
          </a:p>
          <a:p>
            <a:pPr lvl="1"/>
            <a:r>
              <a:rPr lang="en-US" sz="1400" dirty="0" smtClean="0"/>
              <a:t>Writes data to disk</a:t>
            </a:r>
          </a:p>
          <a:p>
            <a:pPr lvl="2"/>
            <a:r>
              <a:rPr lang="en-US" sz="1200" dirty="0" smtClean="0"/>
              <a:t>Local</a:t>
            </a:r>
          </a:p>
          <a:p>
            <a:pPr lvl="2"/>
            <a:r>
              <a:rPr lang="en-US" sz="1200" dirty="0" smtClean="0"/>
              <a:t>Data Analysis group disk farm</a:t>
            </a:r>
          </a:p>
          <a:p>
            <a:r>
              <a:rPr lang="en-US" sz="1800" dirty="0" smtClean="0"/>
              <a:t>Network Data Server (NDS) (2)</a:t>
            </a:r>
          </a:p>
          <a:p>
            <a:pPr lvl="1"/>
            <a:r>
              <a:rPr lang="en-US" sz="1600" dirty="0" smtClean="0"/>
              <a:t>Provides real-time or stored data on request to various control room software tools</a:t>
            </a:r>
          </a:p>
          <a:p>
            <a:pPr lvl="2"/>
            <a:r>
              <a:rPr lang="en-US" sz="1200" dirty="0" smtClean="0"/>
              <a:t>NDS clients also developed for Perl, Python and </a:t>
            </a:r>
            <a:r>
              <a:rPr lang="en-US" sz="1200" dirty="0" err="1" smtClean="0"/>
              <a:t>Matlab</a:t>
            </a:r>
            <a:endParaRPr lang="en-US" sz="1200" dirty="0" smtClean="0"/>
          </a:p>
          <a:p>
            <a:r>
              <a:rPr lang="en-US" sz="1800" dirty="0" smtClean="0"/>
              <a:t>Two computers running Solaris operating system to connect disk systems via QFS</a:t>
            </a:r>
            <a:r>
              <a:rPr lang="en-US" sz="2000" dirty="0" smtClean="0"/>
              <a:t>.</a:t>
            </a:r>
          </a:p>
          <a:p>
            <a:r>
              <a:rPr lang="en-US" sz="1800" dirty="0" smtClean="0"/>
              <a:t>24 </a:t>
            </a:r>
            <a:r>
              <a:rPr lang="en-US" sz="1800" dirty="0" err="1" smtClean="0"/>
              <a:t>TByte</a:t>
            </a:r>
            <a:r>
              <a:rPr lang="en-US" sz="1800" dirty="0" smtClean="0"/>
              <a:t> Local Disk</a:t>
            </a:r>
          </a:p>
          <a:p>
            <a:pPr lvl="2"/>
            <a:endParaRPr lang="en-US" sz="1000" dirty="0"/>
          </a:p>
        </p:txBody>
      </p:sp>
      <p:pic>
        <p:nvPicPr>
          <p:cNvPr id="6" name="Content Placeholder 5" descr="IMG_06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885" r="-33885"/>
          <a:stretch>
            <a:fillRect/>
          </a:stretch>
        </p:blipFill>
        <p:spPr>
          <a:xfrm>
            <a:off x="6858000" y="1676400"/>
            <a:ext cx="2209800" cy="4419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4D004-110F-49CE-9239-1B7600B4140E}" type="slidenum">
              <a:rPr lang="en-US" smtClean="0"/>
              <a:pPr>
                <a:defRPr/>
              </a:pPr>
              <a:t>8</a:t>
            </a:fld>
            <a:endParaRPr lang="en-US" sz="1400" i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Primary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the following continuous data acquisition rates:</a:t>
            </a:r>
          </a:p>
          <a:p>
            <a:pPr lvl="1"/>
            <a:r>
              <a:rPr lang="en-US" sz="1800" dirty="0" smtClean="0"/>
              <a:t>4MByte/sec from each real-time control application, up to 20MByte/sec from each real-time control computer.</a:t>
            </a:r>
          </a:p>
          <a:p>
            <a:pPr lvl="2"/>
            <a:r>
              <a:rPr lang="en-US" sz="1800" dirty="0" smtClean="0"/>
              <a:t>Verified in both off-line and on-line testing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ggregate data rate of up to 30MByte/sec from all real-time control computers.</a:t>
            </a:r>
          </a:p>
          <a:p>
            <a:pPr lvl="2"/>
            <a:r>
              <a:rPr lang="en-US" sz="1800" dirty="0" smtClean="0"/>
              <a:t>Total of data to be archived plus user selected test point data.</a:t>
            </a:r>
          </a:p>
          <a:p>
            <a:pPr lvl="2"/>
            <a:r>
              <a:rPr lang="en-US" sz="1800" dirty="0" smtClean="0"/>
              <a:t>LHO system presently running at 62MByte/sec </a:t>
            </a:r>
          </a:p>
          <a:p>
            <a:pPr lvl="1"/>
            <a:r>
              <a:rPr lang="en-US" sz="1800" dirty="0" smtClean="0"/>
              <a:t>Write data to disk at 10MByte/sec (compressed)</a:t>
            </a:r>
          </a:p>
          <a:p>
            <a:pPr lvl="2"/>
            <a:r>
              <a:rPr lang="en-US" sz="1800" dirty="0" smtClean="0"/>
              <a:t>LHO system presently running at 26MByte/sec</a:t>
            </a:r>
          </a:p>
          <a:p>
            <a:pPr lvl="3"/>
            <a:r>
              <a:rPr lang="en-US" sz="1800" dirty="0" smtClean="0"/>
              <a:t>16 </a:t>
            </a:r>
            <a:r>
              <a:rPr lang="en-US" sz="1800" dirty="0" err="1" smtClean="0"/>
              <a:t>Mbyte</a:t>
            </a:r>
            <a:r>
              <a:rPr lang="en-US" sz="1800" dirty="0" smtClean="0"/>
              <a:t>/sec commissioning frame</a:t>
            </a:r>
          </a:p>
          <a:p>
            <a:pPr lvl="3"/>
            <a:r>
              <a:rPr lang="en-US" sz="1800" dirty="0" smtClean="0"/>
              <a:t>10 </a:t>
            </a:r>
            <a:r>
              <a:rPr lang="en-US" sz="1800" dirty="0" err="1" smtClean="0"/>
              <a:t>Mbyte</a:t>
            </a:r>
            <a:r>
              <a:rPr lang="en-US" sz="1800" dirty="0" smtClean="0"/>
              <a:t>/sec science frame</a:t>
            </a:r>
          </a:p>
          <a:p>
            <a:r>
              <a:rPr lang="en-US" sz="1800" dirty="0" smtClean="0"/>
              <a:t>Provide capability to access data, live and archived, from various control room operations support tools.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D267D-EA99-482E-BD4F-B2371B1D3BDA}" type="slidenum">
              <a:rPr lang="en-US" smtClean="0"/>
              <a:pPr>
                <a:defRPr/>
              </a:pPr>
              <a:t>9</a:t>
            </a:fld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310768442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!LIGO-Caltech_watermark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!LIGO-Caltech_watermar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!LIGO-Caltech_watermar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LIGO-Caltech_watermar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HD:DataTi:alazz:LIGO:Document_TEMPLATES:!LIGO-Caltech_watermark.ppt</Template>
  <TotalTime>76333</TotalTime>
  <Words>1026</Words>
  <Application>Microsoft Macintosh PowerPoint</Application>
  <PresentationFormat>Letter Paper (8.5x11 in)</PresentationFormat>
  <Paragraphs>125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!LIGO-Caltech_watermark</vt:lpstr>
      <vt:lpstr>Photo Editor Photo</vt:lpstr>
      <vt:lpstr>Visio</vt:lpstr>
      <vt:lpstr>Data Acquisition, Diagnostics &amp; Controls (DAQ)</vt:lpstr>
      <vt:lpstr>DAQ Scope</vt:lpstr>
      <vt:lpstr>DAQ System Design Overview</vt:lpstr>
      <vt:lpstr>DAQ Test Facilities</vt:lpstr>
      <vt:lpstr>Timing Distribution System (TDS)</vt:lpstr>
      <vt:lpstr>TDS Testing</vt:lpstr>
      <vt:lpstr>PEM Equipment</vt:lpstr>
      <vt:lpstr>DAQ Computing / Storage Equipment Design Overview</vt:lpstr>
      <vt:lpstr>DAQ Primary Requirements</vt:lpstr>
      <vt:lpstr>Software Testing</vt:lpstr>
      <vt:lpstr>Continuous On Line Testing</vt:lpstr>
      <vt:lpstr>DAQ Status</vt:lpstr>
    </vt:vector>
  </TitlesOfParts>
  <Manager/>
  <Company>Caltech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Technical Status</dc:title>
  <dc:subject>NSF Review</dc:subject>
  <dc:creator>Sandberg and Bork</dc:creator>
  <cp:keywords/>
  <dc:description>NSF Review of aLIGO</dc:description>
  <cp:lastModifiedBy>Rolf Bork</cp:lastModifiedBy>
  <cp:revision>1108</cp:revision>
  <cp:lastPrinted>2010-04-08T16:16:28Z</cp:lastPrinted>
  <dcterms:created xsi:type="dcterms:W3CDTF">2011-04-21T17:17:37Z</dcterms:created>
  <dcterms:modified xsi:type="dcterms:W3CDTF">2014-06-16T19:58:17Z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lpwstr>LIGO - G070669-06-M</vt:lpwstr>
  </property>
</Properties>
</file>