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81" r:id="rId4"/>
    <p:sldId id="282" r:id="rId5"/>
    <p:sldId id="292" r:id="rId6"/>
    <p:sldId id="283" r:id="rId7"/>
    <p:sldId id="284" r:id="rId8"/>
    <p:sldId id="293" r:id="rId9"/>
    <p:sldId id="285" r:id="rId10"/>
    <p:sldId id="286" r:id="rId11"/>
    <p:sldId id="287" r:id="rId12"/>
    <p:sldId id="288" r:id="rId13"/>
    <p:sldId id="294" r:id="rId14"/>
    <p:sldId id="289" r:id="rId15"/>
    <p:sldId id="291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320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gif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LIGO Status Report:</a:t>
            </a:r>
          </a:p>
          <a:p>
            <a:r>
              <a:rPr lang="en-US" altLang="en-US" sz="2800" b="1" dirty="0" smtClean="0">
                <a:solidFill>
                  <a:srgbClr val="FFFFFF"/>
                </a:solidFill>
              </a:rPr>
              <a:t>Initial </a:t>
            </a:r>
            <a:r>
              <a:rPr lang="en-US" altLang="en-US" sz="2800" b="1" smtClean="0">
                <a:solidFill>
                  <a:srgbClr val="FFFFFF"/>
                </a:solidFill>
              </a:rPr>
              <a:t>and Advanced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191000"/>
            <a:ext cx="914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Department of Physics, American University</a:t>
            </a:r>
            <a:endParaRPr lang="en-US" altLang="en-US" sz="24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2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b="1" i="1" dirty="0" smtClean="0">
                <a:solidFill>
                  <a:srgbClr val="FFFFFF"/>
                </a:solidFill>
              </a:rPr>
              <a:t>May 16, 2014</a:t>
            </a:r>
            <a:endParaRPr lang="en-US" altLang="en-US" sz="2000" b="1" i="1" dirty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086600" y="65532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1400" b="1" dirty="0" smtClean="0">
                <a:solidFill>
                  <a:srgbClr val="FFFFFF"/>
                </a:solidFill>
              </a:rPr>
              <a:t>LIGO-G1400511</a:t>
            </a:r>
            <a:endParaRPr lang="en-US" altLang="en-US" sz="1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476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Mirrors and Coatings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3568" y="13716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Fused silica optics</a:t>
            </a:r>
          </a:p>
          <a:p>
            <a:pPr lvl="1"/>
            <a:r>
              <a:rPr lang="en-US" kern="0" dirty="0" smtClean="0"/>
              <a:t>40 kilograms</a:t>
            </a:r>
          </a:p>
          <a:p>
            <a:pPr lvl="1"/>
            <a:r>
              <a:rPr lang="en-US" kern="0" dirty="0" smtClean="0"/>
              <a:t>Very low absorption</a:t>
            </a:r>
          </a:p>
          <a:p>
            <a:pPr lvl="1"/>
            <a:r>
              <a:rPr lang="en-US" kern="0" dirty="0" smtClean="0"/>
              <a:t>Monolithic connection to suspension</a:t>
            </a:r>
            <a:endParaRPr lang="en-US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609600" y="3962400"/>
            <a:ext cx="3225113" cy="27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19253" y="4098325"/>
            <a:ext cx="4924747" cy="27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Optical coatings</a:t>
            </a:r>
          </a:p>
          <a:p>
            <a:pPr lvl="1"/>
            <a:r>
              <a:rPr lang="en-US" kern="0" dirty="0" smtClean="0"/>
              <a:t>34 centimeter diameter</a:t>
            </a:r>
          </a:p>
          <a:p>
            <a:pPr lvl="1"/>
            <a:r>
              <a:rPr lang="en-US" kern="0" dirty="0" smtClean="0"/>
              <a:t>5-6 cm beam spot</a:t>
            </a:r>
          </a:p>
          <a:p>
            <a:pPr lvl="1"/>
            <a:r>
              <a:rPr lang="en-US" kern="0" dirty="0" smtClean="0"/>
              <a:t>Very low absorption</a:t>
            </a:r>
          </a:p>
          <a:p>
            <a:pPr lvl="1"/>
            <a:r>
              <a:rPr lang="en-US" kern="0" dirty="0" smtClean="0"/>
              <a:t>Low thermal noise</a:t>
            </a:r>
          </a:p>
          <a:p>
            <a:pPr lvl="1"/>
            <a:endParaRPr lang="en-US" kern="0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t="26405" r="24099" b="5205"/>
          <a:stretch/>
        </p:blipFill>
        <p:spPr bwMode="auto">
          <a:xfrm>
            <a:off x="4814726" y="1377777"/>
            <a:ext cx="3733800" cy="27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0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Laser and Interferometry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320800"/>
            <a:ext cx="4191000" cy="2895600"/>
          </a:xfrm>
        </p:spPr>
        <p:txBody>
          <a:bodyPr/>
          <a:lstStyle/>
          <a:p>
            <a:r>
              <a:rPr lang="en-US" dirty="0" smtClean="0"/>
              <a:t>Laser</a:t>
            </a:r>
          </a:p>
          <a:p>
            <a:pPr lvl="1"/>
            <a:r>
              <a:rPr lang="en-US" dirty="0" err="1" smtClean="0"/>
              <a:t>Nd:YAG</a:t>
            </a:r>
            <a:r>
              <a:rPr lang="en-US" dirty="0" smtClean="0"/>
              <a:t> 1064 nm</a:t>
            </a:r>
          </a:p>
          <a:p>
            <a:pPr lvl="1"/>
            <a:r>
              <a:rPr lang="en-US" dirty="0"/>
              <a:t>Three stage NPRO</a:t>
            </a:r>
          </a:p>
          <a:p>
            <a:pPr lvl="1"/>
            <a:r>
              <a:rPr lang="en-US" dirty="0" smtClean="0"/>
              <a:t>180 Watts</a:t>
            </a:r>
          </a:p>
          <a:p>
            <a:pPr lvl="1"/>
            <a:r>
              <a:rPr lang="en-US" dirty="0" smtClean="0"/>
              <a:t>Shot noise limited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/>
          <a:stretch/>
        </p:blipFill>
        <p:spPr bwMode="auto">
          <a:xfrm>
            <a:off x="190500" y="1524000"/>
            <a:ext cx="4724400" cy="262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150193"/>
            <a:ext cx="5105400" cy="27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Interferometer</a:t>
            </a:r>
          </a:p>
          <a:p>
            <a:pPr lvl="1"/>
            <a:r>
              <a:rPr lang="en-US" kern="0" dirty="0" smtClean="0"/>
              <a:t>Power recycling </a:t>
            </a:r>
            <a:r>
              <a:rPr lang="en-US" kern="0" dirty="0" smtClean="0"/>
              <a:t>increases </a:t>
            </a:r>
            <a:r>
              <a:rPr lang="en-US" kern="0" dirty="0" smtClean="0"/>
              <a:t>arm power </a:t>
            </a:r>
            <a:r>
              <a:rPr lang="en-US" kern="0" dirty="0" smtClean="0"/>
              <a:t>to 800 </a:t>
            </a:r>
            <a:r>
              <a:rPr lang="en-US" kern="0" dirty="0" smtClean="0"/>
              <a:t>kW</a:t>
            </a:r>
          </a:p>
          <a:p>
            <a:pPr lvl="1"/>
            <a:r>
              <a:rPr lang="en-US" kern="0" dirty="0" smtClean="0"/>
              <a:t>Signal recycling to tune sensitivity curve</a:t>
            </a:r>
            <a:endParaRPr lang="en-US" kern="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023041" y="4185205"/>
            <a:ext cx="4114800" cy="2590800"/>
            <a:chOff x="2640" y="1351"/>
            <a:chExt cx="3120" cy="2154"/>
          </a:xfrm>
        </p:grpSpPr>
        <p:pic>
          <p:nvPicPr>
            <p:cNvPr id="7" name="Picture 5" descr="isc-AdL-sensitivity mar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351"/>
              <a:ext cx="3120" cy="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408" y="2736"/>
              <a:ext cx="2112" cy="48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705" y="2970"/>
              <a:ext cx="656" cy="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altLang="en-US" sz="1000">
                  <a:solidFill>
                    <a:schemeClr val="tx2"/>
                  </a:solidFill>
                  <a:latin typeface="Times New Roman" pitchFamily="18" charset="0"/>
                </a:rPr>
                <a:t>Coating Thermal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9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Science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" y="1295400"/>
            <a:ext cx="5933303" cy="2743200"/>
          </a:xfrm>
        </p:spPr>
        <p:txBody>
          <a:bodyPr/>
          <a:lstStyle/>
          <a:p>
            <a:r>
              <a:rPr lang="en-US" dirty="0" smtClean="0"/>
              <a:t>90% complete by budget</a:t>
            </a:r>
          </a:p>
          <a:p>
            <a:r>
              <a:rPr lang="en-US" dirty="0" smtClean="0"/>
              <a:t>Remaining activities</a:t>
            </a:r>
          </a:p>
          <a:p>
            <a:pPr lvl="1"/>
            <a:r>
              <a:rPr lang="en-US" sz="2400" dirty="0" smtClean="0"/>
              <a:t>Finish installation </a:t>
            </a:r>
            <a:r>
              <a:rPr lang="en-US" sz="2400" dirty="0" smtClean="0"/>
              <a:t>at LHO</a:t>
            </a:r>
          </a:p>
          <a:p>
            <a:pPr lvl="1"/>
            <a:r>
              <a:rPr lang="en-US" sz="2400" dirty="0" smtClean="0"/>
              <a:t>Testing at both LLO and LHO</a:t>
            </a:r>
          </a:p>
          <a:p>
            <a:pPr lvl="1"/>
            <a:r>
              <a:rPr lang="en-US" sz="2400" dirty="0" smtClean="0"/>
              <a:t>Computer procurement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43400" y="4090001"/>
            <a:ext cx="4889157" cy="9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 smtClean="0"/>
              <a:t>Goal</a:t>
            </a:r>
            <a:r>
              <a:rPr lang="en-US" sz="2400" kern="0" dirty="0" smtClean="0"/>
              <a:t>: Direct detection </a:t>
            </a:r>
            <a:r>
              <a:rPr lang="en-US" sz="2400" kern="0" dirty="0" smtClean="0"/>
              <a:t>century after </a:t>
            </a:r>
            <a:r>
              <a:rPr lang="en-US" sz="2400" kern="0" dirty="0" smtClean="0"/>
              <a:t>Einstein’s 1916 GW paper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54513"/>
              </p:ext>
            </p:extLst>
          </p:nvPr>
        </p:nvGraphicFramePr>
        <p:xfrm>
          <a:off x="4724400" y="5020276"/>
          <a:ext cx="441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954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Sensitivity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Late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40-80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2016/2017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80-120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2017/2018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120-170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Full 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3790609"/>
            <a:ext cx="3733800" cy="308386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505200" cy="271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6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worldmap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667000"/>
            <a:ext cx="61722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2743200" y="3816350"/>
            <a:ext cx="463550" cy="2619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2368550" y="305435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30750" y="2667000"/>
            <a:ext cx="76200" cy="8445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4806950" y="2825750"/>
            <a:ext cx="990600" cy="838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6788150" y="3282950"/>
            <a:ext cx="762000" cy="533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Worldwide Network</a:t>
            </a:r>
            <a:endParaRPr lang="en-US" dirty="0"/>
          </a:p>
        </p:txBody>
      </p:sp>
      <p:pic>
        <p:nvPicPr>
          <p:cNvPr id="15" name="図 6" descr="LCGT04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2484438"/>
            <a:ext cx="15938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il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0002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aerea_35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411288"/>
            <a:ext cx="18827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aerial_fu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387600"/>
            <a:ext cx="23542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fullar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288"/>
            <a:ext cx="3711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788150" y="3689099"/>
            <a:ext cx="2444578" cy="4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KAGRA: Japan</a:t>
            </a:r>
            <a:endParaRPr lang="en-US" sz="2400" kern="0" dirty="0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261452" y="1411288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err="1" smtClean="0"/>
              <a:t>Adv</a:t>
            </a:r>
            <a:r>
              <a:rPr lang="en-US" sz="2400" kern="0" dirty="0" smtClean="0"/>
              <a:t> Virgo:</a:t>
            </a:r>
          </a:p>
          <a:p>
            <a:pPr marL="0" indent="0">
              <a:buNone/>
            </a:pPr>
            <a:r>
              <a:rPr lang="en-US" sz="2400" kern="0" dirty="0" smtClean="0"/>
              <a:t>Italy</a:t>
            </a:r>
            <a:endParaRPr lang="en-US" sz="2400" kern="0" dirty="0" smtClean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661886" y="1314450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GEOHF:</a:t>
            </a:r>
          </a:p>
          <a:p>
            <a:pPr marL="0" indent="0">
              <a:buNone/>
            </a:pPr>
            <a:r>
              <a:rPr lang="en-US" sz="2400" kern="0" dirty="0" smtClean="0"/>
              <a:t>Germany</a:t>
            </a:r>
            <a:endParaRPr lang="en-US" sz="2400" kern="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938" y="1411288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err="1" smtClean="0"/>
              <a:t>Adv</a:t>
            </a:r>
            <a:r>
              <a:rPr lang="en-US" sz="2400" kern="0" dirty="0" smtClean="0"/>
              <a:t> LIGO:</a:t>
            </a:r>
          </a:p>
          <a:p>
            <a:pPr marL="0" indent="0">
              <a:buNone/>
            </a:pPr>
            <a:r>
              <a:rPr lang="en-US" sz="2400" kern="0" dirty="0" smtClean="0"/>
              <a:t>Hanford</a:t>
            </a:r>
            <a:endParaRPr lang="en-US" sz="2400" kern="0" dirty="0" smtClean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54585" y="5334000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err="1" smtClean="0"/>
              <a:t>Adv</a:t>
            </a:r>
            <a:r>
              <a:rPr lang="en-US" sz="2400" kern="0" dirty="0" smtClean="0"/>
              <a:t> LIGO:</a:t>
            </a:r>
          </a:p>
          <a:p>
            <a:pPr marL="0" indent="0">
              <a:buNone/>
            </a:pPr>
            <a:r>
              <a:rPr lang="en-US" sz="2400" kern="0" dirty="0" smtClean="0"/>
              <a:t>Livingston</a:t>
            </a:r>
            <a:endParaRPr lang="en-US" sz="2400" kern="0" dirty="0" smtClean="0"/>
          </a:p>
        </p:txBody>
      </p:sp>
      <p:pic>
        <p:nvPicPr>
          <p:cNvPr id="4" name="Content Placeholder 5" descr="localization_HHLV.png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938" y="1411288"/>
            <a:ext cx="906780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408675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56706"/>
            <a:ext cx="4648199" cy="4944094"/>
          </a:xfrm>
        </p:spPr>
        <p:txBody>
          <a:bodyPr/>
          <a:lstStyle/>
          <a:p>
            <a:r>
              <a:rPr lang="en-US" dirty="0" smtClean="0"/>
              <a:t>Third Advanced LIGO detector in India</a:t>
            </a:r>
          </a:p>
          <a:p>
            <a:r>
              <a:rPr lang="en-US" dirty="0" smtClean="0"/>
              <a:t>Site </a:t>
            </a:r>
            <a:r>
              <a:rPr lang="en-US" dirty="0" smtClean="0"/>
              <a:t>selection committee </a:t>
            </a:r>
            <a:r>
              <a:rPr lang="en-US" dirty="0" smtClean="0"/>
              <a:t>set up</a:t>
            </a:r>
          </a:p>
          <a:p>
            <a:r>
              <a:rPr lang="en-US" dirty="0" smtClean="0"/>
              <a:t>Interferometer hardware stored</a:t>
            </a:r>
          </a:p>
          <a:p>
            <a:r>
              <a:rPr lang="en-US" dirty="0" smtClean="0"/>
              <a:t>Join network 2022</a:t>
            </a:r>
          </a:p>
          <a:p>
            <a:r>
              <a:rPr lang="en-US" dirty="0" smtClean="0"/>
              <a:t>Training and collaboration now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524000"/>
            <a:ext cx="445970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 descr="localization_HILV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190499" y="1524000"/>
            <a:ext cx="9067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25417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410200"/>
          </a:xfrm>
        </p:spPr>
        <p:txBody>
          <a:bodyPr/>
          <a:lstStyle/>
          <a:p>
            <a:r>
              <a:rPr lang="en-US" dirty="0" smtClean="0"/>
              <a:t>Initial LIGO complete</a:t>
            </a:r>
          </a:p>
          <a:p>
            <a:pPr lvl="1"/>
            <a:r>
              <a:rPr lang="en-US" dirty="0" smtClean="0"/>
              <a:t>Validated technology</a:t>
            </a:r>
          </a:p>
          <a:p>
            <a:pPr lvl="1"/>
            <a:r>
              <a:rPr lang="en-US" dirty="0" smtClean="0"/>
              <a:t>Contributed to astrophysics but no detections</a:t>
            </a:r>
          </a:p>
          <a:p>
            <a:r>
              <a:rPr lang="en-US" dirty="0" smtClean="0"/>
              <a:t>Advanced LIGO</a:t>
            </a:r>
          </a:p>
          <a:p>
            <a:pPr lvl="1"/>
            <a:r>
              <a:rPr lang="en-US" dirty="0" smtClean="0"/>
              <a:t>Installation in US nearly complete</a:t>
            </a:r>
          </a:p>
          <a:p>
            <a:pPr lvl="1"/>
            <a:r>
              <a:rPr lang="en-US" dirty="0" smtClean="0"/>
              <a:t>Lower noise technology</a:t>
            </a:r>
            <a:r>
              <a:rPr lang="en-US" dirty="0" smtClean="0">
                <a:latin typeface="Calibri"/>
              </a:rPr>
              <a:t>→10X </a:t>
            </a:r>
            <a:r>
              <a:rPr lang="en-US" dirty="0" smtClean="0">
                <a:latin typeface="+mj-lt"/>
              </a:rPr>
              <a:t>sensitivity</a:t>
            </a:r>
          </a:p>
          <a:p>
            <a:pPr lvl="1"/>
            <a:r>
              <a:rPr lang="en-US" dirty="0" smtClean="0">
                <a:latin typeface="+mj-lt"/>
              </a:rPr>
              <a:t>Science runs begin 2015, detections likely</a:t>
            </a:r>
          </a:p>
          <a:p>
            <a:r>
              <a:rPr lang="en-US" dirty="0" smtClean="0">
                <a:latin typeface="+mj-lt"/>
              </a:rPr>
              <a:t>LIGO India</a:t>
            </a:r>
          </a:p>
          <a:p>
            <a:pPr lvl="1"/>
            <a:r>
              <a:rPr lang="en-US" dirty="0" smtClean="0">
                <a:latin typeface="+mj-lt"/>
              </a:rPr>
              <a:t>Expect approval soon</a:t>
            </a:r>
          </a:p>
          <a:p>
            <a:pPr lvl="1"/>
            <a:r>
              <a:rPr lang="en-US" dirty="0" smtClean="0">
                <a:latin typeface="+mj-lt"/>
              </a:rPr>
              <a:t>Increase sky positioning of sources</a:t>
            </a:r>
            <a:endParaRPr lang="en-US" dirty="0">
              <a:latin typeface="+mj-lt"/>
            </a:endParaRPr>
          </a:p>
        </p:txBody>
      </p:sp>
      <p:pic>
        <p:nvPicPr>
          <p:cNvPr id="4" name="Picture 3" descr="LLO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0"/>
            <a:ext cx="1308100" cy="105654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5" name="Picture 2" descr="http://www.ligo.caltech.edu/LIGO_web/PR/scans/llo/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1371600"/>
            <a:ext cx="1584815" cy="10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902394"/>
            <a:ext cx="1219200" cy="9144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5334000" y="2873829"/>
            <a:ext cx="838200" cy="7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localization_HILV.png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6477001" y="5020695"/>
            <a:ext cx="2133600" cy="11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7877114" y="2908465"/>
            <a:ext cx="1164145" cy="16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34811"/>
            <a:ext cx="1059271" cy="11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7086600" cy="2174749"/>
          </a:xfrm>
        </p:spPr>
        <p:txBody>
          <a:bodyPr/>
          <a:lstStyle/>
          <a:p>
            <a:r>
              <a:rPr lang="en-US" dirty="0" smtClean="0"/>
              <a:t>Gravitational waves are a prediction of Einstein’s theory of gravity</a:t>
            </a:r>
          </a:p>
          <a:p>
            <a:r>
              <a:rPr lang="en-US" dirty="0" smtClean="0"/>
              <a:t>Similar to electromagnetic waves (light) from Maxwell’s equations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 smtClean="0"/>
                  <a:t>Two major differences</a:t>
                </a:r>
              </a:p>
              <a:p>
                <a:r>
                  <a:rPr lang="en-US" dirty="0" smtClean="0"/>
                  <a:t>Spin two (tensor</a:t>
                </a:r>
                <a:r>
                  <a:rPr lang="en-US" dirty="0"/>
                  <a:t>)</a:t>
                </a:r>
                <a:r>
                  <a:rPr lang="en-US" dirty="0" smtClean="0"/>
                  <a:t> shape</a:t>
                </a:r>
              </a:p>
              <a:p>
                <a:r>
                  <a:rPr lang="en-US" dirty="0" smtClean="0"/>
                  <a:t>Much smaller amplitude</a:t>
                </a:r>
              </a:p>
              <a:p>
                <a:pPr lvl="1"/>
                <a:r>
                  <a:rPr lang="en-US" dirty="0" smtClean="0"/>
                  <a:t> Strain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Kilometer baseline, </a:t>
                </a:r>
                <a:r>
                  <a:rPr lang="en-US" dirty="0" err="1" smtClean="0"/>
                  <a:t>subnuclear</a:t>
                </a:r>
                <a:r>
                  <a:rPr lang="en-US" dirty="0" smtClean="0"/>
                  <a:t> length changes 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blipFill rotWithShape="1">
                <a:blip r:embed="rId5"/>
                <a:stretch>
                  <a:fillRect l="-2522" t="-2381" b="-80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8125"/>
            <a:ext cx="1428750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4" y="5378125"/>
            <a:ext cx="1428750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" y="3621149"/>
            <a:ext cx="2430561" cy="1524000"/>
          </a:xfrm>
          <a:prstGeom prst="rect">
            <a:avLst/>
          </a:prstGeom>
        </p:spPr>
      </p:pic>
      <p:pic>
        <p:nvPicPr>
          <p:cNvPr id="13" name="wd_l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8900" y="1905000"/>
            <a:ext cx="228599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Interferometers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70434"/>
            <a:ext cx="6858000" cy="2971800"/>
          </a:xfrm>
        </p:spPr>
        <p:txBody>
          <a:bodyPr/>
          <a:lstStyle/>
          <a:p>
            <a:r>
              <a:rPr lang="en-US" dirty="0" smtClean="0"/>
              <a:t>US has two sites</a:t>
            </a:r>
          </a:p>
          <a:p>
            <a:pPr lvl="1"/>
            <a:r>
              <a:rPr lang="en-US" dirty="0" smtClean="0"/>
              <a:t>Livingston, Louisiana (LLO) and Hanford, Washington (LHO)</a:t>
            </a:r>
          </a:p>
          <a:p>
            <a:r>
              <a:rPr lang="en-US" dirty="0" smtClean="0"/>
              <a:t>4 </a:t>
            </a:r>
            <a:r>
              <a:rPr lang="en-US" dirty="0" smtClean="0"/>
              <a:t>kilometer-long </a:t>
            </a:r>
            <a:r>
              <a:rPr lang="en-US" dirty="0" smtClean="0"/>
              <a:t>beam tubes</a:t>
            </a:r>
          </a:p>
          <a:p>
            <a:pPr lvl="1"/>
            <a:r>
              <a:rPr lang="en-US" dirty="0" smtClean="0"/>
              <a:t>Entire 8 km length in vacuum </a:t>
            </a:r>
          </a:p>
          <a:p>
            <a:pPr lvl="1"/>
            <a:r>
              <a:rPr lang="en-US" dirty="0" smtClean="0"/>
              <a:t>Low seismic noise environment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" y="1547256"/>
            <a:ext cx="308830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00400" y="1447801"/>
            <a:ext cx="5943601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Modern g</a:t>
            </a:r>
            <a:r>
              <a:rPr lang="en-US" kern="0" dirty="0" smtClean="0"/>
              <a:t>round </a:t>
            </a:r>
            <a:r>
              <a:rPr lang="en-US" kern="0" dirty="0" smtClean="0"/>
              <a:t>based detectors use interferometers</a:t>
            </a:r>
          </a:p>
          <a:p>
            <a:r>
              <a:rPr lang="en-US" kern="0" dirty="0" smtClean="0"/>
              <a:t>Sense tiny motion of mirrors</a:t>
            </a:r>
          </a:p>
          <a:p>
            <a:r>
              <a:rPr lang="en-US" kern="0" dirty="0" smtClean="0"/>
              <a:t>L shape for tensor waves</a:t>
            </a:r>
          </a:p>
        </p:txBody>
      </p:sp>
      <p:pic>
        <p:nvPicPr>
          <p:cNvPr id="6" name="Picture 5" descr="uLHOaerial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332534"/>
            <a:ext cx="1841500" cy="14873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7" name="Picture 6" descr="LLO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768968"/>
            <a:ext cx="1841500" cy="148736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3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22654" y="1295399"/>
                <a:ext cx="5288692" cy="3058635"/>
              </a:xfrm>
            </p:spPr>
            <p:txBody>
              <a:bodyPr/>
              <a:lstStyle/>
              <a:p>
                <a:r>
                  <a:rPr lang="en-US" dirty="0" smtClean="0"/>
                  <a:t>Bandwidth </a:t>
                </a:r>
                <a:r>
                  <a:rPr lang="en-US" dirty="0"/>
                  <a:t>4</a:t>
                </a:r>
                <a:r>
                  <a:rPr lang="en-US" dirty="0" smtClean="0"/>
                  <a:t>0 </a:t>
                </a:r>
                <a:r>
                  <a:rPr lang="en-US" dirty="0" smtClean="0"/>
                  <a:t>– </a:t>
                </a:r>
                <a:r>
                  <a:rPr lang="en-US" dirty="0" smtClean="0"/>
                  <a:t>3000 </a:t>
                </a:r>
                <a:r>
                  <a:rPr lang="en-US" dirty="0" smtClean="0"/>
                  <a:t>Hz</a:t>
                </a:r>
              </a:p>
              <a:p>
                <a:r>
                  <a:rPr lang="en-US" dirty="0"/>
                  <a:t>S</a:t>
                </a:r>
                <a:r>
                  <a:rPr lang="en-US" dirty="0" smtClean="0"/>
                  <a:t>cience data 2002 </a:t>
                </a:r>
                <a:r>
                  <a:rPr lang="en-US" dirty="0" smtClean="0"/>
                  <a:t>– 2010</a:t>
                </a:r>
              </a:p>
              <a:p>
                <a:pPr lvl="1"/>
                <a:r>
                  <a:rPr lang="en-US" dirty="0" smtClean="0"/>
                  <a:t>Over full year coincident</a:t>
                </a:r>
                <a:endParaRPr lang="en-US" dirty="0" smtClean="0"/>
              </a:p>
              <a:p>
                <a:r>
                  <a:rPr lang="en-US" dirty="0" smtClean="0"/>
                  <a:t>Exceeded sensitivity goal</a:t>
                </a:r>
              </a:p>
              <a:p>
                <a:pPr marL="0" indent="0" algn="ctr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2654" y="1295399"/>
                <a:ext cx="5288692" cy="3058635"/>
              </a:xfrm>
              <a:blipFill rotWithShape="1">
                <a:blip r:embed="rId2"/>
                <a:stretch>
                  <a:fillRect l="-2535" t="-2390" r="-1959" b="-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657599" y="4388673"/>
            <a:ext cx="5555735" cy="236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3 detectors. 2</a:t>
            </a:r>
            <a:r>
              <a:rPr lang="en-US" kern="0" dirty="0" smtClean="0">
                <a:sym typeface="Symbol"/>
              </a:rPr>
              <a:t></a:t>
            </a:r>
            <a:r>
              <a:rPr lang="en-US" kern="0" dirty="0" smtClean="0"/>
              <a:t>4 km/1</a:t>
            </a:r>
            <a:r>
              <a:rPr lang="en-US" kern="0" dirty="0" smtClean="0">
                <a:sym typeface="Symbol"/>
              </a:rPr>
              <a:t></a:t>
            </a:r>
            <a:r>
              <a:rPr lang="en-US" kern="0" dirty="0" smtClean="0"/>
              <a:t>2 km</a:t>
            </a:r>
          </a:p>
          <a:p>
            <a:r>
              <a:rPr lang="en-US" kern="0" dirty="0" smtClean="0"/>
              <a:t>20 W </a:t>
            </a:r>
            <a:r>
              <a:rPr lang="en-US" kern="0" dirty="0" err="1" smtClean="0"/>
              <a:t>Nd:YAG</a:t>
            </a:r>
            <a:r>
              <a:rPr lang="en-US" kern="0" dirty="0" smtClean="0"/>
              <a:t> laser</a:t>
            </a:r>
          </a:p>
          <a:p>
            <a:r>
              <a:rPr lang="en-US" kern="0" dirty="0" smtClean="0"/>
              <a:t>10 kg silica optics</a:t>
            </a:r>
          </a:p>
          <a:p>
            <a:r>
              <a:rPr lang="en-US" kern="0" dirty="0" smtClean="0"/>
              <a:t>Steel wire suspensions</a:t>
            </a:r>
          </a:p>
        </p:txBody>
      </p:sp>
      <p:pic>
        <p:nvPicPr>
          <p:cNvPr id="13" name="Picture 12" descr="S6S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26" y="1447800"/>
            <a:ext cx="3810001" cy="26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ligo.caltech.edu/LIGO_web/PR/scans/llo/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" y="4350079"/>
            <a:ext cx="3584859" cy="23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Initial LIGO Astrophysics: Burst and </a:t>
            </a:r>
            <a:r>
              <a:rPr lang="en-US" dirty="0" err="1" smtClean="0"/>
              <a:t>Inspiral</a:t>
            </a:r>
            <a:r>
              <a:rPr lang="en-US" dirty="0" smtClean="0"/>
              <a:t>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2" y="1380377"/>
            <a:ext cx="7068667" cy="2810623"/>
          </a:xfrm>
        </p:spPr>
        <p:txBody>
          <a:bodyPr/>
          <a:lstStyle/>
          <a:p>
            <a:r>
              <a:rPr lang="en-US" dirty="0" smtClean="0"/>
              <a:t>Gama ray bursts (GRBs) may be compact body </a:t>
            </a:r>
            <a:r>
              <a:rPr lang="en-US" dirty="0" err="1" smtClean="0"/>
              <a:t>inspirals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Short GRBs 050311 and 070201</a:t>
            </a:r>
          </a:p>
          <a:p>
            <a:pPr lvl="1"/>
            <a:r>
              <a:rPr lang="en-US" dirty="0" smtClean="0"/>
              <a:t>Locations in galaxies M81 and M31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nspiral</a:t>
            </a:r>
            <a:r>
              <a:rPr lang="en-US" dirty="0" smtClean="0"/>
              <a:t> excluded at &gt;98%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477000" y="1380377"/>
            <a:ext cx="2675238" cy="2505823"/>
            <a:chOff x="6194425" y="1192213"/>
            <a:chExt cx="2436813" cy="2568575"/>
          </a:xfrm>
        </p:grpSpPr>
        <p:pic>
          <p:nvPicPr>
            <p:cNvPr id="6" name="Picture 10" descr="grb_error_box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425" y="1192213"/>
              <a:ext cx="243681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48475" y="2962275"/>
              <a:ext cx="159543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>
                  <a:solidFill>
                    <a:schemeClr val="bg1"/>
                  </a:solidFill>
                  <a:latin typeface="Times New Roman" pitchFamily="18" charset="0"/>
                </a:rPr>
                <a:t>M31, GRB 070201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19600" y="4114799"/>
            <a:ext cx="4724400" cy="26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 smtClean="0"/>
              <a:t>GW100916 </a:t>
            </a:r>
          </a:p>
          <a:p>
            <a:pPr lvl="1"/>
            <a:r>
              <a:rPr lang="en-US" altLang="en-US" kern="0" dirty="0" smtClean="0"/>
              <a:t>Consistent with neutron star/black hole </a:t>
            </a:r>
            <a:r>
              <a:rPr lang="en-US" altLang="en-US" kern="0" dirty="0" err="1" smtClean="0"/>
              <a:t>inspiral</a:t>
            </a:r>
            <a:endParaRPr lang="en-US" altLang="en-US" kern="0" dirty="0" smtClean="0"/>
          </a:p>
          <a:p>
            <a:pPr lvl="1"/>
            <a:r>
              <a:rPr lang="en-US" altLang="en-US" kern="0" dirty="0" smtClean="0"/>
              <a:t>Blind injection done to test </a:t>
            </a:r>
            <a:r>
              <a:rPr lang="en-US" altLang="en-US" kern="0" dirty="0" smtClean="0"/>
              <a:t>analysis process</a:t>
            </a:r>
            <a:endParaRPr lang="en-US" kern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7235" y="4056375"/>
            <a:ext cx="4198839" cy="27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0763" y="4056376"/>
            <a:ext cx="4198837" cy="27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7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Initial LIGO Astrophysics: Pulsars and Stochastic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0" y="1371600"/>
                <a:ext cx="6629400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Pulsars </a:t>
                </a:r>
                <a:r>
                  <a:rPr lang="en-US" kern="0" dirty="0" smtClean="0"/>
                  <a:t>can give continuous GW from asymmetric rotation</a:t>
                </a:r>
              </a:p>
              <a:p>
                <a:r>
                  <a:rPr lang="en-US" kern="0" dirty="0" smtClean="0"/>
                  <a:t>Crab pulsar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 kern="0">
                            <a:latin typeface="Cambria Math"/>
                          </a:rPr>
                          <m:t>𝐺𝑊</m:t>
                        </m:r>
                      </m:sub>
                    </m:sSub>
                    <m:r>
                      <a:rPr lang="en-US" i="1" kern="0">
                        <a:latin typeface="Cambria Math"/>
                      </a:rPr>
                      <m:t>&lt;0.02 </m:t>
                    </m:r>
                    <m:sSub>
                      <m:sSubPr>
                        <m:ctrlPr>
                          <a:rPr lang="en-US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 kern="0">
                            <a:latin typeface="Cambria Math"/>
                          </a:rPr>
                          <m:t>𝑡𝑜𝑡𝑎𝑙</m:t>
                        </m:r>
                      </m:sub>
                    </m:sSub>
                  </m:oMath>
                </a14:m>
                <a:endParaRPr lang="en-US" kern="0" dirty="0"/>
              </a:p>
              <a:p>
                <a:r>
                  <a:rPr lang="en-US" kern="0" dirty="0" err="1" smtClean="0"/>
                  <a:t>Ellipticity</a:t>
                </a:r>
                <a:r>
                  <a:rPr lang="en-US" kern="0" dirty="0" smtClean="0"/>
                  <a:t> limit in 116 pulsars</a:t>
                </a:r>
              </a:p>
              <a:p>
                <a:pPr lvl="1"/>
                <a:r>
                  <a:rPr lang="en-US" kern="0" dirty="0" smtClean="0"/>
                  <a:t>Lowest upper limit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&lt;7×1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</m:oMath>
                </a14:m>
                <a:endParaRPr lang="en-US" kern="0" dirty="0" smtClean="0"/>
              </a:p>
            </p:txBody>
          </p:sp>
        </mc:Choice>
        <mc:Fallback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71600"/>
                <a:ext cx="6629400" cy="2895600"/>
              </a:xfrm>
              <a:prstGeom prst="rect">
                <a:avLst/>
              </a:prstGeom>
              <a:blipFill rotWithShape="1">
                <a:blip r:embed="rId2"/>
                <a:stretch>
                  <a:fillRect l="-2022" t="-2737" r="-368" b="-8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00" y="1515599"/>
            <a:ext cx="2688898" cy="20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3924300" y="4178643"/>
                <a:ext cx="5219700" cy="2679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Stochastic GW from primordial background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kern="0" smtClean="0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b>
                        <m:r>
                          <a:rPr lang="en-US" i="1" kern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 kern="0" smtClean="0">
                        <a:latin typeface="Cambria Math"/>
                      </a:rPr>
                      <m:t>&lt;6.9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kern="0" dirty="0" smtClean="0"/>
                  <a:t> </a:t>
                </a:r>
                <a:endParaRPr lang="en-US" kern="0" dirty="0"/>
              </a:p>
              <a:p>
                <a:pPr lvl="1"/>
                <a:r>
                  <a:rPr lang="en-US" kern="0" dirty="0" err="1"/>
                  <a:t>N</a:t>
                </a:r>
                <a:r>
                  <a:rPr lang="en-US" kern="0" dirty="0" err="1" smtClean="0"/>
                  <a:t>ucleosynthesis</a:t>
                </a:r>
                <a:r>
                  <a:rPr lang="en-US" kern="0" dirty="0" smtClean="0"/>
                  <a:t> limit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kern="0" dirty="0" smtClean="0"/>
              </a:p>
              <a:p>
                <a:r>
                  <a:rPr lang="en-US" kern="0" dirty="0" smtClean="0"/>
                  <a:t>Limits on point sources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4178643"/>
                <a:ext cx="5219700" cy="2679357"/>
              </a:xfrm>
              <a:prstGeom prst="rect">
                <a:avLst/>
              </a:prstGeom>
              <a:blipFill rotWithShape="1">
                <a:blip r:embed="rId4"/>
                <a:stretch>
                  <a:fillRect l="-2687" t="-2955" b="-102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2" r="37297" b="46807"/>
          <a:stretch/>
        </p:blipFill>
        <p:spPr bwMode="auto">
          <a:xfrm>
            <a:off x="304799" y="4413420"/>
            <a:ext cx="3557547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1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236"/>
            <a:ext cx="5562600" cy="3122995"/>
          </a:xfrm>
        </p:spPr>
        <p:txBody>
          <a:bodyPr/>
          <a:lstStyle/>
          <a:p>
            <a:r>
              <a:rPr lang="en-US" dirty="0" smtClean="0"/>
              <a:t>Goal: 10X sensitivity</a:t>
            </a:r>
          </a:p>
          <a:p>
            <a:pPr lvl="1"/>
            <a:r>
              <a:rPr lang="en-US" dirty="0" smtClean="0"/>
              <a:t>10 – 5000 Hz</a:t>
            </a:r>
          </a:p>
          <a:p>
            <a:pPr lvl="1"/>
            <a:r>
              <a:rPr lang="en-US" dirty="0"/>
              <a:t>200 </a:t>
            </a:r>
            <a:r>
              <a:rPr lang="en-US" dirty="0" err="1"/>
              <a:t>Mpc</a:t>
            </a:r>
            <a:r>
              <a:rPr lang="en-US" dirty="0"/>
              <a:t> NS </a:t>
            </a:r>
            <a:r>
              <a:rPr lang="en-US" dirty="0" err="1"/>
              <a:t>inspiral</a:t>
            </a:r>
            <a:r>
              <a:rPr lang="en-US" dirty="0"/>
              <a:t> </a:t>
            </a:r>
            <a:r>
              <a:rPr lang="en-US" dirty="0" smtClean="0"/>
              <a:t>range</a:t>
            </a:r>
          </a:p>
          <a:p>
            <a:pPr lvl="1"/>
            <a:r>
              <a:rPr lang="en-US" dirty="0" err="1" smtClean="0"/>
              <a:t>Inspirals</a:t>
            </a:r>
            <a:r>
              <a:rPr lang="en-US" dirty="0" smtClean="0"/>
              <a:t> possible ~ 1/month </a:t>
            </a:r>
          </a:p>
          <a:p>
            <a:pPr lvl="1"/>
            <a:r>
              <a:rPr lang="en-US" dirty="0" smtClean="0"/>
              <a:t>One day with </a:t>
            </a:r>
            <a:r>
              <a:rPr lang="en-US" dirty="0" err="1" smtClean="0"/>
              <a:t>Adv</a:t>
            </a:r>
            <a:r>
              <a:rPr lang="en-US" dirty="0" smtClean="0"/>
              <a:t> LIGO =     a few years with </a:t>
            </a:r>
            <a:r>
              <a:rPr lang="en-US" dirty="0" smtClean="0"/>
              <a:t>initial LIGO</a:t>
            </a: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95600" y="4541504"/>
            <a:ext cx="6248400" cy="231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Project began 2008</a:t>
            </a:r>
          </a:p>
          <a:p>
            <a:pPr lvl="1"/>
            <a:r>
              <a:rPr lang="en-US" dirty="0"/>
              <a:t>Installation started </a:t>
            </a:r>
            <a:r>
              <a:rPr lang="en-US" dirty="0" smtClean="0"/>
              <a:t>2010</a:t>
            </a:r>
          </a:p>
          <a:p>
            <a:pPr lvl="1"/>
            <a:r>
              <a:rPr lang="en-US" dirty="0" smtClean="0"/>
              <a:t>Building three interferometers</a:t>
            </a:r>
          </a:p>
          <a:p>
            <a:pPr lvl="1"/>
            <a:r>
              <a:rPr lang="en-US" dirty="0" smtClean="0"/>
              <a:t>Installation finishing this </a:t>
            </a:r>
            <a:r>
              <a:rPr lang="en-US" dirty="0" smtClean="0"/>
              <a:t>year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62600" y="1282190"/>
            <a:ext cx="3200400" cy="3352800"/>
            <a:chOff x="5856598" y="2835668"/>
            <a:chExt cx="2976197" cy="30329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598" y="2835668"/>
              <a:ext cx="2976197" cy="3032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7007408" y="5534811"/>
              <a:ext cx="1149777" cy="243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Image courtesy of Beverly Berger</a:t>
              </a:r>
            </a:p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Cluster map by Richard Powell</a:t>
              </a: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7644400" y="2932782"/>
              <a:ext cx="1183649" cy="3077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altLang="en-US" b="0">
                  <a:solidFill>
                    <a:schemeClr val="bg1"/>
                  </a:solidFill>
                </a:rPr>
                <a:t>Initial LIGO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91568" y="3084329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281214" y="5711418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17476" t="20570" r="17575" b="4582"/>
          <a:stretch>
            <a:fillRect/>
          </a:stretch>
        </p:blipFill>
        <p:spPr>
          <a:xfrm>
            <a:off x="4119" y="4584730"/>
            <a:ext cx="2902655" cy="2230041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90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Limited by Earth motion, thermodynamics, and quantum mechanics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1327" y="2314553"/>
            <a:ext cx="6952735" cy="4549625"/>
            <a:chOff x="3124200" y="2895600"/>
            <a:chExt cx="6019800" cy="3962400"/>
          </a:xfrm>
        </p:grpSpPr>
        <p:pic>
          <p:nvPicPr>
            <p:cNvPr id="6" name="Picture 5" descr="s5s6s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895600"/>
              <a:ext cx="60198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565399" y="5107023"/>
              <a:ext cx="450440" cy="49254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5854012" y="5523442"/>
              <a:ext cx="0" cy="587022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7218918" y="5101520"/>
              <a:ext cx="261276" cy="59436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008418" y="5633889"/>
              <a:ext cx="894796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seismic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isolation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7510640" y="5283130"/>
              <a:ext cx="755335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Higher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power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laser</a:t>
              </a: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6098110" y="5756999"/>
              <a:ext cx="1106392" cy="5847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test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masses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14553"/>
            <a:ext cx="7162800" cy="454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9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Seismic Isolation and Suspension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700" y="3721935"/>
                <a:ext cx="5168900" cy="3054905"/>
              </a:xfrm>
            </p:spPr>
            <p:txBody>
              <a:bodyPr/>
              <a:lstStyle/>
              <a:p>
                <a:r>
                  <a:rPr lang="en-US" dirty="0" smtClean="0"/>
                  <a:t>Quadruple suspension</a:t>
                </a:r>
              </a:p>
              <a:p>
                <a:pPr lvl="1"/>
                <a:r>
                  <a:rPr lang="en-US" dirty="0" smtClean="0"/>
                  <a:t>Based on GEO600 triples</a:t>
                </a:r>
              </a:p>
              <a:p>
                <a:pPr lvl="1"/>
                <a:r>
                  <a:rPr lang="en-US" dirty="0"/>
                  <a:t>S</a:t>
                </a:r>
                <a:r>
                  <a:rPr lang="en-US" dirty="0" smtClean="0"/>
                  <a:t>eismic noise reduction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8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above pendulum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Final stage silica fibers to reduce thermal noise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00" y="3721935"/>
                <a:ext cx="5168900" cy="3054905"/>
              </a:xfrm>
              <a:blipFill rotWithShape="1">
                <a:blip r:embed="rId2"/>
                <a:stretch>
                  <a:fillRect l="-2594" t="-2595" b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31" y="4052135"/>
            <a:ext cx="2141597" cy="272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0" y="12192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Seismic isolation</a:t>
            </a:r>
          </a:p>
          <a:p>
            <a:pPr lvl="1"/>
            <a:r>
              <a:rPr lang="en-US" kern="0" dirty="0" smtClean="0"/>
              <a:t>Hydraulic </a:t>
            </a:r>
            <a:r>
              <a:rPr lang="en-US" kern="0" dirty="0" err="1" smtClean="0"/>
              <a:t>preisolator</a:t>
            </a:r>
            <a:r>
              <a:rPr lang="en-US" kern="0" dirty="0" smtClean="0"/>
              <a:t> external to vacuum</a:t>
            </a:r>
          </a:p>
          <a:p>
            <a:pPr lvl="1"/>
            <a:r>
              <a:rPr lang="en-US" kern="0" dirty="0" smtClean="0"/>
              <a:t>In vacuum, two stage, 6 DOF active mass/spring system</a:t>
            </a:r>
            <a:endParaRPr lang="en-US" kern="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7276138" y="4052135"/>
            <a:ext cx="1867862" cy="27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" y="1371600"/>
            <a:ext cx="2514600" cy="243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731" y="17907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645</Words>
  <Application>Microsoft Office PowerPoint</Application>
  <PresentationFormat>On-screen Show (4:3)</PresentationFormat>
  <Paragraphs>152</Paragraphs>
  <Slides>15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Gravitational Waves</vt:lpstr>
      <vt:lpstr>LIGO Interferometers</vt:lpstr>
      <vt:lpstr>Initial LIGO </vt:lpstr>
      <vt:lpstr>Initial LIGO Astrophysics: Burst and Inspiral Sources</vt:lpstr>
      <vt:lpstr>Initial LIGO Astrophysics: Pulsars and Stochastic</vt:lpstr>
      <vt:lpstr>Advanced LIGO</vt:lpstr>
      <vt:lpstr>Advanced LIGO Sensitivity</vt:lpstr>
      <vt:lpstr>Advanced LIGO Seismic Isolation and Suspension</vt:lpstr>
      <vt:lpstr>Advanced LIGO Mirrors and Coatings</vt:lpstr>
      <vt:lpstr>Advanced LIGO Laser and Interferometry</vt:lpstr>
      <vt:lpstr>Status and Science Plans</vt:lpstr>
      <vt:lpstr>Worldwide Network</vt:lpstr>
      <vt:lpstr>LIGO India</vt:lpstr>
      <vt:lpstr>Conclusion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Gregory Harry</cp:lastModifiedBy>
  <cp:revision>147</cp:revision>
  <cp:lastPrinted>2014-04-02T13:18:27Z</cp:lastPrinted>
  <dcterms:created xsi:type="dcterms:W3CDTF">2008-03-10T17:37:33Z</dcterms:created>
  <dcterms:modified xsi:type="dcterms:W3CDTF">2014-05-06T14:10:40Z</dcterms:modified>
</cp:coreProperties>
</file>