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6" r:id="rId4"/>
    <p:sldId id="259" r:id="rId5"/>
    <p:sldId id="261" r:id="rId6"/>
    <p:sldId id="262" r:id="rId7"/>
    <p:sldId id="263" r:id="rId8"/>
    <p:sldId id="264" r:id="rId9"/>
    <p:sldId id="265" r:id="rId10"/>
    <p:sldId id="286" r:id="rId11"/>
    <p:sldId id="267" r:id="rId12"/>
    <p:sldId id="270" r:id="rId13"/>
    <p:sldId id="282" r:id="rId14"/>
    <p:sldId id="284" r:id="rId15"/>
    <p:sldId id="271" r:id="rId16"/>
    <p:sldId id="272" r:id="rId17"/>
    <p:sldId id="273" r:id="rId18"/>
    <p:sldId id="274" r:id="rId19"/>
    <p:sldId id="278" r:id="rId20"/>
    <p:sldId id="280" r:id="rId21"/>
    <p:sldId id="258" r:id="rId22"/>
    <p:sldId id="288" r:id="rId23"/>
    <p:sldId id="260" r:id="rId24"/>
    <p:sldId id="283" r:id="rId25"/>
    <p:sldId id="266" r:id="rId26"/>
    <p:sldId id="269" r:id="rId27"/>
    <p:sldId id="268" r:id="rId28"/>
    <p:sldId id="281" r:id="rId29"/>
    <p:sldId id="275" r:id="rId30"/>
    <p:sldId id="276" r:id="rId31"/>
    <p:sldId id="277" r:id="rId32"/>
    <p:sldId id="27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3.wmv"/><Relationship Id="rId7" Type="http://schemas.openxmlformats.org/officeDocument/2006/relationships/image" Target="../media/image13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gif"/><Relationship Id="rId4" Type="http://schemas.openxmlformats.org/officeDocument/2006/relationships/video" Target="../media/media3.wmv"/><Relationship Id="rId9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4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70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Gravitational Waves, Inflation, and the Big Bang:</a:t>
            </a:r>
            <a:r>
              <a:rPr lang="en-US" altLang="en-US" sz="5000" b="1" dirty="0">
                <a:solidFill>
                  <a:srgbClr val="FFFFFF"/>
                </a:solidFill>
              </a:rPr>
              <a:t/>
            </a:r>
            <a:br>
              <a:rPr lang="en-US" altLang="en-US" sz="5000" b="1" dirty="0">
                <a:solidFill>
                  <a:srgbClr val="FFFFFF"/>
                </a:solidFill>
              </a:rPr>
            </a:br>
            <a:r>
              <a:rPr lang="en-US" altLang="en-US" sz="3200" b="1" dirty="0" smtClean="0">
                <a:solidFill>
                  <a:srgbClr val="FFFFFF"/>
                </a:solidFill>
              </a:rPr>
              <a:t>BICEP-2 Result and LIGO</a:t>
            </a:r>
            <a:endParaRPr lang="en-US" altLang="en-US" sz="24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1910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FFFFFF"/>
                </a:solidFill>
              </a:rPr>
              <a:t>(with support from </a:t>
            </a:r>
            <a:r>
              <a:rPr lang="en-US" altLang="en-US" sz="2400" b="1" dirty="0" err="1" smtClean="0">
                <a:solidFill>
                  <a:srgbClr val="FFFFFF"/>
                </a:solidFill>
              </a:rPr>
              <a:t>Artur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</a:rPr>
              <a:t>Tsobanjan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)</a:t>
            </a:r>
            <a:endParaRPr lang="en-US" altLang="en-US" sz="2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9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Department of Physics, 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2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solidFill>
                  <a:srgbClr val="FFFFFF"/>
                </a:solidFill>
              </a:rPr>
              <a:t>April 5, 2014</a:t>
            </a:r>
            <a:endParaRPr lang="en-US" altLang="en-US" sz="2000" b="1" i="1" dirty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400" b="1" dirty="0" smtClean="0">
                <a:solidFill>
                  <a:srgbClr val="FFFFFF"/>
                </a:solidFill>
              </a:rPr>
              <a:t>LIGO-G1400418</a:t>
            </a:r>
            <a:endParaRPr lang="en-US" altLang="en-US" sz="1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806" y="33955"/>
            <a:ext cx="6346794" cy="1143000"/>
          </a:xfrm>
        </p:spPr>
        <p:txBody>
          <a:bodyPr/>
          <a:lstStyle/>
          <a:p>
            <a:r>
              <a:rPr lang="en-US" dirty="0" smtClean="0"/>
              <a:t>Gravitational Waves from the 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95400"/>
            <a:ext cx="4648200" cy="3200400"/>
          </a:xfrm>
        </p:spPr>
        <p:txBody>
          <a:bodyPr/>
          <a:lstStyle/>
          <a:p>
            <a:r>
              <a:rPr lang="en-US" dirty="0" smtClean="0"/>
              <a:t>Gravitational waves created nearly at the beginning of time</a:t>
            </a:r>
          </a:p>
          <a:p>
            <a:r>
              <a:rPr lang="en-US" dirty="0"/>
              <a:t>Gravitational waves not influenced by recombination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14759" r="11353" b="14562"/>
          <a:stretch/>
        </p:blipFill>
        <p:spPr bwMode="auto">
          <a:xfrm>
            <a:off x="381000" y="1295400"/>
            <a:ext cx="4114800" cy="292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4264937"/>
            <a:ext cx="5867400" cy="266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Energy scale of inflation important and unknown</a:t>
            </a:r>
          </a:p>
          <a:p>
            <a:r>
              <a:rPr lang="en-US" kern="0" dirty="0" smtClean="0"/>
              <a:t>Quantum nature of gravity</a:t>
            </a:r>
          </a:p>
          <a:p>
            <a:pPr lvl="1"/>
            <a:r>
              <a:rPr lang="en-US" kern="0" dirty="0" smtClean="0"/>
              <a:t>Important at very beginning</a:t>
            </a:r>
          </a:p>
          <a:p>
            <a:pPr lvl="1"/>
            <a:r>
              <a:rPr lang="en-US" kern="0" dirty="0" smtClean="0"/>
              <a:t>Major missing piece of physics</a:t>
            </a:r>
            <a:endParaRPr lang="en-US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25852"/>
          <a:stretch/>
        </p:blipFill>
        <p:spPr bwMode="auto">
          <a:xfrm>
            <a:off x="5715000" y="4522315"/>
            <a:ext cx="3133325" cy="21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62" y="4522314"/>
            <a:ext cx="3231758" cy="21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324600" cy="1143000"/>
          </a:xfrm>
        </p:spPr>
        <p:txBody>
          <a:bodyPr/>
          <a:lstStyle/>
          <a:p>
            <a:r>
              <a:rPr lang="en-US" dirty="0" smtClean="0"/>
              <a:t>COBE and WMAP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7620000" cy="2514600"/>
          </a:xfrm>
        </p:spPr>
        <p:txBody>
          <a:bodyPr/>
          <a:lstStyle/>
          <a:p>
            <a:r>
              <a:rPr lang="en-US" dirty="0" smtClean="0"/>
              <a:t>Cosmic Background Explorer (COBE)</a:t>
            </a:r>
          </a:p>
          <a:p>
            <a:r>
              <a:rPr lang="en-US" dirty="0" smtClean="0"/>
              <a:t>Satellite launched in 1989</a:t>
            </a:r>
          </a:p>
          <a:p>
            <a:r>
              <a:rPr lang="en-US" dirty="0"/>
              <a:t>A</a:t>
            </a:r>
            <a:r>
              <a:rPr lang="en-US" dirty="0" smtClean="0"/>
              <a:t>nisotropy in CMB</a:t>
            </a:r>
          </a:p>
          <a:p>
            <a:r>
              <a:rPr lang="en-US" dirty="0" smtClean="0"/>
              <a:t>Nobel Prize 2006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51423"/>
            <a:ext cx="3370555" cy="16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44747"/>
            <a:ext cx="1119764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382224" y="3649647"/>
                <a:ext cx="5761776" cy="32845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Wilkinson Microwave Anisotropy Probe (WMAP)</a:t>
                </a:r>
              </a:p>
              <a:p>
                <a:r>
                  <a:rPr lang="en-US" kern="0" dirty="0" smtClean="0"/>
                  <a:t>Satellite launched in 2001</a:t>
                </a:r>
              </a:p>
              <a:p>
                <a:r>
                  <a:rPr lang="en-US" kern="0" dirty="0" smtClean="0"/>
                  <a:t>Better measurement of CMB anisotropy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b="0" i="1" kern="0" smtClean="0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b="0" i="1" kern="0" smtClean="0">
                        <a:latin typeface="Cambria Math"/>
                        <a:ea typeface="Cambria Math"/>
                      </a:rPr>
                      <m:t>=5×1</m:t>
                    </m:r>
                    <m:sSup>
                      <m:sSupPr>
                        <m:ctrlPr>
                          <a:rPr lang="en-US" b="0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kern="0" dirty="0" smtClean="0"/>
                  <a:t> K</a:t>
                </a:r>
              </a:p>
              <a:p>
                <a:r>
                  <a:rPr lang="en-US" kern="0" dirty="0" smtClean="0"/>
                  <a:t>Measure polarization of CMB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2224" y="3649647"/>
                <a:ext cx="5761776" cy="3284553"/>
              </a:xfrm>
              <a:prstGeom prst="rect">
                <a:avLst/>
              </a:prstGeom>
              <a:blipFill rotWithShape="1">
                <a:blip r:embed="rId5"/>
                <a:stretch>
                  <a:fillRect l="-2434" t="-2412" r="-2963" b="-6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" y="3649647"/>
            <a:ext cx="3297130" cy="164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5" y="5350580"/>
            <a:ext cx="2679859" cy="150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955"/>
            <a:ext cx="6477000" cy="1143000"/>
          </a:xfrm>
        </p:spPr>
        <p:txBody>
          <a:bodyPr/>
          <a:lstStyle/>
          <a:p>
            <a:r>
              <a:rPr lang="en-US" dirty="0" smtClean="0"/>
              <a:t>Polarization and 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508" y="1263587"/>
            <a:ext cx="6705600" cy="2089213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ources of polarization</a:t>
            </a:r>
          </a:p>
          <a:p>
            <a:pPr lvl="1"/>
            <a:r>
              <a:rPr lang="en-US" dirty="0" smtClean="0"/>
              <a:t>Density fluctuations </a:t>
            </a:r>
          </a:p>
          <a:p>
            <a:pPr lvl="1"/>
            <a:r>
              <a:rPr lang="en-US" dirty="0" smtClean="0"/>
              <a:t>Gravitational waves</a:t>
            </a:r>
          </a:p>
          <a:p>
            <a:r>
              <a:rPr lang="en-US" dirty="0"/>
              <a:t>Polarization </a:t>
            </a:r>
            <a:r>
              <a:rPr lang="en-US" dirty="0" smtClean="0"/>
              <a:t>vector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2438400" y="4495800"/>
                <a:ext cx="6819900" cy="248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Pattern depends on source </a:t>
                </a:r>
                <a:endParaRPr lang="en-US" kern="0" dirty="0"/>
              </a:p>
              <a:p>
                <a:pPr lvl="1"/>
                <a:r>
                  <a:rPr lang="en-US" kern="0" dirty="0" smtClean="0"/>
                  <a:t>Density causes E</a:t>
                </a:r>
              </a:p>
              <a:p>
                <a:pPr lvl="1"/>
                <a:r>
                  <a:rPr lang="en-US" kern="0" dirty="0" smtClean="0"/>
                  <a:t>Gravitational waves cause E and B</a:t>
                </a:r>
              </a:p>
              <a:p>
                <a:pPr lvl="1"/>
                <a:r>
                  <a:rPr lang="en-US" kern="0" dirty="0" smtClean="0"/>
                  <a:t>Ratio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kern="0" dirty="0" smtClean="0"/>
                  <a:t> of gravitational waves/density</a:t>
                </a:r>
                <a:endParaRPr lang="en-US" kern="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4495800"/>
                <a:ext cx="6819900" cy="2483278"/>
              </a:xfrm>
              <a:prstGeom prst="rect">
                <a:avLst/>
              </a:prstGeom>
              <a:blipFill rotWithShape="1">
                <a:blip r:embed="rId3"/>
                <a:stretch>
                  <a:fillRect l="-1966" t="-3194" r="-8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21" y="1583555"/>
            <a:ext cx="2553920" cy="26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886" y="3429000"/>
            <a:ext cx="609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E mode spreads from a point</a:t>
            </a:r>
          </a:p>
          <a:p>
            <a:pPr lvl="1"/>
            <a:r>
              <a:rPr lang="en-US" kern="0" dirty="0" smtClean="0"/>
              <a:t>B mode circles around a point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4" y="4495800"/>
            <a:ext cx="2031506" cy="203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8" y="4498019"/>
            <a:ext cx="2031506" cy="203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33400" y="6529525"/>
            <a:ext cx="1665514" cy="33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800" kern="0" dirty="0" smtClean="0"/>
              <a:t>E Mode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33400" y="6539510"/>
            <a:ext cx="1665514" cy="33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800" kern="0" dirty="0"/>
              <a:t>B</a:t>
            </a:r>
            <a:r>
              <a:rPr lang="en-US" sz="1800" kern="0" dirty="0" smtClean="0"/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13965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248400" cy="1143000"/>
          </a:xfrm>
        </p:spPr>
        <p:txBody>
          <a:bodyPr/>
          <a:lstStyle/>
          <a:p>
            <a:r>
              <a:rPr lang="en-US" dirty="0" smtClean="0"/>
              <a:t>Expected CMB Spectra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19600" y="1447800"/>
                <a:ext cx="4648199" cy="2362200"/>
              </a:xfrm>
            </p:spPr>
            <p:txBody>
              <a:bodyPr/>
              <a:lstStyle/>
              <a:p>
                <a:r>
                  <a:rPr lang="en-US" dirty="0" smtClean="0"/>
                  <a:t>Compare E mode and B mode across sky</a:t>
                </a:r>
              </a:p>
              <a:p>
                <a:r>
                  <a:rPr lang="en-US" dirty="0" smtClean="0"/>
                  <a:t>Quantify using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Roughly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180°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ℓ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9600" y="1447800"/>
                <a:ext cx="4648199" cy="2362200"/>
              </a:xfrm>
              <a:blipFill rotWithShape="1">
                <a:blip r:embed="rId2"/>
                <a:stretch>
                  <a:fillRect l="-2887" t="-3359" r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-47348" y="4800600"/>
                <a:ext cx="5598111" cy="2033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B mode spectrum</a:t>
                </a:r>
              </a:p>
              <a:p>
                <a:pPr lvl="1"/>
                <a:r>
                  <a:rPr lang="en-US" kern="0" dirty="0" smtClean="0"/>
                  <a:t>Gravitational Waves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50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≲ℓ≲100</m:t>
                    </m:r>
                  </m:oMath>
                </a14:m>
                <a:endParaRPr lang="en-US" kern="0" dirty="0" smtClean="0"/>
              </a:p>
              <a:p>
                <a:pPr lvl="1"/>
                <a:r>
                  <a:rPr lang="en-US" kern="0" dirty="0" smtClean="0"/>
                  <a:t>Height determines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𝑟</m:t>
                    </m:r>
                  </m:oMath>
                </a14:m>
                <a:endParaRPr lang="en-US" kern="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47348" y="4800600"/>
                <a:ext cx="5598111" cy="2033725"/>
              </a:xfrm>
              <a:prstGeom prst="rect">
                <a:avLst/>
              </a:prstGeom>
              <a:blipFill rotWithShape="1">
                <a:blip r:embed="rId4"/>
                <a:stretch>
                  <a:fillRect l="-2394" t="-3904" b="-81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" y="1371600"/>
            <a:ext cx="446463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9164"/>
            <a:ext cx="4121606" cy="30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7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248400" cy="1143000"/>
          </a:xfrm>
        </p:spPr>
        <p:txBody>
          <a:bodyPr/>
          <a:lstStyle/>
          <a:p>
            <a:r>
              <a:rPr lang="en-US" dirty="0" smtClean="0"/>
              <a:t>BICEP-2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562600" cy="2895599"/>
          </a:xfrm>
        </p:spPr>
        <p:txBody>
          <a:bodyPr/>
          <a:lstStyle/>
          <a:p>
            <a:r>
              <a:rPr lang="en-US" dirty="0" smtClean="0"/>
              <a:t>Located at South Pole</a:t>
            </a:r>
          </a:p>
          <a:p>
            <a:pPr lvl="1"/>
            <a:r>
              <a:rPr lang="en-US" dirty="0" smtClean="0"/>
              <a:t>Avoid water in atmosphere</a:t>
            </a:r>
          </a:p>
          <a:p>
            <a:r>
              <a:rPr lang="en-US" dirty="0" smtClean="0"/>
              <a:t>3 year observation of a   few degree patch</a:t>
            </a:r>
          </a:p>
          <a:p>
            <a:r>
              <a:rPr lang="en-US" dirty="0"/>
              <a:t>Measures </a:t>
            </a:r>
            <a:r>
              <a:rPr lang="en-US" dirty="0" smtClean="0"/>
              <a:t>CMB polarization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24118" r="15702" b="11930"/>
          <a:stretch/>
        </p:blipFill>
        <p:spPr bwMode="auto">
          <a:xfrm>
            <a:off x="5456234" y="1523999"/>
            <a:ext cx="3587894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10200" y="3581400"/>
            <a:ext cx="3810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4876800" y="4032682"/>
                <a:ext cx="426720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Follows BICEP-1</a:t>
                </a:r>
              </a:p>
              <a:p>
                <a:pPr lvl="1"/>
                <a:r>
                  <a:rPr lang="en-US" kern="0" dirty="0" smtClean="0"/>
                  <a:t>South Pole</a:t>
                </a:r>
              </a:p>
              <a:p>
                <a:pPr lvl="1"/>
                <a:r>
                  <a:rPr lang="en-US" kern="0" dirty="0" smtClean="0"/>
                  <a:t>2006-2008</a:t>
                </a:r>
              </a:p>
              <a:p>
                <a:pPr lvl="1"/>
                <a:r>
                  <a:rPr lang="en-US" kern="0" dirty="0" smtClean="0"/>
                  <a:t>B mode polarization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𝑟</m:t>
                    </m:r>
                    <m:r>
                      <a:rPr lang="en-US" i="1" kern="0" smtClean="0">
                        <a:latin typeface="Cambria Math"/>
                      </a:rPr>
                      <m:t>&lt;0.7</m:t>
                    </m:r>
                  </m:oMath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4032682"/>
                <a:ext cx="4267200" cy="2895600"/>
              </a:xfrm>
              <a:prstGeom prst="rect">
                <a:avLst/>
              </a:prstGeom>
              <a:blipFill rotWithShape="1">
                <a:blip r:embed="rId4"/>
                <a:stretch>
                  <a:fillRect l="-3143" t="-27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2682"/>
            <a:ext cx="4495800" cy="27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BICEP-2 Result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584" y="3962400"/>
                <a:ext cx="5673952" cy="2895600"/>
              </a:xfrm>
            </p:spPr>
            <p:txBody>
              <a:bodyPr/>
              <a:lstStyle/>
              <a:p>
                <a:r>
                  <a:rPr lang="en-US" dirty="0" smtClean="0"/>
                  <a:t>B Mode polarization map</a:t>
                </a:r>
              </a:p>
              <a:p>
                <a:r>
                  <a:rPr lang="en-US" dirty="0" smtClean="0"/>
                  <a:t>B Mode spectrum against angular scale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Gravitational wave to density ratio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=0.2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−0.05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+0.07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84" y="3962400"/>
                <a:ext cx="5673952" cy="2895600"/>
              </a:xfrm>
              <a:blipFill rotWithShape="1">
                <a:blip r:embed="rId2"/>
                <a:stretch>
                  <a:fillRect l="-2363" t="-2737" b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36" y="4160520"/>
            <a:ext cx="2743200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524250" cy="26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www.cfa.harvard.edu/sites/www.cfa.harvard.edu/files/images/pr/2014-05/1/ba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" y="1371600"/>
            <a:ext cx="4654550" cy="24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87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955"/>
            <a:ext cx="6248400" cy="1143000"/>
          </a:xfrm>
        </p:spPr>
        <p:txBody>
          <a:bodyPr/>
          <a:lstStyle/>
          <a:p>
            <a:r>
              <a:rPr lang="en-US" dirty="0" smtClean="0"/>
              <a:t>Implication and Confusion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3492901"/>
                <a:ext cx="5257800" cy="3121981"/>
              </a:xfrm>
            </p:spPr>
            <p:txBody>
              <a:bodyPr/>
              <a:lstStyle/>
              <a:p>
                <a:r>
                  <a:rPr lang="en-US" dirty="0" smtClean="0"/>
                  <a:t>BICEP-2 result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𝑟</m:t>
                    </m:r>
                    <m:r>
                      <a:rPr lang="en-US" i="1">
                        <a:latin typeface="Cambria Math"/>
                      </a:rPr>
                      <m:t>=0.20</m:t>
                    </m:r>
                  </m:oMath>
                </a14:m>
                <a:endParaRPr lang="en-US" dirty="0" smtClean="0"/>
              </a:p>
              <a:p>
                <a:pPr marL="342900" lvl="1" indent="-342900">
                  <a:buFontTx/>
                  <a:buChar char="•"/>
                </a:pPr>
                <a:r>
                  <a:rPr lang="en-US" sz="3200" dirty="0" smtClean="0"/>
                  <a:t>Previous result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𝑟</m:t>
                    </m:r>
                    <m:r>
                      <a:rPr lang="en-US" sz="3200" i="1">
                        <a:latin typeface="Cambria Math"/>
                      </a:rPr>
                      <m:t>&lt;0.11</m:t>
                    </m:r>
                  </m:oMath>
                </a14:m>
                <a:endParaRPr lang="en-US" sz="3200" dirty="0" smtClean="0"/>
              </a:p>
              <a:p>
                <a:pPr marL="742950" lvl="2" indent="-342900"/>
                <a:r>
                  <a:rPr lang="en-US" sz="2800" dirty="0" smtClean="0"/>
                  <a:t>Planck Satellite/South </a:t>
                </a:r>
                <a:r>
                  <a:rPr lang="en-US" sz="2800" dirty="0"/>
                  <a:t>Pole </a:t>
                </a:r>
                <a:r>
                  <a:rPr lang="en-US" sz="2800" dirty="0" smtClean="0"/>
                  <a:t>Telescope(SPT)/WMAP</a:t>
                </a:r>
              </a:p>
              <a:p>
                <a:pPr marL="742950" lvl="2" indent="-342900"/>
                <a:r>
                  <a:rPr lang="en-US" sz="2800" dirty="0" smtClean="0"/>
                  <a:t>Other dust models might make BICEP-2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𝑟</m:t>
                    </m:r>
                    <m:r>
                      <a:rPr lang="en-US" sz="2800" i="1">
                        <a:latin typeface="Cambria Math"/>
                      </a:rPr>
                      <m:t>=0.16</m:t>
                    </m:r>
                  </m:oMath>
                </a14:m>
                <a:endParaRPr lang="en-US" dirty="0" smtClean="0"/>
              </a:p>
              <a:p>
                <a:pPr marL="342900" lvl="1" indent="-342900">
                  <a:buFontTx/>
                  <a:buChar char="•"/>
                </a:pPr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492901"/>
                <a:ext cx="5257800" cy="3121981"/>
              </a:xfrm>
              <a:blipFill rotWithShape="1">
                <a:blip r:embed="rId2"/>
                <a:stretch>
                  <a:fillRect l="-2549" t="-2539" r="-3013" b="-2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819400" y="1295400"/>
                <a:ext cx="6400800" cy="2514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kern="0" dirty="0" smtClean="0"/>
                  <a:t> fixes energy scale of inflation</a:t>
                </a:r>
              </a:p>
              <a:p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𝑟</m:t>
                    </m:r>
                    <m:r>
                      <a:rPr lang="en-US" b="0" i="1" kern="0" smtClean="0">
                        <a:latin typeface="Cambria Math"/>
                      </a:rPr>
                      <m:t>=0.2</m:t>
                    </m:r>
                  </m:oMath>
                </a14:m>
                <a:r>
                  <a:rPr lang="en-US" kern="0" dirty="0" smtClean="0"/>
                  <a:t> </a:t>
                </a:r>
                <a:r>
                  <a:rPr lang="en-US" kern="0" dirty="0" smtClean="0">
                    <a:latin typeface="Calibri"/>
                  </a:rPr>
                  <a:t>→ </a:t>
                </a:r>
                <a:r>
                  <a:rPr lang="en-US" kern="0" dirty="0" smtClean="0"/>
                  <a:t>Grand Unified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b="0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kern="0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b="0" i="1" kern="0" smtClean="0">
                            <a:latin typeface="Cambria Math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kern="0" dirty="0" smtClean="0"/>
                  <a:t> higher than accelerators</a:t>
                </a:r>
              </a:p>
              <a:p>
                <a:pPr lvl="1"/>
                <a:r>
                  <a:rPr lang="en-US" kern="0" dirty="0" smtClean="0"/>
                  <a:t>Quantum nature of gravity</a:t>
                </a:r>
                <a:endParaRPr lang="en-US" kern="0" dirty="0"/>
              </a:p>
              <a:p>
                <a:pPr marL="342900" lvl="1" indent="-342900"/>
                <a:endParaRPr lang="en-US" kern="0" dirty="0" smtClean="0"/>
              </a:p>
              <a:p>
                <a:pPr marL="342900" lvl="1" indent="-342900">
                  <a:buFontTx/>
                  <a:buChar char="•"/>
                </a:pPr>
                <a:endParaRPr lang="en-US" sz="3200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1295400"/>
                <a:ext cx="6400800" cy="2514600"/>
              </a:xfrm>
              <a:prstGeom prst="rect">
                <a:avLst/>
              </a:prstGeom>
              <a:blipFill rotWithShape="1">
                <a:blip r:embed="rId4"/>
                <a:stretch>
                  <a:fillRect t="-31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" y="1302058"/>
            <a:ext cx="2673644" cy="199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20" y="3643082"/>
            <a:ext cx="383972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5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10"/>
            <a:ext cx="6248400" cy="1143000"/>
          </a:xfrm>
        </p:spPr>
        <p:txBody>
          <a:bodyPr/>
          <a:lstStyle/>
          <a:p>
            <a:r>
              <a:rPr lang="en-US" dirty="0" smtClean="0"/>
              <a:t>Near Future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5715000" cy="2667000"/>
          </a:xfrm>
        </p:spPr>
        <p:txBody>
          <a:bodyPr/>
          <a:lstStyle/>
          <a:p>
            <a:r>
              <a:rPr lang="en-US" dirty="0" smtClean="0"/>
              <a:t>Planck Satellite</a:t>
            </a:r>
          </a:p>
          <a:p>
            <a:pPr lvl="1"/>
            <a:r>
              <a:rPr lang="en-US" dirty="0" smtClean="0"/>
              <a:t>Data release late 2014</a:t>
            </a:r>
          </a:p>
          <a:p>
            <a:pPr lvl="1"/>
            <a:r>
              <a:rPr lang="en-US" dirty="0" smtClean="0"/>
              <a:t>Should see clear evidence</a:t>
            </a:r>
          </a:p>
          <a:p>
            <a:r>
              <a:rPr lang="en-US" dirty="0" smtClean="0"/>
              <a:t>SPT, POLARBEAR etc. should also see evidence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91920"/>
            <a:ext cx="3028950" cy="238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14800" y="4038599"/>
            <a:ext cx="4876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Keck array is follow up to BICEP-2</a:t>
            </a:r>
          </a:p>
          <a:p>
            <a:r>
              <a:rPr lang="en-US" kern="0" dirty="0" smtClean="0"/>
              <a:t>Multiple receivers</a:t>
            </a:r>
          </a:p>
          <a:p>
            <a:r>
              <a:rPr lang="en-US" kern="0" dirty="0" smtClean="0"/>
              <a:t>Preliminary results used in BICEP-2 results</a:t>
            </a:r>
            <a:endParaRPr lang="en-US" kern="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6" y="4148578"/>
            <a:ext cx="3840334" cy="255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9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955"/>
            <a:ext cx="6324600" cy="1143000"/>
          </a:xfrm>
        </p:spPr>
        <p:txBody>
          <a:bodyPr/>
          <a:lstStyle/>
          <a:p>
            <a:r>
              <a:rPr lang="en-US" sz="3600" dirty="0" smtClean="0"/>
              <a:t>Higher Frequency Gravitational Wave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3276599"/>
          </a:xfrm>
        </p:spPr>
        <p:txBody>
          <a:bodyPr/>
          <a:lstStyle/>
          <a:p>
            <a:r>
              <a:rPr lang="en-US" dirty="0" smtClean="0"/>
              <a:t>Gravitational wave interferometers on Earth </a:t>
            </a:r>
          </a:p>
          <a:p>
            <a:r>
              <a:rPr lang="en-US" dirty="0"/>
              <a:t>D</a:t>
            </a:r>
            <a:r>
              <a:rPr lang="en-US" dirty="0" smtClean="0"/>
              <a:t>ifferent gravitational waves than BICEP-2</a:t>
            </a:r>
          </a:p>
          <a:p>
            <a:pPr lvl="1"/>
            <a:r>
              <a:rPr lang="en-US" dirty="0" smtClean="0"/>
              <a:t>Much shorter wavelength and higher frequency</a:t>
            </a:r>
          </a:p>
          <a:p>
            <a:pPr lvl="1"/>
            <a:r>
              <a:rPr lang="en-US" dirty="0" smtClean="0"/>
              <a:t>Astronomical rather than cosmological</a:t>
            </a:r>
          </a:p>
          <a:p>
            <a:pPr lvl="1"/>
            <a:r>
              <a:rPr lang="en-US" dirty="0" smtClean="0"/>
              <a:t>Black holes, neutron stars, pulsars, etc.</a:t>
            </a:r>
          </a:p>
          <a:p>
            <a:r>
              <a:rPr lang="en-US" dirty="0" smtClean="0"/>
              <a:t>LIGO detectors in the United States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08151"/>
              </p:ext>
            </p:extLst>
          </p:nvPr>
        </p:nvGraphicFramePr>
        <p:xfrm>
          <a:off x="5439659" y="4495800"/>
          <a:ext cx="3512860" cy="226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CorelDRAW" r:id="rId4" imgW="6397752" imgH="4130040" progId="CorelDRAW.Graphic.12">
                  <p:embed/>
                </p:oleObj>
              </mc:Choice>
              <mc:Fallback>
                <p:oleObj name="CorelDRAW" r:id="rId4" imgW="6397752" imgH="4130040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9659" y="4495800"/>
                        <a:ext cx="3512860" cy="2266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533"/>
          <a:stretch/>
        </p:blipFill>
        <p:spPr bwMode="auto">
          <a:xfrm flipV="1">
            <a:off x="7199014" y="3048000"/>
            <a:ext cx="1767840" cy="124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4" name="Picture 7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r="33201"/>
          <a:stretch/>
        </p:blipFill>
        <p:spPr bwMode="auto">
          <a:xfrm>
            <a:off x="304800" y="4572000"/>
            <a:ext cx="4648200" cy="22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0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248400" cy="1143000"/>
          </a:xfrm>
        </p:spPr>
        <p:txBody>
          <a:bodyPr/>
          <a:lstStyle/>
          <a:p>
            <a:r>
              <a:rPr lang="en-US" dirty="0" smtClean="0"/>
              <a:t>Stochastic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0910"/>
            <a:ext cx="3581400" cy="4656490"/>
          </a:xfrm>
        </p:spPr>
        <p:txBody>
          <a:bodyPr/>
          <a:lstStyle/>
          <a:p>
            <a:r>
              <a:rPr lang="en-US" dirty="0" smtClean="0"/>
              <a:t>Before BICEP-2 did not expect LIGO to see Big Bang waves</a:t>
            </a:r>
          </a:p>
          <a:p>
            <a:r>
              <a:rPr lang="en-US" dirty="0" smtClean="0"/>
              <a:t>With BICEP-2 looks less likely</a:t>
            </a:r>
          </a:p>
          <a:p>
            <a:r>
              <a:rPr lang="en-US" dirty="0" smtClean="0"/>
              <a:t>Set limits on frequency dependence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550328" y="1371600"/>
            <a:ext cx="5562600" cy="4281486"/>
            <a:chOff x="0" y="1141"/>
            <a:chExt cx="3725" cy="279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1"/>
              <a:ext cx="3725" cy="2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0" y="1141"/>
              <a:ext cx="3725" cy="2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8" name="Straight Connector 4"/>
          <p:cNvCxnSpPr>
            <a:cxnSpLocks noChangeShapeType="1"/>
          </p:cNvCxnSpPr>
          <p:nvPr/>
        </p:nvCxnSpPr>
        <p:spPr bwMode="auto">
          <a:xfrm>
            <a:off x="4483223" y="5143500"/>
            <a:ext cx="3886200" cy="2286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225" y="5791200"/>
            <a:ext cx="8853996" cy="120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Other models of inflation may allow for detectable waves at LIGO frequencies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315200" y="4864593"/>
            <a:ext cx="134903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657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524000" y="0"/>
            <a:ext cx="6248400" cy="1141413"/>
          </a:xfrm>
          <a:prstGeom prst="rect">
            <a:avLst/>
          </a:prstGeom>
          <a:noFill/>
          <a:ln/>
        </p:spPr>
        <p:txBody>
          <a:bodyPr lIns="92160" tIns="46080" rIns="92160" bIns="46080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GB" altLang="en-US" kern="0" dirty="0" smtClean="0"/>
              <a:t>Outline</a:t>
            </a:r>
            <a:endParaRPr lang="en-GB" altLang="en-US" kern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524000"/>
            <a:ext cx="8839200" cy="4953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Gravity Theory and Gravitational Waves</a:t>
            </a:r>
          </a:p>
          <a:p>
            <a:r>
              <a:rPr lang="en-US" kern="0" dirty="0" smtClean="0"/>
              <a:t>Early Universe Cosmology</a:t>
            </a:r>
          </a:p>
          <a:p>
            <a:pPr lvl="1"/>
            <a:r>
              <a:rPr lang="en-US" kern="0" dirty="0" smtClean="0"/>
              <a:t>Big Bang Theory</a:t>
            </a:r>
          </a:p>
          <a:p>
            <a:pPr lvl="1"/>
            <a:r>
              <a:rPr lang="en-US" kern="0" dirty="0" smtClean="0"/>
              <a:t>Cosmic Microwave Background</a:t>
            </a:r>
          </a:p>
          <a:p>
            <a:pPr lvl="1"/>
            <a:r>
              <a:rPr lang="en-US" kern="0" dirty="0" smtClean="0"/>
              <a:t>Inflation</a:t>
            </a:r>
          </a:p>
          <a:p>
            <a:r>
              <a:rPr lang="en-US" kern="0" dirty="0" smtClean="0"/>
              <a:t>Measurements of the Early Universe</a:t>
            </a:r>
          </a:p>
          <a:p>
            <a:r>
              <a:rPr lang="en-US" kern="0" dirty="0" smtClean="0"/>
              <a:t>BICEP-2 Result, Implications, and Follow-up</a:t>
            </a:r>
          </a:p>
          <a:p>
            <a:r>
              <a:rPr lang="en-US" kern="0" smtClean="0"/>
              <a:t>High Frequency Interferometric</a:t>
            </a:r>
            <a:r>
              <a:rPr lang="en-US" kern="0" dirty="0" smtClean="0"/>
              <a:t> Gravitational Wave Detection</a:t>
            </a:r>
          </a:p>
          <a:p>
            <a:endParaRPr lang="en-US" kern="0" dirty="0" smtClean="0"/>
          </a:p>
          <a:p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8176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 Detection at 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5638800" cy="2743200"/>
          </a:xfrm>
        </p:spPr>
        <p:txBody>
          <a:bodyPr/>
          <a:lstStyle/>
          <a:p>
            <a:r>
              <a:rPr lang="en-US" dirty="0" smtClean="0"/>
              <a:t>AU is a member of the LIGO collaboration</a:t>
            </a:r>
          </a:p>
          <a:p>
            <a:r>
              <a:rPr lang="en-US" dirty="0" smtClean="0"/>
              <a:t>Will </a:t>
            </a:r>
            <a:r>
              <a:rPr lang="en-US" dirty="0"/>
              <a:t>contribute to running of </a:t>
            </a:r>
            <a:r>
              <a:rPr lang="en-US" dirty="0" smtClean="0"/>
              <a:t>upgraded LIGO detectors</a:t>
            </a:r>
          </a:p>
          <a:p>
            <a:pPr lvl="1"/>
            <a:r>
              <a:rPr lang="en-US" dirty="0" smtClean="0"/>
              <a:t>Starting in 2016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24826" r="2305" b="14485"/>
          <a:stretch/>
        </p:blipFill>
        <p:spPr>
          <a:xfrm>
            <a:off x="65103" y="4214220"/>
            <a:ext cx="3516298" cy="21488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1" y="3530352"/>
            <a:ext cx="5562600" cy="33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Campus lab working on LIGO </a:t>
            </a:r>
            <a:r>
              <a:rPr lang="en-US" dirty="0"/>
              <a:t>sensitivity</a:t>
            </a:r>
          </a:p>
          <a:p>
            <a:pPr lvl="1"/>
            <a:r>
              <a:rPr lang="en-US" dirty="0" smtClean="0"/>
              <a:t>Improve mirror properties</a:t>
            </a:r>
          </a:p>
          <a:p>
            <a:r>
              <a:rPr lang="en-US" dirty="0"/>
              <a:t>H</a:t>
            </a:r>
            <a:r>
              <a:rPr lang="en-US" dirty="0" smtClean="0"/>
              <a:t>elp </a:t>
            </a:r>
            <a:r>
              <a:rPr lang="en-US" dirty="0"/>
              <a:t>guide </a:t>
            </a:r>
            <a:r>
              <a:rPr lang="en-US" dirty="0" smtClean="0"/>
              <a:t>upgrades </a:t>
            </a:r>
            <a:r>
              <a:rPr lang="en-US" dirty="0"/>
              <a:t>and next generation </a:t>
            </a:r>
            <a:r>
              <a:rPr lang="en-US" dirty="0" smtClean="0"/>
              <a:t>detectors</a:t>
            </a:r>
          </a:p>
          <a:p>
            <a:r>
              <a:rPr lang="en-US" dirty="0" smtClean="0"/>
              <a:t>Train students to enter field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51048"/>
            <a:ext cx="3149309" cy="229991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6363069"/>
            <a:ext cx="342900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105 SCAN Summer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Gravity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50" y="1371600"/>
                <a:ext cx="8382000" cy="2819400"/>
              </a:xfrm>
            </p:spPr>
            <p:txBody>
              <a:bodyPr/>
              <a:lstStyle/>
              <a:p>
                <a:r>
                  <a:rPr lang="en-US" dirty="0" smtClean="0"/>
                  <a:t>Crucial difference between Newton and Einstein’s theory is the speed of gravity</a:t>
                </a:r>
              </a:p>
              <a:p>
                <a:pPr lvl="1"/>
                <a:r>
                  <a:rPr lang="en-US" dirty="0" smtClean="0"/>
                  <a:t>General relativity limits speed of gravity to speed of light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Consistent with special theory of relativity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" y="1371600"/>
                <a:ext cx="8382000" cy="2819400"/>
              </a:xfrm>
              <a:blipFill rotWithShape="1">
                <a:blip r:embed="rId2"/>
                <a:stretch>
                  <a:fillRect l="-1600" t="-2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43200" y="4038600"/>
            <a:ext cx="6553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Similar to Maxwell’s equations compared to Coulomb’s law</a:t>
            </a:r>
          </a:p>
          <a:p>
            <a:pPr lvl="1"/>
            <a:r>
              <a:rPr lang="en-US" kern="0" dirty="0" smtClean="0"/>
              <a:t>Maxwell requires wave of electromagnetism  </a:t>
            </a:r>
            <a:r>
              <a:rPr lang="en-US" kern="0" dirty="0" smtClean="0">
                <a:latin typeface="Calibri"/>
              </a:rPr>
              <a:t>→</a:t>
            </a:r>
            <a:r>
              <a:rPr lang="en-US" kern="0" dirty="0" smtClean="0"/>
              <a:t> light</a:t>
            </a:r>
          </a:p>
          <a:p>
            <a:r>
              <a:rPr lang="en-US" kern="0" dirty="0" smtClean="0"/>
              <a:t>Comparable wave for gravity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3837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43" y="1905000"/>
            <a:ext cx="145305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6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4770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6324600" cy="2209800"/>
          </a:xfrm>
        </p:spPr>
        <p:txBody>
          <a:bodyPr/>
          <a:lstStyle/>
          <a:p>
            <a:r>
              <a:rPr lang="en-US" dirty="0" smtClean="0"/>
              <a:t>Propagation of gravity at speed of light called gravitational wave</a:t>
            </a:r>
          </a:p>
          <a:p>
            <a:r>
              <a:rPr lang="en-US" dirty="0" smtClean="0"/>
              <a:t>Similar to light wave with two important differences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04800" y="3657600"/>
                <a:ext cx="6553200" cy="914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lvl="1"/>
                <a:r>
                  <a:rPr lang="en-US" kern="0" dirty="0" smtClean="0"/>
                  <a:t>Effect much smaller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h</m:t>
                    </m:r>
                    <m:r>
                      <a:rPr lang="en-US" i="1" kern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kern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i="1" kern="0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kern="0" smtClean="0">
                        <a:latin typeface="Cambria Math"/>
                        <a:ea typeface="Cambria Math"/>
                      </a:rPr>
                      <m:t>≈1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−21</m:t>
                        </m:r>
                      </m:sup>
                    </m:sSup>
                  </m:oMath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3657600"/>
                <a:ext cx="6553200" cy="9144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9562" y="4343400"/>
            <a:ext cx="464343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Still two polarizations, but different shape</a:t>
            </a:r>
          </a:p>
          <a:p>
            <a:pPr lvl="1"/>
            <a:r>
              <a:rPr lang="en-US" kern="0" dirty="0" smtClean="0"/>
              <a:t>Distinctive pattern from gravitational waves</a:t>
            </a:r>
            <a:endParaRPr lang="en-US" kern="0" dirty="0"/>
          </a:p>
        </p:txBody>
      </p:sp>
      <p:pic>
        <p:nvPicPr>
          <p:cNvPr id="5" name="EMWave25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0600" y="4548187"/>
            <a:ext cx="1828800" cy="1828800"/>
          </a:xfrm>
          <a:prstGeom prst="rect">
            <a:avLst/>
          </a:prstGeom>
        </p:spPr>
      </p:pic>
      <p:pic>
        <p:nvPicPr>
          <p:cNvPr id="9" name="Gwave25fps1-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4548187"/>
            <a:ext cx="1828800" cy="18288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19562" y="6376987"/>
            <a:ext cx="27384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Electromagnetic Wave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858000" y="6376987"/>
            <a:ext cx="23622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Gravitational Wave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1447800"/>
            <a:ext cx="1428750" cy="1428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30003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248400" cy="1058510"/>
          </a:xfrm>
        </p:spPr>
        <p:txBody>
          <a:bodyPr/>
          <a:lstStyle/>
          <a:p>
            <a:r>
              <a:rPr lang="en-US" dirty="0" smtClean="0"/>
              <a:t>Sources of Gravitational Waves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819400"/>
              </a:xfrm>
            </p:spPr>
            <p:txBody>
              <a:bodyPr/>
              <a:lstStyle/>
              <a:p>
                <a:r>
                  <a:rPr lang="en-US" dirty="0" smtClean="0"/>
                  <a:t>Gravitational waves need astronomical masses moving 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 smtClean="0"/>
                  <a:t> as sources</a:t>
                </a:r>
              </a:p>
              <a:p>
                <a:r>
                  <a:rPr lang="en-US" dirty="0" smtClean="0"/>
                  <a:t>Pairs of black holes and neutron stars spirally together, supernova explosions, rapidly rotating pulsars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819400"/>
              </a:xfrm>
              <a:blipFill rotWithShape="1">
                <a:blip r:embed="rId2"/>
                <a:stretch>
                  <a:fillRect l="-1630" t="-2814" b="-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280691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514850" y="4280691"/>
            <a:ext cx="234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  <a:latin typeface="Maiandra GD" pitchFamily="34" charset="0"/>
              </a:rPr>
              <a:t>Eta </a:t>
            </a:r>
            <a:r>
              <a:rPr lang="en-US" altLang="en-US" sz="1600" b="1" dirty="0" err="1">
                <a:solidFill>
                  <a:schemeClr val="bg1"/>
                </a:solidFill>
                <a:latin typeface="Maiandra GD" pitchFamily="34" charset="0"/>
              </a:rPr>
              <a:t>Carinae</a:t>
            </a:r>
            <a:r>
              <a:rPr lang="en-US" altLang="en-US" sz="1600" b="1" dirty="0">
                <a:solidFill>
                  <a:schemeClr val="bg1"/>
                </a:solidFill>
                <a:latin typeface="Maiandra GD" pitchFamily="34" charset="0"/>
              </a:rPr>
              <a:t> Supernova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9587" y="4247354"/>
            <a:ext cx="3776663" cy="149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Left over waves from the Big Bang</a:t>
            </a:r>
            <a:endParaRPr lang="en-US" kern="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97" y="4280691"/>
            <a:ext cx="2222638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162800" y="4343400"/>
            <a:ext cx="1600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  <a:latin typeface="Maiandra GD" pitchFamily="34" charset="0"/>
              </a:rPr>
              <a:t>Crab Pulsar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38775"/>
            <a:ext cx="3219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2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36914"/>
            <a:ext cx="5524500" cy="1143000"/>
          </a:xfrm>
        </p:spPr>
        <p:txBody>
          <a:bodyPr/>
          <a:lstStyle/>
          <a:p>
            <a:r>
              <a:rPr lang="en-US" dirty="0" smtClean="0"/>
              <a:t>Light is interacting electric and magnetic fields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71800" y="4114800"/>
            <a:ext cx="6172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Two ways to do this</a:t>
            </a:r>
          </a:p>
          <a:p>
            <a:pPr lvl="1"/>
            <a:r>
              <a:rPr lang="en-US" kern="0" dirty="0"/>
              <a:t>T</a:t>
            </a:r>
            <a:r>
              <a:rPr lang="en-US" kern="0" dirty="0" smtClean="0"/>
              <a:t>wo polarizations</a:t>
            </a:r>
          </a:p>
          <a:p>
            <a:r>
              <a:rPr lang="en-US" kern="0" dirty="0" smtClean="0"/>
              <a:t>Some light mix of polarizations</a:t>
            </a:r>
          </a:p>
          <a:p>
            <a:r>
              <a:rPr lang="en-US" kern="0" dirty="0" smtClean="0"/>
              <a:t>Some light single polarization</a:t>
            </a:r>
          </a:p>
          <a:p>
            <a:pPr lvl="1"/>
            <a:r>
              <a:rPr lang="en-US" kern="0" dirty="0" smtClean="0"/>
              <a:t>Polarized light 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0500" y="2579914"/>
            <a:ext cx="8229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These fields are vectors, have direction</a:t>
            </a:r>
          </a:p>
          <a:p>
            <a:r>
              <a:rPr lang="en-US" kern="0" dirty="0" smtClean="0"/>
              <a:t>Maxwell’s equation ensure that electric field points 90</a:t>
            </a:r>
            <a:r>
              <a:rPr lang="en-US" kern="0" dirty="0" smtClean="0">
                <a:latin typeface="Times New Roman"/>
                <a:cs typeface="Times New Roman"/>
              </a:rPr>
              <a:t>º</a:t>
            </a:r>
            <a:r>
              <a:rPr lang="en-US" kern="0" dirty="0" smtClean="0"/>
              <a:t> from travel direction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13552"/>
            <a:ext cx="2009675" cy="12600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" y="4234543"/>
            <a:ext cx="2803071" cy="26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36" y="3886200"/>
            <a:ext cx="1119764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29400" cy="1143000"/>
          </a:xfrm>
        </p:spPr>
        <p:txBody>
          <a:bodyPr/>
          <a:lstStyle/>
          <a:p>
            <a:r>
              <a:rPr lang="en-US" dirty="0" smtClean="0"/>
              <a:t>Predictions of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3" y="1466850"/>
            <a:ext cx="7086600" cy="1828800"/>
          </a:xfrm>
        </p:spPr>
        <p:txBody>
          <a:bodyPr/>
          <a:lstStyle/>
          <a:p>
            <a:r>
              <a:rPr lang="en-US" dirty="0" smtClean="0"/>
              <a:t>Isotropy of CMB</a:t>
            </a:r>
          </a:p>
          <a:p>
            <a:pPr lvl="1"/>
            <a:r>
              <a:rPr lang="en-US" dirty="0" smtClean="0"/>
              <a:t>Anisotropy from quantum fluctuations</a:t>
            </a:r>
          </a:p>
          <a:p>
            <a:r>
              <a:rPr lang="en-US" dirty="0" smtClean="0"/>
              <a:t>Isotropy of universe curvature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1885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438400" y="3352801"/>
                <a:ext cx="6705600" cy="3505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Expansion must be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 ker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ker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>
                            <a:latin typeface="Cambria Math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kern="0" dirty="0"/>
                  <a:t> in length to explain </a:t>
                </a:r>
                <a:r>
                  <a:rPr lang="en-US" kern="0" dirty="0" smtClean="0"/>
                  <a:t>observations</a:t>
                </a:r>
              </a:p>
              <a:p>
                <a:r>
                  <a:rPr lang="en-US" kern="0" dirty="0" smtClean="0"/>
                  <a:t>Lack of exotic high mass particles</a:t>
                </a:r>
              </a:p>
              <a:p>
                <a:pPr lvl="1"/>
                <a:r>
                  <a:rPr lang="en-US" kern="0" dirty="0" smtClean="0"/>
                  <a:t>No magnetic monopoles original reason for inflation proposal</a:t>
                </a:r>
              </a:p>
              <a:p>
                <a:pPr lvl="1"/>
                <a:r>
                  <a:rPr lang="en-US" kern="0" dirty="0" smtClean="0"/>
                  <a:t>Other particles predicted by some models not found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3352801"/>
                <a:ext cx="6705600" cy="3505200"/>
              </a:xfrm>
              <a:prstGeom prst="rect">
                <a:avLst/>
              </a:prstGeom>
              <a:blipFill rotWithShape="1">
                <a:blip r:embed="rId4"/>
                <a:stretch>
                  <a:fillRect l="-2000" t="-2261" r="-1545" b="-55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438400" cy="13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8856" r="33736" b="52934"/>
          <a:stretch/>
        </p:blipFill>
        <p:spPr bwMode="auto">
          <a:xfrm>
            <a:off x="142043" y="5486400"/>
            <a:ext cx="2296357" cy="114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324600" cy="1143000"/>
          </a:xfrm>
        </p:spPr>
        <p:txBody>
          <a:bodyPr/>
          <a:lstStyle/>
          <a:p>
            <a:r>
              <a:rPr lang="en-US" dirty="0" smtClean="0"/>
              <a:t>CMB Polarization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24" y="1371600"/>
            <a:ext cx="2763672" cy="2743200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76200" y="1447800"/>
                <a:ext cx="5761776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Anisotropic scattering of photons off of electrons causes polarization</a:t>
                </a:r>
              </a:p>
              <a:p>
                <a:pPr lvl="1"/>
                <a:r>
                  <a:rPr lang="en-US" kern="0" dirty="0" smtClean="0"/>
                  <a:t>Called </a:t>
                </a:r>
                <a:r>
                  <a:rPr lang="en-US" kern="0" dirty="0" err="1" smtClean="0"/>
                  <a:t>quadropole</a:t>
                </a:r>
                <a:r>
                  <a:rPr lang="en-US" kern="0" dirty="0" smtClean="0"/>
                  <a:t> because direction must be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90</m:t>
                    </m:r>
                    <m:r>
                      <a:rPr lang="en-US" b="0" i="1" kern="0" smtClean="0">
                        <a:latin typeface="Cambria Math"/>
                        <a:ea typeface="Cambria Math"/>
                      </a:rPr>
                      <m:t>°=</m:t>
                    </m:r>
                    <m:f>
                      <m:fPr>
                        <m:ctrlPr>
                          <a:rPr lang="en-US" b="0" i="1" kern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360°</m:t>
                        </m:r>
                      </m:num>
                      <m:den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kern="0" dirty="0" smtClean="0"/>
                  <a:t> 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447800"/>
                <a:ext cx="5761776" cy="2895600"/>
              </a:xfrm>
              <a:prstGeom prst="rect">
                <a:avLst/>
              </a:prstGeom>
              <a:blipFill rotWithShape="1">
                <a:blip r:embed="rId4"/>
                <a:stretch>
                  <a:fillRect l="-2434" t="-27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00400" y="4114800"/>
            <a:ext cx="588771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Must scatter off free electrons</a:t>
            </a:r>
          </a:p>
          <a:p>
            <a:r>
              <a:rPr lang="en-US" kern="0" dirty="0" smtClean="0"/>
              <a:t>Must not scatter afterwards</a:t>
            </a:r>
          </a:p>
          <a:p>
            <a:r>
              <a:rPr lang="en-US" kern="0" dirty="0" smtClean="0"/>
              <a:t>Only happens during recombination/last scattering</a:t>
            </a:r>
          </a:p>
          <a:p>
            <a:pPr lvl="1"/>
            <a:r>
              <a:rPr lang="en-US" kern="0" dirty="0" smtClean="0"/>
              <a:t>Most photons not polarized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" y="4460289"/>
            <a:ext cx="3160241" cy="18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6022"/>
            <a:ext cx="6210300" cy="1046178"/>
          </a:xfrm>
        </p:spPr>
        <p:txBody>
          <a:bodyPr/>
          <a:lstStyle/>
          <a:p>
            <a:r>
              <a:rPr lang="en-US" dirty="0" smtClean="0"/>
              <a:t>E mode detected 2002 </a:t>
            </a:r>
            <a:r>
              <a:rPr lang="en-US" sz="2400" dirty="0" smtClean="0"/>
              <a:t>Degree Angular Scale Interferometer (DASI)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" y="5029200"/>
            <a:ext cx="2820477" cy="157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82" y="1381125"/>
            <a:ext cx="2760547" cy="231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377492" y="3751263"/>
                <a:ext cx="5715000" cy="3099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South Pole Telescope (SPT) sees hints of B mode 2013</a:t>
                </a:r>
              </a:p>
              <a:p>
                <a:r>
                  <a:rPr lang="en-US" kern="0" dirty="0" smtClean="0"/>
                  <a:t>POLARBEAR sees B mode from lensing 2014</a:t>
                </a:r>
              </a:p>
              <a:p>
                <a:r>
                  <a:rPr lang="en-US" kern="0" dirty="0" smtClean="0"/>
                  <a:t>SPT/WMAP/Planck satellite limits on ratio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𝑟</m:t>
                    </m:r>
                    <m:r>
                      <a:rPr lang="en-US" b="0" i="1" kern="0" smtClean="0">
                        <a:latin typeface="Cambria Math"/>
                      </a:rPr>
                      <m:t>&lt;0.11</m:t>
                    </m:r>
                  </m:oMath>
                </a14:m>
                <a:endParaRPr lang="en-US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7492" y="3751263"/>
                <a:ext cx="5715000" cy="3099730"/>
              </a:xfrm>
              <a:prstGeom prst="rect">
                <a:avLst/>
              </a:prstGeom>
              <a:blipFill rotWithShape="1">
                <a:blip r:embed="rId5"/>
                <a:stretch>
                  <a:fillRect l="-2345" t="-2554" r="-3838" b="-10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00800" y="1381125"/>
            <a:ext cx="152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 smtClean="0"/>
              <a:t>DASI E Modes</a:t>
            </a:r>
            <a:endParaRPr lang="en-US" sz="1600" kern="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302726"/>
            <a:ext cx="3285333" cy="254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71792" y="2285998"/>
            <a:ext cx="3172684" cy="16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Temperature correlations 2003 </a:t>
            </a:r>
            <a:r>
              <a:rPr lang="en-US" sz="2400" kern="0" dirty="0" smtClean="0"/>
              <a:t>WMAP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746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319837" cy="1143000"/>
          </a:xfrm>
        </p:spPr>
        <p:txBody>
          <a:bodyPr/>
          <a:lstStyle/>
          <a:p>
            <a:r>
              <a:rPr lang="en-US" dirty="0" smtClean="0"/>
              <a:t>Gravitational Lensing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00187"/>
            <a:ext cx="6629400" cy="2362200"/>
          </a:xfrm>
        </p:spPr>
        <p:txBody>
          <a:bodyPr/>
          <a:lstStyle/>
          <a:p>
            <a:r>
              <a:rPr lang="en-US" dirty="0" smtClean="0"/>
              <a:t>Gravitational lensing occurs when light goes near a massive object</a:t>
            </a:r>
          </a:p>
          <a:p>
            <a:pPr lvl="1"/>
            <a:r>
              <a:rPr lang="en-US" dirty="0" smtClean="0"/>
              <a:t>Observed from Sun and quasars</a:t>
            </a:r>
          </a:p>
          <a:p>
            <a:pPr lvl="1"/>
            <a:r>
              <a:rPr lang="en-US" dirty="0" smtClean="0"/>
              <a:t>CMB from galaxies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3522552" y="3733800"/>
                <a:ext cx="5638800" cy="3124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Gravitational lensing can convert E mode to B mode</a:t>
                </a:r>
              </a:p>
              <a:p>
                <a:r>
                  <a:rPr lang="en-US" kern="0" dirty="0" smtClean="0"/>
                  <a:t>Observe when comparing light nearby on the sky</a:t>
                </a:r>
              </a:p>
              <a:p>
                <a:pPr lvl="1"/>
                <a:r>
                  <a:rPr lang="en-US" kern="0" dirty="0" smtClean="0"/>
                  <a:t>High values of “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r>
                  <a:rPr lang="en-US" kern="0" dirty="0" smtClean="0"/>
                  <a:t>”</a:t>
                </a:r>
              </a:p>
              <a:p>
                <a:pPr lvl="1"/>
                <a:r>
                  <a:rPr lang="en-US" kern="0" dirty="0" smtClean="0"/>
                  <a:t>Roughly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type m:val="skw"/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180°</m:t>
                        </m:r>
                      </m:num>
                      <m:den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ℓ</m:t>
                        </m:r>
                      </m:den>
                    </m:f>
                  </m:oMath>
                </a14:m>
                <a:endParaRPr lang="en-US" kern="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552" y="3733800"/>
                <a:ext cx="5638800" cy="3124200"/>
              </a:xfrm>
              <a:prstGeom prst="rect">
                <a:avLst/>
              </a:prstGeom>
              <a:blipFill rotWithShape="1">
                <a:blip r:embed="rId3"/>
                <a:stretch>
                  <a:fillRect l="-2486" t="-2539" b="-66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4" y="4024949"/>
            <a:ext cx="3425067" cy="25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755" y="152400"/>
            <a:ext cx="6248400" cy="1143000"/>
          </a:xfrm>
        </p:spPr>
        <p:txBody>
          <a:bodyPr/>
          <a:lstStyle/>
          <a:p>
            <a:r>
              <a:rPr lang="en-US" dirty="0" smtClean="0"/>
              <a:t>Space-based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235" y="1371601"/>
            <a:ext cx="5962835" cy="3276600"/>
          </a:xfrm>
        </p:spPr>
        <p:txBody>
          <a:bodyPr/>
          <a:lstStyle/>
          <a:p>
            <a:r>
              <a:rPr lang="en-US" dirty="0" smtClean="0"/>
              <a:t>Spaced based interferometers</a:t>
            </a:r>
          </a:p>
          <a:p>
            <a:r>
              <a:rPr lang="en-US" dirty="0" smtClean="0"/>
              <a:t>LISA launch date 2034</a:t>
            </a:r>
          </a:p>
          <a:p>
            <a:r>
              <a:rPr lang="en-US" dirty="0" smtClean="0"/>
              <a:t>Big Bang Observer (BBO) possible follow-up mission </a:t>
            </a:r>
          </a:p>
          <a:p>
            <a:pPr lvl="1"/>
            <a:r>
              <a:rPr lang="en-US" dirty="0" smtClean="0"/>
              <a:t>Designed to see gravitational waves from Big Bang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14" y="1905000"/>
            <a:ext cx="340178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harry\papers\Written\2005\bbo\no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95155"/>
            <a:ext cx="4267200" cy="27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113931" y="4572000"/>
                <a:ext cx="4610470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Long arm lengths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</a:rPr>
                      <m:t>5</m:t>
                    </m:r>
                    <m:r>
                      <a:rPr lang="en-US" b="0" i="1" kern="0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b="0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kern="0" dirty="0" smtClean="0"/>
                  <a:t> km for LISA</a:t>
                </a:r>
              </a:p>
              <a:p>
                <a:r>
                  <a:rPr lang="en-US" kern="0" dirty="0" smtClean="0"/>
                  <a:t>Different frequency ranges</a:t>
                </a:r>
                <a:endParaRPr lang="en-US" kern="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931" y="4572000"/>
                <a:ext cx="4610470" cy="2286000"/>
              </a:xfrm>
              <a:prstGeom prst="rect">
                <a:avLst/>
              </a:prstGeom>
              <a:blipFill rotWithShape="1">
                <a:blip r:embed="rId5"/>
                <a:stretch>
                  <a:fillRect l="-3042" t="-3467" b="-34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7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vwave_w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r:id="rId4" imgW="5880240" imgH="4292640" progId="">
                  <p:embed/>
                </p:oleObj>
              </mc:Choice>
              <mc:Fallback>
                <p:oleObj r:id="rId4" imgW="5880240" imgH="42926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248400" cy="1141413"/>
          </a:xfrm>
          <a:noFill/>
          <a:ln/>
        </p:spPr>
        <p:txBody>
          <a:bodyPr lIns="92160" tIns="46080" rIns="92160" bIns="46080" anchor="b"/>
          <a:lstStyle/>
          <a:p>
            <a:r>
              <a:rPr lang="en-GB" altLang="en-US" dirty="0" smtClean="0"/>
              <a:t>Gravity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10886" y="1447800"/>
                <a:ext cx="6275614" cy="2514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/>
              </a:bodyPr>
              <a:lstStyle>
                <a:lvl1pPr marL="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3500" kern="0" dirty="0" smtClean="0"/>
                  <a:t>First mathematical theory of gravity, Isaac Newton in 1687</a:t>
                </a:r>
              </a:p>
              <a:p>
                <a:pPr marL="914400" lvl="1" indent="-457200" algn="l">
                  <a:buFont typeface="Arial" panose="020B0604020202020204" pitchFamily="34" charset="0"/>
                  <a:buChar char="•"/>
                </a:pPr>
                <a:r>
                  <a:rPr lang="en-US" sz="3000" kern="0" dirty="0" smtClean="0"/>
                  <a:t>Static, gravity everywhere</a:t>
                </a:r>
              </a:p>
              <a:p>
                <a:pPr lvl="1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𝐹</m:t>
                      </m:r>
                      <m:r>
                        <a:rPr lang="en-US" b="0" i="1" kern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latin typeface="Cambria Math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kern="0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kern="0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kern="0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kern="0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6" y="1447800"/>
                <a:ext cx="6275614" cy="2514600"/>
              </a:xfrm>
              <a:prstGeom prst="rect">
                <a:avLst/>
              </a:prstGeom>
              <a:blipFill rotWithShape="1">
                <a:blip r:embed="rId7"/>
                <a:stretch>
                  <a:fillRect l="-2235" t="-31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1" y="1752600"/>
            <a:ext cx="299357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3219450" y="3657600"/>
                <a:ext cx="5943600" cy="3200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kern="0" dirty="0" smtClean="0"/>
                  <a:t>Einstein developed modern theory of gravity in 1915 </a:t>
                </a:r>
              </a:p>
              <a:p>
                <a:pPr marL="914400" lvl="1" indent="-457200" algn="l">
                  <a:buFont typeface="Arial" panose="020B0604020202020204" pitchFamily="34" charset="0"/>
                  <a:buChar char="•"/>
                </a:pPr>
                <a:r>
                  <a:rPr lang="en-US" kern="0" dirty="0"/>
                  <a:t>General Theory of </a:t>
                </a:r>
                <a:r>
                  <a:rPr lang="en-US" kern="0" dirty="0" smtClean="0"/>
                  <a:t>Relativity</a:t>
                </a:r>
              </a:p>
              <a:p>
                <a:pPr marL="914400" lvl="1" indent="-457200" algn="l">
                  <a:buFont typeface="Arial" panose="020B0604020202020204" pitchFamily="34" charset="0"/>
                  <a:buChar char="•"/>
                </a:pPr>
                <a:r>
                  <a:rPr lang="en-US" kern="0" dirty="0" smtClean="0"/>
                  <a:t>Model of gravity as curvature of space-time</a:t>
                </a:r>
              </a:p>
              <a:p>
                <a:pPr lvl="1"/>
                <a:r>
                  <a:rPr lang="en-US" kern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en-US" b="0" i="1" kern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kern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/>
                          </a:rPr>
                          <m:t>8</m:t>
                        </m:r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US" b="0" i="1" kern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kern="0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kern="0" smtClean="0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b="0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kern="0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</m:oMath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9450" y="3657600"/>
                <a:ext cx="5943600" cy="3200400"/>
              </a:xfrm>
              <a:prstGeom prst="rect">
                <a:avLst/>
              </a:prstGeom>
              <a:blipFill rotWithShape="1">
                <a:blip r:embed="rId9"/>
                <a:stretch>
                  <a:fillRect l="-2256" t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8562"/>
            <a:ext cx="3106510" cy="136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16736"/>
            <a:ext cx="2057400" cy="15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955"/>
            <a:ext cx="6248400" cy="1143000"/>
          </a:xfrm>
        </p:spPr>
        <p:txBody>
          <a:bodyPr/>
          <a:lstStyle/>
          <a:p>
            <a:r>
              <a:rPr lang="en-US" dirty="0" smtClean="0"/>
              <a:t>Ground-based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5915487" cy="2209800"/>
          </a:xfrm>
        </p:spPr>
        <p:txBody>
          <a:bodyPr/>
          <a:lstStyle/>
          <a:p>
            <a:r>
              <a:rPr lang="en-US" dirty="0" smtClean="0"/>
              <a:t>LIGO detectors in US</a:t>
            </a:r>
          </a:p>
          <a:p>
            <a:pPr lvl="1"/>
            <a:r>
              <a:rPr lang="en-US" dirty="0" smtClean="0"/>
              <a:t>4 kilometer arm length</a:t>
            </a:r>
          </a:p>
          <a:p>
            <a:pPr lvl="1"/>
            <a:r>
              <a:rPr lang="en-US" dirty="0" smtClean="0"/>
              <a:t>LIGO India likely as well</a:t>
            </a:r>
          </a:p>
          <a:p>
            <a:pPr lvl="1"/>
            <a:r>
              <a:rPr lang="en-US" dirty="0" smtClean="0"/>
              <a:t>Advanced LIGO ready ~2016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23534" y="3429001"/>
            <a:ext cx="43434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Virgo in Italy</a:t>
            </a:r>
          </a:p>
          <a:p>
            <a:pPr lvl="1"/>
            <a:r>
              <a:rPr lang="en-US" kern="0" dirty="0" smtClean="0"/>
              <a:t>Lower frequency</a:t>
            </a:r>
          </a:p>
          <a:p>
            <a:r>
              <a:rPr lang="en-US" kern="0" dirty="0" smtClean="0"/>
              <a:t>GEO in Germany</a:t>
            </a:r>
          </a:p>
          <a:p>
            <a:pPr lvl="1"/>
            <a:r>
              <a:rPr lang="en-US" kern="0" dirty="0" smtClean="0"/>
              <a:t>Squeezed light</a:t>
            </a:r>
          </a:p>
          <a:p>
            <a:r>
              <a:rPr lang="en-US" kern="0" dirty="0" smtClean="0"/>
              <a:t>KAGRA in Japan</a:t>
            </a:r>
          </a:p>
          <a:p>
            <a:pPr lvl="1"/>
            <a:r>
              <a:rPr lang="en-US" kern="0" dirty="0" smtClean="0"/>
              <a:t>Underground/Cooled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70" y="1447800"/>
            <a:ext cx="409366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8" y="3657599"/>
            <a:ext cx="4442952" cy="30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324600" cy="1143000"/>
          </a:xfrm>
        </p:spPr>
        <p:txBody>
          <a:bodyPr/>
          <a:lstStyle/>
          <a:p>
            <a:r>
              <a:rPr lang="en-US" dirty="0" smtClean="0"/>
              <a:t>LIGO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15" y="1447060"/>
            <a:ext cx="8229600" cy="3048000"/>
          </a:xfrm>
        </p:spPr>
        <p:txBody>
          <a:bodyPr/>
          <a:lstStyle/>
          <a:p>
            <a:r>
              <a:rPr lang="en-US" dirty="0" smtClean="0"/>
              <a:t>Sources for </a:t>
            </a:r>
            <a:r>
              <a:rPr lang="en-US" dirty="0"/>
              <a:t>g</a:t>
            </a:r>
            <a:r>
              <a:rPr lang="en-US" dirty="0" smtClean="0"/>
              <a:t>round based detectors astronomical, rather than cosmological</a:t>
            </a:r>
          </a:p>
          <a:p>
            <a:r>
              <a:rPr lang="en-US" dirty="0" smtClean="0"/>
              <a:t>Binary neutron stars and/or black holes</a:t>
            </a:r>
          </a:p>
          <a:p>
            <a:r>
              <a:rPr lang="en-US" dirty="0" smtClean="0"/>
              <a:t>Supernova explosions of stars</a:t>
            </a:r>
          </a:p>
          <a:p>
            <a:r>
              <a:rPr lang="en-US" dirty="0" smtClean="0"/>
              <a:t>Also looking for waves from Big Bang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2430" y="4675573"/>
            <a:ext cx="77857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2819400" cy="31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179311" y="6641629"/>
            <a:ext cx="2556777" cy="25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iandra GD" pitchFamily="34" charset="0"/>
              </a:rPr>
              <a:t>Eta </a:t>
            </a:r>
            <a:r>
              <a:rPr lang="en-US" sz="1600" b="1" dirty="0" err="1">
                <a:solidFill>
                  <a:schemeClr val="bg1"/>
                </a:solidFill>
                <a:latin typeface="Maiandra GD" pitchFamily="34" charset="0"/>
              </a:rPr>
              <a:t>Carinae</a:t>
            </a:r>
            <a:r>
              <a:rPr lang="en-US" sz="1600" b="1" dirty="0">
                <a:solidFill>
                  <a:schemeClr val="bg1"/>
                </a:solidFill>
                <a:latin typeface="Maiandra GD" pitchFamily="34" charset="0"/>
              </a:rPr>
              <a:t> Supernova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66208"/>
            <a:ext cx="3774797" cy="254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0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575"/>
            <a:ext cx="8229600" cy="1143000"/>
          </a:xfrm>
        </p:spPr>
        <p:txBody>
          <a:bodyPr/>
          <a:lstStyle/>
          <a:p>
            <a:r>
              <a:rPr lang="en-US" dirty="0" smtClean="0"/>
              <a:t>Many different models of how to extrapolate CMB results to LIGO band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3254375" y="2445504"/>
            <a:ext cx="5889625" cy="4416425"/>
            <a:chOff x="0" y="1152"/>
            <a:chExt cx="3710" cy="278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3710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0" y="1152"/>
              <a:ext cx="3710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2743199"/>
            <a:ext cx="3048000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Preheating resonance</a:t>
            </a:r>
          </a:p>
          <a:p>
            <a:pPr lvl="1"/>
            <a:r>
              <a:rPr lang="en-US" kern="0" dirty="0" smtClean="0"/>
              <a:t>Peak from energy scale</a:t>
            </a:r>
          </a:p>
          <a:p>
            <a:r>
              <a:rPr lang="en-US" kern="0" dirty="0" err="1" smtClean="0"/>
              <a:t>Axion</a:t>
            </a:r>
            <a:r>
              <a:rPr lang="en-US" kern="0" dirty="0" smtClean="0"/>
              <a:t> models</a:t>
            </a:r>
          </a:p>
          <a:p>
            <a:r>
              <a:rPr lang="en-US" kern="0" dirty="0" smtClean="0"/>
              <a:t>LIGO results crucial </a:t>
            </a:r>
            <a:endParaRPr lang="en-US" kern="0" dirty="0"/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4343400" y="6324600"/>
            <a:ext cx="3886200" cy="2286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3254375" y="2441575"/>
            <a:ext cx="5889625" cy="4416425"/>
            <a:chOff x="0" y="1152"/>
            <a:chExt cx="3710" cy="278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3710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0" y="1152"/>
              <a:ext cx="3710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8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4770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6324600" cy="2209800"/>
          </a:xfrm>
        </p:spPr>
        <p:txBody>
          <a:bodyPr/>
          <a:lstStyle/>
          <a:p>
            <a:r>
              <a:rPr lang="en-US" dirty="0" smtClean="0"/>
              <a:t>Propagation of gravity at speed of light called gravitational wave</a:t>
            </a:r>
          </a:p>
          <a:p>
            <a:r>
              <a:rPr lang="en-US" dirty="0" smtClean="0"/>
              <a:t>Similar to light wave with important differences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3657600"/>
            <a:ext cx="457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Gravitational wave effect much smaller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9562" y="4495800"/>
            <a:ext cx="4872038" cy="223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Each have two polarizations, but different shapes</a:t>
            </a:r>
          </a:p>
          <a:p>
            <a:pPr lvl="1"/>
            <a:r>
              <a:rPr lang="en-US" kern="0" dirty="0" smtClean="0"/>
              <a:t>Distinctive pattern from gravitational waves</a:t>
            </a:r>
            <a:endParaRPr lang="en-US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5257800"/>
            <a:ext cx="1428750" cy="1428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257800"/>
            <a:ext cx="1428750" cy="142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88" y="1447800"/>
            <a:ext cx="2430561" cy="15240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30" y="3168736"/>
            <a:ext cx="2031640" cy="189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525"/>
            <a:ext cx="6172200" cy="1143000"/>
          </a:xfrm>
        </p:spPr>
        <p:txBody>
          <a:bodyPr/>
          <a:lstStyle/>
          <a:p>
            <a:r>
              <a:rPr lang="en-US" dirty="0" smtClean="0"/>
              <a:t>Evidence of 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6096000" cy="13716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onfident gravitational waves exist, have seen their effects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0" y="3581400"/>
            <a:ext cx="520541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See change in orbit from gravitational waves</a:t>
            </a:r>
          </a:p>
          <a:p>
            <a:pPr lvl="1"/>
            <a:r>
              <a:rPr lang="en-US" kern="0" dirty="0" smtClean="0"/>
              <a:t>Nobel Prize 1993</a:t>
            </a:r>
          </a:p>
          <a:p>
            <a:r>
              <a:rPr lang="en-US" kern="0" dirty="0" smtClean="0"/>
              <a:t>Similarly in neutron star/white dwarf pair </a:t>
            </a:r>
            <a:r>
              <a:rPr lang="en-US" sz="2400" kern="0" dirty="0" smtClean="0"/>
              <a:t>PSR J0348+0432 </a:t>
            </a:r>
            <a:r>
              <a:rPr lang="en-US" kern="0" dirty="0" smtClean="0"/>
              <a:t>in 2013</a:t>
            </a:r>
            <a:endParaRPr lang="en-US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685800" y="3505200"/>
            <a:ext cx="2885123" cy="3276600"/>
            <a:chOff x="5573077" y="3581400"/>
            <a:chExt cx="2885123" cy="3276600"/>
          </a:xfrm>
        </p:grpSpPr>
        <p:sp>
          <p:nvSpPr>
            <p:cNvPr id="7" name="Rectangle 6"/>
            <p:cNvSpPr/>
            <p:nvPr/>
          </p:nvSpPr>
          <p:spPr>
            <a:xfrm>
              <a:off x="5573077" y="3581400"/>
              <a:ext cx="2885123" cy="3276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077" y="3619500"/>
              <a:ext cx="2880360" cy="3200400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0987" y="2514600"/>
            <a:ext cx="8177213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Taylor/</a:t>
            </a:r>
            <a:r>
              <a:rPr lang="en-US" kern="0" dirty="0" err="1" smtClean="0"/>
              <a:t>Hulse</a:t>
            </a:r>
            <a:r>
              <a:rPr lang="en-US" kern="0" dirty="0" smtClean="0"/>
              <a:t> observed Binary                 Pulsar System </a:t>
            </a:r>
            <a:r>
              <a:rPr lang="en-US" sz="2400" kern="0" dirty="0" smtClean="0"/>
              <a:t>PSR B 1913+16</a:t>
            </a:r>
            <a:r>
              <a:rPr lang="en-US" sz="2800" kern="0" dirty="0" smtClean="0"/>
              <a:t> </a:t>
            </a:r>
            <a:r>
              <a:rPr lang="en-US" kern="0" dirty="0" smtClean="0"/>
              <a:t>from 1970s</a:t>
            </a:r>
          </a:p>
        </p:txBody>
      </p:sp>
      <p:pic>
        <p:nvPicPr>
          <p:cNvPr id="11" name="wd_l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2705" y="1431925"/>
            <a:ext cx="2426493" cy="1617662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114800"/>
            <a:ext cx="1119764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3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Bang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5057" y="1447800"/>
                <a:ext cx="8806543" cy="3581400"/>
              </a:xfrm>
            </p:spPr>
            <p:txBody>
              <a:bodyPr/>
              <a:lstStyle/>
              <a:p>
                <a:r>
                  <a:rPr lang="en-US" dirty="0" smtClean="0"/>
                  <a:t>14 billion years ago the universe began from a compact, hot, dense state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dirty="0" smtClean="0"/>
                  <a:t>ll of space-time compressed</a:t>
                </a:r>
              </a:p>
              <a:p>
                <a:r>
                  <a:rPr lang="en-US" dirty="0" smtClean="0"/>
                  <a:t>Proposed by </a:t>
                </a:r>
                <a:r>
                  <a:rPr lang="en-US" dirty="0" err="1" smtClean="0"/>
                  <a:t>LeMaitre</a:t>
                </a:r>
                <a:r>
                  <a:rPr lang="en-US" dirty="0" smtClean="0"/>
                  <a:t> in 1927 </a:t>
                </a:r>
              </a:p>
              <a:p>
                <a:r>
                  <a:rPr lang="en-US" dirty="0" smtClean="0"/>
                  <a:t>Evidence from Hubble in 1929</a:t>
                </a:r>
              </a:p>
              <a:p>
                <a:pPr lvl="1"/>
                <a:r>
                  <a:rPr lang="en-US" dirty="0" smtClean="0"/>
                  <a:t>Hubbell’s Law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𝐷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057" y="1447800"/>
                <a:ext cx="8806543" cy="3581400"/>
              </a:xfrm>
              <a:blipFill rotWithShape="1">
                <a:blip r:embed="rId2"/>
                <a:stretch>
                  <a:fillRect l="-1522" t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73" y="4114800"/>
            <a:ext cx="3569970" cy="26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4724400"/>
            <a:ext cx="5105400" cy="212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Alternative to Steady State Cosmology</a:t>
            </a:r>
          </a:p>
          <a:p>
            <a:r>
              <a:rPr lang="en-US" kern="0" dirty="0" smtClean="0"/>
              <a:t>Competitor until 1964</a:t>
            </a:r>
            <a:endParaRPr lang="en-US" kern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124385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08" y="2209800"/>
            <a:ext cx="14393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58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"/>
            <a:ext cx="6553200" cy="1143000"/>
          </a:xfrm>
        </p:spPr>
        <p:txBody>
          <a:bodyPr/>
          <a:lstStyle/>
          <a:p>
            <a:r>
              <a:rPr lang="en-US" dirty="0" smtClean="0"/>
              <a:t>Cosmic Microwave Background (CMB)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686"/>
            <a:ext cx="8229600" cy="2998441"/>
          </a:xfrm>
        </p:spPr>
        <p:txBody>
          <a:bodyPr/>
          <a:lstStyle/>
          <a:p>
            <a:r>
              <a:rPr lang="en-US" dirty="0" smtClean="0"/>
              <a:t>Light that has not interacted with matter since near the Big Bang called the Cosmic Microwave Background</a:t>
            </a:r>
          </a:p>
          <a:p>
            <a:pPr lvl="1"/>
            <a:r>
              <a:rPr lang="en-US" dirty="0" smtClean="0"/>
              <a:t>Theoretically predicted</a:t>
            </a:r>
          </a:p>
          <a:p>
            <a:pPr lvl="1"/>
            <a:r>
              <a:rPr lang="en-US" dirty="0" smtClean="0"/>
              <a:t>Discovered (by accident) in 1964</a:t>
            </a:r>
          </a:p>
          <a:p>
            <a:pPr lvl="1"/>
            <a:r>
              <a:rPr lang="en-US" dirty="0" smtClean="0"/>
              <a:t>Nobel prize 1978, Penzias and Wilson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57" y="2286000"/>
            <a:ext cx="1119764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504394" y="4267200"/>
                <a:ext cx="6655882" cy="2788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/>
                        <a:ea typeface="Cambria Math"/>
                      </a:rPr>
                      <m:t>380,000</m:t>
                    </m:r>
                  </m:oMath>
                </a14:m>
                <a:r>
                  <a:rPr lang="en-US" kern="0" dirty="0" smtClean="0"/>
                  <a:t> years after Big Bang atoms form, no more free charge</a:t>
                </a:r>
              </a:p>
              <a:p>
                <a:pPr lvl="1"/>
                <a:r>
                  <a:rPr lang="en-US" kern="0" dirty="0" smtClean="0"/>
                  <a:t>Recombination, last scattering</a:t>
                </a:r>
              </a:p>
              <a:p>
                <a:r>
                  <a:rPr lang="en-US" kern="0" dirty="0" smtClean="0"/>
                  <a:t>Frequency distribution same as from a 2.7 K hot object</a:t>
                </a:r>
                <a:endParaRPr lang="en-US" kern="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4394" y="4267200"/>
                <a:ext cx="6655882" cy="2788841"/>
              </a:xfrm>
              <a:prstGeom prst="rect">
                <a:avLst/>
              </a:prstGeom>
              <a:blipFill rotWithShape="1">
                <a:blip r:embed="rId4"/>
                <a:stretch>
                  <a:fillRect l="-2106" t="-2845" b="-24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4" y="4661495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72" y="2286000"/>
            <a:ext cx="2198914" cy="16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477000" cy="1143000"/>
          </a:xfrm>
        </p:spPr>
        <p:txBody>
          <a:bodyPr/>
          <a:lstStyle/>
          <a:p>
            <a:r>
              <a:rPr lang="en-US" dirty="0" smtClean="0"/>
              <a:t>Uniformity of CMB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8686800" cy="2285999"/>
              </a:xfrm>
            </p:spPr>
            <p:txBody>
              <a:bodyPr/>
              <a:lstStyle/>
              <a:p>
                <a:r>
                  <a:rPr lang="en-US" dirty="0" smtClean="0"/>
                  <a:t>CMB temperature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18 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K across whole sky</a:t>
                </a:r>
                <a:endParaRPr lang="en-US" dirty="0"/>
              </a:p>
              <a:p>
                <a:r>
                  <a:rPr lang="en-US" dirty="0" smtClean="0"/>
                  <a:t>Points 180</a:t>
                </a:r>
                <a:r>
                  <a:rPr lang="en-US" dirty="0" smtClean="0">
                    <a:latin typeface="Times New Roman"/>
                    <a:cs typeface="Times New Roman"/>
                  </a:rPr>
                  <a:t>º </a:t>
                </a:r>
                <a:r>
                  <a:rPr lang="en-US" dirty="0" smtClean="0">
                    <a:latin typeface="+mj-lt"/>
                    <a:cs typeface="Times New Roman"/>
                  </a:rPr>
                  <a:t>across the sky outside of each other’s “light cone”</a:t>
                </a:r>
              </a:p>
              <a:p>
                <a:pPr lvl="1"/>
                <a:r>
                  <a:rPr lang="en-US" dirty="0" smtClean="0">
                    <a:latin typeface="+mj-lt"/>
                    <a:cs typeface="Times New Roman"/>
                  </a:rPr>
                  <a:t>Not enough time for light to go from one to other</a:t>
                </a:r>
                <a:endParaRPr lang="en-US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8686800" cy="2285999"/>
              </a:xfrm>
              <a:blipFill rotWithShape="1">
                <a:blip r:embed="rId2"/>
                <a:stretch>
                  <a:fillRect l="-1544" t="-3467" b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5562600" cy="296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248400" cy="1143000"/>
          </a:xfrm>
        </p:spPr>
        <p:txBody>
          <a:bodyPr/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3856" y="1260998"/>
                <a:ext cx="6567055" cy="2549002"/>
              </a:xfrm>
            </p:spPr>
            <p:txBody>
              <a:bodyPr/>
              <a:lstStyle/>
              <a:p>
                <a:r>
                  <a:rPr lang="en-US" dirty="0" smtClean="0"/>
                  <a:t>Inflation, faster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 smtClean="0"/>
                  <a:t> expansion of the very early universe</a:t>
                </a:r>
              </a:p>
              <a:p>
                <a:pPr lvl="1"/>
                <a:r>
                  <a:rPr lang="en-US" dirty="0" smtClean="0"/>
                  <a:t>Proposed by </a:t>
                </a:r>
                <a:r>
                  <a:rPr lang="en-US" dirty="0" err="1" smtClean="0"/>
                  <a:t>Guth</a:t>
                </a:r>
                <a:r>
                  <a:rPr lang="en-US" dirty="0" smtClean="0"/>
                  <a:t> in 1980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90</m:t>
                        </m:r>
                      </m:sup>
                    </m:sSup>
                  </m:oMath>
                </a14:m>
                <a:r>
                  <a:rPr lang="en-US" dirty="0" smtClean="0"/>
                  <a:t> increase in volume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−36</m:t>
                        </m:r>
                      </m:sup>
                    </m:sSup>
                  </m:oMath>
                </a14:m>
                <a:r>
                  <a:rPr lang="en-US" dirty="0"/>
                  <a:t> seconds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−32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seconds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3856" y="1260998"/>
                <a:ext cx="6567055" cy="2549002"/>
              </a:xfrm>
              <a:blipFill rotWithShape="1">
                <a:blip r:embed="rId2"/>
                <a:stretch>
                  <a:fillRect l="-2136" t="-3110" r="-929" b="-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27709" y="3810000"/>
            <a:ext cx="8848907" cy="7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Explains why universe same in all directions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28715" y="4343400"/>
            <a:ext cx="669974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Temperature uniformity</a:t>
            </a:r>
          </a:p>
          <a:p>
            <a:pPr lvl="1"/>
            <a:r>
              <a:rPr lang="en-US" kern="0" dirty="0" smtClean="0"/>
              <a:t>Curvature uniformity</a:t>
            </a:r>
          </a:p>
          <a:p>
            <a:r>
              <a:rPr lang="en-US" kern="0" dirty="0" smtClean="0"/>
              <a:t>Quantum particle fluctuations inflated into the seeds of galaxies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" y="4648200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01" y="1828801"/>
            <a:ext cx="311672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1372</Words>
  <Application>Microsoft Office PowerPoint</Application>
  <PresentationFormat>On-screen Show (4:3)</PresentationFormat>
  <Paragraphs>247</Paragraphs>
  <Slides>32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Default Design</vt:lpstr>
      <vt:lpstr>CorelDRAW</vt:lpstr>
      <vt:lpstr>PowerPoint Presentation</vt:lpstr>
      <vt:lpstr>PowerPoint Presentation</vt:lpstr>
      <vt:lpstr>Gravity</vt:lpstr>
      <vt:lpstr>Gravitational Waves</vt:lpstr>
      <vt:lpstr>Evidence of Gravitational Waves</vt:lpstr>
      <vt:lpstr>The Big Bang</vt:lpstr>
      <vt:lpstr>Cosmic Microwave Background (CMB)</vt:lpstr>
      <vt:lpstr>Uniformity of CMB</vt:lpstr>
      <vt:lpstr>Inflation</vt:lpstr>
      <vt:lpstr>Gravitational Waves from the Big Bang</vt:lpstr>
      <vt:lpstr>COBE and WMAP</vt:lpstr>
      <vt:lpstr>Polarization and Gravitational Waves</vt:lpstr>
      <vt:lpstr>Expected CMB Spectra</vt:lpstr>
      <vt:lpstr>BICEP-2 Telescope</vt:lpstr>
      <vt:lpstr>BICEP-2 Result</vt:lpstr>
      <vt:lpstr>Implication and Confusion</vt:lpstr>
      <vt:lpstr>Near Future Results</vt:lpstr>
      <vt:lpstr>Higher Frequency Gravitational Wave Detection</vt:lpstr>
      <vt:lpstr>Stochastic Background</vt:lpstr>
      <vt:lpstr>Gravitational Wave Detection at AU</vt:lpstr>
      <vt:lpstr>Dynamic Gravity</vt:lpstr>
      <vt:lpstr>Gravitational Waves</vt:lpstr>
      <vt:lpstr>Sources of Gravitational Waves</vt:lpstr>
      <vt:lpstr>Polarized Light</vt:lpstr>
      <vt:lpstr>Predictions of Inflation</vt:lpstr>
      <vt:lpstr>CMB Polarization</vt:lpstr>
      <vt:lpstr>Previous Results</vt:lpstr>
      <vt:lpstr>Gravitational Lensing</vt:lpstr>
      <vt:lpstr>Space-based Detectors</vt:lpstr>
      <vt:lpstr>Ground-based Detectors</vt:lpstr>
      <vt:lpstr>LIGO Sources</vt:lpstr>
      <vt:lpstr>Other Models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Gregory Harry</cp:lastModifiedBy>
  <cp:revision>108</cp:revision>
  <cp:lastPrinted>2014-04-02T13:18:27Z</cp:lastPrinted>
  <dcterms:created xsi:type="dcterms:W3CDTF">2008-03-10T17:37:33Z</dcterms:created>
  <dcterms:modified xsi:type="dcterms:W3CDTF">2014-04-04T14:02:30Z</dcterms:modified>
</cp:coreProperties>
</file>