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34" r:id="rId2"/>
    <p:sldId id="536" r:id="rId3"/>
    <p:sldId id="541" r:id="rId4"/>
    <p:sldId id="572" r:id="rId5"/>
    <p:sldId id="570" r:id="rId6"/>
    <p:sldId id="595" r:id="rId7"/>
    <p:sldId id="566" r:id="rId8"/>
    <p:sldId id="597" r:id="rId9"/>
    <p:sldId id="598" r:id="rId10"/>
    <p:sldId id="554" r:id="rId11"/>
    <p:sldId id="567" r:id="rId12"/>
    <p:sldId id="600" r:id="rId13"/>
    <p:sldId id="574" r:id="rId14"/>
    <p:sldId id="602" r:id="rId15"/>
    <p:sldId id="603" r:id="rId16"/>
    <p:sldId id="604" r:id="rId17"/>
    <p:sldId id="576" r:id="rId18"/>
    <p:sldId id="606" r:id="rId19"/>
    <p:sldId id="575" r:id="rId20"/>
    <p:sldId id="608" r:id="rId21"/>
    <p:sldId id="609" r:id="rId22"/>
    <p:sldId id="577" r:id="rId23"/>
    <p:sldId id="578" r:id="rId24"/>
    <p:sldId id="580" r:id="rId25"/>
    <p:sldId id="611" r:id="rId26"/>
    <p:sldId id="612" r:id="rId27"/>
    <p:sldId id="613" r:id="rId28"/>
    <p:sldId id="547" r:id="rId29"/>
    <p:sldId id="615" r:id="rId30"/>
    <p:sldId id="616" r:id="rId31"/>
    <p:sldId id="617" r:id="rId32"/>
    <p:sldId id="581" r:id="rId33"/>
    <p:sldId id="619" r:id="rId34"/>
    <p:sldId id="620" r:id="rId35"/>
    <p:sldId id="621" r:id="rId36"/>
    <p:sldId id="622" r:id="rId37"/>
    <p:sldId id="584" r:id="rId38"/>
    <p:sldId id="624" r:id="rId39"/>
    <p:sldId id="586" r:id="rId40"/>
    <p:sldId id="589" r:id="rId41"/>
    <p:sldId id="590" r:id="rId42"/>
    <p:sldId id="626" r:id="rId43"/>
    <p:sldId id="627" r:id="rId44"/>
    <p:sldId id="628" r:id="rId45"/>
    <p:sldId id="587" r:id="rId46"/>
    <p:sldId id="630" r:id="rId47"/>
    <p:sldId id="588" r:id="rId48"/>
    <p:sldId id="632" r:id="rId49"/>
    <p:sldId id="591" r:id="rId50"/>
    <p:sldId id="634" r:id="rId51"/>
    <p:sldId id="635" r:id="rId52"/>
    <p:sldId id="592" r:id="rId53"/>
    <p:sldId id="637" r:id="rId54"/>
    <p:sldId id="593" r:id="rId55"/>
    <p:sldId id="639" r:id="rId56"/>
    <p:sldId id="583" r:id="rId57"/>
    <p:sldId id="642" r:id="rId58"/>
    <p:sldId id="585" r:id="rId59"/>
    <p:sldId id="563" r:id="rId60"/>
    <p:sldId id="641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CC66"/>
    <a:srgbClr val="6600FF"/>
    <a:srgbClr val="9966FF"/>
    <a:srgbClr val="9900FF"/>
    <a:srgbClr val="CC66FF"/>
    <a:srgbClr val="6600CC"/>
    <a:srgbClr val="D6A300"/>
    <a:srgbClr val="CC9B00"/>
    <a:srgbClr val="99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9486" autoAdjust="0"/>
  </p:normalViewPr>
  <p:slideViewPr>
    <p:cSldViewPr>
      <p:cViewPr varScale="1">
        <p:scale>
          <a:sx n="98" d="100"/>
          <a:sy n="98" d="100"/>
        </p:scale>
        <p:origin x="727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nzies\Desktop\wafer%20presentation\timeline%20for%20wafer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nzies\Desktop\wafer%20presentation\timeline%20for%20wafer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913-v4%20LHO%20BSC%20Wafer%20Data-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913-v4%20LHO%20BSC%20Wafer%20Data-2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nzies\Desktop\wafer%20presentation\timeline%20for%20wafer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nzies\Desktop\wafer%20presentation\timeline%20for%20wafer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nzies\Desktop\wafer%20presentation\timeline%20for%20wafer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nzies\Desktop\wafer%20presentation\timeline%20for%20wafer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46546804799099"/>
          <c:y val="2.2253156818171301E-2"/>
          <c:w val="0.87753453195200903"/>
          <c:h val="0.80982437021322895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424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6.9030513443892616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95.072762225549326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6"/>
          <c:order val="14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15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16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36.984678877211913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17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452288"/>
        <c:axId val="366280000"/>
      </c:scatterChart>
      <c:valAx>
        <c:axId val="373452288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85831178764794"/>
              <c:y val="0.916508845966153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6280000"/>
        <c:crosses val="autoZero"/>
        <c:crossBetween val="midCat"/>
      </c:valAx>
      <c:valAx>
        <c:axId val="366280000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7.3373041096750399E-4"/>
              <c:y val="9.5956039454753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734522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Calculations!$B$556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10.0875556858499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2193191555.7888298</c:v>
                </c:pt>
                <c:pt idx="1">
                  <c:v>773875092.78369498</c:v>
                </c:pt>
                <c:pt idx="2">
                  <c:v>260061800.55985099</c:v>
                </c:pt>
                <c:pt idx="3">
                  <c:v>20924207.436082799</c:v>
                </c:pt>
                <c:pt idx="4">
                  <c:v>1984422.69149132</c:v>
                </c:pt>
                <c:pt idx="5">
                  <c:v>433587.31207442243</c:v>
                </c:pt>
                <c:pt idx="6">
                  <c:v>90390.130160455199</c:v>
                </c:pt>
                <c:pt idx="7">
                  <c:v>4560.5839351315544</c:v>
                </c:pt>
                <c:pt idx="8">
                  <c:v>394.1721834204605</c:v>
                </c:pt>
                <c:pt idx="9">
                  <c:v>48.61626769473456</c:v>
                </c:pt>
                <c:pt idx="10">
                  <c:v>10.16427870921971</c:v>
                </c:pt>
                <c:pt idx="11">
                  <c:v>1</c:v>
                </c:pt>
              </c:numCache>
            </c:numRef>
          </c:yVal>
          <c:smooth val="0"/>
        </c:ser>
        <c:ser>
          <c:idx val="21"/>
          <c:order val="16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7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18"/>
          <c:tx>
            <c:strRef>
              <c:f>Calculations!$N$11</c:f>
              <c:strCache>
                <c:ptCount val="1"/>
                <c:pt idx="0">
                  <c:v>T1300572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9131</c:v>
                </c:pt>
                <c:pt idx="1">
                  <c:v>6969</c:v>
                </c:pt>
                <c:pt idx="2">
                  <c:v>4806</c:v>
                </c:pt>
                <c:pt idx="3">
                  <c:v>2884</c:v>
                </c:pt>
                <c:pt idx="4">
                  <c:v>2163</c:v>
                </c:pt>
                <c:pt idx="5">
                  <c:v>1682</c:v>
                </c:pt>
                <c:pt idx="6">
                  <c:v>961</c:v>
                </c:pt>
                <c:pt idx="7">
                  <c:v>721</c:v>
                </c:pt>
                <c:pt idx="8">
                  <c:v>240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19"/>
          <c:tx>
            <c:strRef>
              <c:f>Calculations!$O$11</c:f>
              <c:strCache>
                <c:ptCount val="1"/>
                <c:pt idx="0">
                  <c:v>T1300573</c:v>
                </c:pt>
              </c:strCache>
            </c:strRef>
          </c:tx>
          <c:spPr>
            <a:ln w="38100" cap="rnd" cmpd="sng">
              <a:solidFill>
                <a:srgbClr val="99CC6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46858</c:v>
                </c:pt>
                <c:pt idx="1">
                  <c:v>19945</c:v>
                </c:pt>
                <c:pt idx="2">
                  <c:v>12015</c:v>
                </c:pt>
                <c:pt idx="3">
                  <c:v>7930</c:v>
                </c:pt>
                <c:pt idx="4">
                  <c:v>5046</c:v>
                </c:pt>
                <c:pt idx="5">
                  <c:v>2643</c:v>
                </c:pt>
                <c:pt idx="6">
                  <c:v>2163</c:v>
                </c:pt>
                <c:pt idx="7">
                  <c:v>1442</c:v>
                </c:pt>
                <c:pt idx="8">
                  <c:v>1201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20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21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2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36.984678877211842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3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902280"/>
        <c:axId val="370902672"/>
      </c:scatterChart>
      <c:valAx>
        <c:axId val="370902280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70902672"/>
        <c:crosses val="autoZero"/>
        <c:crossBetween val="midCat"/>
      </c:valAx>
      <c:valAx>
        <c:axId val="370902672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709022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39658514396E-2"/>
          <c:y val="3.9426523297491002E-2"/>
          <c:w val="0.87774435881027202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 (2)'!$D$19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'Project Timeline (2)'!$C$20:$C$35</c:f>
              <c:strCache>
                <c:ptCount val="16"/>
                <c:pt idx="0">
                  <c:v>1</c:v>
                </c:pt>
                <c:pt idx="1">
                  <c:v>Pump down #1 (doors close)</c:v>
                </c:pt>
                <c:pt idx="2">
                  <c:v>Vent  (doors open)</c:v>
                </c:pt>
                <c:pt idx="3">
                  <c:v>1//2/3/4</c:v>
                </c:pt>
                <c:pt idx="4">
                  <c:v>Pump down #2</c:v>
                </c:pt>
                <c:pt idx="5">
                  <c:v>Vent</c:v>
                </c:pt>
                <c:pt idx="6">
                  <c:v>2</c:v>
                </c:pt>
                <c:pt idx="7">
                  <c:v>3/4/5</c:v>
                </c:pt>
                <c:pt idx="8">
                  <c:v>5</c:v>
                </c:pt>
                <c:pt idx="9">
                  <c:v>6</c:v>
                </c:pt>
                <c:pt idx="10">
                  <c:v>Pump down #3</c:v>
                </c:pt>
                <c:pt idx="11">
                  <c:v>Vent</c:v>
                </c:pt>
                <c:pt idx="12">
                  <c:v>6/7</c:v>
                </c:pt>
                <c:pt idx="13">
                  <c:v>Pump down #4</c:v>
                </c:pt>
                <c:pt idx="14">
                  <c:v>Vent</c:v>
                </c:pt>
                <c:pt idx="15">
                  <c:v>7</c:v>
                </c:pt>
              </c:strCache>
            </c:strRef>
          </c:cat>
          <c:val>
            <c:numRef>
              <c:f>'Project Timeline (2)'!$D$20:$D$35</c:f>
              <c:numCache>
                <c:formatCode>General</c:formatCode>
                <c:ptCount val="16"/>
                <c:pt idx="0">
                  <c:v>-50</c:v>
                </c:pt>
                <c:pt idx="1">
                  <c:v>30</c:v>
                </c:pt>
                <c:pt idx="2">
                  <c:v>20</c:v>
                </c:pt>
                <c:pt idx="3">
                  <c:v>-50</c:v>
                </c:pt>
                <c:pt idx="4">
                  <c:v>10</c:v>
                </c:pt>
                <c:pt idx="5">
                  <c:v>10</c:v>
                </c:pt>
                <c:pt idx="6">
                  <c:v>-50</c:v>
                </c:pt>
                <c:pt idx="7">
                  <c:v>-50</c:v>
                </c:pt>
                <c:pt idx="8">
                  <c:v>-50</c:v>
                </c:pt>
                <c:pt idx="9">
                  <c:v>-50</c:v>
                </c:pt>
                <c:pt idx="10">
                  <c:v>25</c:v>
                </c:pt>
                <c:pt idx="11">
                  <c:v>20</c:v>
                </c:pt>
                <c:pt idx="12">
                  <c:v>-50</c:v>
                </c:pt>
                <c:pt idx="13">
                  <c:v>50</c:v>
                </c:pt>
                <c:pt idx="14">
                  <c:v>40</c:v>
                </c:pt>
                <c:pt idx="15">
                  <c:v>-50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4458744"/>
        <c:axId val="270809480"/>
      </c:barChart>
      <c:lineChart>
        <c:grouping val="standard"/>
        <c:varyColors val="0"/>
        <c:ser>
          <c:idx val="0"/>
          <c:order val="0"/>
          <c:tx>
            <c:strRef>
              <c:f>'Project Timeline (2)'!$B$19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 w="38100" cap="flat">
                <a:solidFill>
                  <a:srgbClr val="FF0000"/>
                </a:solidFill>
                <a:miter lim="800000"/>
              </a:ln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5"/>
            <c:marker>
              <c:symbol val="none"/>
            </c:marker>
            <c:bubble3D val="0"/>
          </c:dPt>
          <c:errBars>
            <c:errDir val="y"/>
            <c:errBarType val="both"/>
            <c:errValType val="percentage"/>
            <c:noEndCap val="0"/>
            <c:val val="5"/>
            <c:spPr>
              <a:ln>
                <a:noFill/>
              </a:ln>
            </c:spPr>
          </c:errBars>
          <c:cat>
            <c:numRef>
              <c:f>'Project Timeline (2)'!$B$20:$B$35</c:f>
              <c:numCache>
                <c:formatCode>m/d/yyyy</c:formatCode>
                <c:ptCount val="16"/>
                <c:pt idx="0">
                  <c:v>41133</c:v>
                </c:pt>
                <c:pt idx="1">
                  <c:v>41140</c:v>
                </c:pt>
                <c:pt idx="2">
                  <c:v>41211</c:v>
                </c:pt>
                <c:pt idx="3">
                  <c:v>41263</c:v>
                </c:pt>
                <c:pt idx="4">
                  <c:v>41264</c:v>
                </c:pt>
                <c:pt idx="5">
                  <c:v>41317</c:v>
                </c:pt>
                <c:pt idx="6">
                  <c:v>41318</c:v>
                </c:pt>
                <c:pt idx="7">
                  <c:v>41361</c:v>
                </c:pt>
                <c:pt idx="8">
                  <c:v>41445</c:v>
                </c:pt>
                <c:pt idx="9">
                  <c:v>41448</c:v>
                </c:pt>
                <c:pt idx="10">
                  <c:v>41451</c:v>
                </c:pt>
                <c:pt idx="11">
                  <c:v>41526</c:v>
                </c:pt>
                <c:pt idx="12">
                  <c:v>41533</c:v>
                </c:pt>
                <c:pt idx="13">
                  <c:v>41541</c:v>
                </c:pt>
                <c:pt idx="14">
                  <c:v>41596</c:v>
                </c:pt>
                <c:pt idx="15">
                  <c:v>41597</c:v>
                </c:pt>
              </c:numCache>
            </c:numRef>
          </c:cat>
          <c:val>
            <c:numRef>
              <c:f>'Project Timeline (2)'!$E$20:$E$35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8585504"/>
        <c:axId val="270809088"/>
      </c:lineChart>
      <c:dateAx>
        <c:axId val="268585504"/>
        <c:scaling>
          <c:orientation val="minMax"/>
        </c:scaling>
        <c:delete val="0"/>
        <c:axPos val="b"/>
        <c:numFmt formatCode="[$-409]mmm\ \'yy;@" sourceLinked="0"/>
        <c:majorTickMark val="cross"/>
        <c:minorTickMark val="in"/>
        <c:tickLblPos val="nextTo"/>
        <c:spPr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olid"/>
          </a:ln>
        </c:spPr>
        <c:txPr>
          <a:bodyPr/>
          <a:lstStyle/>
          <a:p>
            <a: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270809088"/>
        <c:crosses val="autoZero"/>
        <c:auto val="1"/>
        <c:lblOffset val="100"/>
        <c:baseTimeUnit val="days"/>
        <c:majorUnit val="1"/>
        <c:majorTimeUnit val="months"/>
        <c:minorUnit val="7"/>
        <c:minorTimeUnit val="days"/>
      </c:dateAx>
      <c:valAx>
        <c:axId val="2708090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8585504"/>
        <c:crosses val="autoZero"/>
        <c:crossBetween val="midCat"/>
      </c:valAx>
      <c:valAx>
        <c:axId val="27080948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374458744"/>
        <c:crosses val="max"/>
        <c:crossBetween val="between"/>
      </c:valAx>
      <c:catAx>
        <c:axId val="374458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0809480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95.072762225549255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Calculations!$B$556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10.0875556858499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2193191555.7888298</c:v>
                </c:pt>
                <c:pt idx="1">
                  <c:v>773875092.78369498</c:v>
                </c:pt>
                <c:pt idx="2">
                  <c:v>260061800.55985099</c:v>
                </c:pt>
                <c:pt idx="3">
                  <c:v>20924207.436082799</c:v>
                </c:pt>
                <c:pt idx="4">
                  <c:v>1984422.69149132</c:v>
                </c:pt>
                <c:pt idx="5">
                  <c:v>433587.31207442243</c:v>
                </c:pt>
                <c:pt idx="6">
                  <c:v>90390.130160455199</c:v>
                </c:pt>
                <c:pt idx="7">
                  <c:v>4560.5839351315544</c:v>
                </c:pt>
                <c:pt idx="8">
                  <c:v>394.1721834204605</c:v>
                </c:pt>
                <c:pt idx="9">
                  <c:v>48.616267694734582</c:v>
                </c:pt>
                <c:pt idx="10">
                  <c:v>10.16427870921971</c:v>
                </c:pt>
                <c:pt idx="11">
                  <c:v>1</c:v>
                </c:pt>
              </c:numCache>
            </c:numRef>
          </c:yVal>
          <c:smooth val="0"/>
        </c:ser>
        <c:ser>
          <c:idx val="21"/>
          <c:order val="16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7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18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19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0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36.984678877211863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1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744232"/>
        <c:axId val="375744624"/>
      </c:scatterChart>
      <c:valAx>
        <c:axId val="375744232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75744624"/>
        <c:crosses val="autoZero"/>
        <c:crossBetween val="midCat"/>
      </c:valAx>
      <c:valAx>
        <c:axId val="375744624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75744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Calculations!$B$556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10.0875556858499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2193191555.7888298</c:v>
                </c:pt>
                <c:pt idx="1">
                  <c:v>773875092.78369498</c:v>
                </c:pt>
                <c:pt idx="2">
                  <c:v>260061800.55985099</c:v>
                </c:pt>
                <c:pt idx="3">
                  <c:v>20924207.436082799</c:v>
                </c:pt>
                <c:pt idx="4">
                  <c:v>1984422.69149132</c:v>
                </c:pt>
                <c:pt idx="5">
                  <c:v>433587.31207442243</c:v>
                </c:pt>
                <c:pt idx="6">
                  <c:v>90390.130160455199</c:v>
                </c:pt>
                <c:pt idx="7">
                  <c:v>4560.5839351315544</c:v>
                </c:pt>
                <c:pt idx="8">
                  <c:v>394.1721834204605</c:v>
                </c:pt>
                <c:pt idx="9">
                  <c:v>48.61626769473456</c:v>
                </c:pt>
                <c:pt idx="10">
                  <c:v>10.16427870921971</c:v>
                </c:pt>
                <c:pt idx="11">
                  <c:v>1</c:v>
                </c:pt>
              </c:numCache>
            </c:numRef>
          </c:yVal>
          <c:smooth val="0"/>
        </c:ser>
        <c:ser>
          <c:idx val="21"/>
          <c:order val="16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7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18"/>
          <c:tx>
            <c:strRef>
              <c:f>Calculations!$N$11</c:f>
              <c:strCache>
                <c:ptCount val="1"/>
                <c:pt idx="0">
                  <c:v>T1300572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9131</c:v>
                </c:pt>
                <c:pt idx="1">
                  <c:v>6969</c:v>
                </c:pt>
                <c:pt idx="2">
                  <c:v>4806</c:v>
                </c:pt>
                <c:pt idx="3">
                  <c:v>2884</c:v>
                </c:pt>
                <c:pt idx="4">
                  <c:v>2163</c:v>
                </c:pt>
                <c:pt idx="5">
                  <c:v>1682</c:v>
                </c:pt>
                <c:pt idx="6">
                  <c:v>961</c:v>
                </c:pt>
                <c:pt idx="7">
                  <c:v>721</c:v>
                </c:pt>
                <c:pt idx="8">
                  <c:v>240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19"/>
          <c:tx>
            <c:strRef>
              <c:f>Calculations!$O$11</c:f>
              <c:strCache>
                <c:ptCount val="1"/>
                <c:pt idx="0">
                  <c:v>T1300573</c:v>
                </c:pt>
              </c:strCache>
            </c:strRef>
          </c:tx>
          <c:spPr>
            <a:ln w="38100" cap="rnd" cmpd="sng">
              <a:solidFill>
                <a:srgbClr val="99CC6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46858</c:v>
                </c:pt>
                <c:pt idx="1">
                  <c:v>19945</c:v>
                </c:pt>
                <c:pt idx="2">
                  <c:v>12015</c:v>
                </c:pt>
                <c:pt idx="3">
                  <c:v>7930</c:v>
                </c:pt>
                <c:pt idx="4">
                  <c:v>5046</c:v>
                </c:pt>
                <c:pt idx="5">
                  <c:v>2643</c:v>
                </c:pt>
                <c:pt idx="6">
                  <c:v>2163</c:v>
                </c:pt>
                <c:pt idx="7">
                  <c:v>1442</c:v>
                </c:pt>
                <c:pt idx="8">
                  <c:v>1201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20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21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2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36.984678877211842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3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4460160"/>
        <c:axId val="266665616"/>
      </c:scatterChart>
      <c:valAx>
        <c:axId val="374460160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665616"/>
        <c:crosses val="autoZero"/>
        <c:crossBetween val="midCat"/>
      </c:valAx>
      <c:valAx>
        <c:axId val="266665616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74460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21"/>
          <c:order val="15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dPt>
            <c:idx val="2"/>
            <c:bubble3D val="0"/>
            <c:spPr>
              <a:ln w="38100" cap="rnd" cmpd="sng">
                <a:solidFill>
                  <a:srgbClr val="9933CC"/>
                </a:solidFill>
                <a:round/>
              </a:ln>
              <a:effectLst/>
            </c:spPr>
          </c:dPt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6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17"/>
          <c:tx>
            <c:strRef>
              <c:f>Calculations!$N$11</c:f>
              <c:strCache>
                <c:ptCount val="1"/>
                <c:pt idx="0">
                  <c:v>T1300572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9131</c:v>
                </c:pt>
                <c:pt idx="1">
                  <c:v>6969</c:v>
                </c:pt>
                <c:pt idx="2">
                  <c:v>4806</c:v>
                </c:pt>
                <c:pt idx="3">
                  <c:v>2884</c:v>
                </c:pt>
                <c:pt idx="4">
                  <c:v>2163</c:v>
                </c:pt>
                <c:pt idx="5">
                  <c:v>1682</c:v>
                </c:pt>
                <c:pt idx="6">
                  <c:v>961</c:v>
                </c:pt>
                <c:pt idx="7">
                  <c:v>721</c:v>
                </c:pt>
                <c:pt idx="8">
                  <c:v>240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18"/>
          <c:tx>
            <c:strRef>
              <c:f>Calculations!$O$11</c:f>
              <c:strCache>
                <c:ptCount val="1"/>
                <c:pt idx="0">
                  <c:v>T1300573</c:v>
                </c:pt>
              </c:strCache>
            </c:strRef>
          </c:tx>
          <c:spPr>
            <a:ln w="38100" cap="rnd" cmpd="sng">
              <a:solidFill>
                <a:srgbClr val="99CC6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46858</c:v>
                </c:pt>
                <c:pt idx="1">
                  <c:v>19945</c:v>
                </c:pt>
                <c:pt idx="2">
                  <c:v>12015</c:v>
                </c:pt>
                <c:pt idx="3">
                  <c:v>7930</c:v>
                </c:pt>
                <c:pt idx="4">
                  <c:v>5046</c:v>
                </c:pt>
                <c:pt idx="5">
                  <c:v>2643</c:v>
                </c:pt>
                <c:pt idx="6">
                  <c:v>2163</c:v>
                </c:pt>
                <c:pt idx="7">
                  <c:v>1442</c:v>
                </c:pt>
                <c:pt idx="8">
                  <c:v>1201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0"/>
          <c:order val="19"/>
          <c:tx>
            <c:strRef>
              <c:f>Calculations!$Q$11</c:f>
              <c:strCache>
                <c:ptCount val="1"/>
                <c:pt idx="0">
                  <c:v>T1300847</c:v>
                </c:pt>
              </c:strCache>
            </c:strRef>
          </c:tx>
          <c:spPr>
            <a:ln w="41275" cap="rnd" cmpd="sng">
              <a:solidFill>
                <a:schemeClr val="accent6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Calculations!$Q$13:$Q$183</c:f>
              <c:numCache>
                <c:formatCode>#,##0</c:formatCode>
                <c:ptCount val="171"/>
                <c:pt idx="0">
                  <c:v>1682</c:v>
                </c:pt>
                <c:pt idx="1">
                  <c:v>1201</c:v>
                </c:pt>
                <c:pt idx="2">
                  <c:v>721</c:v>
                </c:pt>
                <c:pt idx="3">
                  <c:v>240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1"/>
          <c:order val="20"/>
          <c:tx>
            <c:strRef>
              <c:f>Calculations!$R$11</c:f>
              <c:strCache>
                <c:ptCount val="1"/>
                <c:pt idx="0">
                  <c:v>T1300976</c:v>
                </c:pt>
              </c:strCache>
            </c:strRef>
          </c:tx>
          <c:spPr>
            <a:ln w="38100" cap="rnd" cmpd="sng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Calculations!$R$13:$R$183</c:f>
              <c:numCache>
                <c:formatCode>#,##0</c:formatCode>
                <c:ptCount val="171"/>
                <c:pt idx="0">
                  <c:v>114862</c:v>
                </c:pt>
                <c:pt idx="1">
                  <c:v>11775</c:v>
                </c:pt>
                <c:pt idx="2">
                  <c:v>2163</c:v>
                </c:pt>
                <c:pt idx="3">
                  <c:v>240</c:v>
                </c:pt>
                <c:pt idx="4">
                  <c:v>240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2"/>
          <c:order val="21"/>
          <c:tx>
            <c:strRef>
              <c:f>Calculations!$S$11</c:f>
              <c:strCache>
                <c:ptCount val="1"/>
                <c:pt idx="0">
                  <c:v>T1300977</c:v>
                </c:pt>
              </c:strCache>
            </c:strRef>
          </c:tx>
          <c:spPr>
            <a:ln w="41275" cap="rnd" cmpd="sng">
              <a:solidFill>
                <a:srgbClr val="3366FF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Calculations!$S$13:$S$183</c:f>
              <c:numCache>
                <c:formatCode>#,##0</c:formatCode>
                <c:ptCount val="171"/>
                <c:pt idx="0">
                  <c:v>67524</c:v>
                </c:pt>
                <c:pt idx="1">
                  <c:v>7449</c:v>
                </c:pt>
                <c:pt idx="2">
                  <c:v>961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22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23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4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36.984678877211842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5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2953608"/>
        <c:axId val="272954000"/>
      </c:scatterChart>
      <c:valAx>
        <c:axId val="272953608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72954000"/>
        <c:crosses val="autoZero"/>
        <c:crossBetween val="midCat"/>
      </c:valAx>
      <c:valAx>
        <c:axId val="272954000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72953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39658514396E-2"/>
          <c:y val="3.9426523297491002E-2"/>
          <c:w val="0.87774435881027202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 (2)'!$D$19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'Project Timeline (2)'!$C$20:$C$35</c:f>
              <c:strCache>
                <c:ptCount val="16"/>
                <c:pt idx="0">
                  <c:v>1</c:v>
                </c:pt>
                <c:pt idx="1">
                  <c:v>Pump down #1 (doors close)</c:v>
                </c:pt>
                <c:pt idx="2">
                  <c:v>Vent  (doors open)</c:v>
                </c:pt>
                <c:pt idx="3">
                  <c:v>1//2/3/4</c:v>
                </c:pt>
                <c:pt idx="4">
                  <c:v>Pump down #2</c:v>
                </c:pt>
                <c:pt idx="5">
                  <c:v>Vent</c:v>
                </c:pt>
                <c:pt idx="6">
                  <c:v>2</c:v>
                </c:pt>
                <c:pt idx="7">
                  <c:v>3/4/5</c:v>
                </c:pt>
                <c:pt idx="8">
                  <c:v>5</c:v>
                </c:pt>
                <c:pt idx="9">
                  <c:v>6</c:v>
                </c:pt>
                <c:pt idx="10">
                  <c:v>Pump down #3</c:v>
                </c:pt>
                <c:pt idx="11">
                  <c:v>Vent</c:v>
                </c:pt>
                <c:pt idx="12">
                  <c:v>6/7</c:v>
                </c:pt>
                <c:pt idx="13">
                  <c:v>Pump down #4</c:v>
                </c:pt>
                <c:pt idx="14">
                  <c:v>Vent</c:v>
                </c:pt>
                <c:pt idx="15">
                  <c:v>7</c:v>
                </c:pt>
              </c:strCache>
            </c:strRef>
          </c:cat>
          <c:val>
            <c:numRef>
              <c:f>'Project Timeline (2)'!$D$20:$D$35</c:f>
              <c:numCache>
                <c:formatCode>General</c:formatCode>
                <c:ptCount val="16"/>
                <c:pt idx="0">
                  <c:v>-50</c:v>
                </c:pt>
                <c:pt idx="1">
                  <c:v>30</c:v>
                </c:pt>
                <c:pt idx="2">
                  <c:v>20</c:v>
                </c:pt>
                <c:pt idx="3">
                  <c:v>-50</c:v>
                </c:pt>
                <c:pt idx="4">
                  <c:v>10</c:v>
                </c:pt>
                <c:pt idx="5">
                  <c:v>10</c:v>
                </c:pt>
                <c:pt idx="6">
                  <c:v>-50</c:v>
                </c:pt>
                <c:pt idx="7">
                  <c:v>-50</c:v>
                </c:pt>
                <c:pt idx="8">
                  <c:v>-50</c:v>
                </c:pt>
                <c:pt idx="9">
                  <c:v>-50</c:v>
                </c:pt>
                <c:pt idx="10">
                  <c:v>25</c:v>
                </c:pt>
                <c:pt idx="11">
                  <c:v>20</c:v>
                </c:pt>
                <c:pt idx="12">
                  <c:v>-50</c:v>
                </c:pt>
                <c:pt idx="13">
                  <c:v>50</c:v>
                </c:pt>
                <c:pt idx="14">
                  <c:v>40</c:v>
                </c:pt>
                <c:pt idx="15">
                  <c:v>-50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521136"/>
        <c:axId val="365850912"/>
      </c:barChart>
      <c:lineChart>
        <c:grouping val="standard"/>
        <c:varyColors val="0"/>
        <c:ser>
          <c:idx val="0"/>
          <c:order val="0"/>
          <c:tx>
            <c:strRef>
              <c:f>'Project Timeline (2)'!$B$19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 w="38100" cap="flat">
                <a:solidFill>
                  <a:srgbClr val="FF0000"/>
                </a:solidFill>
                <a:miter lim="800000"/>
              </a:ln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5"/>
            <c:marker>
              <c:symbol val="none"/>
            </c:marker>
            <c:bubble3D val="0"/>
          </c:dPt>
          <c:errBars>
            <c:errDir val="y"/>
            <c:errBarType val="both"/>
            <c:errValType val="percentage"/>
            <c:noEndCap val="0"/>
            <c:val val="5"/>
            <c:spPr>
              <a:ln>
                <a:noFill/>
              </a:ln>
            </c:spPr>
          </c:errBars>
          <c:cat>
            <c:numRef>
              <c:f>'Project Timeline (2)'!$B$20:$B$35</c:f>
              <c:numCache>
                <c:formatCode>m/d/yyyy</c:formatCode>
                <c:ptCount val="16"/>
                <c:pt idx="0">
                  <c:v>41133</c:v>
                </c:pt>
                <c:pt idx="1">
                  <c:v>41140</c:v>
                </c:pt>
                <c:pt idx="2">
                  <c:v>41211</c:v>
                </c:pt>
                <c:pt idx="3">
                  <c:v>41263</c:v>
                </c:pt>
                <c:pt idx="4">
                  <c:v>41264</c:v>
                </c:pt>
                <c:pt idx="5">
                  <c:v>41317</c:v>
                </c:pt>
                <c:pt idx="6">
                  <c:v>41318</c:v>
                </c:pt>
                <c:pt idx="7">
                  <c:v>41361</c:v>
                </c:pt>
                <c:pt idx="8">
                  <c:v>41445</c:v>
                </c:pt>
                <c:pt idx="9">
                  <c:v>41448</c:v>
                </c:pt>
                <c:pt idx="10">
                  <c:v>41451</c:v>
                </c:pt>
                <c:pt idx="11">
                  <c:v>41526</c:v>
                </c:pt>
                <c:pt idx="12">
                  <c:v>41533</c:v>
                </c:pt>
                <c:pt idx="13">
                  <c:v>41541</c:v>
                </c:pt>
                <c:pt idx="14">
                  <c:v>41596</c:v>
                </c:pt>
                <c:pt idx="15">
                  <c:v>41597</c:v>
                </c:pt>
              </c:numCache>
            </c:numRef>
          </c:cat>
          <c:val>
            <c:numRef>
              <c:f>'Project Timeline (2)'!$E$20:$E$35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704376"/>
        <c:axId val="365850520"/>
      </c:lineChart>
      <c:dateAx>
        <c:axId val="266704376"/>
        <c:scaling>
          <c:orientation val="minMax"/>
        </c:scaling>
        <c:delete val="0"/>
        <c:axPos val="b"/>
        <c:numFmt formatCode="[$-409]mmm\ \'yy;@" sourceLinked="0"/>
        <c:majorTickMark val="cross"/>
        <c:minorTickMark val="in"/>
        <c:tickLblPos val="nextTo"/>
        <c:spPr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olid"/>
          </a:ln>
        </c:spPr>
        <c:txPr>
          <a:bodyPr/>
          <a:lstStyle/>
          <a:p>
            <a: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365850520"/>
        <c:crosses val="autoZero"/>
        <c:auto val="1"/>
        <c:lblOffset val="100"/>
        <c:baseTimeUnit val="days"/>
        <c:majorUnit val="1"/>
        <c:majorTimeUnit val="months"/>
        <c:minorUnit val="7"/>
        <c:minorTimeUnit val="days"/>
      </c:dateAx>
      <c:valAx>
        <c:axId val="365850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6704376"/>
        <c:crosses val="autoZero"/>
        <c:crossBetween val="midCat"/>
      </c:valAx>
      <c:valAx>
        <c:axId val="365850912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269521136"/>
        <c:crosses val="max"/>
        <c:crossBetween val="between"/>
      </c:valAx>
      <c:catAx>
        <c:axId val="269521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5850912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95.072762225549255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Calculations!$B$556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10.0875556858499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2193191555.7888298</c:v>
                </c:pt>
                <c:pt idx="1">
                  <c:v>773875092.78369498</c:v>
                </c:pt>
                <c:pt idx="2">
                  <c:v>260061800.55985099</c:v>
                </c:pt>
                <c:pt idx="3">
                  <c:v>20924207.436082799</c:v>
                </c:pt>
                <c:pt idx="4">
                  <c:v>1984422.69149132</c:v>
                </c:pt>
                <c:pt idx="5">
                  <c:v>433587.31207442243</c:v>
                </c:pt>
                <c:pt idx="6">
                  <c:v>90390.130160455199</c:v>
                </c:pt>
                <c:pt idx="7">
                  <c:v>4560.5839351315544</c:v>
                </c:pt>
                <c:pt idx="8">
                  <c:v>394.1721834204605</c:v>
                </c:pt>
                <c:pt idx="9">
                  <c:v>48.616267694734582</c:v>
                </c:pt>
                <c:pt idx="10">
                  <c:v>10.16427870921971</c:v>
                </c:pt>
                <c:pt idx="11">
                  <c:v>1</c:v>
                </c:pt>
              </c:numCache>
            </c:numRef>
          </c:yVal>
          <c:smooth val="0"/>
        </c:ser>
        <c:ser>
          <c:idx val="21"/>
          <c:order val="16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7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18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19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0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36.984678877211863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1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6702960"/>
        <c:axId val="266703352"/>
      </c:scatterChart>
      <c:valAx>
        <c:axId val="266702960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703352"/>
        <c:crosses val="autoZero"/>
        <c:crossBetween val="midCat"/>
      </c:valAx>
      <c:valAx>
        <c:axId val="266703352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7029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Calculations!$B$556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10.0875556858499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2193191555.7888298</c:v>
                </c:pt>
                <c:pt idx="1">
                  <c:v>773875092.78369498</c:v>
                </c:pt>
                <c:pt idx="2">
                  <c:v>260061800.55985099</c:v>
                </c:pt>
                <c:pt idx="3">
                  <c:v>20924207.436082799</c:v>
                </c:pt>
                <c:pt idx="4">
                  <c:v>1984422.69149132</c:v>
                </c:pt>
                <c:pt idx="5">
                  <c:v>433587.31207442243</c:v>
                </c:pt>
                <c:pt idx="6">
                  <c:v>90390.130160455199</c:v>
                </c:pt>
                <c:pt idx="7">
                  <c:v>4560.5839351315544</c:v>
                </c:pt>
                <c:pt idx="8">
                  <c:v>394.1721834204605</c:v>
                </c:pt>
                <c:pt idx="9">
                  <c:v>48.61626769473456</c:v>
                </c:pt>
                <c:pt idx="10">
                  <c:v>10.16427870921971</c:v>
                </c:pt>
                <c:pt idx="11">
                  <c:v>1</c:v>
                </c:pt>
              </c:numCache>
            </c:numRef>
          </c:yVal>
          <c:smooth val="0"/>
        </c:ser>
        <c:ser>
          <c:idx val="21"/>
          <c:order val="16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7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18"/>
          <c:tx>
            <c:strRef>
              <c:f>Calculations!$N$11</c:f>
              <c:strCache>
                <c:ptCount val="1"/>
                <c:pt idx="0">
                  <c:v>T1300572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9131</c:v>
                </c:pt>
                <c:pt idx="1">
                  <c:v>6969</c:v>
                </c:pt>
                <c:pt idx="2">
                  <c:v>4806</c:v>
                </c:pt>
                <c:pt idx="3">
                  <c:v>2884</c:v>
                </c:pt>
                <c:pt idx="4">
                  <c:v>2163</c:v>
                </c:pt>
                <c:pt idx="5">
                  <c:v>1682</c:v>
                </c:pt>
                <c:pt idx="6">
                  <c:v>961</c:v>
                </c:pt>
                <c:pt idx="7">
                  <c:v>721</c:v>
                </c:pt>
                <c:pt idx="8">
                  <c:v>240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19"/>
          <c:tx>
            <c:strRef>
              <c:f>Calculations!$O$11</c:f>
              <c:strCache>
                <c:ptCount val="1"/>
                <c:pt idx="0">
                  <c:v>T1300573</c:v>
                </c:pt>
              </c:strCache>
            </c:strRef>
          </c:tx>
          <c:spPr>
            <a:ln w="38100" cap="rnd" cmpd="sng">
              <a:solidFill>
                <a:srgbClr val="99CC6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46858</c:v>
                </c:pt>
                <c:pt idx="1">
                  <c:v>19945</c:v>
                </c:pt>
                <c:pt idx="2">
                  <c:v>12015</c:v>
                </c:pt>
                <c:pt idx="3">
                  <c:v>7930</c:v>
                </c:pt>
                <c:pt idx="4">
                  <c:v>5046</c:v>
                </c:pt>
                <c:pt idx="5">
                  <c:v>2643</c:v>
                </c:pt>
                <c:pt idx="6">
                  <c:v>2163</c:v>
                </c:pt>
                <c:pt idx="7">
                  <c:v>1442</c:v>
                </c:pt>
                <c:pt idx="8">
                  <c:v>1201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20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21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2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36.984678877211842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3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849888"/>
        <c:axId val="266646160"/>
      </c:scatterChart>
      <c:valAx>
        <c:axId val="365849888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646160"/>
        <c:crosses val="autoZero"/>
        <c:crossBetween val="midCat"/>
      </c:valAx>
      <c:valAx>
        <c:axId val="266646160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5849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21"/>
          <c:order val="15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dPt>
            <c:idx val="2"/>
            <c:bubble3D val="0"/>
            <c:spPr>
              <a:ln w="38100" cap="rnd" cmpd="sng">
                <a:solidFill>
                  <a:srgbClr val="9933CC"/>
                </a:solidFill>
                <a:round/>
              </a:ln>
              <a:effectLst/>
            </c:spPr>
          </c:dPt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6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17"/>
          <c:tx>
            <c:strRef>
              <c:f>Calculations!$N$11</c:f>
              <c:strCache>
                <c:ptCount val="1"/>
                <c:pt idx="0">
                  <c:v>T1300572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9131</c:v>
                </c:pt>
                <c:pt idx="1">
                  <c:v>6969</c:v>
                </c:pt>
                <c:pt idx="2">
                  <c:v>4806</c:v>
                </c:pt>
                <c:pt idx="3">
                  <c:v>2884</c:v>
                </c:pt>
                <c:pt idx="4">
                  <c:v>2163</c:v>
                </c:pt>
                <c:pt idx="5">
                  <c:v>1682</c:v>
                </c:pt>
                <c:pt idx="6">
                  <c:v>961</c:v>
                </c:pt>
                <c:pt idx="7">
                  <c:v>721</c:v>
                </c:pt>
                <c:pt idx="8">
                  <c:v>240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18"/>
          <c:tx>
            <c:strRef>
              <c:f>Calculations!$O$11</c:f>
              <c:strCache>
                <c:ptCount val="1"/>
                <c:pt idx="0">
                  <c:v>T1300573</c:v>
                </c:pt>
              </c:strCache>
            </c:strRef>
          </c:tx>
          <c:spPr>
            <a:ln w="38100" cap="rnd" cmpd="sng">
              <a:solidFill>
                <a:srgbClr val="99CC6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46858</c:v>
                </c:pt>
                <c:pt idx="1">
                  <c:v>19945</c:v>
                </c:pt>
                <c:pt idx="2">
                  <c:v>12015</c:v>
                </c:pt>
                <c:pt idx="3">
                  <c:v>7930</c:v>
                </c:pt>
                <c:pt idx="4">
                  <c:v>5046</c:v>
                </c:pt>
                <c:pt idx="5">
                  <c:v>2643</c:v>
                </c:pt>
                <c:pt idx="6">
                  <c:v>2163</c:v>
                </c:pt>
                <c:pt idx="7">
                  <c:v>1442</c:v>
                </c:pt>
                <c:pt idx="8">
                  <c:v>1201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0"/>
          <c:order val="19"/>
          <c:tx>
            <c:strRef>
              <c:f>Calculations!$Q$11</c:f>
              <c:strCache>
                <c:ptCount val="1"/>
                <c:pt idx="0">
                  <c:v>T1300847</c:v>
                </c:pt>
              </c:strCache>
            </c:strRef>
          </c:tx>
          <c:spPr>
            <a:ln w="41275" cap="rnd" cmpd="sng">
              <a:solidFill>
                <a:schemeClr val="accent6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Calculations!$Q$13:$Q$183</c:f>
              <c:numCache>
                <c:formatCode>#,##0</c:formatCode>
                <c:ptCount val="171"/>
                <c:pt idx="0">
                  <c:v>1682</c:v>
                </c:pt>
                <c:pt idx="1">
                  <c:v>1201</c:v>
                </c:pt>
                <c:pt idx="2">
                  <c:v>721</c:v>
                </c:pt>
                <c:pt idx="3">
                  <c:v>240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1"/>
          <c:order val="20"/>
          <c:tx>
            <c:strRef>
              <c:f>Calculations!$R$11</c:f>
              <c:strCache>
                <c:ptCount val="1"/>
                <c:pt idx="0">
                  <c:v>T1300976</c:v>
                </c:pt>
              </c:strCache>
            </c:strRef>
          </c:tx>
          <c:spPr>
            <a:ln w="38100" cap="rnd" cmpd="sng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Calculations!$R$13:$R$183</c:f>
              <c:numCache>
                <c:formatCode>#,##0</c:formatCode>
                <c:ptCount val="171"/>
                <c:pt idx="0">
                  <c:v>114862</c:v>
                </c:pt>
                <c:pt idx="1">
                  <c:v>11775</c:v>
                </c:pt>
                <c:pt idx="2">
                  <c:v>2163</c:v>
                </c:pt>
                <c:pt idx="3">
                  <c:v>240</c:v>
                </c:pt>
                <c:pt idx="4">
                  <c:v>240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2"/>
          <c:order val="21"/>
          <c:tx>
            <c:strRef>
              <c:f>Calculations!$S$11</c:f>
              <c:strCache>
                <c:ptCount val="1"/>
                <c:pt idx="0">
                  <c:v>T1300977</c:v>
                </c:pt>
              </c:strCache>
            </c:strRef>
          </c:tx>
          <c:spPr>
            <a:ln w="41275" cap="rnd" cmpd="sng">
              <a:solidFill>
                <a:srgbClr val="3366FF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Calculations!$S$13:$S$183</c:f>
              <c:numCache>
                <c:formatCode>#,##0</c:formatCode>
                <c:ptCount val="171"/>
                <c:pt idx="0">
                  <c:v>67524</c:v>
                </c:pt>
                <c:pt idx="1">
                  <c:v>7449</c:v>
                </c:pt>
                <c:pt idx="2">
                  <c:v>961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22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23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4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36.984678877211842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5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838744"/>
        <c:axId val="365839136"/>
      </c:scatterChart>
      <c:valAx>
        <c:axId val="365838744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5839136"/>
        <c:crosses val="autoZero"/>
        <c:crossBetween val="midCat"/>
      </c:valAx>
      <c:valAx>
        <c:axId val="365839136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5838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323941387731"/>
          <c:y val="4.8888888888888898E-2"/>
          <c:w val="0.88167605861226905"/>
          <c:h val="0.80111351706036704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17.132454874930751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78.411040332582658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376.12549240069058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7454.7541933976081</c:v>
                </c:pt>
                <c:pt idx="4">
                  <c:v>435.12469449464959</c:v>
                </c:pt>
                <c:pt idx="5">
                  <c:v>95.072762225549283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86251.728672842917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699313.90925029502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6"/>
          <c:order val="14"/>
          <c:tx>
            <c:strRef>
              <c:f>Calculations!$C$11</c:f>
              <c:strCache>
                <c:ptCount val="1"/>
                <c:pt idx="0">
                  <c:v>T1300874</c:v>
                </c:pt>
              </c:strCache>
            </c:strRef>
          </c:tx>
          <c:spPr>
            <a:ln w="38100" cap="rnd" cmpd="sng">
              <a:solidFill>
                <a:srgbClr val="9933CC"/>
              </a:solidFill>
              <a:round/>
            </a:ln>
            <a:effectLst/>
          </c:spPr>
          <c:marker>
            <c:symbol val="none"/>
          </c:marker>
          <c:dPt>
            <c:idx val="5"/>
            <c:bubble3D val="0"/>
          </c:dPt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Calculations!$C$13:$C$183</c:f>
              <c:numCache>
                <c:formatCode>#,##0</c:formatCode>
                <c:ptCount val="171"/>
                <c:pt idx="0">
                  <c:v>20185</c:v>
                </c:pt>
                <c:pt idx="1">
                  <c:v>13216</c:v>
                </c:pt>
                <c:pt idx="2">
                  <c:v>11054</c:v>
                </c:pt>
                <c:pt idx="3">
                  <c:v>7690</c:v>
                </c:pt>
                <c:pt idx="4">
                  <c:v>2643</c:v>
                </c:pt>
                <c:pt idx="5">
                  <c:v>1442</c:v>
                </c:pt>
                <c:pt idx="6">
                  <c:v>961</c:v>
                </c:pt>
                <c:pt idx="7">
                  <c:v>721</c:v>
                </c:pt>
                <c:pt idx="8">
                  <c:v>481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7"/>
          <c:order val="15"/>
          <c:tx>
            <c:strRef>
              <c:f>Calculations!$D$11</c:f>
              <c:strCache>
                <c:ptCount val="1"/>
                <c:pt idx="0">
                  <c:v>T1300875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Calculations!$D$13:$D$183</c:f>
              <c:numCache>
                <c:formatCode>#,##0</c:formatCode>
                <c:ptCount val="171"/>
                <c:pt idx="0">
                  <c:v>4754055</c:v>
                </c:pt>
                <c:pt idx="1">
                  <c:v>1326445</c:v>
                </c:pt>
                <c:pt idx="2">
                  <c:v>384236</c:v>
                </c:pt>
                <c:pt idx="3">
                  <c:v>95158</c:v>
                </c:pt>
                <c:pt idx="4">
                  <c:v>23069</c:v>
                </c:pt>
                <c:pt idx="5">
                  <c:v>9372</c:v>
                </c:pt>
                <c:pt idx="6">
                  <c:v>6007</c:v>
                </c:pt>
                <c:pt idx="7">
                  <c:v>3845</c:v>
                </c:pt>
                <c:pt idx="8">
                  <c:v>2884</c:v>
                </c:pt>
                <c:pt idx="9">
                  <c:v>1922</c:v>
                </c:pt>
                <c:pt idx="10">
                  <c:v>1682</c:v>
                </c:pt>
                <c:pt idx="11">
                  <c:v>1682</c:v>
                </c:pt>
                <c:pt idx="12">
                  <c:v>1442</c:v>
                </c:pt>
                <c:pt idx="13">
                  <c:v>1201</c:v>
                </c:pt>
                <c:pt idx="14">
                  <c:v>1201</c:v>
                </c:pt>
                <c:pt idx="15">
                  <c:v>1201</c:v>
                </c:pt>
                <c:pt idx="16">
                  <c:v>1201</c:v>
                </c:pt>
                <c:pt idx="17">
                  <c:v>1201</c:v>
                </c:pt>
                <c:pt idx="18">
                  <c:v>1201</c:v>
                </c:pt>
                <c:pt idx="19">
                  <c:v>961</c:v>
                </c:pt>
                <c:pt idx="20">
                  <c:v>961</c:v>
                </c:pt>
                <c:pt idx="21">
                  <c:v>961</c:v>
                </c:pt>
                <c:pt idx="22">
                  <c:v>721</c:v>
                </c:pt>
                <c:pt idx="23">
                  <c:v>481</c:v>
                </c:pt>
                <c:pt idx="24">
                  <c:v>481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8"/>
          <c:order val="16"/>
          <c:tx>
            <c:strRef>
              <c:f>Calculations!$E$11</c:f>
              <c:strCache>
                <c:ptCount val="1"/>
                <c:pt idx="0">
                  <c:v>T1400052</c:v>
                </c:pt>
              </c:strCache>
            </c:strRef>
          </c:tx>
          <c:spPr>
            <a:ln w="38100" cap="rnd" cmpd="sng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Calculations!$E$13:$E$183</c:f>
              <c:numCache>
                <c:formatCode>#,##0</c:formatCode>
                <c:ptCount val="171"/>
                <c:pt idx="0">
                  <c:v>31239</c:v>
                </c:pt>
                <c:pt idx="1">
                  <c:v>23069</c:v>
                </c:pt>
                <c:pt idx="2">
                  <c:v>15379</c:v>
                </c:pt>
                <c:pt idx="3">
                  <c:v>9852</c:v>
                </c:pt>
                <c:pt idx="4">
                  <c:v>7930</c:v>
                </c:pt>
                <c:pt idx="5">
                  <c:v>5287</c:v>
                </c:pt>
                <c:pt idx="6">
                  <c:v>4085</c:v>
                </c:pt>
                <c:pt idx="7">
                  <c:v>3364</c:v>
                </c:pt>
                <c:pt idx="8">
                  <c:v>1922</c:v>
                </c:pt>
                <c:pt idx="9">
                  <c:v>1201</c:v>
                </c:pt>
                <c:pt idx="10">
                  <c:v>721</c:v>
                </c:pt>
                <c:pt idx="11">
                  <c:v>721</c:v>
                </c:pt>
                <c:pt idx="12">
                  <c:v>721</c:v>
                </c:pt>
                <c:pt idx="13">
                  <c:v>481</c:v>
                </c:pt>
                <c:pt idx="14">
                  <c:v>240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0"/>
          <c:order val="17"/>
          <c:tx>
            <c:strRef>
              <c:f>Calculations!$G$11</c:f>
              <c:strCache>
                <c:ptCount val="1"/>
                <c:pt idx="0">
                  <c:v>T1300312</c:v>
                </c:pt>
              </c:strCache>
            </c:strRef>
          </c:tx>
          <c:spPr>
            <a:ln w="254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Calculations!$G$13:$G$183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1"/>
          <c:order val="18"/>
          <c:tx>
            <c:strRef>
              <c:f>Calculations!$H$11</c:f>
              <c:strCache>
                <c:ptCount val="1"/>
                <c:pt idx="0">
                  <c:v>Example #6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9"/>
          <c:tx>
            <c:strRef>
              <c:f>Calculations!$I$11</c:f>
              <c:strCache>
                <c:ptCount val="1"/>
                <c:pt idx="0">
                  <c:v>Example #7</c:v>
                </c:pt>
              </c:strCache>
            </c:strRef>
          </c:tx>
          <c:spPr>
            <a:ln w="25400" cap="rnd">
              <a:solidFill>
                <a:schemeClr val="tx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3"/>
          <c:order val="20"/>
          <c:tx>
            <c:strRef>
              <c:f>Calculations!$J$11</c:f>
              <c:strCache>
                <c:ptCount val="1"/>
                <c:pt idx="0">
                  <c:v>0</c:v>
                </c:pt>
              </c:strCache>
            </c:strRef>
          </c:tx>
          <c:spPr>
            <a:ln w="25400" cap="rnd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Calculations!$J$13:$J$183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4"/>
          <c:order val="21"/>
          <c:tx>
            <c:strRef>
              <c:f>Calculations!$K$11</c:f>
              <c:strCache>
                <c:ptCount val="1"/>
                <c:pt idx="0">
                  <c:v>Example #9</c:v>
                </c:pt>
              </c:strCache>
            </c:strRef>
          </c:tx>
          <c:spPr>
            <a:ln w="25400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Calculations!$K$13:$K$183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5"/>
          <c:order val="22"/>
          <c:tx>
            <c:strRef>
              <c:f>Calculations!$L$11</c:f>
              <c:strCache>
                <c:ptCount val="1"/>
                <c:pt idx="0">
                  <c:v>Example #10</c:v>
                </c:pt>
              </c:strCache>
            </c:strRef>
          </c:tx>
          <c:spPr>
            <a:ln w="25400" cap="rnd">
              <a:solidFill>
                <a:schemeClr val="bg2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Calculations!$L$13:$L$183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6"/>
          <c:order val="23"/>
          <c:tx>
            <c:strRef>
              <c:f>Calculations!$M$11</c:f>
              <c:strCache>
                <c:ptCount val="1"/>
                <c:pt idx="0">
                  <c:v>Example #11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Calculations!$M$13:$M$183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24"/>
          <c:tx>
            <c:strRef>
              <c:f>Calculations!$N$11</c:f>
              <c:strCache>
                <c:ptCount val="1"/>
                <c:pt idx="0">
                  <c:v>Example #12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25"/>
          <c:tx>
            <c:strRef>
              <c:f>Calculations!$O$11</c:f>
              <c:strCache>
                <c:ptCount val="1"/>
                <c:pt idx="0">
                  <c:v>Example #13</c:v>
                </c:pt>
              </c:strCache>
            </c:strRef>
          </c:tx>
          <c:spPr>
            <a:ln w="25400" cap="rnd">
              <a:solidFill>
                <a:schemeClr val="accent3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9"/>
          <c:order val="26"/>
          <c:tx>
            <c:strRef>
              <c:f>Calculations!$P$11</c:f>
              <c:strCache>
                <c:ptCount val="1"/>
                <c:pt idx="0">
                  <c:v>Example #14</c:v>
                </c:pt>
              </c:strCache>
            </c:strRef>
          </c:tx>
          <c:spPr>
            <a:ln w="25400" cap="rnd">
              <a:solidFill>
                <a:schemeClr val="accent4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Calculations!$P$13:$P$183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0"/>
          <c:order val="27"/>
          <c:tx>
            <c:strRef>
              <c:f>Calculations!$Q$11</c:f>
              <c:strCache>
                <c:ptCount val="1"/>
                <c:pt idx="0">
                  <c:v>Example #15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Calculations!$Q$13:$Q$183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1"/>
          <c:order val="28"/>
          <c:tx>
            <c:strRef>
              <c:f>Calculations!$R$11</c:f>
              <c:strCache>
                <c:ptCount val="1"/>
                <c:pt idx="0">
                  <c:v>Example #16</c:v>
                </c:pt>
              </c:strCache>
            </c:strRef>
          </c:tx>
          <c:spPr>
            <a:ln w="25400" cap="rnd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Calculations!$R$13:$R$183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2"/>
          <c:order val="29"/>
          <c:tx>
            <c:strRef>
              <c:f>Calculations!$S$11</c:f>
              <c:strCache>
                <c:ptCount val="1"/>
                <c:pt idx="0">
                  <c:v>Example #17</c:v>
                </c:pt>
              </c:strCache>
            </c:strRef>
          </c:tx>
          <c:spPr>
            <a:ln w="25400" cap="rnd">
              <a:solidFill>
                <a:schemeClr val="tx2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Calculations!$S$13:$S$183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3"/>
          <c:order val="30"/>
          <c:tx>
            <c:strRef>
              <c:f>Calculations!$T$11</c:f>
              <c:strCache>
                <c:ptCount val="1"/>
                <c:pt idx="0">
                  <c:v>Example #18</c:v>
                </c:pt>
              </c:strCache>
            </c:strRef>
          </c:tx>
          <c:spPr>
            <a:ln w="25400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Calculations!$T$13:$T$183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4"/>
          <c:order val="31"/>
          <c:tx>
            <c:strRef>
              <c:f>Calculations!$U$11</c:f>
              <c:strCache>
                <c:ptCount val="1"/>
                <c:pt idx="0">
                  <c:v>Example #19</c:v>
                </c:pt>
              </c:strCache>
            </c:strRef>
          </c:tx>
          <c:spPr>
            <a:ln w="25400" cap="rnd">
              <a:solidFill>
                <a:srgbClr val="FFD966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Calculations!$U$13:$U$183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5"/>
          <c:order val="32"/>
          <c:tx>
            <c:strRef>
              <c:f>Calculations!$V$11</c:f>
              <c:strCache>
                <c:ptCount val="1"/>
                <c:pt idx="0">
                  <c:v>Example #20</c:v>
                </c:pt>
              </c:strCache>
            </c:strRef>
          </c:tx>
          <c:spPr>
            <a:ln w="25400" cap="rnd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Calculations!$V$13:$V$183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4"/>
          <c:order val="33"/>
          <c:tx>
            <c:strRef>
              <c:f>Calculations!$F$544</c:f>
              <c:strCache>
                <c:ptCount val="1"/>
                <c:pt idx="0">
                  <c:v>25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1.954236267845977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5"/>
          <c:order val="34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9"/>
          <c:order val="35"/>
          <c:tx>
            <c:strRef>
              <c:f>Calculations!$B$548</c:f>
              <c:strCache>
                <c:ptCount val="1"/>
                <c:pt idx="0">
                  <c:v>25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64.509367540290768</c:v>
                </c:pt>
                <c:pt idx="1">
                  <c:v>22.762349535266189</c:v>
                </c:pt>
                <c:pt idx="2">
                  <c:v>7.6493191993305771</c:v>
                </c:pt>
                <c:pt idx="3">
                  <c:v>1</c:v>
                </c:pt>
              </c:numCache>
            </c:numRef>
          </c:yVal>
          <c:smooth val="0"/>
        </c:ser>
        <c:ser>
          <c:idx val="36"/>
          <c:order val="36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6702328"/>
        <c:axId val="266672272"/>
      </c:scatterChart>
      <c:valAx>
        <c:axId val="266702328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7576056105677902"/>
              <c:y val="0.931666666666666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672272"/>
        <c:crosses val="autoZero"/>
        <c:crossBetween val="midCat"/>
      </c:valAx>
      <c:valAx>
        <c:axId val="266672272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smtClean="0">
                    <a:effectLst/>
                  </a:rPr>
                  <a:t>Particles per 0.1 m² ≥ diameter </a:t>
                </a:r>
                <a:endParaRPr lang="en-US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11516666666666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702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46546804799099"/>
          <c:y val="2.2253156818171301E-2"/>
          <c:w val="0.87753453195200903"/>
          <c:h val="0.80982437021322895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424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6.9030513443892616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95.072762225549326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5"/>
          <c:order val="14"/>
          <c:tx>
            <c:strRef>
              <c:f>Calculations!$B$556</c:f>
              <c:strCache>
                <c:ptCount val="1"/>
                <c:pt idx="0">
                  <c:v>424</c:v>
                </c:pt>
              </c:strCache>
            </c:strRef>
          </c:tx>
          <c:spPr>
            <a:ln w="19050" cap="rnd" cmpd="sng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8"/>
            <c:bubble3D val="0"/>
          </c:dPt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6.9030513443892616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2467320.3736808202</c:v>
                </c:pt>
                <c:pt idx="1">
                  <c:v>870602.37764894206</c:v>
                </c:pt>
                <c:pt idx="2">
                  <c:v>292567.13908268348</c:v>
                </c:pt>
                <c:pt idx="3">
                  <c:v>23539.541347359431</c:v>
                </c:pt>
                <c:pt idx="4">
                  <c:v>2232.4573171858779</c:v>
                </c:pt>
                <c:pt idx="5">
                  <c:v>487.78174711964249</c:v>
                </c:pt>
                <c:pt idx="6">
                  <c:v>101.6880669341883</c:v>
                </c:pt>
                <c:pt idx="7">
                  <c:v>5.1306150752455766</c:v>
                </c:pt>
                <c:pt idx="8">
                  <c:v>0.44344008909050903</c:v>
                </c:pt>
                <c:pt idx="9">
                  <c:v>5.4692855012564399E-2</c:v>
                </c:pt>
                <c:pt idx="10">
                  <c:v>1.1434720271849601E-2</c:v>
                </c:pt>
                <c:pt idx="11">
                  <c:v>1</c:v>
                </c:pt>
              </c:numCache>
            </c:numRef>
          </c:yVal>
          <c:smooth val="0"/>
        </c:ser>
        <c:ser>
          <c:idx val="20"/>
          <c:order val="15"/>
          <c:tx>
            <c:strRef>
              <c:f>Calculations!$G$11</c:f>
              <c:strCache>
                <c:ptCount val="1"/>
                <c:pt idx="0">
                  <c:v>T1300454</c:v>
                </c:pt>
              </c:strCache>
            </c:strRef>
          </c:tx>
          <c:spPr>
            <a:ln w="38100" cap="rnd" cmpd="sng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2.3841461255836789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4.3229946539161439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4.6715116410851989</c:v>
                </c:pt>
                <c:pt idx="30">
                  <c:v>4.7353731677385396</c:v>
                </c:pt>
                <c:pt idx="31">
                  <c:v>4.7975529480095451</c:v>
                </c:pt>
                <c:pt idx="32">
                  <c:v>4.8581448979431476</c:v>
                </c:pt>
                <c:pt idx="33">
                  <c:v>4.917235042846456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5.1927179738554727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5.6654055551702971</c:v>
                </c:pt>
                <c:pt idx="49">
                  <c:v>5.7081145786777396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6.6256369672399567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6.7423164770157618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6.8541758366977978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7.0138107477629132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7.1646886798065852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7.2371549490007752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7.7181243700081952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8.4279314725728725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Calculations!$G$13:$G$183</c:f>
              <c:numCache>
                <c:formatCode>#,##0</c:formatCode>
                <c:ptCount val="171"/>
                <c:pt idx="0">
                  <c:v>2458008</c:v>
                </c:pt>
                <c:pt idx="1">
                  <c:v>526253</c:v>
                </c:pt>
                <c:pt idx="2">
                  <c:v>51904</c:v>
                </c:pt>
                <c:pt idx="3">
                  <c:v>13457</c:v>
                </c:pt>
                <c:pt idx="4">
                  <c:v>2643</c:v>
                </c:pt>
                <c:pt idx="5">
                  <c:v>961</c:v>
                </c:pt>
                <c:pt idx="6">
                  <c:v>721</c:v>
                </c:pt>
                <c:pt idx="7">
                  <c:v>481</c:v>
                </c:pt>
                <c:pt idx="8">
                  <c:v>240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17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18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36.984678877211913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19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280784"/>
        <c:axId val="366281176"/>
      </c:scatterChart>
      <c:valAx>
        <c:axId val="366280784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85831178764794"/>
              <c:y val="0.916508845966153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6281176"/>
        <c:crosses val="autoZero"/>
        <c:crossBetween val="midCat"/>
      </c:valAx>
      <c:valAx>
        <c:axId val="366281176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7.3373041096750399E-4"/>
              <c:y val="9.5956039454753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66280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323941387731"/>
          <c:y val="4.8888888888888898E-2"/>
          <c:w val="0.88167605861226905"/>
          <c:h val="0.80111351706036704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17.132454874930751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78.411040332582658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376.12549240069058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7454.7541933976081</c:v>
                </c:pt>
                <c:pt idx="4">
                  <c:v>435.12469449464959</c:v>
                </c:pt>
                <c:pt idx="5">
                  <c:v>95.072762225549283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86251.728672842917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699313.90925029502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6"/>
          <c:order val="14"/>
          <c:tx>
            <c:strRef>
              <c:f>Calculations!$C$11</c:f>
              <c:strCache>
                <c:ptCount val="1"/>
                <c:pt idx="0">
                  <c:v>T1300874</c:v>
                </c:pt>
              </c:strCache>
            </c:strRef>
          </c:tx>
          <c:spPr>
            <a:ln w="38100" cap="rnd" cmpd="sng">
              <a:solidFill>
                <a:srgbClr val="9933CC"/>
              </a:solidFill>
              <a:round/>
            </a:ln>
            <a:effectLst/>
          </c:spPr>
          <c:marker>
            <c:symbol val="none"/>
          </c:marker>
          <c:dPt>
            <c:idx val="5"/>
            <c:bubble3D val="0"/>
          </c:dPt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Calculations!$C$13:$C$183</c:f>
              <c:numCache>
                <c:formatCode>#,##0</c:formatCode>
                <c:ptCount val="171"/>
                <c:pt idx="0">
                  <c:v>20185</c:v>
                </c:pt>
                <c:pt idx="1">
                  <c:v>13216</c:v>
                </c:pt>
                <c:pt idx="2">
                  <c:v>11054</c:v>
                </c:pt>
                <c:pt idx="3">
                  <c:v>7690</c:v>
                </c:pt>
                <c:pt idx="4">
                  <c:v>2643</c:v>
                </c:pt>
                <c:pt idx="5">
                  <c:v>1442</c:v>
                </c:pt>
                <c:pt idx="6">
                  <c:v>961</c:v>
                </c:pt>
                <c:pt idx="7">
                  <c:v>721</c:v>
                </c:pt>
                <c:pt idx="8">
                  <c:v>481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7"/>
          <c:order val="15"/>
          <c:tx>
            <c:strRef>
              <c:f>Calculations!$D$11</c:f>
              <c:strCache>
                <c:ptCount val="1"/>
                <c:pt idx="0">
                  <c:v>T1300875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Calculations!$D$13:$D$183</c:f>
              <c:numCache>
                <c:formatCode>#,##0</c:formatCode>
                <c:ptCount val="171"/>
                <c:pt idx="0">
                  <c:v>4754055</c:v>
                </c:pt>
                <c:pt idx="1">
                  <c:v>1326445</c:v>
                </c:pt>
                <c:pt idx="2">
                  <c:v>384236</c:v>
                </c:pt>
                <c:pt idx="3">
                  <c:v>95158</c:v>
                </c:pt>
                <c:pt idx="4">
                  <c:v>23069</c:v>
                </c:pt>
                <c:pt idx="5">
                  <c:v>9372</c:v>
                </c:pt>
                <c:pt idx="6">
                  <c:v>6007</c:v>
                </c:pt>
                <c:pt idx="7">
                  <c:v>3845</c:v>
                </c:pt>
                <c:pt idx="8">
                  <c:v>2884</c:v>
                </c:pt>
                <c:pt idx="9">
                  <c:v>1922</c:v>
                </c:pt>
                <c:pt idx="10">
                  <c:v>1682</c:v>
                </c:pt>
                <c:pt idx="11">
                  <c:v>1682</c:v>
                </c:pt>
                <c:pt idx="12">
                  <c:v>1442</c:v>
                </c:pt>
                <c:pt idx="13">
                  <c:v>1201</c:v>
                </c:pt>
                <c:pt idx="14">
                  <c:v>1201</c:v>
                </c:pt>
                <c:pt idx="15">
                  <c:v>1201</c:v>
                </c:pt>
                <c:pt idx="16">
                  <c:v>1201</c:v>
                </c:pt>
                <c:pt idx="17">
                  <c:v>1201</c:v>
                </c:pt>
                <c:pt idx="18">
                  <c:v>1201</c:v>
                </c:pt>
                <c:pt idx="19">
                  <c:v>961</c:v>
                </c:pt>
                <c:pt idx="20">
                  <c:v>961</c:v>
                </c:pt>
                <c:pt idx="21">
                  <c:v>961</c:v>
                </c:pt>
                <c:pt idx="22">
                  <c:v>721</c:v>
                </c:pt>
                <c:pt idx="23">
                  <c:v>481</c:v>
                </c:pt>
                <c:pt idx="24">
                  <c:v>481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8"/>
          <c:order val="16"/>
          <c:tx>
            <c:strRef>
              <c:f>Calculations!$E$11</c:f>
              <c:strCache>
                <c:ptCount val="1"/>
                <c:pt idx="0">
                  <c:v>T1400052</c:v>
                </c:pt>
              </c:strCache>
            </c:strRef>
          </c:tx>
          <c:spPr>
            <a:ln w="38100" cap="rnd" cmpd="sng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Calculations!$E$13:$E$183</c:f>
              <c:numCache>
                <c:formatCode>#,##0</c:formatCode>
                <c:ptCount val="171"/>
                <c:pt idx="0">
                  <c:v>31239</c:v>
                </c:pt>
                <c:pt idx="1">
                  <c:v>23069</c:v>
                </c:pt>
                <c:pt idx="2">
                  <c:v>15379</c:v>
                </c:pt>
                <c:pt idx="3">
                  <c:v>9852</c:v>
                </c:pt>
                <c:pt idx="4">
                  <c:v>7930</c:v>
                </c:pt>
                <c:pt idx="5">
                  <c:v>5287</c:v>
                </c:pt>
                <c:pt idx="6">
                  <c:v>4085</c:v>
                </c:pt>
                <c:pt idx="7">
                  <c:v>3364</c:v>
                </c:pt>
                <c:pt idx="8">
                  <c:v>1922</c:v>
                </c:pt>
                <c:pt idx="9">
                  <c:v>1201</c:v>
                </c:pt>
                <c:pt idx="10">
                  <c:v>721</c:v>
                </c:pt>
                <c:pt idx="11">
                  <c:v>721</c:v>
                </c:pt>
                <c:pt idx="12">
                  <c:v>721</c:v>
                </c:pt>
                <c:pt idx="13">
                  <c:v>481</c:v>
                </c:pt>
                <c:pt idx="14">
                  <c:v>240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0"/>
          <c:order val="17"/>
          <c:tx>
            <c:strRef>
              <c:f>Calculations!$G$11</c:f>
              <c:strCache>
                <c:ptCount val="1"/>
                <c:pt idx="0">
                  <c:v>T1300312</c:v>
                </c:pt>
              </c:strCache>
            </c:strRef>
          </c:tx>
          <c:spPr>
            <a:ln w="254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Calculations!$G$13:$G$183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1"/>
          <c:order val="18"/>
          <c:tx>
            <c:strRef>
              <c:f>Calculations!$H$11</c:f>
              <c:strCache>
                <c:ptCount val="1"/>
                <c:pt idx="0">
                  <c:v>Example #6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9"/>
          <c:tx>
            <c:strRef>
              <c:f>Calculations!$I$11</c:f>
              <c:strCache>
                <c:ptCount val="1"/>
                <c:pt idx="0">
                  <c:v>Example #7</c:v>
                </c:pt>
              </c:strCache>
            </c:strRef>
          </c:tx>
          <c:spPr>
            <a:ln w="25400" cap="rnd">
              <a:solidFill>
                <a:schemeClr val="tx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3"/>
          <c:order val="20"/>
          <c:tx>
            <c:strRef>
              <c:f>Calculations!$J$11</c:f>
              <c:strCache>
                <c:ptCount val="1"/>
                <c:pt idx="0">
                  <c:v>0</c:v>
                </c:pt>
              </c:strCache>
            </c:strRef>
          </c:tx>
          <c:spPr>
            <a:ln w="25400" cap="rnd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Calculations!$J$13:$J$183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4"/>
          <c:order val="21"/>
          <c:tx>
            <c:strRef>
              <c:f>Calculations!$K$11</c:f>
              <c:strCache>
                <c:ptCount val="1"/>
                <c:pt idx="0">
                  <c:v>Example #9</c:v>
                </c:pt>
              </c:strCache>
            </c:strRef>
          </c:tx>
          <c:spPr>
            <a:ln w="25400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Calculations!$K$13:$K$183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5"/>
          <c:order val="22"/>
          <c:tx>
            <c:strRef>
              <c:f>Calculations!$L$11</c:f>
              <c:strCache>
                <c:ptCount val="1"/>
                <c:pt idx="0">
                  <c:v>Example #10</c:v>
                </c:pt>
              </c:strCache>
            </c:strRef>
          </c:tx>
          <c:spPr>
            <a:ln w="25400" cap="rnd">
              <a:solidFill>
                <a:schemeClr val="bg2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Calculations!$L$13:$L$183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6"/>
          <c:order val="23"/>
          <c:tx>
            <c:strRef>
              <c:f>Calculations!$M$11</c:f>
              <c:strCache>
                <c:ptCount val="1"/>
                <c:pt idx="0">
                  <c:v>Example #11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Calculations!$M$13:$M$183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24"/>
          <c:tx>
            <c:strRef>
              <c:f>Calculations!$N$11</c:f>
              <c:strCache>
                <c:ptCount val="1"/>
                <c:pt idx="0">
                  <c:v>Example #12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25"/>
          <c:tx>
            <c:strRef>
              <c:f>Calculations!$O$11</c:f>
              <c:strCache>
                <c:ptCount val="1"/>
                <c:pt idx="0">
                  <c:v>Example #13</c:v>
                </c:pt>
              </c:strCache>
            </c:strRef>
          </c:tx>
          <c:spPr>
            <a:ln w="25400" cap="rnd">
              <a:solidFill>
                <a:schemeClr val="accent3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9"/>
          <c:order val="26"/>
          <c:tx>
            <c:strRef>
              <c:f>Calculations!$P$11</c:f>
              <c:strCache>
                <c:ptCount val="1"/>
                <c:pt idx="0">
                  <c:v>Example #14</c:v>
                </c:pt>
              </c:strCache>
            </c:strRef>
          </c:tx>
          <c:spPr>
            <a:ln w="25400" cap="rnd">
              <a:solidFill>
                <a:schemeClr val="accent4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Calculations!$P$13:$P$183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0"/>
          <c:order val="27"/>
          <c:tx>
            <c:strRef>
              <c:f>Calculations!$Q$11</c:f>
              <c:strCache>
                <c:ptCount val="1"/>
                <c:pt idx="0">
                  <c:v>Example #15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Calculations!$Q$13:$Q$183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1"/>
          <c:order val="28"/>
          <c:tx>
            <c:strRef>
              <c:f>Calculations!$R$11</c:f>
              <c:strCache>
                <c:ptCount val="1"/>
                <c:pt idx="0">
                  <c:v>Example #16</c:v>
                </c:pt>
              </c:strCache>
            </c:strRef>
          </c:tx>
          <c:spPr>
            <a:ln w="25400" cap="rnd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Calculations!$R$13:$R$183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2"/>
          <c:order val="29"/>
          <c:tx>
            <c:strRef>
              <c:f>Calculations!$S$11</c:f>
              <c:strCache>
                <c:ptCount val="1"/>
                <c:pt idx="0">
                  <c:v>Example #17</c:v>
                </c:pt>
              </c:strCache>
            </c:strRef>
          </c:tx>
          <c:spPr>
            <a:ln w="25400" cap="rnd">
              <a:solidFill>
                <a:schemeClr val="tx2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Calculations!$S$13:$S$183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3"/>
          <c:order val="30"/>
          <c:tx>
            <c:strRef>
              <c:f>Calculations!$T$11</c:f>
              <c:strCache>
                <c:ptCount val="1"/>
                <c:pt idx="0">
                  <c:v>Example #18</c:v>
                </c:pt>
              </c:strCache>
            </c:strRef>
          </c:tx>
          <c:spPr>
            <a:ln w="25400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Calculations!$T$13:$T$183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4"/>
          <c:order val="31"/>
          <c:tx>
            <c:strRef>
              <c:f>Calculations!$U$11</c:f>
              <c:strCache>
                <c:ptCount val="1"/>
                <c:pt idx="0">
                  <c:v>Example #19</c:v>
                </c:pt>
              </c:strCache>
            </c:strRef>
          </c:tx>
          <c:spPr>
            <a:ln w="25400" cap="rnd">
              <a:solidFill>
                <a:srgbClr val="FFD966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Calculations!$U$13:$U$183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5"/>
          <c:order val="32"/>
          <c:tx>
            <c:strRef>
              <c:f>Calculations!$V$11</c:f>
              <c:strCache>
                <c:ptCount val="1"/>
                <c:pt idx="0">
                  <c:v>Example #20</c:v>
                </c:pt>
              </c:strCache>
            </c:strRef>
          </c:tx>
          <c:spPr>
            <a:ln w="25400" cap="rnd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Calculations!$V$13:$V$183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4"/>
          <c:order val="33"/>
          <c:tx>
            <c:strRef>
              <c:f>Calculations!$F$544</c:f>
              <c:strCache>
                <c:ptCount val="1"/>
                <c:pt idx="0">
                  <c:v>25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1.954236267845977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5"/>
          <c:order val="34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9"/>
          <c:order val="35"/>
          <c:tx>
            <c:strRef>
              <c:f>Calculations!$B$548</c:f>
              <c:strCache>
                <c:ptCount val="1"/>
                <c:pt idx="0">
                  <c:v>25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64.509367540290768</c:v>
                </c:pt>
                <c:pt idx="1">
                  <c:v>22.762349535266189</c:v>
                </c:pt>
                <c:pt idx="2">
                  <c:v>7.6493191993305771</c:v>
                </c:pt>
                <c:pt idx="3">
                  <c:v>1</c:v>
                </c:pt>
              </c:numCache>
            </c:numRef>
          </c:yVal>
          <c:smooth val="0"/>
        </c:ser>
        <c:ser>
          <c:idx val="36"/>
          <c:order val="36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5475560"/>
        <c:axId val="268576408"/>
      </c:scatterChart>
      <c:valAx>
        <c:axId val="265475560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7576056105677902"/>
              <c:y val="0.931666666666666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8576408"/>
        <c:crosses val="autoZero"/>
        <c:crossBetween val="midCat"/>
      </c:valAx>
      <c:valAx>
        <c:axId val="268576408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smtClean="0">
                    <a:effectLst/>
                  </a:rPr>
                  <a:t>Particles per 0.1 m² ≥ diameter </a:t>
                </a:r>
                <a:endParaRPr lang="en-US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11516666666666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5475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Hanford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HAM2</c:v>
                </c:pt>
                <c:pt idx="1">
                  <c:v>HAM3</c:v>
                </c:pt>
                <c:pt idx="2">
                  <c:v>HAM4</c:v>
                </c:pt>
                <c:pt idx="3">
                  <c:v>BSC1</c:v>
                </c:pt>
                <c:pt idx="4">
                  <c:v>BSC2</c:v>
                </c:pt>
                <c:pt idx="5">
                  <c:v>BSC3</c:v>
                </c:pt>
                <c:pt idx="6">
                  <c:v>BSC6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</c:ser>
        <c:ser>
          <c:idx val="1"/>
          <c:order val="1"/>
          <c:tx>
            <c:v>Livingston</c:v>
          </c:tx>
          <c:invertIfNegative val="0"/>
          <c:val>
            <c:numRef>
              <c:f>Sheet1!$C$2:$C$9</c:f>
              <c:numCache>
                <c:formatCode>General</c:formatCode>
                <c:ptCount val="8"/>
                <c:pt idx="0">
                  <c:v>18</c:v>
                </c:pt>
                <c:pt idx="1">
                  <c:v>18</c:v>
                </c:pt>
                <c:pt idx="2">
                  <c:v>2</c:v>
                </c:pt>
                <c:pt idx="3">
                  <c:v>5</c:v>
                </c:pt>
                <c:pt idx="4">
                  <c:v>6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66654744"/>
        <c:axId val="266666640"/>
      </c:barChart>
      <c:catAx>
        <c:axId val="266654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crossAx val="266666640"/>
        <c:crosses val="autoZero"/>
        <c:auto val="1"/>
        <c:lblAlgn val="ctr"/>
        <c:lblOffset val="100"/>
        <c:noMultiLvlLbl val="0"/>
      </c:catAx>
      <c:valAx>
        <c:axId val="266666640"/>
        <c:scaling>
          <c:orientation val="minMax"/>
          <c:max val="18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Number of wafers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"/>
              <c:y val="0.286083406240887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66654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18615728589495"/>
          <c:y val="4.5925882399028499E-2"/>
          <c:w val="0.160400991542724"/>
          <c:h val="0.14672249302170601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Hanford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HAM2</c:v>
                </c:pt>
                <c:pt idx="1">
                  <c:v>HAM3</c:v>
                </c:pt>
                <c:pt idx="2">
                  <c:v>HAM4</c:v>
                </c:pt>
                <c:pt idx="3">
                  <c:v>BSC1</c:v>
                </c:pt>
                <c:pt idx="4">
                  <c:v>BSC2</c:v>
                </c:pt>
                <c:pt idx="5">
                  <c:v>BSC3</c:v>
                </c:pt>
                <c:pt idx="6">
                  <c:v>BSC6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</c:ser>
        <c:ser>
          <c:idx val="1"/>
          <c:order val="1"/>
          <c:tx>
            <c:v>Livingston</c:v>
          </c:tx>
          <c:invertIfNegative val="0"/>
          <c:val>
            <c:numRef>
              <c:f>Sheet1!$C$2:$C$9</c:f>
              <c:numCache>
                <c:formatCode>General</c:formatCode>
                <c:ptCount val="8"/>
                <c:pt idx="0">
                  <c:v>18</c:v>
                </c:pt>
                <c:pt idx="1">
                  <c:v>18</c:v>
                </c:pt>
                <c:pt idx="2">
                  <c:v>2</c:v>
                </c:pt>
                <c:pt idx="3">
                  <c:v>5</c:v>
                </c:pt>
                <c:pt idx="4">
                  <c:v>6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73707128"/>
        <c:axId val="373707520"/>
      </c:barChart>
      <c:catAx>
        <c:axId val="373707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crossAx val="373707520"/>
        <c:crosses val="autoZero"/>
        <c:auto val="1"/>
        <c:lblAlgn val="ctr"/>
        <c:lblOffset val="100"/>
        <c:noMultiLvlLbl val="0"/>
      </c:catAx>
      <c:valAx>
        <c:axId val="373707520"/>
        <c:scaling>
          <c:orientation val="minMax"/>
          <c:max val="18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Number of wafers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"/>
              <c:y val="0.286083406240887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73707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18615728589495"/>
          <c:y val="4.5925882399028499E-2"/>
          <c:w val="0.160400991542724"/>
          <c:h val="0.14672249302170601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46546804799099"/>
          <c:y val="2.2253156818171301E-2"/>
          <c:w val="0.87753453195200903"/>
          <c:h val="0.80982437021322895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424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6.9030513443892616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95.072762225549326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5"/>
          <c:order val="14"/>
          <c:tx>
            <c:strRef>
              <c:f>Calculations!$B$556</c:f>
              <c:strCache>
                <c:ptCount val="1"/>
                <c:pt idx="0">
                  <c:v>424</c:v>
                </c:pt>
              </c:strCache>
            </c:strRef>
          </c:tx>
          <c:spPr>
            <a:ln w="19050" cap="rnd" cmpd="sng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8"/>
            <c:bubble3D val="0"/>
          </c:dPt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6.9030513443892616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2467320.3736808202</c:v>
                </c:pt>
                <c:pt idx="1">
                  <c:v>870602.37764894206</c:v>
                </c:pt>
                <c:pt idx="2">
                  <c:v>292567.13908268348</c:v>
                </c:pt>
                <c:pt idx="3">
                  <c:v>23539.541347359431</c:v>
                </c:pt>
                <c:pt idx="4">
                  <c:v>2232.4573171858779</c:v>
                </c:pt>
                <c:pt idx="5">
                  <c:v>487.78174711964249</c:v>
                </c:pt>
                <c:pt idx="6">
                  <c:v>101.6880669341883</c:v>
                </c:pt>
                <c:pt idx="7">
                  <c:v>5.1306150752455766</c:v>
                </c:pt>
                <c:pt idx="8">
                  <c:v>0.44344008909050903</c:v>
                </c:pt>
                <c:pt idx="9">
                  <c:v>5.4692855012564399E-2</c:v>
                </c:pt>
                <c:pt idx="10">
                  <c:v>1.1434720271849601E-2</c:v>
                </c:pt>
                <c:pt idx="11">
                  <c:v>1</c:v>
                </c:pt>
              </c:numCache>
            </c:numRef>
          </c:yVal>
          <c:smooth val="0"/>
        </c:ser>
        <c:ser>
          <c:idx val="20"/>
          <c:order val="15"/>
          <c:tx>
            <c:strRef>
              <c:f>Calculations!$G$11</c:f>
              <c:strCache>
                <c:ptCount val="1"/>
                <c:pt idx="0">
                  <c:v>T1300454</c:v>
                </c:pt>
              </c:strCache>
            </c:strRef>
          </c:tx>
          <c:spPr>
            <a:ln w="38100" cap="rnd" cmpd="sng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2.3841461255836789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4.3229946539161439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4.6715116410851989</c:v>
                </c:pt>
                <c:pt idx="30">
                  <c:v>4.7353731677385396</c:v>
                </c:pt>
                <c:pt idx="31">
                  <c:v>4.7975529480095451</c:v>
                </c:pt>
                <c:pt idx="32">
                  <c:v>4.8581448979431476</c:v>
                </c:pt>
                <c:pt idx="33">
                  <c:v>4.917235042846456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5.1927179738554727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5.6654055551702971</c:v>
                </c:pt>
                <c:pt idx="49">
                  <c:v>5.7081145786777396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6.6256369672399567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6.7423164770157618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6.8541758366977978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7.0138107477629132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7.1646886798065852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7.2371549490007752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7.7181243700081952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8.4279314725728725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Calculations!$G$13:$G$183</c:f>
              <c:numCache>
                <c:formatCode>#,##0</c:formatCode>
                <c:ptCount val="171"/>
                <c:pt idx="0">
                  <c:v>2458008</c:v>
                </c:pt>
                <c:pt idx="1">
                  <c:v>526253</c:v>
                </c:pt>
                <c:pt idx="2">
                  <c:v>51904</c:v>
                </c:pt>
                <c:pt idx="3">
                  <c:v>13457</c:v>
                </c:pt>
                <c:pt idx="4">
                  <c:v>2643</c:v>
                </c:pt>
                <c:pt idx="5">
                  <c:v>961</c:v>
                </c:pt>
                <c:pt idx="6">
                  <c:v>721</c:v>
                </c:pt>
                <c:pt idx="7">
                  <c:v>481</c:v>
                </c:pt>
                <c:pt idx="8">
                  <c:v>240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17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18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36.984678877211913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19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6027312"/>
        <c:axId val="266027704"/>
      </c:scatterChart>
      <c:valAx>
        <c:axId val="266027312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85831178764794"/>
              <c:y val="0.916508845966153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027704"/>
        <c:crosses val="autoZero"/>
        <c:crossBetween val="midCat"/>
      </c:valAx>
      <c:valAx>
        <c:axId val="266027704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7.3373041096750399E-4"/>
              <c:y val="9.5956039454753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027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39658514396E-2"/>
          <c:y val="3.9426523297491002E-2"/>
          <c:w val="0.87774435881027202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 (2)'!$D$19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</c:spPr>
          <c:invertIfNegative val="0"/>
          <c:cat>
            <c:strRef>
              <c:f>'Project Timeline (2)'!$C$20:$C$35</c:f>
              <c:strCache>
                <c:ptCount val="16"/>
                <c:pt idx="0">
                  <c:v>1</c:v>
                </c:pt>
                <c:pt idx="1">
                  <c:v>Pump down #1 (doors close)</c:v>
                </c:pt>
                <c:pt idx="2">
                  <c:v>Vent  (doors open)</c:v>
                </c:pt>
                <c:pt idx="3">
                  <c:v>1//2/3/4</c:v>
                </c:pt>
                <c:pt idx="4">
                  <c:v>Pump down #2</c:v>
                </c:pt>
                <c:pt idx="5">
                  <c:v>Vent</c:v>
                </c:pt>
                <c:pt idx="6">
                  <c:v>2</c:v>
                </c:pt>
                <c:pt idx="7">
                  <c:v>3/4/5</c:v>
                </c:pt>
                <c:pt idx="8">
                  <c:v>5</c:v>
                </c:pt>
                <c:pt idx="9">
                  <c:v>6</c:v>
                </c:pt>
                <c:pt idx="10">
                  <c:v>Pump down #3</c:v>
                </c:pt>
                <c:pt idx="11">
                  <c:v>Vent</c:v>
                </c:pt>
                <c:pt idx="12">
                  <c:v>6/7</c:v>
                </c:pt>
                <c:pt idx="13">
                  <c:v>Pump down #4</c:v>
                </c:pt>
                <c:pt idx="14">
                  <c:v>Vent</c:v>
                </c:pt>
                <c:pt idx="15">
                  <c:v>7</c:v>
                </c:pt>
              </c:strCache>
            </c:strRef>
          </c:cat>
          <c:val>
            <c:numRef>
              <c:f>'Project Timeline (2)'!$D$20:$D$35</c:f>
              <c:numCache>
                <c:formatCode>General</c:formatCode>
                <c:ptCount val="16"/>
                <c:pt idx="0">
                  <c:v>-50</c:v>
                </c:pt>
                <c:pt idx="1">
                  <c:v>30</c:v>
                </c:pt>
                <c:pt idx="2">
                  <c:v>20</c:v>
                </c:pt>
                <c:pt idx="3">
                  <c:v>-50</c:v>
                </c:pt>
                <c:pt idx="4">
                  <c:v>10</c:v>
                </c:pt>
                <c:pt idx="5">
                  <c:v>10</c:v>
                </c:pt>
                <c:pt idx="6">
                  <c:v>-50</c:v>
                </c:pt>
                <c:pt idx="7">
                  <c:v>-50</c:v>
                </c:pt>
                <c:pt idx="8">
                  <c:v>-50</c:v>
                </c:pt>
                <c:pt idx="9">
                  <c:v>-50</c:v>
                </c:pt>
                <c:pt idx="10">
                  <c:v>25</c:v>
                </c:pt>
                <c:pt idx="11">
                  <c:v>20</c:v>
                </c:pt>
                <c:pt idx="12">
                  <c:v>-50</c:v>
                </c:pt>
                <c:pt idx="13">
                  <c:v>50</c:v>
                </c:pt>
                <c:pt idx="14">
                  <c:v>40</c:v>
                </c:pt>
                <c:pt idx="15">
                  <c:v>-50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645280"/>
        <c:axId val="373031208"/>
      </c:barChart>
      <c:lineChart>
        <c:grouping val="standard"/>
        <c:varyColors val="0"/>
        <c:ser>
          <c:idx val="0"/>
          <c:order val="0"/>
          <c:tx>
            <c:strRef>
              <c:f>'Project Timeline (2)'!$B$19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 w="38100" cap="flat">
                <a:solidFill>
                  <a:srgbClr val="FF0000"/>
                </a:solidFill>
                <a:miter lim="800000"/>
              </a:ln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5"/>
            <c:marker>
              <c:symbol val="none"/>
            </c:marker>
            <c:bubble3D val="0"/>
          </c:dPt>
          <c:errBars>
            <c:errDir val="y"/>
            <c:errBarType val="both"/>
            <c:errValType val="percentage"/>
            <c:noEndCap val="0"/>
            <c:val val="5"/>
            <c:spPr>
              <a:ln>
                <a:noFill/>
              </a:ln>
            </c:spPr>
          </c:errBars>
          <c:cat>
            <c:numRef>
              <c:f>'Project Timeline (2)'!$B$20:$B$35</c:f>
              <c:numCache>
                <c:formatCode>m/d/yyyy</c:formatCode>
                <c:ptCount val="16"/>
                <c:pt idx="0">
                  <c:v>41133</c:v>
                </c:pt>
                <c:pt idx="1">
                  <c:v>41140</c:v>
                </c:pt>
                <c:pt idx="2">
                  <c:v>41211</c:v>
                </c:pt>
                <c:pt idx="3">
                  <c:v>41263</c:v>
                </c:pt>
                <c:pt idx="4">
                  <c:v>41264</c:v>
                </c:pt>
                <c:pt idx="5">
                  <c:v>41317</c:v>
                </c:pt>
                <c:pt idx="6">
                  <c:v>41318</c:v>
                </c:pt>
                <c:pt idx="7">
                  <c:v>41361</c:v>
                </c:pt>
                <c:pt idx="8">
                  <c:v>41445</c:v>
                </c:pt>
                <c:pt idx="9">
                  <c:v>41448</c:v>
                </c:pt>
                <c:pt idx="10">
                  <c:v>41451</c:v>
                </c:pt>
                <c:pt idx="11">
                  <c:v>41526</c:v>
                </c:pt>
                <c:pt idx="12">
                  <c:v>41533</c:v>
                </c:pt>
                <c:pt idx="13">
                  <c:v>41541</c:v>
                </c:pt>
                <c:pt idx="14">
                  <c:v>41596</c:v>
                </c:pt>
                <c:pt idx="15">
                  <c:v>41597</c:v>
                </c:pt>
              </c:numCache>
            </c:numRef>
          </c:cat>
          <c:val>
            <c:numRef>
              <c:f>'Project Timeline (2)'!$E$20:$E$35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681368"/>
        <c:axId val="373030816"/>
      </c:lineChart>
      <c:dateAx>
        <c:axId val="266681368"/>
        <c:scaling>
          <c:orientation val="minMax"/>
        </c:scaling>
        <c:delete val="0"/>
        <c:axPos val="b"/>
        <c:numFmt formatCode="[$-409]mmm\ \'yy;@" sourceLinked="0"/>
        <c:majorTickMark val="cross"/>
        <c:minorTickMark val="in"/>
        <c:tickLblPos val="nextTo"/>
        <c:spPr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olid"/>
          </a:ln>
        </c:spPr>
        <c:txPr>
          <a:bodyPr/>
          <a:lstStyle/>
          <a:p>
            <a:pPr>
              <a:defRPr sz="1600" b="1">
                <a:solidFill>
                  <a:schemeClr val="tx1"/>
                </a:solidFill>
              </a:defRPr>
            </a:pPr>
            <a:endParaRPr lang="en-US"/>
          </a:p>
        </c:txPr>
        <c:crossAx val="373030816"/>
        <c:crosses val="autoZero"/>
        <c:auto val="1"/>
        <c:lblOffset val="100"/>
        <c:baseTimeUnit val="days"/>
        <c:majorUnit val="1"/>
        <c:majorTimeUnit val="months"/>
        <c:minorUnit val="7"/>
        <c:minorTimeUnit val="days"/>
      </c:dateAx>
      <c:valAx>
        <c:axId val="373030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6681368"/>
        <c:crosses val="autoZero"/>
        <c:crossBetween val="midCat"/>
      </c:valAx>
      <c:valAx>
        <c:axId val="37303120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269645280"/>
        <c:crosses val="max"/>
        <c:crossBetween val="between"/>
      </c:valAx>
      <c:catAx>
        <c:axId val="269645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3031208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39658514396E-2"/>
          <c:y val="3.9426523297491002E-2"/>
          <c:w val="0.87774435881027202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 (2)'!$D$19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</c:spPr>
          <c:invertIfNegative val="0"/>
          <c:cat>
            <c:strRef>
              <c:f>'Project Timeline (2)'!$C$20:$C$35</c:f>
              <c:strCache>
                <c:ptCount val="16"/>
                <c:pt idx="0">
                  <c:v>1</c:v>
                </c:pt>
                <c:pt idx="1">
                  <c:v>Pump down #1 (doors close)</c:v>
                </c:pt>
                <c:pt idx="2">
                  <c:v>Vent  (doors open)</c:v>
                </c:pt>
                <c:pt idx="3">
                  <c:v>1//2/3/4</c:v>
                </c:pt>
                <c:pt idx="4">
                  <c:v>Pump down #2</c:v>
                </c:pt>
                <c:pt idx="5">
                  <c:v>Vent</c:v>
                </c:pt>
                <c:pt idx="6">
                  <c:v>2</c:v>
                </c:pt>
                <c:pt idx="7">
                  <c:v>3/4/5</c:v>
                </c:pt>
                <c:pt idx="8">
                  <c:v>5</c:v>
                </c:pt>
                <c:pt idx="9">
                  <c:v>6</c:v>
                </c:pt>
                <c:pt idx="10">
                  <c:v>Pump down #3</c:v>
                </c:pt>
                <c:pt idx="11">
                  <c:v>Vent</c:v>
                </c:pt>
                <c:pt idx="12">
                  <c:v>6/7</c:v>
                </c:pt>
                <c:pt idx="13">
                  <c:v>Pump down #4</c:v>
                </c:pt>
                <c:pt idx="14">
                  <c:v>Vent</c:v>
                </c:pt>
                <c:pt idx="15">
                  <c:v>7</c:v>
                </c:pt>
              </c:strCache>
            </c:strRef>
          </c:cat>
          <c:val>
            <c:numRef>
              <c:f>'Project Timeline (2)'!$D$20:$D$35</c:f>
              <c:numCache>
                <c:formatCode>General</c:formatCode>
                <c:ptCount val="16"/>
                <c:pt idx="0">
                  <c:v>-50</c:v>
                </c:pt>
                <c:pt idx="1">
                  <c:v>30</c:v>
                </c:pt>
                <c:pt idx="2">
                  <c:v>20</c:v>
                </c:pt>
                <c:pt idx="3">
                  <c:v>-50</c:v>
                </c:pt>
                <c:pt idx="4">
                  <c:v>10</c:v>
                </c:pt>
                <c:pt idx="5">
                  <c:v>10</c:v>
                </c:pt>
                <c:pt idx="6">
                  <c:v>-50</c:v>
                </c:pt>
                <c:pt idx="7">
                  <c:v>-50</c:v>
                </c:pt>
                <c:pt idx="8">
                  <c:v>-50</c:v>
                </c:pt>
                <c:pt idx="9">
                  <c:v>-50</c:v>
                </c:pt>
                <c:pt idx="10">
                  <c:v>25</c:v>
                </c:pt>
                <c:pt idx="11">
                  <c:v>20</c:v>
                </c:pt>
                <c:pt idx="12">
                  <c:v>-50</c:v>
                </c:pt>
                <c:pt idx="13">
                  <c:v>50</c:v>
                </c:pt>
                <c:pt idx="14">
                  <c:v>40</c:v>
                </c:pt>
                <c:pt idx="15">
                  <c:v>-50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528520"/>
        <c:axId val="269528128"/>
      </c:barChart>
      <c:lineChart>
        <c:grouping val="standard"/>
        <c:varyColors val="0"/>
        <c:ser>
          <c:idx val="0"/>
          <c:order val="0"/>
          <c:tx>
            <c:strRef>
              <c:f>'Project Timeline (2)'!$B$19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 w="38100" cap="flat">
                <a:solidFill>
                  <a:srgbClr val="FF0000"/>
                </a:solidFill>
                <a:miter lim="800000"/>
              </a:ln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5"/>
            <c:marker>
              <c:symbol val="none"/>
            </c:marker>
            <c:bubble3D val="0"/>
          </c:dPt>
          <c:errBars>
            <c:errDir val="y"/>
            <c:errBarType val="both"/>
            <c:errValType val="percentage"/>
            <c:noEndCap val="0"/>
            <c:val val="5"/>
            <c:spPr>
              <a:ln>
                <a:noFill/>
              </a:ln>
            </c:spPr>
          </c:errBars>
          <c:cat>
            <c:numRef>
              <c:f>'Project Timeline (2)'!$B$20:$B$35</c:f>
              <c:numCache>
                <c:formatCode>m/d/yyyy</c:formatCode>
                <c:ptCount val="16"/>
                <c:pt idx="0">
                  <c:v>41133</c:v>
                </c:pt>
                <c:pt idx="1">
                  <c:v>41140</c:v>
                </c:pt>
                <c:pt idx="2">
                  <c:v>41211</c:v>
                </c:pt>
                <c:pt idx="3">
                  <c:v>41263</c:v>
                </c:pt>
                <c:pt idx="4">
                  <c:v>41264</c:v>
                </c:pt>
                <c:pt idx="5">
                  <c:v>41317</c:v>
                </c:pt>
                <c:pt idx="6">
                  <c:v>41318</c:v>
                </c:pt>
                <c:pt idx="7">
                  <c:v>41361</c:v>
                </c:pt>
                <c:pt idx="8">
                  <c:v>41445</c:v>
                </c:pt>
                <c:pt idx="9">
                  <c:v>41448</c:v>
                </c:pt>
                <c:pt idx="10">
                  <c:v>41451</c:v>
                </c:pt>
                <c:pt idx="11">
                  <c:v>41526</c:v>
                </c:pt>
                <c:pt idx="12">
                  <c:v>41533</c:v>
                </c:pt>
                <c:pt idx="13">
                  <c:v>41541</c:v>
                </c:pt>
                <c:pt idx="14">
                  <c:v>41596</c:v>
                </c:pt>
                <c:pt idx="15">
                  <c:v>41597</c:v>
                </c:pt>
              </c:numCache>
            </c:numRef>
          </c:cat>
          <c:val>
            <c:numRef>
              <c:f>'Project Timeline (2)'!$E$20:$E$35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9234480"/>
        <c:axId val="269234872"/>
      </c:lineChart>
      <c:dateAx>
        <c:axId val="269234480"/>
        <c:scaling>
          <c:orientation val="minMax"/>
        </c:scaling>
        <c:delete val="0"/>
        <c:axPos val="b"/>
        <c:numFmt formatCode="[$-409]mmm\ \'yy;@" sourceLinked="0"/>
        <c:majorTickMark val="cross"/>
        <c:minorTickMark val="in"/>
        <c:tickLblPos val="nextTo"/>
        <c:spPr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olid"/>
          </a:ln>
        </c:spPr>
        <c:txPr>
          <a:bodyPr/>
          <a:lstStyle/>
          <a:p>
            <a:pPr>
              <a:defRPr sz="1600" b="1">
                <a:solidFill>
                  <a:schemeClr val="tx1"/>
                </a:solidFill>
              </a:defRPr>
            </a:pPr>
            <a:endParaRPr lang="en-US"/>
          </a:p>
        </c:txPr>
        <c:crossAx val="269234872"/>
        <c:crosses val="autoZero"/>
        <c:auto val="1"/>
        <c:lblOffset val="100"/>
        <c:baseTimeUnit val="days"/>
        <c:majorUnit val="1"/>
        <c:majorTimeUnit val="months"/>
        <c:minorUnit val="7"/>
        <c:minorTimeUnit val="days"/>
      </c:dateAx>
      <c:valAx>
        <c:axId val="269234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9234480"/>
        <c:crosses val="autoZero"/>
        <c:crossBetween val="midCat"/>
      </c:valAx>
      <c:valAx>
        <c:axId val="26952812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269528520"/>
        <c:crosses val="max"/>
        <c:crossBetween val="between"/>
      </c:valAx>
      <c:catAx>
        <c:axId val="269528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9528128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39658514396E-2"/>
          <c:y val="3.9426523297491002E-2"/>
          <c:w val="0.87774435881027202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 (2)'!$D$19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'Project Timeline (2)'!$C$20:$C$35</c:f>
              <c:strCache>
                <c:ptCount val="16"/>
                <c:pt idx="0">
                  <c:v>1</c:v>
                </c:pt>
                <c:pt idx="1">
                  <c:v>Pump down #1 (doors close)</c:v>
                </c:pt>
                <c:pt idx="2">
                  <c:v>Vent  (doors open)</c:v>
                </c:pt>
                <c:pt idx="3">
                  <c:v>1//2/3/4</c:v>
                </c:pt>
                <c:pt idx="4">
                  <c:v>Pump down #2</c:v>
                </c:pt>
                <c:pt idx="5">
                  <c:v>Vent</c:v>
                </c:pt>
                <c:pt idx="6">
                  <c:v>2</c:v>
                </c:pt>
                <c:pt idx="7">
                  <c:v>3/4/5</c:v>
                </c:pt>
                <c:pt idx="8">
                  <c:v>5</c:v>
                </c:pt>
                <c:pt idx="9">
                  <c:v>6</c:v>
                </c:pt>
                <c:pt idx="10">
                  <c:v>Pump down #3</c:v>
                </c:pt>
                <c:pt idx="11">
                  <c:v>Vent</c:v>
                </c:pt>
                <c:pt idx="12">
                  <c:v>6/7</c:v>
                </c:pt>
                <c:pt idx="13">
                  <c:v>Pump down #4</c:v>
                </c:pt>
                <c:pt idx="14">
                  <c:v>Vent</c:v>
                </c:pt>
                <c:pt idx="15">
                  <c:v>7</c:v>
                </c:pt>
              </c:strCache>
            </c:strRef>
          </c:cat>
          <c:val>
            <c:numRef>
              <c:f>'Project Timeline (2)'!$D$20:$D$35</c:f>
              <c:numCache>
                <c:formatCode>General</c:formatCode>
                <c:ptCount val="16"/>
                <c:pt idx="0">
                  <c:v>-50</c:v>
                </c:pt>
                <c:pt idx="1">
                  <c:v>30</c:v>
                </c:pt>
                <c:pt idx="2">
                  <c:v>20</c:v>
                </c:pt>
                <c:pt idx="3">
                  <c:v>-50</c:v>
                </c:pt>
                <c:pt idx="4">
                  <c:v>10</c:v>
                </c:pt>
                <c:pt idx="5">
                  <c:v>10</c:v>
                </c:pt>
                <c:pt idx="6">
                  <c:v>-50</c:v>
                </c:pt>
                <c:pt idx="7">
                  <c:v>-50</c:v>
                </c:pt>
                <c:pt idx="8">
                  <c:v>-50</c:v>
                </c:pt>
                <c:pt idx="9">
                  <c:v>-50</c:v>
                </c:pt>
                <c:pt idx="10">
                  <c:v>25</c:v>
                </c:pt>
                <c:pt idx="11">
                  <c:v>20</c:v>
                </c:pt>
                <c:pt idx="12">
                  <c:v>-50</c:v>
                </c:pt>
                <c:pt idx="13">
                  <c:v>50</c:v>
                </c:pt>
                <c:pt idx="14">
                  <c:v>40</c:v>
                </c:pt>
                <c:pt idx="15">
                  <c:v>-50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6020184"/>
        <c:axId val="266664984"/>
      </c:barChart>
      <c:lineChart>
        <c:grouping val="standard"/>
        <c:varyColors val="0"/>
        <c:ser>
          <c:idx val="0"/>
          <c:order val="0"/>
          <c:tx>
            <c:strRef>
              <c:f>'Project Timeline (2)'!$B$19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 w="38100" cap="flat">
                <a:solidFill>
                  <a:srgbClr val="FF0000"/>
                </a:solidFill>
                <a:miter lim="800000"/>
              </a:ln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5"/>
            <c:marker>
              <c:symbol val="none"/>
            </c:marker>
            <c:bubble3D val="0"/>
          </c:dPt>
          <c:errBars>
            <c:errDir val="y"/>
            <c:errBarType val="both"/>
            <c:errValType val="percentage"/>
            <c:noEndCap val="0"/>
            <c:val val="5"/>
            <c:spPr>
              <a:ln>
                <a:noFill/>
              </a:ln>
            </c:spPr>
          </c:errBars>
          <c:cat>
            <c:numRef>
              <c:f>'Project Timeline (2)'!$B$20:$B$35</c:f>
              <c:numCache>
                <c:formatCode>m/d/yyyy</c:formatCode>
                <c:ptCount val="16"/>
                <c:pt idx="0">
                  <c:v>41133</c:v>
                </c:pt>
                <c:pt idx="1">
                  <c:v>41140</c:v>
                </c:pt>
                <c:pt idx="2">
                  <c:v>41211</c:v>
                </c:pt>
                <c:pt idx="3">
                  <c:v>41263</c:v>
                </c:pt>
                <c:pt idx="4">
                  <c:v>41264</c:v>
                </c:pt>
                <c:pt idx="5">
                  <c:v>41317</c:v>
                </c:pt>
                <c:pt idx="6">
                  <c:v>41318</c:v>
                </c:pt>
                <c:pt idx="7">
                  <c:v>41361</c:v>
                </c:pt>
                <c:pt idx="8">
                  <c:v>41445</c:v>
                </c:pt>
                <c:pt idx="9">
                  <c:v>41448</c:v>
                </c:pt>
                <c:pt idx="10">
                  <c:v>41451</c:v>
                </c:pt>
                <c:pt idx="11">
                  <c:v>41526</c:v>
                </c:pt>
                <c:pt idx="12">
                  <c:v>41533</c:v>
                </c:pt>
                <c:pt idx="13">
                  <c:v>41541</c:v>
                </c:pt>
                <c:pt idx="14">
                  <c:v>41596</c:v>
                </c:pt>
                <c:pt idx="15">
                  <c:v>41597</c:v>
                </c:pt>
              </c:numCache>
            </c:numRef>
          </c:cat>
          <c:val>
            <c:numRef>
              <c:f>'Project Timeline (2)'!$E$20:$E$35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848864"/>
        <c:axId val="266664592"/>
      </c:lineChart>
      <c:dateAx>
        <c:axId val="365848864"/>
        <c:scaling>
          <c:orientation val="minMax"/>
        </c:scaling>
        <c:delete val="0"/>
        <c:axPos val="b"/>
        <c:numFmt formatCode="[$-409]mmm\ \'yy;@" sourceLinked="0"/>
        <c:majorTickMark val="cross"/>
        <c:minorTickMark val="in"/>
        <c:tickLblPos val="nextTo"/>
        <c:spPr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olid"/>
          </a:ln>
        </c:spPr>
        <c:txPr>
          <a:bodyPr/>
          <a:lstStyle/>
          <a:p>
            <a: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266664592"/>
        <c:crosses val="autoZero"/>
        <c:auto val="1"/>
        <c:lblOffset val="100"/>
        <c:baseTimeUnit val="days"/>
        <c:majorUnit val="1"/>
        <c:majorTimeUnit val="months"/>
        <c:minorUnit val="7"/>
        <c:minorTimeUnit val="days"/>
      </c:dateAx>
      <c:valAx>
        <c:axId val="266664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5848864"/>
        <c:crosses val="autoZero"/>
        <c:crossBetween val="midCat"/>
      </c:valAx>
      <c:valAx>
        <c:axId val="26666498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266020184"/>
        <c:crosses val="max"/>
        <c:crossBetween val="between"/>
      </c:valAx>
      <c:catAx>
        <c:axId val="266020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6664984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95.072762225549255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Calculations!$B$556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10.0875556858499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2193191555.7888298</c:v>
                </c:pt>
                <c:pt idx="1">
                  <c:v>773875092.78369498</c:v>
                </c:pt>
                <c:pt idx="2">
                  <c:v>260061800.55985099</c:v>
                </c:pt>
                <c:pt idx="3">
                  <c:v>20924207.436082799</c:v>
                </c:pt>
                <c:pt idx="4">
                  <c:v>1984422.69149132</c:v>
                </c:pt>
                <c:pt idx="5">
                  <c:v>433587.31207442243</c:v>
                </c:pt>
                <c:pt idx="6">
                  <c:v>90390.130160455199</c:v>
                </c:pt>
                <c:pt idx="7">
                  <c:v>4560.5839351315544</c:v>
                </c:pt>
                <c:pt idx="8">
                  <c:v>394.1721834204605</c:v>
                </c:pt>
                <c:pt idx="9">
                  <c:v>48.616267694734582</c:v>
                </c:pt>
                <c:pt idx="10">
                  <c:v>10.16427870921971</c:v>
                </c:pt>
                <c:pt idx="11">
                  <c:v>1</c:v>
                </c:pt>
              </c:numCache>
            </c:numRef>
          </c:yVal>
          <c:smooth val="0"/>
        </c:ser>
        <c:ser>
          <c:idx val="21"/>
          <c:order val="16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7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18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19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0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36.984678877211863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1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180224"/>
        <c:axId val="373180616"/>
      </c:scatterChart>
      <c:valAx>
        <c:axId val="373180224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73180616"/>
        <c:crosses val="autoZero"/>
        <c:crossBetween val="midCat"/>
      </c:valAx>
      <c:valAx>
        <c:axId val="373180616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73180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39658514396E-2"/>
          <c:y val="3.9426523297491002E-2"/>
          <c:w val="0.87774435881027202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 (2)'!$D$19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'Project Timeline (2)'!$C$20:$C$35</c:f>
              <c:strCache>
                <c:ptCount val="16"/>
                <c:pt idx="0">
                  <c:v>1</c:v>
                </c:pt>
                <c:pt idx="1">
                  <c:v>Pump down #1 (doors close)</c:v>
                </c:pt>
                <c:pt idx="2">
                  <c:v>Vent  (doors open)</c:v>
                </c:pt>
                <c:pt idx="3">
                  <c:v>1//2/3/4</c:v>
                </c:pt>
                <c:pt idx="4">
                  <c:v>Pump down #2</c:v>
                </c:pt>
                <c:pt idx="5">
                  <c:v>Vent</c:v>
                </c:pt>
                <c:pt idx="6">
                  <c:v>2</c:v>
                </c:pt>
                <c:pt idx="7">
                  <c:v>3/4/5</c:v>
                </c:pt>
                <c:pt idx="8">
                  <c:v>5</c:v>
                </c:pt>
                <c:pt idx="9">
                  <c:v>6</c:v>
                </c:pt>
                <c:pt idx="10">
                  <c:v>Pump down #3</c:v>
                </c:pt>
                <c:pt idx="11">
                  <c:v>Vent</c:v>
                </c:pt>
                <c:pt idx="12">
                  <c:v>6/7</c:v>
                </c:pt>
                <c:pt idx="13">
                  <c:v>Pump down #4</c:v>
                </c:pt>
                <c:pt idx="14">
                  <c:v>Vent</c:v>
                </c:pt>
                <c:pt idx="15">
                  <c:v>7</c:v>
                </c:pt>
              </c:strCache>
            </c:strRef>
          </c:cat>
          <c:val>
            <c:numRef>
              <c:f>'Project Timeline (2)'!$D$20:$D$35</c:f>
              <c:numCache>
                <c:formatCode>General</c:formatCode>
                <c:ptCount val="16"/>
                <c:pt idx="0">
                  <c:v>-50</c:v>
                </c:pt>
                <c:pt idx="1">
                  <c:v>30</c:v>
                </c:pt>
                <c:pt idx="2">
                  <c:v>20</c:v>
                </c:pt>
                <c:pt idx="3">
                  <c:v>-50</c:v>
                </c:pt>
                <c:pt idx="4">
                  <c:v>10</c:v>
                </c:pt>
                <c:pt idx="5">
                  <c:v>10</c:v>
                </c:pt>
                <c:pt idx="6">
                  <c:v>-50</c:v>
                </c:pt>
                <c:pt idx="7">
                  <c:v>-50</c:v>
                </c:pt>
                <c:pt idx="8">
                  <c:v>-50</c:v>
                </c:pt>
                <c:pt idx="9">
                  <c:v>-50</c:v>
                </c:pt>
                <c:pt idx="10">
                  <c:v>25</c:v>
                </c:pt>
                <c:pt idx="11">
                  <c:v>20</c:v>
                </c:pt>
                <c:pt idx="12">
                  <c:v>-50</c:v>
                </c:pt>
                <c:pt idx="13">
                  <c:v>50</c:v>
                </c:pt>
                <c:pt idx="14">
                  <c:v>40</c:v>
                </c:pt>
                <c:pt idx="15">
                  <c:v>-50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513848"/>
        <c:axId val="269513456"/>
      </c:barChart>
      <c:lineChart>
        <c:grouping val="standard"/>
        <c:varyColors val="0"/>
        <c:ser>
          <c:idx val="0"/>
          <c:order val="0"/>
          <c:tx>
            <c:strRef>
              <c:f>'Project Timeline (2)'!$B$19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 w="38100" cap="flat">
                <a:solidFill>
                  <a:srgbClr val="FF0000"/>
                </a:solidFill>
                <a:miter lim="800000"/>
              </a:ln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5"/>
            <c:marker>
              <c:symbol val="none"/>
            </c:marker>
            <c:bubble3D val="0"/>
          </c:dPt>
          <c:errBars>
            <c:errDir val="y"/>
            <c:errBarType val="both"/>
            <c:errValType val="percentage"/>
            <c:noEndCap val="0"/>
            <c:val val="5"/>
            <c:spPr>
              <a:ln>
                <a:noFill/>
              </a:ln>
            </c:spPr>
          </c:errBars>
          <c:cat>
            <c:numRef>
              <c:f>'Project Timeline (2)'!$B$20:$B$35</c:f>
              <c:numCache>
                <c:formatCode>m/d/yyyy</c:formatCode>
                <c:ptCount val="16"/>
                <c:pt idx="0">
                  <c:v>41133</c:v>
                </c:pt>
                <c:pt idx="1">
                  <c:v>41140</c:v>
                </c:pt>
                <c:pt idx="2">
                  <c:v>41211</c:v>
                </c:pt>
                <c:pt idx="3">
                  <c:v>41263</c:v>
                </c:pt>
                <c:pt idx="4">
                  <c:v>41264</c:v>
                </c:pt>
                <c:pt idx="5">
                  <c:v>41317</c:v>
                </c:pt>
                <c:pt idx="6">
                  <c:v>41318</c:v>
                </c:pt>
                <c:pt idx="7">
                  <c:v>41361</c:v>
                </c:pt>
                <c:pt idx="8">
                  <c:v>41445</c:v>
                </c:pt>
                <c:pt idx="9">
                  <c:v>41448</c:v>
                </c:pt>
                <c:pt idx="10">
                  <c:v>41451</c:v>
                </c:pt>
                <c:pt idx="11">
                  <c:v>41526</c:v>
                </c:pt>
                <c:pt idx="12">
                  <c:v>41533</c:v>
                </c:pt>
                <c:pt idx="13">
                  <c:v>41541</c:v>
                </c:pt>
                <c:pt idx="14">
                  <c:v>41596</c:v>
                </c:pt>
                <c:pt idx="15">
                  <c:v>41597</c:v>
                </c:pt>
              </c:numCache>
            </c:numRef>
          </c:cat>
          <c:val>
            <c:numRef>
              <c:f>'Project Timeline (2)'!$E$20:$E$35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6651280"/>
        <c:axId val="266651672"/>
      </c:lineChart>
      <c:dateAx>
        <c:axId val="266651280"/>
        <c:scaling>
          <c:orientation val="minMax"/>
        </c:scaling>
        <c:delete val="0"/>
        <c:axPos val="b"/>
        <c:numFmt formatCode="[$-409]mmm\ \'yy;@" sourceLinked="0"/>
        <c:majorTickMark val="cross"/>
        <c:minorTickMark val="in"/>
        <c:tickLblPos val="nextTo"/>
        <c:spPr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olid"/>
          </a:ln>
        </c:spPr>
        <c:txPr>
          <a:bodyPr/>
          <a:lstStyle/>
          <a:p>
            <a: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266651672"/>
        <c:crosses val="autoZero"/>
        <c:auto val="1"/>
        <c:lblOffset val="100"/>
        <c:baseTimeUnit val="days"/>
        <c:majorUnit val="1"/>
        <c:majorTimeUnit val="months"/>
        <c:minorUnit val="7"/>
        <c:minorTimeUnit val="days"/>
      </c:dateAx>
      <c:valAx>
        <c:axId val="266651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6651280"/>
        <c:crosses val="autoZero"/>
        <c:crossBetween val="midCat"/>
      </c:valAx>
      <c:valAx>
        <c:axId val="26951345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269513848"/>
        <c:crosses val="max"/>
        <c:crossBetween val="between"/>
      </c:valAx>
      <c:catAx>
        <c:axId val="269513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9513456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95.072762225549255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Calculations!$B$556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10.0875556858499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2193191555.7888298</c:v>
                </c:pt>
                <c:pt idx="1">
                  <c:v>773875092.78369498</c:v>
                </c:pt>
                <c:pt idx="2">
                  <c:v>260061800.55985099</c:v>
                </c:pt>
                <c:pt idx="3">
                  <c:v>20924207.436082799</c:v>
                </c:pt>
                <c:pt idx="4">
                  <c:v>1984422.69149132</c:v>
                </c:pt>
                <c:pt idx="5">
                  <c:v>433587.31207442243</c:v>
                </c:pt>
                <c:pt idx="6">
                  <c:v>90390.130160455199</c:v>
                </c:pt>
                <c:pt idx="7">
                  <c:v>4560.5839351315544</c:v>
                </c:pt>
                <c:pt idx="8">
                  <c:v>394.1721834204605</c:v>
                </c:pt>
                <c:pt idx="9">
                  <c:v>48.616267694734582</c:v>
                </c:pt>
                <c:pt idx="10">
                  <c:v>10.16427870921971</c:v>
                </c:pt>
                <c:pt idx="11">
                  <c:v>1</c:v>
                </c:pt>
              </c:numCache>
            </c:numRef>
          </c:yVal>
          <c:smooth val="0"/>
        </c:ser>
        <c:ser>
          <c:idx val="21"/>
          <c:order val="16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7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18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19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0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36.984678877211863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1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901648"/>
        <c:axId val="266688656"/>
      </c:scatterChart>
      <c:valAx>
        <c:axId val="370901648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688656"/>
        <c:crosses val="autoZero"/>
        <c:crossBetween val="midCat"/>
      </c:valAx>
      <c:valAx>
        <c:axId val="266688656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70901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3434A-D1DE-274C-859B-4D49FC792D15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D816E-0436-8647-8A21-93E558A70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4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BE272-D767-4F9E-96C1-3CB8C5A4C24C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31DF7-62AF-4727-813E-FB529669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401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6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aLIGO optics are vulnerable to particulate contamination.</a:t>
            </a:r>
            <a:r>
              <a:rPr lang="en-US" baseline="0" dirty="0" smtClean="0"/>
              <a:t> </a:t>
            </a:r>
            <a:r>
              <a:rPr lang="en-US" dirty="0" smtClean="0"/>
              <a:t>Surface particles absorb and scatter power from the interferometer mode. Such losses limit recycling and signal cavity finesse, degrading shot-noise limited strain sensitivity.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low-level contaminants can result in laser damage to optics during the operation the interferometers, and/or the unacceptable reduction of overall detector sensitivity.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7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3E620-885A-FE44-8809-AD27D0CE55A8}" type="slidenum">
              <a:rPr lang="en-US"/>
              <a:pPr/>
              <a:t>3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0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r>
              <a:rPr lang="en-US" baseline="0" dirty="0" smtClean="0"/>
              <a:t> T1300454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6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r>
              <a:rPr lang="en-US" baseline="0" dirty="0" smtClean="0"/>
              <a:t> T1300454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82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r>
              <a:rPr lang="en-US" baseline="0" dirty="0" smtClean="0"/>
              <a:t> T1300454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5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Cleanroom</a:t>
            </a:r>
            <a:r>
              <a:rPr lang="en-US" b="1" baseline="0" dirty="0" smtClean="0"/>
              <a:t> Class: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we have been using all along to determine cleanliness.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r>
              <a:rPr lang="en-US" b="1" baseline="0" dirty="0" smtClean="0"/>
              <a:t>Surface Cleanliness Level: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we should have been looking at (in addition to Cleanroom Class).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of the tools, but not the only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65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Cleanroom</a:t>
            </a:r>
            <a:r>
              <a:rPr lang="en-US" b="1" baseline="0" dirty="0" smtClean="0"/>
              <a:t> Class: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we have been using all along to determine cleanliness.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r>
              <a:rPr lang="en-US" b="1" baseline="0" dirty="0" smtClean="0"/>
              <a:t>Surface Cleanliness Level: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we should have been looking at (in addition to Cleanroom Class).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of the tools, but not the only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6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8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91439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199"/>
            <a:ext cx="8229600" cy="50895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08649953"/>
              </p:ext>
            </p:extLst>
          </p:nvPr>
        </p:nvGraphicFramePr>
        <p:xfrm>
          <a:off x="0" y="0"/>
          <a:ext cx="1219200" cy="89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3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89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20788"/>
            <a:ext cx="4038600" cy="50959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20788"/>
            <a:ext cx="4038600" cy="50959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86319839"/>
              </p:ext>
            </p:extLst>
          </p:nvPr>
        </p:nvGraphicFramePr>
        <p:xfrm>
          <a:off x="0" y="0"/>
          <a:ext cx="1219200" cy="89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8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89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6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aphicFrame>
        <p:nvGraphicFramePr>
          <p:cNvPr id="16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79385138"/>
              </p:ext>
            </p:extLst>
          </p:nvPr>
        </p:nvGraphicFramePr>
        <p:xfrm>
          <a:off x="0" y="0"/>
          <a:ext cx="1219200" cy="89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2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89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92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cc.ligo.org/LIGO-T130001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dcc.ligo.org/LIGO-E0900047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dcc.ligo.org/LIGO-E0900047" TargetMode="External"/><Relationship Id="rId3" Type="http://schemas.openxmlformats.org/officeDocument/2006/relationships/hyperlink" Target="https://dcc.ligo.org/wiki/index.php/Engineering_for_LIGO/ContaminationControlWorkingGroup" TargetMode="External"/><Relationship Id="rId7" Type="http://schemas.openxmlformats.org/officeDocument/2006/relationships/hyperlink" Target="https://dcc.ligo.org/LIGO-G1300777" TargetMode="External"/><Relationship Id="rId12" Type="http://schemas.openxmlformats.org/officeDocument/2006/relationships/hyperlink" Target="https://dcc.ligo.org/LIGO-L1300086" TargetMode="External"/><Relationship Id="rId2" Type="http://schemas.openxmlformats.org/officeDocument/2006/relationships/hyperlink" Target="https://dcc.ligo.org/LIGO-E130095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cc.ligo.org/LIGO-G1400142" TargetMode="External"/><Relationship Id="rId11" Type="http://schemas.openxmlformats.org/officeDocument/2006/relationships/hyperlink" Target="https://dcc.ligo.org/LIGO-T1300014" TargetMode="External"/><Relationship Id="rId5" Type="http://schemas.openxmlformats.org/officeDocument/2006/relationships/hyperlink" Target="https://dcc.ligo.org/LIGO-G1301249" TargetMode="External"/><Relationship Id="rId10" Type="http://schemas.openxmlformats.org/officeDocument/2006/relationships/hyperlink" Target="https://dcc.ligo.org/LIGO-E1201096" TargetMode="External"/><Relationship Id="rId4" Type="http://schemas.openxmlformats.org/officeDocument/2006/relationships/hyperlink" Target="https://dcc.ligo.org/cgi-bin/private/DocDB/ShowDocument?.submit=Number&amp;docid=T1300511&amp;version=" TargetMode="External"/><Relationship Id="rId9" Type="http://schemas.openxmlformats.org/officeDocument/2006/relationships/hyperlink" Target="https://dcc.ligo.org/LIGO-E1201035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oto 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689"/>
            <a:ext cx="9144000" cy="598296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Hanford Contamination Control Update 2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Back to Basics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6400800"/>
            <a:ext cx="91440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2500"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LIGO </a:t>
            </a:r>
            <a:r>
              <a:rPr lang="en-US" sz="2400" dirty="0" smtClean="0">
                <a:solidFill>
                  <a:schemeClr val="bg1"/>
                </a:solidFill>
              </a:rPr>
              <a:t>G1400378-v2 </a:t>
            </a:r>
            <a:r>
              <a:rPr lang="en-US" sz="2400" dirty="0">
                <a:solidFill>
                  <a:schemeClr val="bg1"/>
                </a:solidFill>
              </a:rPr>
              <a:t>Contamination </a:t>
            </a:r>
            <a:r>
              <a:rPr lang="en-US" sz="2400" dirty="0" smtClean="0">
                <a:solidFill>
                  <a:schemeClr val="bg1"/>
                </a:solidFill>
              </a:rPr>
              <a:t>Control Working Group March 21, 2014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Subtitle 7"/>
          <p:cNvSpPr txBox="1">
            <a:spLocks/>
          </p:cNvSpPr>
          <p:nvPr/>
        </p:nvSpPr>
        <p:spPr>
          <a:xfrm>
            <a:off x="6019800" y="5410200"/>
            <a:ext cx="29718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Telling a story…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4826000" cy="3619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83" y="2819400"/>
            <a:ext cx="5056217" cy="36210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roject Timeline" descr=" 7" title="Project Timelin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666274"/>
              </p:ext>
            </p:extLst>
          </p:nvPr>
        </p:nvGraphicFramePr>
        <p:xfrm>
          <a:off x="100584" y="1828800"/>
          <a:ext cx="8942832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LLO HAM2 History</a:t>
            </a:r>
            <a:endParaRPr lang="en-US" dirty="0"/>
          </a:p>
        </p:txBody>
      </p:sp>
      <p:grpSp>
        <p:nvGrpSpPr>
          <p:cNvPr id="8" name="Group 7" descr=" 8"/>
          <p:cNvGrpSpPr/>
          <p:nvPr/>
        </p:nvGrpSpPr>
        <p:grpSpPr>
          <a:xfrm>
            <a:off x="167977" y="2323592"/>
            <a:ext cx="8523432" cy="1257808"/>
            <a:chOff x="187027" y="2141696"/>
            <a:chExt cx="8523432" cy="125780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814650" y="2634139"/>
              <a:ext cx="0" cy="731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910132" y="3108960"/>
              <a:ext cx="0" cy="274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012958" y="2634139"/>
              <a:ext cx="0" cy="731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8"/>
            <p:cNvSpPr txBox="1"/>
            <p:nvPr/>
          </p:nvSpPr>
          <p:spPr>
            <a:xfrm>
              <a:off x="187027" y="2141696"/>
              <a:ext cx="127982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Pump down #1</a:t>
              </a:r>
            </a:p>
            <a:p>
              <a:pPr algn="ctr"/>
              <a:r>
                <a:rPr lang="en-US" sz="1600" dirty="0" smtClean="0"/>
                <a:t>(doors close)</a:t>
              </a:r>
              <a:endParaRPr lang="en-US" sz="1600" dirty="0"/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2403249" y="2714664"/>
              <a:ext cx="100584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Pump down #2</a:t>
              </a: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1486112" y="2141696"/>
              <a:ext cx="107130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Vent    (doors open)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3805080" y="2942304"/>
              <a:ext cx="0" cy="4572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8"/>
            <p:cNvSpPr txBox="1"/>
            <p:nvPr/>
          </p:nvSpPr>
          <p:spPr>
            <a:xfrm>
              <a:off x="3576670" y="2713998"/>
              <a:ext cx="4572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Vent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6069081" y="3108960"/>
              <a:ext cx="0" cy="274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8"/>
            <p:cNvSpPr txBox="1"/>
            <p:nvPr/>
          </p:nvSpPr>
          <p:spPr>
            <a:xfrm>
              <a:off x="5556882" y="2714664"/>
              <a:ext cx="100584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Pump down #3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7341527" y="2942304"/>
              <a:ext cx="0" cy="4572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8"/>
            <p:cNvSpPr txBox="1"/>
            <p:nvPr/>
          </p:nvSpPr>
          <p:spPr>
            <a:xfrm>
              <a:off x="7107801" y="2713998"/>
              <a:ext cx="4572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Vent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7589775" y="2634139"/>
              <a:ext cx="0" cy="731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8512381" y="2346960"/>
              <a:ext cx="0" cy="100584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8"/>
            <p:cNvSpPr txBox="1"/>
            <p:nvPr/>
          </p:nvSpPr>
          <p:spPr>
            <a:xfrm>
              <a:off x="7084038" y="2142362"/>
              <a:ext cx="100584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Pump down #4</a:t>
              </a:r>
            </a:p>
          </p:txBody>
        </p:sp>
        <p:sp>
          <p:nvSpPr>
            <p:cNvPr id="24" name="TextBox 8"/>
            <p:cNvSpPr txBox="1"/>
            <p:nvPr/>
          </p:nvSpPr>
          <p:spPr>
            <a:xfrm>
              <a:off x="8253259" y="2141696"/>
              <a:ext cx="4572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Vent</a:t>
              </a:r>
            </a:p>
          </p:txBody>
        </p:sp>
      </p:grpSp>
      <p:grpSp>
        <p:nvGrpSpPr>
          <p:cNvPr id="25" name="Group 24" descr=" 25"/>
          <p:cNvGrpSpPr/>
          <p:nvPr/>
        </p:nvGrpSpPr>
        <p:grpSpPr>
          <a:xfrm>
            <a:off x="2895600" y="4622766"/>
            <a:ext cx="5610359" cy="1170434"/>
            <a:chOff x="2895600" y="4090890"/>
            <a:chExt cx="5610359" cy="468788"/>
          </a:xfrm>
        </p:grpSpPr>
        <p:sp>
          <p:nvSpPr>
            <p:cNvPr id="26" name="Rectangle 25"/>
            <p:cNvSpPr/>
            <p:nvPr/>
          </p:nvSpPr>
          <p:spPr>
            <a:xfrm>
              <a:off x="2895600" y="4090891"/>
              <a:ext cx="1637761" cy="468787"/>
            </a:xfrm>
            <a:prstGeom prst="rect">
              <a:avLst/>
            </a:prstGeom>
            <a:solidFill>
              <a:srgbClr val="9933C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cycle</a:t>
              </a:r>
            </a:p>
            <a:p>
              <a:pPr algn="ctr"/>
              <a:r>
                <a:rPr lang="en-US" sz="1600" b="1" baseline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Medium work</a:t>
              </a:r>
            </a:p>
            <a:p>
              <a:pPr algn="ctr"/>
              <a:endParaRPr lang="en-US" sz="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(PRM, ISS PD array, PR3 gluing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42219" y="4090890"/>
              <a:ext cx="3963740" cy="468787"/>
              <a:chOff x="4542219" y="4090890"/>
              <a:chExt cx="3963740" cy="46878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542219" y="4090890"/>
                <a:ext cx="1463040" cy="468787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45720" rIns="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Medium </a:t>
                </a:r>
                <a:r>
                  <a:rPr 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ork</a:t>
                </a:r>
              </a:p>
              <a:p>
                <a:pPr algn="ctr"/>
                <a:endParaRPr lang="en-US" sz="5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(PRM, ISS PD array, PR3 gluing)</a:t>
                </a:r>
                <a:endParaRPr lang="en-US" sz="1400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007698" y="4090890"/>
                <a:ext cx="1426464" cy="46878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45720" rIns="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cycle</a:t>
                </a:r>
              </a:p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Minimal work</a:t>
                </a:r>
                <a:endParaRPr lang="en-US" sz="1600" b="1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445255" y="4090890"/>
                <a:ext cx="1060704" cy="468787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0" tIns="45720" rIns="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cycle</a:t>
                </a:r>
              </a:p>
              <a:p>
                <a:pPr algn="ctr"/>
                <a:r>
                  <a:rPr lang="en-US" sz="1600" b="1" baseline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 work</a:t>
                </a:r>
              </a:p>
              <a:p>
                <a:pPr algn="ctr"/>
                <a:endParaRPr lang="en-US" sz="500" baseline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(PR2/PR3 baffles)</a:t>
                </a:r>
                <a:endParaRPr lang="en-US" sz="1400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8" name="Slide Number Placeholder 27" descr="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roject Timeline" descr=" 7" title="Project Timelin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68972"/>
              </p:ext>
            </p:extLst>
          </p:nvPr>
        </p:nvGraphicFramePr>
        <p:xfrm>
          <a:off x="100584" y="1828800"/>
          <a:ext cx="8942832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Group 29" descr=" 35"/>
          <p:cNvGrpSpPr/>
          <p:nvPr/>
        </p:nvGrpSpPr>
        <p:grpSpPr>
          <a:xfrm>
            <a:off x="167976" y="1524000"/>
            <a:ext cx="9140492" cy="2057402"/>
            <a:chOff x="174326" y="1329483"/>
            <a:chExt cx="9140492" cy="2057402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692150" y="2235908"/>
              <a:ext cx="0" cy="114300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8"/>
            <p:cNvSpPr txBox="1"/>
            <p:nvPr/>
          </p:nvSpPr>
          <p:spPr>
            <a:xfrm>
              <a:off x="174326" y="1667378"/>
              <a:ext cx="294352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First clean – </a:t>
              </a:r>
              <a:r>
                <a:rPr lang="en-US" sz="1800" dirty="0" smtClean="0"/>
                <a:t>Basic </a:t>
              </a:r>
              <a:r>
                <a:rPr lang="en-US" sz="1800" dirty="0"/>
                <a:t>wipe down.</a:t>
              </a:r>
            </a:p>
            <a:p>
              <a:r>
                <a:rPr lang="en-US" sz="1800" dirty="0" smtClean="0"/>
                <a:t>~ </a:t>
              </a:r>
              <a:r>
                <a:rPr lang="en-US" sz="1800" b="1" dirty="0"/>
                <a:t>1 </a:t>
              </a:r>
              <a:r>
                <a:rPr lang="en-US" sz="1800" b="1" dirty="0" smtClean="0"/>
                <a:t>hour total</a:t>
              </a:r>
              <a:endParaRPr lang="en-US" sz="1800" dirty="0"/>
            </a:p>
          </p:txBody>
        </p:sp>
        <p:sp>
          <p:nvSpPr>
            <p:cNvPr id="36" name="TextBox 8"/>
            <p:cNvSpPr txBox="1"/>
            <p:nvPr/>
          </p:nvSpPr>
          <p:spPr>
            <a:xfrm>
              <a:off x="2420222" y="2201915"/>
              <a:ext cx="331810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Big clean – Multiple wipe downs over </a:t>
              </a:r>
              <a:r>
                <a:rPr lang="en-US" sz="1800" b="1" dirty="0" smtClean="0"/>
                <a:t>2 week period</a:t>
              </a:r>
              <a:r>
                <a:rPr lang="en-US" sz="1800" dirty="0" smtClean="0"/>
                <a:t>.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5948199" y="2396283"/>
              <a:ext cx="1751" cy="990602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8"/>
            <p:cNvSpPr txBox="1"/>
            <p:nvPr/>
          </p:nvSpPr>
          <p:spPr>
            <a:xfrm>
              <a:off x="5721350" y="1329483"/>
              <a:ext cx="3593468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Big clean – Wiped horizontal &amp; vertical surfaces, inside of ISI, underneath support tubes, etc.</a:t>
              </a:r>
            </a:p>
            <a:p>
              <a:r>
                <a:rPr lang="en-US" sz="1800" b="1" dirty="0"/>
                <a:t>1-1.5 </a:t>
              </a:r>
              <a:r>
                <a:rPr lang="en-US" sz="1800" b="1" dirty="0" err="1"/>
                <a:t>hrs</a:t>
              </a:r>
              <a:r>
                <a:rPr lang="en-US" sz="1800" b="1" dirty="0"/>
                <a:t> per chamber</a:t>
              </a:r>
              <a:endParaRPr lang="en-US" sz="1800" dirty="0" smtClean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2825750" y="2769308"/>
              <a:ext cx="0" cy="58385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LLO HAM2 History</a:t>
            </a:r>
            <a:endParaRPr lang="en-US" dirty="0"/>
          </a:p>
        </p:txBody>
      </p:sp>
      <p:grpSp>
        <p:nvGrpSpPr>
          <p:cNvPr id="25" name="Group 24" descr=" 25"/>
          <p:cNvGrpSpPr/>
          <p:nvPr/>
        </p:nvGrpSpPr>
        <p:grpSpPr>
          <a:xfrm>
            <a:off x="2895600" y="4622766"/>
            <a:ext cx="5610359" cy="1170434"/>
            <a:chOff x="2895600" y="4090890"/>
            <a:chExt cx="5610359" cy="468788"/>
          </a:xfrm>
        </p:grpSpPr>
        <p:sp>
          <p:nvSpPr>
            <p:cNvPr id="26" name="Rectangle 25"/>
            <p:cNvSpPr/>
            <p:nvPr/>
          </p:nvSpPr>
          <p:spPr>
            <a:xfrm>
              <a:off x="2895600" y="4090891"/>
              <a:ext cx="1637761" cy="468787"/>
            </a:xfrm>
            <a:prstGeom prst="rect">
              <a:avLst/>
            </a:prstGeom>
            <a:solidFill>
              <a:srgbClr val="9933C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cycle</a:t>
              </a:r>
            </a:p>
            <a:p>
              <a:pPr algn="ctr"/>
              <a:r>
                <a:rPr lang="en-US" sz="1600" b="1" baseline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Medium work</a:t>
              </a:r>
            </a:p>
            <a:p>
              <a:pPr algn="ctr"/>
              <a:endParaRPr lang="en-US" sz="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(PRM, ISS PD array, PR3 gluing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42219" y="4090890"/>
              <a:ext cx="3963740" cy="468787"/>
              <a:chOff x="4542219" y="4090890"/>
              <a:chExt cx="3963740" cy="46878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542219" y="4090890"/>
                <a:ext cx="1463040" cy="468787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45720" rIns="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Medium </a:t>
                </a:r>
                <a:r>
                  <a:rPr 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ork</a:t>
                </a:r>
              </a:p>
              <a:p>
                <a:pPr algn="ctr"/>
                <a:endParaRPr lang="en-US" sz="5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(PRM, ISS PD array, PR3 gluing)</a:t>
                </a:r>
                <a:endParaRPr lang="en-US" sz="1400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007698" y="4090890"/>
                <a:ext cx="1426464" cy="46878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45720" rIns="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cycle</a:t>
                </a:r>
              </a:p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Minimal work</a:t>
                </a:r>
                <a:endParaRPr lang="en-US" sz="1600" b="1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445255" y="4090890"/>
                <a:ext cx="1060704" cy="468787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0" tIns="45720" rIns="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cycle</a:t>
                </a:r>
              </a:p>
              <a:p>
                <a:pPr algn="ctr"/>
                <a:r>
                  <a:rPr lang="en-US" sz="1600" b="1" baseline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 work</a:t>
                </a:r>
              </a:p>
              <a:p>
                <a:pPr algn="ctr"/>
                <a:endParaRPr lang="en-US" sz="500" baseline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(PR2/PR3 baffles)</a:t>
                </a:r>
                <a:endParaRPr lang="en-US" sz="1400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8" name="Slide Number Placeholder 27" descr="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Project Timeline" descr=" 138" title="Project Timelin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887667"/>
              </p:ext>
            </p:extLst>
          </p:nvPr>
        </p:nvGraphicFramePr>
        <p:xfrm>
          <a:off x="100584" y="-533400"/>
          <a:ext cx="8942832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7" name="Group 136" descr=" 137"/>
          <p:cNvGrpSpPr/>
          <p:nvPr/>
        </p:nvGrpSpPr>
        <p:grpSpPr>
          <a:xfrm>
            <a:off x="2881937" y="1051560"/>
            <a:ext cx="5624022" cy="91440"/>
            <a:chOff x="2881937" y="4292741"/>
            <a:chExt cx="5624022" cy="91440"/>
          </a:xfrm>
        </p:grpSpPr>
        <p:sp>
          <p:nvSpPr>
            <p:cNvPr id="139" name="Rectangle 138"/>
            <p:cNvSpPr/>
            <p:nvPr/>
          </p:nvSpPr>
          <p:spPr>
            <a:xfrm>
              <a:off x="2881937" y="4292741"/>
              <a:ext cx="1656049" cy="91440"/>
            </a:xfrm>
            <a:prstGeom prst="rect">
              <a:avLst/>
            </a:prstGeom>
            <a:solidFill>
              <a:srgbClr val="9933C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4542219" y="4292741"/>
              <a:ext cx="3963740" cy="91440"/>
              <a:chOff x="4542219" y="4292741"/>
              <a:chExt cx="3963740" cy="91440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4542219" y="4292741"/>
                <a:ext cx="1508760" cy="9144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6043788" y="4292741"/>
                <a:ext cx="1399032" cy="9144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445255" y="4292741"/>
                <a:ext cx="1060704" cy="9144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LLO HAM2 Story</a:t>
            </a:r>
            <a:endParaRPr lang="en-US" dirty="0"/>
          </a:p>
        </p:txBody>
      </p:sp>
      <p:graphicFrame>
        <p:nvGraphicFramePr>
          <p:cNvPr id="46" name="Chart 45" descr="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304643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 descr=" 3"/>
          <p:cNvGrpSpPr/>
          <p:nvPr/>
        </p:nvGrpSpPr>
        <p:grpSpPr>
          <a:xfrm>
            <a:off x="4007644" y="1828800"/>
            <a:ext cx="4987976" cy="3020199"/>
            <a:chOff x="4007644" y="1828800"/>
            <a:chExt cx="4987976" cy="3020199"/>
          </a:xfrm>
        </p:grpSpPr>
        <p:sp>
          <p:nvSpPr>
            <p:cNvPr id="113" name="TextBox 112"/>
            <p:cNvSpPr txBox="1"/>
            <p:nvPr/>
          </p:nvSpPr>
          <p:spPr>
            <a:xfrm>
              <a:off x="6633420" y="1828800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H="1" flipV="1">
              <a:off x="6290073" y="2013466"/>
              <a:ext cx="365760" cy="0"/>
            </a:xfrm>
            <a:prstGeom prst="line">
              <a:avLst/>
            </a:prstGeom>
            <a:ln w="38100" cap="rnd" cmpd="sng">
              <a:solidFill>
                <a:srgbClr val="9933C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6633420" y="2096369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 flipV="1">
              <a:off x="6290073" y="2281035"/>
              <a:ext cx="365760" cy="0"/>
            </a:xfrm>
            <a:prstGeom prst="line">
              <a:avLst/>
            </a:prstGeom>
            <a:ln w="38100" cap="rnd" cmpd="sng">
              <a:solidFill>
                <a:srgbClr val="9966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6858000" y="4572000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6600FF"/>
                  </a:solidFill>
                </a:rPr>
                <a:t>817</a:t>
              </a:r>
              <a:endParaRPr lang="en-US" b="1" dirty="0">
                <a:solidFill>
                  <a:srgbClr val="6600FF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007644" y="4557516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66FF"/>
                  </a:solidFill>
                </a:rPr>
                <a:t>280</a:t>
              </a:r>
              <a:endParaRPr lang="en-US" b="1" dirty="0">
                <a:solidFill>
                  <a:srgbClr val="9966FF"/>
                </a:solidFill>
              </a:endParaRPr>
            </a:p>
          </p:txBody>
        </p:sp>
      </p:grpSp>
      <p:sp>
        <p:nvSpPr>
          <p:cNvPr id="40" name="Content Placeholder 2" descr=" 40"/>
          <p:cNvSpPr>
            <a:spLocks noGrp="1"/>
          </p:cNvSpPr>
          <p:nvPr>
            <p:ph idx="1"/>
          </p:nvPr>
        </p:nvSpPr>
        <p:spPr>
          <a:xfrm>
            <a:off x="5105400" y="2209800"/>
            <a:ext cx="3810001" cy="609600"/>
          </a:xfrm>
        </p:spPr>
        <p:txBody>
          <a:bodyPr>
            <a:noAutofit/>
          </a:bodyPr>
          <a:lstStyle/>
          <a:p>
            <a:pPr marL="346075" lvl="1" indent="-342900">
              <a:buFont typeface="Wingdings" charset="2"/>
              <a:buChar char=" "/>
            </a:pPr>
            <a:r>
              <a:rPr lang="en-US" sz="2400" i="1" smtClean="0"/>
              <a:t>                         </a:t>
            </a:r>
            <a:endParaRPr lang="en-US" sz="2400" i="1" dirty="0" smtClean="0"/>
          </a:p>
        </p:txBody>
      </p:sp>
      <p:sp>
        <p:nvSpPr>
          <p:cNvPr id="11" name="Date Placeholder 10" descr="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2" name="Slide Number Placeholder 11" descr="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Project Timeline" descr=" 138" title="Project Timelin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525163"/>
              </p:ext>
            </p:extLst>
          </p:nvPr>
        </p:nvGraphicFramePr>
        <p:xfrm>
          <a:off x="100584" y="-533400"/>
          <a:ext cx="8942832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7" name="Group 136" descr=" 137"/>
          <p:cNvGrpSpPr/>
          <p:nvPr/>
        </p:nvGrpSpPr>
        <p:grpSpPr>
          <a:xfrm>
            <a:off x="2881937" y="1051560"/>
            <a:ext cx="5624022" cy="91440"/>
            <a:chOff x="2881937" y="4292741"/>
            <a:chExt cx="5624022" cy="91440"/>
          </a:xfrm>
        </p:grpSpPr>
        <p:sp>
          <p:nvSpPr>
            <p:cNvPr id="139" name="Rectangle 138"/>
            <p:cNvSpPr/>
            <p:nvPr/>
          </p:nvSpPr>
          <p:spPr>
            <a:xfrm>
              <a:off x="2881937" y="4292741"/>
              <a:ext cx="1656049" cy="91440"/>
            </a:xfrm>
            <a:prstGeom prst="rect">
              <a:avLst/>
            </a:prstGeom>
            <a:solidFill>
              <a:srgbClr val="9933C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4542219" y="4292741"/>
              <a:ext cx="3963740" cy="91440"/>
              <a:chOff x="4542219" y="4292741"/>
              <a:chExt cx="3963740" cy="91440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4542219" y="4292741"/>
                <a:ext cx="1508760" cy="9144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6043788" y="4292741"/>
                <a:ext cx="1399032" cy="9144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445255" y="4292741"/>
                <a:ext cx="1060704" cy="9144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LLO HAM2 Story</a:t>
            </a:r>
            <a:endParaRPr lang="en-US" dirty="0"/>
          </a:p>
        </p:txBody>
      </p:sp>
      <p:graphicFrame>
        <p:nvGraphicFramePr>
          <p:cNvPr id="46" name="Chart 45" descr="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064165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 descr="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870474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Group 2" descr=" 3"/>
          <p:cNvGrpSpPr/>
          <p:nvPr/>
        </p:nvGrpSpPr>
        <p:grpSpPr>
          <a:xfrm>
            <a:off x="4007644" y="1828800"/>
            <a:ext cx="4987976" cy="3020199"/>
            <a:chOff x="4007644" y="1828800"/>
            <a:chExt cx="4987976" cy="3020199"/>
          </a:xfrm>
        </p:grpSpPr>
        <p:sp>
          <p:nvSpPr>
            <p:cNvPr id="113" name="TextBox 112"/>
            <p:cNvSpPr txBox="1"/>
            <p:nvPr/>
          </p:nvSpPr>
          <p:spPr>
            <a:xfrm>
              <a:off x="6633420" y="1828800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H="1" flipV="1">
              <a:off x="6290073" y="2013466"/>
              <a:ext cx="365760" cy="0"/>
            </a:xfrm>
            <a:prstGeom prst="line">
              <a:avLst/>
            </a:prstGeom>
            <a:ln w="38100" cap="rnd" cmpd="sng">
              <a:solidFill>
                <a:srgbClr val="9933C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6633420" y="2096369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 flipV="1">
              <a:off x="6290073" y="2281035"/>
              <a:ext cx="365760" cy="0"/>
            </a:xfrm>
            <a:prstGeom prst="line">
              <a:avLst/>
            </a:prstGeom>
            <a:ln w="38100" cap="rnd" cmpd="sng">
              <a:solidFill>
                <a:srgbClr val="9966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6858000" y="4572000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6600FF"/>
                  </a:solidFill>
                </a:rPr>
                <a:t>817</a:t>
              </a:r>
              <a:endParaRPr lang="en-US" b="1" dirty="0">
                <a:solidFill>
                  <a:srgbClr val="6600FF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007644" y="4557516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66FF"/>
                  </a:solidFill>
                </a:rPr>
                <a:t>280</a:t>
              </a:r>
              <a:endParaRPr lang="en-US" b="1" dirty="0">
                <a:solidFill>
                  <a:srgbClr val="9966FF"/>
                </a:solidFill>
              </a:endParaRPr>
            </a:p>
          </p:txBody>
        </p:sp>
      </p:grpSp>
      <p:grpSp>
        <p:nvGrpSpPr>
          <p:cNvPr id="23" name="Group 22" descr=" 7"/>
          <p:cNvGrpSpPr/>
          <p:nvPr/>
        </p:nvGrpSpPr>
        <p:grpSpPr>
          <a:xfrm>
            <a:off x="3276600" y="2363938"/>
            <a:ext cx="5719020" cy="2466559"/>
            <a:chOff x="3276600" y="2363938"/>
            <a:chExt cx="5719020" cy="2466559"/>
          </a:xfrm>
        </p:grpSpPr>
        <p:sp>
          <p:nvSpPr>
            <p:cNvPr id="24" name="TextBox 23"/>
            <p:cNvSpPr txBox="1"/>
            <p:nvPr/>
          </p:nvSpPr>
          <p:spPr>
            <a:xfrm>
              <a:off x="6633420" y="2631507"/>
              <a:ext cx="17373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6290073" y="2816173"/>
              <a:ext cx="365760" cy="0"/>
            </a:xfrm>
            <a:prstGeom prst="line">
              <a:avLst/>
            </a:prstGeom>
            <a:ln w="38100" cap="rnd" cmpd="sng">
              <a:solidFill>
                <a:srgbClr val="99CC6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633420" y="2363938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 flipV="1">
              <a:off x="6290073" y="2548604"/>
              <a:ext cx="36576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76600" y="428185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8000"/>
                  </a:solidFill>
                </a:rPr>
                <a:t>218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19600" y="455617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CC66"/>
                  </a:solidFill>
                </a:rPr>
                <a:t>268</a:t>
              </a:r>
              <a:endParaRPr lang="en-US" b="1" dirty="0">
                <a:solidFill>
                  <a:srgbClr val="99CC66"/>
                </a:solidFill>
              </a:endParaRPr>
            </a:p>
          </p:txBody>
        </p:sp>
      </p:grpSp>
      <p:sp>
        <p:nvSpPr>
          <p:cNvPr id="40" name="Content Placeholder 2" descr=" 40"/>
          <p:cNvSpPr>
            <a:spLocks noGrp="1"/>
          </p:cNvSpPr>
          <p:nvPr>
            <p:ph idx="1"/>
          </p:nvPr>
        </p:nvSpPr>
        <p:spPr>
          <a:xfrm>
            <a:off x="5105400" y="2209800"/>
            <a:ext cx="3810001" cy="609600"/>
          </a:xfrm>
        </p:spPr>
        <p:txBody>
          <a:bodyPr>
            <a:noAutofit/>
          </a:bodyPr>
          <a:lstStyle/>
          <a:p>
            <a:pPr marL="346075" lvl="1" indent="-342900">
              <a:buFont typeface="Wingdings" charset="2"/>
              <a:buChar char=" "/>
            </a:pPr>
            <a:r>
              <a:rPr lang="en-US" sz="2400" i="1" smtClean="0"/>
              <a:t>                         </a:t>
            </a:r>
            <a:endParaRPr lang="en-US" sz="2400" i="1" dirty="0" smtClean="0"/>
          </a:p>
        </p:txBody>
      </p:sp>
      <p:sp>
        <p:nvSpPr>
          <p:cNvPr id="11" name="Date Placeholder 10" descr="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2" name="Slide Number Placeholder 11" descr="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Project Timeline" descr=" 138" title="Project Timelin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158791"/>
              </p:ext>
            </p:extLst>
          </p:nvPr>
        </p:nvGraphicFramePr>
        <p:xfrm>
          <a:off x="100584" y="-533400"/>
          <a:ext cx="8942832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7" name="Group 136" descr=" 137"/>
          <p:cNvGrpSpPr/>
          <p:nvPr/>
        </p:nvGrpSpPr>
        <p:grpSpPr>
          <a:xfrm>
            <a:off x="2881937" y="1051560"/>
            <a:ext cx="5624022" cy="91440"/>
            <a:chOff x="2881937" y="4292741"/>
            <a:chExt cx="5624022" cy="91440"/>
          </a:xfrm>
        </p:grpSpPr>
        <p:sp>
          <p:nvSpPr>
            <p:cNvPr id="139" name="Rectangle 138"/>
            <p:cNvSpPr/>
            <p:nvPr/>
          </p:nvSpPr>
          <p:spPr>
            <a:xfrm>
              <a:off x="2881937" y="4292741"/>
              <a:ext cx="1656049" cy="91440"/>
            </a:xfrm>
            <a:prstGeom prst="rect">
              <a:avLst/>
            </a:prstGeom>
            <a:solidFill>
              <a:srgbClr val="9933C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4542219" y="4292741"/>
              <a:ext cx="3963740" cy="91440"/>
              <a:chOff x="4542219" y="4292741"/>
              <a:chExt cx="3963740" cy="91440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4542219" y="4292741"/>
                <a:ext cx="1508760" cy="9144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6043788" y="4292741"/>
                <a:ext cx="1399032" cy="9144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445255" y="4292741"/>
                <a:ext cx="1060704" cy="9144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LLO HAM2 Story</a:t>
            </a:r>
            <a:endParaRPr lang="en-US" dirty="0"/>
          </a:p>
        </p:txBody>
      </p:sp>
      <p:graphicFrame>
        <p:nvGraphicFramePr>
          <p:cNvPr id="46" name="Chart 45" descr="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396131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 descr="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372421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Chart 29" descr="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37893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" name="Group 2" descr=" 3"/>
          <p:cNvGrpSpPr/>
          <p:nvPr/>
        </p:nvGrpSpPr>
        <p:grpSpPr>
          <a:xfrm>
            <a:off x="4007644" y="1828800"/>
            <a:ext cx="4987976" cy="3020199"/>
            <a:chOff x="4007644" y="1828800"/>
            <a:chExt cx="4987976" cy="3020199"/>
          </a:xfrm>
        </p:grpSpPr>
        <p:sp>
          <p:nvSpPr>
            <p:cNvPr id="113" name="TextBox 112"/>
            <p:cNvSpPr txBox="1"/>
            <p:nvPr/>
          </p:nvSpPr>
          <p:spPr>
            <a:xfrm>
              <a:off x="6633420" y="1828800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H="1" flipV="1">
              <a:off x="6290073" y="2013466"/>
              <a:ext cx="365760" cy="0"/>
            </a:xfrm>
            <a:prstGeom prst="line">
              <a:avLst/>
            </a:prstGeom>
            <a:ln w="38100" cap="rnd" cmpd="sng">
              <a:solidFill>
                <a:srgbClr val="9933C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6633420" y="2096369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 flipV="1">
              <a:off x="6290073" y="2281035"/>
              <a:ext cx="365760" cy="0"/>
            </a:xfrm>
            <a:prstGeom prst="line">
              <a:avLst/>
            </a:prstGeom>
            <a:ln w="38100" cap="rnd" cmpd="sng">
              <a:solidFill>
                <a:srgbClr val="9966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6858000" y="4572000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6600FF"/>
                  </a:solidFill>
                </a:rPr>
                <a:t>817</a:t>
              </a:r>
              <a:endParaRPr lang="en-US" b="1" dirty="0">
                <a:solidFill>
                  <a:srgbClr val="6600FF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007644" y="4557516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66FF"/>
                  </a:solidFill>
                </a:rPr>
                <a:t>280</a:t>
              </a:r>
              <a:endParaRPr lang="en-US" b="1" dirty="0">
                <a:solidFill>
                  <a:srgbClr val="9966FF"/>
                </a:solidFill>
              </a:endParaRPr>
            </a:p>
          </p:txBody>
        </p:sp>
      </p:grpSp>
      <p:grpSp>
        <p:nvGrpSpPr>
          <p:cNvPr id="23" name="Group 22" descr=" 7"/>
          <p:cNvGrpSpPr/>
          <p:nvPr/>
        </p:nvGrpSpPr>
        <p:grpSpPr>
          <a:xfrm>
            <a:off x="3276600" y="2363938"/>
            <a:ext cx="5719020" cy="2466559"/>
            <a:chOff x="3276600" y="2363938"/>
            <a:chExt cx="5719020" cy="2466559"/>
          </a:xfrm>
        </p:grpSpPr>
        <p:sp>
          <p:nvSpPr>
            <p:cNvPr id="24" name="TextBox 23"/>
            <p:cNvSpPr txBox="1"/>
            <p:nvPr/>
          </p:nvSpPr>
          <p:spPr>
            <a:xfrm>
              <a:off x="6633420" y="2631507"/>
              <a:ext cx="17373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6290073" y="2816173"/>
              <a:ext cx="365760" cy="0"/>
            </a:xfrm>
            <a:prstGeom prst="line">
              <a:avLst/>
            </a:prstGeom>
            <a:ln w="38100" cap="rnd" cmpd="sng">
              <a:solidFill>
                <a:srgbClr val="99CC6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633420" y="2363938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 flipV="1">
              <a:off x="6290073" y="2548604"/>
              <a:ext cx="36576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76600" y="428185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8000"/>
                  </a:solidFill>
                </a:rPr>
                <a:t>218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19600" y="455617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CC66"/>
                  </a:solidFill>
                </a:rPr>
                <a:t>268</a:t>
              </a:r>
              <a:endParaRPr lang="en-US" b="1" dirty="0">
                <a:solidFill>
                  <a:srgbClr val="99CC66"/>
                </a:solidFill>
              </a:endParaRPr>
            </a:p>
          </p:txBody>
        </p:sp>
      </p:grpSp>
      <p:grpSp>
        <p:nvGrpSpPr>
          <p:cNvPr id="31" name="Group 30" descr=" 8"/>
          <p:cNvGrpSpPr/>
          <p:nvPr/>
        </p:nvGrpSpPr>
        <p:grpSpPr>
          <a:xfrm>
            <a:off x="1524000" y="2929855"/>
            <a:ext cx="7669740" cy="1900642"/>
            <a:chOff x="1524000" y="2929855"/>
            <a:chExt cx="7669740" cy="1900642"/>
          </a:xfrm>
        </p:grpSpPr>
        <p:sp>
          <p:nvSpPr>
            <p:cNvPr id="32" name="TextBox 31"/>
            <p:cNvSpPr txBox="1"/>
            <p:nvPr/>
          </p:nvSpPr>
          <p:spPr>
            <a:xfrm>
              <a:off x="6633420" y="2929855"/>
              <a:ext cx="25603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Near PR3, N door (Vertical)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6290073" y="3114521"/>
              <a:ext cx="365760" cy="0"/>
            </a:xfrm>
            <a:prstGeom prst="line">
              <a:avLst/>
            </a:prstGeom>
            <a:ln w="44450" cap="rnd" cmpd="sng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33420" y="3197424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NW corner of table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 flipV="1">
              <a:off x="6290073" y="3382090"/>
              <a:ext cx="365760" cy="0"/>
            </a:xfrm>
            <a:prstGeom prst="line">
              <a:avLst/>
            </a:prstGeom>
            <a:ln w="38100" cap="rnd" cmpd="sng">
              <a:solidFill>
                <a:schemeClr val="accent5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633420" y="3464993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 side of table (Vertical)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 flipV="1">
              <a:off x="6290073" y="3649659"/>
              <a:ext cx="365760" cy="0"/>
            </a:xfrm>
            <a:prstGeom prst="line">
              <a:avLst/>
            </a:prstGeom>
            <a:ln w="44450" cap="rnd" cmpd="sng">
              <a:solidFill>
                <a:srgbClr val="3366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00250" y="425899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105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77717" y="455617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/>
                  </a:solidFill>
                </a:rPr>
                <a:t>218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24000" y="376544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3366FF"/>
                  </a:solidFill>
                </a:rPr>
                <a:t>192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sp>
        <p:nvSpPr>
          <p:cNvPr id="40" name="Content Placeholder 2" descr=" 40"/>
          <p:cNvSpPr>
            <a:spLocks noGrp="1"/>
          </p:cNvSpPr>
          <p:nvPr>
            <p:ph idx="1"/>
          </p:nvPr>
        </p:nvSpPr>
        <p:spPr>
          <a:xfrm>
            <a:off x="5105400" y="2209800"/>
            <a:ext cx="3810001" cy="609600"/>
          </a:xfrm>
        </p:spPr>
        <p:txBody>
          <a:bodyPr>
            <a:noAutofit/>
          </a:bodyPr>
          <a:lstStyle/>
          <a:p>
            <a:pPr marL="346075" lvl="1" indent="-342900">
              <a:buFont typeface="Wingdings" charset="2"/>
              <a:buChar char=" "/>
            </a:pPr>
            <a:r>
              <a:rPr lang="en-US" sz="2400" i="1" smtClean="0"/>
              <a:t>                         </a:t>
            </a:r>
            <a:endParaRPr lang="en-US" sz="2400" i="1" dirty="0" smtClean="0"/>
          </a:p>
        </p:txBody>
      </p:sp>
      <p:sp>
        <p:nvSpPr>
          <p:cNvPr id="11" name="Date Placeholder 10" descr="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2" name="Slide Number Placeholder 11" descr="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Project Timeline" descr=" 138" title="Project Timelin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107038"/>
              </p:ext>
            </p:extLst>
          </p:nvPr>
        </p:nvGraphicFramePr>
        <p:xfrm>
          <a:off x="100584" y="-533400"/>
          <a:ext cx="8942832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7" name="Group 136" descr=" 137"/>
          <p:cNvGrpSpPr/>
          <p:nvPr/>
        </p:nvGrpSpPr>
        <p:grpSpPr>
          <a:xfrm>
            <a:off x="2881937" y="1051560"/>
            <a:ext cx="5624022" cy="91440"/>
            <a:chOff x="2881937" y="4292741"/>
            <a:chExt cx="5624022" cy="91440"/>
          </a:xfrm>
        </p:grpSpPr>
        <p:sp>
          <p:nvSpPr>
            <p:cNvPr id="139" name="Rectangle 138"/>
            <p:cNvSpPr/>
            <p:nvPr/>
          </p:nvSpPr>
          <p:spPr>
            <a:xfrm>
              <a:off x="2881937" y="4292741"/>
              <a:ext cx="1656049" cy="91440"/>
            </a:xfrm>
            <a:prstGeom prst="rect">
              <a:avLst/>
            </a:prstGeom>
            <a:solidFill>
              <a:srgbClr val="9933C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4542219" y="4292741"/>
              <a:ext cx="3963740" cy="91440"/>
              <a:chOff x="4542219" y="4292741"/>
              <a:chExt cx="3963740" cy="91440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4542219" y="4292741"/>
                <a:ext cx="1508760" cy="9144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6043788" y="4292741"/>
                <a:ext cx="1399032" cy="9144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445255" y="4292741"/>
                <a:ext cx="1060704" cy="9144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LLO HAM2 Story</a:t>
            </a:r>
            <a:endParaRPr lang="en-US" dirty="0"/>
          </a:p>
        </p:txBody>
      </p:sp>
      <p:graphicFrame>
        <p:nvGraphicFramePr>
          <p:cNvPr id="46" name="Chart 45" descr="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53980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 descr="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329142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Chart 29" descr="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162867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" name="Group 2" descr=" 3"/>
          <p:cNvGrpSpPr/>
          <p:nvPr/>
        </p:nvGrpSpPr>
        <p:grpSpPr>
          <a:xfrm>
            <a:off x="4007644" y="1828800"/>
            <a:ext cx="4987976" cy="3020199"/>
            <a:chOff x="4007644" y="1828800"/>
            <a:chExt cx="4987976" cy="3020199"/>
          </a:xfrm>
        </p:grpSpPr>
        <p:sp>
          <p:nvSpPr>
            <p:cNvPr id="113" name="TextBox 112"/>
            <p:cNvSpPr txBox="1"/>
            <p:nvPr/>
          </p:nvSpPr>
          <p:spPr>
            <a:xfrm>
              <a:off x="6633420" y="1828800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H="1" flipV="1">
              <a:off x="6290073" y="2013466"/>
              <a:ext cx="365760" cy="0"/>
            </a:xfrm>
            <a:prstGeom prst="line">
              <a:avLst/>
            </a:prstGeom>
            <a:ln w="38100" cap="rnd" cmpd="sng">
              <a:solidFill>
                <a:srgbClr val="9933C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6633420" y="2096369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 flipV="1">
              <a:off x="6290073" y="2281035"/>
              <a:ext cx="365760" cy="0"/>
            </a:xfrm>
            <a:prstGeom prst="line">
              <a:avLst/>
            </a:prstGeom>
            <a:ln w="38100" cap="rnd" cmpd="sng">
              <a:solidFill>
                <a:srgbClr val="9966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6858000" y="4572000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6600FF"/>
                  </a:solidFill>
                </a:rPr>
                <a:t>817</a:t>
              </a:r>
              <a:endParaRPr lang="en-US" b="1" dirty="0">
                <a:solidFill>
                  <a:srgbClr val="6600FF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007644" y="4557516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66FF"/>
                  </a:solidFill>
                </a:rPr>
                <a:t>280</a:t>
              </a:r>
              <a:endParaRPr lang="en-US" b="1" dirty="0">
                <a:solidFill>
                  <a:srgbClr val="9966FF"/>
                </a:solidFill>
              </a:endParaRPr>
            </a:p>
          </p:txBody>
        </p:sp>
      </p:grpSp>
      <p:grpSp>
        <p:nvGrpSpPr>
          <p:cNvPr id="23" name="Group 22" descr=" 7"/>
          <p:cNvGrpSpPr/>
          <p:nvPr/>
        </p:nvGrpSpPr>
        <p:grpSpPr>
          <a:xfrm>
            <a:off x="3276600" y="2363938"/>
            <a:ext cx="5719020" cy="2466559"/>
            <a:chOff x="3276600" y="2363938"/>
            <a:chExt cx="5719020" cy="2466559"/>
          </a:xfrm>
        </p:grpSpPr>
        <p:sp>
          <p:nvSpPr>
            <p:cNvPr id="24" name="TextBox 23"/>
            <p:cNvSpPr txBox="1"/>
            <p:nvPr/>
          </p:nvSpPr>
          <p:spPr>
            <a:xfrm>
              <a:off x="6633420" y="2631507"/>
              <a:ext cx="17373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6290073" y="2816173"/>
              <a:ext cx="365760" cy="0"/>
            </a:xfrm>
            <a:prstGeom prst="line">
              <a:avLst/>
            </a:prstGeom>
            <a:ln w="38100" cap="rnd" cmpd="sng">
              <a:solidFill>
                <a:srgbClr val="99CC6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633420" y="2363938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 flipV="1">
              <a:off x="6290073" y="2548604"/>
              <a:ext cx="36576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76600" y="428185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8000"/>
                  </a:solidFill>
                </a:rPr>
                <a:t>218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19600" y="455617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CC66"/>
                  </a:solidFill>
                </a:rPr>
                <a:t>268</a:t>
              </a:r>
              <a:endParaRPr lang="en-US" b="1" dirty="0">
                <a:solidFill>
                  <a:srgbClr val="99CC66"/>
                </a:solidFill>
              </a:endParaRPr>
            </a:p>
          </p:txBody>
        </p:sp>
      </p:grpSp>
      <p:grpSp>
        <p:nvGrpSpPr>
          <p:cNvPr id="31" name="Group 30" descr=" 8"/>
          <p:cNvGrpSpPr/>
          <p:nvPr/>
        </p:nvGrpSpPr>
        <p:grpSpPr>
          <a:xfrm>
            <a:off x="1524000" y="2929855"/>
            <a:ext cx="7669740" cy="1900642"/>
            <a:chOff x="1524000" y="2929855"/>
            <a:chExt cx="7669740" cy="1900642"/>
          </a:xfrm>
        </p:grpSpPr>
        <p:sp>
          <p:nvSpPr>
            <p:cNvPr id="32" name="TextBox 31"/>
            <p:cNvSpPr txBox="1"/>
            <p:nvPr/>
          </p:nvSpPr>
          <p:spPr>
            <a:xfrm>
              <a:off x="6633420" y="2929855"/>
              <a:ext cx="25603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Near PR3, N door (Vertical)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6290073" y="3114521"/>
              <a:ext cx="365760" cy="0"/>
            </a:xfrm>
            <a:prstGeom prst="line">
              <a:avLst/>
            </a:prstGeom>
            <a:ln w="44450" cap="rnd" cmpd="sng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33420" y="3197424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NW corner of table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 flipV="1">
              <a:off x="6290073" y="3382090"/>
              <a:ext cx="365760" cy="0"/>
            </a:xfrm>
            <a:prstGeom prst="line">
              <a:avLst/>
            </a:prstGeom>
            <a:ln w="38100" cap="rnd" cmpd="sng">
              <a:solidFill>
                <a:schemeClr val="accent5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633420" y="3464993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 side of table (Vertical)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 flipV="1">
              <a:off x="6290073" y="3649659"/>
              <a:ext cx="365760" cy="0"/>
            </a:xfrm>
            <a:prstGeom prst="line">
              <a:avLst/>
            </a:prstGeom>
            <a:ln w="44450" cap="rnd" cmpd="sng">
              <a:solidFill>
                <a:srgbClr val="3366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00250" y="425899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105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77717" y="455617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/>
                  </a:solidFill>
                </a:rPr>
                <a:t>218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24000" y="376544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3366FF"/>
                  </a:solidFill>
                </a:rPr>
                <a:t>192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42" name="Group 41" descr=" 10"/>
          <p:cNvGrpSpPr/>
          <p:nvPr/>
        </p:nvGrpSpPr>
        <p:grpSpPr>
          <a:xfrm>
            <a:off x="6266403" y="1905000"/>
            <a:ext cx="2877597" cy="1905000"/>
            <a:chOff x="6266403" y="1905000"/>
            <a:chExt cx="2877597" cy="1905000"/>
          </a:xfrm>
        </p:grpSpPr>
        <p:sp>
          <p:nvSpPr>
            <p:cNvPr id="43" name="Rectangle 42"/>
            <p:cNvSpPr/>
            <p:nvPr/>
          </p:nvSpPr>
          <p:spPr>
            <a:xfrm>
              <a:off x="6266403" y="1905000"/>
              <a:ext cx="2849880" cy="18288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162800" y="3505200"/>
              <a:ext cx="1981200" cy="3048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Content Placeholder 2" descr=" 40"/>
          <p:cNvSpPr>
            <a:spLocks noGrp="1"/>
          </p:cNvSpPr>
          <p:nvPr>
            <p:ph idx="1"/>
          </p:nvPr>
        </p:nvSpPr>
        <p:spPr>
          <a:xfrm>
            <a:off x="5105400" y="2209800"/>
            <a:ext cx="3810001" cy="609600"/>
          </a:xfrm>
        </p:spPr>
        <p:txBody>
          <a:bodyPr>
            <a:noAutofit/>
          </a:bodyPr>
          <a:lstStyle/>
          <a:p>
            <a:pPr marL="288925" lvl="1">
              <a:buFont typeface="Wingdings" charset="2"/>
              <a:buChar char="Ø"/>
            </a:pPr>
            <a:r>
              <a:rPr lang="en-US" sz="2400" i="1" smtClean="0">
                <a:latin typeface="Times New Roman" panose="02020603050405020304" pitchFamily="18" charset="0"/>
              </a:rPr>
              <a:t>Cleaning as you go works!</a:t>
            </a:r>
          </a:p>
          <a:p>
            <a:pPr marL="346075" lvl="1" indent="-342900">
              <a:buFont typeface="Wingdings" charset="2"/>
              <a:buChar char=" "/>
            </a:pPr>
            <a:endParaRPr lang="en-US" sz="2400" i="1" dirty="0" smtClean="0"/>
          </a:p>
        </p:txBody>
      </p:sp>
      <p:sp>
        <p:nvSpPr>
          <p:cNvPr id="11" name="Date Placeholder 10" descr="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2" name="Slide Number Placeholder 11" descr="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LHO BSC Stories</a:t>
            </a:r>
            <a:endParaRPr lang="en-US" dirty="0"/>
          </a:p>
        </p:txBody>
      </p:sp>
      <p:graphicFrame>
        <p:nvGraphicFramePr>
          <p:cNvPr id="7" name="Chart 6" descr="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38318"/>
              </p:ext>
            </p:extLst>
          </p:nvPr>
        </p:nvGraphicFramePr>
        <p:xfrm>
          <a:off x="283307" y="1905000"/>
          <a:ext cx="857738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 descr=" 8"/>
          <p:cNvGrpSpPr/>
          <p:nvPr/>
        </p:nvGrpSpPr>
        <p:grpSpPr>
          <a:xfrm>
            <a:off x="304800" y="1066800"/>
            <a:ext cx="8633907" cy="3629799"/>
            <a:chOff x="304800" y="1047078"/>
            <a:chExt cx="8633907" cy="3629799"/>
          </a:xfrm>
        </p:grpSpPr>
        <p:sp>
          <p:nvSpPr>
            <p:cNvPr id="9" name="Rectangle 8"/>
            <p:cNvSpPr/>
            <p:nvPr/>
          </p:nvSpPr>
          <p:spPr>
            <a:xfrm>
              <a:off x="304800" y="1047078"/>
              <a:ext cx="2743200" cy="896112"/>
            </a:xfrm>
            <a:prstGeom prst="rect">
              <a:avLst/>
            </a:prstGeom>
            <a:solidFill>
              <a:srgbClr val="9933CC">
                <a:alpha val="80000"/>
              </a:srgb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 – Oct 2013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7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cycle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7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Work</a:t>
              </a:r>
              <a:r>
                <a:rPr lang="en-US" sz="17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adjacent chambers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10000" y="2895600"/>
              <a:ext cx="5128707" cy="1781277"/>
              <a:chOff x="3810000" y="2895600"/>
              <a:chExt cx="5128707" cy="178127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943600" y="2895600"/>
                <a:ext cx="2995107" cy="338554"/>
                <a:chOff x="5943600" y="2895600"/>
                <a:chExt cx="2995107" cy="338554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6286947" y="2895600"/>
                  <a:ext cx="26517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WBSC1 – Floor below ITMY </a:t>
                  </a:r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5943600" y="3080266"/>
                  <a:ext cx="365760" cy="0"/>
                </a:xfrm>
                <a:prstGeom prst="line">
                  <a:avLst/>
                </a:prstGeom>
                <a:ln w="38100" cap="rnd" cmpd="sng">
                  <a:solidFill>
                    <a:srgbClr val="9933CC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3810000" y="4399878"/>
                <a:ext cx="381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9933CC"/>
                    </a:solidFill>
                  </a:rPr>
                  <a:t>230</a:t>
                </a:r>
              </a:p>
            </p:txBody>
          </p:sp>
        </p:grpSp>
      </p:grpSp>
      <p:grpSp>
        <p:nvGrpSpPr>
          <p:cNvPr id="15" name="Group 14" descr=" 15"/>
          <p:cNvGrpSpPr/>
          <p:nvPr/>
        </p:nvGrpSpPr>
        <p:grpSpPr>
          <a:xfrm>
            <a:off x="4572000" y="1066800"/>
            <a:ext cx="4390292" cy="3782199"/>
            <a:chOff x="4572000" y="1047078"/>
            <a:chExt cx="4390292" cy="3782199"/>
          </a:xfrm>
        </p:grpSpPr>
        <p:sp>
          <p:nvSpPr>
            <p:cNvPr id="16" name="Rectangle 15"/>
            <p:cNvSpPr/>
            <p:nvPr/>
          </p:nvSpPr>
          <p:spPr>
            <a:xfrm>
              <a:off x="6219092" y="1047078"/>
              <a:ext cx="2743200" cy="896112"/>
            </a:xfrm>
            <a:prstGeom prst="rect">
              <a:avLst/>
            </a:prstGeom>
            <a:solidFill>
              <a:schemeClr val="accent5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Oct – Nov 2013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700" b="1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cycle</a:t>
              </a:r>
            </a:p>
            <a:p>
              <a:pPr algn="ctr"/>
              <a:r>
                <a:rPr lang="en-US" sz="1700" b="1" u="sng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work?</a:t>
              </a:r>
              <a:endParaRPr lang="en-US" sz="1700" b="1" u="sng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572000" y="3430739"/>
              <a:ext cx="4366707" cy="1398538"/>
              <a:chOff x="4572000" y="3430739"/>
              <a:chExt cx="4366707" cy="139853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286947" y="3430739"/>
                <a:ext cx="265176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WBSC3 – Floor below ITMX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5943600" y="3615405"/>
                <a:ext cx="365760" cy="0"/>
              </a:xfrm>
              <a:prstGeom prst="line">
                <a:avLst/>
              </a:prstGeom>
              <a:ln w="38100" cap="rnd" cmpd="sng">
                <a:solidFill>
                  <a:srgbClr val="008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572000" y="4552278"/>
                <a:ext cx="381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5"/>
                    </a:solidFill>
                  </a:rPr>
                  <a:t>316</a:t>
                </a:r>
              </a:p>
            </p:txBody>
          </p:sp>
        </p:grpSp>
      </p:grpSp>
      <p:grpSp>
        <p:nvGrpSpPr>
          <p:cNvPr id="21" name="Group 20" descr=" 21"/>
          <p:cNvGrpSpPr/>
          <p:nvPr/>
        </p:nvGrpSpPr>
        <p:grpSpPr>
          <a:xfrm>
            <a:off x="3261946" y="1066800"/>
            <a:ext cx="5768201" cy="3782199"/>
            <a:chOff x="3261946" y="1047078"/>
            <a:chExt cx="5768201" cy="3782199"/>
          </a:xfrm>
        </p:grpSpPr>
        <p:sp>
          <p:nvSpPr>
            <p:cNvPr id="22" name="Rectangle 21"/>
            <p:cNvSpPr/>
            <p:nvPr/>
          </p:nvSpPr>
          <p:spPr>
            <a:xfrm>
              <a:off x="3261946" y="1047078"/>
              <a:ext cx="2743200" cy="896112"/>
            </a:xfrm>
            <a:prstGeom prst="rect">
              <a:avLst/>
            </a:prstGeom>
            <a:solidFill>
              <a:schemeClr val="accent3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April – </a:t>
              </a:r>
              <a:r>
                <a:rPr lang="en-US" sz="18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Oct 2013</a:t>
              </a:r>
              <a:endParaRPr lang="en-US" sz="18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800" b="1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cycle</a:t>
              </a:r>
            </a:p>
            <a:p>
              <a:pPr algn="ctr"/>
              <a:r>
                <a:rPr lang="en-US" sz="18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Heavy work</a:t>
              </a:r>
              <a:r>
                <a:rPr lang="en-US" sz="1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over wafer</a:t>
              </a:r>
              <a:endPara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867400" y="3163169"/>
              <a:ext cx="3162747" cy="1666108"/>
              <a:chOff x="5867400" y="3163169"/>
              <a:chExt cx="3162747" cy="166610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6286947" y="3163169"/>
                <a:ext cx="2743200" cy="338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WBSC2 – Floor below baffle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5943600" y="3347835"/>
                <a:ext cx="365760" cy="0"/>
              </a:xfrm>
              <a:prstGeom prst="line">
                <a:avLst/>
              </a:prstGeom>
              <a:ln w="38100" cap="rnd" cmpd="sng">
                <a:solidFill>
                  <a:srgbClr val="4BACC6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5867400" y="4552278"/>
                <a:ext cx="381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8000">
                        <a:alpha val="80000"/>
                      </a:srgbClr>
                    </a:solidFill>
                  </a:rPr>
                  <a:t>598</a:t>
                </a:r>
              </a:p>
            </p:txBody>
          </p:sp>
        </p:grpSp>
      </p:grpSp>
      <p:sp>
        <p:nvSpPr>
          <p:cNvPr id="27" name="Content Placeholder 2" descr=" 27"/>
          <p:cNvSpPr>
            <a:spLocks noGrp="1"/>
          </p:cNvSpPr>
          <p:nvPr>
            <p:ph idx="1"/>
          </p:nvPr>
        </p:nvSpPr>
        <p:spPr>
          <a:xfrm>
            <a:off x="3124199" y="2155108"/>
            <a:ext cx="5905947" cy="551176"/>
          </a:xfrm>
        </p:spPr>
        <p:txBody>
          <a:bodyPr>
            <a:noAutofit/>
          </a:bodyPr>
          <a:lstStyle/>
          <a:p>
            <a:pPr marL="346075" lvl="1" indent="-342900" algn="ctr">
              <a:buFont typeface="Wingdings" charset="2"/>
              <a:buChar char=" "/>
            </a:pPr>
            <a:r>
              <a:rPr lang="en-US" sz="2400" i="1" smtClean="0"/>
              <a:t>                                       </a:t>
            </a:r>
            <a:endParaRPr lang="en-US" sz="2400" i="1" dirty="0" smtClean="0"/>
          </a:p>
        </p:txBody>
      </p:sp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8" name="Slide Number Placeholder 27" descr="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LHO BSC Stories</a:t>
            </a:r>
            <a:endParaRPr lang="en-US" dirty="0"/>
          </a:p>
        </p:txBody>
      </p:sp>
      <p:graphicFrame>
        <p:nvGraphicFramePr>
          <p:cNvPr id="7" name="Chart 6" descr="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429239"/>
              </p:ext>
            </p:extLst>
          </p:nvPr>
        </p:nvGraphicFramePr>
        <p:xfrm>
          <a:off x="283307" y="1905000"/>
          <a:ext cx="857738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 descr=" 8"/>
          <p:cNvGrpSpPr/>
          <p:nvPr/>
        </p:nvGrpSpPr>
        <p:grpSpPr>
          <a:xfrm>
            <a:off x="304800" y="1066800"/>
            <a:ext cx="8633907" cy="3629799"/>
            <a:chOff x="304800" y="1047078"/>
            <a:chExt cx="8633907" cy="3629799"/>
          </a:xfrm>
        </p:grpSpPr>
        <p:sp>
          <p:nvSpPr>
            <p:cNvPr id="9" name="Rectangle 8"/>
            <p:cNvSpPr/>
            <p:nvPr/>
          </p:nvSpPr>
          <p:spPr>
            <a:xfrm>
              <a:off x="304800" y="1047078"/>
              <a:ext cx="2743200" cy="896112"/>
            </a:xfrm>
            <a:prstGeom prst="rect">
              <a:avLst/>
            </a:prstGeom>
            <a:solidFill>
              <a:srgbClr val="9933CC">
                <a:alpha val="80000"/>
              </a:srgb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 – Oct 2013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7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cycle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7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Work</a:t>
              </a:r>
              <a:r>
                <a:rPr lang="en-US" sz="17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adjacent chambers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10000" y="2895600"/>
              <a:ext cx="5128707" cy="1781277"/>
              <a:chOff x="3810000" y="2895600"/>
              <a:chExt cx="5128707" cy="178127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943600" y="2895600"/>
                <a:ext cx="2995107" cy="338554"/>
                <a:chOff x="5943600" y="2895600"/>
                <a:chExt cx="2995107" cy="338554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6286947" y="2895600"/>
                  <a:ext cx="26517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WBSC1 – Floor below ITMY </a:t>
                  </a:r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5943600" y="3080266"/>
                  <a:ext cx="365760" cy="0"/>
                </a:xfrm>
                <a:prstGeom prst="line">
                  <a:avLst/>
                </a:prstGeom>
                <a:ln w="38100" cap="rnd" cmpd="sng">
                  <a:solidFill>
                    <a:srgbClr val="9933CC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3810000" y="4399878"/>
                <a:ext cx="381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9933CC"/>
                    </a:solidFill>
                  </a:rPr>
                  <a:t>230</a:t>
                </a:r>
              </a:p>
            </p:txBody>
          </p:sp>
        </p:grpSp>
      </p:grpSp>
      <p:grpSp>
        <p:nvGrpSpPr>
          <p:cNvPr id="15" name="Group 14" descr=" 15"/>
          <p:cNvGrpSpPr/>
          <p:nvPr/>
        </p:nvGrpSpPr>
        <p:grpSpPr>
          <a:xfrm>
            <a:off x="4572000" y="1066800"/>
            <a:ext cx="4390292" cy="3782199"/>
            <a:chOff x="4572000" y="1047078"/>
            <a:chExt cx="4390292" cy="3782199"/>
          </a:xfrm>
        </p:grpSpPr>
        <p:sp>
          <p:nvSpPr>
            <p:cNvPr id="16" name="Rectangle 15"/>
            <p:cNvSpPr/>
            <p:nvPr/>
          </p:nvSpPr>
          <p:spPr>
            <a:xfrm>
              <a:off x="6219092" y="1047078"/>
              <a:ext cx="2743200" cy="896112"/>
            </a:xfrm>
            <a:prstGeom prst="rect">
              <a:avLst/>
            </a:prstGeom>
            <a:solidFill>
              <a:schemeClr val="accent5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Oct – Nov 2013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700" b="1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cycle</a:t>
              </a:r>
            </a:p>
            <a:p>
              <a:pPr algn="ctr"/>
              <a:r>
                <a:rPr lang="en-US" sz="1700" b="1" u="sng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work?</a:t>
              </a:r>
              <a:endParaRPr lang="en-US" sz="1700" b="1" u="sng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572000" y="3430739"/>
              <a:ext cx="4366707" cy="1398538"/>
              <a:chOff x="4572000" y="3430739"/>
              <a:chExt cx="4366707" cy="139853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286947" y="3430739"/>
                <a:ext cx="265176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WBSC3 – Floor below ITMX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5943600" y="3615405"/>
                <a:ext cx="365760" cy="0"/>
              </a:xfrm>
              <a:prstGeom prst="line">
                <a:avLst/>
              </a:prstGeom>
              <a:ln w="38100" cap="rnd" cmpd="sng">
                <a:solidFill>
                  <a:srgbClr val="008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572000" y="4552278"/>
                <a:ext cx="381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5"/>
                    </a:solidFill>
                  </a:rPr>
                  <a:t>316</a:t>
                </a:r>
              </a:p>
            </p:txBody>
          </p:sp>
        </p:grpSp>
      </p:grpSp>
      <p:grpSp>
        <p:nvGrpSpPr>
          <p:cNvPr id="21" name="Group 20" descr=" 21"/>
          <p:cNvGrpSpPr/>
          <p:nvPr/>
        </p:nvGrpSpPr>
        <p:grpSpPr>
          <a:xfrm>
            <a:off x="3261946" y="1066800"/>
            <a:ext cx="5768201" cy="3782199"/>
            <a:chOff x="3261946" y="1047078"/>
            <a:chExt cx="5768201" cy="3782199"/>
          </a:xfrm>
        </p:grpSpPr>
        <p:sp>
          <p:nvSpPr>
            <p:cNvPr id="22" name="Rectangle 21"/>
            <p:cNvSpPr/>
            <p:nvPr/>
          </p:nvSpPr>
          <p:spPr>
            <a:xfrm>
              <a:off x="3261946" y="1047078"/>
              <a:ext cx="2743200" cy="896112"/>
            </a:xfrm>
            <a:prstGeom prst="rect">
              <a:avLst/>
            </a:prstGeom>
            <a:solidFill>
              <a:schemeClr val="accent3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April – </a:t>
              </a:r>
              <a:r>
                <a:rPr lang="en-US" sz="18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Oct 2013</a:t>
              </a:r>
              <a:endParaRPr lang="en-US" sz="18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800" b="1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cycle</a:t>
              </a:r>
            </a:p>
            <a:p>
              <a:pPr algn="ctr"/>
              <a:r>
                <a:rPr lang="en-US" sz="18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Heavy work</a:t>
              </a:r>
              <a:r>
                <a:rPr lang="en-US" sz="1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over wafer</a:t>
              </a:r>
              <a:endPara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867400" y="3163169"/>
              <a:ext cx="3162747" cy="1666108"/>
              <a:chOff x="5867400" y="3163169"/>
              <a:chExt cx="3162747" cy="166610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6286947" y="3163169"/>
                <a:ext cx="2743200" cy="338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WBSC2 – Floor below baffle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5943600" y="3347835"/>
                <a:ext cx="365760" cy="0"/>
              </a:xfrm>
              <a:prstGeom prst="line">
                <a:avLst/>
              </a:prstGeom>
              <a:ln w="38100" cap="rnd" cmpd="sng">
                <a:solidFill>
                  <a:srgbClr val="4BACC6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5867400" y="4552278"/>
                <a:ext cx="381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8000">
                        <a:alpha val="80000"/>
                      </a:srgbClr>
                    </a:solidFill>
                  </a:rPr>
                  <a:t>598</a:t>
                </a:r>
              </a:p>
            </p:txBody>
          </p:sp>
        </p:grpSp>
      </p:grpSp>
      <p:sp>
        <p:nvSpPr>
          <p:cNvPr id="27" name="Content Placeholder 2" descr=" 27"/>
          <p:cNvSpPr>
            <a:spLocks noGrp="1"/>
          </p:cNvSpPr>
          <p:nvPr>
            <p:ph idx="1"/>
          </p:nvPr>
        </p:nvSpPr>
        <p:spPr>
          <a:xfrm>
            <a:off x="3124199" y="2155108"/>
            <a:ext cx="5905947" cy="551176"/>
          </a:xfrm>
        </p:spPr>
        <p:txBody>
          <a:bodyPr>
            <a:noAutofit/>
          </a:bodyPr>
          <a:lstStyle/>
          <a:p>
            <a:pPr marL="288925" lvl="1" algn="ctr">
              <a:buFont typeface="Wingdings" charset="2"/>
              <a:buChar char="Ø"/>
            </a:pPr>
            <a:r>
              <a:rPr lang="en-US" sz="2400" i="1" smtClean="0">
                <a:latin typeface="Times New Roman" panose="02020603050405020304" pitchFamily="18" charset="0"/>
              </a:rPr>
              <a:t> Need more samples to determine trends.</a:t>
            </a:r>
          </a:p>
          <a:p>
            <a:pPr marL="346075" lvl="1" indent="-342900" algn="ctr">
              <a:buFont typeface="Wingdings" charset="2"/>
              <a:buChar char=" "/>
            </a:pPr>
            <a:endParaRPr lang="en-US" sz="2400" i="1" dirty="0" smtClean="0"/>
          </a:p>
        </p:txBody>
      </p:sp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8" name="Slide Number Placeholder 27" descr="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Wafers Collected</a:t>
            </a:r>
            <a:endParaRPr lang="en-US" dirty="0"/>
          </a:p>
        </p:txBody>
      </p:sp>
      <p:graphicFrame>
        <p:nvGraphicFramePr>
          <p:cNvPr id="7" name="Chart 6" descr="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183560"/>
              </p:ext>
            </p:extLst>
          </p:nvPr>
        </p:nvGraphicFramePr>
        <p:xfrm>
          <a:off x="457200" y="16764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 descr=" 8"/>
          <p:cNvSpPr>
            <a:spLocks noGrp="1"/>
          </p:cNvSpPr>
          <p:nvPr>
            <p:ph idx="1"/>
          </p:nvPr>
        </p:nvSpPr>
        <p:spPr>
          <a:xfrm>
            <a:off x="190500" y="1066800"/>
            <a:ext cx="8763000" cy="685800"/>
          </a:xfrm>
        </p:spPr>
        <p:txBody>
          <a:bodyPr>
            <a:noAutofit/>
          </a:bodyPr>
          <a:lstStyle/>
          <a:p>
            <a:pPr marL="460375" lvl="1" indent="-457200" algn="ctr">
              <a:buFont typeface="Wingdings" charset="2"/>
              <a:buChar char=" "/>
            </a:pPr>
            <a:r>
              <a:rPr lang="en-US" sz="3000" i="1" smtClean="0"/>
              <a:t>                                </a:t>
            </a:r>
            <a:endParaRPr lang="en-US" sz="3000" i="1" dirty="0" smtClean="0"/>
          </a:p>
        </p:txBody>
      </p:sp>
      <p:sp>
        <p:nvSpPr>
          <p:cNvPr id="11" name="Date Placeholder 10" descr="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2" name="Slide Number Placeholder 11" descr="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Sensitivity loss</a:t>
            </a:r>
          </a:p>
          <a:p>
            <a:r>
              <a:rPr lang="en-US" dirty="0" smtClean="0"/>
              <a:t>Absorption</a:t>
            </a:r>
          </a:p>
          <a:p>
            <a:r>
              <a:rPr lang="en-US" dirty="0" smtClean="0"/>
              <a:t>Scatter</a:t>
            </a:r>
          </a:p>
          <a:p>
            <a:r>
              <a:rPr lang="en-US" dirty="0" smtClean="0"/>
              <a:t>Damage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algn="ctr">
              <a:buFont typeface="Wingdings" charset="2"/>
              <a:buChar char="Ø"/>
            </a:pPr>
            <a:r>
              <a:rPr lang="en-US" i="1" dirty="0" smtClean="0"/>
              <a:t>Contamination will limit performance.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295400"/>
            <a:ext cx="4673601" cy="35052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Wafers Collected</a:t>
            </a:r>
            <a:endParaRPr lang="en-US" dirty="0"/>
          </a:p>
        </p:txBody>
      </p:sp>
      <p:graphicFrame>
        <p:nvGraphicFramePr>
          <p:cNvPr id="7" name="Chart 6" descr="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77924"/>
              </p:ext>
            </p:extLst>
          </p:nvPr>
        </p:nvGraphicFramePr>
        <p:xfrm>
          <a:off x="457200" y="16764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 descr=" 8"/>
          <p:cNvSpPr>
            <a:spLocks noGrp="1"/>
          </p:cNvSpPr>
          <p:nvPr>
            <p:ph idx="1"/>
          </p:nvPr>
        </p:nvSpPr>
        <p:spPr>
          <a:xfrm>
            <a:off x="190500" y="1066800"/>
            <a:ext cx="8763000" cy="685800"/>
          </a:xfrm>
        </p:spPr>
        <p:txBody>
          <a:bodyPr>
            <a:noAutofit/>
          </a:bodyPr>
          <a:lstStyle/>
          <a:p>
            <a:pPr marL="288925" lvl="1" algn="ctr">
              <a:buFont typeface="Wingdings" charset="2"/>
              <a:buChar char="Ø"/>
            </a:pPr>
            <a:r>
              <a:rPr lang="en-US" sz="3000" i="1" smtClean="0">
                <a:latin typeface="Times New Roman" panose="02020603050405020304" pitchFamily="18" charset="0"/>
              </a:rPr>
              <a:t> Need more samples from Hanford.</a:t>
            </a:r>
          </a:p>
          <a:p>
            <a:pPr marL="460375" lvl="1" indent="-457200" algn="ctr">
              <a:buFont typeface="Wingdings" charset="2"/>
              <a:buChar char=" "/>
            </a:pPr>
            <a:endParaRPr lang="en-US" sz="3000" i="1" dirty="0" smtClean="0"/>
          </a:p>
        </p:txBody>
      </p:sp>
      <p:sp>
        <p:nvSpPr>
          <p:cNvPr id="11" name="Date Placeholder 10" descr="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2" name="Slide Number Placeholder 11" descr="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Wafers Collected</a:t>
            </a:r>
            <a:endParaRPr lang="en-US" dirty="0"/>
          </a:p>
        </p:txBody>
      </p:sp>
      <p:sp>
        <p:nvSpPr>
          <p:cNvPr id="8" name="Content Placeholder 2" descr=" 8"/>
          <p:cNvSpPr>
            <a:spLocks noGrp="1"/>
          </p:cNvSpPr>
          <p:nvPr>
            <p:ph idx="1"/>
          </p:nvPr>
        </p:nvSpPr>
        <p:spPr>
          <a:xfrm>
            <a:off x="190500" y="1066800"/>
            <a:ext cx="8763000" cy="685800"/>
          </a:xfrm>
        </p:spPr>
        <p:txBody>
          <a:bodyPr>
            <a:noAutofit/>
          </a:bodyPr>
          <a:lstStyle/>
          <a:p>
            <a:pPr marL="288925" lvl="1" algn="ctr">
              <a:buFont typeface="Wingdings" charset="2"/>
              <a:buChar char="Ø"/>
            </a:pPr>
            <a:r>
              <a:rPr lang="en-US" sz="3000" i="1" smtClean="0">
                <a:latin typeface="Times New Roman" panose="02020603050405020304" pitchFamily="18" charset="0"/>
              </a:rPr>
              <a:t> Need more samples from Hanford.</a:t>
            </a:r>
          </a:p>
          <a:p>
            <a:pPr marL="460375" lvl="1" indent="-457200" algn="ctr">
              <a:buFont typeface="Wingdings" charset="2"/>
              <a:buChar char=" "/>
            </a:pPr>
            <a:endParaRPr lang="en-US" sz="3000" i="1" dirty="0" smtClean="0"/>
          </a:p>
        </p:txBody>
      </p:sp>
      <p:grpSp>
        <p:nvGrpSpPr>
          <p:cNvPr id="9" name="Group 8" descr=" 3"/>
          <p:cNvGrpSpPr/>
          <p:nvPr/>
        </p:nvGrpSpPr>
        <p:grpSpPr>
          <a:xfrm>
            <a:off x="0" y="1752600"/>
            <a:ext cx="9144000" cy="4657394"/>
            <a:chOff x="0" y="1752600"/>
            <a:chExt cx="9144000" cy="46573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52600"/>
              <a:ext cx="5190631" cy="34747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2400" y="2941320"/>
              <a:ext cx="5181600" cy="3468674"/>
            </a:xfrm>
            <a:prstGeom prst="rect">
              <a:avLst/>
            </a:prstGeom>
          </p:spPr>
        </p:pic>
      </p:grpSp>
      <p:sp>
        <p:nvSpPr>
          <p:cNvPr id="11" name="Date Placeholder 10" descr="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2" name="Slide Number Placeholder 11" descr="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11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5410200"/>
            <a:ext cx="2819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500" dirty="0">
                <a:hlinkClick r:id="rId4"/>
              </a:rPr>
              <a:t>LIGO-T1300014</a:t>
            </a:r>
            <a:r>
              <a:rPr lang="en-US" sz="1500" dirty="0"/>
              <a:t>: </a:t>
            </a:r>
            <a:r>
              <a:rPr lang="en-US" sz="1500" dirty="0" err="1"/>
              <a:t>Aligo</a:t>
            </a:r>
            <a:r>
              <a:rPr lang="en-US" sz="1500" dirty="0"/>
              <a:t>, BSC Flooring + HAM ISI, Witness Sample Placement </a:t>
            </a:r>
            <a:r>
              <a:rPr lang="en-US" sz="1500" u="sng" dirty="0"/>
              <a:t>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WBSC10 – March 2014</a:t>
            </a:r>
            <a:endParaRPr lang="en-US" dirty="0"/>
          </a:p>
        </p:txBody>
      </p:sp>
      <p:pic>
        <p:nvPicPr>
          <p:cNvPr id="7" name="Picture 6" descr="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7" y="1066800"/>
            <a:ext cx="9072926" cy="3733800"/>
          </a:xfrm>
          <a:prstGeom prst="rect">
            <a:avLst/>
          </a:prstGeom>
        </p:spPr>
      </p:pic>
      <p:pic>
        <p:nvPicPr>
          <p:cNvPr id="9" name="Picture 8" descr="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85" y="4228000"/>
            <a:ext cx="5160682" cy="2630000"/>
          </a:xfrm>
          <a:prstGeom prst="rect">
            <a:avLst/>
          </a:prstGeom>
        </p:spPr>
      </p:pic>
      <p:pic>
        <p:nvPicPr>
          <p:cNvPr id="10" name="Picture 9" descr="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052" y="4224528"/>
            <a:ext cx="2928263" cy="2633472"/>
          </a:xfrm>
          <a:prstGeom prst="rect">
            <a:avLst/>
          </a:prstGeom>
        </p:spPr>
      </p:pic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 descr="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85800" y="4648200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</a:rPr>
              <a:t>Contamination Control 101</a:t>
            </a:r>
            <a:endParaRPr lang="en-US" sz="4000" b="1" i="1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www.rodale.com/files/images/dust_bun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554830"/>
            <a:ext cx="5105400" cy="4626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 descr=" 10"/>
          <p:cNvSpPr>
            <a:spLocks noGrp="1"/>
          </p:cNvSpPr>
          <p:nvPr>
            <p:ph sz="half" idx="2"/>
          </p:nvPr>
        </p:nvSpPr>
        <p:spPr>
          <a:xfrm>
            <a:off x="4267200" y="1220788"/>
            <a:ext cx="4876800" cy="5256212"/>
          </a:xfrm>
        </p:spPr>
        <p:txBody>
          <a:bodyPr>
            <a:normAutofit lnSpcReduction="10000"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At least ½ class improvement</a:t>
            </a:r>
          </a:p>
          <a:p>
            <a:pPr lvl="1"/>
            <a:endParaRPr lang="en-US" sz="2100" dirty="0" smtClean="0"/>
          </a:p>
          <a:p>
            <a:pPr>
              <a:buChar char=" "/>
            </a:pPr>
            <a:r>
              <a:rPr lang="en-US" sz="2500" smtClean="0"/>
              <a:t>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              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                    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          </a:t>
            </a:r>
            <a:endParaRPr lang="en-US" sz="2100" dirty="0" smtClean="0"/>
          </a:p>
          <a:p>
            <a:pPr lvl="1"/>
            <a:endParaRPr lang="en-US" sz="2100" dirty="0"/>
          </a:p>
          <a:p>
            <a:pPr>
              <a:buChar char=" "/>
            </a:pPr>
            <a:r>
              <a:rPr lang="en-US" sz="2500" smtClean="0"/>
              <a:t> 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               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                          </a:t>
            </a:r>
            <a:endParaRPr lang="en-US" sz="2100" dirty="0" smtClean="0"/>
          </a:p>
          <a:p>
            <a:pPr lvl="1"/>
            <a:endParaRPr lang="en-US" sz="2500" dirty="0" smtClean="0"/>
          </a:p>
          <a:p>
            <a:pPr>
              <a:buChar char=" "/>
            </a:pPr>
            <a:r>
              <a:rPr lang="en-US" sz="2100" b="1" i="1" smtClean="0"/>
              <a:t>     </a:t>
            </a:r>
            <a:r>
              <a:rPr lang="en-US" sz="2100" i="1" smtClean="0"/>
              <a:t>                           </a:t>
            </a:r>
            <a:br>
              <a:rPr lang="en-US" sz="2100" i="1" smtClean="0"/>
            </a:br>
            <a:r>
              <a:rPr lang="en-US" sz="2100" i="1" smtClean="0"/>
              <a:t>              </a:t>
            </a:r>
            <a:endParaRPr lang="en-US" sz="2100" i="1" dirty="0" smtClean="0"/>
          </a:p>
        </p:txBody>
      </p:sp>
      <p:sp>
        <p:nvSpPr>
          <p:cNvPr id="8" name="Title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Scrubs</a:t>
            </a:r>
            <a:endParaRPr lang="en-US" dirty="0"/>
          </a:p>
        </p:txBody>
      </p:sp>
      <p:pic>
        <p:nvPicPr>
          <p:cNvPr id="7" name="Picture 6" descr="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3886200" cy="5197843"/>
          </a:xfrm>
          <a:prstGeom prst="rect">
            <a:avLst/>
          </a:prstGeom>
        </p:spPr>
      </p:pic>
      <p:sp>
        <p:nvSpPr>
          <p:cNvPr id="2" name="Date Placeholder 1" descr="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3" name="Footer Placeholder 2" descr="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4" name="Slide Number Placeholder 3" descr="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 descr=" 10"/>
          <p:cNvSpPr>
            <a:spLocks noGrp="1"/>
          </p:cNvSpPr>
          <p:nvPr>
            <p:ph sz="half" idx="2"/>
          </p:nvPr>
        </p:nvSpPr>
        <p:spPr>
          <a:xfrm>
            <a:off x="4267200" y="1220788"/>
            <a:ext cx="4876800" cy="5256212"/>
          </a:xfrm>
        </p:spPr>
        <p:txBody>
          <a:bodyPr>
            <a:normAutofit lnSpcReduction="10000"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At least ½ class improvement</a:t>
            </a:r>
          </a:p>
          <a:p>
            <a:pPr lvl="1"/>
            <a:endParaRPr lang="en-US" sz="2100" dirty="0" smtClean="0"/>
          </a:p>
          <a:p>
            <a:pPr lvl="0"/>
            <a:r>
              <a:rPr lang="en-US" sz="2500" smtClean="0">
                <a:latin typeface="Times New Roman" panose="02020603050405020304" pitchFamily="18" charset="0"/>
              </a:rPr>
              <a:t>How: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Wear instead of street clothes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No special laundering requirements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Tailor if needed</a:t>
            </a:r>
          </a:p>
          <a:p>
            <a:pPr lvl="1"/>
            <a:endParaRPr lang="en-US" sz="2100" dirty="0"/>
          </a:p>
          <a:p>
            <a:pPr>
              <a:buChar char=" "/>
            </a:pPr>
            <a:r>
              <a:rPr lang="en-US" sz="2500" smtClean="0"/>
              <a:t> 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               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                          </a:t>
            </a:r>
            <a:endParaRPr lang="en-US" sz="2100" dirty="0" smtClean="0"/>
          </a:p>
          <a:p>
            <a:pPr lvl="1"/>
            <a:endParaRPr lang="en-US" sz="2500" dirty="0" smtClean="0"/>
          </a:p>
          <a:p>
            <a:pPr>
              <a:buChar char=" "/>
            </a:pPr>
            <a:r>
              <a:rPr lang="en-US" sz="2100" b="1" i="1" smtClean="0"/>
              <a:t>     </a:t>
            </a:r>
            <a:r>
              <a:rPr lang="en-US" sz="2100" i="1" smtClean="0"/>
              <a:t>                           </a:t>
            </a:r>
            <a:br>
              <a:rPr lang="en-US" sz="2100" i="1" smtClean="0"/>
            </a:br>
            <a:r>
              <a:rPr lang="en-US" sz="2100" i="1" smtClean="0"/>
              <a:t>              </a:t>
            </a:r>
            <a:endParaRPr lang="en-US" sz="2100" i="1" dirty="0" smtClean="0"/>
          </a:p>
        </p:txBody>
      </p:sp>
      <p:sp>
        <p:nvSpPr>
          <p:cNvPr id="8" name="Title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Scrubs</a:t>
            </a:r>
            <a:endParaRPr lang="en-US" dirty="0"/>
          </a:p>
        </p:txBody>
      </p:sp>
      <p:pic>
        <p:nvPicPr>
          <p:cNvPr id="7" name="Picture 6" descr="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3886200" cy="5197843"/>
          </a:xfrm>
          <a:prstGeom prst="rect">
            <a:avLst/>
          </a:prstGeom>
        </p:spPr>
      </p:pic>
      <p:sp>
        <p:nvSpPr>
          <p:cNvPr id="2" name="Date Placeholder 1" descr="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3" name="Footer Placeholder 2" descr="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4" name="Slide Number Placeholder 3" descr="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 descr=" 10"/>
          <p:cNvSpPr>
            <a:spLocks noGrp="1"/>
          </p:cNvSpPr>
          <p:nvPr>
            <p:ph sz="half" idx="2"/>
          </p:nvPr>
        </p:nvSpPr>
        <p:spPr>
          <a:xfrm>
            <a:off x="4267200" y="1220788"/>
            <a:ext cx="4876800" cy="5256212"/>
          </a:xfrm>
        </p:spPr>
        <p:txBody>
          <a:bodyPr>
            <a:normAutofit lnSpcReduction="10000"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At least ½ class improvement</a:t>
            </a:r>
          </a:p>
          <a:p>
            <a:pPr lvl="1"/>
            <a:endParaRPr lang="en-US" sz="2100" dirty="0" smtClean="0"/>
          </a:p>
          <a:p>
            <a:pPr lvl="0"/>
            <a:r>
              <a:rPr lang="en-US" sz="2500" smtClean="0">
                <a:latin typeface="Times New Roman" panose="02020603050405020304" pitchFamily="18" charset="0"/>
              </a:rPr>
              <a:t>How: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Wear instead of street clothes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No special laundering requirements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Tailor if needed</a:t>
            </a:r>
          </a:p>
          <a:p>
            <a:pPr lvl="1"/>
            <a:endParaRPr lang="en-US" sz="2100" dirty="0"/>
          </a:p>
          <a:p>
            <a:pPr lvl="0"/>
            <a:r>
              <a:rPr lang="en-US" sz="2500" smtClean="0">
                <a:latin typeface="Times New Roman" panose="02020603050405020304" pitchFamily="18" charset="0"/>
              </a:rPr>
              <a:t>When: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Required for all cleanroom work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Strongly encouraged for VEA work</a:t>
            </a:r>
          </a:p>
          <a:p>
            <a:pPr lvl="1"/>
            <a:endParaRPr lang="en-US" sz="2500" dirty="0" smtClean="0"/>
          </a:p>
          <a:p>
            <a:pPr>
              <a:buChar char=" "/>
            </a:pPr>
            <a:r>
              <a:rPr lang="en-US" sz="2100" b="1" i="1" smtClean="0"/>
              <a:t>     </a:t>
            </a:r>
            <a:r>
              <a:rPr lang="en-US" sz="2100" i="1" smtClean="0"/>
              <a:t>                           </a:t>
            </a:r>
            <a:br>
              <a:rPr lang="en-US" sz="2100" i="1" smtClean="0"/>
            </a:br>
            <a:r>
              <a:rPr lang="en-US" sz="2100" i="1" smtClean="0"/>
              <a:t>              </a:t>
            </a:r>
            <a:endParaRPr lang="en-US" sz="2100" i="1" dirty="0" smtClean="0"/>
          </a:p>
        </p:txBody>
      </p:sp>
      <p:sp>
        <p:nvSpPr>
          <p:cNvPr id="8" name="Title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Scrubs</a:t>
            </a:r>
            <a:endParaRPr lang="en-US" dirty="0"/>
          </a:p>
        </p:txBody>
      </p:sp>
      <p:pic>
        <p:nvPicPr>
          <p:cNvPr id="7" name="Picture 6" descr="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3886200" cy="5197843"/>
          </a:xfrm>
          <a:prstGeom prst="rect">
            <a:avLst/>
          </a:prstGeom>
        </p:spPr>
      </p:pic>
      <p:sp>
        <p:nvSpPr>
          <p:cNvPr id="2" name="Date Placeholder 1" descr="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3" name="Footer Placeholder 2" descr="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4" name="Slide Number Placeholder 3" descr="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 descr=" 10"/>
          <p:cNvSpPr>
            <a:spLocks noGrp="1"/>
          </p:cNvSpPr>
          <p:nvPr>
            <p:ph sz="half" idx="2"/>
          </p:nvPr>
        </p:nvSpPr>
        <p:spPr>
          <a:xfrm>
            <a:off x="4267200" y="1220788"/>
            <a:ext cx="4876800" cy="5256212"/>
          </a:xfrm>
        </p:spPr>
        <p:txBody>
          <a:bodyPr>
            <a:normAutofit lnSpcReduction="10000"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At least ½ class improvement</a:t>
            </a:r>
          </a:p>
          <a:p>
            <a:pPr lvl="0"/>
            <a:r>
              <a:rPr lang="en-US" sz="2500" dirty="0" smtClean="0">
                <a:latin typeface="Times New Roman" panose="02020603050405020304" pitchFamily="18" charset="0"/>
              </a:rPr>
              <a:t>How</a:t>
            </a:r>
            <a:r>
              <a:rPr lang="en-US" sz="2500" dirty="0" smtClean="0">
                <a:latin typeface="Times New Roman" panose="02020603050405020304" pitchFamily="18" charset="0"/>
              </a:rPr>
              <a:t>:</a:t>
            </a:r>
          </a:p>
          <a:p>
            <a:pPr lvl="1"/>
            <a:r>
              <a:rPr lang="en-US" sz="2100" dirty="0" smtClean="0">
                <a:latin typeface="Times New Roman" panose="02020603050405020304" pitchFamily="18" charset="0"/>
              </a:rPr>
              <a:t>Wear instead of street clothes</a:t>
            </a:r>
          </a:p>
          <a:p>
            <a:pPr lvl="1"/>
            <a:r>
              <a:rPr lang="en-US" sz="2100" dirty="0" smtClean="0">
                <a:latin typeface="Times New Roman" panose="02020603050405020304" pitchFamily="18" charset="0"/>
              </a:rPr>
              <a:t>No special laundering requirements</a:t>
            </a:r>
          </a:p>
          <a:p>
            <a:pPr lvl="1"/>
            <a:r>
              <a:rPr lang="en-US" sz="2100" dirty="0" smtClean="0">
                <a:latin typeface="Times New Roman" panose="02020603050405020304" pitchFamily="18" charset="0"/>
              </a:rPr>
              <a:t>Tailor if needed</a:t>
            </a:r>
          </a:p>
          <a:p>
            <a:pPr lvl="0"/>
            <a:r>
              <a:rPr lang="en-US" sz="2500" dirty="0" smtClean="0">
                <a:latin typeface="Times New Roman" panose="02020603050405020304" pitchFamily="18" charset="0"/>
              </a:rPr>
              <a:t>When</a:t>
            </a:r>
            <a:r>
              <a:rPr lang="en-US" sz="2500" dirty="0" smtClean="0">
                <a:latin typeface="Times New Roman" panose="02020603050405020304" pitchFamily="18" charset="0"/>
              </a:rPr>
              <a:t>:</a:t>
            </a:r>
          </a:p>
          <a:p>
            <a:pPr lvl="1"/>
            <a:r>
              <a:rPr lang="en-US" sz="2100" dirty="0" smtClean="0">
                <a:latin typeface="Times New Roman" panose="02020603050405020304" pitchFamily="18" charset="0"/>
              </a:rPr>
              <a:t>Required for all cleanroom work</a:t>
            </a:r>
          </a:p>
          <a:p>
            <a:pPr lvl="1"/>
            <a:r>
              <a:rPr lang="en-US" sz="2100" dirty="0" smtClean="0">
                <a:latin typeface="Times New Roman" panose="02020603050405020304" pitchFamily="18" charset="0"/>
              </a:rPr>
              <a:t>Strongly encouraged for VEA work</a:t>
            </a:r>
          </a:p>
          <a:p>
            <a:pPr lvl="1"/>
            <a:endParaRPr lang="en-US" sz="2500" dirty="0" smtClean="0"/>
          </a:p>
          <a:p>
            <a:pPr marL="0" lvl="0" indent="0">
              <a:buNone/>
            </a:pPr>
            <a:r>
              <a:rPr lang="en-US" sz="2100" b="1" i="1" dirty="0" smtClean="0">
                <a:latin typeface="Times New Roman" panose="02020603050405020304" pitchFamily="18" charset="0"/>
              </a:rPr>
              <a:t>* NOT</a:t>
            </a:r>
            <a:r>
              <a:rPr lang="en-US" sz="2100" i="1" dirty="0" smtClean="0">
                <a:latin typeface="Times New Roman" panose="02020603050405020304" pitchFamily="18" charset="0"/>
              </a:rPr>
              <a:t> </a:t>
            </a:r>
            <a:r>
              <a:rPr lang="en-US" sz="2100" i="1" dirty="0" smtClean="0">
                <a:latin typeface="Times New Roman" panose="02020603050405020304" pitchFamily="18" charset="0"/>
              </a:rPr>
              <a:t>a magical barrier against contamination</a:t>
            </a:r>
            <a:r>
              <a:rPr lang="en-US" sz="2100" i="1" dirty="0" smtClean="0">
                <a:latin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en-US" sz="2100" i="1" dirty="0" smtClean="0">
                <a:latin typeface="Times New Roman" panose="02020603050405020304" pitchFamily="18" charset="0"/>
              </a:rPr>
              <a:t>*Refer to </a:t>
            </a:r>
            <a:r>
              <a:rPr lang="en-US" sz="2000" dirty="0">
                <a:hlinkClick r:id="rId2"/>
              </a:rPr>
              <a:t>LIGO-E0900047</a:t>
            </a:r>
            <a:r>
              <a:rPr lang="en-US" sz="2000" dirty="0"/>
              <a:t> </a:t>
            </a:r>
            <a:r>
              <a:rPr lang="en-US" sz="2000" dirty="0" err="1"/>
              <a:t>aLIGO</a:t>
            </a:r>
            <a:r>
              <a:rPr lang="en-US" sz="2000" dirty="0"/>
              <a:t> Contamination Control Plan</a:t>
            </a:r>
          </a:p>
          <a:p>
            <a:pPr marL="0" lvl="0" indent="0">
              <a:buNone/>
            </a:pPr>
            <a:endParaRPr lang="en-US" sz="2100" i="1" dirty="0" smtClean="0">
              <a:latin typeface="Times New Roman" panose="02020603050405020304" pitchFamily="18" charset="0"/>
            </a:endParaRPr>
          </a:p>
          <a:p>
            <a:pPr>
              <a:buChar char=" "/>
            </a:pPr>
            <a:endParaRPr lang="en-US" sz="2100" i="1" dirty="0" smtClean="0"/>
          </a:p>
        </p:txBody>
      </p:sp>
      <p:sp>
        <p:nvSpPr>
          <p:cNvPr id="8" name="Title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Scrubs</a:t>
            </a:r>
            <a:endParaRPr lang="en-US" dirty="0"/>
          </a:p>
        </p:txBody>
      </p:sp>
      <p:pic>
        <p:nvPicPr>
          <p:cNvPr id="7" name="Picture 6" descr="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3886200" cy="5197843"/>
          </a:xfrm>
          <a:prstGeom prst="rect">
            <a:avLst/>
          </a:prstGeom>
        </p:spPr>
      </p:pic>
      <p:sp>
        <p:nvSpPr>
          <p:cNvPr id="2" name="Date Placeholder 1" descr="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3" name="Footer Placeholder 2" descr="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4" name="Slide Number Placeholder 3" descr="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Glove Washing</a:t>
            </a:r>
            <a:endParaRPr lang="en-US" dirty="0"/>
          </a:p>
        </p:txBody>
      </p:sp>
      <p:grpSp>
        <p:nvGrpSpPr>
          <p:cNvPr id="18" name="Group 17" descr=" 18"/>
          <p:cNvGrpSpPr/>
          <p:nvPr/>
        </p:nvGrpSpPr>
        <p:grpSpPr>
          <a:xfrm>
            <a:off x="457200" y="1524000"/>
            <a:ext cx="8181249" cy="4876800"/>
            <a:chOff x="481376" y="1388332"/>
            <a:chExt cx="8181249" cy="4876800"/>
          </a:xfrm>
        </p:grpSpPr>
        <p:pic>
          <p:nvPicPr>
            <p:cNvPr id="8" name="Picture 7" descr="glove prints on wafer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376" y="2580449"/>
              <a:ext cx="4572000" cy="3684683"/>
            </a:xfrm>
            <a:prstGeom prst="rect">
              <a:avLst/>
            </a:prstGeom>
          </p:spPr>
        </p:pic>
        <p:pic>
          <p:nvPicPr>
            <p:cNvPr id="3" name="Picture 2" descr="gloves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4752" y="1388332"/>
              <a:ext cx="3127873" cy="487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Content Placeholder 9" descr=" 25"/>
          <p:cNvSpPr>
            <a:spLocks noGrp="1"/>
          </p:cNvSpPr>
          <p:nvPr>
            <p:ph sz="half" idx="4294967295"/>
          </p:nvPr>
        </p:nvSpPr>
        <p:spPr>
          <a:xfrm>
            <a:off x="457200" y="1220788"/>
            <a:ext cx="4876800" cy="52562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Covered in particulates</a:t>
            </a:r>
          </a:p>
          <a:p>
            <a:pPr lvl="1"/>
            <a:endParaRPr lang="en-US" sz="2100" dirty="0" smtClean="0"/>
          </a:p>
          <a:p>
            <a:pPr>
              <a:buChar char=" "/>
            </a:pPr>
            <a:r>
              <a:rPr lang="en-US" sz="2500" smtClean="0"/>
              <a:t>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      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                   </a:t>
            </a:r>
            <a:endParaRPr lang="en-US" sz="2100" dirty="0" smtClean="0"/>
          </a:p>
          <a:p>
            <a:pPr lvl="1"/>
            <a:endParaRPr lang="en-US" sz="2100" dirty="0"/>
          </a:p>
          <a:p>
            <a:pPr>
              <a:buChar char=" "/>
            </a:pPr>
            <a:r>
              <a:rPr lang="en-US" sz="2500" smtClean="0"/>
              <a:t>  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  </a:t>
            </a:r>
            <a:endParaRPr lang="en-US" sz="2100" dirty="0" smtClean="0"/>
          </a:p>
          <a:p>
            <a:pPr lvl="1"/>
            <a:endParaRPr lang="en-US" sz="2500" dirty="0" smtClean="0"/>
          </a:p>
          <a:p>
            <a:pPr>
              <a:buChar char=" "/>
            </a:pPr>
            <a:r>
              <a:rPr lang="en-US" sz="2100" b="1" i="1" smtClean="0"/>
              <a:t>  </a:t>
            </a:r>
            <a:r>
              <a:rPr lang="en-US" sz="2100" i="1" smtClean="0"/>
              <a:t>                                     </a:t>
            </a:r>
            <a:endParaRPr lang="en-US" sz="2100" i="1" dirty="0" smtClean="0"/>
          </a:p>
        </p:txBody>
      </p:sp>
      <p:sp>
        <p:nvSpPr>
          <p:cNvPr id="10" name="Date Placeholder 9" descr="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0" name="Slide Number Placeholder 19" descr="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Glove Washing</a:t>
            </a:r>
            <a:endParaRPr lang="en-US" dirty="0"/>
          </a:p>
        </p:txBody>
      </p:sp>
      <p:grpSp>
        <p:nvGrpSpPr>
          <p:cNvPr id="11" name="Group 10" descr=" 23"/>
          <p:cNvGrpSpPr/>
          <p:nvPr/>
        </p:nvGrpSpPr>
        <p:grpSpPr>
          <a:xfrm>
            <a:off x="4724400" y="1208741"/>
            <a:ext cx="4129248" cy="5344458"/>
            <a:chOff x="4724400" y="1208741"/>
            <a:chExt cx="4129248" cy="53444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4249" y="4103648"/>
              <a:ext cx="2449551" cy="2449551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4724400" y="1208741"/>
              <a:ext cx="4129248" cy="2448859"/>
              <a:chOff x="5867400" y="1345510"/>
              <a:chExt cx="4129248" cy="244885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905"/>
              <a:stretch/>
            </p:blipFill>
            <p:spPr>
              <a:xfrm>
                <a:off x="7543800" y="1345510"/>
                <a:ext cx="2452848" cy="244885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67400" y="1402388"/>
                <a:ext cx="1022591" cy="2208793"/>
              </a:xfrm>
              <a:prstGeom prst="rect">
                <a:avLst/>
              </a:prstGeom>
            </p:spPr>
          </p:pic>
          <p:sp>
            <p:nvSpPr>
              <p:cNvPr id="17" name="Plus 16"/>
              <p:cNvSpPr>
                <a:spLocks noChangeAspect="1"/>
              </p:cNvSpPr>
              <p:nvPr/>
            </p:nvSpPr>
            <p:spPr>
              <a:xfrm>
                <a:off x="7010400" y="2209604"/>
                <a:ext cx="594360" cy="594360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293724" y="3606224"/>
              <a:ext cx="990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Arial Black"/>
                  <a:cs typeface="Arial Black"/>
                </a:rPr>
                <a:t>OR</a:t>
              </a:r>
              <a:endParaRPr lang="en-US" sz="2800" b="1" dirty="0">
                <a:latin typeface="Arial Black"/>
                <a:cs typeface="Arial Black"/>
              </a:endParaRPr>
            </a:p>
          </p:txBody>
        </p:sp>
      </p:grpSp>
      <p:sp>
        <p:nvSpPr>
          <p:cNvPr id="25" name="Content Placeholder 9" descr=" 25"/>
          <p:cNvSpPr>
            <a:spLocks noGrp="1"/>
          </p:cNvSpPr>
          <p:nvPr>
            <p:ph sz="half" idx="4294967295"/>
          </p:nvPr>
        </p:nvSpPr>
        <p:spPr>
          <a:xfrm>
            <a:off x="457200" y="1220788"/>
            <a:ext cx="4876800" cy="52562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Covered in particulates</a:t>
            </a:r>
          </a:p>
          <a:p>
            <a:pPr lvl="1"/>
            <a:endParaRPr lang="en-US" sz="2100" dirty="0" smtClean="0"/>
          </a:p>
          <a:p>
            <a:pPr lvl="0"/>
            <a:r>
              <a:rPr lang="en-US" sz="2500" smtClean="0">
                <a:latin typeface="Times New Roman" panose="02020603050405020304" pitchFamily="18" charset="0"/>
              </a:rPr>
              <a:t>How: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High purity IPA + wipe</a:t>
            </a:r>
          </a:p>
          <a:p>
            <a:pPr lvl="1">
              <a:buChar char=" "/>
            </a:pPr>
            <a:r>
              <a:rPr lang="en-US" sz="2100" smtClean="0"/>
              <a:t>                         </a:t>
            </a:r>
            <a:endParaRPr lang="en-US" sz="2100" dirty="0" smtClean="0"/>
          </a:p>
          <a:p>
            <a:pPr lvl="1"/>
            <a:endParaRPr lang="en-US" sz="2100" dirty="0"/>
          </a:p>
          <a:p>
            <a:pPr>
              <a:buChar char=" "/>
            </a:pPr>
            <a:r>
              <a:rPr lang="en-US" sz="2500" smtClean="0"/>
              <a:t>  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  </a:t>
            </a:r>
            <a:endParaRPr lang="en-US" sz="2100" dirty="0" smtClean="0"/>
          </a:p>
          <a:p>
            <a:pPr lvl="1"/>
            <a:endParaRPr lang="en-US" sz="2500" dirty="0" smtClean="0"/>
          </a:p>
          <a:p>
            <a:pPr>
              <a:buChar char=" "/>
            </a:pPr>
            <a:r>
              <a:rPr lang="en-US" sz="2100" b="1" i="1" smtClean="0"/>
              <a:t>  </a:t>
            </a:r>
            <a:r>
              <a:rPr lang="en-US" sz="2100" i="1" smtClean="0"/>
              <a:t>                                     </a:t>
            </a:r>
            <a:endParaRPr lang="en-US" sz="2100" i="1" dirty="0" smtClean="0"/>
          </a:p>
        </p:txBody>
      </p:sp>
      <p:sp>
        <p:nvSpPr>
          <p:cNvPr id="10" name="Date Placeholder 9" descr="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0" name="Slide Number Placeholder 19" descr="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IMG_07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87680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Laser Induced Damage due to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Particulate Contamination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Billingsley, </a:t>
            </a:r>
            <a:r>
              <a:rPr lang="en-US" dirty="0" err="1" smtClean="0">
                <a:solidFill>
                  <a:schemeClr val="bg1"/>
                </a:solidFill>
              </a:rPr>
              <a:t>Gushwa</a:t>
            </a:r>
            <a:r>
              <a:rPr lang="en-US" dirty="0" smtClean="0">
                <a:solidFill>
                  <a:schemeClr val="bg1"/>
                </a:solidFill>
              </a:rPr>
              <a:t>, Phelps, </a:t>
            </a:r>
            <a:r>
              <a:rPr lang="en-US" dirty="0" err="1" smtClean="0">
                <a:solidFill>
                  <a:schemeClr val="bg1"/>
                </a:solidFill>
              </a:rPr>
              <a:t>Torrie</a:t>
            </a:r>
            <a:r>
              <a:rPr lang="en-US" dirty="0" smtClean="0">
                <a:solidFill>
                  <a:schemeClr val="bg1"/>
                </a:solidFill>
              </a:rPr>
              <a:t>, Zhang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LVC meeting March 2014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LIGO-G1400209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Glove Washing</a:t>
            </a:r>
            <a:endParaRPr lang="en-US" dirty="0"/>
          </a:p>
        </p:txBody>
      </p:sp>
      <p:pic>
        <p:nvPicPr>
          <p:cNvPr id="18" name="Picture 17" descr="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219200"/>
            <a:ext cx="4114800" cy="2431228"/>
          </a:xfrm>
          <a:prstGeom prst="rect">
            <a:avLst/>
          </a:prstGeom>
        </p:spPr>
      </p:pic>
      <p:sp>
        <p:nvSpPr>
          <p:cNvPr id="25" name="Content Placeholder 9" descr=" 25"/>
          <p:cNvSpPr>
            <a:spLocks noGrp="1"/>
          </p:cNvSpPr>
          <p:nvPr>
            <p:ph sz="half" idx="4294967295"/>
          </p:nvPr>
        </p:nvSpPr>
        <p:spPr>
          <a:xfrm>
            <a:off x="457200" y="1220788"/>
            <a:ext cx="4876800" cy="52562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Covered in particulates</a:t>
            </a:r>
          </a:p>
          <a:p>
            <a:pPr lvl="1"/>
            <a:endParaRPr lang="en-US" sz="2100" dirty="0" smtClean="0"/>
          </a:p>
          <a:p>
            <a:pPr lvl="0"/>
            <a:r>
              <a:rPr lang="en-US" sz="2500" smtClean="0">
                <a:latin typeface="Times New Roman" panose="02020603050405020304" pitchFamily="18" charset="0"/>
              </a:rPr>
              <a:t>How: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High purity IPA + wipe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Think peanut butter hands</a:t>
            </a:r>
          </a:p>
          <a:p>
            <a:pPr lvl="1"/>
            <a:endParaRPr lang="en-US" sz="2100" dirty="0"/>
          </a:p>
          <a:p>
            <a:pPr>
              <a:buChar char=" "/>
            </a:pPr>
            <a:r>
              <a:rPr lang="en-US" sz="2500" smtClean="0"/>
              <a:t>  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  </a:t>
            </a:r>
            <a:endParaRPr lang="en-US" sz="2100" dirty="0" smtClean="0"/>
          </a:p>
          <a:p>
            <a:pPr lvl="1"/>
            <a:endParaRPr lang="en-US" sz="2500" dirty="0" smtClean="0"/>
          </a:p>
          <a:p>
            <a:pPr>
              <a:buChar char=" "/>
            </a:pPr>
            <a:r>
              <a:rPr lang="en-US" sz="2100" b="1" i="1" smtClean="0"/>
              <a:t>  </a:t>
            </a:r>
            <a:r>
              <a:rPr lang="en-US" sz="2100" i="1" smtClean="0"/>
              <a:t>                                     </a:t>
            </a:r>
            <a:endParaRPr lang="en-US" sz="2100" i="1" dirty="0" smtClean="0"/>
          </a:p>
        </p:txBody>
      </p:sp>
      <p:sp>
        <p:nvSpPr>
          <p:cNvPr id="10" name="Date Placeholder 9" descr="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0" name="Slide Number Placeholder 19" descr="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Glove Washing</a:t>
            </a:r>
            <a:endParaRPr lang="en-US" dirty="0"/>
          </a:p>
        </p:txBody>
      </p:sp>
      <p:grpSp>
        <p:nvGrpSpPr>
          <p:cNvPr id="8" name="Group 7" descr=" 11"/>
          <p:cNvGrpSpPr>
            <a:grpSpLocks noChangeAspect="1"/>
          </p:cNvGrpSpPr>
          <p:nvPr/>
        </p:nvGrpSpPr>
        <p:grpSpPr>
          <a:xfrm>
            <a:off x="4876800" y="3780681"/>
            <a:ext cx="4114800" cy="2772519"/>
            <a:chOff x="9674352" y="1295400"/>
            <a:chExt cx="3813048" cy="2514600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74352" y="1312515"/>
              <a:ext cx="3813048" cy="242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10323576" y="1295400"/>
              <a:ext cx="2514600" cy="2514600"/>
              <a:chOff x="5830824" y="1295400"/>
              <a:chExt cx="2514600" cy="2514600"/>
            </a:xfrm>
          </p:grpSpPr>
          <p:cxnSp>
            <p:nvCxnSpPr>
              <p:cNvPr id="12" name="Straight Connector 11"/>
              <p:cNvCxnSpPr>
                <a:stCxn id="13" idx="5"/>
                <a:endCxn id="13" idx="1"/>
              </p:cNvCxnSpPr>
              <p:nvPr/>
            </p:nvCxnSpPr>
            <p:spPr>
              <a:xfrm flipH="1" flipV="1">
                <a:off x="6199079" y="1663655"/>
                <a:ext cx="1778090" cy="1778090"/>
              </a:xfrm>
              <a:prstGeom prst="line">
                <a:avLst/>
              </a:prstGeom>
              <a:ln w="152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5830824" y="1295400"/>
                <a:ext cx="2514600" cy="2514600"/>
              </a:xfrm>
              <a:prstGeom prst="ellipse">
                <a:avLst/>
              </a:prstGeom>
              <a:noFill/>
              <a:ln w="152400" cmpd="sng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Picture 17" descr="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219200"/>
            <a:ext cx="4114800" cy="2431228"/>
          </a:xfrm>
          <a:prstGeom prst="rect">
            <a:avLst/>
          </a:prstGeom>
        </p:spPr>
      </p:pic>
      <p:sp>
        <p:nvSpPr>
          <p:cNvPr id="25" name="Content Placeholder 9" descr=" 25"/>
          <p:cNvSpPr>
            <a:spLocks noGrp="1"/>
          </p:cNvSpPr>
          <p:nvPr>
            <p:ph sz="half" idx="4294967295"/>
          </p:nvPr>
        </p:nvSpPr>
        <p:spPr>
          <a:xfrm>
            <a:off x="457200" y="1220788"/>
            <a:ext cx="4876800" cy="52562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Covered in particulates</a:t>
            </a:r>
          </a:p>
          <a:p>
            <a:pPr lvl="1"/>
            <a:endParaRPr lang="en-US" sz="2100" dirty="0" smtClean="0"/>
          </a:p>
          <a:p>
            <a:pPr lvl="0"/>
            <a:r>
              <a:rPr lang="en-US" sz="2500" smtClean="0">
                <a:latin typeface="Times New Roman" panose="02020603050405020304" pitchFamily="18" charset="0"/>
              </a:rPr>
              <a:t>How: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High purity IPA + wipe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Think peanut butter hands</a:t>
            </a:r>
          </a:p>
          <a:p>
            <a:pPr lvl="1"/>
            <a:endParaRPr lang="en-US" sz="2100" dirty="0"/>
          </a:p>
          <a:p>
            <a:pPr lvl="0"/>
            <a:r>
              <a:rPr lang="en-US" sz="2500" smtClean="0">
                <a:latin typeface="Times New Roman" panose="02020603050405020304" pitchFamily="18" charset="0"/>
              </a:rPr>
              <a:t>When*: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After donning</a:t>
            </a:r>
          </a:p>
          <a:p>
            <a:pPr lvl="1"/>
            <a:r>
              <a:rPr lang="en-US" sz="2100" smtClean="0">
                <a:latin typeface="Times New Roman" panose="02020603050405020304" pitchFamily="18" charset="0"/>
              </a:rPr>
              <a:t>If dirty</a:t>
            </a:r>
          </a:p>
          <a:p>
            <a:pPr lvl="1"/>
            <a:endParaRPr lang="en-US" sz="2500" dirty="0" smtClean="0"/>
          </a:p>
          <a:p>
            <a:pPr marL="0" lvl="0" indent="0">
              <a:buNone/>
            </a:pPr>
            <a:r>
              <a:rPr lang="en-US" sz="2100" b="1" i="1" smtClean="0">
                <a:latin typeface="Times New Roman" panose="02020603050405020304" pitchFamily="18" charset="0"/>
              </a:rPr>
              <a:t>* </a:t>
            </a:r>
            <a:r>
              <a:rPr lang="en-US" sz="2100" i="1" smtClean="0">
                <a:latin typeface="Times New Roman" panose="02020603050405020304" pitchFamily="18" charset="0"/>
              </a:rPr>
              <a:t>Change if ripped or excessively dirty</a:t>
            </a:r>
          </a:p>
          <a:p>
            <a:pPr>
              <a:buChar char=" "/>
            </a:pPr>
            <a:endParaRPr lang="en-US" sz="2100" i="1" dirty="0" smtClean="0"/>
          </a:p>
        </p:txBody>
      </p:sp>
      <p:sp>
        <p:nvSpPr>
          <p:cNvPr id="10" name="Date Placeholder 9" descr="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0" name="Slide Number Placeholder 19" descr="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descr="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7" name="Content Placeholder 9" descr=" 7"/>
          <p:cNvSpPr txBox="1">
            <a:spLocks/>
          </p:cNvSpPr>
          <p:nvPr/>
        </p:nvSpPr>
        <p:spPr>
          <a:xfrm>
            <a:off x="457200" y="1220788"/>
            <a:ext cx="8229600" cy="36560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har char=" "/>
            </a:pPr>
            <a:r>
              <a:rPr lang="en-US" sz="2500" smtClean="0"/>
              <a:t>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               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                              </a:t>
            </a:r>
            <a:endParaRPr lang="en-US" sz="2100" dirty="0" smtClean="0"/>
          </a:p>
          <a:p>
            <a:pPr lvl="1"/>
            <a:endParaRPr lang="en-US" sz="1400" dirty="0" smtClean="0"/>
          </a:p>
          <a:p>
            <a:pPr>
              <a:buChar char=" "/>
            </a:pPr>
            <a:r>
              <a:rPr lang="en-US" sz="2500" smtClean="0"/>
              <a:t>        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</a:t>
            </a:r>
            <a:endParaRPr lang="en-US" sz="2100" dirty="0" smtClean="0"/>
          </a:p>
          <a:p>
            <a:pPr lvl="1"/>
            <a:endParaRPr lang="en-US" sz="1400" dirty="0" smtClean="0"/>
          </a:p>
          <a:p>
            <a:pPr>
              <a:buChar char=" "/>
            </a:pPr>
            <a:r>
              <a:rPr lang="en-US" sz="2500" smtClean="0"/>
              <a:t>     </a:t>
            </a:r>
            <a:endParaRPr lang="en-US" sz="2500" dirty="0" smtClean="0"/>
          </a:p>
        </p:txBody>
      </p:sp>
      <p:sp>
        <p:nvSpPr>
          <p:cNvPr id="5" name="Title 4" descr="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as you go policy</a:t>
            </a:r>
            <a:endParaRPr lang="en-US" dirty="0"/>
          </a:p>
        </p:txBody>
      </p:sp>
      <p:pic>
        <p:nvPicPr>
          <p:cNvPr id="45" name="Picture 44" descr="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7" y="-10314"/>
            <a:ext cx="9147114" cy="6878629"/>
          </a:xfrm>
          <a:prstGeom prst="rect">
            <a:avLst/>
          </a:prstGeom>
        </p:spPr>
      </p:pic>
      <p:sp>
        <p:nvSpPr>
          <p:cNvPr id="2" name="Footer Placeholder 1" descr="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 descr="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descr="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7" name="Content Placeholder 9" descr=" 7"/>
          <p:cNvSpPr txBox="1">
            <a:spLocks/>
          </p:cNvSpPr>
          <p:nvPr/>
        </p:nvSpPr>
        <p:spPr>
          <a:xfrm>
            <a:off x="457200" y="1220788"/>
            <a:ext cx="8229600" cy="36560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2500" smtClean="0">
                <a:latin typeface="Times New Roman" panose="02020603050405020304" pitchFamily="18" charset="0"/>
              </a:rPr>
              <a:t>Why: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Everyone contributes to problem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Everyone MUST contribute to solution</a:t>
            </a:r>
          </a:p>
          <a:p>
            <a:pPr lvl="1"/>
            <a:endParaRPr lang="en-US" sz="1400" dirty="0" smtClean="0"/>
          </a:p>
          <a:p>
            <a:pPr>
              <a:buChar char=" "/>
            </a:pPr>
            <a:r>
              <a:rPr lang="en-US" sz="2500" smtClean="0"/>
              <a:t>            </a:t>
            </a:r>
            <a:endParaRPr lang="en-US" sz="2500" dirty="0" smtClean="0"/>
          </a:p>
          <a:p>
            <a:pPr lvl="1">
              <a:buChar char=" "/>
            </a:pPr>
            <a:r>
              <a:rPr lang="en-US" sz="2100" smtClean="0"/>
              <a:t>    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</a:t>
            </a:r>
            <a:endParaRPr lang="en-US" sz="2100" dirty="0" smtClean="0"/>
          </a:p>
          <a:p>
            <a:pPr lvl="1">
              <a:buChar char=" "/>
            </a:pPr>
            <a:r>
              <a:rPr lang="en-US" sz="2100" smtClean="0"/>
              <a:t>      </a:t>
            </a:r>
            <a:endParaRPr lang="en-US" sz="2100" dirty="0" smtClean="0"/>
          </a:p>
          <a:p>
            <a:pPr lvl="1"/>
            <a:endParaRPr lang="en-US" sz="1400" dirty="0" smtClean="0"/>
          </a:p>
          <a:p>
            <a:pPr>
              <a:buChar char=" "/>
            </a:pPr>
            <a:r>
              <a:rPr lang="en-US" sz="2500" smtClean="0"/>
              <a:t>     </a:t>
            </a:r>
            <a:endParaRPr lang="en-US" sz="2500" dirty="0" smtClean="0"/>
          </a:p>
        </p:txBody>
      </p:sp>
      <p:sp>
        <p:nvSpPr>
          <p:cNvPr id="5" name="Title 4" descr="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as you go policy</a:t>
            </a:r>
            <a:endParaRPr lang="en-US" dirty="0"/>
          </a:p>
        </p:txBody>
      </p:sp>
      <p:sp>
        <p:nvSpPr>
          <p:cNvPr id="2" name="Footer Placeholder 1" descr="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 descr="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descr="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7" name="Content Placeholder 9" descr=" 7"/>
          <p:cNvSpPr txBox="1">
            <a:spLocks/>
          </p:cNvSpPr>
          <p:nvPr/>
        </p:nvSpPr>
        <p:spPr>
          <a:xfrm>
            <a:off x="457200" y="1220788"/>
            <a:ext cx="8229600" cy="36560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2500" smtClean="0">
                <a:latin typeface="Times New Roman" panose="02020603050405020304" pitchFamily="18" charset="0"/>
              </a:rPr>
              <a:t>Why: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Everyone contributes to problem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Everyone MUST contribute to solution</a:t>
            </a:r>
          </a:p>
          <a:p>
            <a:pPr lvl="1"/>
            <a:endParaRPr lang="en-US" sz="1400" dirty="0" smtClean="0"/>
          </a:p>
          <a:p>
            <a:pPr marL="0" indent="0">
              <a:spcBef>
                <a:spcPts val="0"/>
              </a:spcBef>
            </a:pPr>
            <a:r>
              <a:rPr lang="en-US" sz="2500" smtClean="0">
                <a:latin typeface="Times New Roman" panose="02020603050405020304" pitchFamily="18" charset="0"/>
              </a:rPr>
              <a:t>How (basic):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Inspect 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Wipe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Vacuum</a:t>
            </a:r>
          </a:p>
          <a:p>
            <a:pPr lvl="1"/>
            <a:endParaRPr lang="en-US" sz="1400" dirty="0" smtClean="0"/>
          </a:p>
          <a:p>
            <a:pPr>
              <a:buChar char=" "/>
            </a:pPr>
            <a:r>
              <a:rPr lang="en-US" sz="2500" smtClean="0"/>
              <a:t>     </a:t>
            </a:r>
            <a:endParaRPr lang="en-US" sz="2500" dirty="0" smtClean="0"/>
          </a:p>
        </p:txBody>
      </p:sp>
      <p:sp>
        <p:nvSpPr>
          <p:cNvPr id="5" name="Title 4" descr="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as you go policy</a:t>
            </a:r>
            <a:endParaRPr lang="en-US" dirty="0"/>
          </a:p>
        </p:txBody>
      </p:sp>
      <p:grpSp>
        <p:nvGrpSpPr>
          <p:cNvPr id="9" name="Group 8" descr=" 38"/>
          <p:cNvGrpSpPr/>
          <p:nvPr/>
        </p:nvGrpSpPr>
        <p:grpSpPr>
          <a:xfrm>
            <a:off x="457200" y="1295400"/>
            <a:ext cx="8555530" cy="5181600"/>
            <a:chOff x="457200" y="1295400"/>
            <a:chExt cx="8555530" cy="5181600"/>
          </a:xfrm>
        </p:grpSpPr>
        <p:grpSp>
          <p:nvGrpSpPr>
            <p:cNvPr id="10" name="Group 9"/>
            <p:cNvGrpSpPr/>
            <p:nvPr/>
          </p:nvGrpSpPr>
          <p:grpSpPr>
            <a:xfrm>
              <a:off x="6781800" y="1295400"/>
              <a:ext cx="1967029" cy="2621295"/>
              <a:chOff x="6172200" y="1600200"/>
              <a:chExt cx="1967029" cy="262129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066" r="20353"/>
              <a:stretch/>
            </p:blipFill>
            <p:spPr>
              <a:xfrm>
                <a:off x="6603643" y="1600200"/>
                <a:ext cx="1535586" cy="262129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 rot="16200000">
                <a:off x="5457855" y="2847945"/>
                <a:ext cx="18288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GROSS</a:t>
                </a:r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57200" y="4343400"/>
              <a:ext cx="8555530" cy="2133600"/>
              <a:chOff x="457200" y="4343400"/>
              <a:chExt cx="8555530" cy="2133600"/>
            </a:xfrm>
          </p:grpSpPr>
          <p:sp>
            <p:nvSpPr>
              <p:cNvPr id="12" name="TextBox 11"/>
              <p:cNvSpPr txBox="1"/>
              <p:nvPr/>
            </p:nvSpPr>
            <p:spPr>
              <a:xfrm rot="16200000">
                <a:off x="-257145" y="5210145"/>
                <a:ext cx="18288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CHAMBER</a:t>
                </a:r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903947" y="4343400"/>
                <a:ext cx="8108783" cy="2133600"/>
                <a:chOff x="903947" y="4343400"/>
                <a:chExt cx="8108783" cy="213360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6200" y="4343400"/>
                  <a:ext cx="2133600" cy="2133600"/>
                </a:xfrm>
                <a:prstGeom prst="rect">
                  <a:avLst/>
                </a:prstGeom>
              </p:spPr>
            </p:pic>
            <p:pic>
              <p:nvPicPr>
                <p:cNvPr id="15" name="Picture 14" descr="photo 26.jpg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03947" y="4419600"/>
                  <a:ext cx="2829853" cy="1981200"/>
                </a:xfrm>
                <a:prstGeom prst="rect">
                  <a:avLst/>
                </a:prstGeom>
              </p:spPr>
            </p:pic>
            <p:pic>
              <p:nvPicPr>
                <p:cNvPr id="16" name="Picture 4" descr="http://img.directindustry.com/images_di/photo-g/pneumatic-vacuum-cleaners-31757-2369269.jp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172200" y="4364928"/>
                  <a:ext cx="2840530" cy="20905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2" name="Footer Placeholder 1" descr="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 descr="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descr="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7" name="Content Placeholder 9" descr=" 7"/>
          <p:cNvSpPr txBox="1">
            <a:spLocks/>
          </p:cNvSpPr>
          <p:nvPr/>
        </p:nvSpPr>
        <p:spPr>
          <a:xfrm>
            <a:off x="457200" y="1220788"/>
            <a:ext cx="8229600" cy="36560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2500" smtClean="0">
                <a:latin typeface="Times New Roman" panose="02020603050405020304" pitchFamily="18" charset="0"/>
              </a:rPr>
              <a:t>Why: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Everyone contributes to problem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Everyone MUST contribute to solution</a:t>
            </a:r>
          </a:p>
          <a:p>
            <a:pPr lvl="1"/>
            <a:endParaRPr lang="en-US" sz="1400" dirty="0" smtClean="0"/>
          </a:p>
          <a:p>
            <a:pPr marL="0" indent="0">
              <a:spcBef>
                <a:spcPts val="0"/>
              </a:spcBef>
            </a:pPr>
            <a:r>
              <a:rPr lang="en-US" sz="2500" smtClean="0">
                <a:latin typeface="Times New Roman" panose="02020603050405020304" pitchFamily="18" charset="0"/>
              </a:rPr>
              <a:t>How (basic):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Inspect 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Wipe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Vacuum</a:t>
            </a:r>
          </a:p>
          <a:p>
            <a:pPr lvl="1"/>
            <a:endParaRPr lang="en-US" sz="1400" dirty="0" smtClean="0"/>
          </a:p>
          <a:p>
            <a:pPr marL="0" indent="0">
              <a:spcBef>
                <a:spcPts val="0"/>
              </a:spcBef>
            </a:pPr>
            <a:r>
              <a:rPr lang="en-US" sz="2500" smtClean="0">
                <a:latin typeface="Times New Roman" panose="02020603050405020304" pitchFamily="18" charset="0"/>
              </a:rPr>
              <a:t>When:</a:t>
            </a:r>
          </a:p>
          <a:p>
            <a:pPr>
              <a:buChar char=" "/>
            </a:pPr>
            <a:endParaRPr lang="en-US" sz="2500" dirty="0" smtClean="0"/>
          </a:p>
        </p:txBody>
      </p:sp>
      <p:sp>
        <p:nvSpPr>
          <p:cNvPr id="5" name="Title 4" descr="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as you go policy</a:t>
            </a:r>
            <a:endParaRPr lang="en-US" dirty="0"/>
          </a:p>
        </p:txBody>
      </p:sp>
      <p:grpSp>
        <p:nvGrpSpPr>
          <p:cNvPr id="19" name="Group 18" descr=" 40"/>
          <p:cNvGrpSpPr/>
          <p:nvPr/>
        </p:nvGrpSpPr>
        <p:grpSpPr>
          <a:xfrm>
            <a:off x="228600" y="4114800"/>
            <a:ext cx="8001000" cy="2590800"/>
            <a:chOff x="228600" y="4114800"/>
            <a:chExt cx="8001000" cy="2590800"/>
          </a:xfrm>
        </p:grpSpPr>
        <p:sp>
          <p:nvSpPr>
            <p:cNvPr id="20" name="Right Arrow 19"/>
            <p:cNvSpPr/>
            <p:nvPr/>
          </p:nvSpPr>
          <p:spPr>
            <a:xfrm>
              <a:off x="838200" y="4114800"/>
              <a:ext cx="7391400" cy="2590800"/>
            </a:xfrm>
            <a:prstGeom prst="rightArrow">
              <a:avLst/>
            </a:prstGeom>
            <a:solidFill>
              <a:srgbClr val="D0D8E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2860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End of Work</a:t>
              </a:r>
              <a:endParaRPr lang="en-US" sz="2000" b="1" dirty="0"/>
            </a:p>
          </p:txBody>
        </p:sp>
      </p:grpSp>
      <p:sp>
        <p:nvSpPr>
          <p:cNvPr id="2" name="Footer Placeholder 1" descr="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 descr="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descr="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7" name="Content Placeholder 9" descr=" 7"/>
          <p:cNvSpPr txBox="1">
            <a:spLocks/>
          </p:cNvSpPr>
          <p:nvPr/>
        </p:nvSpPr>
        <p:spPr>
          <a:xfrm>
            <a:off x="457200" y="1220788"/>
            <a:ext cx="8229600" cy="36560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2500" smtClean="0">
                <a:latin typeface="Times New Roman" panose="02020603050405020304" pitchFamily="18" charset="0"/>
              </a:rPr>
              <a:t>Why: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Everyone contributes to problem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Everyone MUST contribute to solution</a:t>
            </a:r>
          </a:p>
          <a:p>
            <a:pPr lvl="1"/>
            <a:endParaRPr lang="en-US" sz="1400" dirty="0" smtClean="0"/>
          </a:p>
          <a:p>
            <a:pPr marL="0" indent="0">
              <a:spcBef>
                <a:spcPts val="0"/>
              </a:spcBef>
            </a:pPr>
            <a:r>
              <a:rPr lang="en-US" sz="2500" smtClean="0">
                <a:latin typeface="Times New Roman" panose="02020603050405020304" pitchFamily="18" charset="0"/>
              </a:rPr>
              <a:t>How (basic):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Inspect 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Wipe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smtClean="0">
                <a:latin typeface="Times New Roman" panose="02020603050405020304" pitchFamily="18" charset="0"/>
              </a:rPr>
              <a:t>Vacuum</a:t>
            </a:r>
          </a:p>
          <a:p>
            <a:pPr lvl="1"/>
            <a:endParaRPr lang="en-US" sz="1400" dirty="0" smtClean="0"/>
          </a:p>
          <a:p>
            <a:pPr marL="0" indent="0">
              <a:spcBef>
                <a:spcPts val="0"/>
              </a:spcBef>
            </a:pPr>
            <a:r>
              <a:rPr lang="en-US" sz="2500" smtClean="0">
                <a:latin typeface="Times New Roman" panose="02020603050405020304" pitchFamily="18" charset="0"/>
              </a:rPr>
              <a:t>When:</a:t>
            </a:r>
          </a:p>
          <a:p>
            <a:pPr>
              <a:buChar char=" "/>
            </a:pPr>
            <a:endParaRPr lang="en-US" sz="2500" dirty="0" smtClean="0"/>
          </a:p>
        </p:txBody>
      </p:sp>
      <p:sp>
        <p:nvSpPr>
          <p:cNvPr id="5" name="Title 4" descr="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as you go policy</a:t>
            </a:r>
            <a:endParaRPr lang="en-US" dirty="0"/>
          </a:p>
        </p:txBody>
      </p:sp>
      <p:grpSp>
        <p:nvGrpSpPr>
          <p:cNvPr id="19" name="Group 18" descr=" 40"/>
          <p:cNvGrpSpPr/>
          <p:nvPr/>
        </p:nvGrpSpPr>
        <p:grpSpPr>
          <a:xfrm>
            <a:off x="228600" y="4114800"/>
            <a:ext cx="8001000" cy="2590800"/>
            <a:chOff x="228600" y="4114800"/>
            <a:chExt cx="8001000" cy="2590800"/>
          </a:xfrm>
        </p:grpSpPr>
        <p:sp>
          <p:nvSpPr>
            <p:cNvPr id="20" name="Right Arrow 19"/>
            <p:cNvSpPr/>
            <p:nvPr/>
          </p:nvSpPr>
          <p:spPr>
            <a:xfrm>
              <a:off x="838200" y="4114800"/>
              <a:ext cx="7391400" cy="2590800"/>
            </a:xfrm>
            <a:prstGeom prst="rightArrow">
              <a:avLst/>
            </a:prstGeom>
            <a:solidFill>
              <a:srgbClr val="D0D8E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2860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End of Work</a:t>
              </a:r>
              <a:endParaRPr lang="en-US" sz="2000" b="1" dirty="0"/>
            </a:p>
          </p:txBody>
        </p:sp>
      </p:grpSp>
      <p:grpSp>
        <p:nvGrpSpPr>
          <p:cNvPr id="10" name="Group 9" descr=" 41"/>
          <p:cNvGrpSpPr/>
          <p:nvPr/>
        </p:nvGrpSpPr>
        <p:grpSpPr>
          <a:xfrm>
            <a:off x="1691640" y="4876800"/>
            <a:ext cx="7223760" cy="1066800"/>
            <a:chOff x="1691640" y="4876800"/>
            <a:chExt cx="7223760" cy="1066800"/>
          </a:xfrm>
        </p:grpSpPr>
        <p:sp>
          <p:nvSpPr>
            <p:cNvPr id="11" name="Rounded Rectangle 10"/>
            <p:cNvSpPr/>
            <p:nvPr/>
          </p:nvSpPr>
          <p:spPr>
            <a:xfrm>
              <a:off x="169164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Assembly</a:t>
              </a:r>
              <a:endParaRPr lang="en-US" sz="2000" b="1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15468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End of Assembly</a:t>
              </a:r>
              <a:endParaRPr lang="en-US" sz="2000" b="1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8076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Post-Install</a:t>
              </a:r>
              <a:endParaRPr lang="en-US" sz="2000" b="1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54380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Pre-Chamber Close</a:t>
              </a:r>
              <a:endParaRPr lang="en-US" sz="2000" b="1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61772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Pre-Install</a:t>
              </a:r>
              <a:endParaRPr lang="en-US" sz="2000" b="1" dirty="0"/>
            </a:p>
          </p:txBody>
        </p:sp>
      </p:grpSp>
      <p:sp>
        <p:nvSpPr>
          <p:cNvPr id="2" name="Footer Placeholder 1" descr="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 descr="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762000" y="76201"/>
            <a:ext cx="7924800" cy="9143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Contamination Control Supplies</a:t>
            </a:r>
            <a:endParaRPr lang="en-US" sz="3600" dirty="0"/>
          </a:p>
        </p:txBody>
      </p:sp>
      <p:pic>
        <p:nvPicPr>
          <p:cNvPr id="8" name="Picture 7" descr="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808" y="1143000"/>
            <a:ext cx="3134295" cy="4572000"/>
          </a:xfrm>
          <a:prstGeom prst="rect">
            <a:avLst/>
          </a:prstGeom>
        </p:spPr>
      </p:pic>
      <p:pic>
        <p:nvPicPr>
          <p:cNvPr id="11" name="Picture 10" descr="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22"/>
          <a:stretch/>
        </p:blipFill>
        <p:spPr>
          <a:xfrm>
            <a:off x="48897" y="1143000"/>
            <a:ext cx="5863014" cy="4572000"/>
          </a:xfrm>
          <a:prstGeom prst="rect">
            <a:avLst/>
          </a:prstGeom>
        </p:spPr>
      </p:pic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 descr="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>
          <a:xfrm>
            <a:off x="762000" y="76201"/>
            <a:ext cx="7924800" cy="9143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Contamination Control Supplies</a:t>
            </a:r>
            <a:endParaRPr lang="en-US" sz="3600" dirty="0"/>
          </a:p>
        </p:txBody>
      </p:sp>
      <p:pic>
        <p:nvPicPr>
          <p:cNvPr id="8" name="Picture 7" descr="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808" y="1143000"/>
            <a:ext cx="3134295" cy="4572000"/>
          </a:xfrm>
          <a:prstGeom prst="rect">
            <a:avLst/>
          </a:prstGeom>
        </p:spPr>
      </p:pic>
      <p:pic>
        <p:nvPicPr>
          <p:cNvPr id="11" name="Picture 10" descr="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22"/>
          <a:stretch/>
        </p:blipFill>
        <p:spPr>
          <a:xfrm>
            <a:off x="48897" y="1143000"/>
            <a:ext cx="5863014" cy="4572000"/>
          </a:xfrm>
          <a:prstGeom prst="rect">
            <a:avLst/>
          </a:prstGeom>
        </p:spPr>
      </p:pic>
      <p:pic>
        <p:nvPicPr>
          <p:cNvPr id="9" name="Picture 8" descr="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931" y="3505200"/>
            <a:ext cx="4204138" cy="3048000"/>
          </a:xfrm>
          <a:prstGeom prst="rect">
            <a:avLst/>
          </a:prstGeom>
        </p:spPr>
      </p:pic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 descr="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oto 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457200"/>
            <a:ext cx="4248620" cy="5688236"/>
          </a:xfrm>
          <a:prstGeom prst="rect">
            <a:avLst/>
          </a:prstGeom>
        </p:spPr>
      </p:pic>
      <p:sp>
        <p:nvSpPr>
          <p:cNvPr id="10" name="Text Placeholder 7"/>
          <p:cNvSpPr txBox="1">
            <a:spLocks/>
          </p:cNvSpPr>
          <p:nvPr/>
        </p:nvSpPr>
        <p:spPr>
          <a:xfrm>
            <a:off x="0" y="-20426"/>
            <a:ext cx="9144000" cy="85862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600" b="1" i="1" dirty="0" smtClean="0">
                <a:solidFill>
                  <a:schemeClr val="tx1"/>
                </a:solidFill>
              </a:rPr>
              <a:t>Common mistakes</a:t>
            </a:r>
            <a:endParaRPr lang="en-US" sz="3600" b="1" i="1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6096000"/>
            <a:ext cx="9144000" cy="609600"/>
          </a:xfrm>
          <a:solidFill>
            <a:srgbClr val="FFFFFF"/>
          </a:solidFill>
        </p:spPr>
        <p:txBody>
          <a:bodyPr anchor="ctr">
            <a:normAutofit/>
          </a:bodyPr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</a:rPr>
              <a:t>What’s wrong with these pictures…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85800" y="228601"/>
            <a:ext cx="7772400" cy="685799"/>
          </a:xfrm>
        </p:spPr>
        <p:txBody>
          <a:bodyPr anchor="ctr" anchorCtr="1">
            <a:normAutofit/>
          </a:bodyPr>
          <a:lstStyle/>
          <a:p>
            <a:pPr algn="ctr"/>
            <a:r>
              <a:rPr lang="en-US" sz="3200" b="1" i="1" dirty="0" smtClean="0">
                <a:solidFill>
                  <a:schemeClr val="tx1"/>
                </a:solidFill>
              </a:rPr>
              <a:t>Contamination Control Working Group:</a:t>
            </a:r>
          </a:p>
        </p:txBody>
      </p:sp>
      <p:pic>
        <p:nvPicPr>
          <p:cNvPr id="2" name="Picture 1" descr="systems cr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0" y="981075"/>
            <a:ext cx="6019800" cy="4514850"/>
          </a:xfrm>
          <a:prstGeom prst="rect">
            <a:avLst/>
          </a:prstGeom>
        </p:spPr>
      </p:pic>
      <p:sp>
        <p:nvSpPr>
          <p:cNvPr id="7" name="Text Placeholder 8"/>
          <p:cNvSpPr txBox="1">
            <a:spLocks/>
          </p:cNvSpPr>
          <p:nvPr/>
        </p:nvSpPr>
        <p:spPr>
          <a:xfrm>
            <a:off x="685800" y="5562600"/>
            <a:ext cx="7772400" cy="68579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 smtClean="0">
                <a:solidFill>
                  <a:schemeClr val="tx1"/>
                </a:solidFill>
              </a:rPr>
              <a:t>Analyze and mitigate contamination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 1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734" y="-15154"/>
            <a:ext cx="5452533" cy="68731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14600" y="990600"/>
            <a:ext cx="1143000" cy="11430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33600" y="4495800"/>
            <a:ext cx="4648200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grpSp>
        <p:nvGrpSpPr>
          <p:cNvPr id="4" name="Group 3" descr=" 10"/>
          <p:cNvGrpSpPr/>
          <p:nvPr/>
        </p:nvGrpSpPr>
        <p:grpSpPr>
          <a:xfrm>
            <a:off x="457200" y="3200400"/>
            <a:ext cx="4072018" cy="838200"/>
            <a:chOff x="457200" y="3200400"/>
            <a:chExt cx="4072018" cy="838200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457200" y="3200400"/>
              <a:ext cx="533400" cy="6858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3995818" y="3352800"/>
              <a:ext cx="533400" cy="6858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 descr=" 15"/>
          <p:cNvGrpSpPr/>
          <p:nvPr/>
        </p:nvGrpSpPr>
        <p:grpSpPr>
          <a:xfrm>
            <a:off x="0" y="2743200"/>
            <a:ext cx="4547894" cy="3276600"/>
            <a:chOff x="0" y="2743200"/>
            <a:chExt cx="4547894" cy="3276600"/>
          </a:xfrm>
        </p:grpSpPr>
        <p:sp>
          <p:nvSpPr>
            <p:cNvPr id="9" name="Rectangle 8"/>
            <p:cNvSpPr/>
            <p:nvPr/>
          </p:nvSpPr>
          <p:spPr>
            <a:xfrm>
              <a:off x="0" y="2743200"/>
              <a:ext cx="1295400" cy="3200400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52494" y="2819400"/>
              <a:ext cx="1295400" cy="3200400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sp>
        <p:nvSpPr>
          <p:cNvPr id="11" name="Multiply 10" descr=" 16"/>
          <p:cNvSpPr/>
          <p:nvPr/>
        </p:nvSpPr>
        <p:spPr>
          <a:xfrm>
            <a:off x="1409700" y="76200"/>
            <a:ext cx="1752600" cy="17526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 43"/>
          <p:cNvGrpSpPr/>
          <p:nvPr/>
        </p:nvGrpSpPr>
        <p:grpSpPr>
          <a:xfrm>
            <a:off x="4581144" y="0"/>
            <a:ext cx="4562856" cy="6858000"/>
            <a:chOff x="4581144" y="0"/>
            <a:chExt cx="4562856" cy="6858000"/>
          </a:xfrm>
        </p:grpSpPr>
        <p:pic>
          <p:nvPicPr>
            <p:cNvPr id="13" name="Picture 12" descr="photo 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1144" y="0"/>
              <a:ext cx="4562856" cy="685800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 rot="296312">
              <a:off x="6781800" y="457200"/>
              <a:ext cx="1143000" cy="990600"/>
              <a:chOff x="6781800" y="304800"/>
              <a:chExt cx="1143000" cy="9906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V="1">
                <a:off x="7086600" y="304800"/>
                <a:ext cx="838200" cy="9906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6781800" y="838200"/>
                <a:ext cx="469442" cy="3810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sp>
        <p:nvSpPr>
          <p:cNvPr id="11" name="Multiply 10" descr=" 16"/>
          <p:cNvSpPr/>
          <p:nvPr/>
        </p:nvSpPr>
        <p:spPr>
          <a:xfrm>
            <a:off x="1409700" y="76200"/>
            <a:ext cx="1752600" cy="17526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 43"/>
          <p:cNvGrpSpPr/>
          <p:nvPr/>
        </p:nvGrpSpPr>
        <p:grpSpPr>
          <a:xfrm>
            <a:off x="4581144" y="0"/>
            <a:ext cx="4562856" cy="6858000"/>
            <a:chOff x="4581144" y="0"/>
            <a:chExt cx="4562856" cy="6858000"/>
          </a:xfrm>
        </p:grpSpPr>
        <p:pic>
          <p:nvPicPr>
            <p:cNvPr id="13" name="Picture 12" descr="photo 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1144" y="0"/>
              <a:ext cx="4562856" cy="685800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 rot="296312">
              <a:off x="6781800" y="457200"/>
              <a:ext cx="1143000" cy="990600"/>
              <a:chOff x="6781800" y="304800"/>
              <a:chExt cx="1143000" cy="9906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V="1">
                <a:off x="7086600" y="304800"/>
                <a:ext cx="838200" cy="9906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6781800" y="838200"/>
                <a:ext cx="469442" cy="3810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20</a:t>
            </a:r>
            <a:endParaRPr lang="en-US"/>
          </a:p>
        </p:txBody>
      </p:sp>
      <p:sp>
        <p:nvSpPr>
          <p:cNvPr id="10" name="TextBox 9" descr=" 8"/>
          <p:cNvSpPr txBox="1"/>
          <p:nvPr/>
        </p:nvSpPr>
        <p:spPr>
          <a:xfrm>
            <a:off x="4756056" y="5757982"/>
            <a:ext cx="36576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As shown ready </a:t>
            </a:r>
            <a:r>
              <a:rPr lang="en-US" sz="1600" dirty="0">
                <a:solidFill>
                  <a:srgbClr val="0000FF"/>
                </a:solidFill>
              </a:rPr>
              <a:t>for door </a:t>
            </a:r>
            <a:r>
              <a:rPr lang="en-US" sz="1600" dirty="0" smtClean="0">
                <a:solidFill>
                  <a:srgbClr val="0000FF"/>
                </a:solidFill>
              </a:rPr>
              <a:t>removal.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If in to e.g</a:t>
            </a:r>
            <a:r>
              <a:rPr lang="en-US" sz="1600" dirty="0">
                <a:solidFill>
                  <a:srgbClr val="0000FF"/>
                </a:solidFill>
              </a:rPr>
              <a:t>. "clean" or </a:t>
            </a:r>
            <a:r>
              <a:rPr lang="en-US" sz="1600" dirty="0" smtClean="0">
                <a:solidFill>
                  <a:srgbClr val="0000FF"/>
                </a:solidFill>
              </a:rPr>
              <a:t>other then </a:t>
            </a:r>
            <a:r>
              <a:rPr lang="en-US" sz="1600" dirty="0">
                <a:solidFill>
                  <a:srgbClr val="0000FF"/>
                </a:solidFill>
              </a:rPr>
              <a:t>skinny bunny </a:t>
            </a:r>
            <a:r>
              <a:rPr lang="en-US" sz="1600" dirty="0" smtClean="0">
                <a:solidFill>
                  <a:srgbClr val="0000FF"/>
                </a:solidFill>
              </a:rPr>
              <a:t>okay but </a:t>
            </a:r>
            <a:r>
              <a:rPr lang="en-US" sz="1600" dirty="0">
                <a:solidFill>
                  <a:srgbClr val="0000FF"/>
                </a:solidFill>
              </a:rPr>
              <a:t>only when door or door cover is on. </a:t>
            </a:r>
          </a:p>
        </p:txBody>
      </p:sp>
    </p:spTree>
    <p:extLst>
      <p:ext uri="{BB962C8B-B14F-4D97-AF65-F5344CB8AC3E}">
        <p14:creationId xmlns:p14="http://schemas.microsoft.com/office/powerpoint/2010/main" val="26513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pic>
        <p:nvPicPr>
          <p:cNvPr id="10" name="Picture 9" descr="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144" y="0"/>
            <a:ext cx="4562856" cy="6858000"/>
          </a:xfrm>
          <a:prstGeom prst="rect">
            <a:avLst/>
          </a:prstGeom>
        </p:spPr>
      </p:pic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pic>
        <p:nvPicPr>
          <p:cNvPr id="10" name="Picture 9" descr="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144" y="0"/>
            <a:ext cx="4562856" cy="6858000"/>
          </a:xfrm>
          <a:prstGeom prst="rect">
            <a:avLst/>
          </a:prstGeom>
        </p:spPr>
      </p:pic>
      <p:grpSp>
        <p:nvGrpSpPr>
          <p:cNvPr id="5" name="Group 4" descr=" 14"/>
          <p:cNvGrpSpPr/>
          <p:nvPr/>
        </p:nvGrpSpPr>
        <p:grpSpPr>
          <a:xfrm>
            <a:off x="457200" y="2590800"/>
            <a:ext cx="7543800" cy="3048000"/>
            <a:chOff x="457200" y="2590800"/>
            <a:chExt cx="7543800" cy="3048000"/>
          </a:xfrm>
        </p:grpSpPr>
        <p:sp>
          <p:nvSpPr>
            <p:cNvPr id="6" name="Oval 5"/>
            <p:cNvSpPr/>
            <p:nvPr/>
          </p:nvSpPr>
          <p:spPr>
            <a:xfrm>
              <a:off x="5791200" y="2590800"/>
              <a:ext cx="2209800" cy="15240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286000" y="4191000"/>
              <a:ext cx="1752600" cy="14478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57200" y="3962400"/>
              <a:ext cx="822960" cy="82296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562856" cy="6858000"/>
          </a:xfrm>
          <a:prstGeom prst="rect">
            <a:avLst/>
          </a:prstGeom>
        </p:spPr>
      </p:pic>
      <p:pic>
        <p:nvPicPr>
          <p:cNvPr id="6" name="Picture 5" descr="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144" y="0"/>
            <a:ext cx="4562856" cy="6858000"/>
          </a:xfrm>
          <a:prstGeom prst="rect">
            <a:avLst/>
          </a:prstGeom>
        </p:spPr>
      </p:pic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562856" cy="6858000"/>
          </a:xfrm>
          <a:prstGeom prst="rect">
            <a:avLst/>
          </a:prstGeom>
        </p:spPr>
      </p:pic>
      <p:pic>
        <p:nvPicPr>
          <p:cNvPr id="6" name="Picture 5" descr="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144" y="0"/>
            <a:ext cx="4562856" cy="6858000"/>
          </a:xfrm>
          <a:prstGeom prst="rect">
            <a:avLst/>
          </a:prstGeom>
        </p:spPr>
      </p:pic>
      <p:grpSp>
        <p:nvGrpSpPr>
          <p:cNvPr id="7" name="Group 6" descr=" 22"/>
          <p:cNvGrpSpPr/>
          <p:nvPr/>
        </p:nvGrpSpPr>
        <p:grpSpPr>
          <a:xfrm>
            <a:off x="1828800" y="1752600"/>
            <a:ext cx="7010400" cy="1752600"/>
            <a:chOff x="1828800" y="1752600"/>
            <a:chExt cx="7010400" cy="1752600"/>
          </a:xfrm>
        </p:grpSpPr>
        <p:grpSp>
          <p:nvGrpSpPr>
            <p:cNvPr id="8" name="Group 7"/>
            <p:cNvGrpSpPr/>
            <p:nvPr/>
          </p:nvGrpSpPr>
          <p:grpSpPr>
            <a:xfrm>
              <a:off x="5181600" y="2209800"/>
              <a:ext cx="3657600" cy="1295400"/>
              <a:chOff x="5181600" y="2209800"/>
              <a:chExt cx="3657600" cy="129540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H="1">
                <a:off x="7924800" y="3505200"/>
                <a:ext cx="914400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5181600" y="2209800"/>
                <a:ext cx="914400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1828800" y="1752600"/>
              <a:ext cx="1219200" cy="10668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</a:t>
            </a:r>
            <a:endParaRPr lang="en-US" dirty="0"/>
          </a:p>
        </p:txBody>
      </p:sp>
      <p:grpSp>
        <p:nvGrpSpPr>
          <p:cNvPr id="10" name="Group 9" descr=" 10"/>
          <p:cNvGrpSpPr/>
          <p:nvPr/>
        </p:nvGrpSpPr>
        <p:grpSpPr>
          <a:xfrm>
            <a:off x="4972318" y="1981200"/>
            <a:ext cx="3485882" cy="1600200"/>
            <a:chOff x="5115059" y="1143000"/>
            <a:chExt cx="3485882" cy="1600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0" y="1143000"/>
              <a:ext cx="3048000" cy="120691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15059" y="2373868"/>
              <a:ext cx="34858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Complex mix of hydrocarbons</a:t>
              </a:r>
              <a:endParaRPr lang="en-US" dirty="0"/>
            </a:p>
          </p:txBody>
        </p:sp>
      </p:grpSp>
      <p:grpSp>
        <p:nvGrpSpPr>
          <p:cNvPr id="13" name="Group 12" descr=" 13"/>
          <p:cNvGrpSpPr/>
          <p:nvPr/>
        </p:nvGrpSpPr>
        <p:grpSpPr>
          <a:xfrm>
            <a:off x="304800" y="3968495"/>
            <a:ext cx="8305800" cy="2508505"/>
            <a:chOff x="304800" y="3581399"/>
            <a:chExt cx="8305800" cy="2508505"/>
          </a:xfrm>
        </p:grpSpPr>
        <p:pic>
          <p:nvPicPr>
            <p:cNvPr id="8" name="Picture 7" descr="people contamination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3174" y="3581399"/>
              <a:ext cx="2122076" cy="21031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62676" y="5715000"/>
              <a:ext cx="1423073" cy="37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Biological</a:t>
              </a:r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791200" y="3581399"/>
              <a:ext cx="2819400" cy="2502933"/>
              <a:chOff x="5791200" y="3581399"/>
              <a:chExt cx="2819400" cy="250293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9427" y="3581399"/>
                <a:ext cx="2780396" cy="210312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791200" y="5715000"/>
                <a:ext cx="281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Mixed silicates (soil)</a:t>
                </a:r>
                <a:endParaRPr lang="en-US" dirty="0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177" y="3581399"/>
              <a:ext cx="1984820" cy="21031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04800" y="5715000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dirty="0" smtClean="0"/>
                <a:t>ibers</a:t>
              </a:r>
              <a:endParaRPr lang="en-US" dirty="0"/>
            </a:p>
          </p:txBody>
        </p:sp>
      </p:grpSp>
      <p:grpSp>
        <p:nvGrpSpPr>
          <p:cNvPr id="7" name="Group 6" descr=" 7"/>
          <p:cNvGrpSpPr/>
          <p:nvPr/>
        </p:nvGrpSpPr>
        <p:grpSpPr>
          <a:xfrm>
            <a:off x="757330" y="2196437"/>
            <a:ext cx="3386128" cy="1384963"/>
            <a:chOff x="381002" y="1358237"/>
            <a:chExt cx="3386128" cy="13849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609648" y="129591"/>
              <a:ext cx="928835" cy="3386128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717468" y="2373868"/>
              <a:ext cx="26798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Metals</a:t>
              </a:r>
              <a:endParaRPr lang="en-US" dirty="0"/>
            </a:p>
          </p:txBody>
        </p:sp>
      </p:grpSp>
      <p:sp>
        <p:nvSpPr>
          <p:cNvPr id="48" name="Content Placeholder 2" descr=" 48"/>
          <p:cNvSpPr>
            <a:spLocks noGrp="1"/>
          </p:cNvSpPr>
          <p:nvPr>
            <p:ph idx="1"/>
          </p:nvPr>
        </p:nvSpPr>
        <p:spPr>
          <a:xfrm>
            <a:off x="152400" y="1219199"/>
            <a:ext cx="8839200" cy="685801"/>
          </a:xfrm>
        </p:spPr>
        <p:txBody>
          <a:bodyPr>
            <a:normAutofit/>
          </a:bodyPr>
          <a:lstStyle/>
          <a:p>
            <a:pPr algn="ctr">
              <a:buFont typeface="Wingdings" charset="2"/>
              <a:buChar char=" "/>
            </a:pPr>
            <a:r>
              <a:rPr lang="en-US" i="1" smtClean="0"/>
              <a:t>                                                 </a:t>
            </a:r>
            <a:endParaRPr lang="en-US" i="1" dirty="0"/>
          </a:p>
        </p:txBody>
      </p:sp>
      <p:sp>
        <p:nvSpPr>
          <p:cNvPr id="16" name="Date Placeholder 15" descr="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9" name="Slide Number Placeholder 18" descr="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cxnSp>
        <p:nvCxnSpPr>
          <p:cNvPr id="4" name="Straight Arrow Connector 3" descr=" 11"/>
          <p:cNvCxnSpPr/>
          <p:nvPr/>
        </p:nvCxnSpPr>
        <p:spPr>
          <a:xfrm>
            <a:off x="838200" y="1676400"/>
            <a:ext cx="2971800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grpSp>
        <p:nvGrpSpPr>
          <p:cNvPr id="6" name="Group 5" descr=" 13"/>
          <p:cNvGrpSpPr/>
          <p:nvPr/>
        </p:nvGrpSpPr>
        <p:grpSpPr>
          <a:xfrm>
            <a:off x="2816982" y="0"/>
            <a:ext cx="6327018" cy="6934200"/>
            <a:chOff x="2816982" y="0"/>
            <a:chExt cx="6327018" cy="6934200"/>
          </a:xfrm>
        </p:grpSpPr>
        <p:pic>
          <p:nvPicPr>
            <p:cNvPr id="7" name="Picture 6" descr="photo 3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1144" y="0"/>
              <a:ext cx="4562856" cy="68580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7635529" y="5575720"/>
              <a:ext cx="1160863" cy="990600"/>
              <a:chOff x="7635529" y="5728120"/>
              <a:chExt cx="1160863" cy="99060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rot="296312" flipV="1">
                <a:off x="7958192" y="5728120"/>
                <a:ext cx="838200" cy="9906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296312" flipH="1" flipV="1">
                <a:off x="7635529" y="6218559"/>
                <a:ext cx="469442" cy="3810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Multiply 8"/>
            <p:cNvSpPr/>
            <p:nvPr/>
          </p:nvSpPr>
          <p:spPr>
            <a:xfrm>
              <a:off x="2816982" y="5181600"/>
              <a:ext cx="1752600" cy="17526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 descr=" 11"/>
          <p:cNvCxnSpPr/>
          <p:nvPr/>
        </p:nvCxnSpPr>
        <p:spPr>
          <a:xfrm>
            <a:off x="838200" y="1676400"/>
            <a:ext cx="2971800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 descr="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572" y="0"/>
            <a:ext cx="4562856" cy="6858000"/>
          </a:xfrm>
          <a:prstGeom prst="rect">
            <a:avLst/>
          </a:prstGeom>
        </p:spPr>
      </p:pic>
      <p:sp>
        <p:nvSpPr>
          <p:cNvPr id="4" name="Slide Number Placeholder 3" descr="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572" y="0"/>
            <a:ext cx="4562856" cy="6858000"/>
          </a:xfrm>
          <a:prstGeom prst="rect">
            <a:avLst/>
          </a:prstGeom>
        </p:spPr>
      </p:pic>
      <p:grpSp>
        <p:nvGrpSpPr>
          <p:cNvPr id="5" name="Group 4" descr=" 12"/>
          <p:cNvGrpSpPr/>
          <p:nvPr/>
        </p:nvGrpSpPr>
        <p:grpSpPr>
          <a:xfrm>
            <a:off x="2286000" y="990600"/>
            <a:ext cx="4572000" cy="0"/>
            <a:chOff x="2286000" y="990600"/>
            <a:chExt cx="4572000" cy="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286000" y="990600"/>
              <a:ext cx="2895600" cy="0"/>
            </a:xfrm>
            <a:prstGeom prst="straightConnector1">
              <a:avLst/>
            </a:prstGeom>
            <a:ln w="76200" cmpd="sng">
              <a:solidFill>
                <a:srgbClr val="008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5181600" y="990600"/>
              <a:ext cx="1676400" cy="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 descr="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5" name="Slide Number Placeholder 4" descr="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4" name="Oval 3" descr=" 4"/>
          <p:cNvSpPr/>
          <p:nvPr/>
        </p:nvSpPr>
        <p:spPr>
          <a:xfrm>
            <a:off x="5181600" y="1752600"/>
            <a:ext cx="2286000" cy="22860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 descr="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or Concerns?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CC Czar:</a:t>
            </a:r>
          </a:p>
          <a:p>
            <a:pPr lvl="1"/>
            <a:r>
              <a:rPr lang="en-US" dirty="0" smtClean="0"/>
              <a:t>Jeff Bartlett</a:t>
            </a:r>
          </a:p>
          <a:p>
            <a:endParaRPr lang="en-US" dirty="0"/>
          </a:p>
          <a:p>
            <a:r>
              <a:rPr lang="en-US" dirty="0" smtClean="0"/>
              <a:t>Caltech:</a:t>
            </a:r>
          </a:p>
          <a:p>
            <a:pPr lvl="1"/>
            <a:r>
              <a:rPr lang="en-US" dirty="0" smtClean="0"/>
              <a:t>Calum </a:t>
            </a:r>
            <a:r>
              <a:rPr lang="en-US" dirty="0" err="1" smtClean="0"/>
              <a:t>Torrie</a:t>
            </a:r>
            <a:endParaRPr lang="en-US" dirty="0" smtClean="0"/>
          </a:p>
          <a:p>
            <a:pPr lvl="1"/>
            <a:r>
              <a:rPr lang="en-US" dirty="0" smtClean="0"/>
              <a:t>Kate Gushwa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500" u="sng" dirty="0" smtClean="0"/>
              <a:t>Contamination </a:t>
            </a:r>
            <a:r>
              <a:rPr lang="en-US" sz="1500" u="sng" dirty="0"/>
              <a:t>Control on the </a:t>
            </a:r>
            <a:r>
              <a:rPr lang="en-US" sz="1500" u="sng" dirty="0" smtClean="0"/>
              <a:t>DCC and Wiki</a:t>
            </a:r>
          </a:p>
          <a:p>
            <a:r>
              <a:rPr lang="en-US" sz="1500" dirty="0" smtClean="0">
                <a:solidFill>
                  <a:srgbClr val="FF0000"/>
                </a:solidFill>
                <a:hlinkClick r:id="rId2" tooltip="LIGO-E1300953-x0"/>
              </a:rPr>
              <a:t>LIGO-E1300953</a:t>
            </a:r>
            <a:r>
              <a:rPr lang="en-US" sz="1500" dirty="0" smtClean="0">
                <a:solidFill>
                  <a:srgbClr val="FF0000"/>
                </a:solidFill>
              </a:rPr>
              <a:t> </a:t>
            </a:r>
            <a:r>
              <a:rPr lang="en-US" sz="1500" dirty="0" err="1">
                <a:solidFill>
                  <a:srgbClr val="FF0000"/>
                </a:solidFill>
              </a:rPr>
              <a:t>aLIGO</a:t>
            </a:r>
            <a:r>
              <a:rPr lang="en-US" sz="1500" dirty="0">
                <a:solidFill>
                  <a:srgbClr val="FF0000"/>
                </a:solidFill>
              </a:rPr>
              <a:t>, Particulate </a:t>
            </a:r>
            <a:r>
              <a:rPr lang="en-US" sz="1500" dirty="0" smtClean="0">
                <a:solidFill>
                  <a:srgbClr val="FF0000"/>
                </a:solidFill>
              </a:rPr>
              <a:t>Contamination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hlinkClick r:id="rId3"/>
              </a:rPr>
              <a:t>https</a:t>
            </a:r>
            <a:r>
              <a:rPr lang="en-US" sz="1500" dirty="0">
                <a:hlinkClick r:id="rId3"/>
              </a:rPr>
              <a:t>://</a:t>
            </a:r>
            <a:r>
              <a:rPr lang="en-US" sz="1500" dirty="0" smtClean="0">
                <a:hlinkClick r:id="rId3"/>
              </a:rPr>
              <a:t>dcc.ligo.org/wiki/index.php/Engineering_for_LIGO/ContaminationControlWorkingGroup</a:t>
            </a:r>
            <a:endParaRPr lang="en-US" sz="1500" dirty="0" smtClean="0"/>
          </a:p>
          <a:p>
            <a:pPr lvl="1"/>
            <a:endParaRPr lang="en-US" sz="1500" dirty="0"/>
          </a:p>
          <a:p>
            <a:pPr marL="0" indent="0">
              <a:buNone/>
            </a:pPr>
            <a:r>
              <a:rPr lang="en-US" sz="1500" u="sng" dirty="0" smtClean="0"/>
              <a:t>Requirements</a:t>
            </a:r>
            <a:r>
              <a:rPr lang="en-US" sz="1500" dirty="0" smtClean="0"/>
              <a:t> </a:t>
            </a:r>
            <a:endParaRPr lang="en-US" sz="1500" dirty="0"/>
          </a:p>
          <a:p>
            <a:r>
              <a:rPr lang="en-US" sz="1500" dirty="0" smtClean="0">
                <a:hlinkClick r:id="rId4"/>
              </a:rPr>
              <a:t>LIGO-T1300511</a:t>
            </a:r>
            <a:r>
              <a:rPr lang="en-US" sz="1500" dirty="0" smtClean="0"/>
              <a:t> </a:t>
            </a:r>
            <a:r>
              <a:rPr lang="en-US" sz="1500" dirty="0"/>
              <a:t>Some thoughts regarding Particulate Contamination </a:t>
            </a:r>
            <a:r>
              <a:rPr lang="en-US" sz="1500" dirty="0" smtClean="0"/>
              <a:t>Requirements</a:t>
            </a:r>
          </a:p>
          <a:p>
            <a:pPr marL="457200" lvl="1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 smtClean="0"/>
              <a:t>Talks</a:t>
            </a:r>
          </a:p>
          <a:p>
            <a:r>
              <a:rPr lang="en-US" sz="1500" dirty="0" smtClean="0">
                <a:hlinkClick r:id="rId5" tooltip="LIGO-G1301249-v3"/>
              </a:rPr>
              <a:t>LIGO-G1301249</a:t>
            </a:r>
            <a:r>
              <a:rPr lang="en-US" sz="1500" dirty="0" smtClean="0"/>
              <a:t> </a:t>
            </a:r>
            <a:r>
              <a:rPr lang="en-US" sz="1500" dirty="0"/>
              <a:t>Hanford and Livingston Contamination Control Update Dec </a:t>
            </a:r>
            <a:r>
              <a:rPr lang="en-US" sz="1500" dirty="0" smtClean="0"/>
              <a:t>2013-Jan2014</a:t>
            </a:r>
          </a:p>
          <a:p>
            <a:r>
              <a:rPr lang="en-US" sz="1500" dirty="0"/>
              <a:t>LIGO-G1400142: </a:t>
            </a:r>
            <a:r>
              <a:rPr lang="en-US" sz="1500" dirty="0">
                <a:hlinkClick r:id="rId6" tooltip="LIGO-G1400142-v1"/>
              </a:rPr>
              <a:t>Summary of 4" Wafer Data</a:t>
            </a:r>
            <a:endParaRPr lang="en-US" sz="1500" dirty="0"/>
          </a:p>
          <a:p>
            <a:r>
              <a:rPr lang="en-US" sz="1500" dirty="0" smtClean="0">
                <a:hlinkClick r:id="rId7"/>
              </a:rPr>
              <a:t>LIGO-G1300777 </a:t>
            </a:r>
            <a:r>
              <a:rPr lang="en-US" sz="1500" dirty="0"/>
              <a:t>Contamination Control Requirements – Gloves, Cleaning on the Go and The </a:t>
            </a:r>
            <a:r>
              <a:rPr lang="en-US" sz="1500" dirty="0" smtClean="0"/>
              <a:t>Plan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 smtClean="0"/>
              <a:t>Key Documents</a:t>
            </a:r>
          </a:p>
          <a:p>
            <a:r>
              <a:rPr lang="en-US" sz="1500" dirty="0" smtClean="0">
                <a:hlinkClick r:id="rId8"/>
              </a:rPr>
              <a:t>LIGO-E0900047</a:t>
            </a:r>
            <a:r>
              <a:rPr lang="en-US" sz="1500" dirty="0" smtClean="0"/>
              <a:t> </a:t>
            </a:r>
            <a:r>
              <a:rPr lang="en-US" sz="1500" dirty="0" smtClean="0"/>
              <a:t>aLIGO Contamination Control </a:t>
            </a:r>
            <a:r>
              <a:rPr lang="en-US" sz="1500" dirty="0" smtClean="0"/>
              <a:t>Plan</a:t>
            </a:r>
          </a:p>
          <a:p>
            <a:r>
              <a:rPr lang="pt-BR" sz="1500" dirty="0" smtClean="0">
                <a:hlinkClick r:id="rId9"/>
              </a:rPr>
              <a:t>LIGO-E1201035</a:t>
            </a:r>
            <a:r>
              <a:rPr lang="pt-BR" sz="1500" dirty="0" smtClean="0"/>
              <a:t> </a:t>
            </a:r>
            <a:r>
              <a:rPr lang="pt-BR" sz="1500" dirty="0"/>
              <a:t>aLIGO Chamber Entry &amp; Exit Procedures.</a:t>
            </a:r>
            <a:endParaRPr lang="en-US" sz="1500" dirty="0" smtClean="0"/>
          </a:p>
          <a:p>
            <a:r>
              <a:rPr lang="en-US" sz="1500" dirty="0" smtClean="0">
                <a:hlinkClick r:id="rId10"/>
              </a:rPr>
              <a:t>LIGO-E1201096 </a:t>
            </a:r>
            <a:r>
              <a:rPr lang="en-US" sz="1500" dirty="0" smtClean="0"/>
              <a:t>Contamination Sample Handling – How to receive, use, send, buy and store samples.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500" dirty="0" smtClean="0">
                <a:hlinkClick r:id="rId11"/>
              </a:rPr>
              <a:t>LIGO-T1300014</a:t>
            </a:r>
            <a:r>
              <a:rPr lang="en-US" sz="1500" dirty="0"/>
              <a:t>: </a:t>
            </a:r>
            <a:r>
              <a:rPr lang="en-US" sz="1500" dirty="0" err="1"/>
              <a:t>Aligo</a:t>
            </a:r>
            <a:r>
              <a:rPr lang="en-US" sz="1500" dirty="0"/>
              <a:t>, BSC Flooring + HAM ISI, Witness Sample Placement </a:t>
            </a:r>
            <a:r>
              <a:rPr lang="en-US" sz="1500" u="sng" dirty="0" smtClean="0"/>
              <a:t>Requirements</a:t>
            </a:r>
            <a:endParaRPr lang="en-US" sz="1500" u="sng" dirty="0"/>
          </a:p>
          <a:p>
            <a:r>
              <a:rPr lang="en-US" sz="1500" dirty="0">
                <a:hlinkClick r:id="rId12"/>
              </a:rPr>
              <a:t>LIGO-L1300086</a:t>
            </a:r>
            <a:r>
              <a:rPr lang="en-US" sz="1500" dirty="0"/>
              <a:t> Contamination Control Guidance on Cleanroom Scrubs</a:t>
            </a:r>
            <a:endParaRPr lang="en-US" sz="15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2" descr=" 16"/>
          <p:cNvSpPr txBox="1">
            <a:spLocks/>
          </p:cNvSpPr>
          <p:nvPr/>
        </p:nvSpPr>
        <p:spPr>
          <a:xfrm>
            <a:off x="1905000" y="1143000"/>
            <a:ext cx="24384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2200" b="1" dirty="0" smtClean="0"/>
              <a:t>Cleanroom Class</a:t>
            </a: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 smtClean="0"/>
              <a:t>Volume of air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 smtClean="0"/>
              <a:t>ISO 5 (Class 100)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</p:txBody>
      </p:sp>
      <p:pic>
        <p:nvPicPr>
          <p:cNvPr id="3" name="Picture 2" descr="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 b="-1"/>
          <a:stretch/>
        </p:blipFill>
        <p:spPr>
          <a:xfrm>
            <a:off x="2117719" y="3135876"/>
            <a:ext cx="2012962" cy="3257737"/>
          </a:xfrm>
          <a:prstGeom prst="rect">
            <a:avLst/>
          </a:prstGeom>
        </p:spPr>
      </p:pic>
      <p:sp>
        <p:nvSpPr>
          <p:cNvPr id="8" name="Title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Clean</a:t>
            </a:r>
            <a:endParaRPr lang="en-US" dirty="0"/>
          </a:p>
        </p:txBody>
      </p:sp>
      <p:sp>
        <p:nvSpPr>
          <p:cNvPr id="14" name="Content Placeholder 12" descr=" 14"/>
          <p:cNvSpPr txBox="1">
            <a:spLocks/>
          </p:cNvSpPr>
          <p:nvPr/>
        </p:nvSpPr>
        <p:spPr>
          <a:xfrm>
            <a:off x="152400" y="1143000"/>
            <a:ext cx="21336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Particles per: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Requirement: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8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Tool: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</p:txBody>
      </p:sp>
      <p:sp>
        <p:nvSpPr>
          <p:cNvPr id="2" name="Date Placeholder 1" descr="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</a:t>
            </a:r>
            <a:endParaRPr lang="en-US" dirty="0"/>
          </a:p>
        </p:txBody>
      </p:sp>
      <p:grpSp>
        <p:nvGrpSpPr>
          <p:cNvPr id="10" name="Group 9" descr=" 10"/>
          <p:cNvGrpSpPr/>
          <p:nvPr/>
        </p:nvGrpSpPr>
        <p:grpSpPr>
          <a:xfrm>
            <a:off x="4972318" y="1981200"/>
            <a:ext cx="3485882" cy="1600200"/>
            <a:chOff x="5115059" y="1143000"/>
            <a:chExt cx="3485882" cy="1600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0" y="1143000"/>
              <a:ext cx="3048000" cy="120691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15059" y="2373868"/>
              <a:ext cx="34858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Complex mix of hydrocarbons</a:t>
              </a:r>
              <a:endParaRPr lang="en-US" dirty="0"/>
            </a:p>
          </p:txBody>
        </p:sp>
      </p:grpSp>
      <p:grpSp>
        <p:nvGrpSpPr>
          <p:cNvPr id="13" name="Group 12" descr=" 13"/>
          <p:cNvGrpSpPr/>
          <p:nvPr/>
        </p:nvGrpSpPr>
        <p:grpSpPr>
          <a:xfrm>
            <a:off x="304800" y="3968495"/>
            <a:ext cx="8305800" cy="2508505"/>
            <a:chOff x="304800" y="3581399"/>
            <a:chExt cx="8305800" cy="2508505"/>
          </a:xfrm>
        </p:grpSpPr>
        <p:pic>
          <p:nvPicPr>
            <p:cNvPr id="8" name="Picture 7" descr="people contamination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3174" y="3581399"/>
              <a:ext cx="2122076" cy="21031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62676" y="5715000"/>
              <a:ext cx="1423073" cy="37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Biological</a:t>
              </a:r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791200" y="3581399"/>
              <a:ext cx="2819400" cy="2502933"/>
              <a:chOff x="5791200" y="3581399"/>
              <a:chExt cx="2819400" cy="250293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9427" y="3581399"/>
                <a:ext cx="2780396" cy="210312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791200" y="5715000"/>
                <a:ext cx="281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Mixed silicates (soil)</a:t>
                </a:r>
                <a:endParaRPr lang="en-US" dirty="0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177" y="3581399"/>
              <a:ext cx="1984820" cy="21031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04800" y="5715000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dirty="0" smtClean="0"/>
                <a:t>ibers</a:t>
              </a:r>
              <a:endParaRPr lang="en-US" dirty="0"/>
            </a:p>
          </p:txBody>
        </p:sp>
      </p:grpSp>
      <p:grpSp>
        <p:nvGrpSpPr>
          <p:cNvPr id="7" name="Group 6" descr=" 7"/>
          <p:cNvGrpSpPr/>
          <p:nvPr/>
        </p:nvGrpSpPr>
        <p:grpSpPr>
          <a:xfrm>
            <a:off x="757330" y="2196437"/>
            <a:ext cx="3386128" cy="1384963"/>
            <a:chOff x="381002" y="1358237"/>
            <a:chExt cx="3386128" cy="13849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609648" y="129591"/>
              <a:ext cx="928835" cy="3386128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717468" y="2373868"/>
              <a:ext cx="26798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Metals</a:t>
              </a:r>
              <a:endParaRPr lang="en-US" dirty="0"/>
            </a:p>
          </p:txBody>
        </p:sp>
      </p:grpSp>
      <p:sp>
        <p:nvSpPr>
          <p:cNvPr id="48" name="Content Placeholder 2" descr=" 48"/>
          <p:cNvSpPr>
            <a:spLocks noGrp="1"/>
          </p:cNvSpPr>
          <p:nvPr>
            <p:ph idx="1"/>
          </p:nvPr>
        </p:nvSpPr>
        <p:spPr>
          <a:xfrm>
            <a:off x="152400" y="1219199"/>
            <a:ext cx="8839200" cy="685801"/>
          </a:xfrm>
        </p:spPr>
        <p:txBody>
          <a:bodyPr>
            <a:normAutofit fontScale="92500"/>
          </a:bodyPr>
          <a:lstStyle/>
          <a:p>
            <a:pPr lvl="0" algn="ctr">
              <a:buFont typeface="Wingdings" charset="2"/>
              <a:buChar char="Ø"/>
            </a:pPr>
            <a:r>
              <a:rPr lang="en-US" i="1" smtClean="0">
                <a:latin typeface="Times New Roman" panose="02020603050405020304" pitchFamily="18" charset="0"/>
              </a:rPr>
              <a:t>Contamination comes from us and everything we do.</a:t>
            </a:r>
          </a:p>
          <a:p>
            <a:pPr algn="ctr">
              <a:buFont typeface="Wingdings" charset="2"/>
              <a:buChar char=" "/>
            </a:pPr>
            <a:endParaRPr lang="en-US" i="1" dirty="0"/>
          </a:p>
        </p:txBody>
      </p:sp>
      <p:sp>
        <p:nvSpPr>
          <p:cNvPr id="16" name="Date Placeholder 15" descr="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9" name="Slide Number Placeholder 18" descr="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2" descr=" 16"/>
          <p:cNvSpPr txBox="1">
            <a:spLocks/>
          </p:cNvSpPr>
          <p:nvPr/>
        </p:nvSpPr>
        <p:spPr>
          <a:xfrm>
            <a:off x="1905000" y="1143000"/>
            <a:ext cx="24384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2200" b="1" dirty="0" smtClean="0"/>
              <a:t>Cleanroom Class</a:t>
            </a: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 smtClean="0"/>
              <a:t>Volume of air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 smtClean="0"/>
              <a:t>ISO 5 (Class 100)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</p:txBody>
      </p:sp>
      <p:pic>
        <p:nvPicPr>
          <p:cNvPr id="3" name="Picture 2" descr="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 b="-1"/>
          <a:stretch/>
        </p:blipFill>
        <p:spPr>
          <a:xfrm>
            <a:off x="2117719" y="3135876"/>
            <a:ext cx="2012962" cy="3257737"/>
          </a:xfrm>
          <a:prstGeom prst="rect">
            <a:avLst/>
          </a:prstGeom>
        </p:spPr>
      </p:pic>
      <p:sp>
        <p:nvSpPr>
          <p:cNvPr id="8" name="Title 7" descr="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Clean</a:t>
            </a:r>
            <a:endParaRPr lang="en-US" dirty="0"/>
          </a:p>
        </p:txBody>
      </p:sp>
      <p:sp>
        <p:nvSpPr>
          <p:cNvPr id="14" name="Content Placeholder 12" descr=" 14"/>
          <p:cNvSpPr txBox="1">
            <a:spLocks/>
          </p:cNvSpPr>
          <p:nvPr/>
        </p:nvSpPr>
        <p:spPr>
          <a:xfrm>
            <a:off x="152400" y="1143000"/>
            <a:ext cx="21336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Particles per: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Requirement: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8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Tool: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</p:txBody>
      </p:sp>
      <p:sp>
        <p:nvSpPr>
          <p:cNvPr id="9" name="Content Placeholder 12" descr=" 17"/>
          <p:cNvSpPr txBox="1">
            <a:spLocks noChangeAspect="1"/>
          </p:cNvSpPr>
          <p:nvPr/>
        </p:nvSpPr>
        <p:spPr>
          <a:xfrm>
            <a:off x="4572000" y="1143000"/>
            <a:ext cx="44958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2200" b="1" dirty="0" smtClean="0"/>
              <a:t>Particulate Cleanliness Level (PCL)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 smtClean="0"/>
              <a:t>Area of surface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/>
              <a:t>Level 65 (optics at full power)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/>
              <a:t>Level 100 (chambers)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</p:txBody>
      </p:sp>
      <p:grpSp>
        <p:nvGrpSpPr>
          <p:cNvPr id="10" name="Group 9" descr=" 5"/>
          <p:cNvGrpSpPr/>
          <p:nvPr/>
        </p:nvGrpSpPr>
        <p:grpSpPr>
          <a:xfrm>
            <a:off x="5094153" y="3135876"/>
            <a:ext cx="3299880" cy="3264924"/>
            <a:chOff x="5094153" y="2057400"/>
            <a:chExt cx="3299880" cy="32649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4153" y="2057400"/>
              <a:ext cx="1760524" cy="1737360"/>
            </a:xfrm>
            <a:prstGeom prst="rect">
              <a:avLst/>
            </a:prstGeom>
            <a:ln w="76200" cmpd="sng"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2447" y="2057400"/>
              <a:ext cx="1431586" cy="1737360"/>
            </a:xfrm>
            <a:prstGeom prst="rect">
              <a:avLst/>
            </a:prstGeom>
            <a:ln w="76200" cmpd="sng"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9145" y="3886200"/>
              <a:ext cx="3294888" cy="1436124"/>
            </a:xfrm>
            <a:prstGeom prst="rect">
              <a:avLst/>
            </a:prstGeom>
          </p:spPr>
        </p:pic>
      </p:grpSp>
      <p:sp>
        <p:nvSpPr>
          <p:cNvPr id="2" name="Date Placeholder 1" descr="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29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 descr="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526921"/>
              </p:ext>
            </p:extLst>
          </p:nvPr>
        </p:nvGraphicFramePr>
        <p:xfrm>
          <a:off x="239346" y="1752600"/>
          <a:ext cx="8665308" cy="4745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 descr=" 28"/>
          <p:cNvSpPr txBox="1"/>
          <p:nvPr/>
        </p:nvSpPr>
        <p:spPr>
          <a:xfrm>
            <a:off x="533400" y="1143000"/>
            <a:ext cx="7010400" cy="584776"/>
          </a:xfrm>
          <a:prstGeom prst="rect">
            <a:avLst/>
          </a:prstGeom>
          <a:noFill/>
          <a:ln>
            <a:noFill/>
          </a:ln>
        </p:spPr>
        <p:txBody>
          <a:bodyPr wrap="square" lIns="45720" tIns="45720" rIns="45720" bIns="45720" rtlCol="0" anchor="ctr" anchorCtr="0">
            <a:spAutoFit/>
          </a:bodyPr>
          <a:lstStyle/>
          <a:p>
            <a:pPr marL="284163" indent="-284163">
              <a:buFont typeface="Arial"/>
              <a:buChar char="•"/>
            </a:pPr>
            <a:r>
              <a:rPr lang="en-US" sz="3200" dirty="0" smtClean="0"/>
              <a:t>log vs. log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graph</a:t>
            </a:r>
            <a:endParaRPr lang="en-US" sz="3200" dirty="0"/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PCLs</a:t>
            </a:r>
            <a:endParaRPr lang="en-US" dirty="0"/>
          </a:p>
        </p:txBody>
      </p:sp>
      <p:grpSp>
        <p:nvGrpSpPr>
          <p:cNvPr id="10" name="Group 9" descr=" 10"/>
          <p:cNvGrpSpPr/>
          <p:nvPr/>
        </p:nvGrpSpPr>
        <p:grpSpPr>
          <a:xfrm>
            <a:off x="1676400" y="2895600"/>
            <a:ext cx="4905314" cy="2362200"/>
            <a:chOff x="1750084" y="3200400"/>
            <a:chExt cx="4905314" cy="2362200"/>
          </a:xfrm>
        </p:grpSpPr>
        <p:grpSp>
          <p:nvGrpSpPr>
            <p:cNvPr id="134" name="Group 133"/>
            <p:cNvGrpSpPr/>
            <p:nvPr/>
          </p:nvGrpSpPr>
          <p:grpSpPr>
            <a:xfrm>
              <a:off x="1750084" y="3200400"/>
              <a:ext cx="4905314" cy="1131332"/>
              <a:chOff x="1697916" y="3390900"/>
              <a:chExt cx="4905314" cy="1131332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1697916" y="3390900"/>
                <a:ext cx="256032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45720" tIns="45720" rIns="45720" bIns="45720" rtlCol="0" anchor="ctr" anchorCtr="0">
                <a:spAutoFit/>
              </a:bodyPr>
              <a:lstStyle/>
              <a:p>
                <a:pPr algn="ctr"/>
                <a:r>
                  <a:rPr lang="en-US" b="1" i="1" dirty="0" smtClean="0"/>
                  <a:t>Goal for vertical surfaces </a:t>
                </a:r>
                <a:endParaRPr lang="en-US" b="1" i="1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3831516" y="4152900"/>
                <a:ext cx="277171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45720" tIns="45720" rIns="45720" bIns="45720" rtlCol="0" anchor="ctr" anchorCtr="0">
                <a:spAutoFit/>
              </a:bodyPr>
              <a:lstStyle/>
              <a:p>
                <a:pPr algn="ctr"/>
                <a:r>
                  <a:rPr lang="en-US" b="1" i="1" dirty="0" smtClean="0"/>
                  <a:t>Goal for horizontal surfaces </a:t>
                </a:r>
                <a:endParaRPr lang="en-US" b="1" i="1" dirty="0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243590" y="3569732"/>
              <a:ext cx="3034020" cy="1992868"/>
              <a:chOff x="2191422" y="3760232"/>
              <a:chExt cx="3034020" cy="1992868"/>
            </a:xfrm>
          </p:grpSpPr>
          <p:cxnSp>
            <p:nvCxnSpPr>
              <p:cNvPr id="136" name="Straight Arrow Connector 135"/>
              <p:cNvCxnSpPr/>
              <p:nvPr/>
            </p:nvCxnSpPr>
            <p:spPr>
              <a:xfrm flipH="1">
                <a:off x="2191422" y="3760232"/>
                <a:ext cx="802704" cy="12308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H="1">
                <a:off x="4422738" y="4522232"/>
                <a:ext cx="802704" cy="12308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 descr="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 descr="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949497"/>
              </p:ext>
            </p:extLst>
          </p:nvPr>
        </p:nvGraphicFramePr>
        <p:xfrm>
          <a:off x="239346" y="1752600"/>
          <a:ext cx="8665308" cy="4745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 descr=" 28"/>
          <p:cNvSpPr txBox="1"/>
          <p:nvPr/>
        </p:nvSpPr>
        <p:spPr>
          <a:xfrm>
            <a:off x="533400" y="1143000"/>
            <a:ext cx="7010400" cy="584776"/>
          </a:xfrm>
          <a:prstGeom prst="rect">
            <a:avLst/>
          </a:prstGeom>
          <a:noFill/>
          <a:ln>
            <a:noFill/>
          </a:ln>
        </p:spPr>
        <p:txBody>
          <a:bodyPr wrap="square" lIns="45720" tIns="45720" rIns="45720" bIns="45720" rtlCol="0" anchor="ctr" anchorCtr="0">
            <a:spAutoFit/>
          </a:bodyPr>
          <a:lstStyle/>
          <a:p>
            <a:pPr marL="284163" indent="-284163">
              <a:buFont typeface="Arial"/>
              <a:buChar char="•"/>
            </a:pPr>
            <a:r>
              <a:rPr lang="en-US" sz="3200" dirty="0" smtClean="0"/>
              <a:t>log vs. log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graph</a:t>
            </a:r>
            <a:endParaRPr lang="en-US" sz="3200" dirty="0"/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PCLs</a:t>
            </a:r>
            <a:endParaRPr lang="en-US" dirty="0"/>
          </a:p>
        </p:txBody>
      </p:sp>
      <p:sp>
        <p:nvSpPr>
          <p:cNvPr id="14" name="TextBox 13" descr=" 21"/>
          <p:cNvSpPr txBox="1"/>
          <p:nvPr/>
        </p:nvSpPr>
        <p:spPr>
          <a:xfrm>
            <a:off x="4343400" y="4267200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424</a:t>
            </a:r>
          </a:p>
        </p:txBody>
      </p:sp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 descr="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 descr="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693171"/>
              </p:ext>
            </p:extLst>
          </p:nvPr>
        </p:nvGraphicFramePr>
        <p:xfrm>
          <a:off x="239346" y="1752600"/>
          <a:ext cx="8665308" cy="4745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 descr=" 28"/>
          <p:cNvSpPr txBox="1"/>
          <p:nvPr/>
        </p:nvSpPr>
        <p:spPr>
          <a:xfrm>
            <a:off x="533400" y="1143000"/>
            <a:ext cx="7010400" cy="584776"/>
          </a:xfrm>
          <a:prstGeom prst="rect">
            <a:avLst/>
          </a:prstGeom>
          <a:noFill/>
          <a:ln>
            <a:noFill/>
          </a:ln>
        </p:spPr>
        <p:txBody>
          <a:bodyPr wrap="square" lIns="45720" tIns="45720" rIns="45720" bIns="45720" rtlCol="0" anchor="ctr" anchorCtr="0">
            <a:spAutoFit/>
          </a:bodyPr>
          <a:lstStyle/>
          <a:p>
            <a:pPr marL="284163" indent="-284163">
              <a:buFont typeface="Arial"/>
              <a:buChar char="•"/>
            </a:pPr>
            <a:r>
              <a:rPr lang="en-US" sz="3200" dirty="0" smtClean="0"/>
              <a:t>log vs. log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graph</a:t>
            </a:r>
            <a:endParaRPr lang="en-US" sz="3200" dirty="0"/>
          </a:p>
        </p:txBody>
      </p:sp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PCLs</a:t>
            </a:r>
            <a:endParaRPr lang="en-US" dirty="0"/>
          </a:p>
        </p:txBody>
      </p:sp>
      <p:sp>
        <p:nvSpPr>
          <p:cNvPr id="14" name="TextBox 13" descr=" 21"/>
          <p:cNvSpPr txBox="1"/>
          <p:nvPr/>
        </p:nvSpPr>
        <p:spPr>
          <a:xfrm>
            <a:off x="4343400" y="4267200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424</a:t>
            </a:r>
          </a:p>
        </p:txBody>
      </p:sp>
      <p:sp>
        <p:nvSpPr>
          <p:cNvPr id="9" name="TextBox 8" descr=" 17"/>
          <p:cNvSpPr txBox="1"/>
          <p:nvPr/>
        </p:nvSpPr>
        <p:spPr>
          <a:xfrm>
            <a:off x="5410200" y="1828800"/>
            <a:ext cx="327660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45720" tIns="45720" rIns="45720" bIns="45720" rtlCol="0" anchor="ctr" anchorCtr="0">
            <a:spAutoFit/>
          </a:bodyPr>
          <a:lstStyle/>
          <a:p>
            <a:r>
              <a:rPr lang="en-US" sz="2400" dirty="0" smtClean="0"/>
              <a:t>Scan area = 4.2 cm</a:t>
            </a:r>
            <a:r>
              <a:rPr lang="en-US" sz="2400" baseline="30000" dirty="0" smtClean="0"/>
              <a:t>2</a:t>
            </a:r>
          </a:p>
          <a:p>
            <a:r>
              <a:rPr lang="en-US" sz="2400" dirty="0" smtClean="0"/>
              <a:t>Total particles = 10,229</a:t>
            </a:r>
            <a:endParaRPr lang="en-US" sz="2400" dirty="0"/>
          </a:p>
        </p:txBody>
      </p:sp>
      <p:sp>
        <p:nvSpPr>
          <p:cNvPr id="3" name="Date Placeholder 2" descr="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 descr="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 descr="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33371</TotalTime>
  <Words>1691</Words>
  <Application>Microsoft Office PowerPoint</Application>
  <PresentationFormat>On-screen Show (4:3)</PresentationFormat>
  <Paragraphs>634</Paragraphs>
  <Slides>60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Arial Black</vt:lpstr>
      <vt:lpstr>Calibri</vt:lpstr>
      <vt:lpstr>Times New Roman</vt:lpstr>
      <vt:lpstr>Wingdings</vt:lpstr>
      <vt:lpstr>Office Theme</vt:lpstr>
      <vt:lpstr>Photo Editor Photo</vt:lpstr>
      <vt:lpstr>Hanford Contamination Control Update 2 Back to Basics</vt:lpstr>
      <vt:lpstr>Why do we care?</vt:lpstr>
      <vt:lpstr>PowerPoint Presentation</vt:lpstr>
      <vt:lpstr>PowerPoint Presentation</vt:lpstr>
      <vt:lpstr>Contamination</vt:lpstr>
      <vt:lpstr>Contamination</vt:lpstr>
      <vt:lpstr>Understanding PCLs</vt:lpstr>
      <vt:lpstr>Understanding PCLs</vt:lpstr>
      <vt:lpstr>Understanding PCLs</vt:lpstr>
      <vt:lpstr>Telling a story…</vt:lpstr>
      <vt:lpstr>LLO HAM2 History</vt:lpstr>
      <vt:lpstr>LLO HAM2 History</vt:lpstr>
      <vt:lpstr>LLO HAM2 Story</vt:lpstr>
      <vt:lpstr>LLO HAM2 Story</vt:lpstr>
      <vt:lpstr>LLO HAM2 Story</vt:lpstr>
      <vt:lpstr>LLO HAM2 Story</vt:lpstr>
      <vt:lpstr>LHO BSC Stories</vt:lpstr>
      <vt:lpstr>LHO BSC Stories</vt:lpstr>
      <vt:lpstr>Total Wafers Collected</vt:lpstr>
      <vt:lpstr>Total Wafers Collected</vt:lpstr>
      <vt:lpstr>Total Wafers Collected</vt:lpstr>
      <vt:lpstr>WBSC10 – March 2014</vt:lpstr>
      <vt:lpstr>PowerPoint Presentation</vt:lpstr>
      <vt:lpstr>Scrubs</vt:lpstr>
      <vt:lpstr>Scrubs</vt:lpstr>
      <vt:lpstr>Scrubs</vt:lpstr>
      <vt:lpstr>Scrubs</vt:lpstr>
      <vt:lpstr>Glove Washing</vt:lpstr>
      <vt:lpstr>Glove Washing</vt:lpstr>
      <vt:lpstr>Glove Washing</vt:lpstr>
      <vt:lpstr>Glove Washing</vt:lpstr>
      <vt:lpstr>Clean as you go policy</vt:lpstr>
      <vt:lpstr>Clean as you go policy</vt:lpstr>
      <vt:lpstr>Clean as you go policy</vt:lpstr>
      <vt:lpstr>Clean as you go policy</vt:lpstr>
      <vt:lpstr>Clean as you go policy</vt:lpstr>
      <vt:lpstr>Contamination Control Supplies</vt:lpstr>
      <vt:lpstr>Contamination Control Supplies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or Concerns?</vt:lpstr>
      <vt:lpstr>References</vt:lpstr>
      <vt:lpstr>Backup slides</vt:lpstr>
      <vt:lpstr>Defining Clean</vt:lpstr>
      <vt:lpstr>Defining Clean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Wafer Data</dc:title>
  <dc:creator>Kate Gushwa</dc:creator>
  <cp:lastModifiedBy>Calum Torrie</cp:lastModifiedBy>
  <cp:revision>2074</cp:revision>
  <dcterms:created xsi:type="dcterms:W3CDTF">2013-04-23T15:58:15Z</dcterms:created>
  <dcterms:modified xsi:type="dcterms:W3CDTF">2014-03-21T16:38:44Z</dcterms:modified>
</cp:coreProperties>
</file>