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349" r:id="rId2"/>
    <p:sldId id="365" r:id="rId3"/>
    <p:sldId id="367" r:id="rId4"/>
    <p:sldId id="350" r:id="rId5"/>
    <p:sldId id="352" r:id="rId6"/>
    <p:sldId id="353" r:id="rId7"/>
    <p:sldId id="359" r:id="rId8"/>
    <p:sldId id="354" r:id="rId9"/>
    <p:sldId id="357" r:id="rId10"/>
    <p:sldId id="362" r:id="rId11"/>
    <p:sldId id="358" r:id="rId12"/>
    <p:sldId id="363" r:id="rId13"/>
    <p:sldId id="368" r:id="rId14"/>
    <p:sldId id="360" r:id="rId15"/>
    <p:sldId id="361" r:id="rId16"/>
    <p:sldId id="36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5pPr>
    <a:lvl6pPr marL="22860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6pPr>
    <a:lvl7pPr marL="27432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7pPr>
    <a:lvl8pPr marL="32004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8pPr>
    <a:lvl9pPr marL="36576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D9"/>
    <a:srgbClr val="EDF9B5"/>
    <a:srgbClr val="F2FF87"/>
    <a:srgbClr val="64CB77"/>
    <a:srgbClr val="F0F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5" autoAdjust="0"/>
    <p:restoredTop sz="91284" autoAdjust="0"/>
  </p:normalViewPr>
  <p:slideViewPr>
    <p:cSldViewPr>
      <p:cViewPr varScale="1">
        <p:scale>
          <a:sx n="163" d="100"/>
          <a:sy n="163" d="100"/>
        </p:scale>
        <p:origin x="-5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/>
            </a:lvl1pPr>
          </a:lstStyle>
          <a:p>
            <a:pPr>
              <a:defRPr/>
            </a:pPr>
            <a:fld id="{33B377A7-942D-424B-BBA5-8600D121D4A2}" type="datetimeFigureOut">
              <a:rPr lang="ja-JP" altLang="en-US"/>
              <a:pPr>
                <a:defRPr/>
              </a:pPr>
              <a:t>3/14/14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  <a:endParaRPr lang="ja-JP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B248EF5E-124D-DC44-918B-09EE20AB621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0959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26691-E28D-C244-815B-1821467185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1447714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09EA-BB2A-B949-967F-5810BAD88B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00909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038350" cy="64008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962650" cy="64008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25CC1-DF70-9B45-92DB-008A3B3B9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29753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1D854-2B37-F34D-B850-E2BACB9FDF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248361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03F57-A3D3-6E46-ACF7-B365B82451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381802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76-C36B-D044-94B6-89AF886D71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493303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C270-5A19-6D48-9582-648B8527D0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886232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28062-3936-4345-AEFE-BA1613D061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900416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A1398-FAA9-BE49-A39C-C14F8AC138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638467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70B54-B6CC-654C-8560-AC7903B8E6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752014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B6093-201F-B543-A104-C6A4C27823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667608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/>
          </p:cNvSpPr>
          <p:nvPr/>
        </p:nvSpPr>
        <p:spPr bwMode="auto">
          <a:xfrm>
            <a:off x="2133600" y="6348413"/>
            <a:ext cx="5486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275" bIns="0" anchor="ctr"/>
          <a:lstStyle/>
          <a:p>
            <a:pPr marL="41275" algn="ctr"/>
            <a:r>
              <a:rPr kumimoji="0" lang="en-US" altLang="ja-JP" sz="14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Hiro Yamamoto   </a:t>
            </a:r>
            <a:r>
              <a:rPr kumimoji="0" lang="en-US" altLang="ja-JP" sz="1400" dirty="0" smtClean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LVC Nice </a:t>
            </a:r>
            <a:r>
              <a:rPr kumimoji="0" lang="en-US" altLang="ja-JP" sz="1400" baseline="0" dirty="0" smtClean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3/17/2014</a:t>
            </a:r>
            <a:endParaRPr kumimoji="0" lang="en-US" altLang="ja-JP" sz="1400" dirty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28038" y="6318250"/>
            <a:ext cx="312737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defRPr>
            </a:lvl1pPr>
          </a:lstStyle>
          <a:p>
            <a:pPr>
              <a:defRPr/>
            </a:pPr>
            <a:fld id="{3C0A972E-EC38-EC42-92F3-EA3CE693F7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2075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Helvetica" charset="0"/>
              </a:rPr>
              <a:t>Click to edit Master text styles</a:t>
            </a:r>
          </a:p>
          <a:p>
            <a:pPr lvl="1"/>
            <a:r>
              <a:rPr lang="en-US" altLang="ja-JP">
                <a:sym typeface="Helvetica" charset="0"/>
              </a:rPr>
              <a:t>Second level</a:t>
            </a:r>
          </a:p>
          <a:p>
            <a:pPr lvl="2"/>
            <a:r>
              <a:rPr lang="en-US" altLang="ja-JP">
                <a:sym typeface="Helvetica" charset="0"/>
              </a:rPr>
              <a:t>Third level</a:t>
            </a:r>
          </a:p>
          <a:p>
            <a:pPr lvl="3"/>
            <a:r>
              <a:rPr lang="en-US" altLang="ja-JP">
                <a:sym typeface="Helvetica" charset="0"/>
              </a:rPr>
              <a:t>Fourth level</a:t>
            </a:r>
          </a:p>
          <a:p>
            <a:pPr lvl="4"/>
            <a:r>
              <a:rPr lang="en-US" altLang="ja-JP">
                <a:sym typeface="Helvetica" charset="0"/>
              </a:rPr>
              <a:t>Fifth levell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0"/>
            <a:ext cx="7239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2075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Helvetica" charset="0"/>
              </a:rPr>
              <a:t>Click to edit Master title style</a:t>
            </a:r>
          </a:p>
        </p:txBody>
      </p:sp>
      <p:sp>
        <p:nvSpPr>
          <p:cNvPr id="1030" name="Rectangle 5"/>
          <p:cNvSpPr>
            <a:spLocks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12700">
            <a:solidFill>
              <a:srgbClr val="D49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kumimoji="0" lang="ja-JP" altLang="en-US"/>
          </a:p>
        </p:txBody>
      </p:sp>
      <p:pic>
        <p:nvPicPr>
          <p:cNvPr id="1031" name="Picture 6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683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7"/>
          <p:cNvSpPr>
            <a:spLocks/>
          </p:cNvSpPr>
          <p:nvPr/>
        </p:nvSpPr>
        <p:spPr bwMode="auto">
          <a:xfrm>
            <a:off x="304800" y="6394450"/>
            <a:ext cx="14605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275" bIns="0" anchor="ctr"/>
          <a:lstStyle/>
          <a:p>
            <a:pPr marL="41275"/>
            <a:r>
              <a:rPr kumimoji="0" lang="en-US" altLang="ja-JP" sz="14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LIGO</a:t>
            </a:r>
            <a:r>
              <a:rPr kumimoji="0" lang="en-US" altLang="ja-JP" sz="1400" dirty="0" smtClean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-G1400198</a:t>
            </a:r>
            <a:endParaRPr kumimoji="0" lang="en-US" altLang="ja-JP" sz="1400" dirty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hf hdr="0" ftr="0" dt="0"/>
  <p:txStyles>
    <p:titleStyle>
      <a:lvl1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2pPr>
      <a:lvl3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3pPr>
      <a:lvl4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4pPr>
      <a:lvl5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5pPr>
      <a:lvl6pPr marL="4984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6pPr>
      <a:lvl7pPr marL="9556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7pPr>
      <a:lvl8pPr marL="14128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8pPr>
      <a:lvl9pPr marL="18700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9pPr>
    </p:titleStyle>
    <p:bodyStyle>
      <a:lvl1pPr marL="384175" indent="-342900" algn="l" rtl="0" eaLnBrk="0" fontAlgn="base" hangingPunct="0">
        <a:spcBef>
          <a:spcPts val="600"/>
        </a:spcBef>
        <a:spcAft>
          <a:spcPct val="0"/>
        </a:spcAft>
        <a:buClr>
          <a:srgbClr val="114FFB"/>
        </a:buClr>
        <a:buSzPct val="75000"/>
        <a:buFont typeface="Monotype Sorts" charset="0"/>
        <a:buChar char="l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33425" indent="-28575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334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5906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64000"/>
        <a:buFont typeface="Monotype Sorts" charset="0"/>
        <a:buChar char="l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78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50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622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94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66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19.emf"/><Relationship Id="rId6" Type="http://schemas.openxmlformats.org/officeDocument/2006/relationships/image" Target="../media/image2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alaxy.ligo.caltech.edu/optic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"/>
            <a:ext cx="7924800" cy="13716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kumimoji="1" lang="en-US" altLang="ja-JP" sz="3000" dirty="0" smtClean="0"/>
              <a:t>Core Optics related loss hierarchy of </a:t>
            </a:r>
            <a:r>
              <a:rPr kumimoji="1" lang="en-US" altLang="ja-JP" sz="3000" dirty="0" err="1" smtClean="0"/>
              <a:t>aLIGO</a:t>
            </a:r>
            <a:r>
              <a:rPr kumimoji="1" lang="en-US" altLang="ja-JP" sz="3000" dirty="0" smtClean="0"/>
              <a:t/>
            </a:r>
            <a:br>
              <a:rPr kumimoji="1" lang="en-US" altLang="ja-JP" sz="3000" dirty="0" smtClean="0"/>
            </a:br>
            <a:r>
              <a:rPr kumimoji="1" lang="en-US" altLang="ja-JP" sz="2400" dirty="0" smtClean="0"/>
              <a:t>Hiro Yamamoto   LIGO/Caltech</a:t>
            </a:r>
            <a:endParaRPr kumimoji="1" lang="ja-JP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r>
              <a:rPr kumimoji="1" lang="en-US" altLang="ja-JP" sz="2800" dirty="0" smtClean="0"/>
              <a:t>Introduction</a:t>
            </a:r>
          </a:p>
          <a:p>
            <a:r>
              <a:rPr kumimoji="1" lang="en-US" altLang="ja-JP" sz="2800" dirty="0" smtClean="0"/>
              <a:t>Loss related to geometry</a:t>
            </a:r>
          </a:p>
          <a:p>
            <a:r>
              <a:rPr kumimoji="1" lang="en-US" altLang="ja-JP" sz="2800" dirty="0" smtClean="0"/>
              <a:t>Loss related to as-built arms</a:t>
            </a:r>
          </a:p>
          <a:p>
            <a:r>
              <a:rPr kumimoji="1" lang="en-US" altLang="ja-JP" sz="2800" dirty="0" smtClean="0"/>
              <a:t>Loss </a:t>
            </a:r>
            <a:r>
              <a:rPr kumimoji="1" lang="en-US" altLang="ja-JP" sz="2800" dirty="0"/>
              <a:t>related </a:t>
            </a:r>
            <a:r>
              <a:rPr kumimoji="1" lang="en-US" altLang="ja-JP" sz="2800" dirty="0" smtClean="0"/>
              <a:t>to aberrations</a:t>
            </a:r>
          </a:p>
          <a:p>
            <a:r>
              <a:rPr kumimoji="1" lang="en-US" altLang="ja-JP" sz="2800" dirty="0" smtClean="0"/>
              <a:t>Loss </a:t>
            </a:r>
            <a:r>
              <a:rPr kumimoji="1" lang="en-US" altLang="ja-JP" sz="2800" dirty="0"/>
              <a:t>related </a:t>
            </a:r>
            <a:r>
              <a:rPr kumimoji="1" lang="en-US" altLang="ja-JP" sz="2800" dirty="0" smtClean="0"/>
              <a:t>to thermal deformations</a:t>
            </a:r>
          </a:p>
          <a:p>
            <a:r>
              <a:rPr kumimoji="1" lang="en-US" altLang="ja-JP" sz="2800" smtClean="0"/>
              <a:t>Summary</a:t>
            </a:r>
            <a:endParaRPr kumimoji="1" lang="ja-JP" alt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3583188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sign flip basic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33600"/>
            <a:ext cx="762461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79413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HOM amplification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52600"/>
            <a:ext cx="3937000" cy="19431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185672"/>
              </p:ext>
            </p:extLst>
          </p:nvPr>
        </p:nvGraphicFramePr>
        <p:xfrm>
          <a:off x="381000" y="4038600"/>
          <a:ext cx="251460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4" imgW="1676400" imgH="1384300" progId="Equation.DSMT4">
                  <p:embed/>
                </p:oleObj>
              </mc:Choice>
              <mc:Fallback>
                <p:oleObj name="Equation" r:id="rId4" imgW="1676400" imgH="138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4038600"/>
                        <a:ext cx="2514600" cy="207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1676400"/>
            <a:ext cx="3048000" cy="230436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088446"/>
              </p:ext>
            </p:extLst>
          </p:nvPr>
        </p:nvGraphicFramePr>
        <p:xfrm>
          <a:off x="3962400" y="4572000"/>
          <a:ext cx="4648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143000"/>
                <a:gridCol w="1066800"/>
                <a:gridCol w="1447800"/>
              </a:tblGrid>
              <a:tr h="4572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ITMX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ITMY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BS bright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LG10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83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LG20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890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LG30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7.8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9.9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47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0" y="4038600"/>
            <a:ext cx="5064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Higher order mode power fraction (H1)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8192506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ITM lens</a:t>
            </a:r>
            <a:br>
              <a:rPr kumimoji="1" lang="en-US" altLang="ja-JP" dirty="0" smtClean="0"/>
            </a:br>
            <a:r>
              <a:rPr kumimoji="1" lang="en-US" altLang="ja-JP" dirty="0" smtClean="0"/>
              <a:t>some sees, some not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7" name="TextBox 6"/>
          <p:cNvSpPr txBox="1"/>
          <p:nvPr/>
        </p:nvSpPr>
        <p:spPr>
          <a:xfrm>
            <a:off x="381000" y="1905000"/>
            <a:ext cx="337784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ja-JP" dirty="0" smtClean="0"/>
              <a:t>CR (</a:t>
            </a:r>
            <a:r>
              <a:rPr lang="en-US" altLang="ja-JP" dirty="0" err="1" smtClean="0"/>
              <a:t>Eout</a:t>
            </a:r>
            <a:r>
              <a:rPr lang="en-US" altLang="ja-JP" dirty="0" smtClean="0"/>
              <a:t>) : don’t see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dirty="0" smtClean="0"/>
              <a:t>SB (</a:t>
            </a:r>
            <a:r>
              <a:rPr kumimoji="1" lang="en-US" altLang="ja-JP" dirty="0" err="1" smtClean="0"/>
              <a:t>Eref</a:t>
            </a:r>
            <a:r>
              <a:rPr kumimoji="1" lang="en-US" altLang="ja-JP" dirty="0" smtClean="0"/>
              <a:t>) : see</a:t>
            </a:r>
          </a:p>
          <a:p>
            <a:pPr marL="342900" indent="-342900">
              <a:buFont typeface="Arial"/>
              <a:buChar char="•"/>
            </a:pPr>
            <a:r>
              <a:rPr lang="en-US" altLang="ja-JP" dirty="0" smtClean="0"/>
              <a:t>Signal SB (</a:t>
            </a:r>
            <a:r>
              <a:rPr lang="en-US" altLang="ja-JP" dirty="0" err="1" smtClean="0"/>
              <a:t>Eleak</a:t>
            </a:r>
            <a:r>
              <a:rPr lang="en-US" altLang="ja-JP" dirty="0" smtClean="0"/>
              <a:t>) : see</a:t>
            </a:r>
            <a:endParaRPr kumimoji="1" lang="ja-JP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173220"/>
            <a:ext cx="1676400" cy="335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648200"/>
            <a:ext cx="2146300" cy="647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547" y="4572000"/>
            <a:ext cx="5452533" cy="76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1676400"/>
            <a:ext cx="4953000" cy="223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36279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(In)Sensitivity on </a:t>
            </a:r>
            <a:br>
              <a:rPr kumimoji="1" lang="en-US" altLang="ja-JP" dirty="0" smtClean="0"/>
            </a:br>
            <a:r>
              <a:rPr kumimoji="1" lang="en-US" altLang="ja-JP" dirty="0" smtClean="0"/>
              <a:t>ITM SPTWE + CP lens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pic>
        <p:nvPicPr>
          <p:cNvPr id="6" name="Picture 5" descr="CPLe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81200"/>
            <a:ext cx="5325035" cy="411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590800"/>
            <a:ext cx="3581400" cy="2481232"/>
          </a:xfrm>
          <a:prstGeom prst="rect">
            <a:avLst/>
          </a:prstGeom>
        </p:spPr>
      </p:pic>
      <p:pic>
        <p:nvPicPr>
          <p:cNvPr id="10" name="Picture 9" descr="Screen Shot 2014-01-30 at 7.27.51 P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05000"/>
            <a:ext cx="1528663" cy="1408459"/>
          </a:xfrm>
          <a:prstGeom prst="rect">
            <a:avLst/>
          </a:prstGeom>
        </p:spPr>
      </p:pic>
      <p:pic>
        <p:nvPicPr>
          <p:cNvPr id="11" name="Picture 10" descr="Screen Shot 2014-01-30 at 7.28.44 PM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953000"/>
            <a:ext cx="1625813" cy="1497493"/>
          </a:xfrm>
          <a:prstGeom prst="rect">
            <a:avLst/>
          </a:prstGeom>
        </p:spPr>
      </p:pic>
      <p:cxnSp>
        <p:nvCxnSpPr>
          <p:cNvPr id="13" name="Elbow Connector 12"/>
          <p:cNvCxnSpPr/>
          <p:nvPr/>
        </p:nvCxnSpPr>
        <p:spPr bwMode="auto">
          <a:xfrm>
            <a:off x="2590800" y="3429000"/>
            <a:ext cx="3733800" cy="457200"/>
          </a:xfrm>
          <a:prstGeom prst="bentConnector3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82805747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3505200" cy="1371600"/>
          </a:xfrm>
        </p:spPr>
        <p:txBody>
          <a:bodyPr/>
          <a:lstStyle/>
          <a:p>
            <a:r>
              <a:rPr kumimoji="1" lang="en-US" altLang="ja-JP" dirty="0" smtClean="0"/>
              <a:t>BS, not quite well measured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pic>
        <p:nvPicPr>
          <p:cNvPr id="5" name="Picture 4" descr="BSmap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451" y="33866"/>
            <a:ext cx="5096549" cy="6595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00200"/>
            <a:ext cx="2743200" cy="2296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038600"/>
            <a:ext cx="3987800" cy="238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53029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BS Thermal distortion</a:t>
            </a:r>
          </a:p>
        </p:txBody>
      </p:sp>
      <p:sp>
        <p:nvSpPr>
          <p:cNvPr id="27650" name="AutoShape 2"/>
          <p:cNvSpPr>
            <a:spLocks/>
          </p:cNvSpPr>
          <p:nvPr/>
        </p:nvSpPr>
        <p:spPr bwMode="auto">
          <a:xfrm>
            <a:off x="8567738" y="6318250"/>
            <a:ext cx="312737" cy="317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algn="ctr" defTabSz="457200"/>
            <a:fld id="{608BEA27-2AB4-E547-88AF-049D05BF402D}" type="slidenum">
              <a:rPr lang="en-US" altLang="ja-JP" sz="1400">
                <a:latin typeface="Helvetica" charset="0"/>
                <a:cs typeface="Helvetica" charset="0"/>
                <a:sym typeface="Helvetica" charset="0"/>
              </a:rPr>
              <a:pPr marL="0" algn="ctr" defTabSz="457200"/>
              <a:t>15</a:t>
            </a:fld>
            <a:endParaRPr lang="en-US" altLang="ja-JP"/>
          </a:p>
        </p:txBody>
      </p:sp>
      <p:pic>
        <p:nvPicPr>
          <p:cNvPr id="27651" name="Picture 3" descr="dropped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3131626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652" name="Picture 4" descr="BSThermalDistortion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828800"/>
            <a:ext cx="4981575" cy="401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653" name="Picture 5" descr="BS_thermal_effec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19600"/>
            <a:ext cx="30353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4" name="AutoShape 6"/>
          <p:cNvSpPr>
            <a:spLocks/>
          </p:cNvSpPr>
          <p:nvPr/>
        </p:nvSpPr>
        <p:spPr bwMode="auto">
          <a:xfrm>
            <a:off x="1900238" y="5791200"/>
            <a:ext cx="3890962" cy="439738"/>
          </a:xfrm>
          <a:custGeom>
            <a:avLst/>
            <a:gdLst>
              <a:gd name="T0" fmla="*/ 10800 w 21600"/>
              <a:gd name="T1" fmla="*/ 10304 h 20608"/>
              <a:gd name="T2" fmla="*/ 10800 w 21600"/>
              <a:gd name="T3" fmla="*/ 10304 h 20608"/>
              <a:gd name="T4" fmla="*/ 10800 w 21600"/>
              <a:gd name="T5" fmla="*/ 10304 h 20608"/>
              <a:gd name="T6" fmla="*/ 10800 w 21600"/>
              <a:gd name="T7" fmla="*/ 10304 h 20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608">
                <a:moveTo>
                  <a:pt x="0" y="11753"/>
                </a:moveTo>
                <a:cubicBezTo>
                  <a:pt x="366" y="14706"/>
                  <a:pt x="217" y="19493"/>
                  <a:pt x="1804" y="20006"/>
                </a:cubicBezTo>
                <a:cubicBezTo>
                  <a:pt x="3391" y="20518"/>
                  <a:pt x="18762" y="21600"/>
                  <a:pt x="19769" y="18457"/>
                </a:cubicBezTo>
                <a:cubicBezTo>
                  <a:pt x="20775" y="15315"/>
                  <a:pt x="21599" y="0"/>
                  <a:pt x="21599" y="0"/>
                </a:cubicBezTo>
              </a:path>
            </a:pathLst>
          </a:custGeom>
          <a:noFill/>
          <a:ln w="12700" cap="flat" cmpd="sng">
            <a:solidFill>
              <a:srgbClr val="FF2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H="1">
            <a:off x="5791198" y="5486400"/>
            <a:ext cx="76201" cy="304800"/>
          </a:xfrm>
          <a:prstGeom prst="line">
            <a:avLst/>
          </a:prstGeom>
          <a:noFill/>
          <a:ln w="12700" cap="flat" cmpd="sng">
            <a:solidFill>
              <a:srgbClr val="FF2600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ja-JP" altLang="en-US" sz="120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 flipV="1">
            <a:off x="4875212" y="4389438"/>
            <a:ext cx="1373187" cy="258762"/>
          </a:xfrm>
          <a:prstGeom prst="line">
            <a:avLst/>
          </a:prstGeom>
          <a:noFill/>
          <a:ln w="12700" cap="flat" cmpd="sng">
            <a:solidFill>
              <a:srgbClr val="126BFC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ja-JP" altLang="en-US" sz="120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Sun 3"/>
          <p:cNvSpPr/>
          <p:nvPr/>
        </p:nvSpPr>
        <p:spPr bwMode="auto">
          <a:xfrm>
            <a:off x="7391400" y="2895600"/>
            <a:ext cx="228600" cy="228600"/>
          </a:xfrm>
          <a:prstGeom prst="sun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7620001" y="3124200"/>
            <a:ext cx="457200" cy="381000"/>
          </a:xfrm>
          <a:prstGeom prst="line">
            <a:avLst/>
          </a:prstGeom>
          <a:noFill/>
          <a:ln w="12700" cap="flat" cmpd="sng">
            <a:solidFill>
              <a:srgbClr val="126BFC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ja-JP" altLang="en-US" sz="120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1421" y="3276600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heated</a:t>
            </a:r>
            <a:endParaRPr kumimoji="1" lang="ja-JP" altLang="en-US" dirty="0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7162800" y="3352800"/>
            <a:ext cx="685800" cy="381000"/>
          </a:xfrm>
          <a:prstGeom prst="line">
            <a:avLst/>
          </a:prstGeom>
          <a:noFill/>
          <a:ln w="12700" cap="flat" cmpd="sng">
            <a:solidFill>
              <a:srgbClr val="126BFC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ja-JP" altLang="en-US" sz="120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68716" y="3657600"/>
            <a:ext cx="1475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 heating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5707895"/>
      </p:ext>
    </p:extLst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br>
              <a:rPr kumimoji="1" lang="en-US" altLang="ja-JP" dirty="0" smtClean="0"/>
            </a:br>
            <a:r>
              <a:rPr kumimoji="1" lang="en-US" altLang="ja-JP" dirty="0" smtClean="0"/>
              <a:t>with maps, BS and thermal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317288"/>
              </p:ext>
            </p:extLst>
          </p:nvPr>
        </p:nvGraphicFramePr>
        <p:xfrm>
          <a:off x="228600" y="1752600"/>
          <a:ext cx="8686801" cy="4549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205"/>
                <a:gridCol w="845596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495300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PRC</a:t>
                      </a:r>
                      <a:endParaRPr kumimoji="1" lang="ja-JP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X arm</a:t>
                      </a:r>
                      <a:endParaRPr kumimoji="1" lang="ja-JP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Y arm</a:t>
                      </a:r>
                      <a:endParaRPr kumimoji="1" lang="ja-JP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CD</a:t>
                      </a:r>
                      <a:r>
                        <a:rPr kumimoji="1" lang="en-US" altLang="ja-JP" sz="1400" baseline="0" dirty="0" smtClean="0"/>
                        <a:t> ppm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PRG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HOM (BS)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/>
                        <a:t>Refl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Power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HOM</a:t>
                      </a:r>
                    </a:p>
                    <a:p>
                      <a:pPr algn="ctr"/>
                      <a:r>
                        <a:rPr kumimoji="1" lang="en-US" altLang="ja-JP" sz="1400" dirty="0" smtClean="0"/>
                        <a:t>(ppm)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Round trip loss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Power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HOM</a:t>
                      </a:r>
                    </a:p>
                    <a:p>
                      <a:pPr algn="ctr"/>
                      <a:r>
                        <a:rPr kumimoji="1" lang="en-US" altLang="ja-JP" sz="1400" dirty="0" smtClean="0"/>
                        <a:t>(ppm)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Round trip loss</a:t>
                      </a:r>
                      <a:endParaRPr kumimoji="1" lang="ja-JP" altLang="en-US" sz="1200" dirty="0" smtClean="0"/>
                    </a:p>
                  </a:txBody>
                  <a:tcPr/>
                </a:tc>
              </a:tr>
              <a:tr h="495300">
                <a:tc rowSpan="5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H1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BS06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dirty="0" smtClean="0">
                          <a:solidFill>
                            <a:srgbClr val="FF0000"/>
                          </a:solidFill>
                        </a:rPr>
                        <a:t>190</a:t>
                      </a:r>
                      <a:endParaRPr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dirty="0" smtClean="0">
                          <a:solidFill>
                            <a:srgbClr val="FF0000"/>
                          </a:solidFill>
                        </a:rPr>
                        <a:t>62</a:t>
                      </a:r>
                      <a:endParaRPr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dirty="0" smtClean="0"/>
                        <a:t>1380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dirty="0" smtClean="0"/>
                        <a:t>0.14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dirty="0" smtClean="0"/>
                        <a:t>8840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98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8660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115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9530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No BS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139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63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1380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0.14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8850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98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8670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115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9530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BS thermal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288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1330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0.06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7130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98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6990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115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9530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0.3-0.3</a:t>
                      </a:r>
                    </a:p>
                    <a:p>
                      <a:pPr algn="ctr"/>
                      <a:r>
                        <a:rPr kumimoji="1" lang="en-US" altLang="ja-JP" sz="1400" dirty="0" smtClean="0"/>
                        <a:t>0.4-0.4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61.7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2400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0.14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8730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81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37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8550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137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37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530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0.3-0.3</a:t>
                      </a:r>
                    </a:p>
                    <a:p>
                      <a:pPr algn="ctr"/>
                      <a:r>
                        <a:rPr kumimoji="1" lang="en-US" altLang="ja-JP" sz="1400" dirty="0" smtClean="0"/>
                        <a:t>0.3-0.5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58.7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2900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0.11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8300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81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37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8110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151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45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530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L1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BS05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61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1165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0.15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8090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98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8090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9530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No BS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64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61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980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0.15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8120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98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41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8100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38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219495" y="4562897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800" dirty="0" smtClean="0">
                <a:solidFill>
                  <a:srgbClr val="FF0000"/>
                </a:solidFill>
              </a:rPr>
              <a:t>With miracle</a:t>
            </a:r>
          </a:p>
          <a:p>
            <a:pPr algn="ctr"/>
            <a:r>
              <a:rPr kumimoji="1" lang="en-US" altLang="ja-JP" sz="1800" dirty="0" smtClean="0">
                <a:solidFill>
                  <a:srgbClr val="FF0000"/>
                </a:solidFill>
              </a:rPr>
              <a:t> TCS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38200"/>
            <a:ext cx="2428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abs(ITMX)-abs(ETMX)</a:t>
            </a:r>
          </a:p>
          <a:p>
            <a:r>
              <a:rPr lang="en-US" altLang="ja-JP" sz="1800" dirty="0" smtClean="0"/>
              <a:t>abs(ITMY)-abs(ETMY)</a:t>
            </a:r>
            <a:endParaRPr kumimoji="1" lang="ja-JP" altLang="en-US" sz="18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09600" y="1447800"/>
            <a:ext cx="304800" cy="297180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98876645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6200" y="1600200"/>
            <a:ext cx="90678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114FFB"/>
                </a:solidFill>
                <a:effectLst/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rPr>
              <a:t>1W input H1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>
                <a:ea typeface="ヒラギノ明朝 ProN W3" charset="-128"/>
                <a:cs typeface="ヒラギノ明朝 ProN W3" charset="-128"/>
              </a:rPr>
              <a:t>Max mode matching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114FFB"/>
                </a:solidFill>
                <a:effectLst/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rPr>
              <a:t>No</a:t>
            </a:r>
            <a:r>
              <a:rPr kumimoji="0" lang="en-US" altLang="ja-JP" sz="2400" b="0" i="0" u="none" strike="noStrike" cap="none" normalizeH="0" dirty="0" smtClean="0">
                <a:ln>
                  <a:noFill/>
                </a:ln>
                <a:solidFill>
                  <a:srgbClr val="114FFB"/>
                </a:solidFill>
                <a:effectLst/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rPr>
              <a:t> thermal effect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conservation</a:t>
            </a:r>
            <a:br>
              <a:rPr kumimoji="1" lang="en-US" altLang="ja-JP" dirty="0" smtClean="0"/>
            </a:br>
            <a:r>
              <a:rPr kumimoji="1" lang="en-US" altLang="ja-JP" dirty="0" smtClean="0"/>
              <a:t>or where the CR power goes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53190"/>
            <a:ext cx="7861300" cy="517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23726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Arm loss </a:t>
            </a:r>
            <a:br>
              <a:rPr kumimoji="1" lang="en-US" altLang="ja-JP" dirty="0" smtClean="0"/>
            </a:br>
            <a:r>
              <a:rPr kumimoji="1" lang="en-US" altLang="ja-JP" dirty="0" smtClean="0"/>
              <a:t>designed </a:t>
            </a:r>
            <a:r>
              <a:rPr kumimoji="1" lang="en-US" altLang="ja-JP" dirty="0" err="1" smtClean="0"/>
              <a:t>vs</a:t>
            </a:r>
            <a:r>
              <a:rPr kumimoji="1" lang="en-US" altLang="ja-JP" dirty="0" smtClean="0"/>
              <a:t> as-built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362200"/>
            <a:ext cx="4318000" cy="4111150"/>
          </a:xfrm>
          <a:prstGeom prst="rect">
            <a:avLst/>
          </a:prstGeom>
        </p:spPr>
      </p:pic>
      <p:pic>
        <p:nvPicPr>
          <p:cNvPr id="22" name="Picture 21" descr="PRGvsArmLos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4600"/>
            <a:ext cx="4648200" cy="359179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105400" y="1676400"/>
            <a:ext cx="3782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Power Recycling Gain </a:t>
            </a:r>
            <a:r>
              <a:rPr kumimoji="1" lang="en-US" altLang="ja-JP" sz="2000" dirty="0" err="1" smtClean="0"/>
              <a:t>vs</a:t>
            </a:r>
            <a:r>
              <a:rPr kumimoji="1" lang="en-US" altLang="ja-JP" sz="2000" dirty="0" smtClean="0"/>
              <a:t> Arm loss</a:t>
            </a:r>
            <a:endParaRPr kumimoji="1" lang="ja-JP" alt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33400" y="1752600"/>
            <a:ext cx="3390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Loss in arm : as-built </a:t>
            </a:r>
            <a:r>
              <a:rPr kumimoji="1" lang="en-US" altLang="ja-JP" sz="2000" dirty="0" err="1" smtClean="0"/>
              <a:t>vs</a:t>
            </a:r>
            <a:r>
              <a:rPr kumimoji="1" lang="en-US" altLang="ja-JP" sz="2000" dirty="0" smtClean="0"/>
              <a:t> design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32291655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371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ja-JP" dirty="0" smtClean="0"/>
              <a:t>Introduction</a:t>
            </a:r>
            <a:br>
              <a:rPr kumimoji="1" lang="en-US" altLang="ja-JP" dirty="0" smtClean="0"/>
            </a:br>
            <a:r>
              <a:rPr kumimoji="1" lang="en-US" altLang="ja-JP" sz="2400" dirty="0" smtClean="0">
                <a:solidFill>
                  <a:srgbClr val="FF0000"/>
                </a:solidFill>
              </a:rPr>
              <a:t>now that almost all COCs have been delivered and measured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419600"/>
          </a:xfrm>
        </p:spPr>
        <p:txBody>
          <a:bodyPr/>
          <a:lstStyle/>
          <a:p>
            <a:r>
              <a:rPr kumimoji="1" lang="en-US" altLang="ja-JP" dirty="0" smtClean="0"/>
              <a:t>Purpose of the talk</a:t>
            </a:r>
          </a:p>
          <a:p>
            <a:pPr lvl="1"/>
            <a:r>
              <a:rPr kumimoji="1" lang="en-US" altLang="ja-JP" sz="2800" dirty="0" smtClean="0">
                <a:solidFill>
                  <a:srgbClr val="FF0000"/>
                </a:solidFill>
              </a:rPr>
              <a:t>Understanding the fundamental limitation by COC</a:t>
            </a:r>
          </a:p>
          <a:p>
            <a:r>
              <a:rPr kumimoji="1" lang="en-US" altLang="ja-JP" dirty="0" smtClean="0"/>
              <a:t>Optics data</a:t>
            </a:r>
          </a:p>
          <a:p>
            <a:pPr lvl="1"/>
            <a:r>
              <a:rPr kumimoji="1" lang="en-US" altLang="ja-JP" dirty="0" smtClean="0"/>
              <a:t>Use as built / measured </a:t>
            </a:r>
            <a:r>
              <a:rPr kumimoji="1" lang="en-US" altLang="ja-JP" dirty="0" err="1" smtClean="0"/>
              <a:t>RoC</a:t>
            </a:r>
            <a:r>
              <a:rPr kumimoji="1" lang="en-US" altLang="ja-JP" dirty="0" smtClean="0"/>
              <a:t>, maps, losses</a:t>
            </a:r>
          </a:p>
          <a:p>
            <a:pPr lvl="1"/>
            <a:r>
              <a:rPr kumimoji="1" lang="en-US" altLang="ja-JP" dirty="0">
                <a:hlinkClick r:id="rId2"/>
              </a:rPr>
              <a:t>https://galaxy.ligo.caltech.edu/optics</a:t>
            </a:r>
            <a:r>
              <a:rPr kumimoji="1" lang="en-US" altLang="ja-JP" dirty="0" smtClean="0">
                <a:hlinkClick r:id="rId2"/>
              </a:rPr>
              <a:t>/</a:t>
            </a:r>
            <a:r>
              <a:rPr kumimoji="1" lang="en-US" altLang="ja-JP" dirty="0" smtClean="0"/>
              <a:t> and links from this URL</a:t>
            </a:r>
          </a:p>
          <a:p>
            <a:r>
              <a:rPr kumimoji="1" lang="en-US" altLang="ja-JP" dirty="0" smtClean="0"/>
              <a:t>Simulation tool used</a:t>
            </a:r>
          </a:p>
          <a:p>
            <a:pPr lvl="1"/>
            <a:r>
              <a:rPr kumimoji="1" lang="en-US" altLang="ja-JP" dirty="0" smtClean="0"/>
              <a:t>FOGPrime13</a:t>
            </a:r>
          </a:p>
          <a:p>
            <a:pPr lvl="2"/>
            <a:r>
              <a:rPr kumimoji="1" lang="en-US" altLang="ja-JP" dirty="0" smtClean="0"/>
              <a:t>FFT-based IFO simulation using </a:t>
            </a:r>
            <a:r>
              <a:rPr kumimoji="1" lang="en-US" altLang="ja-JP" dirty="0" err="1" smtClean="0"/>
              <a:t>matlab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Modular </a:t>
            </a:r>
            <a:r>
              <a:rPr kumimoji="1" lang="en-US" altLang="ja-JP" dirty="0" smtClean="0"/>
              <a:t>design to build FP </a:t>
            </a:r>
            <a:r>
              <a:rPr kumimoji="1" lang="en-US" altLang="ja-JP" dirty="0" smtClean="0"/>
              <a:t>~ full </a:t>
            </a:r>
            <a:r>
              <a:rPr kumimoji="1" lang="en-US" altLang="ja-JP" dirty="0" err="1" smtClean="0"/>
              <a:t>aLIGO</a:t>
            </a:r>
            <a:r>
              <a:rPr kumimoji="1" lang="en-US" altLang="ja-JP" dirty="0" smtClean="0"/>
              <a:t> by adding optics and </a:t>
            </a:r>
            <a:r>
              <a:rPr kumimoji="1" lang="en-US" altLang="ja-JP" dirty="0" smtClean="0"/>
              <a:t>propagators</a:t>
            </a:r>
          </a:p>
          <a:p>
            <a:pPr lvl="2"/>
            <a:r>
              <a:rPr kumimoji="1" lang="en-US" altLang="ja-JP" dirty="0" smtClean="0"/>
              <a:t>Easy integration with real data files and other </a:t>
            </a:r>
            <a:r>
              <a:rPr kumimoji="1" lang="en-US" altLang="ja-JP" dirty="0" err="1" smtClean="0"/>
              <a:t>matlab</a:t>
            </a:r>
            <a:r>
              <a:rPr kumimoji="1" lang="en-US" altLang="ja-JP" dirty="0" smtClean="0"/>
              <a:t> tools like COMSOL</a:t>
            </a:r>
            <a:endParaRPr kumimoji="1"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666418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Loss related to geometry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81200"/>
            <a:ext cx="5539645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52600"/>
            <a:ext cx="2971800" cy="2926773"/>
          </a:xfrm>
          <a:prstGeom prst="rect">
            <a:avLst/>
          </a:prstGeom>
        </p:spPr>
      </p:pic>
      <p:pic>
        <p:nvPicPr>
          <p:cNvPr id="7" name="Picture 6" descr="DarkPower-noMaps-wBSBaf-CD7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181600"/>
            <a:ext cx="1649506" cy="12746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1200" y="4724400"/>
            <a:ext cx="152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Dark port with BS baffle : 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7ppm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pic>
        <p:nvPicPr>
          <p:cNvPr id="9" name="Picture 8" descr="DarkPower-noMaps-NoBSBaf-CD210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58099" y="4991100"/>
            <a:ext cx="1295400" cy="16764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73761" y="4724400"/>
            <a:ext cx="1599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/>
              <a:t>Dark port without </a:t>
            </a:r>
          </a:p>
          <a:p>
            <a:pPr algn="ctr"/>
            <a:r>
              <a:rPr kumimoji="1" lang="en-US" altLang="ja-JP" sz="1400" dirty="0" smtClean="0"/>
              <a:t>BS baffle : 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210ppm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14312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2971800" cy="1524000"/>
          </a:xfrm>
        </p:spPr>
        <p:txBody>
          <a:bodyPr/>
          <a:lstStyle/>
          <a:p>
            <a:r>
              <a:rPr kumimoji="1" lang="en-US" altLang="ja-JP" sz="2400" dirty="0" smtClean="0"/>
              <a:t>Performance limitation by </a:t>
            </a:r>
            <a:r>
              <a:rPr kumimoji="1" lang="en-US" altLang="ja-JP" sz="2400" dirty="0" smtClean="0"/>
              <a:t>geometrical design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en-US" altLang="ja-JP" sz="2400" dirty="0" smtClean="0">
                <a:solidFill>
                  <a:srgbClr val="0000FF"/>
                </a:solidFill>
              </a:rPr>
              <a:t>LLO case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0" y="63500"/>
            <a:ext cx="6083300" cy="6794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676400"/>
            <a:ext cx="419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T1400055</a:t>
            </a:r>
          </a:p>
          <a:p>
            <a:r>
              <a:rPr lang="en-US" altLang="ja-JP" sz="1000" dirty="0" smtClean="0"/>
              <a:t>1</a:t>
            </a:r>
            <a:r>
              <a:rPr lang="en-US" altLang="ja-JP" sz="1000" dirty="0"/>
              <a:t>) </a:t>
            </a:r>
            <a:r>
              <a:rPr lang="en-US" altLang="ja-JP" sz="1000" dirty="0" smtClean="0"/>
              <a:t>  no </a:t>
            </a:r>
            <a:r>
              <a:rPr lang="en-US" altLang="ja-JP" sz="1000" dirty="0"/>
              <a:t>loss at all, with large mirrors.  A finite HOM (3.7ppm) looks a nice </a:t>
            </a:r>
            <a:r>
              <a:rPr lang="en-US" altLang="ja-JP" sz="1000" dirty="0" err="1"/>
              <a:t>gaussian</a:t>
            </a:r>
            <a:r>
              <a:rPr lang="en-US" altLang="ja-JP" sz="1000" dirty="0"/>
              <a:t> so probably the base mode parameter is slightly off.</a:t>
            </a:r>
          </a:p>
          <a:p>
            <a:r>
              <a:rPr lang="en-US" altLang="ja-JP" sz="1000" dirty="0"/>
              <a:t>2) </a:t>
            </a:r>
            <a:r>
              <a:rPr lang="en-US" altLang="ja-JP" sz="1000" dirty="0" smtClean="0"/>
              <a:t>  1</a:t>
            </a:r>
            <a:r>
              <a:rPr lang="en-US" altLang="ja-JP" sz="1000" dirty="0"/>
              <a:t>) + ETM transmittance 3.7ppm</a:t>
            </a:r>
          </a:p>
          <a:p>
            <a:r>
              <a:rPr lang="en-US" altLang="ja-JP" sz="1000" dirty="0"/>
              <a:t>3) </a:t>
            </a:r>
            <a:r>
              <a:rPr lang="en-US" altLang="ja-JP" sz="1000" dirty="0" smtClean="0"/>
              <a:t>  2</a:t>
            </a:r>
            <a:r>
              <a:rPr lang="en-US" altLang="ja-JP" sz="1000" dirty="0"/>
              <a:t>) + test mass aperture 326mm, round trip loss by the aperture is 1.94ppm  (with 340mm, RTL is 0.6ppm)</a:t>
            </a:r>
          </a:p>
          <a:p>
            <a:r>
              <a:rPr lang="en-US" altLang="ja-JP" sz="1000" dirty="0"/>
              <a:t>4) </a:t>
            </a:r>
            <a:r>
              <a:rPr lang="en-US" altLang="ja-JP" sz="1000" dirty="0" smtClean="0"/>
              <a:t>  3</a:t>
            </a:r>
            <a:r>
              <a:rPr lang="en-US" altLang="ja-JP" sz="1000" dirty="0"/>
              <a:t>) + 266mm ESD aperture, placed using BS baffle (266mmx266mm) in front of BS</a:t>
            </a:r>
          </a:p>
          <a:p>
            <a:r>
              <a:rPr lang="en-US" altLang="ja-JP" sz="1000" dirty="0"/>
              <a:t>5) </a:t>
            </a:r>
            <a:r>
              <a:rPr lang="en-US" altLang="ja-JP" sz="1000" dirty="0" smtClean="0"/>
              <a:t>  4</a:t>
            </a:r>
            <a:r>
              <a:rPr lang="en-US" altLang="ja-JP" sz="1000" dirty="0"/>
              <a:t>) + 35ppm arm loss</a:t>
            </a:r>
          </a:p>
          <a:p>
            <a:r>
              <a:rPr lang="en-US" altLang="ja-JP" sz="1000" dirty="0"/>
              <a:t>6) </a:t>
            </a:r>
            <a:r>
              <a:rPr lang="en-US" altLang="ja-JP" sz="1000" dirty="0" smtClean="0"/>
              <a:t>  5</a:t>
            </a:r>
            <a:r>
              <a:rPr lang="en-US" altLang="ja-JP" sz="1000" dirty="0"/>
              <a:t>) + power recycling mirror and beam splitter loss and transmission. Sum of losses + RM2 transmission is 583ppm</a:t>
            </a:r>
          </a:p>
          <a:p>
            <a:r>
              <a:rPr lang="en-US" altLang="ja-JP" sz="1000" dirty="0"/>
              <a:t>7) </a:t>
            </a:r>
            <a:r>
              <a:rPr lang="en-US" altLang="ja-JP" sz="1000" dirty="0" smtClean="0"/>
              <a:t>  5</a:t>
            </a:r>
            <a:r>
              <a:rPr lang="en-US" altLang="ja-JP" sz="1000" dirty="0"/>
              <a:t>) + ITM AR side loss, (ITMX loss 206ppm, ITMY loss 330ppm)</a:t>
            </a:r>
          </a:p>
          <a:p>
            <a:r>
              <a:rPr lang="en-US" altLang="ja-JP" sz="1000" dirty="0"/>
              <a:t>8) </a:t>
            </a:r>
            <a:r>
              <a:rPr lang="en-US" altLang="ja-JP" sz="1000" dirty="0" smtClean="0"/>
              <a:t>  5</a:t>
            </a:r>
            <a:r>
              <a:rPr lang="en-US" altLang="ja-JP" sz="1000" dirty="0"/>
              <a:t>) + 6) and 7), i.e., losses and transmission in the PRC, BS and ITM AR</a:t>
            </a:r>
          </a:p>
          <a:p>
            <a:r>
              <a:rPr lang="en-US" altLang="ja-JP" sz="1000" dirty="0"/>
              <a:t>9) </a:t>
            </a:r>
            <a:r>
              <a:rPr lang="en-US" altLang="ja-JP" sz="1000" dirty="0" smtClean="0"/>
              <a:t>  8</a:t>
            </a:r>
            <a:r>
              <a:rPr lang="en-US" altLang="ja-JP" sz="1000" dirty="0"/>
              <a:t>) + finite opening angles in PRC  (0.79° for PRM2 and 0.615° for PRM3). Among the total HOM of 240ppm, major ones are HG(1,0) of 12ppm and HG(0,2) of 210ppm. </a:t>
            </a:r>
          </a:p>
          <a:p>
            <a:r>
              <a:rPr lang="en-US" altLang="ja-JP" sz="1000" dirty="0"/>
              <a:t>10) </a:t>
            </a:r>
            <a:r>
              <a:rPr lang="en-US" altLang="ja-JP" sz="1000" dirty="0" smtClean="0"/>
              <a:t>  9</a:t>
            </a:r>
            <a:r>
              <a:rPr lang="en-US" altLang="ja-JP" sz="1000" dirty="0"/>
              <a:t>) + PRM3 aperture 262mm</a:t>
            </a:r>
          </a:p>
          <a:p>
            <a:r>
              <a:rPr lang="en-US" altLang="ja-JP" sz="1000" dirty="0"/>
              <a:t>11) </a:t>
            </a:r>
            <a:r>
              <a:rPr lang="en-US" altLang="ja-JP" sz="1000" dirty="0" smtClean="0"/>
              <a:t>  10</a:t>
            </a:r>
            <a:r>
              <a:rPr lang="en-US" altLang="ja-JP" sz="1000" dirty="0"/>
              <a:t>) + BS 367.1mm/60mm no baffle</a:t>
            </a:r>
          </a:p>
          <a:p>
            <a:r>
              <a:rPr lang="en-US" altLang="ja-JP" sz="1000" dirty="0"/>
              <a:t>12) </a:t>
            </a:r>
            <a:r>
              <a:rPr lang="en-US" altLang="ja-JP" sz="1000" dirty="0" smtClean="0"/>
              <a:t>  11</a:t>
            </a:r>
            <a:r>
              <a:rPr lang="en-US" altLang="ja-JP" sz="1000" dirty="0"/>
              <a:t>) + BS baffle (210mmx260mm). Total HOM goes up to 540ppm from 260ppm by clipping using BF baffle. The major is HG(4,0) of 170ppm.</a:t>
            </a:r>
          </a:p>
          <a:p>
            <a:r>
              <a:rPr lang="en-US" altLang="ja-JP" sz="1000" dirty="0"/>
              <a:t>13) </a:t>
            </a:r>
            <a:r>
              <a:rPr lang="en-US" altLang="ja-JP" sz="1000" dirty="0" smtClean="0"/>
              <a:t>  12</a:t>
            </a:r>
            <a:r>
              <a:rPr lang="en-US" altLang="ja-JP" sz="1000" dirty="0"/>
              <a:t>) with BS baffle facing to X arm offset by </a:t>
            </a:r>
            <a:r>
              <a:rPr lang="en-US" altLang="ja-JP" sz="1000" i="1" dirty="0"/>
              <a:t>1mm</a:t>
            </a:r>
            <a:r>
              <a:rPr lang="en-US" altLang="ja-JP" sz="1000" dirty="0"/>
              <a:t> in horizontal direction</a:t>
            </a:r>
          </a:p>
          <a:p>
            <a:r>
              <a:rPr lang="en-US" altLang="ja-JP" sz="1000" dirty="0"/>
              <a:t>14) </a:t>
            </a:r>
            <a:r>
              <a:rPr lang="en-US" altLang="ja-JP" sz="1000" dirty="0" smtClean="0"/>
              <a:t>  12</a:t>
            </a:r>
            <a:r>
              <a:rPr lang="en-US" altLang="ja-JP" sz="1000" dirty="0"/>
              <a:t>) with BS baffle facing to X arm offset by </a:t>
            </a:r>
            <a:r>
              <a:rPr lang="en-US" altLang="ja-JP" sz="1000" i="1" dirty="0"/>
              <a:t>2mm</a:t>
            </a:r>
            <a:r>
              <a:rPr lang="en-US" altLang="ja-JP" sz="1000" dirty="0"/>
              <a:t> in horizontal direction</a:t>
            </a:r>
          </a:p>
          <a:p>
            <a:r>
              <a:rPr lang="en-US" altLang="ja-JP" sz="1000" dirty="0"/>
              <a:t>15) </a:t>
            </a:r>
            <a:r>
              <a:rPr lang="en-US" altLang="ja-JP" sz="1000" dirty="0" smtClean="0"/>
              <a:t>  10</a:t>
            </a:r>
            <a:r>
              <a:rPr lang="en-US" altLang="ja-JP" sz="1000" dirty="0"/>
              <a:t>) + BS 410mm/67mm with BS baffle (237mmx260mm)</a:t>
            </a:r>
          </a:p>
          <a:p>
            <a:r>
              <a:rPr lang="en-US" altLang="ja-JP" sz="1000" dirty="0"/>
              <a:t>16) </a:t>
            </a:r>
            <a:r>
              <a:rPr lang="en-US" altLang="ja-JP" sz="1000" dirty="0" smtClean="0"/>
              <a:t>  15</a:t>
            </a:r>
            <a:r>
              <a:rPr lang="en-US" altLang="ja-JP" sz="1000" dirty="0"/>
              <a:t>) with BS baffle facing to X arm offset by </a:t>
            </a:r>
            <a:r>
              <a:rPr lang="en-US" altLang="ja-JP" sz="1000" i="1" dirty="0"/>
              <a:t>2mm</a:t>
            </a:r>
            <a:r>
              <a:rPr lang="en-US" altLang="ja-JP" sz="1000" dirty="0"/>
              <a:t> in horizontal direction</a:t>
            </a:r>
          </a:p>
          <a:p>
            <a:r>
              <a:rPr lang="en-US" altLang="ja-JP" sz="1000" dirty="0"/>
              <a:t>17) </a:t>
            </a:r>
            <a:r>
              <a:rPr lang="en-US" altLang="ja-JP" sz="1000" dirty="0" smtClean="0"/>
              <a:t>  10</a:t>
            </a:r>
            <a:r>
              <a:rPr lang="en-US" altLang="ja-JP" sz="1000" dirty="0"/>
              <a:t>) + BS 450mm/73.5mm with BS baffle (260mmx260mm) : no performance impact by the BS baffle</a:t>
            </a:r>
          </a:p>
          <a:p>
            <a:r>
              <a:rPr lang="en-US" altLang="ja-JP" sz="1000" dirty="0"/>
              <a:t>18) </a:t>
            </a:r>
            <a:r>
              <a:rPr lang="en-US" altLang="ja-JP" sz="1000" dirty="0" smtClean="0"/>
              <a:t>  17</a:t>
            </a:r>
            <a:r>
              <a:rPr lang="en-US" altLang="ja-JP" sz="1000" dirty="0"/>
              <a:t>) with BS baffle facing to X arm offset by </a:t>
            </a:r>
            <a:r>
              <a:rPr lang="en-US" altLang="ja-JP" sz="1000" i="1" dirty="0"/>
              <a:t>2mm</a:t>
            </a:r>
            <a:r>
              <a:rPr lang="en-US" altLang="ja-JP" sz="1000" dirty="0"/>
              <a:t> in horizontal direction</a:t>
            </a:r>
          </a:p>
          <a:p>
            <a:r>
              <a:rPr lang="en-US" altLang="ja-JP" sz="1000" dirty="0"/>
              <a:t>19) </a:t>
            </a:r>
            <a:r>
              <a:rPr lang="en-US" altLang="ja-JP" sz="1000" dirty="0" smtClean="0"/>
              <a:t>  10</a:t>
            </a:r>
            <a:r>
              <a:rPr lang="en-US" altLang="ja-JP" sz="1000" dirty="0"/>
              <a:t>) + BS 490mm/80mm with BS baffle (260mmx260mm)</a:t>
            </a:r>
          </a:p>
          <a:p>
            <a:r>
              <a:rPr lang="en-US" altLang="ja-JP" sz="1000" dirty="0"/>
              <a:t>20) </a:t>
            </a:r>
            <a:r>
              <a:rPr lang="en-US" altLang="ja-JP" sz="1000" dirty="0" smtClean="0"/>
              <a:t>  19</a:t>
            </a:r>
            <a:r>
              <a:rPr lang="en-US" altLang="ja-JP" sz="1000" dirty="0"/>
              <a:t>) with BS baffle facing to X arm offset by </a:t>
            </a:r>
            <a:r>
              <a:rPr lang="en-US" altLang="ja-JP" sz="1000" i="1" dirty="0"/>
              <a:t>2mm</a:t>
            </a:r>
            <a:r>
              <a:rPr lang="en-US" altLang="ja-JP" sz="1000" dirty="0"/>
              <a:t> in horizontal direction</a:t>
            </a:r>
          </a:p>
          <a:p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2435625670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Arm performance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en-US" altLang="ja-JP" sz="2800" dirty="0" smtClean="0"/>
              <a:t>only aberrations in arms included</a:t>
            </a:r>
            <a:endParaRPr kumimoji="1" lang="ja-JP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1447800"/>
          </a:xfrm>
        </p:spPr>
        <p:txBody>
          <a:bodyPr/>
          <a:lstStyle/>
          <a:p>
            <a:r>
              <a:rPr kumimoji="1" lang="en-US" altLang="ja-JP" sz="1800" dirty="0" smtClean="0"/>
              <a:t>Low arm loss (70 ppm design to 35-50 ppm expected)</a:t>
            </a:r>
            <a:endParaRPr kumimoji="1" lang="en-US" altLang="ja-JP" sz="1800" dirty="0"/>
          </a:p>
          <a:p>
            <a:r>
              <a:rPr kumimoji="1" lang="en-US" altLang="ja-JP" sz="1800" dirty="0" smtClean="0"/>
              <a:t>High power recycling </a:t>
            </a:r>
            <a:r>
              <a:rPr kumimoji="1" lang="en-US" altLang="ja-JP" sz="1800" dirty="0" smtClean="0"/>
              <a:t>gain and high arm power </a:t>
            </a:r>
          </a:p>
          <a:p>
            <a:r>
              <a:rPr kumimoji="1" lang="en-US" altLang="ja-JP" sz="1800" dirty="0" smtClean="0"/>
              <a:t>High </a:t>
            </a:r>
            <a:r>
              <a:rPr kumimoji="1" lang="en-US" altLang="ja-JP" sz="1800" dirty="0" smtClean="0"/>
              <a:t>(</a:t>
            </a:r>
            <a:r>
              <a:rPr kumimoji="1" lang="en-US" altLang="ja-JP" sz="1800" dirty="0" smtClean="0"/>
              <a:t>~0.15) reflected power</a:t>
            </a:r>
            <a:endParaRPr kumimoji="1" lang="en-US" altLang="ja-JP" sz="1800" dirty="0"/>
          </a:p>
          <a:p>
            <a:r>
              <a:rPr kumimoji="1" lang="en-US" altLang="ja-JP" sz="1800" dirty="0" smtClean="0"/>
              <a:t>High higher order mode content in the bright port</a:t>
            </a:r>
            <a:endParaRPr kumimoji="1" lang="ja-JP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65466"/>
              </p:ext>
            </p:extLst>
          </p:nvPr>
        </p:nvGraphicFramePr>
        <p:xfrm>
          <a:off x="152401" y="3200400"/>
          <a:ext cx="8762999" cy="3056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034"/>
                <a:gridCol w="2495441"/>
                <a:gridCol w="2482850"/>
                <a:gridCol w="1971674"/>
              </a:tblGrid>
              <a:tr h="1524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LHO </a:t>
                      </a:r>
                      <a:br>
                        <a:rPr kumimoji="1" lang="en-US" altLang="ja-JP" dirty="0" smtClean="0"/>
                      </a:br>
                      <a:r>
                        <a:rPr kumimoji="1" lang="en-US" altLang="ja-JP" dirty="0" smtClean="0"/>
                        <a:t>T</a:t>
                      </a:r>
                      <a:r>
                        <a:rPr kumimoji="1" lang="en-US" altLang="ja-JP" sz="1400" dirty="0" smtClean="0"/>
                        <a:t>ITM</a:t>
                      </a:r>
                      <a:r>
                        <a:rPr kumimoji="1" lang="en-US" altLang="ja-JP" dirty="0" smtClean="0"/>
                        <a:t>=1.39%,1.42%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LLO</a:t>
                      </a:r>
                      <a:br>
                        <a:rPr kumimoji="1" lang="en-US" altLang="ja-JP" dirty="0" smtClean="0"/>
                      </a:br>
                      <a:r>
                        <a:rPr kumimoji="1" lang="en-US" altLang="ja-JP" dirty="0" smtClean="0"/>
                        <a:t>T</a:t>
                      </a:r>
                      <a:r>
                        <a:rPr kumimoji="1" lang="en-US" altLang="ja-JP" sz="1800" dirty="0" smtClean="0"/>
                        <a:t>ITM</a:t>
                      </a:r>
                      <a:r>
                        <a:rPr kumimoji="1" lang="en-US" altLang="ja-JP" dirty="0" smtClean="0"/>
                        <a:t>=1.48%,1.48%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LLO</a:t>
                      </a:r>
                      <a:r>
                        <a:rPr kumimoji="1" lang="en-US" altLang="ja-JP" baseline="0" dirty="0" smtClean="0"/>
                        <a:t> (no maps)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277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29 ppm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48 ppm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44 ppm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277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PRG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63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61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277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Arm</a:t>
                      </a:r>
                      <a:r>
                        <a:rPr kumimoji="1" lang="en-US" altLang="ja-JP" baseline="0" dirty="0" smtClean="0"/>
                        <a:t> power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8800 W (1W input)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8100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9900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277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HOM in</a:t>
                      </a:r>
                      <a:r>
                        <a:rPr kumimoji="1" lang="en-US" altLang="ja-JP" baseline="0" dirty="0" smtClean="0"/>
                        <a:t> bright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1900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1600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520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277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HOM in x/y arm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95 / 114 ppm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97 / 113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38 / 62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0277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Round trip loss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33 / 37 ppm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40 / 38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23 / 26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012549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/>
              <a:t>Noise injection by the spiral pattern </a:t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on test mass coatings</a:t>
            </a:r>
            <a:endParaRPr kumimoji="1" lang="ja-JP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pic>
        <p:nvPicPr>
          <p:cNvPr id="6" name="Picture 5" descr="PSD_TestMas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118" y="918882"/>
            <a:ext cx="4114800" cy="532503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 flipV="1">
            <a:off x="3315555" y="2514600"/>
            <a:ext cx="0" cy="2743200"/>
          </a:xfrm>
          <a:prstGeom prst="line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3124200" y="4800600"/>
            <a:ext cx="762000" cy="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990600" y="4267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 err="1" smtClean="0"/>
              <a:t>Phasemap</a:t>
            </a:r>
            <a:r>
              <a:rPr lang="en-US" altLang="ja-JP" sz="1800" dirty="0" smtClean="0"/>
              <a:t> resolution in simulation</a:t>
            </a:r>
            <a:endParaRPr kumimoji="1" lang="ja-JP" altLang="en-US" sz="1800" dirty="0"/>
          </a:p>
        </p:txBody>
      </p:sp>
      <p:sp>
        <p:nvSpPr>
          <p:cNvPr id="24" name="Left Arrow 23"/>
          <p:cNvSpPr/>
          <p:nvPr/>
        </p:nvSpPr>
        <p:spPr bwMode="auto">
          <a:xfrm>
            <a:off x="2743200" y="2667000"/>
            <a:ext cx="533400" cy="152400"/>
          </a:xfrm>
          <a:prstGeom prst="leftArrow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3352800" y="2895600"/>
            <a:ext cx="609600" cy="152400"/>
          </a:xfrm>
          <a:prstGeom prst="rightArrow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52600" y="1600200"/>
            <a:ext cx="1524000" cy="92333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800" dirty="0" smtClean="0">
                <a:solidFill>
                  <a:srgbClr val="FF0000"/>
                </a:solidFill>
              </a:rPr>
              <a:t>Figure loss by two mirrors </a:t>
            </a:r>
          </a:p>
          <a:p>
            <a:pPr algn="r"/>
            <a:r>
              <a:rPr lang="en-US" altLang="ja-JP" sz="1800" dirty="0" smtClean="0">
                <a:solidFill>
                  <a:srgbClr val="FF0000"/>
                </a:solidFill>
              </a:rPr>
              <a:t>~ 15-20ppm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9000" y="3048000"/>
            <a:ext cx="1828800" cy="92333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US" altLang="ja-JP" sz="1800" dirty="0" smtClean="0">
                <a:solidFill>
                  <a:srgbClr val="FF0000"/>
                </a:solidFill>
              </a:rPr>
              <a:t>micro roughness, point scattering</a:t>
            </a:r>
            <a:br>
              <a:rPr lang="en-US" altLang="ja-JP" sz="1800" dirty="0" smtClean="0">
                <a:solidFill>
                  <a:srgbClr val="FF0000"/>
                </a:solidFill>
              </a:rPr>
            </a:br>
            <a:r>
              <a:rPr lang="en-US" altLang="ja-JP" sz="1800" dirty="0" smtClean="0">
                <a:solidFill>
                  <a:srgbClr val="FF0000"/>
                </a:solidFill>
              </a:rPr>
              <a:t> ~ 20 ppm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flipV="1">
            <a:off x="2286000" y="2667000"/>
            <a:ext cx="0" cy="1371600"/>
          </a:xfrm>
          <a:prstGeom prst="line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219200" y="37338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7.83mm</a:t>
            </a:r>
            <a:endParaRPr kumimoji="1" lang="ja-JP" altLang="en-US" sz="18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1" t="62322" r="-4534"/>
          <a:stretch/>
        </p:blipFill>
        <p:spPr>
          <a:xfrm>
            <a:off x="6324600" y="2514600"/>
            <a:ext cx="2884539" cy="118483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010400" y="1828800"/>
            <a:ext cx="1357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ETM07 map</a:t>
            </a:r>
            <a:endParaRPr kumimoji="1" lang="ja-JP" altLang="en-US" sz="1800" dirty="0"/>
          </a:p>
        </p:txBody>
      </p:sp>
      <p:pic>
        <p:nvPicPr>
          <p:cNvPr id="25" name="Picture 24" descr="Screen Shot 2014-03-06 at 8.04.35 A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191000"/>
            <a:ext cx="3377178" cy="253927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934200" y="3886200"/>
            <a:ext cx="1903085" cy="338554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T1300354 by PF,HY</a:t>
            </a:r>
            <a:endParaRPr kumimoji="1" lang="ja-JP" altLang="en-US" sz="16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1828800"/>
            <a:ext cx="1855614" cy="182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9000" y="5334000"/>
            <a:ext cx="2743200" cy="138499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main beam ⇒</a:t>
            </a:r>
          </a:p>
          <a:p>
            <a:r>
              <a:rPr lang="en-US" altLang="ja-JP" sz="1400" dirty="0" smtClean="0"/>
              <a:t>ETM reflection ⇒</a:t>
            </a:r>
          </a:p>
          <a:p>
            <a:r>
              <a:rPr lang="en-US" altLang="ja-JP" sz="1400" dirty="0" smtClean="0"/>
              <a:t>larger angle scattering into cone ⇒</a:t>
            </a:r>
          </a:p>
          <a:p>
            <a:r>
              <a:rPr lang="en-US" altLang="ja-JP" sz="1400" dirty="0"/>
              <a:t>r</a:t>
            </a:r>
            <a:r>
              <a:rPr lang="en-US" altLang="ja-JP" sz="1400" dirty="0" smtClean="0"/>
              <a:t>eflected by beam tube baffles ⇒</a:t>
            </a:r>
          </a:p>
          <a:p>
            <a:r>
              <a:rPr kumimoji="1" lang="en-US" altLang="ja-JP" sz="1400" dirty="0" smtClean="0"/>
              <a:t>back scattered into ETM </a:t>
            </a:r>
            <a:r>
              <a:rPr lang="en-US" altLang="ja-JP" sz="1400" dirty="0" smtClean="0"/>
              <a:t>⇒</a:t>
            </a:r>
          </a:p>
          <a:p>
            <a:r>
              <a:rPr kumimoji="1" lang="en-US" altLang="ja-JP" sz="1400" dirty="0" smtClean="0"/>
              <a:t>merged into the main beam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51420851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Screen Shot 2013-02-28 at 3.55.59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4864100"/>
            <a:ext cx="4024313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38" name="Picture 2" descr="Screen Shot 2013-02-28 at 4.06.49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4389438"/>
            <a:ext cx="21971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/>
              <a:t>Higher order mode due to </a:t>
            </a:r>
            <a:br>
              <a:rPr lang="en-US" altLang="ja-JP" sz="3200" dirty="0" smtClean="0"/>
            </a:br>
            <a:r>
              <a:rPr lang="en-US" altLang="ja-JP" sz="3200" dirty="0" smtClean="0"/>
              <a:t>imperfect test mass coating figures</a:t>
            </a:r>
            <a:endParaRPr lang="en-US" altLang="ja-JP" sz="3200" dirty="0"/>
          </a:p>
        </p:txBody>
      </p:sp>
      <p:sp>
        <p:nvSpPr>
          <p:cNvPr id="14340" name="AutoShape 4"/>
          <p:cNvSpPr>
            <a:spLocks/>
          </p:cNvSpPr>
          <p:nvPr/>
        </p:nvSpPr>
        <p:spPr bwMode="auto">
          <a:xfrm>
            <a:off x="8428038" y="6318250"/>
            <a:ext cx="312737" cy="317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algn="ctr" defTabSz="457200"/>
            <a:fld id="{186FD82A-98C2-1B40-A1DA-2D329D4FEA37}" type="slidenum">
              <a:rPr lang="en-US" altLang="ja-JP" sz="1400">
                <a:latin typeface="Helvetica" charset="0"/>
                <a:cs typeface="Helvetica" charset="0"/>
                <a:sym typeface="Helvetica" charset="0"/>
              </a:rPr>
              <a:pPr marL="0" algn="ctr" defTabSz="457200"/>
              <a:t>9</a:t>
            </a:fld>
            <a:endParaRPr lang="en-US" altLang="ja-JP"/>
          </a:p>
        </p:txBody>
      </p:sp>
      <p:pic>
        <p:nvPicPr>
          <p:cNvPr id="14341" name="Picture 5" descr="dropped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498600"/>
            <a:ext cx="4189413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42" name="Picture 6" descr="dropped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574800"/>
            <a:ext cx="3808413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43" name="AutoShape 7"/>
          <p:cNvSpPr>
            <a:spLocks/>
          </p:cNvSpPr>
          <p:nvPr/>
        </p:nvSpPr>
        <p:spPr bwMode="auto">
          <a:xfrm>
            <a:off x="7391400" y="4965700"/>
            <a:ext cx="1739900" cy="6238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altLang="ja-JP" sz="1800"/>
              <a:t>Caltech : 10ppm</a:t>
            </a:r>
          </a:p>
          <a:p>
            <a:r>
              <a:rPr lang="en-US" altLang="ja-JP" sz="1800"/>
              <a:t>LMA : 4.5ppm</a:t>
            </a:r>
            <a:endParaRPr lang="en-US" altLang="ja-JP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1473200" y="2649538"/>
            <a:ext cx="1562100" cy="0"/>
          </a:xfrm>
          <a:prstGeom prst="line">
            <a:avLst/>
          </a:prstGeom>
          <a:noFill/>
          <a:ln w="12700" cap="flat" cmpd="sng">
            <a:solidFill>
              <a:srgbClr val="126BFC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ja-JP" altLang="en-US" sz="120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1346200" y="2768600"/>
            <a:ext cx="1814513" cy="0"/>
          </a:xfrm>
          <a:prstGeom prst="line">
            <a:avLst/>
          </a:prstGeom>
          <a:noFill/>
          <a:ln w="12700" cap="flat" cmpd="sng">
            <a:solidFill>
              <a:srgbClr val="8F8F8F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ja-JP" altLang="en-US" sz="120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4348" name="AutoShape 12"/>
          <p:cNvSpPr>
            <a:spLocks/>
          </p:cNvSpPr>
          <p:nvPr/>
        </p:nvSpPr>
        <p:spPr bwMode="auto">
          <a:xfrm>
            <a:off x="3429000" y="2438400"/>
            <a:ext cx="1531938" cy="2968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altLang="ja-JP" sz="1400" dirty="0"/>
              <a:t>w(ITM)x1.5 : good</a:t>
            </a:r>
            <a:endParaRPr lang="en-US" altLang="ja-JP" dirty="0"/>
          </a:p>
        </p:txBody>
      </p:sp>
      <p:sp>
        <p:nvSpPr>
          <p:cNvPr id="14349" name="AutoShape 13"/>
          <p:cNvSpPr>
            <a:spLocks/>
          </p:cNvSpPr>
          <p:nvPr/>
        </p:nvSpPr>
        <p:spPr bwMode="auto">
          <a:xfrm>
            <a:off x="3429000" y="2705100"/>
            <a:ext cx="1482725" cy="2968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altLang="ja-JP" sz="1400">
                <a:solidFill>
                  <a:srgbClr val="8F8F8F"/>
                </a:solidFill>
              </a:rPr>
              <a:t>w(ETM)x1.5 : NG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4679015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Title &amp; Bullets">
  <a:themeElements>
    <a:clrScheme name="">
      <a:dk1>
        <a:srgbClr val="114FFB"/>
      </a:dk1>
      <a:lt1>
        <a:srgbClr val="FFFFFF"/>
      </a:lt1>
      <a:dk2>
        <a:srgbClr val="000000"/>
      </a:dk2>
      <a:lt2>
        <a:srgbClr val="808080"/>
      </a:lt2>
      <a:accent1>
        <a:srgbClr val="D49FFF"/>
      </a:accent1>
      <a:accent2>
        <a:srgbClr val="333399"/>
      </a:accent2>
      <a:accent3>
        <a:srgbClr val="FFFFFF"/>
      </a:accent3>
      <a:accent4>
        <a:srgbClr val="0D42D6"/>
      </a:accent4>
      <a:accent5>
        <a:srgbClr val="E6CD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"/>
        <a:ea typeface="ヒラギノ角ゴ ProN W3"/>
        <a:cs typeface="ヒラギノ角ゴ ProN W3"/>
      </a:majorFont>
      <a:minorFont>
        <a:latin typeface="Helvetic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9FFF"/>
        </a:solidFill>
        <a:ln w="12700" cap="flat" cmpd="sng" algn="ctr">
          <a:solidFill>
            <a:srgbClr val="114FF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114FFB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9FFF"/>
        </a:solidFill>
        <a:ln w="12700" cap="flat" cmpd="sng" algn="ctr">
          <a:solidFill>
            <a:srgbClr val="114FF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114FFB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20221</TotalTime>
  <Pages>0</Pages>
  <Words>968</Words>
  <Characters>0</Characters>
  <Application>Microsoft Macintosh PowerPoint</Application>
  <PresentationFormat>On-screen Show (4:3)</PresentationFormat>
  <Lines>0</Lines>
  <Paragraphs>246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Title &amp; Bullets</vt:lpstr>
      <vt:lpstr>Equation</vt:lpstr>
      <vt:lpstr>Core Optics related loss hierarchy of aLIGO Hiro Yamamoto   LIGO/Caltech</vt:lpstr>
      <vt:lpstr>Energy conservation or where the CR power goes</vt:lpstr>
      <vt:lpstr>Arm loss  designed vs as-built</vt:lpstr>
      <vt:lpstr>Introduction now that almost all COCs have been delivered and measured</vt:lpstr>
      <vt:lpstr>Loss related to geometry</vt:lpstr>
      <vt:lpstr>Performance limitation by geometrical design LLO case</vt:lpstr>
      <vt:lpstr>Arm performance only aberrations in arms included</vt:lpstr>
      <vt:lpstr>Noise injection by the spiral pattern  on test mass coatings</vt:lpstr>
      <vt:lpstr>Higher order mode due to  imperfect test mass coating figures</vt:lpstr>
      <vt:lpstr>The sign flip basic</vt:lpstr>
      <vt:lpstr>HOM amplification</vt:lpstr>
      <vt:lpstr>ITM lens some sees, some not</vt:lpstr>
      <vt:lpstr>(In)Sensitivity on  ITM SPTWE + CP lens</vt:lpstr>
      <vt:lpstr>BS, not quite well measured</vt:lpstr>
      <vt:lpstr>BS Thermal distortion</vt:lpstr>
      <vt:lpstr>Summary with maps, BS and thermal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Gary H. Sanders</dc:creator>
  <cp:keywords/>
  <dc:description/>
  <cp:lastModifiedBy>Hiroaki Yamamoto</cp:lastModifiedBy>
  <cp:revision>327</cp:revision>
  <cp:lastPrinted>2014-02-03T15:50:57Z</cp:lastPrinted>
  <dcterms:created xsi:type="dcterms:W3CDTF">2010-10-20T22:04:27Z</dcterms:created>
  <dcterms:modified xsi:type="dcterms:W3CDTF">2014-03-15T09:40:00Z</dcterms:modified>
</cp:coreProperties>
</file>