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Microsoft_Equation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8" r:id="rId3"/>
    <p:sldId id="266" r:id="rId4"/>
    <p:sldId id="261" r:id="rId5"/>
    <p:sldId id="262" r:id="rId6"/>
    <p:sldId id="267" r:id="rId7"/>
    <p:sldId id="268" r:id="rId8"/>
    <p:sldId id="269" r:id="rId9"/>
    <p:sldId id="263" r:id="rId10"/>
    <p:sldId id="264" r:id="rId11"/>
    <p:sldId id="265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2" r:id="rId22"/>
    <p:sldId id="285" r:id="rId23"/>
    <p:sldId id="283" r:id="rId24"/>
    <p:sldId id="284" r:id="rId25"/>
    <p:sldId id="286" r:id="rId26"/>
    <p:sldId id="287" r:id="rId27"/>
    <p:sldId id="300" r:id="rId28"/>
    <p:sldId id="288" r:id="rId29"/>
    <p:sldId id="289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260" r:id="rId40"/>
    <p:sldId id="290" r:id="rId41"/>
    <p:sldId id="279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12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4" Type="http://schemas.openxmlformats.org/officeDocument/2006/relationships/image" Target="../media/image60.emf"/><Relationship Id="rId1" Type="http://schemas.openxmlformats.org/officeDocument/2006/relationships/image" Target="../media/image54.emf"/><Relationship Id="rId2" Type="http://schemas.openxmlformats.org/officeDocument/2006/relationships/image" Target="../media/image58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4" Type="http://schemas.openxmlformats.org/officeDocument/2006/relationships/image" Target="../media/image69.emf"/><Relationship Id="rId1" Type="http://schemas.openxmlformats.org/officeDocument/2006/relationships/image" Target="../media/image66.emf"/><Relationship Id="rId2" Type="http://schemas.openxmlformats.org/officeDocument/2006/relationships/image" Target="../media/image6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Relationship Id="rId2" Type="http://schemas.openxmlformats.org/officeDocument/2006/relationships/image" Target="../media/image71.emf"/><Relationship Id="rId3" Type="http://schemas.openxmlformats.org/officeDocument/2006/relationships/image" Target="../media/image72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4" Type="http://schemas.openxmlformats.org/officeDocument/2006/relationships/image" Target="../media/image75.emf"/><Relationship Id="rId5" Type="http://schemas.openxmlformats.org/officeDocument/2006/relationships/image" Target="../media/image76.emf"/><Relationship Id="rId6" Type="http://schemas.openxmlformats.org/officeDocument/2006/relationships/image" Target="../media/image77.emf"/><Relationship Id="rId7" Type="http://schemas.openxmlformats.org/officeDocument/2006/relationships/image" Target="../media/image78.emf"/><Relationship Id="rId8" Type="http://schemas.openxmlformats.org/officeDocument/2006/relationships/image" Target="../media/image79.emf"/><Relationship Id="rId9" Type="http://schemas.openxmlformats.org/officeDocument/2006/relationships/image" Target="../media/image80.emf"/><Relationship Id="rId1" Type="http://schemas.openxmlformats.org/officeDocument/2006/relationships/image" Target="../media/image73.emf"/><Relationship Id="rId2" Type="http://schemas.openxmlformats.org/officeDocument/2006/relationships/image" Target="../media/image28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4" Type="http://schemas.openxmlformats.org/officeDocument/2006/relationships/image" Target="../media/image83.emf"/><Relationship Id="rId1" Type="http://schemas.openxmlformats.org/officeDocument/2006/relationships/image" Target="../media/image82.emf"/><Relationship Id="rId2" Type="http://schemas.openxmlformats.org/officeDocument/2006/relationships/image" Target="../media/image67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4" Type="http://schemas.openxmlformats.org/officeDocument/2006/relationships/image" Target="../media/image87.emf"/><Relationship Id="rId1" Type="http://schemas.openxmlformats.org/officeDocument/2006/relationships/image" Target="../media/image84.emf"/><Relationship Id="rId2" Type="http://schemas.openxmlformats.org/officeDocument/2006/relationships/image" Target="../media/image8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emf"/><Relationship Id="rId2" Type="http://schemas.openxmlformats.org/officeDocument/2006/relationships/image" Target="../media/image89.emf"/><Relationship Id="rId3" Type="http://schemas.openxmlformats.org/officeDocument/2006/relationships/image" Target="../media/image9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emf"/><Relationship Id="rId2" Type="http://schemas.openxmlformats.org/officeDocument/2006/relationships/image" Target="../media/image96.emf"/><Relationship Id="rId3" Type="http://schemas.openxmlformats.org/officeDocument/2006/relationships/image" Target="../media/image9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6" Type="http://schemas.openxmlformats.org/officeDocument/2006/relationships/image" Target="../media/image12.emf"/><Relationship Id="rId7" Type="http://schemas.openxmlformats.org/officeDocument/2006/relationships/image" Target="../media/image13.emf"/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emf"/><Relationship Id="rId12" Type="http://schemas.openxmlformats.org/officeDocument/2006/relationships/image" Target="../media/image20.emf"/><Relationship Id="rId1" Type="http://schemas.openxmlformats.org/officeDocument/2006/relationships/image" Target="../media/image8.emf"/><Relationship Id="rId2" Type="http://schemas.openxmlformats.org/officeDocument/2006/relationships/image" Target="../media/image9.emf"/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7.emf"/><Relationship Id="rId6" Type="http://schemas.openxmlformats.org/officeDocument/2006/relationships/image" Target="../media/image14.emf"/><Relationship Id="rId7" Type="http://schemas.openxmlformats.org/officeDocument/2006/relationships/image" Target="../media/image15.emf"/><Relationship Id="rId8" Type="http://schemas.openxmlformats.org/officeDocument/2006/relationships/image" Target="../media/image16.emf"/><Relationship Id="rId9" Type="http://schemas.openxmlformats.org/officeDocument/2006/relationships/image" Target="../media/image17.emf"/><Relationship Id="rId10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1" Type="http://schemas.openxmlformats.org/officeDocument/2006/relationships/image" Target="../media/image18.emf"/><Relationship Id="rId2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5" Type="http://schemas.openxmlformats.org/officeDocument/2006/relationships/image" Target="../media/image28.emf"/><Relationship Id="rId6" Type="http://schemas.openxmlformats.org/officeDocument/2006/relationships/image" Target="../media/image29.emf"/><Relationship Id="rId7" Type="http://schemas.openxmlformats.org/officeDocument/2006/relationships/image" Target="../media/image30.emf"/><Relationship Id="rId8" Type="http://schemas.openxmlformats.org/officeDocument/2006/relationships/image" Target="../media/image31.emf"/><Relationship Id="rId9" Type="http://schemas.openxmlformats.org/officeDocument/2006/relationships/image" Target="../media/image32.emf"/><Relationship Id="rId1" Type="http://schemas.openxmlformats.org/officeDocument/2006/relationships/image" Target="../media/image18.emf"/><Relationship Id="rId2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5" Type="http://schemas.openxmlformats.org/officeDocument/2006/relationships/image" Target="../media/image36.emf"/><Relationship Id="rId6" Type="http://schemas.openxmlformats.org/officeDocument/2006/relationships/image" Target="../media/image37.emf"/><Relationship Id="rId7" Type="http://schemas.openxmlformats.org/officeDocument/2006/relationships/image" Target="../media/image38.emf"/><Relationship Id="rId8" Type="http://schemas.openxmlformats.org/officeDocument/2006/relationships/image" Target="../media/image39.emf"/><Relationship Id="rId9" Type="http://schemas.openxmlformats.org/officeDocument/2006/relationships/image" Target="../media/image40.emf"/><Relationship Id="rId10" Type="http://schemas.openxmlformats.org/officeDocument/2006/relationships/image" Target="../media/image41.emf"/><Relationship Id="rId11" Type="http://schemas.openxmlformats.org/officeDocument/2006/relationships/image" Target="../media/image42.emf"/><Relationship Id="rId1" Type="http://schemas.openxmlformats.org/officeDocument/2006/relationships/image" Target="../media/image33.emf"/><Relationship Id="rId2" Type="http://schemas.openxmlformats.org/officeDocument/2006/relationships/image" Target="../media/image28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4" Type="http://schemas.openxmlformats.org/officeDocument/2006/relationships/image" Target="../media/image46.emf"/><Relationship Id="rId5" Type="http://schemas.openxmlformats.org/officeDocument/2006/relationships/image" Target="../media/image47.emf"/><Relationship Id="rId6" Type="http://schemas.openxmlformats.org/officeDocument/2006/relationships/image" Target="../media/image48.emf"/><Relationship Id="rId1" Type="http://schemas.openxmlformats.org/officeDocument/2006/relationships/image" Target="../media/image43.emf"/><Relationship Id="rId2" Type="http://schemas.openxmlformats.org/officeDocument/2006/relationships/image" Target="../media/image44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4" Type="http://schemas.openxmlformats.org/officeDocument/2006/relationships/image" Target="../media/image54.emf"/><Relationship Id="rId5" Type="http://schemas.openxmlformats.org/officeDocument/2006/relationships/image" Target="../media/image55.emf"/><Relationship Id="rId6" Type="http://schemas.openxmlformats.org/officeDocument/2006/relationships/image" Target="../media/image56.emf"/><Relationship Id="rId7" Type="http://schemas.openxmlformats.org/officeDocument/2006/relationships/image" Target="../media/image57.emf"/><Relationship Id="rId1" Type="http://schemas.openxmlformats.org/officeDocument/2006/relationships/image" Target="../media/image51.emf"/><Relationship Id="rId2" Type="http://schemas.openxmlformats.org/officeDocument/2006/relationships/image" Target="../media/image5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E3FDF-8D9A-2F40-9B5D-C1B0CF2761AF}" type="datetimeFigureOut">
              <a:rPr lang="en-US" smtClean="0"/>
              <a:t>2/4/14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63818-B3AB-014A-8AEC-07F1C41C9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529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7DD07-825D-A54F-AE95-381AE19E07E8}" type="datetimeFigureOut">
              <a:rPr lang="en-US" smtClean="0"/>
              <a:t>2/4/14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81816-4CC2-6840-9162-422360531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465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B0B6E-C77D-A548-A26B-545F1D3F7855}" type="datetime1">
              <a:rPr lang="en-US" smtClean="0"/>
              <a:t>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230-401A-2B4B-BBAD-385346CC9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17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C021B-4130-3A4B-8126-F5A480E8A25F}" type="datetime1">
              <a:rPr lang="en-US" smtClean="0"/>
              <a:t>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230-401A-2B4B-BBAD-385346CC9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46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32A5-C91C-E84F-BCC5-65B8F1CDDB1D}" type="datetime1">
              <a:rPr lang="en-US" smtClean="0"/>
              <a:t>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230-401A-2B4B-BBAD-385346CC9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7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BEF1-64A4-2946-8286-C9AB7594EE5B}" type="datetime1">
              <a:rPr lang="en-US" smtClean="0"/>
              <a:t>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230-401A-2B4B-BBAD-385346CC9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62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990C-E61D-4649-A11A-F382EEE8F2EF}" type="datetime1">
              <a:rPr lang="en-US" smtClean="0"/>
              <a:t>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230-401A-2B4B-BBAD-385346CC9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370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266A-074F-AC48-91BF-F98E30BD5AE8}" type="datetime1">
              <a:rPr lang="en-US" smtClean="0"/>
              <a:t>2/4/14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230-401A-2B4B-BBAD-385346CC9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909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849D8-47B3-6045-BE4C-43AA4A41B62F}" type="datetime1">
              <a:rPr lang="en-US" smtClean="0"/>
              <a:t>2/4/14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230-401A-2B4B-BBAD-385346CC9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54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38DDB-C50A-BD40-B6BE-505780B70D99}" type="datetime1">
              <a:rPr lang="en-US" smtClean="0"/>
              <a:t>2/4/14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230-401A-2B4B-BBAD-385346CC9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285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BC450-6F04-BD45-AC3C-D7BE7B84D1EC}" type="datetime1">
              <a:rPr lang="en-US" smtClean="0"/>
              <a:t>2/4/14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230-401A-2B4B-BBAD-385346CC9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81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83A8D-45B3-D64E-9CA7-1C525056F4A7}" type="datetime1">
              <a:rPr lang="en-US" smtClean="0"/>
              <a:t>2/4/14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230-401A-2B4B-BBAD-385346CC9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27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9B75-0C10-4B40-AF3E-035E3D3BBAD4}" type="datetime1">
              <a:rPr lang="en-US" smtClean="0"/>
              <a:t>2/4/14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230-401A-2B4B-BBAD-385346CC9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00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16726-45C5-7D49-91E1-BD19890A74B3}" type="datetime1">
              <a:rPr lang="en-US" smtClean="0"/>
              <a:t>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E5230-401A-2B4B-BBAD-385346CC9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525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emf"/><Relationship Id="rId20" Type="http://schemas.openxmlformats.org/officeDocument/2006/relationships/oleObject" Target="../embeddings/oleObject47.bin"/><Relationship Id="rId21" Type="http://schemas.openxmlformats.org/officeDocument/2006/relationships/image" Target="../media/image40.emf"/><Relationship Id="rId22" Type="http://schemas.openxmlformats.org/officeDocument/2006/relationships/oleObject" Target="../embeddings/oleObject48.bin"/><Relationship Id="rId23" Type="http://schemas.openxmlformats.org/officeDocument/2006/relationships/image" Target="../media/image41.emf"/><Relationship Id="rId24" Type="http://schemas.openxmlformats.org/officeDocument/2006/relationships/oleObject" Target="../embeddings/oleObject49.bin"/><Relationship Id="rId25" Type="http://schemas.openxmlformats.org/officeDocument/2006/relationships/image" Target="../media/image42.emf"/><Relationship Id="rId10" Type="http://schemas.openxmlformats.org/officeDocument/2006/relationships/oleObject" Target="../embeddings/oleObject42.bin"/><Relationship Id="rId11" Type="http://schemas.openxmlformats.org/officeDocument/2006/relationships/image" Target="../media/image35.emf"/><Relationship Id="rId12" Type="http://schemas.openxmlformats.org/officeDocument/2006/relationships/oleObject" Target="../embeddings/oleObject43.bin"/><Relationship Id="rId13" Type="http://schemas.openxmlformats.org/officeDocument/2006/relationships/image" Target="../media/image36.emf"/><Relationship Id="rId14" Type="http://schemas.openxmlformats.org/officeDocument/2006/relationships/oleObject" Target="../embeddings/oleObject44.bin"/><Relationship Id="rId15" Type="http://schemas.openxmlformats.org/officeDocument/2006/relationships/image" Target="../media/image37.emf"/><Relationship Id="rId16" Type="http://schemas.openxmlformats.org/officeDocument/2006/relationships/oleObject" Target="../embeddings/oleObject45.bin"/><Relationship Id="rId17" Type="http://schemas.openxmlformats.org/officeDocument/2006/relationships/image" Target="../media/image38.emf"/><Relationship Id="rId18" Type="http://schemas.openxmlformats.org/officeDocument/2006/relationships/oleObject" Target="../embeddings/oleObject46.bin"/><Relationship Id="rId19" Type="http://schemas.openxmlformats.org/officeDocument/2006/relationships/image" Target="../media/image39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oleObject" Target="../embeddings/oleObject39.bin"/><Relationship Id="rId5" Type="http://schemas.openxmlformats.org/officeDocument/2006/relationships/image" Target="../media/image33.emf"/><Relationship Id="rId6" Type="http://schemas.openxmlformats.org/officeDocument/2006/relationships/oleObject" Target="../embeddings/oleObject40.bin"/><Relationship Id="rId7" Type="http://schemas.openxmlformats.org/officeDocument/2006/relationships/image" Target="../media/image28.emf"/><Relationship Id="rId8" Type="http://schemas.openxmlformats.org/officeDocument/2006/relationships/oleObject" Target="../embeddings/oleObject41.bin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6.emf"/><Relationship Id="rId12" Type="http://schemas.openxmlformats.org/officeDocument/2006/relationships/oleObject" Target="../embeddings/oleObject54.bin"/><Relationship Id="rId13" Type="http://schemas.openxmlformats.org/officeDocument/2006/relationships/image" Target="../media/image47.emf"/><Relationship Id="rId14" Type="http://schemas.openxmlformats.org/officeDocument/2006/relationships/oleObject" Target="../embeddings/oleObject55.bin"/><Relationship Id="rId15" Type="http://schemas.openxmlformats.org/officeDocument/2006/relationships/image" Target="../media/image48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oleObject" Target="../embeddings/oleObject50.bin"/><Relationship Id="rId5" Type="http://schemas.openxmlformats.org/officeDocument/2006/relationships/image" Target="../media/image43.emf"/><Relationship Id="rId6" Type="http://schemas.openxmlformats.org/officeDocument/2006/relationships/oleObject" Target="../embeddings/oleObject51.bin"/><Relationship Id="rId7" Type="http://schemas.openxmlformats.org/officeDocument/2006/relationships/image" Target="../media/image44.emf"/><Relationship Id="rId8" Type="http://schemas.openxmlformats.org/officeDocument/2006/relationships/oleObject" Target="../embeddings/oleObject52.bin"/><Relationship Id="rId9" Type="http://schemas.openxmlformats.org/officeDocument/2006/relationships/image" Target="../media/image45.emf"/><Relationship Id="rId10" Type="http://schemas.openxmlformats.org/officeDocument/2006/relationships/oleObject" Target="../embeddings/oleObject5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4.emf"/><Relationship Id="rId12" Type="http://schemas.openxmlformats.org/officeDocument/2006/relationships/oleObject" Target="../embeddings/oleObject60.bin"/><Relationship Id="rId13" Type="http://schemas.openxmlformats.org/officeDocument/2006/relationships/image" Target="../media/image55.emf"/><Relationship Id="rId14" Type="http://schemas.openxmlformats.org/officeDocument/2006/relationships/oleObject" Target="../embeddings/oleObject61.bin"/><Relationship Id="rId15" Type="http://schemas.openxmlformats.org/officeDocument/2006/relationships/image" Target="../media/image56.emf"/><Relationship Id="rId16" Type="http://schemas.openxmlformats.org/officeDocument/2006/relationships/oleObject" Target="../embeddings/oleObject62.bin"/><Relationship Id="rId17" Type="http://schemas.openxmlformats.org/officeDocument/2006/relationships/image" Target="../media/image57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oleObject" Target="../embeddings/oleObject56.bin"/><Relationship Id="rId5" Type="http://schemas.openxmlformats.org/officeDocument/2006/relationships/image" Target="../media/image51.emf"/><Relationship Id="rId6" Type="http://schemas.openxmlformats.org/officeDocument/2006/relationships/oleObject" Target="../embeddings/oleObject57.bin"/><Relationship Id="rId7" Type="http://schemas.openxmlformats.org/officeDocument/2006/relationships/image" Target="../media/image52.emf"/><Relationship Id="rId8" Type="http://schemas.openxmlformats.org/officeDocument/2006/relationships/oleObject" Target="../embeddings/oleObject58.bin"/><Relationship Id="rId9" Type="http://schemas.openxmlformats.org/officeDocument/2006/relationships/image" Target="../media/image53.emf"/><Relationship Id="rId10" Type="http://schemas.openxmlformats.org/officeDocument/2006/relationships/oleObject" Target="../embeddings/oleObject5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oleObject" Target="../embeddings/oleObject63.bin"/><Relationship Id="rId5" Type="http://schemas.openxmlformats.org/officeDocument/2006/relationships/image" Target="../media/image54.emf"/><Relationship Id="rId6" Type="http://schemas.openxmlformats.org/officeDocument/2006/relationships/oleObject" Target="../embeddings/oleObject64.bin"/><Relationship Id="rId7" Type="http://schemas.openxmlformats.org/officeDocument/2006/relationships/image" Target="../media/image58.emf"/><Relationship Id="rId8" Type="http://schemas.openxmlformats.org/officeDocument/2006/relationships/oleObject" Target="../embeddings/oleObject65.bin"/><Relationship Id="rId9" Type="http://schemas.openxmlformats.org/officeDocument/2006/relationships/image" Target="../media/image59.emf"/><Relationship Id="rId10" Type="http://schemas.openxmlformats.org/officeDocument/2006/relationships/oleObject" Target="../embeddings/oleObject66.bin"/><Relationship Id="rId11" Type="http://schemas.openxmlformats.org/officeDocument/2006/relationships/image" Target="../media/image60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6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6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jpg"/><Relationship Id="rId3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jpg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6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oleObject" Target="../embeddings/oleObject67.bin"/><Relationship Id="rId5" Type="http://schemas.openxmlformats.org/officeDocument/2006/relationships/image" Target="../media/image66.emf"/><Relationship Id="rId6" Type="http://schemas.openxmlformats.org/officeDocument/2006/relationships/oleObject" Target="../embeddings/oleObject68.bin"/><Relationship Id="rId7" Type="http://schemas.openxmlformats.org/officeDocument/2006/relationships/image" Target="../media/image67.emf"/><Relationship Id="rId8" Type="http://schemas.openxmlformats.org/officeDocument/2006/relationships/oleObject" Target="../embeddings/oleObject69.bin"/><Relationship Id="rId9" Type="http://schemas.openxmlformats.org/officeDocument/2006/relationships/image" Target="../media/image68.emf"/><Relationship Id="rId10" Type="http://schemas.openxmlformats.org/officeDocument/2006/relationships/oleObject" Target="../embeddings/oleObject70.bin"/><Relationship Id="rId11" Type="http://schemas.openxmlformats.org/officeDocument/2006/relationships/image" Target="../media/image69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oleObject" Target="../embeddings/oleObject71.bin"/><Relationship Id="rId5" Type="http://schemas.openxmlformats.org/officeDocument/2006/relationships/image" Target="../media/image70.emf"/><Relationship Id="rId6" Type="http://schemas.openxmlformats.org/officeDocument/2006/relationships/oleObject" Target="../embeddings/oleObject72.bin"/><Relationship Id="rId7" Type="http://schemas.openxmlformats.org/officeDocument/2006/relationships/image" Target="../media/image71.emf"/><Relationship Id="rId8" Type="http://schemas.openxmlformats.org/officeDocument/2006/relationships/oleObject" Target="../embeddings/oleObject73.bin"/><Relationship Id="rId9" Type="http://schemas.openxmlformats.org/officeDocument/2006/relationships/image" Target="../media/image72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6.bin"/><Relationship Id="rId20" Type="http://schemas.openxmlformats.org/officeDocument/2006/relationships/image" Target="../media/image79.emf"/><Relationship Id="rId21" Type="http://schemas.openxmlformats.org/officeDocument/2006/relationships/oleObject" Target="../embeddings/oleObject82.bin"/><Relationship Id="rId22" Type="http://schemas.openxmlformats.org/officeDocument/2006/relationships/image" Target="../media/image80.emf"/><Relationship Id="rId10" Type="http://schemas.openxmlformats.org/officeDocument/2006/relationships/image" Target="../media/image74.emf"/><Relationship Id="rId11" Type="http://schemas.openxmlformats.org/officeDocument/2006/relationships/oleObject" Target="../embeddings/oleObject77.bin"/><Relationship Id="rId12" Type="http://schemas.openxmlformats.org/officeDocument/2006/relationships/image" Target="../media/image75.emf"/><Relationship Id="rId13" Type="http://schemas.openxmlformats.org/officeDocument/2006/relationships/oleObject" Target="../embeddings/oleObject78.bin"/><Relationship Id="rId14" Type="http://schemas.openxmlformats.org/officeDocument/2006/relationships/image" Target="../media/image76.emf"/><Relationship Id="rId15" Type="http://schemas.openxmlformats.org/officeDocument/2006/relationships/oleObject" Target="../embeddings/oleObject79.bin"/><Relationship Id="rId16" Type="http://schemas.openxmlformats.org/officeDocument/2006/relationships/image" Target="../media/image77.emf"/><Relationship Id="rId17" Type="http://schemas.openxmlformats.org/officeDocument/2006/relationships/oleObject" Target="../embeddings/oleObject80.bin"/><Relationship Id="rId18" Type="http://schemas.openxmlformats.org/officeDocument/2006/relationships/image" Target="../media/image78.emf"/><Relationship Id="rId19" Type="http://schemas.openxmlformats.org/officeDocument/2006/relationships/oleObject" Target="../embeddings/oleObject81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1.png"/><Relationship Id="rId4" Type="http://schemas.openxmlformats.org/officeDocument/2006/relationships/oleObject" Target="../embeddings/oleObject74.bin"/><Relationship Id="rId5" Type="http://schemas.openxmlformats.org/officeDocument/2006/relationships/image" Target="../media/image73.emf"/><Relationship Id="rId6" Type="http://schemas.openxmlformats.org/officeDocument/2006/relationships/image" Target="../media/image81.png"/><Relationship Id="rId7" Type="http://schemas.openxmlformats.org/officeDocument/2006/relationships/oleObject" Target="../embeddings/oleObject75.bin"/><Relationship Id="rId8" Type="http://schemas.openxmlformats.org/officeDocument/2006/relationships/image" Target="../media/image2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oleObject" Target="../embeddings/oleObject83.bin"/><Relationship Id="rId5" Type="http://schemas.openxmlformats.org/officeDocument/2006/relationships/image" Target="../media/image82.emf"/><Relationship Id="rId6" Type="http://schemas.openxmlformats.org/officeDocument/2006/relationships/oleObject" Target="../embeddings/oleObject84.bin"/><Relationship Id="rId7" Type="http://schemas.openxmlformats.org/officeDocument/2006/relationships/image" Target="../media/image67.emf"/><Relationship Id="rId8" Type="http://schemas.openxmlformats.org/officeDocument/2006/relationships/oleObject" Target="../embeddings/oleObject85.bin"/><Relationship Id="rId9" Type="http://schemas.openxmlformats.org/officeDocument/2006/relationships/image" Target="../media/image76.emf"/><Relationship Id="rId10" Type="http://schemas.openxmlformats.org/officeDocument/2006/relationships/oleObject" Target="../embeddings/oleObject86.bin"/><Relationship Id="rId11" Type="http://schemas.openxmlformats.org/officeDocument/2006/relationships/image" Target="../media/image83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oleObject" Target="../embeddings/oleObject87.bin"/><Relationship Id="rId5" Type="http://schemas.openxmlformats.org/officeDocument/2006/relationships/image" Target="../media/image84.emf"/><Relationship Id="rId6" Type="http://schemas.openxmlformats.org/officeDocument/2006/relationships/oleObject" Target="../embeddings/oleObject88.bin"/><Relationship Id="rId7" Type="http://schemas.openxmlformats.org/officeDocument/2006/relationships/image" Target="../media/image85.emf"/><Relationship Id="rId8" Type="http://schemas.openxmlformats.org/officeDocument/2006/relationships/oleObject" Target="../embeddings/Microsoft_Equation1.bin"/><Relationship Id="rId9" Type="http://schemas.openxmlformats.org/officeDocument/2006/relationships/image" Target="../media/image86.emf"/><Relationship Id="rId10" Type="http://schemas.openxmlformats.org/officeDocument/2006/relationships/oleObject" Target="../embeddings/Microsoft_Equation2.bin"/><Relationship Id="rId11" Type="http://schemas.openxmlformats.org/officeDocument/2006/relationships/image" Target="../media/image87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91.jpg"/><Relationship Id="rId5" Type="http://schemas.openxmlformats.org/officeDocument/2006/relationships/oleObject" Target="../embeddings/oleObject89.bin"/><Relationship Id="rId6" Type="http://schemas.openxmlformats.org/officeDocument/2006/relationships/image" Target="../media/image85.emf"/><Relationship Id="rId7" Type="http://schemas.openxmlformats.org/officeDocument/2006/relationships/oleObject" Target="../embeddings/oleObject90.bin"/><Relationship Id="rId8" Type="http://schemas.openxmlformats.org/officeDocument/2006/relationships/image" Target="../media/image89.emf"/><Relationship Id="rId9" Type="http://schemas.openxmlformats.org/officeDocument/2006/relationships/oleObject" Target="../embeddings/oleObject91.bin"/><Relationship Id="rId10" Type="http://schemas.openxmlformats.org/officeDocument/2006/relationships/image" Target="../media/image90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9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://www.ieeecss.org/publications/classic-books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2.bin"/><Relationship Id="rId4" Type="http://schemas.openxmlformats.org/officeDocument/2006/relationships/image" Target="../media/image8.emf"/><Relationship Id="rId5" Type="http://schemas.openxmlformats.org/officeDocument/2006/relationships/image" Target="../media/image93.png"/><Relationship Id="rId6" Type="http://schemas.openxmlformats.org/officeDocument/2006/relationships/image" Target="../media/image94.png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3.bin"/><Relationship Id="rId12" Type="http://schemas.openxmlformats.org/officeDocument/2006/relationships/image" Target="../media/image97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8.png"/><Relationship Id="rId4" Type="http://schemas.openxmlformats.org/officeDocument/2006/relationships/oleObject" Target="../embeddings/oleObject93.bin"/><Relationship Id="rId5" Type="http://schemas.openxmlformats.org/officeDocument/2006/relationships/image" Target="../media/image95.emf"/><Relationship Id="rId6" Type="http://schemas.openxmlformats.org/officeDocument/2006/relationships/oleObject" Target="../embeddings/oleObject94.bin"/><Relationship Id="rId7" Type="http://schemas.openxmlformats.org/officeDocument/2006/relationships/image" Target="../media/image96.emf"/><Relationship Id="rId8" Type="http://schemas.openxmlformats.org/officeDocument/2006/relationships/image" Target="../media/image99.png"/><Relationship Id="rId9" Type="http://schemas.openxmlformats.org/officeDocument/2006/relationships/image" Target="../media/image100.png"/><Relationship Id="rId10" Type="http://schemas.openxmlformats.org/officeDocument/2006/relationships/image" Target="../media/image10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2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3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4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5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e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3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4.emf"/><Relationship Id="rId10" Type="http://schemas.openxmlformats.org/officeDocument/2006/relationships/oleObject" Target="../embeddings/oleObject4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emf"/><Relationship Id="rId12" Type="http://schemas.openxmlformats.org/officeDocument/2006/relationships/oleObject" Target="../embeddings/oleObject10.bin"/><Relationship Id="rId13" Type="http://schemas.openxmlformats.org/officeDocument/2006/relationships/image" Target="../media/image11.emf"/><Relationship Id="rId14" Type="http://schemas.openxmlformats.org/officeDocument/2006/relationships/oleObject" Target="../embeddings/oleObject11.bin"/><Relationship Id="rId15" Type="http://schemas.openxmlformats.org/officeDocument/2006/relationships/image" Target="../media/image12.emf"/><Relationship Id="rId16" Type="http://schemas.openxmlformats.org/officeDocument/2006/relationships/oleObject" Target="../embeddings/oleObject12.bin"/><Relationship Id="rId17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oleObject" Target="../embeddings/oleObject6.bin"/><Relationship Id="rId5" Type="http://schemas.openxmlformats.org/officeDocument/2006/relationships/image" Target="../media/image7.e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8.emf"/><Relationship Id="rId8" Type="http://schemas.openxmlformats.org/officeDocument/2006/relationships/oleObject" Target="../embeddings/oleObject8.bin"/><Relationship Id="rId9" Type="http://schemas.openxmlformats.org/officeDocument/2006/relationships/image" Target="../media/image9.emf"/><Relationship Id="rId10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emf"/><Relationship Id="rId20" Type="http://schemas.openxmlformats.org/officeDocument/2006/relationships/oleObject" Target="../embeddings/oleObject21.bin"/><Relationship Id="rId21" Type="http://schemas.openxmlformats.org/officeDocument/2006/relationships/image" Target="../media/image17.emf"/><Relationship Id="rId22" Type="http://schemas.openxmlformats.org/officeDocument/2006/relationships/oleObject" Target="../embeddings/oleObject22.bin"/><Relationship Id="rId23" Type="http://schemas.openxmlformats.org/officeDocument/2006/relationships/image" Target="../media/image18.emf"/><Relationship Id="rId24" Type="http://schemas.openxmlformats.org/officeDocument/2006/relationships/oleObject" Target="../embeddings/oleObject23.bin"/><Relationship Id="rId25" Type="http://schemas.openxmlformats.org/officeDocument/2006/relationships/image" Target="../media/image19.emf"/><Relationship Id="rId26" Type="http://schemas.openxmlformats.org/officeDocument/2006/relationships/oleObject" Target="../embeddings/oleObject24.bin"/><Relationship Id="rId27" Type="http://schemas.openxmlformats.org/officeDocument/2006/relationships/image" Target="../media/image20.emf"/><Relationship Id="rId10" Type="http://schemas.openxmlformats.org/officeDocument/2006/relationships/oleObject" Target="../embeddings/oleObject16.bin"/><Relationship Id="rId11" Type="http://schemas.openxmlformats.org/officeDocument/2006/relationships/image" Target="../media/image11.emf"/><Relationship Id="rId12" Type="http://schemas.openxmlformats.org/officeDocument/2006/relationships/oleObject" Target="../embeddings/oleObject17.bin"/><Relationship Id="rId13" Type="http://schemas.openxmlformats.org/officeDocument/2006/relationships/image" Target="../media/image7.emf"/><Relationship Id="rId14" Type="http://schemas.openxmlformats.org/officeDocument/2006/relationships/oleObject" Target="../embeddings/oleObject18.bin"/><Relationship Id="rId15" Type="http://schemas.openxmlformats.org/officeDocument/2006/relationships/image" Target="../media/image14.emf"/><Relationship Id="rId16" Type="http://schemas.openxmlformats.org/officeDocument/2006/relationships/oleObject" Target="../embeddings/oleObject19.bin"/><Relationship Id="rId17" Type="http://schemas.openxmlformats.org/officeDocument/2006/relationships/image" Target="../media/image15.emf"/><Relationship Id="rId18" Type="http://schemas.openxmlformats.org/officeDocument/2006/relationships/oleObject" Target="../embeddings/oleObject20.bin"/><Relationship Id="rId19" Type="http://schemas.openxmlformats.org/officeDocument/2006/relationships/image" Target="../media/image1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1.png"/><Relationship Id="rId4" Type="http://schemas.openxmlformats.org/officeDocument/2006/relationships/oleObject" Target="../embeddings/oleObject13.bin"/><Relationship Id="rId5" Type="http://schemas.openxmlformats.org/officeDocument/2006/relationships/image" Target="../media/image8.emf"/><Relationship Id="rId6" Type="http://schemas.openxmlformats.org/officeDocument/2006/relationships/oleObject" Target="../embeddings/oleObject14.bin"/><Relationship Id="rId7" Type="http://schemas.openxmlformats.org/officeDocument/2006/relationships/image" Target="../media/image9.emf"/><Relationship Id="rId8" Type="http://schemas.openxmlformats.org/officeDocument/2006/relationships/oleObject" Target="../embeddings/oleObject1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oleObject" Target="../embeddings/oleObject25.bin"/><Relationship Id="rId5" Type="http://schemas.openxmlformats.org/officeDocument/2006/relationships/image" Target="../media/image18.emf"/><Relationship Id="rId6" Type="http://schemas.openxmlformats.org/officeDocument/2006/relationships/oleObject" Target="../embeddings/oleObject26.bin"/><Relationship Id="rId7" Type="http://schemas.openxmlformats.org/officeDocument/2006/relationships/image" Target="../media/image22.emf"/><Relationship Id="rId8" Type="http://schemas.openxmlformats.org/officeDocument/2006/relationships/oleObject" Target="../embeddings/oleObject27.bin"/><Relationship Id="rId9" Type="http://schemas.openxmlformats.org/officeDocument/2006/relationships/image" Target="../media/image23.emf"/><Relationship Id="rId10" Type="http://schemas.openxmlformats.org/officeDocument/2006/relationships/oleObject" Target="../embeddings/oleObject28.bin"/><Relationship Id="rId11" Type="http://schemas.openxmlformats.org/officeDocument/2006/relationships/image" Target="../media/image2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oleObject" Target="../embeddings/oleObject29.bin"/><Relationship Id="rId5" Type="http://schemas.openxmlformats.org/officeDocument/2006/relationships/image" Target="../media/image18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emf"/><Relationship Id="rId20" Type="http://schemas.openxmlformats.org/officeDocument/2006/relationships/oleObject" Target="../embeddings/oleObject38.bin"/><Relationship Id="rId21" Type="http://schemas.openxmlformats.org/officeDocument/2006/relationships/image" Target="../media/image32.emf"/><Relationship Id="rId10" Type="http://schemas.openxmlformats.org/officeDocument/2006/relationships/oleObject" Target="../embeddings/oleObject33.bin"/><Relationship Id="rId11" Type="http://schemas.openxmlformats.org/officeDocument/2006/relationships/image" Target="../media/image27.emf"/><Relationship Id="rId12" Type="http://schemas.openxmlformats.org/officeDocument/2006/relationships/oleObject" Target="../embeddings/oleObject34.bin"/><Relationship Id="rId13" Type="http://schemas.openxmlformats.org/officeDocument/2006/relationships/image" Target="../media/image28.emf"/><Relationship Id="rId14" Type="http://schemas.openxmlformats.org/officeDocument/2006/relationships/oleObject" Target="../embeddings/oleObject35.bin"/><Relationship Id="rId15" Type="http://schemas.openxmlformats.org/officeDocument/2006/relationships/image" Target="../media/image29.emf"/><Relationship Id="rId16" Type="http://schemas.openxmlformats.org/officeDocument/2006/relationships/oleObject" Target="../embeddings/oleObject36.bin"/><Relationship Id="rId17" Type="http://schemas.openxmlformats.org/officeDocument/2006/relationships/image" Target="../media/image30.emf"/><Relationship Id="rId18" Type="http://schemas.openxmlformats.org/officeDocument/2006/relationships/oleObject" Target="../embeddings/oleObject37.bin"/><Relationship Id="rId19" Type="http://schemas.openxmlformats.org/officeDocument/2006/relationships/image" Target="../media/image31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oleObject" Target="../embeddings/oleObject30.bin"/><Relationship Id="rId5" Type="http://schemas.openxmlformats.org/officeDocument/2006/relationships/image" Target="../media/image18.emf"/><Relationship Id="rId6" Type="http://schemas.openxmlformats.org/officeDocument/2006/relationships/oleObject" Target="../embeddings/oleObject31.bin"/><Relationship Id="rId7" Type="http://schemas.openxmlformats.org/officeDocument/2006/relationships/image" Target="../media/image25.emf"/><Relationship Id="rId8" Type="http://schemas.openxmlformats.org/officeDocument/2006/relationships/oleObject" Target="../embeddings/oleObject3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LQR</a:t>
            </a:r>
            <a:br>
              <a:rPr lang="en-US" dirty="0" smtClean="0"/>
            </a:br>
            <a:r>
              <a:rPr lang="en-US" dirty="0" smtClean="0"/>
              <a:t>Linear Quadratic Regulator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 state space optimal control </a:t>
            </a:r>
            <a:r>
              <a:rPr lang="en-US" dirty="0" smtClean="0"/>
              <a:t>technique</a:t>
            </a:r>
          </a:p>
          <a:p>
            <a:endParaRPr lang="en-US" dirty="0"/>
          </a:p>
          <a:p>
            <a:r>
              <a:rPr lang="en-US" dirty="0" smtClean="0"/>
              <a:t>Brett Shapiro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230-401A-2B4B-BBAD-385346CC9546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G1400100-v1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479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LIGO Logo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65"/>
            <a:ext cx="9144000" cy="15815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Minimizing the Cost Function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1761559"/>
              </p:ext>
            </p:extLst>
          </p:nvPr>
        </p:nvGraphicFramePr>
        <p:xfrm>
          <a:off x="306388" y="1770063"/>
          <a:ext cx="4008437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20" name="Equation" r:id="rId4" imgW="2032000" imgH="292100" progId="Equation.3">
                  <p:embed/>
                </p:oleObj>
              </mc:Choice>
              <mc:Fallback>
                <p:oleObj name="Equation" r:id="rId4" imgW="20320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6388" y="1770063"/>
                        <a:ext cx="4008437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9896937"/>
              </p:ext>
            </p:extLst>
          </p:nvPr>
        </p:nvGraphicFramePr>
        <p:xfrm>
          <a:off x="4116860" y="2381543"/>
          <a:ext cx="1779588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21" name="Equation" r:id="rId6" imgW="901700" imgH="203200" progId="Equation.3">
                  <p:embed/>
                </p:oleObj>
              </mc:Choice>
              <mc:Fallback>
                <p:oleObj name="Equation" r:id="rId6" imgW="901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16860" y="2381543"/>
                        <a:ext cx="1779588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6388" y="2372171"/>
            <a:ext cx="4558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Then substitute in the system dynamics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9486688"/>
              </p:ext>
            </p:extLst>
          </p:nvPr>
        </p:nvGraphicFramePr>
        <p:xfrm>
          <a:off x="306388" y="2795755"/>
          <a:ext cx="6262688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22" name="Equation" r:id="rId8" imgW="3175000" imgH="330200" progId="Equation.3">
                  <p:embed/>
                </p:oleObj>
              </mc:Choice>
              <mc:Fallback>
                <p:oleObj name="Equation" r:id="rId8" imgW="31750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6388" y="2795755"/>
                        <a:ext cx="6262688" cy="654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6388" y="3449805"/>
            <a:ext cx="4558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Canceling the x’s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4581318"/>
              </p:ext>
            </p:extLst>
          </p:nvPr>
        </p:nvGraphicFramePr>
        <p:xfrm>
          <a:off x="306388" y="3907549"/>
          <a:ext cx="5035550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23" name="Equation" r:id="rId10" imgW="2552700" imgH="330200" progId="Equation.3">
                  <p:embed/>
                </p:oleObj>
              </mc:Choice>
              <mc:Fallback>
                <p:oleObj name="Equation" r:id="rId10" imgW="25527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06388" y="3907549"/>
                        <a:ext cx="5035550" cy="654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7199" y="4561599"/>
            <a:ext cx="7552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Splitting     into ‘square roots’ </a:t>
            </a:r>
            <a:r>
              <a:rPr lang="en-US" i="1" dirty="0"/>
              <a:t> </a:t>
            </a:r>
            <a:r>
              <a:rPr lang="en-US" i="1" dirty="0" smtClean="0"/>
              <a:t> ,</a:t>
            </a:r>
            <a:r>
              <a:rPr lang="en-US" dirty="0" smtClean="0"/>
              <a:t>                    ,  and rearranging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7710485"/>
              </p:ext>
            </p:extLst>
          </p:nvPr>
        </p:nvGraphicFramePr>
        <p:xfrm>
          <a:off x="3480402" y="4516969"/>
          <a:ext cx="107632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24" name="Equation" r:id="rId12" imgW="546100" imgH="190500" progId="Equation.3">
                  <p:embed/>
                </p:oleObj>
              </mc:Choice>
              <mc:Fallback>
                <p:oleObj name="Equation" r:id="rId12" imgW="5461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480402" y="4516969"/>
                        <a:ext cx="1076325" cy="376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5756935"/>
              </p:ext>
            </p:extLst>
          </p:nvPr>
        </p:nvGraphicFramePr>
        <p:xfrm>
          <a:off x="306388" y="4984634"/>
          <a:ext cx="8316913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25" name="Equation" r:id="rId14" imgW="4216400" imgH="304800" progId="Equation.3">
                  <p:embed/>
                </p:oleObj>
              </mc:Choice>
              <mc:Fallback>
                <p:oleObj name="Equation" r:id="rId14" imgW="42164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06388" y="4984634"/>
                        <a:ext cx="8316913" cy="604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6196902"/>
              </p:ext>
            </p:extLst>
          </p:nvPr>
        </p:nvGraphicFramePr>
        <p:xfrm>
          <a:off x="1278530" y="4605743"/>
          <a:ext cx="300038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26" name="Equation" r:id="rId16" imgW="152400" imgH="152400" progId="Equation.3">
                  <p:embed/>
                </p:oleObj>
              </mc:Choice>
              <mc:Fallback>
                <p:oleObj name="Equation" r:id="rId16" imgW="1524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278530" y="4605743"/>
                        <a:ext cx="300038" cy="300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949505"/>
              </p:ext>
            </p:extLst>
          </p:nvPr>
        </p:nvGraphicFramePr>
        <p:xfrm>
          <a:off x="3242499" y="4602520"/>
          <a:ext cx="274637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27" name="Equation" r:id="rId18" imgW="139700" imgH="152400" progId="Equation.3">
                  <p:embed/>
                </p:oleObj>
              </mc:Choice>
              <mc:Fallback>
                <p:oleObj name="Equation" r:id="rId18" imgW="1397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242499" y="4602520"/>
                        <a:ext cx="274637" cy="300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57200" y="5589471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can be shown that minimization of       with respect to       requires the minimization of  </a:t>
            </a:r>
            <a:endParaRPr lang="en-US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0570034"/>
              </p:ext>
            </p:extLst>
          </p:nvPr>
        </p:nvGraphicFramePr>
        <p:xfrm>
          <a:off x="4000881" y="5621088"/>
          <a:ext cx="276225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28" name="Equation" r:id="rId20" imgW="139700" imgH="165100" progId="Equation.3">
                  <p:embed/>
                </p:oleObj>
              </mc:Choice>
              <mc:Fallback>
                <p:oleObj name="Equation" r:id="rId20" imgW="1397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000881" y="5621088"/>
                        <a:ext cx="276225" cy="327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4638851"/>
              </p:ext>
            </p:extLst>
          </p:nvPr>
        </p:nvGraphicFramePr>
        <p:xfrm>
          <a:off x="5732935" y="5644900"/>
          <a:ext cx="327025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29" name="Equation" r:id="rId22" imgW="165100" imgH="152400" progId="Equation.3">
                  <p:embed/>
                </p:oleObj>
              </mc:Choice>
              <mc:Fallback>
                <p:oleObj name="Equation" r:id="rId22" imgW="1651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732935" y="5644900"/>
                        <a:ext cx="327025" cy="303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046638"/>
              </p:ext>
            </p:extLst>
          </p:nvPr>
        </p:nvGraphicFramePr>
        <p:xfrm>
          <a:off x="306388" y="6009319"/>
          <a:ext cx="4859338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30" name="Equation" r:id="rId24" imgW="2463800" imgH="304800" progId="Equation.3">
                  <p:embed/>
                </p:oleObj>
              </mc:Choice>
              <mc:Fallback>
                <p:oleObj name="Equation" r:id="rId24" imgW="24638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306388" y="6009319"/>
                        <a:ext cx="4859338" cy="604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7996677" y="1791913"/>
            <a:ext cx="528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(5)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996677" y="2901487"/>
            <a:ext cx="528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(6)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996677" y="4033222"/>
            <a:ext cx="528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(7)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686800" y="512873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(8)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996677" y="6207099"/>
            <a:ext cx="528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(9)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230-401A-2B4B-BBAD-385346CC95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271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5" grpId="0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LIGO Logo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65"/>
            <a:ext cx="9144000" cy="15815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Minimizing the Cost Function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1746993"/>
              </p:ext>
            </p:extLst>
          </p:nvPr>
        </p:nvGraphicFramePr>
        <p:xfrm>
          <a:off x="93663" y="2209605"/>
          <a:ext cx="5284787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20" name="Equation" r:id="rId4" imgW="2679700" imgH="304800" progId="Equation.3">
                  <p:embed/>
                </p:oleObj>
              </mc:Choice>
              <mc:Fallback>
                <p:oleObj name="Equation" r:id="rId4" imgW="26797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3663" y="2209605"/>
                        <a:ext cx="5284787" cy="604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6388" y="1716422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But, since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6388" y="2887383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minimization is solved when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5646778"/>
              </p:ext>
            </p:extLst>
          </p:nvPr>
        </p:nvGraphicFramePr>
        <p:xfrm>
          <a:off x="93663" y="3318209"/>
          <a:ext cx="2027237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21" name="Equation" r:id="rId6" imgW="1028700" imgH="228600" progId="Equation.3">
                  <p:embed/>
                </p:oleObj>
              </mc:Choice>
              <mc:Fallback>
                <p:oleObj name="Equation" r:id="rId6" imgW="10287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3663" y="3318209"/>
                        <a:ext cx="2027237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4432222"/>
              </p:ext>
            </p:extLst>
          </p:nvPr>
        </p:nvGraphicFramePr>
        <p:xfrm>
          <a:off x="93663" y="4149725"/>
          <a:ext cx="1525587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22" name="Equation" r:id="rId8" imgW="774700" imgH="190500" progId="Equation.3">
                  <p:embed/>
                </p:oleObj>
              </mc:Choice>
              <mc:Fallback>
                <p:oleObj name="Equation" r:id="rId8" imgW="7747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3663" y="4149725"/>
                        <a:ext cx="1525587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06388" y="3772234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Which give us a relation between the feedback matrix        and 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1846093"/>
              </p:ext>
            </p:extLst>
          </p:nvPr>
        </p:nvGraphicFramePr>
        <p:xfrm>
          <a:off x="5473805" y="3810000"/>
          <a:ext cx="325438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23" name="Equation" r:id="rId10" imgW="165100" imgH="152400" progId="Equation.3">
                  <p:embed/>
                </p:oleObj>
              </mc:Choice>
              <mc:Fallback>
                <p:oleObj name="Equation" r:id="rId10" imgW="1651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473805" y="3810000"/>
                        <a:ext cx="325438" cy="301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4851645"/>
              </p:ext>
            </p:extLst>
          </p:nvPr>
        </p:nvGraphicFramePr>
        <p:xfrm>
          <a:off x="6217282" y="3809999"/>
          <a:ext cx="300038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24" name="Equation" r:id="rId12" imgW="152400" imgH="152400" progId="Equation.3">
                  <p:embed/>
                </p:oleObj>
              </mc:Choice>
              <mc:Fallback>
                <p:oleObj name="Equation" r:id="rId12" imgW="1524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217282" y="3809999"/>
                        <a:ext cx="300038" cy="301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06388" y="4671822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Plugging this back into Eq. (7)   (just after we substituted in the system dynamics)</a:t>
            </a:r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975704"/>
              </p:ext>
            </p:extLst>
          </p:nvPr>
        </p:nvGraphicFramePr>
        <p:xfrm>
          <a:off x="127380" y="5138738"/>
          <a:ext cx="36830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25" name="Equation" r:id="rId14" imgW="1866900" imgH="228600" progId="Equation.3">
                  <p:embed/>
                </p:oleObj>
              </mc:Choice>
              <mc:Fallback>
                <p:oleObj name="Equation" r:id="rId14" imgW="1866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27380" y="5138738"/>
                        <a:ext cx="3683000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032983" y="2348194"/>
            <a:ext cx="65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(10)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032983" y="3318209"/>
            <a:ext cx="65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(11)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069288" y="4141566"/>
            <a:ext cx="65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(12)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081861" y="5223431"/>
            <a:ext cx="65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(13)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27380" y="572961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Gives us the so called ‘Algebraic </a:t>
            </a:r>
            <a:r>
              <a:rPr lang="en-US" dirty="0" err="1" smtClean="0"/>
              <a:t>Riccati</a:t>
            </a:r>
            <a:r>
              <a:rPr lang="en-US" dirty="0" smtClean="0"/>
              <a:t> Equation’ (ARE), which we can solve for to get P for the complete solution. The ARE is generally solved for numerically. Only some very simple cases can be solved analytically.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0292" y="4137150"/>
            <a:ext cx="1619250" cy="522097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27380" y="5078726"/>
            <a:ext cx="3683000" cy="522097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230-401A-2B4B-BBAD-385346CC95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226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5" grpId="0"/>
      <p:bldP spid="16" grpId="0"/>
      <p:bldP spid="17" grpId="0"/>
      <p:bldP spid="18" grpId="0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66" y="1534132"/>
            <a:ext cx="2915138" cy="4946625"/>
          </a:xfrm>
          <a:prstGeom prst="rect">
            <a:avLst/>
          </a:prstGeom>
        </p:spPr>
      </p:pic>
      <p:pic>
        <p:nvPicPr>
          <p:cNvPr id="13" name="Picture 12" descr="LIGO Logo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65"/>
            <a:ext cx="9144000" cy="15815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1 – </a:t>
            </a:r>
            <a:r>
              <a:rPr lang="en-US" dirty="0"/>
              <a:t>D</a:t>
            </a:r>
            <a:r>
              <a:rPr lang="en-US" dirty="0" smtClean="0"/>
              <a:t>ouble Pendulum </a:t>
            </a:r>
            <a:br>
              <a:rPr lang="en-US" dirty="0" smtClean="0"/>
            </a:br>
            <a:r>
              <a:rPr lang="en-US" dirty="0" smtClean="0"/>
              <a:t>Test Mass Control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230-401A-2B4B-BBAD-385346CC9546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8066" y="6402443"/>
            <a:ext cx="2912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Courtesy Gabriele </a:t>
            </a:r>
            <a:r>
              <a:rPr lang="en-US" dirty="0" err="1" smtClean="0"/>
              <a:t>Vajente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2700" y="4017079"/>
            <a:ext cx="2730500" cy="24511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22700" y="2150301"/>
            <a:ext cx="46270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Problem: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design a controller to position the test mass using the two actuators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test mass actuator has 1/10 the range of the top mass.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912298" y="1720639"/>
            <a:ext cx="5848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See MATLAB Example 1</a:t>
            </a:r>
          </a:p>
        </p:txBody>
      </p:sp>
    </p:spTree>
    <p:extLst>
      <p:ext uri="{BB962C8B-B14F-4D97-AF65-F5344CB8AC3E}">
        <p14:creationId xmlns:p14="http://schemas.microsoft.com/office/powerpoint/2010/main" val="4241765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LIGO Logo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65"/>
            <a:ext cx="9144000" cy="15815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1 – Double Pendulum </a:t>
            </a:r>
            <a:br>
              <a:rPr lang="en-US" dirty="0" smtClean="0"/>
            </a:br>
            <a:r>
              <a:rPr lang="en-US" dirty="0" smtClean="0"/>
              <a:t>Test Mass Control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230-401A-2B4B-BBAD-385346CC9546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6019661"/>
              </p:ext>
            </p:extLst>
          </p:nvPr>
        </p:nvGraphicFramePr>
        <p:xfrm>
          <a:off x="228658" y="2322838"/>
          <a:ext cx="2814103" cy="1174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5" name="Equation" r:id="rId4" imgW="2146300" imgH="889000" progId="Equation.3">
                  <p:embed/>
                </p:oleObj>
              </mc:Choice>
              <mc:Fallback>
                <p:oleObj name="Equation" r:id="rId4" imgW="2146300" imgH="889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58" y="2322838"/>
                        <a:ext cx="2814103" cy="11746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124719"/>
              </p:ext>
            </p:extLst>
          </p:nvPr>
        </p:nvGraphicFramePr>
        <p:xfrm>
          <a:off x="3569134" y="2314385"/>
          <a:ext cx="1560810" cy="1183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6" name="Equation" r:id="rId6" imgW="1181100" imgH="889000" progId="Equation.3">
                  <p:embed/>
                </p:oleObj>
              </mc:Choice>
              <mc:Fallback>
                <p:oleObj name="Equation" r:id="rId6" imgW="1181100" imgH="889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69134" y="2314385"/>
                        <a:ext cx="1560810" cy="11831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99514"/>
              </p:ext>
            </p:extLst>
          </p:nvPr>
        </p:nvGraphicFramePr>
        <p:xfrm>
          <a:off x="6198345" y="2322838"/>
          <a:ext cx="982401" cy="1174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7" name="Equation" r:id="rId8" imgW="749300" imgH="889000" progId="Equation.3">
                  <p:embed/>
                </p:oleObj>
              </mc:Choice>
              <mc:Fallback>
                <p:oleObj name="Equation" r:id="rId8" imgW="749300" imgH="889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198345" y="2322838"/>
                        <a:ext cx="982401" cy="11746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2336256"/>
              </p:ext>
            </p:extLst>
          </p:nvPr>
        </p:nvGraphicFramePr>
        <p:xfrm>
          <a:off x="3412949" y="1725102"/>
          <a:ext cx="23526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8" name="Equation" r:id="rId10" imgW="1193800" imgH="215900" progId="Equation.3">
                  <p:embed/>
                </p:oleObj>
              </mc:Choice>
              <mc:Fallback>
                <p:oleObj name="Equation" r:id="rId10" imgW="1193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412949" y="1725102"/>
                        <a:ext cx="2352675" cy="42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60186" y="6105305"/>
            <a:ext cx="8001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We are interested in controlling the test mass position using the two actuators to compensate for suspension point motion.</a:t>
            </a:r>
            <a:endParaRPr lang="en-US" sz="20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2775985"/>
              </p:ext>
            </p:extLst>
          </p:nvPr>
        </p:nvGraphicFramePr>
        <p:xfrm>
          <a:off x="242763" y="3704255"/>
          <a:ext cx="3326371" cy="1438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9" name="Equation" r:id="rId12" imgW="2425700" imgH="1041400" progId="Equation.3">
                  <p:embed/>
                </p:oleObj>
              </mc:Choice>
              <mc:Fallback>
                <p:oleObj name="Equation" r:id="rId12" imgW="2425700" imgH="1041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42763" y="3704255"/>
                        <a:ext cx="3326371" cy="14388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9325632"/>
              </p:ext>
            </p:extLst>
          </p:nvPr>
        </p:nvGraphicFramePr>
        <p:xfrm>
          <a:off x="4304166" y="3704255"/>
          <a:ext cx="3598806" cy="848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0" name="Equation" r:id="rId14" imgW="2438400" imgH="571500" progId="Equation.3">
                  <p:embed/>
                </p:oleObj>
              </mc:Choice>
              <mc:Fallback>
                <p:oleObj name="Equation" r:id="rId14" imgW="2438400" imgH="571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304166" y="3704255"/>
                        <a:ext cx="3598806" cy="8486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7710260"/>
              </p:ext>
            </p:extLst>
          </p:nvPr>
        </p:nvGraphicFramePr>
        <p:xfrm>
          <a:off x="4481512" y="4916756"/>
          <a:ext cx="414337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1" name="Equation" r:id="rId16" imgW="2425700" imgH="215900" progId="Equation.3">
                  <p:embed/>
                </p:oleObj>
              </mc:Choice>
              <mc:Fallback>
                <p:oleObj name="Equation" r:id="rId16" imgW="2425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481512" y="4916756"/>
                        <a:ext cx="4143375" cy="37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flipH="1" flipV="1">
            <a:off x="3294229" y="4363467"/>
            <a:ext cx="1009937" cy="17041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8" idx="3"/>
          </p:cNvCxnSpPr>
          <p:nvPr/>
        </p:nvCxnSpPr>
        <p:spPr>
          <a:xfrm flipV="1">
            <a:off x="4304166" y="4515714"/>
            <a:ext cx="804006" cy="15518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242763" y="4071961"/>
            <a:ext cx="3554402" cy="392105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550023" y="3497494"/>
            <a:ext cx="3811283" cy="1192919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02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LIGO Logo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65"/>
            <a:ext cx="9144000" cy="15815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</a:t>
            </a:r>
            <a:r>
              <a:rPr lang="en-US" dirty="0" smtClean="0"/>
              <a:t>1 – </a:t>
            </a:r>
            <a:r>
              <a:rPr lang="en-US" dirty="0"/>
              <a:t>Double Pendulum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Test </a:t>
            </a:r>
            <a:r>
              <a:rPr lang="en-US" dirty="0"/>
              <a:t>Mass Control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230-401A-2B4B-BBAD-385346CC9546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3559676"/>
              </p:ext>
            </p:extLst>
          </p:nvPr>
        </p:nvGraphicFramePr>
        <p:xfrm>
          <a:off x="1074298" y="1776484"/>
          <a:ext cx="23526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40" name="Equation" r:id="rId4" imgW="1193800" imgH="215900" progId="Equation.3">
                  <p:embed/>
                </p:oleObj>
              </mc:Choice>
              <mc:Fallback>
                <p:oleObj name="Equation" r:id="rId4" imgW="1193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4298" y="1776484"/>
                        <a:ext cx="2352675" cy="42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8761169"/>
              </p:ext>
            </p:extLst>
          </p:nvPr>
        </p:nvGraphicFramePr>
        <p:xfrm>
          <a:off x="457200" y="3511129"/>
          <a:ext cx="2025030" cy="138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41" name="Equation" r:id="rId6" imgW="1308100" imgH="889000" progId="Equation.3">
                  <p:embed/>
                </p:oleObj>
              </mc:Choice>
              <mc:Fallback>
                <p:oleObj name="Equation" r:id="rId6" imgW="1308100" imgH="889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7200" y="3511129"/>
                        <a:ext cx="2025030" cy="1387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57304" y="3923353"/>
            <a:ext cx="6286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the states, just weight the test mass displacement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698775"/>
              </p:ext>
            </p:extLst>
          </p:nvPr>
        </p:nvGraphicFramePr>
        <p:xfrm>
          <a:off x="909917" y="2205109"/>
          <a:ext cx="2755951" cy="90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42" name="Equation" r:id="rId8" imgW="1397000" imgH="457200" progId="Equation.3">
                  <p:embed/>
                </p:oleObj>
              </mc:Choice>
              <mc:Fallback>
                <p:oleObj name="Equation" r:id="rId8" imgW="13970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09917" y="2205109"/>
                        <a:ext cx="2755951" cy="905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9603599"/>
              </p:ext>
            </p:extLst>
          </p:nvPr>
        </p:nvGraphicFramePr>
        <p:xfrm>
          <a:off x="580587" y="5143340"/>
          <a:ext cx="2182812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43" name="Equation" r:id="rId10" imgW="1409700" imgH="495300" progId="Equation.3">
                  <p:embed/>
                </p:oleObj>
              </mc:Choice>
              <mc:Fallback>
                <p:oleObj name="Equation" r:id="rId10" imgW="14097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80587" y="5143340"/>
                        <a:ext cx="2182812" cy="773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248568" y="5143340"/>
            <a:ext cx="57288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We </a:t>
            </a:r>
            <a:r>
              <a:rPr lang="en-US" dirty="0" smtClean="0"/>
              <a:t>try putting 10 </a:t>
            </a:r>
            <a:r>
              <a:rPr lang="en-US" dirty="0" smtClean="0"/>
              <a:t>times the weight on the test mass actuator since it has 10 times less </a:t>
            </a:r>
            <a:r>
              <a:rPr lang="en-US" dirty="0" smtClean="0"/>
              <a:t>range. Not necessarily an obvious relation to actuator range.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We will also include in </a:t>
            </a:r>
            <a:r>
              <a:rPr lang="en-US" i="1" dirty="0" smtClean="0"/>
              <a:t>R </a:t>
            </a:r>
            <a:r>
              <a:rPr lang="en-US" dirty="0" smtClean="0"/>
              <a:t>a scalar tuning factor </a:t>
            </a:r>
            <a:r>
              <a:rPr lang="en-US" dirty="0" err="1" smtClean="0"/>
              <a:t>λ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098926" y="1835777"/>
            <a:ext cx="3218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State space equation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251326" y="2478596"/>
            <a:ext cx="3218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Cost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160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IGO Logo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65"/>
            <a:ext cx="9144000" cy="15815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1 </a:t>
            </a:r>
            <a:r>
              <a:rPr lang="en-US" dirty="0"/>
              <a:t>– Double Pendulum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Test </a:t>
            </a:r>
            <a:r>
              <a:rPr lang="en-US" dirty="0"/>
              <a:t>Mass Control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230-401A-2B4B-BBAD-385346CC9546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4335" y="1513994"/>
            <a:ext cx="8600201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% State space matrices</a:t>
            </a:r>
            <a:endParaRPr lang="en-US" dirty="0">
              <a:solidFill>
                <a:srgbClr val="008000"/>
              </a:solidFill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...</a:t>
            </a:r>
          </a:p>
          <a:p>
            <a:r>
              <a:rPr lang="en-US" dirty="0">
                <a:latin typeface="Courier"/>
                <a:cs typeface="Courier"/>
              </a:rPr>
              <a:t>s</a:t>
            </a:r>
            <a:r>
              <a:rPr lang="en-US" dirty="0" smtClean="0">
                <a:latin typeface="Courier"/>
                <a:cs typeface="Courier"/>
              </a:rPr>
              <a:t>ystem = </a:t>
            </a:r>
            <a:r>
              <a:rPr lang="en-US" dirty="0" err="1" smtClean="0">
                <a:latin typeface="Courier"/>
                <a:cs typeface="Courier"/>
              </a:rPr>
              <a:t>ss</a:t>
            </a:r>
            <a:r>
              <a:rPr lang="en-US" dirty="0" smtClean="0">
                <a:latin typeface="Courier"/>
                <a:cs typeface="Courier"/>
              </a:rPr>
              <a:t>(A,B,C,D);</a:t>
            </a:r>
          </a:p>
          <a:p>
            <a:endParaRPr lang="en-US" dirty="0">
              <a:solidFill>
                <a:srgbClr val="008000"/>
              </a:solidFill>
              <a:latin typeface="Courier"/>
              <a:cs typeface="Courier"/>
            </a:endParaRP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% </a:t>
            </a:r>
            <a:r>
              <a:rPr lang="en-US" dirty="0">
                <a:solidFill>
                  <a:srgbClr val="008000"/>
                </a:solidFill>
                <a:latin typeface="Courier"/>
                <a:cs typeface="Courier"/>
              </a:rPr>
              <a:t>LQR weighting matrices</a:t>
            </a:r>
          </a:p>
          <a:p>
            <a:r>
              <a:rPr lang="en-US" dirty="0">
                <a:latin typeface="Courier"/>
                <a:cs typeface="Courier"/>
              </a:rPr>
              <a:t>Q = </a:t>
            </a:r>
            <a:r>
              <a:rPr lang="en-US" dirty="0" err="1">
                <a:latin typeface="Courier"/>
                <a:cs typeface="Courier"/>
              </a:rPr>
              <a:t>diag</a:t>
            </a:r>
            <a:r>
              <a:rPr lang="en-US" dirty="0">
                <a:latin typeface="Courier"/>
                <a:cs typeface="Courier"/>
              </a:rPr>
              <a:t>([0 1 0 0])</a:t>
            </a:r>
            <a:r>
              <a:rPr lang="en-US" dirty="0" smtClean="0">
                <a:latin typeface="Courier"/>
                <a:cs typeface="Courier"/>
              </a:rPr>
              <a:t>;</a:t>
            </a:r>
          </a:p>
          <a:p>
            <a:r>
              <a:rPr lang="en-US" dirty="0">
                <a:latin typeface="Courier"/>
                <a:cs typeface="Courier"/>
              </a:rPr>
              <a:t>l</a:t>
            </a:r>
            <a:r>
              <a:rPr lang="en-US" dirty="0" smtClean="0">
                <a:latin typeface="Courier"/>
                <a:cs typeface="Courier"/>
              </a:rPr>
              <a:t>ambda = 1e-13;</a:t>
            </a:r>
          </a:p>
          <a:p>
            <a:r>
              <a:rPr lang="en-US" dirty="0" smtClean="0">
                <a:latin typeface="Courier"/>
                <a:cs typeface="Courier"/>
              </a:rPr>
              <a:t>R </a:t>
            </a:r>
            <a:r>
              <a:rPr lang="en-US" dirty="0">
                <a:latin typeface="Courier"/>
                <a:cs typeface="Courier"/>
              </a:rPr>
              <a:t>= </a:t>
            </a:r>
            <a:r>
              <a:rPr lang="en-US" dirty="0" smtClean="0">
                <a:latin typeface="Courier"/>
                <a:cs typeface="Courier"/>
              </a:rPr>
              <a:t>lambda*</a:t>
            </a:r>
            <a:r>
              <a:rPr lang="en-US" dirty="0" err="1">
                <a:latin typeface="Courier"/>
                <a:cs typeface="Courier"/>
              </a:rPr>
              <a:t>diag</a:t>
            </a:r>
            <a:r>
              <a:rPr lang="en-US" dirty="0">
                <a:latin typeface="Courier"/>
                <a:cs typeface="Courier"/>
              </a:rPr>
              <a:t>([1 10]); </a:t>
            </a:r>
            <a:endParaRPr lang="en-US" dirty="0" smtClean="0">
              <a:latin typeface="Courier"/>
              <a:cs typeface="Courier"/>
            </a:endParaRPr>
          </a:p>
          <a:p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% LQR feedback matrix</a:t>
            </a:r>
            <a:endParaRPr lang="en-US" dirty="0">
              <a:solidFill>
                <a:srgbClr val="008000"/>
              </a:solidFill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K </a:t>
            </a:r>
            <a:r>
              <a:rPr lang="en-US" dirty="0">
                <a:latin typeface="Courier"/>
                <a:cs typeface="Courier"/>
              </a:rPr>
              <a:t>= </a:t>
            </a:r>
            <a:r>
              <a:rPr lang="en-US" dirty="0" err="1">
                <a:latin typeface="Courier"/>
                <a:cs typeface="Courier"/>
              </a:rPr>
              <a:t>lqr</a:t>
            </a:r>
            <a:r>
              <a:rPr lang="en-US" dirty="0">
                <a:latin typeface="Courier"/>
                <a:cs typeface="Courier"/>
              </a:rPr>
              <a:t>(</a:t>
            </a:r>
            <a:r>
              <a:rPr lang="en-US" dirty="0" err="1">
                <a:latin typeface="Courier"/>
                <a:cs typeface="Courier"/>
              </a:rPr>
              <a:t>A,Bu,Q,R</a:t>
            </a:r>
            <a:r>
              <a:rPr lang="en-US" dirty="0">
                <a:latin typeface="Courier"/>
                <a:cs typeface="Courier"/>
              </a:rPr>
              <a:t>)</a:t>
            </a:r>
            <a:r>
              <a:rPr lang="en-US" dirty="0" smtClean="0">
                <a:latin typeface="Courier"/>
                <a:cs typeface="Courier"/>
              </a:rPr>
              <a:t>;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% closed loop state space matrices</a:t>
            </a:r>
          </a:p>
          <a:p>
            <a:r>
              <a:rPr lang="en-US" dirty="0" err="1" smtClean="0">
                <a:latin typeface="Courier"/>
                <a:cs typeface="Courier"/>
              </a:rPr>
              <a:t>A_closed_loop</a:t>
            </a:r>
            <a:r>
              <a:rPr lang="en-US" dirty="0" smtClean="0">
                <a:latin typeface="Courier"/>
                <a:cs typeface="Courier"/>
              </a:rPr>
              <a:t> = A-B*K;</a:t>
            </a:r>
          </a:p>
          <a:p>
            <a:r>
              <a:rPr lang="en-US" dirty="0" err="1" smtClean="0">
                <a:solidFill>
                  <a:srgbClr val="000000"/>
                </a:solidFill>
                <a:latin typeface="Courier"/>
                <a:cs typeface="Courier"/>
              </a:rPr>
              <a:t>C_closed_loop</a:t>
            </a: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 = [C;K];</a:t>
            </a:r>
          </a:p>
          <a:p>
            <a:r>
              <a:rPr lang="en-US" dirty="0" err="1" smtClean="0">
                <a:solidFill>
                  <a:srgbClr val="000000"/>
                </a:solidFill>
                <a:latin typeface="Courier"/>
                <a:cs typeface="Courier"/>
              </a:rPr>
              <a:t>D_closed_loop</a:t>
            </a: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 = zeros(size(A</a:t>
            </a:r>
            <a:r>
              <a:rPr lang="en-US" dirty="0" smtClean="0">
                <a:latin typeface="Courier"/>
                <a:cs typeface="Courier"/>
              </a:rPr>
              <a:t>,1),size(C</a:t>
            </a: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_closed_loop,2)) </a:t>
            </a:r>
          </a:p>
          <a:p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s</a:t>
            </a:r>
            <a:r>
              <a:rPr lang="en-US" dirty="0" err="1" smtClean="0">
                <a:solidFill>
                  <a:srgbClr val="000000"/>
                </a:solidFill>
                <a:latin typeface="Courier"/>
                <a:cs typeface="Courier"/>
              </a:rPr>
              <a:t>ystem_closed_loop</a:t>
            </a: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 = </a:t>
            </a:r>
            <a:r>
              <a:rPr lang="en-US" dirty="0" err="1" smtClean="0">
                <a:solidFill>
                  <a:srgbClr val="000000"/>
                </a:solidFill>
                <a:latin typeface="Courier"/>
                <a:cs typeface="Courier"/>
              </a:rPr>
              <a:t>ss</a:t>
            </a: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(</a:t>
            </a:r>
            <a:r>
              <a:rPr lang="en-US" dirty="0" err="1" smtClean="0">
                <a:latin typeface="Courier"/>
                <a:cs typeface="Courier"/>
              </a:rPr>
              <a:t>A_closed_loop,B,</a:t>
            </a:r>
            <a:r>
              <a:rPr lang="en-US" dirty="0" err="1" smtClean="0">
                <a:solidFill>
                  <a:srgbClr val="000000"/>
                </a:solidFill>
                <a:latin typeface="Courier"/>
                <a:cs typeface="Courier"/>
              </a:rPr>
              <a:t>C_closed_loop,D_closed_loop</a:t>
            </a: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)</a:t>
            </a:r>
            <a:endParaRPr lang="en-US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6" name="Oval 5"/>
          <p:cNvSpPr/>
          <p:nvPr/>
        </p:nvSpPr>
        <p:spPr>
          <a:xfrm>
            <a:off x="0" y="3910773"/>
            <a:ext cx="3935472" cy="792215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526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IGO Logo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65"/>
            <a:ext cx="9144000" cy="1581535"/>
          </a:xfrm>
          <a:prstGeom prst="rect">
            <a:avLst/>
          </a:prstGeom>
        </p:spPr>
      </p:pic>
      <p:pic>
        <p:nvPicPr>
          <p:cNvPr id="8" name="Picture 7" descr="LQRtestmass_closed_loo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2273"/>
            <a:ext cx="9144000" cy="5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1 </a:t>
            </a:r>
            <a:r>
              <a:rPr lang="en-US" dirty="0"/>
              <a:t>– Double Pendulum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Test </a:t>
            </a:r>
            <a:r>
              <a:rPr lang="en-US" dirty="0"/>
              <a:t>Mass Control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230-401A-2B4B-BBAD-385346CC954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9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IGO Logo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65"/>
            <a:ext cx="9144000" cy="1581535"/>
          </a:xfrm>
          <a:prstGeom prst="rect">
            <a:avLst/>
          </a:prstGeom>
        </p:spPr>
      </p:pic>
      <p:pic>
        <p:nvPicPr>
          <p:cNvPr id="5" name="Picture 4" descr="LQRforces_closed_loo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1475"/>
            <a:ext cx="9144000" cy="5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</a:t>
            </a:r>
            <a:r>
              <a:rPr lang="en-US" dirty="0" smtClean="0"/>
              <a:t>1 – </a:t>
            </a:r>
            <a:r>
              <a:rPr lang="en-US" dirty="0"/>
              <a:t>Double Pendulum </a:t>
            </a:r>
            <a:br>
              <a:rPr lang="en-US" dirty="0"/>
            </a:br>
            <a:r>
              <a:rPr lang="en-US" dirty="0"/>
              <a:t>Test Mass Control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230-401A-2B4B-BBAD-385346CC954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13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QR_bandwidt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6563"/>
            <a:ext cx="9144000" cy="5080000"/>
          </a:xfrm>
          <a:prstGeom prst="rect">
            <a:avLst/>
          </a:prstGeom>
        </p:spPr>
      </p:pic>
      <p:pic>
        <p:nvPicPr>
          <p:cNvPr id="7" name="Picture 6" descr="LIGO Logo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65"/>
            <a:ext cx="9144000" cy="15815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</a:t>
            </a:r>
            <a:r>
              <a:rPr lang="en-US" dirty="0" smtClean="0"/>
              <a:t>1 – </a:t>
            </a:r>
            <a:r>
              <a:rPr lang="en-US" dirty="0"/>
              <a:t>Double Pendulum </a:t>
            </a:r>
            <a:br>
              <a:rPr lang="en-US" dirty="0"/>
            </a:br>
            <a:r>
              <a:rPr lang="en-US" dirty="0"/>
              <a:t>Test Mass Control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230-401A-2B4B-BBAD-385346CC9546}" type="slidenum">
              <a:rPr lang="en-US" smtClean="0"/>
              <a:t>18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43988" y="1597121"/>
            <a:ext cx="3394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Lucida Grande"/>
                <a:ea typeface="Lucida Grande"/>
                <a:cs typeface="Lucida Grande"/>
              </a:rPr>
              <a:t>λ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23184" y="6392381"/>
            <a:ext cx="3394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Lucida Grande"/>
                <a:ea typeface="Lucida Grande"/>
                <a:cs typeface="Lucida Grande"/>
              </a:rPr>
              <a:t>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237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ismic_nois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000"/>
            <a:ext cx="9144000" cy="5080000"/>
          </a:xfrm>
          <a:prstGeom prst="rect">
            <a:avLst/>
          </a:prstGeom>
        </p:spPr>
      </p:pic>
      <p:pic>
        <p:nvPicPr>
          <p:cNvPr id="6" name="Picture 5" descr="LIGO Logo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65"/>
            <a:ext cx="9144000" cy="15815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</a:t>
            </a:r>
            <a:r>
              <a:rPr lang="en-US" dirty="0" smtClean="0"/>
              <a:t>1 – </a:t>
            </a:r>
            <a:r>
              <a:rPr lang="en-US" dirty="0"/>
              <a:t>Double Pendulum </a:t>
            </a:r>
            <a:br>
              <a:rPr lang="en-US" dirty="0"/>
            </a:br>
            <a:r>
              <a:rPr lang="en-US" dirty="0"/>
              <a:t>Test Mass Control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230-401A-2B4B-BBAD-385346CC9546}" type="slidenum">
              <a:rPr lang="en-US" smtClean="0"/>
              <a:t>19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48877" y="4589815"/>
            <a:ext cx="3243935" cy="6463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How does the RMS test </a:t>
            </a:r>
            <a:r>
              <a:rPr lang="en-US" dirty="0" smtClean="0"/>
              <a:t>mass displacement </a:t>
            </a:r>
            <a:r>
              <a:rPr lang="en-US" dirty="0" smtClean="0"/>
              <a:t>change </a:t>
            </a:r>
            <a:r>
              <a:rPr lang="en-US" dirty="0"/>
              <a:t>with </a:t>
            </a:r>
            <a:r>
              <a:rPr lang="en-US" dirty="0" err="1"/>
              <a:t>λ</a:t>
            </a:r>
            <a:r>
              <a:rPr lang="en-US" dirty="0"/>
              <a:t>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116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IGO Logo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65"/>
            <a:ext cx="9144000" cy="15815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LQR description</a:t>
            </a:r>
          </a:p>
          <a:p>
            <a:r>
              <a:rPr lang="en-US" dirty="0" smtClean="0"/>
              <a:t>LQR derivation</a:t>
            </a:r>
          </a:p>
          <a:p>
            <a:pPr lvl="1"/>
            <a:r>
              <a:rPr lang="en-US" dirty="0" smtClean="0"/>
              <a:t>Double pendulum test mass control example</a:t>
            </a:r>
          </a:p>
          <a:p>
            <a:r>
              <a:rPr lang="en-US" dirty="0" smtClean="0"/>
              <a:t>LQR observer formulation</a:t>
            </a:r>
          </a:p>
          <a:p>
            <a:pPr lvl="1"/>
            <a:r>
              <a:rPr lang="en-US" dirty="0" smtClean="0"/>
              <a:t>Quad pendulum damping observer example</a:t>
            </a:r>
          </a:p>
          <a:p>
            <a:r>
              <a:rPr lang="en-US" dirty="0" smtClean="0"/>
              <a:t>Augmenting the </a:t>
            </a:r>
            <a:r>
              <a:rPr lang="en-US" dirty="0" smtClean="0"/>
              <a:t>plant for more complexity</a:t>
            </a:r>
            <a:endParaRPr lang="en-US" dirty="0" smtClean="0"/>
          </a:p>
          <a:p>
            <a:pPr lvl="1"/>
            <a:r>
              <a:rPr lang="en-US" dirty="0" smtClean="0"/>
              <a:t>Example: Frequency domain LQR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230-401A-2B4B-BBAD-385346CC95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71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IGO Logo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65"/>
            <a:ext cx="9144000" cy="1581535"/>
          </a:xfrm>
          <a:prstGeom prst="rect">
            <a:avLst/>
          </a:prstGeom>
        </p:spPr>
      </p:pic>
      <p:pic>
        <p:nvPicPr>
          <p:cNvPr id="5" name="Picture 4" descr="LQR_testmass_displaceme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4846"/>
            <a:ext cx="9144000" cy="5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</a:t>
            </a:r>
            <a:r>
              <a:rPr lang="en-US" dirty="0" smtClean="0"/>
              <a:t>1 – </a:t>
            </a:r>
            <a:r>
              <a:rPr lang="en-US" dirty="0"/>
              <a:t>Double Pendulum </a:t>
            </a:r>
            <a:br>
              <a:rPr lang="en-US" dirty="0"/>
            </a:br>
            <a:r>
              <a:rPr lang="en-US" dirty="0"/>
              <a:t>Test Mass Control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230-401A-2B4B-BBAD-385346CC9546}" type="slidenum">
              <a:rPr lang="en-US" smtClean="0"/>
              <a:t>20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33751" y="1597121"/>
            <a:ext cx="3394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Lucida Grande"/>
                <a:ea typeface="Lucida Grande"/>
                <a:cs typeface="Lucida Grande"/>
              </a:rPr>
              <a:t>λ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24113" y="6364537"/>
            <a:ext cx="3394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Lucida Grande"/>
                <a:ea typeface="Lucida Grande"/>
                <a:cs typeface="Lucida Grande"/>
              </a:rPr>
              <a:t>λ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81899" y="4904185"/>
            <a:ext cx="707882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00344" y="4493172"/>
            <a:ext cx="6060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this dashed line is the requirement,</a:t>
            </a:r>
            <a:r>
              <a:rPr lang="en-US" dirty="0">
                <a:latin typeface="Lucida Grande"/>
                <a:ea typeface="Lucida Grande"/>
                <a:cs typeface="Lucida Grande"/>
              </a:rPr>
              <a:t> </a:t>
            </a:r>
            <a:r>
              <a:rPr lang="en-US" dirty="0" smtClean="0">
                <a:latin typeface="Lucida Grande"/>
                <a:ea typeface="Lucida Grande"/>
                <a:cs typeface="Lucida Grande"/>
              </a:rPr>
              <a:t>we need </a:t>
            </a:r>
            <a:r>
              <a:rPr lang="en-US" dirty="0" err="1" smtClean="0">
                <a:latin typeface="Lucida Grande"/>
                <a:ea typeface="Lucida Grande"/>
                <a:cs typeface="Lucida Grande"/>
              </a:rPr>
              <a:t>λ</a:t>
            </a:r>
            <a:r>
              <a:rPr lang="en-US" dirty="0" smtClean="0">
                <a:latin typeface="Lucida Grande"/>
                <a:ea typeface="Lucida Grande"/>
                <a:cs typeface="Lucida Grande"/>
              </a:rPr>
              <a:t> &lt; 1e-18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661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IGO Logo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65"/>
            <a:ext cx="9144000" cy="15815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Observer Design with LQR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5548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Recall from yesterday, a system of the form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has an observer of the form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where     is the estimated state.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230-401A-2B4B-BBAD-385346CC9546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9351592"/>
              </p:ext>
            </p:extLst>
          </p:nvPr>
        </p:nvGraphicFramePr>
        <p:xfrm>
          <a:off x="3137265" y="2425467"/>
          <a:ext cx="1690687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20" name="Equation" r:id="rId4" imgW="762000" imgH="419100" progId="Equation.3">
                  <p:embed/>
                </p:oleObj>
              </mc:Choice>
              <mc:Fallback>
                <p:oleObj name="Equation" r:id="rId4" imgW="7620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37265" y="2425467"/>
                        <a:ext cx="1690687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3903565"/>
              </p:ext>
            </p:extLst>
          </p:nvPr>
        </p:nvGraphicFramePr>
        <p:xfrm>
          <a:off x="2440357" y="4034556"/>
          <a:ext cx="324167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21" name="Equation" r:id="rId6" imgW="1460500" imgH="266700" progId="Equation.3">
                  <p:embed/>
                </p:oleObj>
              </mc:Choice>
              <mc:Fallback>
                <p:oleObj name="Equation" r:id="rId6" imgW="14605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40357" y="4034556"/>
                        <a:ext cx="3241675" cy="592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4909233"/>
              </p:ext>
            </p:extLst>
          </p:nvPr>
        </p:nvGraphicFramePr>
        <p:xfrm>
          <a:off x="1704680" y="4639269"/>
          <a:ext cx="28257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22" name="Equation" r:id="rId8" imgW="127000" imgH="177800" progId="Equation.3">
                  <p:embed/>
                </p:oleObj>
              </mc:Choice>
              <mc:Fallback>
                <p:oleObj name="Equation" r:id="rId8" imgW="127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704680" y="4639269"/>
                        <a:ext cx="282575" cy="395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9068928"/>
              </p:ext>
            </p:extLst>
          </p:nvPr>
        </p:nvGraphicFramePr>
        <p:xfrm>
          <a:off x="1562402" y="5590382"/>
          <a:ext cx="5526087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23" name="Equation" r:id="rId10" imgW="2489200" imgH="482600" progId="Equation.3">
                  <p:embed/>
                </p:oleObj>
              </mc:Choice>
              <mc:Fallback>
                <p:oleObj name="Equation" r:id="rId10" imgW="24892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62402" y="5590382"/>
                        <a:ext cx="5526087" cy="1071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511050" y="5117958"/>
            <a:ext cx="462758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The observer error is </a:t>
            </a:r>
            <a:r>
              <a:rPr lang="en-US" sz="3200" dirty="0" smtClean="0"/>
              <a:t>then,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67471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LIGO_Logo_sm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07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Control/Observer Separation Principal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230-401A-2B4B-BBAD-385346CC9546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782138"/>
              </p:ext>
            </p:extLst>
          </p:nvPr>
        </p:nvGraphicFramePr>
        <p:xfrm>
          <a:off x="2602293" y="2819908"/>
          <a:ext cx="287655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57" name="Equation" r:id="rId4" imgW="1295400" imgH="241300" progId="Equation.3">
                  <p:embed/>
                </p:oleObj>
              </mc:Choice>
              <mc:Fallback>
                <p:oleObj name="Equation" r:id="rId4" imgW="12954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02293" y="2819908"/>
                        <a:ext cx="2876550" cy="534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6035514"/>
              </p:ext>
            </p:extLst>
          </p:nvPr>
        </p:nvGraphicFramePr>
        <p:xfrm>
          <a:off x="2991210" y="1965325"/>
          <a:ext cx="185896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58" name="Equation" r:id="rId6" imgW="838200" imgH="177800" progId="Equation.3">
                  <p:embed/>
                </p:oleObj>
              </mc:Choice>
              <mc:Fallback>
                <p:oleObj name="Equation" r:id="rId6" imgW="8382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91210" y="1965325"/>
                        <a:ext cx="1858963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80137" y="1417638"/>
            <a:ext cx="740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control feedback using the estimated state, the system state space is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34275" y="2450576"/>
            <a:ext cx="740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Augmenting this plant with the state estimation error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86675" y="3409843"/>
            <a:ext cx="740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get the full closed loop system/compensator state space as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2499447"/>
              </p:ext>
            </p:extLst>
          </p:nvPr>
        </p:nvGraphicFramePr>
        <p:xfrm>
          <a:off x="1893547" y="3779175"/>
          <a:ext cx="4787900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59" name="Equation" r:id="rId8" imgW="2159000" imgH="495300" progId="Equation.3">
                  <p:embed/>
                </p:oleObj>
              </mc:Choice>
              <mc:Fallback>
                <p:oleObj name="Equation" r:id="rId8" imgW="21590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893547" y="3779175"/>
                        <a:ext cx="4787900" cy="1095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74102" y="4924850"/>
            <a:ext cx="7404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Because this matrix is block-triangular, the eigenvalues (poles) simple the combined set of the eigenvalues of </a:t>
            </a:r>
            <a:r>
              <a:rPr lang="en-US" i="1" dirty="0" smtClean="0"/>
              <a:t>(A-BK) </a:t>
            </a:r>
            <a:r>
              <a:rPr lang="en-US" dirty="0" smtClean="0"/>
              <a:t>and </a:t>
            </a:r>
            <a:r>
              <a:rPr lang="en-US" i="1" dirty="0" smtClean="0"/>
              <a:t>(A-LC).</a:t>
            </a:r>
            <a:r>
              <a:rPr lang="en-US" dirty="0"/>
              <a:t> </a:t>
            </a:r>
            <a:r>
              <a:rPr lang="en-US" dirty="0" smtClean="0"/>
              <a:t>Thus, the poles of the control and estimator design are </a:t>
            </a:r>
            <a:r>
              <a:rPr lang="en-US" b="1" dirty="0" smtClean="0"/>
              <a:t>independent</a:t>
            </a:r>
            <a:r>
              <a:rPr lang="en-US" dirty="0" smtClean="0"/>
              <a:t>. So, one can design each piece individually, and be confident of where the closed loop poles will be.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102548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LIGO_Logo_sm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07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Observer – Controller Duality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230-401A-2B4B-BBAD-385346CC9546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638630"/>
              </p:ext>
            </p:extLst>
          </p:nvPr>
        </p:nvGraphicFramePr>
        <p:xfrm>
          <a:off x="1247980" y="2068061"/>
          <a:ext cx="188912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67" name="Equation" r:id="rId4" imgW="850900" imgH="203200" progId="Equation.3">
                  <p:embed/>
                </p:oleObj>
              </mc:Choice>
              <mc:Fallback>
                <p:oleObj name="Equation" r:id="rId4" imgW="850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47980" y="2068061"/>
                        <a:ext cx="1889125" cy="45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>
            <a:off x="3234712" y="2130935"/>
            <a:ext cx="1744351" cy="24543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0842" y="1898155"/>
            <a:ext cx="1099755" cy="731837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246527"/>
              </p:ext>
            </p:extLst>
          </p:nvPr>
        </p:nvGraphicFramePr>
        <p:xfrm>
          <a:off x="5185345" y="2058913"/>
          <a:ext cx="2038176" cy="459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68" name="Equation" r:id="rId7" imgW="901700" imgH="203200" progId="Equation.3">
                  <p:embed/>
                </p:oleObj>
              </mc:Choice>
              <mc:Fallback>
                <p:oleObj name="Equation" r:id="rId7" imgW="901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85345" y="2058913"/>
                        <a:ext cx="2038176" cy="4599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23557" y="1417638"/>
            <a:ext cx="19111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Observer error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312366" y="1491271"/>
            <a:ext cx="19111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Control error</a:t>
            </a:r>
            <a:endParaRPr lang="en-US" sz="2000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778391"/>
              </p:ext>
            </p:extLst>
          </p:nvPr>
        </p:nvGraphicFramePr>
        <p:xfrm>
          <a:off x="3215436" y="2886014"/>
          <a:ext cx="1268412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69" name="Equation" r:id="rId9" imgW="571500" imgH="203200" progId="Equation.3">
                  <p:embed/>
                </p:oleObj>
              </mc:Choice>
              <mc:Fallback>
                <p:oleObj name="Equation" r:id="rId9" imgW="571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15436" y="2886014"/>
                        <a:ext cx="1268412" cy="449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031021" y="2925980"/>
            <a:ext cx="6865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that the poles of                         are the same as its transpose</a:t>
            </a:r>
            <a:endParaRPr lang="en-US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307605"/>
              </p:ext>
            </p:extLst>
          </p:nvPr>
        </p:nvGraphicFramePr>
        <p:xfrm>
          <a:off x="7221982" y="2860864"/>
          <a:ext cx="172085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70" name="Equation" r:id="rId11" imgW="774700" imgH="228600" progId="Equation.3">
                  <p:embed/>
                </p:oleObj>
              </mc:Choice>
              <mc:Fallback>
                <p:oleObj name="Equation" r:id="rId11" imgW="7747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221982" y="2860864"/>
                        <a:ext cx="1720850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031022" y="3409987"/>
            <a:ext cx="778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Thus, we can think of the observer feedback design as the ‘control’ design of the fictitious system </a:t>
            </a:r>
            <a:endParaRPr lang="en-US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117429"/>
              </p:ext>
            </p:extLst>
          </p:nvPr>
        </p:nvGraphicFramePr>
        <p:xfrm>
          <a:off x="3715276" y="3927522"/>
          <a:ext cx="2143125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71" name="Equation" r:id="rId13" imgW="965200" imgH="482600" progId="Equation.3">
                  <p:embed/>
                </p:oleObj>
              </mc:Choice>
              <mc:Fallback>
                <p:oleObj name="Equation" r:id="rId13" imgW="9652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715276" y="3927522"/>
                        <a:ext cx="2143125" cy="1071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" name="Group 40"/>
          <p:cNvGrpSpPr/>
          <p:nvPr/>
        </p:nvGrpSpPr>
        <p:grpSpPr>
          <a:xfrm>
            <a:off x="1609392" y="5067656"/>
            <a:ext cx="5984935" cy="1615632"/>
            <a:chOff x="1521381" y="5180831"/>
            <a:chExt cx="5984935" cy="1615632"/>
          </a:xfrm>
        </p:grpSpPr>
        <p:sp>
          <p:nvSpPr>
            <p:cNvPr id="11" name="TextBox 10"/>
            <p:cNvSpPr txBox="1"/>
            <p:nvPr/>
          </p:nvSpPr>
          <p:spPr>
            <a:xfrm>
              <a:off x="1650315" y="5545517"/>
              <a:ext cx="27455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Control design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82586" y="5545517"/>
              <a:ext cx="24930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Observer design</a:t>
              </a:r>
              <a:endParaRPr lang="en-US" dirty="0"/>
            </a:p>
          </p:txBody>
        </p:sp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31901611"/>
                </p:ext>
              </p:extLst>
            </p:nvPr>
          </p:nvGraphicFramePr>
          <p:xfrm>
            <a:off x="2340356" y="5978865"/>
            <a:ext cx="344488" cy="344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872" name="Equation" r:id="rId15" imgW="152400" imgH="152400" progId="Equation.3">
                    <p:embed/>
                  </p:oleObj>
                </mc:Choice>
                <mc:Fallback>
                  <p:oleObj name="Equation" r:id="rId15" imgW="1524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2340356" y="5978865"/>
                          <a:ext cx="344488" cy="3444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84231153"/>
                </p:ext>
              </p:extLst>
            </p:nvPr>
          </p:nvGraphicFramePr>
          <p:xfrm>
            <a:off x="6097288" y="5877124"/>
            <a:ext cx="487363" cy="430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873" name="Equation" r:id="rId17" imgW="215900" imgH="190500" progId="Equation.3">
                    <p:embed/>
                  </p:oleObj>
                </mc:Choice>
                <mc:Fallback>
                  <p:oleObj name="Equation" r:id="rId17" imgW="215900" imgH="1905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6097288" y="5877124"/>
                          <a:ext cx="487363" cy="4302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TextBox 21"/>
            <p:cNvSpPr txBox="1"/>
            <p:nvPr/>
          </p:nvSpPr>
          <p:spPr>
            <a:xfrm>
              <a:off x="1521381" y="5180831"/>
              <a:ext cx="59849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Control-Observer Duals</a:t>
              </a:r>
              <a:endParaRPr lang="en-US" sz="2400" dirty="0"/>
            </a:p>
          </p:txBody>
        </p:sp>
        <p:sp>
          <p:nvSpPr>
            <p:cNvPr id="23" name="Left-Right Arrow 22"/>
            <p:cNvSpPr/>
            <p:nvPr/>
          </p:nvSpPr>
          <p:spPr>
            <a:xfrm>
              <a:off x="3432521" y="6073644"/>
              <a:ext cx="2096930" cy="221117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11110529"/>
                </p:ext>
              </p:extLst>
            </p:nvPr>
          </p:nvGraphicFramePr>
          <p:xfrm>
            <a:off x="2340356" y="6389563"/>
            <a:ext cx="344488" cy="344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874" name="Equation" r:id="rId19" imgW="152400" imgH="152400" progId="Equation.3">
                    <p:embed/>
                  </p:oleObj>
                </mc:Choice>
                <mc:Fallback>
                  <p:oleObj name="Equation" r:id="rId19" imgW="1524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2340356" y="6389563"/>
                          <a:ext cx="344488" cy="3444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38604185"/>
                </p:ext>
              </p:extLst>
            </p:nvPr>
          </p:nvGraphicFramePr>
          <p:xfrm>
            <a:off x="6088190" y="6336088"/>
            <a:ext cx="487362" cy="460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875" name="Equation" r:id="rId21" imgW="215900" imgH="203200" progId="Equation.3">
                    <p:embed/>
                  </p:oleObj>
                </mc:Choice>
                <mc:Fallback>
                  <p:oleObj name="Equation" r:id="rId21" imgW="2159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6088190" y="6336088"/>
                          <a:ext cx="487362" cy="4603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Left-Right Arrow 25"/>
            <p:cNvSpPr/>
            <p:nvPr/>
          </p:nvSpPr>
          <p:spPr>
            <a:xfrm>
              <a:off x="3440459" y="6451606"/>
              <a:ext cx="2096930" cy="221117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1521381" y="5608392"/>
              <a:ext cx="5700601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522905" y="5924267"/>
              <a:ext cx="5700601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522905" y="6402117"/>
              <a:ext cx="5700601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522920" y="6771775"/>
              <a:ext cx="5700601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521381" y="5603599"/>
              <a:ext cx="0" cy="116817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221982" y="5591024"/>
              <a:ext cx="1539" cy="118075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4483848" y="5605101"/>
              <a:ext cx="0" cy="116817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427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LIGO Logo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65"/>
            <a:ext cx="9144000" cy="15815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Observer LQR design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5732" y="1625502"/>
            <a:ext cx="778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So, we can use LQR to chose how the estimation error evolves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509700" y="5151929"/>
            <a:ext cx="77335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Courier"/>
                <a:cs typeface="Courier"/>
              </a:rPr>
              <a:t>% LQR 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observer feedback matrix</a:t>
            </a:r>
          </a:p>
          <a:p>
            <a:r>
              <a:rPr lang="en-US" dirty="0" err="1" smtClean="0">
                <a:solidFill>
                  <a:srgbClr val="000000"/>
                </a:solidFill>
                <a:latin typeface="Courier"/>
                <a:cs typeface="Courier"/>
              </a:rPr>
              <a:t>L_transpose</a:t>
            </a: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 = </a:t>
            </a:r>
            <a:r>
              <a:rPr lang="en-US" dirty="0" err="1">
                <a:latin typeface="Courier"/>
                <a:cs typeface="Courier"/>
              </a:rPr>
              <a:t>lqr</a:t>
            </a:r>
            <a:r>
              <a:rPr lang="en-US" dirty="0">
                <a:latin typeface="Courier"/>
                <a:cs typeface="Courier"/>
              </a:rPr>
              <a:t>(transpose(A),transpose(C),</a:t>
            </a:r>
            <a:r>
              <a:rPr lang="en-US" dirty="0" err="1">
                <a:latin typeface="Courier"/>
                <a:cs typeface="Courier"/>
              </a:rPr>
              <a:t>Qe,Re</a:t>
            </a:r>
            <a:r>
              <a:rPr lang="en-US" dirty="0" smtClean="0">
                <a:latin typeface="Courier"/>
                <a:cs typeface="Courier"/>
              </a:rPr>
              <a:t>);</a:t>
            </a:r>
            <a:endParaRPr lang="en-US" dirty="0">
              <a:solidFill>
                <a:srgbClr val="000000"/>
              </a:solidFill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L </a:t>
            </a:r>
            <a:r>
              <a:rPr lang="en-US" dirty="0">
                <a:latin typeface="Courier"/>
                <a:cs typeface="Courier"/>
              </a:rPr>
              <a:t>= </a:t>
            </a:r>
            <a:r>
              <a:rPr lang="en-US" dirty="0" smtClean="0">
                <a:latin typeface="Courier"/>
                <a:cs typeface="Courier"/>
              </a:rPr>
              <a:t>transpose(</a:t>
            </a:r>
            <a:r>
              <a:rPr lang="en-US" dirty="0" err="1" smtClean="0">
                <a:solidFill>
                  <a:srgbClr val="000000"/>
                </a:solidFill>
                <a:latin typeface="Courier"/>
                <a:cs typeface="Courier"/>
              </a:rPr>
              <a:t>L_transpose</a:t>
            </a:r>
            <a:r>
              <a:rPr lang="en-US" dirty="0" smtClean="0">
                <a:latin typeface="Courier"/>
                <a:cs typeface="Courier"/>
              </a:rPr>
              <a:t>);</a:t>
            </a:r>
            <a:endParaRPr lang="en-US" dirty="0">
              <a:latin typeface="Courier"/>
              <a:cs typeface="Courier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857024"/>
              </p:ext>
            </p:extLst>
          </p:nvPr>
        </p:nvGraphicFramePr>
        <p:xfrm>
          <a:off x="1061919" y="2205823"/>
          <a:ext cx="3106737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03" name="Equation" r:id="rId4" imgW="1574800" imgH="457200" progId="Equation.3">
                  <p:embed/>
                </p:oleObj>
              </mc:Choice>
              <mc:Fallback>
                <p:oleObj name="Equation" r:id="rId4" imgW="15748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1919" y="2205823"/>
                        <a:ext cx="3106737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528957"/>
              </p:ext>
            </p:extLst>
          </p:nvPr>
        </p:nvGraphicFramePr>
        <p:xfrm>
          <a:off x="1061919" y="3912149"/>
          <a:ext cx="324167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04" name="Equation" r:id="rId6" imgW="1460500" imgH="266700" progId="Equation.3">
                  <p:embed/>
                </p:oleObj>
              </mc:Choice>
              <mc:Fallback>
                <p:oleObj name="Equation" r:id="rId6" imgW="14605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61919" y="3912149"/>
                        <a:ext cx="3241675" cy="592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6463414" y="2205823"/>
            <a:ext cx="2366246" cy="2002395"/>
            <a:chOff x="6238038" y="2303250"/>
            <a:chExt cx="2366246" cy="2002395"/>
          </a:xfrm>
        </p:grpSpPr>
        <p:sp>
          <p:nvSpPr>
            <p:cNvPr id="10" name="TextBox 9"/>
            <p:cNvSpPr txBox="1"/>
            <p:nvPr/>
          </p:nvSpPr>
          <p:spPr>
            <a:xfrm>
              <a:off x="6238039" y="2303250"/>
              <a:ext cx="23479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Recall that </a:t>
              </a:r>
              <a:endParaRPr lang="en-US" dirty="0"/>
            </a:p>
          </p:txBody>
        </p:sp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53294025"/>
                </p:ext>
              </p:extLst>
            </p:nvPr>
          </p:nvGraphicFramePr>
          <p:xfrm>
            <a:off x="6363768" y="2672582"/>
            <a:ext cx="1882746" cy="9413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505" name="Equation" r:id="rId8" imgW="965200" imgH="482600" progId="Equation.3">
                    <p:embed/>
                  </p:oleObj>
                </mc:Choice>
                <mc:Fallback>
                  <p:oleObj name="Equation" r:id="rId8" imgW="965200" imgH="482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6363768" y="2672582"/>
                          <a:ext cx="1882746" cy="94137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6250597" y="3640677"/>
              <a:ext cx="23536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Where the dynamics are the same as </a:t>
              </a:r>
              <a:r>
                <a:rPr lang="en-US" i="1" dirty="0" smtClean="0"/>
                <a:t>e</a:t>
              </a:r>
              <a:r>
                <a:rPr lang="en-US" dirty="0" smtClean="0"/>
                <a:t>. </a:t>
              </a:r>
              <a:endParaRPr lang="en-US" dirty="0"/>
            </a:p>
          </p:txBody>
        </p:sp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36470775"/>
                </p:ext>
              </p:extLst>
            </p:nvPr>
          </p:nvGraphicFramePr>
          <p:xfrm>
            <a:off x="8289122" y="3690876"/>
            <a:ext cx="296863" cy="322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506" name="Equation" r:id="rId10" imgW="152400" imgH="165100" progId="Equation.3">
                    <p:embed/>
                  </p:oleObj>
                </mc:Choice>
                <mc:Fallback>
                  <p:oleObj name="Equation" r:id="rId10" imgW="152400" imgH="1651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8289122" y="3690876"/>
                          <a:ext cx="296863" cy="3222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Rectangle 13"/>
            <p:cNvSpPr/>
            <p:nvPr/>
          </p:nvSpPr>
          <p:spPr>
            <a:xfrm>
              <a:off x="6238038" y="2672582"/>
              <a:ext cx="2353687" cy="1633063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04116" y="3110698"/>
            <a:ext cx="5532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i="1" dirty="0" err="1" smtClean="0"/>
              <a:t>Q</a:t>
            </a:r>
            <a:r>
              <a:rPr lang="en-US" i="1" baseline="-25000" dirty="0" err="1" smtClean="0"/>
              <a:t>e</a:t>
            </a:r>
            <a:r>
              <a:rPr lang="en-US" dirty="0" smtClean="0"/>
              <a:t> weights the estimation error</a:t>
            </a:r>
          </a:p>
          <a:p>
            <a:pPr marL="285750" indent="-285750">
              <a:buFont typeface="Arial"/>
              <a:buChar char="•"/>
            </a:pPr>
            <a:r>
              <a:rPr lang="en-US" i="1" dirty="0" smtClean="0"/>
              <a:t>R</a:t>
            </a:r>
            <a:r>
              <a:rPr lang="en-US" i="1" baseline="-25000" dirty="0" smtClean="0"/>
              <a:t>e</a:t>
            </a:r>
            <a:r>
              <a:rPr lang="en-US" i="1" dirty="0" smtClean="0"/>
              <a:t> </a:t>
            </a:r>
            <a:r>
              <a:rPr lang="en-US" dirty="0" smtClean="0"/>
              <a:t>weights the feedback of the noisy measured output </a:t>
            </a:r>
            <a:endParaRPr lang="en-US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545211" y="4839625"/>
            <a:ext cx="2347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Matlab</a:t>
            </a:r>
            <a:r>
              <a:rPr lang="en-US" dirty="0" smtClean="0"/>
              <a:t> code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09700" y="5208957"/>
            <a:ext cx="7185216" cy="866302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50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888"/>
            <a:ext cx="8229600" cy="1143000"/>
          </a:xfrm>
        </p:spPr>
        <p:txBody>
          <a:bodyPr/>
          <a:lstStyle/>
          <a:p>
            <a:r>
              <a:rPr lang="en-US" dirty="0" smtClean="0"/>
              <a:t>Example 2 </a:t>
            </a:r>
            <a:r>
              <a:rPr lang="en-US" dirty="0" smtClean="0"/>
              <a:t>– quad damping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230-401A-2B4B-BBAD-385346CC9546}" type="slidenum">
              <a:rPr lang="en-US" smtClean="0"/>
              <a:t>25</a:t>
            </a:fld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917159" y="1753878"/>
            <a:ext cx="6281027" cy="2003141"/>
            <a:chOff x="-39459" y="2020218"/>
            <a:chExt cx="6555733" cy="2090750"/>
          </a:xfrm>
        </p:grpSpPr>
        <p:grpSp>
          <p:nvGrpSpPr>
            <p:cNvPr id="7" name="Group 6"/>
            <p:cNvGrpSpPr/>
            <p:nvPr/>
          </p:nvGrpSpPr>
          <p:grpSpPr>
            <a:xfrm>
              <a:off x="996817" y="2020218"/>
              <a:ext cx="2587760" cy="2090750"/>
              <a:chOff x="720210" y="1878152"/>
              <a:chExt cx="2587760" cy="209075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049120" y="1878152"/>
                <a:ext cx="1663607" cy="66535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quad</a:t>
                </a:r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970349" y="3303548"/>
                <a:ext cx="1794869" cy="66535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-gain*derivative</a:t>
                </a:r>
                <a:endParaRPr lang="en-US" dirty="0"/>
              </a:p>
            </p:txBody>
          </p:sp>
          <p:cxnSp>
            <p:nvCxnSpPr>
              <p:cNvPr id="10" name="Straight Arrow Connector 9"/>
              <p:cNvCxnSpPr/>
              <p:nvPr/>
            </p:nvCxnSpPr>
            <p:spPr>
              <a:xfrm flipV="1">
                <a:off x="2712727" y="2071842"/>
                <a:ext cx="595243" cy="773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>
                <a:endCxn id="9" idx="3"/>
              </p:cNvCxnSpPr>
              <p:nvPr/>
            </p:nvCxnSpPr>
            <p:spPr>
              <a:xfrm flipH="1">
                <a:off x="2765217" y="3626640"/>
                <a:ext cx="208448" cy="958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986789" y="2360326"/>
                <a:ext cx="0" cy="126631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>
                <a:stCxn id="9" idx="1"/>
              </p:cNvCxnSpPr>
              <p:nvPr/>
            </p:nvCxnSpPr>
            <p:spPr>
              <a:xfrm flipH="1">
                <a:off x="720210" y="3636225"/>
                <a:ext cx="250139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724216" y="2203092"/>
                <a:ext cx="0" cy="142354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>
                <a:endCxn id="8" idx="1"/>
              </p:cNvCxnSpPr>
              <p:nvPr/>
            </p:nvCxnSpPr>
            <p:spPr>
              <a:xfrm>
                <a:off x="724216" y="2203092"/>
                <a:ext cx="324904" cy="773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Straight Connector 25"/>
            <p:cNvCxnSpPr/>
            <p:nvPr/>
          </p:nvCxnSpPr>
          <p:spPr>
            <a:xfrm flipH="1" flipV="1">
              <a:off x="2953849" y="2487582"/>
              <a:ext cx="309547" cy="1481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3329010" y="2728862"/>
              <a:ext cx="15172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Top mass</a:t>
              </a:r>
            </a:p>
            <a:p>
              <a:r>
                <a:rPr lang="en-US" dirty="0" smtClean="0"/>
                <a:t>displacement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767940" y="2020218"/>
              <a:ext cx="2748334" cy="385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Test mass displacement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-39459" y="2799283"/>
              <a:ext cx="12037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Top mass</a:t>
              </a:r>
            </a:p>
            <a:p>
              <a:r>
                <a:rPr lang="en-US" dirty="0" smtClean="0"/>
                <a:t>input</a:t>
              </a:r>
              <a:endParaRPr lang="en-US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690030" y="4606020"/>
            <a:ext cx="7248633" cy="2003141"/>
            <a:chOff x="72229" y="4536323"/>
            <a:chExt cx="7248633" cy="2003141"/>
          </a:xfrm>
        </p:grpSpPr>
        <p:sp>
          <p:nvSpPr>
            <p:cNvPr id="64" name="TextBox 63"/>
            <p:cNvSpPr txBox="1"/>
            <p:nvPr/>
          </p:nvSpPr>
          <p:spPr>
            <a:xfrm>
              <a:off x="3959502" y="4543387"/>
              <a:ext cx="3361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Test mass displacement</a:t>
              </a:r>
              <a:endParaRPr lang="en-US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959502" y="6164379"/>
              <a:ext cx="2904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Top mass velocity estimate</a:t>
              </a:r>
              <a:endParaRPr lang="en-US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536812" y="4536323"/>
              <a:ext cx="1593896" cy="63747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quad</a:t>
              </a:r>
              <a:endParaRPr lang="en-US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511634" y="5901990"/>
              <a:ext cx="1719658" cy="63747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-gain</a:t>
              </a:r>
              <a:endParaRPr lang="en-US" dirty="0"/>
            </a:p>
          </p:txBody>
        </p:sp>
        <p:cxnSp>
          <p:nvCxnSpPr>
            <p:cNvPr id="68" name="Straight Arrow Connector 67"/>
            <p:cNvCxnSpPr/>
            <p:nvPr/>
          </p:nvCxnSpPr>
          <p:spPr>
            <a:xfrm flipV="1">
              <a:off x="3130709" y="4709322"/>
              <a:ext cx="570300" cy="741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endCxn id="67" idx="3"/>
            </p:cNvCxnSpPr>
            <p:nvPr/>
          </p:nvCxnSpPr>
          <p:spPr>
            <a:xfrm flipH="1">
              <a:off x="3231292" y="6211544"/>
              <a:ext cx="924306" cy="918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4147692" y="5007475"/>
              <a:ext cx="0" cy="121325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67" idx="1"/>
            </p:cNvCxnSpPr>
            <p:nvPr/>
          </p:nvCxnSpPr>
          <p:spPr>
            <a:xfrm flipH="1" flipV="1">
              <a:off x="1222278" y="6211544"/>
              <a:ext cx="289356" cy="918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1225523" y="4847647"/>
              <a:ext cx="0" cy="13638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endCxn id="66" idx="1"/>
            </p:cNvCxnSpPr>
            <p:nvPr/>
          </p:nvCxnSpPr>
          <p:spPr>
            <a:xfrm>
              <a:off x="1225523" y="4847647"/>
              <a:ext cx="311289" cy="741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3104617" y="4984103"/>
              <a:ext cx="105098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4193317" y="4857791"/>
              <a:ext cx="2399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Top mass displacement</a:t>
              </a:r>
              <a:endParaRPr lang="en-US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2229" y="5180618"/>
              <a:ext cx="1153294" cy="619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Top mass</a:t>
              </a:r>
            </a:p>
            <a:p>
              <a:r>
                <a:rPr lang="en-US" dirty="0" smtClean="0"/>
                <a:t>input</a:t>
              </a:r>
              <a:endParaRPr lang="en-US" dirty="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570954" y="5282743"/>
              <a:ext cx="2175392" cy="63747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Estimator</a:t>
              </a:r>
            </a:p>
            <a:p>
              <a:pPr algn="ctr"/>
              <a:r>
                <a:rPr lang="en-US" i="1" dirty="0" smtClean="0"/>
                <a:t>L</a:t>
              </a:r>
              <a:r>
                <a:rPr lang="en-US" i="1" baseline="30000" dirty="0" smtClean="0"/>
                <a:t>T</a:t>
              </a:r>
              <a:r>
                <a:rPr lang="en-US" i="1" dirty="0" smtClean="0"/>
                <a:t> = </a:t>
              </a:r>
              <a:r>
                <a:rPr lang="en-US" i="1" dirty="0" err="1" smtClean="0"/>
                <a:t>lqr</a:t>
              </a:r>
              <a:r>
                <a:rPr lang="en-US" i="1" dirty="0" smtClean="0"/>
                <a:t>(</a:t>
              </a:r>
              <a:r>
                <a:rPr lang="en-US" i="1" dirty="0" err="1" smtClean="0"/>
                <a:t>A</a:t>
              </a:r>
              <a:r>
                <a:rPr lang="en-US" i="1" baseline="30000" dirty="0" err="1" smtClean="0"/>
                <a:t>T</a:t>
              </a:r>
              <a:r>
                <a:rPr lang="en-US" i="1" dirty="0" err="1" smtClean="0"/>
                <a:t>,C</a:t>
              </a:r>
              <a:r>
                <a:rPr lang="en-US" i="1" baseline="30000" dirty="0" err="1" smtClean="0"/>
                <a:t>T</a:t>
              </a:r>
              <a:r>
                <a:rPr lang="en-US" i="1" dirty="0" err="1" smtClean="0"/>
                <a:t>,Qe,Re</a:t>
              </a:r>
              <a:r>
                <a:rPr lang="en-US" i="1" dirty="0" smtClean="0"/>
                <a:t>)</a:t>
              </a:r>
              <a:endParaRPr lang="en-US" i="1" dirty="0"/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>
              <a:off x="1222278" y="5565916"/>
              <a:ext cx="2348676" cy="741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Box 82"/>
          <p:cNvSpPr txBox="1"/>
          <p:nvPr/>
        </p:nvSpPr>
        <p:spPr>
          <a:xfrm>
            <a:off x="90502" y="1190453"/>
            <a:ext cx="7405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Reference case, pure velocity feedback with no estimation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242902" y="3996142"/>
            <a:ext cx="7405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Test case, velocity feedback using state estimation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347597" y="3438282"/>
            <a:ext cx="1644972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See MATLAB </a:t>
            </a:r>
            <a:endParaRPr lang="en-US" dirty="0" smtClean="0"/>
          </a:p>
          <a:p>
            <a:pPr algn="ctr"/>
            <a:r>
              <a:rPr lang="en-US" dirty="0" smtClean="0"/>
              <a:t>Example </a:t>
            </a:r>
            <a:r>
              <a:rPr lang="en-US" dirty="0" smtClean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54036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LIGO Logo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65"/>
            <a:ext cx="9144000" cy="15815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 – </a:t>
            </a:r>
            <a:r>
              <a:rPr lang="en-US" dirty="0"/>
              <a:t>quad damping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230-401A-2B4B-BBAD-385346CC9546}" type="slidenum">
              <a:rPr lang="en-US" smtClean="0"/>
              <a:t>26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457196" y="2000150"/>
            <a:ext cx="1906598" cy="3522456"/>
            <a:chOff x="457200" y="1559279"/>
            <a:chExt cx="1906598" cy="3522456"/>
          </a:xfrm>
        </p:grpSpPr>
        <p:sp>
          <p:nvSpPr>
            <p:cNvPr id="5" name="Rectangle 4"/>
            <p:cNvSpPr/>
            <p:nvPr/>
          </p:nvSpPr>
          <p:spPr>
            <a:xfrm>
              <a:off x="457200" y="1559279"/>
              <a:ext cx="1906598" cy="15089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46390" y="2137722"/>
              <a:ext cx="1328222" cy="52814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22 kg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46390" y="2981737"/>
              <a:ext cx="1328222" cy="52814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22 kg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46390" y="3761378"/>
              <a:ext cx="1328222" cy="52814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40 kg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46390" y="4553592"/>
              <a:ext cx="1328222" cy="52814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40 kg</a:t>
              </a:r>
              <a:endParaRPr lang="en-US" dirty="0"/>
            </a:p>
          </p:txBody>
        </p:sp>
        <p:cxnSp>
          <p:nvCxnSpPr>
            <p:cNvPr id="11" name="Straight Connector 10"/>
            <p:cNvCxnSpPr>
              <a:stCxn id="6" idx="0"/>
              <a:endCxn id="5" idx="2"/>
            </p:cNvCxnSpPr>
            <p:nvPr/>
          </p:nvCxnSpPr>
          <p:spPr>
            <a:xfrm flipH="1" flipV="1">
              <a:off x="1410499" y="1710177"/>
              <a:ext cx="2" cy="42754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1410501" y="2554192"/>
              <a:ext cx="2" cy="42754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 flipV="1">
              <a:off x="1410497" y="3333833"/>
              <a:ext cx="2" cy="42754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 flipV="1">
              <a:off x="1410495" y="4202999"/>
              <a:ext cx="2" cy="42754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251805"/>
              </p:ext>
            </p:extLst>
          </p:nvPr>
        </p:nvGraphicFramePr>
        <p:xfrm>
          <a:off x="3191987" y="4113607"/>
          <a:ext cx="5054600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59" name="Equation" r:id="rId4" imgW="2590800" imgH="355600" progId="Equation.3">
                  <p:embed/>
                </p:oleObj>
              </mc:Choice>
              <mc:Fallback>
                <p:oleObj name="Equation" r:id="rId4" imgW="2590800" imgH="355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91987" y="4113607"/>
                        <a:ext cx="5054600" cy="693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2657464"/>
              </p:ext>
            </p:extLst>
          </p:nvPr>
        </p:nvGraphicFramePr>
        <p:xfrm>
          <a:off x="5103142" y="5226492"/>
          <a:ext cx="34607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60" name="Equation" r:id="rId6" imgW="177800" imgH="215900" progId="Equation.3">
                  <p:embed/>
                </p:oleObj>
              </mc:Choice>
              <mc:Fallback>
                <p:oleObj name="Equation" r:id="rId6" imgW="177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03142" y="5226492"/>
                        <a:ext cx="346075" cy="420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725356" y="2639497"/>
            <a:ext cx="59614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We only consider the single degree of freedom along the laser beam axis for each stage (longitudinal motion)</a:t>
            </a:r>
            <a:r>
              <a:rPr lang="en-US" dirty="0" smtClean="0"/>
              <a:t>. Thus, we have 8 states with 4 displacements and 4 velocities</a:t>
            </a:r>
            <a:endParaRPr lang="en-US" dirty="0" smtClean="0"/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We only care about estimating the top mass velocity. Thus,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777068" y="4809797"/>
            <a:ext cx="596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We then scan for desirable values for the scalar</a:t>
            </a:r>
            <a:endParaRPr lang="en-US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7694380"/>
              </p:ext>
            </p:extLst>
          </p:nvPr>
        </p:nvGraphicFramePr>
        <p:xfrm>
          <a:off x="160333" y="2634951"/>
          <a:ext cx="2968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61" name="Equation" r:id="rId8" imgW="152400" imgH="203200" progId="Equation.3">
                  <p:embed/>
                </p:oleObj>
              </mc:Choice>
              <mc:Fallback>
                <p:oleObj name="Equation" r:id="rId8" imgW="152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60333" y="2634951"/>
                        <a:ext cx="296863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>
            <a:endCxn id="6" idx="1"/>
          </p:cNvCxnSpPr>
          <p:nvPr/>
        </p:nvCxnSpPr>
        <p:spPr>
          <a:xfrm>
            <a:off x="457200" y="2829338"/>
            <a:ext cx="289186" cy="133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004804"/>
              </p:ext>
            </p:extLst>
          </p:nvPr>
        </p:nvGraphicFramePr>
        <p:xfrm>
          <a:off x="3191987" y="5945530"/>
          <a:ext cx="2917825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62" name="Equation" r:id="rId10" imgW="1498600" imgH="393700" progId="Equation.3">
                  <p:embed/>
                </p:oleObj>
              </mc:Choice>
              <mc:Fallback>
                <p:oleObj name="Equation" r:id="rId10" imgW="14986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191987" y="5945530"/>
                        <a:ext cx="2917825" cy="769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855059" y="5582206"/>
            <a:ext cx="6125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w</a:t>
            </a:r>
            <a:r>
              <a:rPr lang="en-US" dirty="0" smtClean="0"/>
              <a:t>hen we have this pure velocity </a:t>
            </a:r>
            <a:r>
              <a:rPr lang="en-US" dirty="0"/>
              <a:t>f</a:t>
            </a:r>
            <a:r>
              <a:rPr lang="en-US" dirty="0" smtClean="0"/>
              <a:t>eedback law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267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QuadNois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4545"/>
            <a:ext cx="9144000" cy="5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 – quad damping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230-401A-2B4B-BBAD-385346CC9546}" type="slidenum">
              <a:rPr lang="en-US" smtClean="0"/>
              <a:t>27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83660" y="3860474"/>
            <a:ext cx="2942174" cy="92333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We can see what </a:t>
            </a:r>
            <a:r>
              <a:rPr lang="en-US" i="1" dirty="0" smtClean="0"/>
              <a:t>R</a:t>
            </a:r>
            <a:r>
              <a:rPr lang="en-US" i="1" baseline="-25000" dirty="0" smtClean="0"/>
              <a:t>e</a:t>
            </a:r>
            <a:r>
              <a:rPr lang="en-US" dirty="0" smtClean="0"/>
              <a:t> values give us convenient trade-offs between noise and damping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782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LIGO_Logo_sm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07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313"/>
            <a:ext cx="8229600" cy="1143000"/>
          </a:xfrm>
        </p:spPr>
        <p:txBody>
          <a:bodyPr/>
          <a:lstStyle/>
          <a:p>
            <a:r>
              <a:rPr lang="en-US" dirty="0" smtClean="0"/>
              <a:t>Example 2 – </a:t>
            </a:r>
            <a:r>
              <a:rPr lang="en-US" dirty="0"/>
              <a:t>quad damping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230-401A-2B4B-BBAD-385346CC9546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 descr="Estimator_Optimizati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000"/>
            <a:ext cx="9144000" cy="508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7423" y="1295208"/>
            <a:ext cx="5959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Scanning test mass noise and damping time performance for  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6134578"/>
              </p:ext>
            </p:extLst>
          </p:nvPr>
        </p:nvGraphicFramePr>
        <p:xfrm>
          <a:off x="7039440" y="1295208"/>
          <a:ext cx="34607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27" name="Equation" r:id="rId5" imgW="177800" imgH="215900" progId="Equation.3">
                  <p:embed/>
                </p:oleObj>
              </mc:Choice>
              <mc:Fallback>
                <p:oleObj name="Equation" r:id="rId5" imgW="177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39440" y="1295208"/>
                        <a:ext cx="346075" cy="420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88011" y="3178182"/>
            <a:ext cx="306297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10 Hz test mass seismic motion reference line</a:t>
            </a:r>
            <a:endParaRPr lang="en-US" dirty="0"/>
          </a:p>
        </p:txBody>
      </p:sp>
      <p:cxnSp>
        <p:nvCxnSpPr>
          <p:cNvPr id="10" name="Straight Arrow Connector 9"/>
          <p:cNvCxnSpPr>
            <a:stCxn id="8" idx="0"/>
          </p:cNvCxnSpPr>
          <p:nvPr/>
        </p:nvCxnSpPr>
        <p:spPr>
          <a:xfrm flipH="1" flipV="1">
            <a:off x="2678135" y="2653290"/>
            <a:ext cx="241362" cy="52489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368735" y="1757513"/>
            <a:ext cx="48784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Test mass 10 Hz OSEM noise induced motion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507038" y="4189160"/>
            <a:ext cx="48784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Test mass </a:t>
            </a:r>
            <a:r>
              <a:rPr lang="en-US" dirty="0" err="1" smtClean="0"/>
              <a:t>ringdown</a:t>
            </a:r>
            <a:r>
              <a:rPr lang="en-US" dirty="0" smtClean="0"/>
              <a:t> time from seismic impulse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2831486" y="5750115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0999326"/>
              </p:ext>
            </p:extLst>
          </p:nvPr>
        </p:nvGraphicFramePr>
        <p:xfrm>
          <a:off x="2177151" y="4983984"/>
          <a:ext cx="1192517" cy="390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28" name="Equation" r:id="rId7" imgW="660400" imgH="215900" progId="Equation.3">
                  <p:embed/>
                </p:oleObj>
              </mc:Choice>
              <mc:Fallback>
                <p:oleObj name="Equation" r:id="rId7" imgW="660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77151" y="4983984"/>
                        <a:ext cx="1192517" cy="3901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5187039"/>
              </p:ext>
            </p:extLst>
          </p:nvPr>
        </p:nvGraphicFramePr>
        <p:xfrm>
          <a:off x="4762499" y="3014663"/>
          <a:ext cx="1039457" cy="430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29" name="Equation" r:id="rId9" imgW="520700" imgH="215900" progId="Equation.3">
                  <p:embed/>
                </p:oleObj>
              </mc:Choice>
              <mc:Fallback>
                <p:oleObj name="Equation" r:id="rId9" imgW="520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62499" y="3014663"/>
                        <a:ext cx="1039457" cy="4308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Oval 23"/>
          <p:cNvSpPr/>
          <p:nvPr/>
        </p:nvSpPr>
        <p:spPr>
          <a:xfrm>
            <a:off x="4201987" y="2561850"/>
            <a:ext cx="182880" cy="182880"/>
          </a:xfrm>
          <a:prstGeom prst="ellipse">
            <a:avLst/>
          </a:prstGeom>
          <a:solidFill>
            <a:srgbClr val="660066"/>
          </a:soli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>
            <a:stCxn id="23" idx="1"/>
          </p:cNvCxnSpPr>
          <p:nvPr/>
        </p:nvCxnSpPr>
        <p:spPr>
          <a:xfrm flipH="1" flipV="1">
            <a:off x="4384867" y="2717948"/>
            <a:ext cx="377632" cy="512135"/>
          </a:xfrm>
          <a:prstGeom prst="straightConnector1">
            <a:avLst/>
          </a:prstGeom>
          <a:ln>
            <a:solidFill>
              <a:srgbClr val="660066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2" idx="2"/>
            <a:endCxn id="20" idx="0"/>
          </p:cNvCxnSpPr>
          <p:nvPr/>
        </p:nvCxnSpPr>
        <p:spPr>
          <a:xfrm>
            <a:off x="2773409" y="5374129"/>
            <a:ext cx="149517" cy="375986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020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IGO Logo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65"/>
            <a:ext cx="9144000" cy="1581535"/>
          </a:xfrm>
          <a:prstGeom prst="rect">
            <a:avLst/>
          </a:prstGeom>
        </p:spPr>
      </p:pic>
      <p:pic>
        <p:nvPicPr>
          <p:cNvPr id="8" name="Picture 7" descr="QuadSpectr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4225"/>
            <a:ext cx="9144000" cy="5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 </a:t>
            </a:r>
            <a:r>
              <a:rPr lang="en-US" dirty="0"/>
              <a:t>– quad damping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230-401A-2B4B-BBAD-385346CC954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981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IGO Logo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65"/>
            <a:ext cx="9144000" cy="15815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Reference 1: Modern Control Engineering, 4</a:t>
            </a:r>
            <a:r>
              <a:rPr lang="en-US" baseline="30000" dirty="0" smtClean="0"/>
              <a:t>th</a:t>
            </a:r>
            <a:r>
              <a:rPr lang="en-US" dirty="0" smtClean="0"/>
              <a:t> Ed. Katsuhiko Ogata. 2002, Prentice Hall.</a:t>
            </a:r>
          </a:p>
          <a:p>
            <a:endParaRPr lang="en-US" dirty="0"/>
          </a:p>
          <a:p>
            <a:r>
              <a:rPr lang="en-US" dirty="0" smtClean="0"/>
              <a:t>Reference 2: Linear Optimal Control Systems. </a:t>
            </a:r>
            <a:r>
              <a:rPr lang="en-US" dirty="0" err="1" smtClean="0"/>
              <a:t>Huibert</a:t>
            </a:r>
            <a:r>
              <a:rPr lang="en-US" dirty="0" smtClean="0"/>
              <a:t> </a:t>
            </a:r>
            <a:r>
              <a:rPr lang="en-US" dirty="0" err="1" smtClean="0"/>
              <a:t>Kwakernaak</a:t>
            </a:r>
            <a:r>
              <a:rPr lang="en-US" dirty="0" smtClean="0"/>
              <a:t>, Raphael Sivan. 1972, Wiley-</a:t>
            </a:r>
            <a:r>
              <a:rPr lang="en-US" dirty="0" err="1" smtClean="0"/>
              <a:t>Interscience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dirty="0" smtClean="0"/>
              <a:t>Online access at </a:t>
            </a:r>
            <a:r>
              <a:rPr lang="en-US" dirty="0">
                <a:hlinkClick r:id="rId3"/>
              </a:rPr>
              <a:t>http://www.ieeecss.org/publications/classic-</a:t>
            </a:r>
            <a:r>
              <a:rPr lang="en-US" dirty="0" smtClean="0">
                <a:hlinkClick r:id="rId3"/>
              </a:rPr>
              <a:t>books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Reference 3: </a:t>
            </a:r>
            <a:r>
              <a:rPr lang="en-US" dirty="0" smtClean="0"/>
              <a:t>T1300301 – LQR in the frequency domain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230-401A-2B4B-BBAD-385346CC95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126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GO Logo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65"/>
            <a:ext cx="9144000" cy="15815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Adding complexity – plant augmentation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One </a:t>
            </a:r>
            <a:r>
              <a:rPr lang="en-US" dirty="0" smtClean="0"/>
              <a:t>of LQR’s limitations is that the controller has no more complexity than the plant. Consequently, the controller design has finite degrees of freedom.</a:t>
            </a:r>
          </a:p>
          <a:p>
            <a:endParaRPr lang="en-US" dirty="0" smtClean="0"/>
          </a:p>
          <a:p>
            <a:r>
              <a:rPr lang="en-US" dirty="0" smtClean="0"/>
              <a:t>If we augment the plant with some fictitious states, we can achieve some more design degrees of freedom.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230-401A-2B4B-BBAD-385346CC954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22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– double pendulum plant augmentation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230-401A-2B4B-BBAD-385346CC9546}" type="slidenum">
              <a:rPr lang="en-US" smtClean="0"/>
              <a:t>31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r="20189"/>
          <a:stretch/>
        </p:blipFill>
        <p:spPr>
          <a:xfrm>
            <a:off x="188066" y="1534132"/>
            <a:ext cx="2326613" cy="49466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55336" y="2301195"/>
            <a:ext cx="58843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Problem: we want to lock a cavity with this double pendulum</a:t>
            </a:r>
          </a:p>
          <a:p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	</a:t>
            </a:r>
            <a:r>
              <a:rPr lang="en-US" sz="2400" dirty="0" smtClean="0"/>
              <a:t>there is very large seismic noise around the microseism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The test mass actuator has limited range, but is most effective at high frequencies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62920" y="6488668"/>
            <a:ext cx="8072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See [3]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395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– double pendulum plant augmentation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230-401A-2B4B-BBAD-385346CC9546}" type="slidenum">
              <a:rPr lang="en-US" smtClean="0"/>
              <a:t>32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r="20189"/>
          <a:stretch/>
        </p:blipFill>
        <p:spPr>
          <a:xfrm>
            <a:off x="188066" y="1534132"/>
            <a:ext cx="2326613" cy="49466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02503" y="1696383"/>
            <a:ext cx="5230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Choose a low pass weighting function for the test mass displacement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254903" y="4060107"/>
            <a:ext cx="5521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Choose a high and low pass weighting function for the top and bottom forces respectively </a:t>
            </a:r>
            <a:endParaRPr lang="en-US" sz="20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5916411" y="4991224"/>
            <a:ext cx="2569023" cy="1398167"/>
            <a:chOff x="4045519" y="2641424"/>
            <a:chExt cx="2721421" cy="1481108"/>
          </a:xfrm>
        </p:grpSpPr>
        <p:sp>
          <p:nvSpPr>
            <p:cNvPr id="23" name="Rectangle 22"/>
            <p:cNvSpPr/>
            <p:nvPr/>
          </p:nvSpPr>
          <p:spPr>
            <a:xfrm>
              <a:off x="4425827" y="2844393"/>
              <a:ext cx="2341113" cy="89157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4576708" y="2943751"/>
              <a:ext cx="1948978" cy="616167"/>
            </a:xfrm>
            <a:custGeom>
              <a:avLst/>
              <a:gdLst>
                <a:gd name="connsiteX0" fmla="*/ 0 w 1948978"/>
                <a:gd name="connsiteY0" fmla="*/ 0 h 616167"/>
                <a:gd name="connsiteX1" fmla="*/ 678964 w 1948978"/>
                <a:gd name="connsiteY1" fmla="*/ 37724 h 616167"/>
                <a:gd name="connsiteX2" fmla="*/ 766977 w 1948978"/>
                <a:gd name="connsiteY2" fmla="*/ 50299 h 616167"/>
                <a:gd name="connsiteX3" fmla="*/ 817271 w 1948978"/>
                <a:gd name="connsiteY3" fmla="*/ 62874 h 616167"/>
                <a:gd name="connsiteX4" fmla="*/ 880138 w 1948978"/>
                <a:gd name="connsiteY4" fmla="*/ 75449 h 616167"/>
                <a:gd name="connsiteX5" fmla="*/ 955578 w 1948978"/>
                <a:gd name="connsiteY5" fmla="*/ 88024 h 616167"/>
                <a:gd name="connsiteX6" fmla="*/ 1031019 w 1948978"/>
                <a:gd name="connsiteY6" fmla="*/ 113173 h 616167"/>
                <a:gd name="connsiteX7" fmla="*/ 1068739 w 1948978"/>
                <a:gd name="connsiteY7" fmla="*/ 125748 h 616167"/>
                <a:gd name="connsiteX8" fmla="*/ 1131606 w 1948978"/>
                <a:gd name="connsiteY8" fmla="*/ 138323 h 616167"/>
                <a:gd name="connsiteX9" fmla="*/ 1181899 w 1948978"/>
                <a:gd name="connsiteY9" fmla="*/ 163473 h 616167"/>
                <a:gd name="connsiteX10" fmla="*/ 1219619 w 1948978"/>
                <a:gd name="connsiteY10" fmla="*/ 176047 h 616167"/>
                <a:gd name="connsiteX11" fmla="*/ 1257340 w 1948978"/>
                <a:gd name="connsiteY11" fmla="*/ 201197 h 616167"/>
                <a:gd name="connsiteX12" fmla="*/ 1332780 w 1948978"/>
                <a:gd name="connsiteY12" fmla="*/ 226347 h 616167"/>
                <a:gd name="connsiteX13" fmla="*/ 1445941 w 1948978"/>
                <a:gd name="connsiteY13" fmla="*/ 301796 h 616167"/>
                <a:gd name="connsiteX14" fmla="*/ 1483661 w 1948978"/>
                <a:gd name="connsiteY14" fmla="*/ 326945 h 616167"/>
                <a:gd name="connsiteX15" fmla="*/ 1521381 w 1948978"/>
                <a:gd name="connsiteY15" fmla="*/ 352095 h 616167"/>
                <a:gd name="connsiteX16" fmla="*/ 1571674 w 1948978"/>
                <a:gd name="connsiteY16" fmla="*/ 377245 h 616167"/>
                <a:gd name="connsiteX17" fmla="*/ 1609395 w 1948978"/>
                <a:gd name="connsiteY17" fmla="*/ 402394 h 616167"/>
                <a:gd name="connsiteX18" fmla="*/ 1647115 w 1948978"/>
                <a:gd name="connsiteY18" fmla="*/ 414969 h 616167"/>
                <a:gd name="connsiteX19" fmla="*/ 1684835 w 1948978"/>
                <a:gd name="connsiteY19" fmla="*/ 440119 h 616167"/>
                <a:gd name="connsiteX20" fmla="*/ 1747702 w 1948978"/>
                <a:gd name="connsiteY20" fmla="*/ 452694 h 616167"/>
                <a:gd name="connsiteX21" fmla="*/ 1797996 w 1948978"/>
                <a:gd name="connsiteY21" fmla="*/ 490418 h 616167"/>
                <a:gd name="connsiteX22" fmla="*/ 1835716 w 1948978"/>
                <a:gd name="connsiteY22" fmla="*/ 502993 h 616167"/>
                <a:gd name="connsiteX23" fmla="*/ 1898583 w 1948978"/>
                <a:gd name="connsiteY23" fmla="*/ 553293 h 616167"/>
                <a:gd name="connsiteX24" fmla="*/ 1911156 w 1948978"/>
                <a:gd name="connsiteY24" fmla="*/ 591017 h 616167"/>
                <a:gd name="connsiteX25" fmla="*/ 1948876 w 1948978"/>
                <a:gd name="connsiteY25" fmla="*/ 616167 h 61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948978" h="616167">
                  <a:moveTo>
                    <a:pt x="0" y="0"/>
                  </a:moveTo>
                  <a:cubicBezTo>
                    <a:pt x="288068" y="8232"/>
                    <a:pt x="420735" y="829"/>
                    <a:pt x="678964" y="37724"/>
                  </a:cubicBezTo>
                  <a:cubicBezTo>
                    <a:pt x="708302" y="41916"/>
                    <a:pt x="737820" y="44997"/>
                    <a:pt x="766977" y="50299"/>
                  </a:cubicBezTo>
                  <a:cubicBezTo>
                    <a:pt x="783979" y="53391"/>
                    <a:pt x="800402" y="59125"/>
                    <a:pt x="817271" y="62874"/>
                  </a:cubicBezTo>
                  <a:cubicBezTo>
                    <a:pt x="838133" y="67511"/>
                    <a:pt x="859112" y="71626"/>
                    <a:pt x="880138" y="75449"/>
                  </a:cubicBezTo>
                  <a:cubicBezTo>
                    <a:pt x="905220" y="80010"/>
                    <a:pt x="930846" y="81840"/>
                    <a:pt x="955578" y="88024"/>
                  </a:cubicBezTo>
                  <a:cubicBezTo>
                    <a:pt x="981294" y="94454"/>
                    <a:pt x="1005872" y="104790"/>
                    <a:pt x="1031019" y="113173"/>
                  </a:cubicBezTo>
                  <a:cubicBezTo>
                    <a:pt x="1043592" y="117365"/>
                    <a:pt x="1055743" y="123148"/>
                    <a:pt x="1068739" y="125748"/>
                  </a:cubicBezTo>
                  <a:lnTo>
                    <a:pt x="1131606" y="138323"/>
                  </a:lnTo>
                  <a:cubicBezTo>
                    <a:pt x="1148370" y="146706"/>
                    <a:pt x="1164671" y="156089"/>
                    <a:pt x="1181899" y="163473"/>
                  </a:cubicBezTo>
                  <a:cubicBezTo>
                    <a:pt x="1194081" y="168694"/>
                    <a:pt x="1207765" y="170119"/>
                    <a:pt x="1219619" y="176047"/>
                  </a:cubicBezTo>
                  <a:cubicBezTo>
                    <a:pt x="1233135" y="182806"/>
                    <a:pt x="1243531" y="195059"/>
                    <a:pt x="1257340" y="201197"/>
                  </a:cubicBezTo>
                  <a:cubicBezTo>
                    <a:pt x="1281562" y="211964"/>
                    <a:pt x="1310725" y="211642"/>
                    <a:pt x="1332780" y="226347"/>
                  </a:cubicBezTo>
                  <a:lnTo>
                    <a:pt x="1445941" y="301796"/>
                  </a:lnTo>
                  <a:lnTo>
                    <a:pt x="1483661" y="326945"/>
                  </a:lnTo>
                  <a:cubicBezTo>
                    <a:pt x="1496234" y="335328"/>
                    <a:pt x="1507865" y="345336"/>
                    <a:pt x="1521381" y="352095"/>
                  </a:cubicBezTo>
                  <a:cubicBezTo>
                    <a:pt x="1538145" y="360478"/>
                    <a:pt x="1555400" y="367945"/>
                    <a:pt x="1571674" y="377245"/>
                  </a:cubicBezTo>
                  <a:cubicBezTo>
                    <a:pt x="1584795" y="384743"/>
                    <a:pt x="1595879" y="395635"/>
                    <a:pt x="1609395" y="402394"/>
                  </a:cubicBezTo>
                  <a:cubicBezTo>
                    <a:pt x="1621249" y="408322"/>
                    <a:pt x="1635261" y="409041"/>
                    <a:pt x="1647115" y="414969"/>
                  </a:cubicBezTo>
                  <a:cubicBezTo>
                    <a:pt x="1660631" y="421728"/>
                    <a:pt x="1670686" y="434812"/>
                    <a:pt x="1684835" y="440119"/>
                  </a:cubicBezTo>
                  <a:cubicBezTo>
                    <a:pt x="1704845" y="447624"/>
                    <a:pt x="1726746" y="448502"/>
                    <a:pt x="1747702" y="452694"/>
                  </a:cubicBezTo>
                  <a:cubicBezTo>
                    <a:pt x="1764467" y="465269"/>
                    <a:pt x="1779801" y="480020"/>
                    <a:pt x="1797996" y="490418"/>
                  </a:cubicBezTo>
                  <a:cubicBezTo>
                    <a:pt x="1809503" y="496994"/>
                    <a:pt x="1826345" y="493621"/>
                    <a:pt x="1835716" y="502993"/>
                  </a:cubicBezTo>
                  <a:cubicBezTo>
                    <a:pt x="1901852" y="569139"/>
                    <a:pt x="1772722" y="521824"/>
                    <a:pt x="1898583" y="553293"/>
                  </a:cubicBezTo>
                  <a:cubicBezTo>
                    <a:pt x="1902774" y="565868"/>
                    <a:pt x="1901784" y="581644"/>
                    <a:pt x="1911156" y="591017"/>
                  </a:cubicBezTo>
                  <a:cubicBezTo>
                    <a:pt x="1952853" y="632718"/>
                    <a:pt x="1948876" y="581546"/>
                    <a:pt x="1948876" y="616167"/>
                  </a:cubicBezTo>
                </a:path>
              </a:pathLst>
            </a:custGeom>
            <a:ln w="3492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425827" y="3753200"/>
              <a:ext cx="23411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frequency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 rot="16200000">
              <a:off x="3601179" y="3085764"/>
              <a:ext cx="12580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magnitude</a:t>
              </a:r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350317" y="2492024"/>
            <a:ext cx="2569023" cy="1398167"/>
            <a:chOff x="4045519" y="2641424"/>
            <a:chExt cx="2721421" cy="1481108"/>
          </a:xfrm>
        </p:grpSpPr>
        <p:sp>
          <p:nvSpPr>
            <p:cNvPr id="28" name="Rectangle 27"/>
            <p:cNvSpPr/>
            <p:nvPr/>
          </p:nvSpPr>
          <p:spPr>
            <a:xfrm>
              <a:off x="4425827" y="2844393"/>
              <a:ext cx="2341113" cy="89157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4576708" y="2943751"/>
              <a:ext cx="1948978" cy="616167"/>
            </a:xfrm>
            <a:custGeom>
              <a:avLst/>
              <a:gdLst>
                <a:gd name="connsiteX0" fmla="*/ 0 w 1948978"/>
                <a:gd name="connsiteY0" fmla="*/ 0 h 616167"/>
                <a:gd name="connsiteX1" fmla="*/ 678964 w 1948978"/>
                <a:gd name="connsiteY1" fmla="*/ 37724 h 616167"/>
                <a:gd name="connsiteX2" fmla="*/ 766977 w 1948978"/>
                <a:gd name="connsiteY2" fmla="*/ 50299 h 616167"/>
                <a:gd name="connsiteX3" fmla="*/ 817271 w 1948978"/>
                <a:gd name="connsiteY3" fmla="*/ 62874 h 616167"/>
                <a:gd name="connsiteX4" fmla="*/ 880138 w 1948978"/>
                <a:gd name="connsiteY4" fmla="*/ 75449 h 616167"/>
                <a:gd name="connsiteX5" fmla="*/ 955578 w 1948978"/>
                <a:gd name="connsiteY5" fmla="*/ 88024 h 616167"/>
                <a:gd name="connsiteX6" fmla="*/ 1031019 w 1948978"/>
                <a:gd name="connsiteY6" fmla="*/ 113173 h 616167"/>
                <a:gd name="connsiteX7" fmla="*/ 1068739 w 1948978"/>
                <a:gd name="connsiteY7" fmla="*/ 125748 h 616167"/>
                <a:gd name="connsiteX8" fmla="*/ 1131606 w 1948978"/>
                <a:gd name="connsiteY8" fmla="*/ 138323 h 616167"/>
                <a:gd name="connsiteX9" fmla="*/ 1181899 w 1948978"/>
                <a:gd name="connsiteY9" fmla="*/ 163473 h 616167"/>
                <a:gd name="connsiteX10" fmla="*/ 1219619 w 1948978"/>
                <a:gd name="connsiteY10" fmla="*/ 176047 h 616167"/>
                <a:gd name="connsiteX11" fmla="*/ 1257340 w 1948978"/>
                <a:gd name="connsiteY11" fmla="*/ 201197 h 616167"/>
                <a:gd name="connsiteX12" fmla="*/ 1332780 w 1948978"/>
                <a:gd name="connsiteY12" fmla="*/ 226347 h 616167"/>
                <a:gd name="connsiteX13" fmla="*/ 1445941 w 1948978"/>
                <a:gd name="connsiteY13" fmla="*/ 301796 h 616167"/>
                <a:gd name="connsiteX14" fmla="*/ 1483661 w 1948978"/>
                <a:gd name="connsiteY14" fmla="*/ 326945 h 616167"/>
                <a:gd name="connsiteX15" fmla="*/ 1521381 w 1948978"/>
                <a:gd name="connsiteY15" fmla="*/ 352095 h 616167"/>
                <a:gd name="connsiteX16" fmla="*/ 1571674 w 1948978"/>
                <a:gd name="connsiteY16" fmla="*/ 377245 h 616167"/>
                <a:gd name="connsiteX17" fmla="*/ 1609395 w 1948978"/>
                <a:gd name="connsiteY17" fmla="*/ 402394 h 616167"/>
                <a:gd name="connsiteX18" fmla="*/ 1647115 w 1948978"/>
                <a:gd name="connsiteY18" fmla="*/ 414969 h 616167"/>
                <a:gd name="connsiteX19" fmla="*/ 1684835 w 1948978"/>
                <a:gd name="connsiteY19" fmla="*/ 440119 h 616167"/>
                <a:gd name="connsiteX20" fmla="*/ 1747702 w 1948978"/>
                <a:gd name="connsiteY20" fmla="*/ 452694 h 616167"/>
                <a:gd name="connsiteX21" fmla="*/ 1797996 w 1948978"/>
                <a:gd name="connsiteY21" fmla="*/ 490418 h 616167"/>
                <a:gd name="connsiteX22" fmla="*/ 1835716 w 1948978"/>
                <a:gd name="connsiteY22" fmla="*/ 502993 h 616167"/>
                <a:gd name="connsiteX23" fmla="*/ 1898583 w 1948978"/>
                <a:gd name="connsiteY23" fmla="*/ 553293 h 616167"/>
                <a:gd name="connsiteX24" fmla="*/ 1911156 w 1948978"/>
                <a:gd name="connsiteY24" fmla="*/ 591017 h 616167"/>
                <a:gd name="connsiteX25" fmla="*/ 1948876 w 1948978"/>
                <a:gd name="connsiteY25" fmla="*/ 616167 h 61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948978" h="616167">
                  <a:moveTo>
                    <a:pt x="0" y="0"/>
                  </a:moveTo>
                  <a:cubicBezTo>
                    <a:pt x="288068" y="8232"/>
                    <a:pt x="420735" y="829"/>
                    <a:pt x="678964" y="37724"/>
                  </a:cubicBezTo>
                  <a:cubicBezTo>
                    <a:pt x="708302" y="41916"/>
                    <a:pt x="737820" y="44997"/>
                    <a:pt x="766977" y="50299"/>
                  </a:cubicBezTo>
                  <a:cubicBezTo>
                    <a:pt x="783979" y="53391"/>
                    <a:pt x="800402" y="59125"/>
                    <a:pt x="817271" y="62874"/>
                  </a:cubicBezTo>
                  <a:cubicBezTo>
                    <a:pt x="838133" y="67511"/>
                    <a:pt x="859112" y="71626"/>
                    <a:pt x="880138" y="75449"/>
                  </a:cubicBezTo>
                  <a:cubicBezTo>
                    <a:pt x="905220" y="80010"/>
                    <a:pt x="930846" y="81840"/>
                    <a:pt x="955578" y="88024"/>
                  </a:cubicBezTo>
                  <a:cubicBezTo>
                    <a:pt x="981294" y="94454"/>
                    <a:pt x="1005872" y="104790"/>
                    <a:pt x="1031019" y="113173"/>
                  </a:cubicBezTo>
                  <a:cubicBezTo>
                    <a:pt x="1043592" y="117365"/>
                    <a:pt x="1055743" y="123148"/>
                    <a:pt x="1068739" y="125748"/>
                  </a:cubicBezTo>
                  <a:lnTo>
                    <a:pt x="1131606" y="138323"/>
                  </a:lnTo>
                  <a:cubicBezTo>
                    <a:pt x="1148370" y="146706"/>
                    <a:pt x="1164671" y="156089"/>
                    <a:pt x="1181899" y="163473"/>
                  </a:cubicBezTo>
                  <a:cubicBezTo>
                    <a:pt x="1194081" y="168694"/>
                    <a:pt x="1207765" y="170119"/>
                    <a:pt x="1219619" y="176047"/>
                  </a:cubicBezTo>
                  <a:cubicBezTo>
                    <a:pt x="1233135" y="182806"/>
                    <a:pt x="1243531" y="195059"/>
                    <a:pt x="1257340" y="201197"/>
                  </a:cubicBezTo>
                  <a:cubicBezTo>
                    <a:pt x="1281562" y="211964"/>
                    <a:pt x="1310725" y="211642"/>
                    <a:pt x="1332780" y="226347"/>
                  </a:cubicBezTo>
                  <a:lnTo>
                    <a:pt x="1445941" y="301796"/>
                  </a:lnTo>
                  <a:lnTo>
                    <a:pt x="1483661" y="326945"/>
                  </a:lnTo>
                  <a:cubicBezTo>
                    <a:pt x="1496234" y="335328"/>
                    <a:pt x="1507865" y="345336"/>
                    <a:pt x="1521381" y="352095"/>
                  </a:cubicBezTo>
                  <a:cubicBezTo>
                    <a:pt x="1538145" y="360478"/>
                    <a:pt x="1555400" y="367945"/>
                    <a:pt x="1571674" y="377245"/>
                  </a:cubicBezTo>
                  <a:cubicBezTo>
                    <a:pt x="1584795" y="384743"/>
                    <a:pt x="1595879" y="395635"/>
                    <a:pt x="1609395" y="402394"/>
                  </a:cubicBezTo>
                  <a:cubicBezTo>
                    <a:pt x="1621249" y="408322"/>
                    <a:pt x="1635261" y="409041"/>
                    <a:pt x="1647115" y="414969"/>
                  </a:cubicBezTo>
                  <a:cubicBezTo>
                    <a:pt x="1660631" y="421728"/>
                    <a:pt x="1670686" y="434812"/>
                    <a:pt x="1684835" y="440119"/>
                  </a:cubicBezTo>
                  <a:cubicBezTo>
                    <a:pt x="1704845" y="447624"/>
                    <a:pt x="1726746" y="448502"/>
                    <a:pt x="1747702" y="452694"/>
                  </a:cubicBezTo>
                  <a:cubicBezTo>
                    <a:pt x="1764467" y="465269"/>
                    <a:pt x="1779801" y="480020"/>
                    <a:pt x="1797996" y="490418"/>
                  </a:cubicBezTo>
                  <a:cubicBezTo>
                    <a:pt x="1809503" y="496994"/>
                    <a:pt x="1826345" y="493621"/>
                    <a:pt x="1835716" y="502993"/>
                  </a:cubicBezTo>
                  <a:cubicBezTo>
                    <a:pt x="1901852" y="569139"/>
                    <a:pt x="1772722" y="521824"/>
                    <a:pt x="1898583" y="553293"/>
                  </a:cubicBezTo>
                  <a:cubicBezTo>
                    <a:pt x="1902774" y="565868"/>
                    <a:pt x="1901784" y="581644"/>
                    <a:pt x="1911156" y="591017"/>
                  </a:cubicBezTo>
                  <a:cubicBezTo>
                    <a:pt x="1952853" y="632718"/>
                    <a:pt x="1948876" y="581546"/>
                    <a:pt x="1948876" y="616167"/>
                  </a:cubicBezTo>
                </a:path>
              </a:pathLst>
            </a:custGeom>
            <a:ln w="3492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425827" y="3753200"/>
              <a:ext cx="23411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frequency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 rot="16200000">
              <a:off x="3601179" y="3085764"/>
              <a:ext cx="12580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magnitude</a:t>
              </a:r>
              <a:endParaRPr lang="en-US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102503" y="4990912"/>
            <a:ext cx="2569023" cy="1398167"/>
            <a:chOff x="3102503" y="4726837"/>
            <a:chExt cx="2569023" cy="1398167"/>
          </a:xfrm>
        </p:grpSpPr>
        <p:sp>
          <p:nvSpPr>
            <p:cNvPr id="5" name="Rectangle 4"/>
            <p:cNvSpPr/>
            <p:nvPr/>
          </p:nvSpPr>
          <p:spPr>
            <a:xfrm>
              <a:off x="3461514" y="4918440"/>
              <a:ext cx="2210012" cy="84164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61514" y="5776354"/>
              <a:ext cx="2210012" cy="348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frequency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2683046" y="5146294"/>
              <a:ext cx="1187563" cy="348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magnitude</a:t>
              </a:r>
              <a:endParaRPr lang="en-US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570844" y="4978138"/>
              <a:ext cx="1747701" cy="655388"/>
            </a:xfrm>
            <a:custGeom>
              <a:avLst/>
              <a:gdLst>
                <a:gd name="connsiteX0" fmla="*/ 0 w 1747701"/>
                <a:gd name="connsiteY0" fmla="*/ 655388 h 655388"/>
                <a:gd name="connsiteX1" fmla="*/ 12573 w 1747701"/>
                <a:gd name="connsiteY1" fmla="*/ 592513 h 655388"/>
                <a:gd name="connsiteX2" fmla="*/ 62867 w 1747701"/>
                <a:gd name="connsiteY2" fmla="*/ 529639 h 655388"/>
                <a:gd name="connsiteX3" fmla="*/ 188600 w 1747701"/>
                <a:gd name="connsiteY3" fmla="*/ 429041 h 655388"/>
                <a:gd name="connsiteX4" fmla="*/ 276614 w 1747701"/>
                <a:gd name="connsiteY4" fmla="*/ 378741 h 655388"/>
                <a:gd name="connsiteX5" fmla="*/ 314334 w 1747701"/>
                <a:gd name="connsiteY5" fmla="*/ 366166 h 655388"/>
                <a:gd name="connsiteX6" fmla="*/ 389775 w 1747701"/>
                <a:gd name="connsiteY6" fmla="*/ 315867 h 655388"/>
                <a:gd name="connsiteX7" fmla="*/ 452642 w 1747701"/>
                <a:gd name="connsiteY7" fmla="*/ 278143 h 655388"/>
                <a:gd name="connsiteX8" fmla="*/ 502935 w 1747701"/>
                <a:gd name="connsiteY8" fmla="*/ 227843 h 655388"/>
                <a:gd name="connsiteX9" fmla="*/ 578376 w 1747701"/>
                <a:gd name="connsiteY9" fmla="*/ 177544 h 655388"/>
                <a:gd name="connsiteX10" fmla="*/ 616096 w 1747701"/>
                <a:gd name="connsiteY10" fmla="*/ 152394 h 655388"/>
                <a:gd name="connsiteX11" fmla="*/ 691536 w 1747701"/>
                <a:gd name="connsiteY11" fmla="*/ 76945 h 655388"/>
                <a:gd name="connsiteX12" fmla="*/ 766977 w 1747701"/>
                <a:gd name="connsiteY12" fmla="*/ 51796 h 655388"/>
                <a:gd name="connsiteX13" fmla="*/ 804697 w 1747701"/>
                <a:gd name="connsiteY13" fmla="*/ 39221 h 655388"/>
                <a:gd name="connsiteX14" fmla="*/ 854990 w 1747701"/>
                <a:gd name="connsiteY14" fmla="*/ 26646 h 655388"/>
                <a:gd name="connsiteX15" fmla="*/ 917857 w 1747701"/>
                <a:gd name="connsiteY15" fmla="*/ 14071 h 655388"/>
                <a:gd name="connsiteX16" fmla="*/ 1081311 w 1747701"/>
                <a:gd name="connsiteY16" fmla="*/ 1496 h 655388"/>
                <a:gd name="connsiteX17" fmla="*/ 1747701 w 1747701"/>
                <a:gd name="connsiteY17" fmla="*/ 1496 h 655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7701" h="655388">
                  <a:moveTo>
                    <a:pt x="0" y="655388"/>
                  </a:moveTo>
                  <a:cubicBezTo>
                    <a:pt x="4191" y="634430"/>
                    <a:pt x="3015" y="611630"/>
                    <a:pt x="12573" y="592513"/>
                  </a:cubicBezTo>
                  <a:cubicBezTo>
                    <a:pt x="24574" y="568508"/>
                    <a:pt x="44733" y="549424"/>
                    <a:pt x="62867" y="529639"/>
                  </a:cubicBezTo>
                  <a:cubicBezTo>
                    <a:pt x="148566" y="436138"/>
                    <a:pt x="115249" y="453492"/>
                    <a:pt x="188600" y="429041"/>
                  </a:cubicBezTo>
                  <a:cubicBezTo>
                    <a:pt x="226480" y="403785"/>
                    <a:pt x="231949" y="397886"/>
                    <a:pt x="276614" y="378741"/>
                  </a:cubicBezTo>
                  <a:cubicBezTo>
                    <a:pt x="288796" y="373520"/>
                    <a:pt x="302749" y="372603"/>
                    <a:pt x="314334" y="366166"/>
                  </a:cubicBezTo>
                  <a:cubicBezTo>
                    <a:pt x="340754" y="351487"/>
                    <a:pt x="363859" y="331418"/>
                    <a:pt x="389775" y="315867"/>
                  </a:cubicBezTo>
                  <a:cubicBezTo>
                    <a:pt x="410731" y="303292"/>
                    <a:pt x="433352" y="293148"/>
                    <a:pt x="452642" y="278143"/>
                  </a:cubicBezTo>
                  <a:cubicBezTo>
                    <a:pt x="471357" y="263585"/>
                    <a:pt x="484421" y="242656"/>
                    <a:pt x="502935" y="227843"/>
                  </a:cubicBezTo>
                  <a:cubicBezTo>
                    <a:pt x="526535" y="208961"/>
                    <a:pt x="553229" y="194310"/>
                    <a:pt x="578376" y="177544"/>
                  </a:cubicBezTo>
                  <a:cubicBezTo>
                    <a:pt x="590949" y="169161"/>
                    <a:pt x="605411" y="163080"/>
                    <a:pt x="616096" y="152394"/>
                  </a:cubicBezTo>
                  <a:cubicBezTo>
                    <a:pt x="641243" y="127244"/>
                    <a:pt x="657796" y="88192"/>
                    <a:pt x="691536" y="76945"/>
                  </a:cubicBezTo>
                  <a:lnTo>
                    <a:pt x="766977" y="51796"/>
                  </a:lnTo>
                  <a:cubicBezTo>
                    <a:pt x="779550" y="47604"/>
                    <a:pt x="791839" y="42436"/>
                    <a:pt x="804697" y="39221"/>
                  </a:cubicBezTo>
                  <a:cubicBezTo>
                    <a:pt x="821461" y="35029"/>
                    <a:pt x="838121" y="30395"/>
                    <a:pt x="854990" y="26646"/>
                  </a:cubicBezTo>
                  <a:cubicBezTo>
                    <a:pt x="875852" y="22009"/>
                    <a:pt x="896617" y="16431"/>
                    <a:pt x="917857" y="14071"/>
                  </a:cubicBezTo>
                  <a:cubicBezTo>
                    <a:pt x="972168" y="8036"/>
                    <a:pt x="1026672" y="2324"/>
                    <a:pt x="1081311" y="1496"/>
                  </a:cubicBezTo>
                  <a:cubicBezTo>
                    <a:pt x="1303416" y="-1870"/>
                    <a:pt x="1525571" y="1496"/>
                    <a:pt x="1747701" y="1496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27502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Combine the state spaces of the plant and weighting filters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230-401A-2B4B-BBAD-385346CC9546}" type="slidenum">
              <a:rPr lang="en-US" smtClean="0"/>
              <a:t>33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3470435"/>
              </p:ext>
            </p:extLst>
          </p:nvPr>
        </p:nvGraphicFramePr>
        <p:xfrm>
          <a:off x="3562826" y="2412267"/>
          <a:ext cx="1663607" cy="366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63" name="Equation" r:id="rId3" imgW="749300" imgH="165100" progId="Equation.3">
                  <p:embed/>
                </p:oleObj>
              </mc:Choice>
              <mc:Fallback>
                <p:oleObj name="Equation" r:id="rId3" imgW="749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62826" y="2412267"/>
                        <a:ext cx="1663607" cy="3668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95506" y="2379022"/>
            <a:ext cx="4006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For a system state space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69185" y="5765140"/>
            <a:ext cx="8317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the </a:t>
            </a:r>
            <a:r>
              <a:rPr lang="en-US" dirty="0" err="1" smtClean="0"/>
              <a:t>Matlab</a:t>
            </a:r>
            <a:r>
              <a:rPr lang="en-US" dirty="0" smtClean="0"/>
              <a:t> functions </a:t>
            </a:r>
            <a:r>
              <a:rPr lang="en-US" i="1" dirty="0" smtClean="0"/>
              <a:t>zp2ss</a:t>
            </a:r>
            <a:r>
              <a:rPr lang="en-US" dirty="0" smtClean="0"/>
              <a:t> or </a:t>
            </a:r>
            <a:r>
              <a:rPr lang="en-US" i="1" dirty="0" smtClean="0"/>
              <a:t>tf2ss</a:t>
            </a:r>
            <a:r>
              <a:rPr lang="en-US" dirty="0" smtClean="0"/>
              <a:t> will take you from the frequency domain to state space matrices. This makes it easy to design weights with poles and zeros while still augmenting the state space.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6615" y="1769095"/>
            <a:ext cx="8072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See the details in </a:t>
            </a:r>
            <a:r>
              <a:rPr lang="en-US" dirty="0" smtClean="0"/>
              <a:t>T1300301 [3]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75" y="3053876"/>
            <a:ext cx="5716337" cy="10351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71190" y="3197964"/>
            <a:ext cx="3272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Weight function for system state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85287" y="3619096"/>
            <a:ext cx="3632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Weight function for control inputs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615" y="4152240"/>
            <a:ext cx="3581400" cy="16129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09343" y="4750834"/>
            <a:ext cx="3272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Augmented A matrix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053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3395205"/>
            <a:ext cx="84070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then solve the LQR problem of the augmented state space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with the following cost function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where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Combine the state spaces of the plant and weighting filters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35" y="1872708"/>
            <a:ext cx="2247900" cy="1435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4989" y="1503376"/>
            <a:ext cx="3272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Augmented B matrix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265949"/>
              </p:ext>
            </p:extLst>
          </p:nvPr>
        </p:nvGraphicFramePr>
        <p:xfrm>
          <a:off x="1271187" y="3758768"/>
          <a:ext cx="160655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4" name="Equation" r:id="rId4" imgW="723900" imgH="203200" progId="Equation.3">
                  <p:embed/>
                </p:oleObj>
              </mc:Choice>
              <mc:Fallback>
                <p:oleObj name="Equation" r:id="rId4" imgW="723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71187" y="3758768"/>
                        <a:ext cx="1606550" cy="452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7787114"/>
              </p:ext>
            </p:extLst>
          </p:nvPr>
        </p:nvGraphicFramePr>
        <p:xfrm>
          <a:off x="1271187" y="4482359"/>
          <a:ext cx="3226190" cy="78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5" name="Equation" r:id="rId6" imgW="1892300" imgH="457200" progId="Equation.3">
                  <p:embed/>
                </p:oleObj>
              </mc:Choice>
              <mc:Fallback>
                <p:oleObj name="Equation" r:id="rId6" imgW="1892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71187" y="4482359"/>
                        <a:ext cx="3226190" cy="783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426530"/>
            <a:ext cx="4401107" cy="13836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00179" y="5837036"/>
            <a:ext cx="1586517" cy="6643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53388" y="5594919"/>
            <a:ext cx="2033412" cy="1179881"/>
          </a:xfrm>
          <a:prstGeom prst="rect">
            <a:avLst/>
          </a:prstGeom>
        </p:spPr>
      </p:pic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362602"/>
              </p:ext>
            </p:extLst>
          </p:nvPr>
        </p:nvGraphicFramePr>
        <p:xfrm>
          <a:off x="6137996" y="1873003"/>
          <a:ext cx="1381125" cy="172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6" name="Equation" r:id="rId11" imgW="622300" imgH="774700" progId="Equation.3">
                  <p:embed/>
                </p:oleObj>
              </mc:Choice>
              <mc:Fallback>
                <p:oleObj name="Equation" r:id="rId11" imgW="622300" imgH="774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137996" y="1873003"/>
                        <a:ext cx="1381125" cy="1725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168151" y="1503553"/>
            <a:ext cx="3272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Augmented </a:t>
            </a:r>
            <a:r>
              <a:rPr lang="en-US" dirty="0" smtClean="0"/>
              <a:t>state vector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695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T1300301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230-401A-2B4B-BBAD-385346CC9546}" type="slidenum">
              <a:rPr lang="en-US" smtClean="0"/>
              <a:t>35</a:t>
            </a:fld>
            <a:endParaRPr lang="en-US"/>
          </a:p>
        </p:txBody>
      </p:sp>
      <p:pic>
        <p:nvPicPr>
          <p:cNvPr id="7" name="Picture 6" descr="FLQR_Weigh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9590"/>
            <a:ext cx="9144000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69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T1300301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230-401A-2B4B-BBAD-385346CC9546}" type="slidenum">
              <a:rPr lang="en-US" smtClean="0"/>
              <a:t>36</a:t>
            </a:fld>
            <a:endParaRPr lang="en-US"/>
          </a:p>
        </p:txBody>
      </p:sp>
      <p:pic>
        <p:nvPicPr>
          <p:cNvPr id="5" name="Picture 4" descr="Error_Sig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90" y="1685925"/>
            <a:ext cx="7698060" cy="43542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8307" y="6186818"/>
            <a:ext cx="9005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Cavity closed loop error chosen be the same for both standard and frequency weighted LQR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736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T1300301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230-401A-2B4B-BBAD-385346CC9546}" type="slidenum">
              <a:rPr lang="en-US" smtClean="0"/>
              <a:t>37</a:t>
            </a:fld>
            <a:endParaRPr lang="en-US"/>
          </a:p>
        </p:txBody>
      </p:sp>
      <p:pic>
        <p:nvPicPr>
          <p:cNvPr id="5" name="Picture 4" descr="Top_Mass_Actu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85326"/>
            <a:ext cx="7984105" cy="45160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8307" y="6186818"/>
            <a:ext cx="9005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top mass actuation is also approximately the same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123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T1300301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230-401A-2B4B-BBAD-385346CC9546}" type="slidenum">
              <a:rPr lang="en-US" smtClean="0"/>
              <a:t>38</a:t>
            </a:fld>
            <a:endParaRPr lang="en-US"/>
          </a:p>
        </p:txBody>
      </p:sp>
      <p:pic>
        <p:nvPicPr>
          <p:cNvPr id="5" name="Picture 4" descr="Bottom_Mass_Actu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84" y="1623051"/>
            <a:ext cx="7748353" cy="43826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6028" y="6118927"/>
            <a:ext cx="8238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frequency weighted approach is successful at reducing the test mass drive without compromising the error signal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809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GO Logo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65"/>
            <a:ext cx="9144000" cy="15815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LQR Benefits</a:t>
            </a:r>
          </a:p>
          <a:p>
            <a:pPr lvl="1"/>
            <a:r>
              <a:rPr lang="en-US" dirty="0" smtClean="0"/>
              <a:t>Optimal solution to control problem</a:t>
            </a:r>
          </a:p>
          <a:p>
            <a:pPr lvl="1"/>
            <a:r>
              <a:rPr lang="en-US" dirty="0" smtClean="0"/>
              <a:t>Automated </a:t>
            </a:r>
            <a:r>
              <a:rPr lang="en-US" dirty="0" smtClean="0"/>
              <a:t>(</a:t>
            </a:r>
            <a:r>
              <a:rPr lang="en-US" dirty="0" smtClean="0"/>
              <a:t>and very fast)</a:t>
            </a:r>
            <a:r>
              <a:rPr lang="en-US" dirty="0" smtClean="0"/>
              <a:t> </a:t>
            </a:r>
            <a:r>
              <a:rPr lang="en-US" dirty="0" smtClean="0"/>
              <a:t>method to </a:t>
            </a:r>
            <a:r>
              <a:rPr lang="en-US" dirty="0" smtClean="0"/>
              <a:t>design</a:t>
            </a:r>
          </a:p>
          <a:p>
            <a:pPr lvl="1"/>
            <a:r>
              <a:rPr lang="en-US" dirty="0" smtClean="0"/>
              <a:t>Always stable with a good model</a:t>
            </a:r>
            <a:endParaRPr lang="en-US" dirty="0" smtClean="0"/>
          </a:p>
          <a:p>
            <a:pPr lvl="1"/>
            <a:r>
              <a:rPr lang="en-US" dirty="0" smtClean="0"/>
              <a:t>The controllers are typically </a:t>
            </a:r>
            <a:r>
              <a:rPr lang="en-US" dirty="0" smtClean="0"/>
              <a:t>robust</a:t>
            </a:r>
            <a:endParaRPr lang="en-US" dirty="0" smtClean="0"/>
          </a:p>
          <a:p>
            <a:r>
              <a:rPr lang="en-US" dirty="0" smtClean="0"/>
              <a:t>LQR Limitations</a:t>
            </a:r>
          </a:p>
          <a:p>
            <a:pPr lvl="1"/>
            <a:r>
              <a:rPr lang="en-US" dirty="0" smtClean="0"/>
              <a:t>Only has as much complexity as the plant</a:t>
            </a:r>
          </a:p>
          <a:p>
            <a:pPr lvl="2">
              <a:buFont typeface="Courier New"/>
              <a:buChar char="o"/>
            </a:pPr>
            <a:r>
              <a:rPr lang="en-US" dirty="0" smtClean="0"/>
              <a:t>This can be overcome by augmenting the plant</a:t>
            </a:r>
          </a:p>
          <a:p>
            <a:pPr lvl="1"/>
            <a:r>
              <a:rPr lang="en-US" dirty="0" smtClean="0"/>
              <a:t>Identifying the best weighting </a:t>
            </a:r>
            <a:r>
              <a:rPr lang="en-US" dirty="0" smtClean="0"/>
              <a:t>matrices is an art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230-401A-2B4B-BBAD-385346CC954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995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LIGO Logo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65"/>
            <a:ext cx="9144000" cy="15815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18957"/>
          </a:xfrm>
        </p:spPr>
        <p:txBody>
          <a:bodyPr/>
          <a:lstStyle/>
          <a:p>
            <a:r>
              <a:rPr lang="en-US" dirty="0" smtClean="0"/>
              <a:t>An </a:t>
            </a:r>
            <a:r>
              <a:rPr lang="en-US" b="1" dirty="0" smtClean="0"/>
              <a:t>automated</a:t>
            </a:r>
            <a:r>
              <a:rPr lang="en-US" dirty="0" smtClean="0"/>
              <a:t> algorithm for finding </a:t>
            </a:r>
            <a:r>
              <a:rPr lang="en-US" b="1" dirty="0" smtClean="0"/>
              <a:t>optimal</a:t>
            </a:r>
            <a:r>
              <a:rPr lang="en-US" dirty="0" smtClean="0"/>
              <a:t> feedback for a linear system in state space form.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4597821" y="3148289"/>
            <a:ext cx="3370391" cy="2182448"/>
            <a:chOff x="4414559" y="3478577"/>
            <a:chExt cx="3370391" cy="2182448"/>
          </a:xfrm>
        </p:grpSpPr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02610555"/>
                </p:ext>
              </p:extLst>
            </p:nvPr>
          </p:nvGraphicFramePr>
          <p:xfrm>
            <a:off x="5261511" y="3478577"/>
            <a:ext cx="369888" cy="479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18" name="Equation" r:id="rId4" imgW="127000" imgH="165100" progId="Equation.3">
                    <p:embed/>
                  </p:oleObj>
                </mc:Choice>
                <mc:Fallback>
                  <p:oleObj name="Equation" r:id="rId4" imgW="127000" imgH="1651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261511" y="3478577"/>
                          <a:ext cx="369888" cy="4794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37481804"/>
                </p:ext>
              </p:extLst>
            </p:nvPr>
          </p:nvGraphicFramePr>
          <p:xfrm>
            <a:off x="6764485" y="4710910"/>
            <a:ext cx="369887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19" name="Equation" r:id="rId6" imgW="127000" imgH="139700" progId="Equation.3">
                    <p:embed/>
                  </p:oleObj>
                </mc:Choice>
                <mc:Fallback>
                  <p:oleObj name="Equation" r:id="rId6" imgW="127000" imgH="1397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764485" y="4710910"/>
                          <a:ext cx="369887" cy="406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9" name="Straight Connector 18"/>
            <p:cNvCxnSpPr/>
            <p:nvPr/>
          </p:nvCxnSpPr>
          <p:spPr>
            <a:xfrm>
              <a:off x="5631399" y="3860474"/>
              <a:ext cx="0" cy="180055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4476128" y="4728138"/>
              <a:ext cx="2288357" cy="1257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6060376" y="4058589"/>
              <a:ext cx="201174" cy="20117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5530812" y="4640125"/>
              <a:ext cx="201174" cy="201174"/>
            </a:xfrm>
            <a:prstGeom prst="ellipse">
              <a:avLst/>
            </a:prstGeom>
            <a:solidFill>
              <a:srgbClr val="00DA00"/>
            </a:solidFill>
            <a:ln>
              <a:solidFill>
                <a:srgbClr val="00DA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5645271" y="4262869"/>
              <a:ext cx="840580" cy="892819"/>
            </a:xfrm>
            <a:custGeom>
              <a:avLst/>
              <a:gdLst>
                <a:gd name="connsiteX0" fmla="*/ 553412 w 840580"/>
                <a:gd name="connsiteY0" fmla="*/ 0 h 892819"/>
                <a:gd name="connsiteX1" fmla="*/ 603705 w 840580"/>
                <a:gd name="connsiteY1" fmla="*/ 62874 h 892819"/>
                <a:gd name="connsiteX2" fmla="*/ 641425 w 840580"/>
                <a:gd name="connsiteY2" fmla="*/ 88024 h 892819"/>
                <a:gd name="connsiteX3" fmla="*/ 691719 w 840580"/>
                <a:gd name="connsiteY3" fmla="*/ 163473 h 892819"/>
                <a:gd name="connsiteX4" fmla="*/ 716866 w 840580"/>
                <a:gd name="connsiteY4" fmla="*/ 201197 h 892819"/>
                <a:gd name="connsiteX5" fmla="*/ 742013 w 840580"/>
                <a:gd name="connsiteY5" fmla="*/ 238922 h 892819"/>
                <a:gd name="connsiteX6" fmla="*/ 779733 w 840580"/>
                <a:gd name="connsiteY6" fmla="*/ 352095 h 892819"/>
                <a:gd name="connsiteX7" fmla="*/ 792306 w 840580"/>
                <a:gd name="connsiteY7" fmla="*/ 389820 h 892819"/>
                <a:gd name="connsiteX8" fmla="*/ 817453 w 840580"/>
                <a:gd name="connsiteY8" fmla="*/ 427544 h 892819"/>
                <a:gd name="connsiteX9" fmla="*/ 817453 w 840580"/>
                <a:gd name="connsiteY9" fmla="*/ 729340 h 892819"/>
                <a:gd name="connsiteX10" fmla="*/ 767159 w 840580"/>
                <a:gd name="connsiteY10" fmla="*/ 779639 h 892819"/>
                <a:gd name="connsiteX11" fmla="*/ 679146 w 840580"/>
                <a:gd name="connsiteY11" fmla="*/ 842514 h 892819"/>
                <a:gd name="connsiteX12" fmla="*/ 603705 w 840580"/>
                <a:gd name="connsiteY12" fmla="*/ 867663 h 892819"/>
                <a:gd name="connsiteX13" fmla="*/ 565985 w 840580"/>
                <a:gd name="connsiteY13" fmla="*/ 880238 h 892819"/>
                <a:gd name="connsiteX14" fmla="*/ 352237 w 840580"/>
                <a:gd name="connsiteY14" fmla="*/ 892813 h 892819"/>
                <a:gd name="connsiteX15" fmla="*/ 113343 w 840580"/>
                <a:gd name="connsiteY15" fmla="*/ 867663 h 892819"/>
                <a:gd name="connsiteX16" fmla="*/ 75623 w 840580"/>
                <a:gd name="connsiteY16" fmla="*/ 842514 h 892819"/>
                <a:gd name="connsiteX17" fmla="*/ 50476 w 840580"/>
                <a:gd name="connsiteY17" fmla="*/ 767065 h 892819"/>
                <a:gd name="connsiteX18" fmla="*/ 37903 w 840580"/>
                <a:gd name="connsiteY18" fmla="*/ 729340 h 892819"/>
                <a:gd name="connsiteX19" fmla="*/ 25329 w 840580"/>
                <a:gd name="connsiteY19" fmla="*/ 679041 h 892819"/>
                <a:gd name="connsiteX20" fmla="*/ 182 w 840580"/>
                <a:gd name="connsiteY20" fmla="*/ 565867 h 89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40580" h="892819">
                  <a:moveTo>
                    <a:pt x="553412" y="0"/>
                  </a:moveTo>
                  <a:cubicBezTo>
                    <a:pt x="570176" y="20958"/>
                    <a:pt x="584729" y="43895"/>
                    <a:pt x="603705" y="62874"/>
                  </a:cubicBezTo>
                  <a:cubicBezTo>
                    <a:pt x="614390" y="73560"/>
                    <a:pt x="631474" y="76651"/>
                    <a:pt x="641425" y="88024"/>
                  </a:cubicBezTo>
                  <a:cubicBezTo>
                    <a:pt x="661327" y="110772"/>
                    <a:pt x="674954" y="138323"/>
                    <a:pt x="691719" y="163473"/>
                  </a:cubicBezTo>
                  <a:lnTo>
                    <a:pt x="716866" y="201197"/>
                  </a:lnTo>
                  <a:lnTo>
                    <a:pt x="742013" y="238922"/>
                  </a:lnTo>
                  <a:lnTo>
                    <a:pt x="779733" y="352095"/>
                  </a:lnTo>
                  <a:cubicBezTo>
                    <a:pt x="783924" y="364670"/>
                    <a:pt x="784954" y="378791"/>
                    <a:pt x="792306" y="389820"/>
                  </a:cubicBezTo>
                  <a:lnTo>
                    <a:pt x="817453" y="427544"/>
                  </a:lnTo>
                  <a:cubicBezTo>
                    <a:pt x="856697" y="545296"/>
                    <a:pt x="838578" y="475799"/>
                    <a:pt x="817453" y="729340"/>
                  </a:cubicBezTo>
                  <a:cubicBezTo>
                    <a:pt x="813621" y="775328"/>
                    <a:pt x="804524" y="767184"/>
                    <a:pt x="767159" y="779639"/>
                  </a:cubicBezTo>
                  <a:cubicBezTo>
                    <a:pt x="746205" y="842511"/>
                    <a:pt x="767160" y="813173"/>
                    <a:pt x="679146" y="842514"/>
                  </a:cubicBezTo>
                  <a:lnTo>
                    <a:pt x="603705" y="867663"/>
                  </a:lnTo>
                  <a:cubicBezTo>
                    <a:pt x="591132" y="871855"/>
                    <a:pt x="579216" y="879460"/>
                    <a:pt x="565985" y="880238"/>
                  </a:cubicBezTo>
                  <a:lnTo>
                    <a:pt x="352237" y="892813"/>
                  </a:lnTo>
                  <a:cubicBezTo>
                    <a:pt x="333768" y="891659"/>
                    <a:pt x="176154" y="899072"/>
                    <a:pt x="113343" y="867663"/>
                  </a:cubicBezTo>
                  <a:cubicBezTo>
                    <a:pt x="99827" y="860904"/>
                    <a:pt x="88196" y="850897"/>
                    <a:pt x="75623" y="842514"/>
                  </a:cubicBezTo>
                  <a:lnTo>
                    <a:pt x="50476" y="767065"/>
                  </a:lnTo>
                  <a:cubicBezTo>
                    <a:pt x="46285" y="754490"/>
                    <a:pt x="41118" y="742199"/>
                    <a:pt x="37903" y="729340"/>
                  </a:cubicBezTo>
                  <a:cubicBezTo>
                    <a:pt x="33712" y="712574"/>
                    <a:pt x="30295" y="695595"/>
                    <a:pt x="25329" y="679041"/>
                  </a:cubicBezTo>
                  <a:cubicBezTo>
                    <a:pt x="-3794" y="581955"/>
                    <a:pt x="182" y="634706"/>
                    <a:pt x="182" y="565867"/>
                  </a:cubicBezTo>
                </a:path>
              </a:pathLst>
            </a:custGeom>
            <a:ln w="34925">
              <a:solidFill>
                <a:schemeClr val="accent6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274123" y="3890431"/>
              <a:ext cx="15108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Initial state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414559" y="4310063"/>
              <a:ext cx="1230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DA00"/>
                  </a:solidFill>
                </a:rPr>
                <a:t>Final state</a:t>
              </a:r>
              <a:endParaRPr lang="en-US" dirty="0">
                <a:solidFill>
                  <a:srgbClr val="00DA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896921" y="5155688"/>
              <a:ext cx="1860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State trajectory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04613" y="3558345"/>
            <a:ext cx="2788955" cy="1922268"/>
            <a:chOff x="656155" y="4124547"/>
            <a:chExt cx="2788955" cy="1922268"/>
          </a:xfrm>
        </p:grpSpPr>
        <p:sp>
          <p:nvSpPr>
            <p:cNvPr id="4" name="Oval 3"/>
            <p:cNvSpPr>
              <a:spLocks noChangeAspect="1"/>
            </p:cNvSpPr>
            <p:nvPr/>
          </p:nvSpPr>
          <p:spPr>
            <a:xfrm>
              <a:off x="1307634" y="5229116"/>
              <a:ext cx="548640" cy="5486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043592" y="4550075"/>
              <a:ext cx="1433367" cy="6287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>
              <a:stCxn id="4" idx="0"/>
              <a:endCxn id="5" idx="2"/>
            </p:cNvCxnSpPr>
            <p:nvPr/>
          </p:nvCxnSpPr>
          <p:spPr>
            <a:xfrm flipV="1">
              <a:off x="1581954" y="4612949"/>
              <a:ext cx="178322" cy="6161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4" idx="6"/>
            </p:cNvCxnSpPr>
            <p:nvPr/>
          </p:nvCxnSpPr>
          <p:spPr>
            <a:xfrm flipV="1">
              <a:off x="1856274" y="5493188"/>
              <a:ext cx="620685" cy="1024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7286845"/>
                </p:ext>
              </p:extLst>
            </p:nvPr>
          </p:nvGraphicFramePr>
          <p:xfrm>
            <a:off x="2273803" y="5527703"/>
            <a:ext cx="776287" cy="519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872" name="Equation" r:id="rId8" imgW="266700" imgH="177800" progId="Equation.3">
                    <p:embed/>
                  </p:oleObj>
                </mc:Choice>
                <mc:Fallback>
                  <p:oleObj name="Equation" r:id="rId8" imgW="266700" imgH="1778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273803" y="5527703"/>
                          <a:ext cx="776287" cy="5191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4" name="Straight Arrow Connector 13"/>
            <p:cNvCxnSpPr/>
            <p:nvPr/>
          </p:nvCxnSpPr>
          <p:spPr>
            <a:xfrm flipV="1">
              <a:off x="1043592" y="5529205"/>
              <a:ext cx="264042" cy="1024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53122406"/>
                </p:ext>
              </p:extLst>
            </p:nvPr>
          </p:nvGraphicFramePr>
          <p:xfrm>
            <a:off x="656155" y="5294340"/>
            <a:ext cx="406400" cy="592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873" name="Equation" r:id="rId10" imgW="139700" imgH="203200" progId="Equation.3">
                    <p:embed/>
                  </p:oleObj>
                </mc:Choice>
                <mc:Fallback>
                  <p:oleObj name="Equation" r:id="rId10" imgW="1397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656155" y="5294340"/>
                          <a:ext cx="406400" cy="5921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TextBox 32"/>
            <p:cNvSpPr txBox="1"/>
            <p:nvPr/>
          </p:nvSpPr>
          <p:spPr>
            <a:xfrm>
              <a:off x="766977" y="4124547"/>
              <a:ext cx="26781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 DOF pendulum example</a:t>
              </a:r>
              <a:endParaRPr lang="en-US" dirty="0"/>
            </a:p>
          </p:txBody>
        </p:sp>
      </p:grp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2899295"/>
              </p:ext>
            </p:extLst>
          </p:nvPr>
        </p:nvGraphicFramePr>
        <p:xfrm>
          <a:off x="346211" y="5463385"/>
          <a:ext cx="2350192" cy="117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4" name="Equation" r:id="rId12" imgW="1320800" imgH="660400" progId="Equation.3">
                  <p:embed/>
                </p:oleObj>
              </mc:Choice>
              <mc:Fallback>
                <p:oleObj name="Equation" r:id="rId12" imgW="1320800" imgH="660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46211" y="5463385"/>
                        <a:ext cx="2350192" cy="1177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3791826" y="5403878"/>
            <a:ext cx="5147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LQR determines the feedback law to minimize the size of the state vector in the least time with the least control effort.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Note, a state of [0,0] may be generalized to any arbitrary point.</a:t>
            </a:r>
            <a:endParaRPr lang="en-US" dirty="0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230-401A-2B4B-BBAD-385346CC95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1963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230-401A-2B4B-BBAD-385346CC954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077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IGO_Logo_sma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07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 to Observers/Estimators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 state observer estimates the state of a system based on the system measurements.</a:t>
            </a:r>
          </a:p>
          <a:p>
            <a:pPr lvl="1"/>
            <a:r>
              <a:rPr lang="en-US" dirty="0" smtClean="0"/>
              <a:t>Useful if not all states are known, and/or they are measured with noisy sensors</a:t>
            </a:r>
          </a:p>
          <a:p>
            <a:pPr lvl="1"/>
            <a:r>
              <a:rPr lang="en-US" dirty="0" smtClean="0"/>
              <a:t>The measurements can involve states and/or inputs</a:t>
            </a:r>
          </a:p>
          <a:p>
            <a:pPr lvl="1"/>
            <a:r>
              <a:rPr lang="en-US" dirty="0" smtClean="0"/>
              <a:t>The system must be observable</a:t>
            </a:r>
          </a:p>
          <a:p>
            <a:pPr lvl="1"/>
            <a:r>
              <a:rPr lang="en-US" dirty="0" err="1" smtClean="0"/>
              <a:t>Observability</a:t>
            </a:r>
            <a:r>
              <a:rPr lang="en-US" dirty="0" smtClean="0"/>
              <a:t> (</a:t>
            </a:r>
            <a:r>
              <a:rPr lang="en-US" dirty="0"/>
              <a:t>dual of controllable</a:t>
            </a:r>
            <a:r>
              <a:rPr lang="en-US" dirty="0" smtClean="0"/>
              <a:t>) means that the full state can be reconstructed from the outputs in finite time (recall, controllability is the ability to drive the system to any state in finite time)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230-401A-2B4B-BBAD-385346CC9546}" type="slidenum">
              <a:rPr lang="en-US" smtClean="0"/>
              <a:t>41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6356350"/>
            <a:ext cx="6357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 1, Chapter 12-5.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118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LIGO Logo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65"/>
            <a:ext cx="9144000" cy="15815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Description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24217" y="1643989"/>
            <a:ext cx="2363798" cy="3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System block diagram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391746" y="1615520"/>
            <a:ext cx="42950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Assumptions:</a:t>
            </a:r>
          </a:p>
          <a:p>
            <a:pPr marL="342900" indent="-342900">
              <a:buAutoNum type="arabicParenR"/>
            </a:pPr>
            <a:r>
              <a:rPr lang="en-US" dirty="0" smtClean="0"/>
              <a:t>We have knowledge of </a:t>
            </a:r>
            <a:r>
              <a:rPr lang="en-US" b="1" dirty="0" smtClean="0"/>
              <a:t>all</a:t>
            </a:r>
            <a:r>
              <a:rPr lang="en-US" dirty="0" smtClean="0"/>
              <a:t> </a:t>
            </a:r>
            <a:r>
              <a:rPr lang="en-US" b="1" dirty="0" smtClean="0"/>
              <a:t>states</a:t>
            </a:r>
          </a:p>
          <a:p>
            <a:endParaRPr lang="en-US" dirty="0" smtClean="0"/>
          </a:p>
          <a:p>
            <a:r>
              <a:rPr lang="en-US" dirty="0" smtClean="0"/>
              <a:t>2)    The system is completely </a:t>
            </a:r>
            <a:r>
              <a:rPr lang="en-US" b="1" dirty="0" smtClean="0"/>
              <a:t>controllable</a:t>
            </a:r>
            <a:r>
              <a:rPr lang="en-US" dirty="0" smtClean="0"/>
              <a:t>. This means that given infinite actuator range we can [ref 1, </a:t>
            </a:r>
            <a:r>
              <a:rPr lang="en-US" dirty="0" err="1" smtClean="0"/>
              <a:t>pgs</a:t>
            </a:r>
            <a:r>
              <a:rPr lang="en-US" dirty="0" smtClean="0"/>
              <a:t> 779-780, 829-832]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drive the system from one arbitrary state to another in finite time</a:t>
            </a:r>
          </a:p>
          <a:p>
            <a:pPr lvl="1"/>
            <a:r>
              <a:rPr lang="en-US" dirty="0" smtClean="0"/>
              <a:t>or, equivalently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Set all closed loop poles to arbitrary values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8143984"/>
              </p:ext>
            </p:extLst>
          </p:nvPr>
        </p:nvGraphicFramePr>
        <p:xfrm>
          <a:off x="7892414" y="1690597"/>
          <a:ext cx="362882" cy="400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69" name="Equation" r:id="rId4" imgW="127000" imgH="139700" progId="Equation.3">
                  <p:embed/>
                </p:oleObj>
              </mc:Choice>
              <mc:Fallback>
                <p:oleObj name="Equation" r:id="rId4" imgW="127000" imgH="139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92414" y="1690597"/>
                        <a:ext cx="362882" cy="4002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269068" y="2142227"/>
            <a:ext cx="3609222" cy="2090750"/>
            <a:chOff x="269068" y="1878152"/>
            <a:chExt cx="3609222" cy="2090750"/>
          </a:xfrm>
        </p:grpSpPr>
        <p:sp>
          <p:nvSpPr>
            <p:cNvPr id="4" name="Rectangle 3"/>
            <p:cNvSpPr/>
            <p:nvPr/>
          </p:nvSpPr>
          <p:spPr>
            <a:xfrm>
              <a:off x="1049120" y="1878152"/>
              <a:ext cx="1663607" cy="66535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482324" y="3303548"/>
              <a:ext cx="850936" cy="66535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>
              <a:stCxn id="4" idx="3"/>
            </p:cNvCxnSpPr>
            <p:nvPr/>
          </p:nvCxnSpPr>
          <p:spPr>
            <a:xfrm flipV="1">
              <a:off x="2712727" y="2203092"/>
              <a:ext cx="595243" cy="773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2333260" y="3626640"/>
              <a:ext cx="58791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921174" y="2203092"/>
              <a:ext cx="0" cy="142354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5" idx="1"/>
            </p:cNvCxnSpPr>
            <p:nvPr/>
          </p:nvCxnSpPr>
          <p:spPr>
            <a:xfrm flipH="1" flipV="1">
              <a:off x="724217" y="3626642"/>
              <a:ext cx="758107" cy="958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724216" y="2203092"/>
              <a:ext cx="0" cy="142354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endCxn id="4" idx="1"/>
            </p:cNvCxnSpPr>
            <p:nvPr/>
          </p:nvCxnSpPr>
          <p:spPr>
            <a:xfrm>
              <a:off x="724216" y="2203092"/>
              <a:ext cx="324904" cy="773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04157213"/>
                </p:ext>
              </p:extLst>
            </p:nvPr>
          </p:nvGraphicFramePr>
          <p:xfrm>
            <a:off x="1049120" y="2027396"/>
            <a:ext cx="1663607" cy="3668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770" name="Equation" r:id="rId6" imgW="749300" imgH="165100" progId="Equation.3">
                    <p:embed/>
                  </p:oleObj>
                </mc:Choice>
                <mc:Fallback>
                  <p:oleObj name="Equation" r:id="rId6" imgW="749300" imgH="1651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049120" y="2027396"/>
                          <a:ext cx="1663607" cy="36686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63802491"/>
                </p:ext>
              </p:extLst>
            </p:nvPr>
          </p:nvGraphicFramePr>
          <p:xfrm>
            <a:off x="1633146" y="3466182"/>
            <a:ext cx="562585" cy="3379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771" name="Equation" r:id="rId8" imgW="254000" imgH="152400" progId="Equation.3">
                    <p:embed/>
                  </p:oleObj>
                </mc:Choice>
                <mc:Fallback>
                  <p:oleObj name="Equation" r:id="rId8" imgW="2540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633146" y="3466182"/>
                          <a:ext cx="562585" cy="33794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5444068"/>
                </p:ext>
              </p:extLst>
            </p:nvPr>
          </p:nvGraphicFramePr>
          <p:xfrm>
            <a:off x="3423142" y="1941893"/>
            <a:ext cx="455148" cy="5020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772" name="Equation" r:id="rId10" imgW="127000" imgH="139700" progId="Equation.3">
                    <p:embed/>
                  </p:oleObj>
                </mc:Choice>
                <mc:Fallback>
                  <p:oleObj name="Equation" r:id="rId10" imgW="127000" imgH="1397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423142" y="1941893"/>
                          <a:ext cx="455148" cy="50203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72641490"/>
                </p:ext>
              </p:extLst>
            </p:nvPr>
          </p:nvGraphicFramePr>
          <p:xfrm>
            <a:off x="269068" y="2801518"/>
            <a:ext cx="455148" cy="5020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773" name="Equation" r:id="rId12" imgW="127000" imgH="139700" progId="Equation.3">
                    <p:embed/>
                  </p:oleObj>
                </mc:Choice>
                <mc:Fallback>
                  <p:oleObj name="Equation" r:id="rId12" imgW="127000" imgH="1397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69068" y="2801518"/>
                          <a:ext cx="455148" cy="50203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5053523"/>
              </p:ext>
            </p:extLst>
          </p:nvPr>
        </p:nvGraphicFramePr>
        <p:xfrm>
          <a:off x="248927" y="5303844"/>
          <a:ext cx="2463800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74" name="Equation" r:id="rId14" imgW="1485900" imgH="812800" progId="Equation.3">
                  <p:embed/>
                </p:oleObj>
              </mc:Choice>
              <mc:Fallback>
                <p:oleObj name="Equation" r:id="rId14" imgW="1485900" imgH="812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48927" y="5303844"/>
                        <a:ext cx="2463800" cy="1349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8006244"/>
              </p:ext>
            </p:extLst>
          </p:nvPr>
        </p:nvGraphicFramePr>
        <p:xfrm>
          <a:off x="3296371" y="5490708"/>
          <a:ext cx="1095375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75" name="Equation" r:id="rId16" imgW="660400" imgH="635000" progId="Equation.3">
                  <p:embed/>
                </p:oleObj>
              </mc:Choice>
              <mc:Fallback>
                <p:oleObj name="Equation" r:id="rId16" imgW="660400" imgH="635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296371" y="5490708"/>
                        <a:ext cx="1095375" cy="105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233157" y="4814346"/>
            <a:ext cx="5709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Matrix dimensions for </a:t>
            </a:r>
            <a:r>
              <a:rPr lang="en-US" i="1" dirty="0" smtClean="0"/>
              <a:t>n </a:t>
            </a:r>
            <a:r>
              <a:rPr lang="en-US" dirty="0" smtClean="0"/>
              <a:t>states and </a:t>
            </a:r>
            <a:r>
              <a:rPr lang="en-US" i="1" dirty="0" smtClean="0"/>
              <a:t>m</a:t>
            </a:r>
            <a:r>
              <a:rPr lang="en-US" dirty="0" smtClean="0"/>
              <a:t> control inputs </a:t>
            </a:r>
            <a:endParaRPr lang="en-US" dirty="0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230-401A-2B4B-BBAD-385346CC9546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51710" y="4385509"/>
            <a:ext cx="2342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LQR feedback gain</a:t>
            </a:r>
            <a:endParaRPr lang="en-US" dirty="0"/>
          </a:p>
        </p:txBody>
      </p:sp>
      <p:cxnSp>
        <p:nvCxnSpPr>
          <p:cNvPr id="8" name="Straight Arrow Connector 7"/>
          <p:cNvCxnSpPr>
            <a:stCxn id="3" idx="1"/>
          </p:cNvCxnSpPr>
          <p:nvPr/>
        </p:nvCxnSpPr>
        <p:spPr>
          <a:xfrm flipH="1" flipV="1">
            <a:off x="2024316" y="4068198"/>
            <a:ext cx="227394" cy="50197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175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GO_Logo_sm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07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0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Identifying the Goal - the Cost Function with competing interests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69068" y="1878152"/>
            <a:ext cx="3609222" cy="2090750"/>
            <a:chOff x="269068" y="1878152"/>
            <a:chExt cx="3609222" cy="2090750"/>
          </a:xfrm>
        </p:grpSpPr>
        <p:sp>
          <p:nvSpPr>
            <p:cNvPr id="5" name="Rectangle 4"/>
            <p:cNvSpPr/>
            <p:nvPr/>
          </p:nvSpPr>
          <p:spPr>
            <a:xfrm>
              <a:off x="1049120" y="1878152"/>
              <a:ext cx="1663607" cy="66535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482324" y="3303548"/>
              <a:ext cx="850936" cy="66535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>
              <a:stCxn id="5" idx="3"/>
            </p:cNvCxnSpPr>
            <p:nvPr/>
          </p:nvCxnSpPr>
          <p:spPr>
            <a:xfrm flipV="1">
              <a:off x="2712727" y="2203092"/>
              <a:ext cx="595243" cy="773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>
              <a:off x="2333260" y="3626640"/>
              <a:ext cx="58791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921174" y="2203092"/>
              <a:ext cx="0" cy="142354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6" idx="1"/>
            </p:cNvCxnSpPr>
            <p:nvPr/>
          </p:nvCxnSpPr>
          <p:spPr>
            <a:xfrm flipH="1" flipV="1">
              <a:off x="724217" y="3626642"/>
              <a:ext cx="758107" cy="958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724216" y="2203092"/>
              <a:ext cx="0" cy="142354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endCxn id="5" idx="1"/>
            </p:cNvCxnSpPr>
            <p:nvPr/>
          </p:nvCxnSpPr>
          <p:spPr>
            <a:xfrm>
              <a:off x="724216" y="2203092"/>
              <a:ext cx="324904" cy="773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61156408"/>
                </p:ext>
              </p:extLst>
            </p:nvPr>
          </p:nvGraphicFramePr>
          <p:xfrm>
            <a:off x="1049120" y="2027396"/>
            <a:ext cx="1663607" cy="3668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881" name="Equation" r:id="rId4" imgW="749300" imgH="165100" progId="Equation.3">
                    <p:embed/>
                  </p:oleObj>
                </mc:Choice>
                <mc:Fallback>
                  <p:oleObj name="Equation" r:id="rId4" imgW="749300" imgH="1651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049120" y="2027396"/>
                          <a:ext cx="1663607" cy="36686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67466766"/>
                </p:ext>
              </p:extLst>
            </p:nvPr>
          </p:nvGraphicFramePr>
          <p:xfrm>
            <a:off x="1633146" y="3466182"/>
            <a:ext cx="562585" cy="3379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882" name="Equation" r:id="rId6" imgW="254000" imgH="152400" progId="Equation.3">
                    <p:embed/>
                  </p:oleObj>
                </mc:Choice>
                <mc:Fallback>
                  <p:oleObj name="Equation" r:id="rId6" imgW="2540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633146" y="3466182"/>
                          <a:ext cx="562585" cy="33794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7996353"/>
                </p:ext>
              </p:extLst>
            </p:nvPr>
          </p:nvGraphicFramePr>
          <p:xfrm>
            <a:off x="3423142" y="1941893"/>
            <a:ext cx="455148" cy="5020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883" name="Equation" r:id="rId8" imgW="127000" imgH="139700" progId="Equation.3">
                    <p:embed/>
                  </p:oleObj>
                </mc:Choice>
                <mc:Fallback>
                  <p:oleObj name="Equation" r:id="rId8" imgW="127000" imgH="1397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423142" y="1941893"/>
                          <a:ext cx="455148" cy="50203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34106425"/>
                </p:ext>
              </p:extLst>
            </p:nvPr>
          </p:nvGraphicFramePr>
          <p:xfrm>
            <a:off x="269068" y="2801518"/>
            <a:ext cx="455148" cy="5020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884" name="Equation" r:id="rId10" imgW="127000" imgH="139700" progId="Equation.3">
                    <p:embed/>
                  </p:oleObj>
                </mc:Choice>
                <mc:Fallback>
                  <p:oleObj name="Equation" r:id="rId10" imgW="127000" imgH="1397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69068" y="2801518"/>
                          <a:ext cx="455148" cy="50203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" name="Group 26"/>
          <p:cNvGrpSpPr/>
          <p:nvPr/>
        </p:nvGrpSpPr>
        <p:grpSpPr>
          <a:xfrm>
            <a:off x="4180671" y="1866443"/>
            <a:ext cx="4963329" cy="400260"/>
            <a:chOff x="636206" y="4353740"/>
            <a:chExt cx="4963329" cy="400260"/>
          </a:xfrm>
        </p:grpSpPr>
        <p:sp>
          <p:nvSpPr>
            <p:cNvPr id="17" name="TextBox 16"/>
            <p:cNvSpPr txBox="1"/>
            <p:nvPr/>
          </p:nvSpPr>
          <p:spPr>
            <a:xfrm>
              <a:off x="636206" y="4353740"/>
              <a:ext cx="49633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We want to make the size of        really small.  </a:t>
              </a:r>
              <a:endParaRPr lang="en-US" dirty="0"/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84365579"/>
                </p:ext>
              </p:extLst>
            </p:nvPr>
          </p:nvGraphicFramePr>
          <p:xfrm>
            <a:off x="3397996" y="4353740"/>
            <a:ext cx="362882" cy="400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885" name="Equation" r:id="rId12" imgW="127000" imgH="139700" progId="Equation.3">
                    <p:embed/>
                  </p:oleObj>
                </mc:Choice>
                <mc:Fallback>
                  <p:oleObj name="Equation" r:id="rId12" imgW="127000" imgH="1397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3397996" y="4353740"/>
                          <a:ext cx="362882" cy="40026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02928"/>
              </p:ext>
            </p:extLst>
          </p:nvPr>
        </p:nvGraphicFramePr>
        <p:xfrm>
          <a:off x="5095176" y="2258711"/>
          <a:ext cx="1592262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86" name="Equation" r:id="rId14" imgW="558800" imgH="203200" progId="Equation.3">
                  <p:embed/>
                </p:oleObj>
              </mc:Choice>
              <mc:Fallback>
                <p:oleObj name="Equation" r:id="rId14" imgW="558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095176" y="2258711"/>
                        <a:ext cx="1592262" cy="58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3853144" y="2988341"/>
            <a:ext cx="5059541" cy="923330"/>
            <a:chOff x="636206" y="5305685"/>
            <a:chExt cx="5059541" cy="923330"/>
          </a:xfrm>
        </p:grpSpPr>
        <p:sp>
          <p:nvSpPr>
            <p:cNvPr id="20" name="TextBox 19"/>
            <p:cNvSpPr txBox="1"/>
            <p:nvPr/>
          </p:nvSpPr>
          <p:spPr>
            <a:xfrm>
              <a:off x="636206" y="5305685"/>
              <a:ext cx="505954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But…also want to the size of        to be really small,</a:t>
              </a:r>
            </a:p>
            <a:p>
              <a:r>
                <a:rPr lang="en-US" dirty="0" smtClean="0"/>
                <a:t>to minimize noise, keep the actuators in range, avoid exciting higher order dynamics, etc.  </a:t>
              </a:r>
              <a:endParaRPr lang="en-US" dirty="0"/>
            </a:p>
          </p:txBody>
        </p:sp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90310164"/>
                </p:ext>
              </p:extLst>
            </p:nvPr>
          </p:nvGraphicFramePr>
          <p:xfrm>
            <a:off x="3389678" y="5305685"/>
            <a:ext cx="362882" cy="400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887" name="Equation" r:id="rId16" imgW="127000" imgH="139700" progId="Equation.3">
                    <p:embed/>
                  </p:oleObj>
                </mc:Choice>
                <mc:Fallback>
                  <p:oleObj name="Equation" r:id="rId16" imgW="127000" imgH="1397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3389678" y="5305685"/>
                          <a:ext cx="362882" cy="40026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9517897"/>
              </p:ext>
            </p:extLst>
          </p:nvPr>
        </p:nvGraphicFramePr>
        <p:xfrm>
          <a:off x="5113338" y="3869063"/>
          <a:ext cx="1555750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88" name="Equation" r:id="rId18" imgW="546100" imgH="203200" progId="Equation.3">
                  <p:embed/>
                </p:oleObj>
              </mc:Choice>
              <mc:Fallback>
                <p:oleObj name="Equation" r:id="rId18" imgW="546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113338" y="3869063"/>
                        <a:ext cx="1555750" cy="582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31847" y="4476825"/>
            <a:ext cx="6555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And, we want this to be true for all time. So we make the total cost:</a:t>
            </a:r>
            <a:endParaRPr lang="en-US" dirty="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2047992"/>
              </p:ext>
            </p:extLst>
          </p:nvPr>
        </p:nvGraphicFramePr>
        <p:xfrm>
          <a:off x="566911" y="4670288"/>
          <a:ext cx="2354263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89" name="Equation" r:id="rId20" imgW="1193800" imgH="457200" progId="Equation.3">
                  <p:embed/>
                </p:oleObj>
              </mc:Choice>
              <mc:Fallback>
                <p:oleObj name="Equation" r:id="rId20" imgW="11938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66911" y="4670288"/>
                        <a:ext cx="2354263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186286" y="5425155"/>
            <a:ext cx="9092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But, we might care about the size of some states and actuators more than others. So we generalize the cost with some weighting matrices:      and </a:t>
            </a:r>
            <a:endParaRPr lang="en-US" dirty="0"/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769217"/>
              </p:ext>
            </p:extLst>
          </p:nvPr>
        </p:nvGraphicFramePr>
        <p:xfrm>
          <a:off x="566911" y="5902312"/>
          <a:ext cx="2755951" cy="90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90" name="Equation" r:id="rId22" imgW="1397000" imgH="457200" progId="Equation.3">
                  <p:embed/>
                </p:oleObj>
              </mc:Choice>
              <mc:Fallback>
                <p:oleObj name="Equation" r:id="rId22" imgW="13970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66911" y="5902312"/>
                        <a:ext cx="2755951" cy="905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2235683"/>
              </p:ext>
            </p:extLst>
          </p:nvPr>
        </p:nvGraphicFramePr>
        <p:xfrm>
          <a:off x="5001170" y="5763841"/>
          <a:ext cx="224335" cy="282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91" name="Equation" r:id="rId24" imgW="152400" imgH="190500" progId="Equation.3">
                  <p:embed/>
                </p:oleObj>
              </mc:Choice>
              <mc:Fallback>
                <p:oleObj name="Equation" r:id="rId24" imgW="1524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001170" y="5763841"/>
                        <a:ext cx="224335" cy="282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7346485"/>
              </p:ext>
            </p:extLst>
          </p:nvPr>
        </p:nvGraphicFramePr>
        <p:xfrm>
          <a:off x="5605335" y="5761682"/>
          <a:ext cx="225425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92" name="Equation" r:id="rId26" imgW="152400" imgH="152400" progId="Equation.3">
                  <p:embed/>
                </p:oleObj>
              </mc:Choice>
              <mc:Fallback>
                <p:oleObj name="Equation" r:id="rId26" imgW="1524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5605335" y="5761682"/>
                        <a:ext cx="225425" cy="227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230-401A-2B4B-BBAD-385346CC9546}" type="slidenum">
              <a:rPr lang="en-US" smtClean="0"/>
              <a:t>6</a:t>
            </a:fld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724217" y="1442789"/>
            <a:ext cx="2363798" cy="3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System block diagram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75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LIGO_Logo_sm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07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</a:t>
            </a:r>
            <a:r>
              <a:rPr lang="en-US" dirty="0" smtClean="0"/>
              <a:t>LQR Cost </a:t>
            </a:r>
            <a:r>
              <a:rPr lang="en-US" dirty="0" smtClean="0"/>
              <a:t>Function Forms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8900372"/>
              </p:ext>
            </p:extLst>
          </p:nvPr>
        </p:nvGraphicFramePr>
        <p:xfrm>
          <a:off x="3119743" y="2251444"/>
          <a:ext cx="2755951" cy="90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52" name="Equation" r:id="rId4" imgW="1397000" imgH="457200" progId="Equation.3">
                  <p:embed/>
                </p:oleObj>
              </mc:Choice>
              <mc:Fallback>
                <p:oleObj name="Equation" r:id="rId4" imgW="13970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19743" y="2251444"/>
                        <a:ext cx="2755951" cy="905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7418710"/>
              </p:ext>
            </p:extLst>
          </p:nvPr>
        </p:nvGraphicFramePr>
        <p:xfrm>
          <a:off x="2437786" y="3659827"/>
          <a:ext cx="4484687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53" name="Equation" r:id="rId6" imgW="2273300" imgH="469900" progId="Equation.3">
                  <p:embed/>
                </p:oleObj>
              </mc:Choice>
              <mc:Fallback>
                <p:oleObj name="Equation" r:id="rId6" imgW="22733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37786" y="3659827"/>
                        <a:ext cx="4484687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017426"/>
              </p:ext>
            </p:extLst>
          </p:nvPr>
        </p:nvGraphicFramePr>
        <p:xfrm>
          <a:off x="2388941" y="6330112"/>
          <a:ext cx="4233862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54" name="Equation" r:id="rId8" imgW="2146300" imgH="228600" progId="Equation.3">
                  <p:embed/>
                </p:oleObj>
              </mc:Choice>
              <mc:Fallback>
                <p:oleObj name="Equation" r:id="rId8" imgW="2146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88941" y="6330112"/>
                        <a:ext cx="4233862" cy="452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1433524"/>
            <a:ext cx="6759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Other forms you may see for the cost function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134461" y="1836222"/>
            <a:ext cx="7539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‘Infinite time horizon’. The simplest, and most common form. The one we use here. Ref [1].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47034" y="3095207"/>
            <a:ext cx="7805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‘</a:t>
            </a:r>
            <a:r>
              <a:rPr lang="en-US" dirty="0"/>
              <a:t>F</a:t>
            </a:r>
            <a:r>
              <a:rPr lang="en-US" dirty="0" smtClean="0"/>
              <a:t>inite time horizon’. More general form. Used in the most rigorous LQR derivations. Results in a time variant feedback law, i.e. </a:t>
            </a:r>
            <a:r>
              <a:rPr lang="en-US" i="1" dirty="0" smtClean="0"/>
              <a:t>K = K(t)</a:t>
            </a:r>
            <a:r>
              <a:rPr lang="en-US" dirty="0" smtClean="0"/>
              <a:t>. Ref [2].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47034" y="4585850"/>
            <a:ext cx="7539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You may also see this form, which is used by </a:t>
            </a:r>
            <a:r>
              <a:rPr lang="en-US" dirty="0" err="1" smtClean="0"/>
              <a:t>Matlab</a:t>
            </a:r>
            <a:r>
              <a:rPr lang="en-US" dirty="0" smtClean="0"/>
              <a:t> and also frequency domain versions of LQR.</a:t>
            </a:r>
            <a:endParaRPr lang="en-US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145924"/>
              </p:ext>
            </p:extLst>
          </p:nvPr>
        </p:nvGraphicFramePr>
        <p:xfrm>
          <a:off x="2437786" y="5207031"/>
          <a:ext cx="380682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55" name="Equation" r:id="rId10" imgW="1930400" imgH="457200" progId="Equation.3">
                  <p:embed/>
                </p:oleObj>
              </mc:Choice>
              <mc:Fallback>
                <p:oleObj name="Equation" r:id="rId10" imgW="1930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437786" y="5207031"/>
                        <a:ext cx="3806825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09600" y="5973581"/>
            <a:ext cx="853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 all cases, the weighting matrices are assumed to have these properties </a:t>
            </a:r>
            <a:endParaRPr lang="en-US" sz="20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230-401A-2B4B-BBAD-385346CC95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508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LIGO_Logo_sm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07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0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Minimizing </a:t>
            </a:r>
            <a:r>
              <a:rPr lang="en-US" dirty="0"/>
              <a:t>the Cost </a:t>
            </a:r>
            <a:r>
              <a:rPr lang="en-US" dirty="0" smtClean="0"/>
              <a:t>Function:</a:t>
            </a:r>
            <a:br>
              <a:rPr lang="en-US" dirty="0" smtClean="0"/>
            </a:br>
            <a:r>
              <a:rPr lang="en-US" dirty="0" smtClean="0"/>
              <a:t>Two Derivation Approaches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230-401A-2B4B-BBAD-385346CC9546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7744974"/>
              </p:ext>
            </p:extLst>
          </p:nvPr>
        </p:nvGraphicFramePr>
        <p:xfrm>
          <a:off x="2654528" y="2251443"/>
          <a:ext cx="3672930" cy="1206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9" name="Equation" r:id="rId4" imgW="1397000" imgH="457200" progId="Equation.3">
                  <p:embed/>
                </p:oleObj>
              </mc:Choice>
              <mc:Fallback>
                <p:oleObj name="Equation" r:id="rId4" imgW="13970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54528" y="2251443"/>
                        <a:ext cx="3672930" cy="1206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>
            <a:stCxn id="5" idx="2"/>
          </p:cNvCxnSpPr>
          <p:nvPr/>
        </p:nvCxnSpPr>
        <p:spPr>
          <a:xfrm flipH="1">
            <a:off x="2553940" y="3458078"/>
            <a:ext cx="1937053" cy="1244910"/>
          </a:xfrm>
          <a:prstGeom prst="straightConnector1">
            <a:avLst/>
          </a:prstGeom>
          <a:ln w="1270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" y="4841312"/>
            <a:ext cx="31307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Calculus of variations – the super gory rigorous method.</a:t>
            </a:r>
          </a:p>
          <a:p>
            <a:r>
              <a:rPr lang="en-US" dirty="0" smtClean="0"/>
              <a:t>See reference 2, Chap 3. Includes special cases, including stochastic noise.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5" idx="2"/>
          </p:cNvCxnSpPr>
          <p:nvPr/>
        </p:nvCxnSpPr>
        <p:spPr>
          <a:xfrm>
            <a:off x="4490993" y="3458078"/>
            <a:ext cx="1657396" cy="1345509"/>
          </a:xfrm>
          <a:prstGeom prst="straightConnector1">
            <a:avLst/>
          </a:prstGeom>
          <a:ln w="1270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855610" y="5106885"/>
            <a:ext cx="3130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Linear algebra – more concise. Get’s the point across with some hand-waving. See Reference 1, pages 897-899.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4237223" y="4879036"/>
            <a:ext cx="4249807" cy="162215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088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LIGO Logo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65"/>
            <a:ext cx="9144000" cy="15815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Minimizing the Cost Function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401264"/>
              </p:ext>
            </p:extLst>
          </p:nvPr>
        </p:nvGraphicFramePr>
        <p:xfrm>
          <a:off x="457200" y="1697604"/>
          <a:ext cx="2755951" cy="90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98" name="Equation" r:id="rId4" imgW="1397000" imgH="457200" progId="Equation.3">
                  <p:embed/>
                </p:oleObj>
              </mc:Choice>
              <mc:Fallback>
                <p:oleObj name="Equation" r:id="rId4" imgW="13970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1697604"/>
                        <a:ext cx="2755951" cy="905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2932498"/>
              </p:ext>
            </p:extLst>
          </p:nvPr>
        </p:nvGraphicFramePr>
        <p:xfrm>
          <a:off x="1320800" y="2892425"/>
          <a:ext cx="1027113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99" name="Equation" r:id="rId6" imgW="520700" imgH="165100" progId="Equation.3">
                  <p:embed/>
                </p:oleObj>
              </mc:Choice>
              <mc:Fallback>
                <p:oleObj name="Equation" r:id="rId6" imgW="5207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20800" y="2892425"/>
                        <a:ext cx="1027113" cy="327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2578054"/>
            <a:ext cx="2570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Plug in feedback relation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8205936"/>
              </p:ext>
            </p:extLst>
          </p:nvPr>
        </p:nvGraphicFramePr>
        <p:xfrm>
          <a:off x="457200" y="3219450"/>
          <a:ext cx="3306762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00" name="Equation" r:id="rId8" imgW="1676400" imgH="457200" progId="Equation.3">
                  <p:embed/>
                </p:oleObj>
              </mc:Choice>
              <mc:Fallback>
                <p:oleObj name="Equation" r:id="rId8" imgW="1676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7200" y="3219450"/>
                        <a:ext cx="3306762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2893660"/>
              </p:ext>
            </p:extLst>
          </p:nvPr>
        </p:nvGraphicFramePr>
        <p:xfrm>
          <a:off x="5132388" y="2101280"/>
          <a:ext cx="147955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01" name="Equation" r:id="rId10" imgW="749300" imgH="165100" progId="Equation.3">
                  <p:embed/>
                </p:oleObj>
              </mc:Choice>
              <mc:Fallback>
                <p:oleObj name="Equation" r:id="rId10" imgW="749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132388" y="2101280"/>
                        <a:ext cx="1479550" cy="327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3685365"/>
              </p:ext>
            </p:extLst>
          </p:nvPr>
        </p:nvGraphicFramePr>
        <p:xfrm>
          <a:off x="5132388" y="4705984"/>
          <a:ext cx="1779588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02" name="Equation" r:id="rId12" imgW="901700" imgH="203200" progId="Equation.3">
                  <p:embed/>
                </p:oleObj>
              </mc:Choice>
              <mc:Fallback>
                <p:oleObj name="Equation" r:id="rId12" imgW="901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132388" y="4705984"/>
                        <a:ext cx="1779588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6586329"/>
              </p:ext>
            </p:extLst>
          </p:nvPr>
        </p:nvGraphicFramePr>
        <p:xfrm>
          <a:off x="5132388" y="3522662"/>
          <a:ext cx="1654175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03" name="Equation" r:id="rId14" imgW="838200" imgH="165100" progId="Equation.3">
                  <p:embed/>
                </p:oleObj>
              </mc:Choice>
              <mc:Fallback>
                <p:oleObj name="Equation" r:id="rId14" imgW="8382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132388" y="3522662"/>
                        <a:ext cx="1654175" cy="327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9509975"/>
              </p:ext>
            </p:extLst>
          </p:nvPr>
        </p:nvGraphicFramePr>
        <p:xfrm>
          <a:off x="457200" y="4453730"/>
          <a:ext cx="3005137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04" name="Equation" r:id="rId16" imgW="1524000" imgH="457200" progId="Equation.3">
                  <p:embed/>
                </p:oleObj>
              </mc:Choice>
              <mc:Fallback>
                <p:oleObj name="Equation" r:id="rId16" imgW="15240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57200" y="4453730"/>
                        <a:ext cx="3005137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57200" y="4052093"/>
            <a:ext cx="2570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Factor out x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20660" y="5412256"/>
            <a:ext cx="8431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Then make the following substitution where                          . The time derivative allows us to brings the system dynamics into the cost function.  </a:t>
            </a:r>
            <a:endParaRPr lang="en-US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488017"/>
              </p:ext>
            </p:extLst>
          </p:nvPr>
        </p:nvGraphicFramePr>
        <p:xfrm>
          <a:off x="457200" y="5932488"/>
          <a:ext cx="3706813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05" name="Equation" r:id="rId18" imgW="1879600" imgH="393700" progId="Equation.3">
                  <p:embed/>
                </p:oleObj>
              </mc:Choice>
              <mc:Fallback>
                <p:oleObj name="Equation" r:id="rId18" imgW="18796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57200" y="5932488"/>
                        <a:ext cx="3706813" cy="779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9371386"/>
              </p:ext>
            </p:extLst>
          </p:nvPr>
        </p:nvGraphicFramePr>
        <p:xfrm>
          <a:off x="4768004" y="5378363"/>
          <a:ext cx="135255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06" name="Equation" r:id="rId20" imgW="685800" imgH="203200" progId="Equation.3">
                  <p:embed/>
                </p:oleObj>
              </mc:Choice>
              <mc:Fallback>
                <p:oleObj name="Equation" r:id="rId20" imgW="685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768004" y="5378363"/>
                        <a:ext cx="1352550" cy="40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859889" y="2058973"/>
            <a:ext cx="528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885036" y="3535450"/>
            <a:ext cx="528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885036" y="4696405"/>
            <a:ext cx="528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885036" y="6128534"/>
            <a:ext cx="528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(4)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230-401A-2B4B-BBAD-385346CC95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74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3764</TotalTime>
  <Words>1937</Words>
  <Application>Microsoft Macintosh PowerPoint</Application>
  <PresentationFormat>On-screen Show (4:3)</PresentationFormat>
  <Paragraphs>300</Paragraphs>
  <Slides>41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Office Theme</vt:lpstr>
      <vt:lpstr>Equation</vt:lpstr>
      <vt:lpstr>Microsoft Equation</vt:lpstr>
      <vt:lpstr>LQR Linear Quadratic Regulator</vt:lpstr>
      <vt:lpstr>Summary</vt:lpstr>
      <vt:lpstr>References</vt:lpstr>
      <vt:lpstr>What is it?</vt:lpstr>
      <vt:lpstr>System Description</vt:lpstr>
      <vt:lpstr>Identifying the Goal - the Cost Function with competing interests</vt:lpstr>
      <vt:lpstr>Other LQR Cost Function Forms</vt:lpstr>
      <vt:lpstr>Minimizing the Cost Function: Two Derivation Approaches</vt:lpstr>
      <vt:lpstr>Minimizing the Cost Function</vt:lpstr>
      <vt:lpstr>Minimizing the Cost Function</vt:lpstr>
      <vt:lpstr>Minimizing the Cost Function</vt:lpstr>
      <vt:lpstr>Example 1 – Double Pendulum  Test Mass Control</vt:lpstr>
      <vt:lpstr>Example 1 – Double Pendulum  Test Mass Control</vt:lpstr>
      <vt:lpstr>Example 1 – Double Pendulum  Test Mass Control</vt:lpstr>
      <vt:lpstr>Example 1 – Double Pendulum  Test Mass Control</vt:lpstr>
      <vt:lpstr>Example 1 – Double Pendulum  Test Mass Control</vt:lpstr>
      <vt:lpstr>Example 1 – Double Pendulum  Test Mass Control</vt:lpstr>
      <vt:lpstr>Example 1 – Double Pendulum  Test Mass Control</vt:lpstr>
      <vt:lpstr>Example 1 – Double Pendulum  Test Mass Control</vt:lpstr>
      <vt:lpstr>Example 1 – Double Pendulum  Test Mass Control</vt:lpstr>
      <vt:lpstr>Observer Design with LQR</vt:lpstr>
      <vt:lpstr>Control/Observer Separation Principal</vt:lpstr>
      <vt:lpstr>Observer – Controller Duality</vt:lpstr>
      <vt:lpstr>Observer LQR design</vt:lpstr>
      <vt:lpstr>Example 2 – quad damping</vt:lpstr>
      <vt:lpstr>Example 2 – quad damping</vt:lpstr>
      <vt:lpstr>Example 2 – quad damping</vt:lpstr>
      <vt:lpstr>Example 2 – quad damping</vt:lpstr>
      <vt:lpstr>Example 2 – quad damping</vt:lpstr>
      <vt:lpstr>Adding complexity – plant augmentation</vt:lpstr>
      <vt:lpstr>Example – double pendulum plant augmentation</vt:lpstr>
      <vt:lpstr>Example – double pendulum plant augmentation</vt:lpstr>
      <vt:lpstr>Combine the state spaces of the plant and weighting filters</vt:lpstr>
      <vt:lpstr>Combine the state spaces of the plant and weighting filters</vt:lpstr>
      <vt:lpstr>T1300301 Example</vt:lpstr>
      <vt:lpstr>T1300301 Example</vt:lpstr>
      <vt:lpstr>T1300301 Example</vt:lpstr>
      <vt:lpstr>T1300301 Example</vt:lpstr>
      <vt:lpstr>Conclusions</vt:lpstr>
      <vt:lpstr>Backups</vt:lpstr>
      <vt:lpstr>Intro to Observers/Estimators</vt:lpstr>
    </vt:vector>
  </TitlesOfParts>
  <Company>Stanford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LQR</dc:title>
  <dc:creator>Brett Shapiro</dc:creator>
  <cp:lastModifiedBy>Brett Shapiro</cp:lastModifiedBy>
  <cp:revision>375</cp:revision>
  <dcterms:created xsi:type="dcterms:W3CDTF">2014-01-29T20:07:01Z</dcterms:created>
  <dcterms:modified xsi:type="dcterms:W3CDTF">2014-02-04T16:00:11Z</dcterms:modified>
</cp:coreProperties>
</file>