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4v" ContentType="video/unknown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75" r:id="rId5"/>
    <p:sldId id="259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76" r:id="rId14"/>
    <p:sldId id="272" r:id="rId15"/>
    <p:sldId id="266" r:id="rId16"/>
    <p:sldId id="268" r:id="rId17"/>
    <p:sldId id="271" r:id="rId18"/>
    <p:sldId id="273" r:id="rId19"/>
    <p:sldId id="269" r:id="rId20"/>
    <p:sldId id="277" r:id="rId21"/>
    <p:sldId id="270" r:id="rId22"/>
    <p:sldId id="26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5D87F-1C0F-C041-A45A-8EE0C65E1109}" type="datetimeFigureOut">
              <a:rPr lang="en-US" smtClean="0"/>
              <a:t>9/23/13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BD2F6-5034-8D44-96AD-3ABAA0858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3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10DF-2E4C-AC49-9136-A7BCEDAFDE11}" type="datetimeFigureOut">
              <a:rPr lang="en-US" smtClean="0"/>
              <a:t>9/23/13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E4D47-C5AB-C344-A40F-30FB1A7B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99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2996-9CE9-D748-8A96-83D4A4546BB9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0438E8-CB74-024E-BA4C-DA93A5F60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1C3D-2A9E-5A45-9019-81EF6D4BCCAC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8E8-CB74-024E-BA4C-DA93A5F60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F40B-B8EC-7A41-B953-A168AFA40A9C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8E8-CB74-024E-BA4C-DA93A5F60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2A06-1B42-FF4E-87D1-D58F01C86E70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8E8-CB74-024E-BA4C-DA93A5F60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D0C-4572-AA4A-BE3E-C69C4452CDDF}" type="datetime1">
              <a:rPr lang="en-US" smtClean="0"/>
              <a:t>9/23/13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0438E8-CB74-024E-BA4C-DA93A5F60B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3ECC-FD7F-4247-8C20-4EF6F25F51E8}" type="datetime1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8E8-CB74-024E-BA4C-DA93A5F60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A737-A7EB-224B-A81C-35D33C4F74A6}" type="datetime1">
              <a:rPr lang="en-US" smtClean="0"/>
              <a:t>9/23/13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8E8-CB74-024E-BA4C-DA93A5F60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B464-1D9F-0641-87A6-F2777673274A}" type="datetime1">
              <a:rPr lang="en-US" smtClean="0"/>
              <a:t>9/23/13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8E8-CB74-024E-BA4C-DA93A5F60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122-14BF-7A42-928D-FC2BB87BB268}" type="datetime1">
              <a:rPr lang="en-US" smtClean="0"/>
              <a:t>9/23/13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8E8-CB74-024E-BA4C-DA93A5F60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EA78-5DF0-5C45-840B-DB29EFBB54F2}" type="datetime1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8E8-CB74-024E-BA4C-DA93A5F60B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F30-ECAA-6B48-8577-374B8057AEC6}" type="datetime1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0438E8-CB74-024E-BA4C-DA93A5F60B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602C0F5-25BC-2148-BA4A-1D71262D42F5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LIGO-G1301007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F0438E8-CB74-024E-BA4C-DA93A5F60B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MC_in_HAM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1" y="0"/>
            <a:ext cx="9067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1" y="-42511"/>
            <a:ext cx="9053529" cy="4571999"/>
          </a:xfrm>
        </p:spPr>
        <p:txBody>
          <a:bodyPr anchor="t"/>
          <a:lstStyle/>
          <a:p>
            <a:r>
              <a:rPr lang="en-US" sz="5700" dirty="0" smtClean="0">
                <a:solidFill>
                  <a:schemeClr val="tx2"/>
                </a:solidFill>
                <a:latin typeface="Arial Black"/>
                <a:cs typeface="Arial Black"/>
              </a:rPr>
              <a:t>Advanced </a:t>
            </a:r>
            <a:r>
              <a:rPr lang="en-US" sz="5700" dirty="0" err="1" smtClean="0">
                <a:solidFill>
                  <a:schemeClr val="tx2"/>
                </a:solidFill>
                <a:latin typeface="Arial Black"/>
                <a:cs typeface="Arial Black"/>
              </a:rPr>
              <a:t>lIGo</a:t>
            </a:r>
            <a:r>
              <a:rPr lang="en-US" sz="5700" dirty="0" smtClean="0">
                <a:solidFill>
                  <a:schemeClr val="tx2"/>
                </a:solidFill>
                <a:latin typeface="Arial Black"/>
                <a:cs typeface="Arial Black"/>
              </a:rPr>
              <a:t> OMC:</a:t>
            </a:r>
            <a:r>
              <a:rPr lang="en-US" sz="5000" dirty="0" smtClean="0">
                <a:solidFill>
                  <a:schemeClr val="tx2"/>
                </a:solidFill>
                <a:latin typeface="Arial Black"/>
                <a:cs typeface="Arial Black"/>
              </a:rPr>
              <a:t/>
            </a:r>
            <a:br>
              <a:rPr lang="en-US" sz="5000" dirty="0" smtClean="0">
                <a:solidFill>
                  <a:schemeClr val="tx2"/>
                </a:solidFill>
                <a:latin typeface="Arial Black"/>
                <a:cs typeface="Arial Black"/>
              </a:rPr>
            </a:br>
            <a:r>
              <a:rPr lang="en-US" sz="3400" dirty="0" smtClean="0">
                <a:solidFill>
                  <a:schemeClr val="tx2"/>
                </a:solidFill>
                <a:latin typeface="Arial Black"/>
                <a:cs typeface="Arial Black"/>
              </a:rPr>
              <a:t>operation and characterization</a:t>
            </a:r>
            <a:endParaRPr lang="en-US" sz="3400" dirty="0">
              <a:solidFill>
                <a:schemeClr val="tx2"/>
              </a:solidFill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85" y="5960397"/>
            <a:ext cx="8686800" cy="132076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Zach </a:t>
            </a:r>
            <a:r>
              <a:rPr lang="en-US" dirty="0" err="1" smtClean="0">
                <a:solidFill>
                  <a:srgbClr val="0000FF"/>
                </a:solidFill>
              </a:rPr>
              <a:t>korth</a:t>
            </a:r>
            <a:r>
              <a:rPr lang="en-US" dirty="0" smtClean="0">
                <a:solidFill>
                  <a:srgbClr val="0000FF"/>
                </a:solidFill>
              </a:rPr>
              <a:t> – </a:t>
            </a:r>
            <a:r>
              <a:rPr lang="en-US" dirty="0" err="1" smtClean="0">
                <a:solidFill>
                  <a:srgbClr val="0000FF"/>
                </a:solidFill>
              </a:rPr>
              <a:t>lsc-virgo</a:t>
            </a:r>
            <a:r>
              <a:rPr lang="en-US" dirty="0" smtClean="0">
                <a:solidFill>
                  <a:srgbClr val="0000FF"/>
                </a:solidFill>
              </a:rPr>
              <a:t> meeting – 9/24/2013</a:t>
            </a:r>
          </a:p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hannover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germany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785" y="6494157"/>
            <a:ext cx="3429000" cy="283845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2"/>
                </a:solidFill>
              </a:rPr>
              <a:t>LIGO-G1301007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7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Stable in-air locking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pic>
        <p:nvPicPr>
          <p:cNvPr id="2" name="Picture 1" descr="alog_lock_acquis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96" y="870404"/>
            <a:ext cx="8632115" cy="1562100"/>
          </a:xfrm>
          <a:prstGeom prst="rect">
            <a:avLst/>
          </a:prstGeom>
        </p:spPr>
      </p:pic>
      <p:pic>
        <p:nvPicPr>
          <p:cNvPr id="5" name="Picture 4" descr="lock_acquisi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644" y="2432505"/>
            <a:ext cx="5978989" cy="4344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496" y="3667113"/>
            <a:ext cx="2240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BUT…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Mode mismatch?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pic>
        <p:nvPicPr>
          <p:cNvPr id="3" name="Picture 2" descr="OMC_length_scan_time_series_identifi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964931"/>
            <a:ext cx="8048116" cy="4376164"/>
          </a:xfrm>
          <a:prstGeom prst="rect">
            <a:avLst/>
          </a:prstGeom>
        </p:spPr>
      </p:pic>
      <p:pic>
        <p:nvPicPr>
          <p:cNvPr id="2" name="OMC_scan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8599" y="4629520"/>
            <a:ext cx="2821149" cy="2105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181" y="5536341"/>
            <a:ext cx="546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investigation summary by Chris M. and Lisa B.</a:t>
            </a:r>
            <a:r>
              <a:rPr lang="en-US" dirty="0"/>
              <a:t>: </a:t>
            </a:r>
            <a:r>
              <a:rPr lang="en-US" dirty="0" smtClean="0"/>
              <a:t>LIGO</a:t>
            </a:r>
            <a:r>
              <a:rPr lang="en-US" dirty="0"/>
              <a:t>-G1300909</a:t>
            </a:r>
          </a:p>
        </p:txBody>
      </p:sp>
    </p:spTree>
    <p:extLst>
      <p:ext uri="{BB962C8B-B14F-4D97-AF65-F5344CB8AC3E}">
        <p14:creationId xmlns:p14="http://schemas.microsoft.com/office/powerpoint/2010/main" val="289028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vs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19" y="784791"/>
            <a:ext cx="7302254" cy="592160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PZT trouble?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Reduced range—OK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pic>
        <p:nvPicPr>
          <p:cNvPr id="2" name="Picture 1" descr="full_PZT_swee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13" y="-1455429"/>
            <a:ext cx="8126150" cy="105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9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Length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pic>
        <p:nvPicPr>
          <p:cNvPr id="2" name="Picture 1" descr="OMC_L_OLT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4" y="-1398858"/>
            <a:ext cx="8890694" cy="101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Intensity noise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pic>
        <p:nvPicPr>
          <p:cNvPr id="6" name="Picture 5" descr="AS_RIN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30" y="-1512505"/>
            <a:ext cx="7772400" cy="10058400"/>
          </a:xfrm>
          <a:prstGeom prst="rect">
            <a:avLst/>
          </a:prstGeom>
        </p:spPr>
      </p:pic>
      <p:pic>
        <p:nvPicPr>
          <p:cNvPr id="8" name="Picture 7" descr="AS_RIN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30" y="-1512505"/>
            <a:ext cx="7772400" cy="10058400"/>
          </a:xfrm>
          <a:prstGeom prst="rect">
            <a:avLst/>
          </a:prstGeom>
        </p:spPr>
      </p:pic>
      <p:pic>
        <p:nvPicPr>
          <p:cNvPr id="9" name="Picture 8" descr="AS_RIN_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30" y="-1512505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6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MC_n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981" y="-1726992"/>
            <a:ext cx="9475796" cy="1102543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OMC length noise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508524" y="2083262"/>
            <a:ext cx="1862335" cy="3581500"/>
            <a:chOff x="5294459" y="2083262"/>
            <a:chExt cx="1862335" cy="3581500"/>
          </a:xfrm>
        </p:grpSpPr>
        <p:sp>
          <p:nvSpPr>
            <p:cNvPr id="8" name="Oval 7"/>
            <p:cNvSpPr/>
            <p:nvPr/>
          </p:nvSpPr>
          <p:spPr>
            <a:xfrm>
              <a:off x="5294459" y="2083262"/>
              <a:ext cx="1862335" cy="3581500"/>
            </a:xfrm>
            <a:prstGeom prst="ellipse">
              <a:avLst/>
            </a:prstGeom>
            <a:noFill/>
            <a:ln w="571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17594" y="3429000"/>
              <a:ext cx="14536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???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4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79769" y="6064291"/>
            <a:ext cx="317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DeRosa</a:t>
            </a:r>
            <a:r>
              <a:rPr lang="en-US" dirty="0" smtClean="0"/>
              <a:t> &amp; V. </a:t>
            </a:r>
            <a:r>
              <a:rPr lang="en-US" dirty="0" err="1" smtClean="0"/>
              <a:t>Frolov</a:t>
            </a:r>
            <a:endParaRPr lang="en-US" dirty="0"/>
          </a:p>
        </p:txBody>
      </p:sp>
      <p:pic>
        <p:nvPicPr>
          <p:cNvPr id="6" name="Picture 5" descr="mzi_budge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6" r="8063"/>
          <a:stretch/>
        </p:blipFill>
        <p:spPr>
          <a:xfrm>
            <a:off x="271145" y="756253"/>
            <a:ext cx="8462570" cy="590631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PZT noise?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LIGO-G1301007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9351" y="6178442"/>
            <a:ext cx="277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DeRosa</a:t>
            </a:r>
            <a:r>
              <a:rPr lang="en-US" dirty="0" smtClean="0"/>
              <a:t> and V. </a:t>
            </a:r>
            <a:r>
              <a:rPr lang="en-US" dirty="0" err="1" smtClean="0"/>
              <a:t>Frolov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MC_inlo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-1498236"/>
            <a:ext cx="8411815" cy="1055900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In-loop noise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LIGO-G1301007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7997" y="6392476"/>
            <a:ext cx="283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See LIGO-T1000276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99217" y="2283027"/>
            <a:ext cx="27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8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Long-term drift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pic>
        <p:nvPicPr>
          <p:cNvPr id="3" name="Picture 2" descr="OMC_L_drif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79" y="-1683733"/>
            <a:ext cx="8549640" cy="110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6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omc</a:t>
            </a:r>
            <a:r>
              <a:rPr lang="en-US" dirty="0" smtClean="0"/>
              <a:t> team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70170"/>
            <a:ext cx="7620000" cy="505599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OMC design/fabrication/installation: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CIT: Koji Arai, Jeff Lewis, Rich Abbott, Charles </a:t>
            </a:r>
            <a:r>
              <a:rPr lang="en-US" dirty="0" err="1" smtClean="0"/>
              <a:t>Osthelder</a:t>
            </a:r>
            <a:r>
              <a:rPr lang="en-US" dirty="0" smtClean="0"/>
              <a:t>, Zach Korth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MIT: Peter </a:t>
            </a:r>
            <a:r>
              <a:rPr lang="en-US" dirty="0" err="1" smtClean="0"/>
              <a:t>Fritschel</a:t>
            </a:r>
            <a:r>
              <a:rPr lang="en-US" dirty="0" smtClean="0"/>
              <a:t>, Sam Barnum, Sam Waldman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OMC suspension team: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Jeff Bartlett, </a:t>
            </a:r>
            <a:r>
              <a:rPr lang="en-US" dirty="0" err="1" smtClean="0"/>
              <a:t>Norna</a:t>
            </a:r>
            <a:r>
              <a:rPr lang="en-US" dirty="0" smtClean="0"/>
              <a:t> Robertson, Jeff </a:t>
            </a:r>
            <a:r>
              <a:rPr lang="en-US" dirty="0" err="1" smtClean="0"/>
              <a:t>Kissel</a:t>
            </a:r>
            <a:r>
              <a:rPr lang="en-US" dirty="0" smtClean="0"/>
              <a:t>, Stuart Aston, Derek Bridges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OMC commissioning team @ LLO: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Valera </a:t>
            </a:r>
            <a:r>
              <a:rPr lang="en-US" dirty="0" err="1" smtClean="0"/>
              <a:t>Frolov</a:t>
            </a:r>
            <a:r>
              <a:rPr lang="en-US" dirty="0" smtClean="0"/>
              <a:t>, Suresh </a:t>
            </a:r>
            <a:r>
              <a:rPr lang="en-US" dirty="0" err="1" smtClean="0"/>
              <a:t>Doravari</a:t>
            </a:r>
            <a:r>
              <a:rPr lang="en-US" dirty="0" smtClean="0"/>
              <a:t>, Lisa </a:t>
            </a:r>
            <a:r>
              <a:rPr lang="en-US" dirty="0" err="1" smtClean="0"/>
              <a:t>Barsotti</a:t>
            </a:r>
            <a:r>
              <a:rPr lang="en-US" dirty="0" smtClean="0"/>
              <a:t>, Zach Korth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(…with </a:t>
            </a:r>
            <a:r>
              <a:rPr lang="en-US" i="1" dirty="0" smtClean="0"/>
              <a:t>much</a:t>
            </a:r>
            <a:r>
              <a:rPr lang="en-US" dirty="0" smtClean="0"/>
              <a:t> help from the rest of the commissioners)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2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Backscatter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pic>
        <p:nvPicPr>
          <p:cNvPr id="2" name="Picture 1" descr="OMC_backscatter_te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11" y="-1598119"/>
            <a:ext cx="8291541" cy="107302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16938" y="5257984"/>
            <a:ext cx="2806793" cy="656370"/>
            <a:chOff x="1816938" y="3481618"/>
            <a:chExt cx="2806793" cy="656370"/>
          </a:xfrm>
        </p:grpSpPr>
        <p:sp>
          <p:nvSpPr>
            <p:cNvPr id="5" name="Rectangle 4"/>
            <p:cNvSpPr/>
            <p:nvPr/>
          </p:nvSpPr>
          <p:spPr>
            <a:xfrm>
              <a:off x="1816938" y="3481618"/>
              <a:ext cx="2806793" cy="6563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2166" y="3538694"/>
              <a:ext cx="2514600" cy="52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887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29_20130829065637_MICH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8" t="3641" r="7309" b="4603"/>
          <a:stretch/>
        </p:blipFill>
        <p:spPr>
          <a:xfrm>
            <a:off x="356769" y="870405"/>
            <a:ext cx="8105801" cy="57503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76306" cy="7176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Michelson, DC Readout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1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Low-noise PRMI, DC readout</a:t>
            </a:r>
            <a:endParaRPr lang="en-US" dirty="0"/>
          </a:p>
        </p:txBody>
      </p:sp>
      <p:pic>
        <p:nvPicPr>
          <p:cNvPr id="2" name="Picture 1" descr="MICHnoi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81" y="807944"/>
            <a:ext cx="7493000" cy="59577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69785" y="1298472"/>
            <a:ext cx="3096759" cy="4822895"/>
          </a:xfrm>
          <a:prstGeom prst="round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8342263">
            <a:off x="681737" y="2739031"/>
            <a:ext cx="4469718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CENSORED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(see R.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DeRosa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talk 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a little while…)</a:t>
            </a:r>
            <a:endParaRPr lang="en-US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MICHnoise_hfzo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81" y="807944"/>
            <a:ext cx="7493000" cy="59577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LIGO-G1301007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9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76306" cy="717686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/ future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457200" y="1070170"/>
            <a:ext cx="7620000" cy="505599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OMC operates as expected and performs well, for the most part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No devastating surprises</a:t>
            </a:r>
            <a:r>
              <a:rPr lang="en-US" dirty="0" smtClean="0"/>
              <a:t>, though plenty more work ahead.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To do…</a:t>
            </a:r>
            <a:endParaRPr lang="en-US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nvestigate length noise more thoroughly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  <a:sym typeface="Wingdings"/>
              </a:rPr>
              <a:t>Angular control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Full integration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Automation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UGF servo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etc.</a:t>
            </a:r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61234" y="4606895"/>
            <a:ext cx="8543835" cy="21698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 for listening!</a:t>
            </a:r>
          </a:p>
          <a:p>
            <a:pPr algn="ctr"/>
            <a:r>
              <a:rPr lang="en-US" sz="4500" b="1" dirty="0" err="1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Danke</a:t>
            </a:r>
            <a:r>
              <a:rPr lang="en-US" sz="45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00" b="1" dirty="0" err="1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sz="4500" b="1" dirty="0" err="1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ür</a:t>
            </a:r>
            <a:r>
              <a:rPr lang="en-US" sz="45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00" b="1" dirty="0" err="1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Ihre</a:t>
            </a:r>
            <a:r>
              <a:rPr lang="en-US" sz="45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00" b="1" dirty="0" err="1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Aufmerksamkeit</a:t>
            </a:r>
            <a:r>
              <a:rPr lang="en-US" sz="45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4500" b="1" cap="none" spc="0" dirty="0" smtClean="0">
              <a:ln w="12700">
                <a:solidFill>
                  <a:srgbClr val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06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70170"/>
            <a:ext cx="7620000" cy="542270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Preparation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HAM6 layout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OMC control design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Salvage of </a:t>
            </a:r>
            <a:r>
              <a:rPr lang="en-US" dirty="0" err="1" smtClean="0"/>
              <a:t>eLIGO</a:t>
            </a:r>
            <a:r>
              <a:rPr lang="en-US" dirty="0" smtClean="0"/>
              <a:t> DCPDs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First light: in-air operation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Stable length locking</a:t>
            </a:r>
            <a:r>
              <a:rPr lang="en-US" dirty="0" smtClean="0"/>
              <a:t>, </a:t>
            </a:r>
            <a:r>
              <a:rPr lang="en-US" i="1" dirty="0" smtClean="0"/>
              <a:t>but</a:t>
            </a:r>
            <a:r>
              <a:rPr lang="en-US" dirty="0" smtClean="0"/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Mode mismatch?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D1282E"/>
                </a:solidFill>
              </a:rPr>
              <a:t>PZT trouble?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Low noise: in-vacuum operation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OMC</a:t>
            </a:r>
            <a:endParaRPr lang="en-US" dirty="0"/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Transmitted intensity noise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Length noise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Long-term drift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Backscatter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Simple Michelson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PRMI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Low-noise DC readout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Conclusion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Lessons learned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Future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7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M6_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527" y="456605"/>
            <a:ext cx="8083473" cy="8205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LIGO-G1301007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HAM6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5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omc</a:t>
            </a:r>
            <a:r>
              <a:rPr lang="en-US" dirty="0" smtClean="0"/>
              <a:t> control scheme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pic>
        <p:nvPicPr>
          <p:cNvPr id="2" name="Picture 1" descr="OMC_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27" y="945041"/>
            <a:ext cx="8311951" cy="55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7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omc</a:t>
            </a:r>
            <a:r>
              <a:rPr lang="en-US" dirty="0" smtClean="0"/>
              <a:t> control scheme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pic>
        <p:nvPicPr>
          <p:cNvPr id="3" name="Picture 2" descr="OMC_control_sc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59" y="1167086"/>
            <a:ext cx="8434029" cy="49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In with the old…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346" y="1137833"/>
            <a:ext cx="6846854" cy="5135141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515" y="1295089"/>
            <a:ext cx="3397476" cy="2548107"/>
          </a:xfrm>
          <a:prstGeom prst="rect">
            <a:avLst/>
          </a:prstGeom>
        </p:spPr>
      </p:pic>
      <p:pic>
        <p:nvPicPr>
          <p:cNvPr id="9" name="Picture 8" descr="PD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51" y="3497345"/>
            <a:ext cx="3311856" cy="2775629"/>
          </a:xfrm>
          <a:prstGeom prst="rect">
            <a:avLst/>
          </a:prstGeom>
        </p:spPr>
      </p:pic>
      <p:pic>
        <p:nvPicPr>
          <p:cNvPr id="10" name="Picture 9" descr="preamp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645" y="1596201"/>
            <a:ext cx="4263417" cy="38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7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DCPD noise: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pic>
        <p:nvPicPr>
          <p:cNvPr id="2" name="Picture 1" descr="eLIGO_DCPD_dark_noise_2_4_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1" y="-1427315"/>
            <a:ext cx="9332726" cy="101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7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17686"/>
          </a:xfrm>
        </p:spPr>
        <p:txBody>
          <a:bodyPr/>
          <a:lstStyle/>
          <a:p>
            <a:r>
              <a:rPr lang="en-US" dirty="0" smtClean="0"/>
              <a:t>DCPD response: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LIGO-G1301007</a:t>
            </a:r>
            <a:endParaRPr lang="en-US"/>
          </a:p>
        </p:txBody>
      </p:sp>
      <p:pic>
        <p:nvPicPr>
          <p:cNvPr id="3" name="Picture 2" descr="DCPD_preamp_TFs_vs_LISO_6_6_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46" y="-1425682"/>
            <a:ext cx="8134342" cy="105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1560</TotalTime>
  <Words>407</Words>
  <Application>Microsoft Macintosh PowerPoint</Application>
  <PresentationFormat>On-screen Show (4:3)</PresentationFormat>
  <Paragraphs>97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Essential</vt:lpstr>
      <vt:lpstr>Advanced lIGo OMC: operation and characterization</vt:lpstr>
      <vt:lpstr>the omc team</vt:lpstr>
      <vt:lpstr>Outline</vt:lpstr>
      <vt:lpstr>HAM6 layout</vt:lpstr>
      <vt:lpstr>the omc control scheme</vt:lpstr>
      <vt:lpstr>the omc control scheme</vt:lpstr>
      <vt:lpstr>In with the old…</vt:lpstr>
      <vt:lpstr>DCPD noise:</vt:lpstr>
      <vt:lpstr>DCPD response:</vt:lpstr>
      <vt:lpstr>Stable in-air locking</vt:lpstr>
      <vt:lpstr>Mode mismatch?</vt:lpstr>
      <vt:lpstr>PZT trouble?</vt:lpstr>
      <vt:lpstr>Reduced range—OK </vt:lpstr>
      <vt:lpstr>Length control</vt:lpstr>
      <vt:lpstr>Intensity noise</vt:lpstr>
      <vt:lpstr>OMC length noise</vt:lpstr>
      <vt:lpstr>PZT noise?</vt:lpstr>
      <vt:lpstr>In-loop noise</vt:lpstr>
      <vt:lpstr>Long-term drift</vt:lpstr>
      <vt:lpstr>Backscatter</vt:lpstr>
      <vt:lpstr>Simple Michelson, DC Readout</vt:lpstr>
      <vt:lpstr>Low-noise PRMI, DC readout</vt:lpstr>
      <vt:lpstr>Conclusions / future work</vt:lpstr>
    </vt:vector>
  </TitlesOfParts>
  <Company>LIGO - 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liGo OMC: operation and characterization</dc:title>
  <dc:creator>Zach Korth</dc:creator>
  <cp:lastModifiedBy>Zach Korth</cp:lastModifiedBy>
  <cp:revision>95</cp:revision>
  <dcterms:created xsi:type="dcterms:W3CDTF">2013-09-22T22:57:22Z</dcterms:created>
  <dcterms:modified xsi:type="dcterms:W3CDTF">2013-09-24T01:00:08Z</dcterms:modified>
</cp:coreProperties>
</file>