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ie Castillo" initials="FC" lastIdx="1" clrIdx="0">
    <p:extLst>
      <p:ext uri="{19B8F6BF-5375-455C-9EA6-DF929625EA0E}">
        <p15:presenceInfo xmlns:p15="http://schemas.microsoft.com/office/powerpoint/2012/main" userId="c881b0c3e87529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7" autoAdjust="0"/>
    <p:restoredTop sz="57886" autoAdjust="0"/>
  </p:normalViewPr>
  <p:slideViewPr>
    <p:cSldViewPr snapToGrid="0">
      <p:cViewPr varScale="1">
        <p:scale>
          <a:sx n="46" d="100"/>
          <a:sy n="46" d="100"/>
        </p:scale>
        <p:origin x="1458" y="48"/>
      </p:cViewPr>
      <p:guideLst/>
    </p:cSldViewPr>
  </p:slideViewPr>
  <p:notesTextViewPr>
    <p:cViewPr>
      <p:scale>
        <a:sx n="1" d="1"/>
        <a:sy n="1" d="1"/>
      </p:scale>
      <p:origin x="0" y="-15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401E8-6F85-42A7-B195-660DCEAF38E8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D3991-A128-4BF4-AC99-4D4CA8C4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4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D3991-A128-4BF4-AC99-4D4CA8C4BA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11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Explained noise</a:t>
            </a:r>
            <a:r>
              <a:rPr lang="en-US" baseline="0" dirty="0" smtClean="0"/>
              <a:t> and filters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Filters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seismic noise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to assemble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incorporate filters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aseline="0" dirty="0" smtClean="0"/>
          </a:p>
          <a:p>
            <a:r>
              <a:rPr lang="en-US" baseline="0" dirty="0" smtClean="0"/>
              <a:t>Explained simulation build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Structure</a:t>
            </a:r>
            <a:r>
              <a:rPr lang="en-US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 of layout - Simulink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Matlab</a:t>
            </a:r>
            <a:r>
              <a:rPr lang="en-US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scripts for filters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endParaRPr lang="en-US" baseline="0" dirty="0" smtClean="0"/>
          </a:p>
          <a:p>
            <a:r>
              <a:rPr lang="en-US" baseline="0" dirty="0" smtClean="0"/>
              <a:t>Explained results and possible expansion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laid the groundwork for future models to be incorporated in an overall effective simulator to test the control code and hardware.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ability to troubleshoot the overall system by using a simulation model is critical in effectively dealing with unforeseeable problems.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D3991-A128-4BF4-AC99-4D4CA8C4BA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55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As </a:t>
            </a:r>
            <a:r>
              <a:rPr lang="en-US" baseline="0" dirty="0" smtClean="0"/>
              <a:t>everyone knows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Sites are undergoing a major renovation in Livingston and Hanford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Installing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next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generation of wave detectors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ield far superior results than initial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enhanced LIGO</a:t>
            </a:r>
            <a:endParaRPr lang="en-US" sz="1200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 hardware systems are being installed 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 components are being tested for functionality and stability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 codes constantly modified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hardware is being adjusted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 been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raised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how to test the control system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Currently no easy methods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wanted to build a model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and improve on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D3991-A128-4BF4-AC99-4D4CA8C4BA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1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 - implement a real-time simulation of the physical model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Write a diagnostic tool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nightly basis, c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heck that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changes to control code 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D3991-A128-4BF4-AC99-4D4CA8C4BA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14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points</a:t>
            </a:r>
            <a:endParaRPr lang="en-US" sz="1200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Structure of the simulation layout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noise being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represented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Results and possible expansion</a:t>
            </a:r>
            <a:endParaRPr lang="en-US" sz="1200" dirty="0" smtClean="0">
              <a:effectLst/>
              <a:latin typeface="+mn-lt"/>
              <a:ea typeface="+mn-ea"/>
              <a:cs typeface="+mn-cs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Solve a problem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SURF’s created suspension and simple optical cavity simulations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 simulation for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Horizontal Access Module’s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internal seismic isolation (HAM ISI) system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 defines what the analog system of the interferometer senses 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Takes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control signals from actuator and transmits to sensors</a:t>
            </a: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i="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Simple explanation of ISI - Table with multiple position and motion sensor</a:t>
            </a:r>
            <a:endParaRPr lang="en-US" sz="1200" i="1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 structure of layout using Simulink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Used as a drawing tool whose output is parsed by a script to generate C code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Actual C code used to run the simulation 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Simulink is used as a drawing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 tool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D3991-A128-4BF4-AC99-4D4CA8C4BA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5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Highlighted</a:t>
            </a:r>
            <a:r>
              <a:rPr lang="en-US" baseline="0" dirty="0" smtClean="0"/>
              <a:t> yellow box – simulation component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Pink box – library part identical to control code of HAM ISI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Control code input is simulation output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Control code output is simulation input</a:t>
            </a:r>
          </a:p>
          <a:p>
            <a:r>
              <a:rPr lang="en-US" baseline="0" dirty="0" smtClean="0"/>
              <a:t>Background on noise and filters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Noise –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anything that makes it harder to measure the gravitational wave signal in interferometer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Seismic noise (focus) – seismic fluctuations such as earthquakes, ocean tides, human traffic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Shot noise - fluctuation in the vacuum field beating against the radio frequency sidebars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Electronic noise – sensor and actuator noise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Filters components to simulate noise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Applied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ransfer functions from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two different </a:t>
            </a:r>
            <a:r>
              <a:rPr lang="en-US" sz="1200" baseline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undamped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data sets</a:t>
            </a: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etween ground and sensors -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undamped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left alone</a:t>
            </a:r>
            <a:endParaRPr lang="en-US" sz="1200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etween actuators and sensors -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undamped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with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excitation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 noise filters writing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Matlab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scripts 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Existing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functions used in LIGO lab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Takes vector (transfer function data set, amplitude and phase) and fits it to a state-space model with a common zero and pole set</a:t>
            </a:r>
            <a:endParaRPr lang="en-US" sz="1200" dirty="0" smtClean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Prepare and write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zpk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models to our components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D3991-A128-4BF4-AC99-4D4CA8C4BA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71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Chart represents one</a:t>
            </a:r>
            <a:r>
              <a:rPr lang="en-US" baseline="0" dirty="0" smtClean="0"/>
              <a:t> of our </a:t>
            </a:r>
            <a:r>
              <a:rPr lang="en-US" baseline="0" smtClean="0"/>
              <a:t>filters simulation –</a:t>
            </a:r>
            <a:r>
              <a:rPr lang="en-US" smtClean="0"/>
              <a:t> actuator x</a:t>
            </a:r>
            <a:r>
              <a:rPr lang="en-US" baseline="0" smtClean="0"/>
              <a:t> </a:t>
            </a:r>
            <a:r>
              <a:rPr lang="en-US" baseline="0" dirty="0" smtClean="0"/>
              <a:t>and </a:t>
            </a:r>
            <a:r>
              <a:rPr lang="en-US" baseline="0" smtClean="0"/>
              <a:t>cps x sensor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Blue line is actual data</a:t>
            </a:r>
            <a:r>
              <a:rPr lang="en-US" baseline="0" dirty="0" smtClean="0"/>
              <a:t> gathered during one night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Red dashed line is simulated representation</a:t>
            </a:r>
          </a:p>
          <a:p>
            <a:r>
              <a:rPr lang="en-US" baseline="0" dirty="0" smtClean="0"/>
              <a:t>Additional components – inverting filters and inverted matrices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Create inverting filters – correct calibration from digital signal measured in counts to actual units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Incorporated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inverted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matrices</a:t>
            </a: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Convert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ignal into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 actuator basis to Cartesian basis</a:t>
            </a: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Convert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outgoing signals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Cartesan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basis back to the sensor basis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D3991-A128-4BF4-AC99-4D4CA8C4BA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09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model i</a:t>
            </a:r>
            <a:r>
              <a:rPr lang="en-US" dirty="0" smtClean="0"/>
              <a:t>nside</a:t>
            </a:r>
            <a:r>
              <a:rPr lang="en-US" baseline="0" dirty="0" smtClean="0"/>
              <a:t> HAM ISI control code library part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Yellow highlighted green boxes are matrices that must be inverted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Yellow highlighted blue rectangles</a:t>
            </a:r>
            <a:r>
              <a:rPr lang="en-US" baseline="0" dirty="0" smtClean="0"/>
              <a:t> are </a:t>
            </a:r>
            <a:r>
              <a:rPr lang="en-US" dirty="0" smtClean="0"/>
              <a:t>filters</a:t>
            </a:r>
            <a:r>
              <a:rPr lang="en-US" baseline="0" dirty="0" smtClean="0"/>
              <a:t> that</a:t>
            </a:r>
            <a:r>
              <a:rPr lang="en-US" dirty="0" smtClean="0"/>
              <a:t> must be inverted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Control code input is simulation output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Control code output is simulation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D3991-A128-4BF4-AC99-4D4CA8C4BA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72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model i</a:t>
            </a:r>
            <a:r>
              <a:rPr lang="en-US" dirty="0" smtClean="0"/>
              <a:t>nside our simulation part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Yellow highlighted boxes are inverted</a:t>
            </a:r>
            <a:r>
              <a:rPr lang="en-US" baseline="0" dirty="0" smtClean="0"/>
              <a:t> filters and matrices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Red highlighted boxes are filters for ground to sensor and actuator to sensor noise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Simulation input is control code output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Simulation output is control code input</a:t>
            </a:r>
          </a:p>
          <a:p>
            <a:endParaRPr lang="en-US" baseline="0" dirty="0" smtClean="0"/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D3991-A128-4BF4-AC99-4D4CA8C4BA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07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Results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Simulate a push in one direction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“See” controls dampen simulated ground noise in the same way the controls damp the real ground noise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Simulation is running and gathering results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Debugging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stage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verify accuracy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reliability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Issues with the calibration of our data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 Expansion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Incorporate noise sources we neglected – shot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electronic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Simulation for suspension system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alternate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method to verify</a:t>
            </a:r>
            <a:endParaRPr lang="en-US" sz="1200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first principles</a:t>
            </a: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Size and mass of tables</a:t>
            </a: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200" baseline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Simulate using the established laws of physics vs. data model fitting</a:t>
            </a:r>
            <a:endParaRPr lang="en-US" sz="12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D3991-A128-4BF4-AC99-4D4CA8C4BA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7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73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4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7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8/21/2013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04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7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3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3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8/21/2013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5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9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58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Simulating the Advanced LIGO Interferometer Using the Real Control Code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en-US" sz="4000" b="1" dirty="0" smtClean="0">
              <a:latin typeface="+mn-lt"/>
            </a:endParaRPr>
          </a:p>
          <a:p>
            <a:pPr algn="ctr"/>
            <a:r>
              <a:rPr lang="en-US" sz="4000" b="1" dirty="0" smtClean="0">
                <a:latin typeface="+mn-lt"/>
              </a:rPr>
              <a:t>Ju</a:t>
            </a:r>
            <a:r>
              <a:rPr lang="en-US" sz="4300" b="1" dirty="0" smtClean="0">
                <a:latin typeface="+mn-lt"/>
              </a:rPr>
              <a:t>an F. Castillo</a:t>
            </a:r>
            <a:endParaRPr lang="en-US" sz="43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07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OVERVIEW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Learned about noise and filters</a:t>
            </a:r>
          </a:p>
          <a:p>
            <a:endParaRPr lang="en-US" sz="4400" dirty="0"/>
          </a:p>
          <a:p>
            <a:r>
              <a:rPr lang="en-US" sz="4400" dirty="0" smtClean="0"/>
              <a:t>Discussed framework of simulation</a:t>
            </a:r>
          </a:p>
          <a:p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 Explained how to interpret and expand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022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Acknowledgments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000" dirty="0" smtClean="0"/>
              <a:t>Mentor</a:t>
            </a:r>
          </a:p>
          <a:p>
            <a:pPr marL="0" indent="0">
              <a:buNone/>
            </a:pPr>
            <a:r>
              <a:rPr lang="en-US" sz="2400" dirty="0" smtClean="0"/>
              <a:t>	Joseph </a:t>
            </a:r>
            <a:r>
              <a:rPr lang="en-US" sz="2400" dirty="0" err="1" smtClean="0"/>
              <a:t>Betzweiser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000" dirty="0" smtClean="0"/>
              <a:t>California Institute of Technology and National Science Foundation</a:t>
            </a:r>
          </a:p>
          <a:p>
            <a:pPr marL="0" indent="0">
              <a:buNone/>
            </a:pPr>
            <a:r>
              <a:rPr lang="en-US" sz="2400" dirty="0" smtClean="0"/>
              <a:t>	Summer Undergraduate Research Fellowship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000" dirty="0" smtClean="0"/>
              <a:t>National </a:t>
            </a:r>
            <a:r>
              <a:rPr lang="en-US" sz="3000" dirty="0"/>
              <a:t>Society of Hispanic </a:t>
            </a:r>
            <a:r>
              <a:rPr lang="en-US" sz="3000" dirty="0" smtClean="0"/>
              <a:t>Physicist</a:t>
            </a:r>
          </a:p>
          <a:p>
            <a:pPr marL="0" indent="0">
              <a:buNone/>
            </a:pPr>
            <a:r>
              <a:rPr lang="en-US" sz="2400" dirty="0" smtClean="0"/>
              <a:t>	Victor M. Blanco </a:t>
            </a:r>
            <a:r>
              <a:rPr lang="en-US" sz="2400" dirty="0"/>
              <a:t>Undergraduate Summer Research </a:t>
            </a:r>
            <a:r>
              <a:rPr lang="en-US" sz="2400" dirty="0" smtClean="0"/>
              <a:t>Fellowship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192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can be done?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pPr marL="0" indent="0">
              <a:buNone/>
            </a:pPr>
            <a:r>
              <a:rPr lang="en-US" sz="4800" dirty="0" smtClean="0"/>
              <a:t>Implementing a real-time simulation </a:t>
            </a:r>
            <a:r>
              <a:rPr lang="en-US" sz="4800" dirty="0"/>
              <a:t>of </a:t>
            </a:r>
            <a:r>
              <a:rPr lang="en-US" sz="4800" dirty="0" smtClean="0"/>
              <a:t>the hardware that communicates to the control code </a:t>
            </a:r>
            <a:r>
              <a:rPr lang="en-US" sz="4800" dirty="0"/>
              <a:t>will generate a practical troubleshooting </a:t>
            </a:r>
            <a:r>
              <a:rPr lang="en-US" sz="4800" dirty="0" smtClean="0"/>
              <a:t>technique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738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Things to Keep in Mind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do we develop a simulation</a:t>
            </a:r>
            <a:r>
              <a:rPr lang="en-US" sz="4400" dirty="0" smtClean="0"/>
              <a:t>?</a:t>
            </a:r>
          </a:p>
          <a:p>
            <a:endParaRPr lang="en-US" sz="4400" dirty="0"/>
          </a:p>
          <a:p>
            <a:r>
              <a:rPr lang="en-US" sz="4400" dirty="0" smtClean="0"/>
              <a:t>What is noise and how do we simulate it?</a:t>
            </a:r>
          </a:p>
          <a:p>
            <a:endParaRPr lang="en-US" sz="4400" dirty="0"/>
          </a:p>
          <a:p>
            <a:r>
              <a:rPr lang="en-US" sz="4400" dirty="0" smtClean="0"/>
              <a:t>What have we learned during this process?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096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398"/>
            <a:ext cx="12192000" cy="695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253"/>
            <a:ext cx="12192000" cy="675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2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6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 to this Point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8586"/>
            <a:ext cx="12192001" cy="67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5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2077</TotalTime>
  <Words>752</Words>
  <Application>Microsoft Office PowerPoint</Application>
  <PresentationFormat>Widescreen</PresentationFormat>
  <Paragraphs>130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Trebuchet MS</vt:lpstr>
      <vt:lpstr>Verdana</vt:lpstr>
      <vt:lpstr>Retrospect</vt:lpstr>
      <vt:lpstr>   Simulating the Advanced LIGO Interferometer Using the Real Control Code</vt:lpstr>
      <vt:lpstr>Acknowledgments</vt:lpstr>
      <vt:lpstr>What can be done?</vt:lpstr>
      <vt:lpstr>Things to Keep in Mind</vt:lpstr>
      <vt:lpstr>PowerPoint Presentation</vt:lpstr>
      <vt:lpstr>PowerPoint Presentation</vt:lpstr>
      <vt:lpstr>PowerPoint Presentation</vt:lpstr>
      <vt:lpstr>PowerPoint Presentation</vt:lpstr>
      <vt:lpstr>Results to this Point</vt:lpstr>
      <vt:lpstr>OVERVIEW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Interferometer Control System Code Simulation</dc:title>
  <dc:creator>Fernie Castillo</dc:creator>
  <cp:lastModifiedBy>Fernie Castillo</cp:lastModifiedBy>
  <cp:revision>62</cp:revision>
  <dcterms:created xsi:type="dcterms:W3CDTF">2013-08-11T16:04:28Z</dcterms:created>
  <dcterms:modified xsi:type="dcterms:W3CDTF">2013-08-21T14:56:32Z</dcterms:modified>
</cp:coreProperties>
</file>