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1EFDD8-4A2A-4F8C-9B2B-902640700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40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9897D-EA25-4A5E-B660-DC632EDA97B4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9F175-3497-4E7E-B0F7-C037EA11C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95BA7-74B0-401F-A826-E3106ACAD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435A4-904C-46CD-B0BB-15E0AFE9C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3112B-5471-400C-B769-A74B31FB3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2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FF34C-3026-4675-BC81-A17E87553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8AC22-52DF-45C2-A180-0AAC2B1C5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9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06E-851D-4AE1-AFCC-8B4217AB2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6714F-CEDF-4D1F-965F-17A5B6B2D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ACB57-64FF-4A75-BFC9-E2BBDD620A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9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46C32-A3F1-44EE-AE90-C79A5684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B81D5-8FBD-47DB-9CE6-C8EFB0C5F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83AB4C-FE1F-4542-9DA9-C6C2B05551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68CF-F5E5-4C47-B1B5-DCDDE86A65E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Sparing Plan Approach</a:t>
            </a: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A brief presentation at the 7/31/2013 Systems weekly meeting to explain the basic approach for developing a sparing plan for </a:t>
            </a:r>
            <a:r>
              <a:rPr lang="en-US" dirty="0" err="1" smtClean="0"/>
              <a:t>aLIGO</a:t>
            </a:r>
            <a:r>
              <a:rPr lang="en-US" dirty="0" smtClean="0"/>
              <a:t> operations. </a:t>
            </a:r>
          </a:p>
          <a:p>
            <a:r>
              <a:rPr lang="en-US" dirty="0" smtClean="0"/>
              <a:t>See also the companion document </a:t>
            </a:r>
            <a:br>
              <a:rPr lang="en-US" dirty="0" smtClean="0"/>
            </a:br>
            <a:r>
              <a:rPr lang="en-US" dirty="0" smtClean="0"/>
              <a:t>T1300519, "Sparing Analysis"</a:t>
            </a:r>
          </a:p>
          <a:p>
            <a:r>
              <a:rPr lang="en-US" dirty="0" smtClean="0"/>
              <a:t>While purchase and maintenance of spares in the </a:t>
            </a:r>
            <a:r>
              <a:rPr lang="en-US" dirty="0" err="1" smtClean="0"/>
              <a:t>aLIGO</a:t>
            </a:r>
            <a:r>
              <a:rPr lang="en-US" dirty="0" smtClean="0"/>
              <a:t> era is an operations task, definition of the sparing plan is an </a:t>
            </a:r>
            <a:r>
              <a:rPr lang="en-US" dirty="0" err="1" smtClean="0"/>
              <a:t>aLIGO</a:t>
            </a:r>
            <a:r>
              <a:rPr lang="en-US" dirty="0" smtClean="0"/>
              <a:t> project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48200"/>
          </a:xfrm>
        </p:spPr>
        <p:txBody>
          <a:bodyPr/>
          <a:lstStyle/>
          <a:p>
            <a:r>
              <a:rPr lang="en-US" dirty="0" smtClean="0"/>
              <a:t>We need a bottom-up estimate of the spares required for minimal down-time</a:t>
            </a:r>
          </a:p>
          <a:p>
            <a:pPr lvl="1"/>
            <a:r>
              <a:rPr lang="en-US" dirty="0" smtClean="0"/>
              <a:t>Budgeting</a:t>
            </a:r>
          </a:p>
          <a:p>
            <a:pPr lvl="1"/>
            <a:r>
              <a:rPr lang="en-US" dirty="0" smtClean="0"/>
              <a:t>Logistics/ordering</a:t>
            </a:r>
          </a:p>
          <a:p>
            <a:r>
              <a:rPr lang="en-US" dirty="0" smtClean="0"/>
              <a:t>Likely that best tool to use is “RAMI” (reliability, availability, maintainability, </a:t>
            </a:r>
            <a:r>
              <a:rPr lang="en-US" dirty="0" err="1" smtClean="0"/>
              <a:t>inspectability</a:t>
            </a:r>
            <a:r>
              <a:rPr lang="en-US" dirty="0" smtClean="0"/>
              <a:t>) software</a:t>
            </a:r>
          </a:p>
          <a:p>
            <a:pPr lvl="1"/>
            <a:r>
              <a:rPr lang="en-US" dirty="0" smtClean="0"/>
              <a:t>Integrates spares list with system reliability model, FMECA model, etc.</a:t>
            </a:r>
          </a:p>
          <a:p>
            <a:pPr lvl="1"/>
            <a:r>
              <a:rPr lang="en-US" dirty="0" smtClean="0"/>
              <a:t>Can readily update/maintain sparing analysis input based on experience/data</a:t>
            </a:r>
          </a:p>
          <a:p>
            <a:pPr lvl="1"/>
            <a:r>
              <a:rPr lang="en-US" dirty="0" smtClean="0"/>
              <a:t>Can perform more sophisticated failure analysis if/as required</a:t>
            </a:r>
          </a:p>
          <a:p>
            <a:pPr lvl="1"/>
            <a:r>
              <a:rPr lang="en-US" dirty="0" smtClean="0"/>
              <a:t>Expensive, requires training &amp; learning curve, etc.</a:t>
            </a:r>
          </a:p>
          <a:p>
            <a:pPr lvl="1"/>
            <a:r>
              <a:rPr lang="en-US" dirty="0" smtClean="0"/>
              <a:t>Currently investigating software, e.g. </a:t>
            </a:r>
            <a:r>
              <a:rPr lang="en-US" dirty="0" err="1" smtClean="0"/>
              <a:t>ReliaSoft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For now use Excel template (T1300519) to gather 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each subsystem has provided sparing plan inputs using the Excel template (T1300519) –</a:t>
            </a:r>
          </a:p>
          <a:p>
            <a:pPr lvl="1"/>
            <a:r>
              <a:rPr lang="en-US" dirty="0" smtClean="0"/>
              <a:t>An initial spares plan will be published </a:t>
            </a:r>
            <a:r>
              <a:rPr lang="en-US" i="1" dirty="0" smtClean="0"/>
              <a:t>[</a:t>
            </a:r>
            <a:r>
              <a:rPr lang="en-US" i="1" dirty="0" err="1" smtClean="0"/>
              <a:t>aLIGO</a:t>
            </a:r>
            <a:r>
              <a:rPr lang="en-US" i="1" dirty="0" smtClean="0"/>
              <a:t> project scope]</a:t>
            </a:r>
          </a:p>
          <a:p>
            <a:pPr lvl="1"/>
            <a:r>
              <a:rPr lang="en-US" dirty="0" smtClean="0"/>
              <a:t>Consultants will be hired to review the initial reliability (failure/repair rates) for the electronics in an effort to provide better input data to the initial plan </a:t>
            </a:r>
            <a:r>
              <a:rPr lang="en-US" i="1" dirty="0" smtClean="0"/>
              <a:t>[</a:t>
            </a:r>
            <a:r>
              <a:rPr lang="en-US" i="1" dirty="0" err="1" smtClean="0"/>
              <a:t>aLIGO</a:t>
            </a:r>
            <a:r>
              <a:rPr lang="en-US" i="1" dirty="0" smtClean="0"/>
              <a:t> project scope]</a:t>
            </a:r>
            <a:endParaRPr lang="en-US" dirty="0" smtClean="0"/>
          </a:p>
          <a:p>
            <a:pPr lvl="1"/>
            <a:r>
              <a:rPr lang="en-US" dirty="0" smtClean="0"/>
              <a:t>The spares plan &amp; analysis will be improved upon and maintained (including updates for as-experienced failure/repair rates) </a:t>
            </a:r>
            <a:r>
              <a:rPr lang="en-US" i="1" dirty="0" smtClean="0"/>
              <a:t>[Operations scope]</a:t>
            </a:r>
          </a:p>
          <a:p>
            <a:r>
              <a:rPr lang="en-US" dirty="0" smtClean="0"/>
              <a:t>Eventually we will likely migrate from the Excel template to a RAMI software tool </a:t>
            </a:r>
            <a:r>
              <a:rPr lang="en-US" sz="1800" i="1" dirty="0" smtClean="0"/>
              <a:t>[Operations scope]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Analysis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r>
              <a:rPr lang="en-US" sz="1800" dirty="0" smtClean="0"/>
              <a:t>LRU = Line-Replaceable Unit (or Lowest Replaceable Unit) </a:t>
            </a:r>
          </a:p>
          <a:p>
            <a:pPr lvl="1"/>
            <a:r>
              <a:rPr lang="en-US" sz="1400" dirty="0" smtClean="0"/>
              <a:t>Component, or module, level at which spares are stocked and failed units are repaired and/or replaced</a:t>
            </a:r>
          </a:p>
          <a:p>
            <a:r>
              <a:rPr lang="en-US" sz="2000" dirty="0" smtClean="0"/>
              <a:t>For each LRU:</a:t>
            </a:r>
          </a:p>
          <a:p>
            <a:pPr lvl="1"/>
            <a:r>
              <a:rPr lang="en-US" sz="1400" dirty="0" smtClean="0"/>
              <a:t>Identified by LRU by name &amp; part number</a:t>
            </a:r>
          </a:p>
          <a:p>
            <a:pPr lvl="1"/>
            <a:r>
              <a:rPr lang="en-US" sz="1400" dirty="0" smtClean="0"/>
              <a:t>Also define the the next higher level assembly name &amp; part number</a:t>
            </a:r>
          </a:p>
          <a:p>
            <a:pPr lvl="1"/>
            <a:r>
              <a:rPr lang="en-US" sz="1400" dirty="0" smtClean="0"/>
              <a:t>Define source or manufacturer</a:t>
            </a:r>
          </a:p>
          <a:p>
            <a:pPr lvl="1"/>
            <a:r>
              <a:rPr lang="en-US" sz="1400" dirty="0" smtClean="0"/>
              <a:t>Define replacement cost (hardware/supply/equipment/procurement cost, </a:t>
            </a:r>
            <a:r>
              <a:rPr lang="en-US" sz="1400" u="sng" dirty="0" smtClean="0"/>
              <a:t>not</a:t>
            </a:r>
            <a:r>
              <a:rPr lang="en-US" sz="1400" dirty="0" smtClean="0"/>
              <a:t> labor)</a:t>
            </a:r>
          </a:p>
          <a:p>
            <a:pPr lvl="1"/>
            <a:r>
              <a:rPr lang="en-US" sz="1400" dirty="0" smtClean="0"/>
              <a:t>Define repair cost (for most likely repair)</a:t>
            </a:r>
          </a:p>
          <a:p>
            <a:pPr lvl="1"/>
            <a:r>
              <a:rPr lang="en-US" sz="1200" dirty="0" smtClean="0"/>
              <a:t>MTBF = Mean Time Between Failure; the mean (average) time between failures (repairable or not) [</a:t>
            </a:r>
            <a:r>
              <a:rPr lang="en-US" sz="1200" dirty="0" err="1" smtClean="0"/>
              <a:t>hrs</a:t>
            </a:r>
            <a:r>
              <a:rPr lang="en-US" sz="1200" dirty="0" smtClean="0"/>
              <a:t>]</a:t>
            </a:r>
          </a:p>
          <a:p>
            <a:pPr lvl="2"/>
            <a:r>
              <a:rPr lang="en-US" sz="1200" dirty="0"/>
              <a:t>FR = Failure Rate, </a:t>
            </a:r>
            <a:r>
              <a:rPr lang="en-US" sz="1200" dirty="0">
                <a:latin typeface="Symbol" panose="05050102010706020507" pitchFamily="18" charset="2"/>
              </a:rPr>
              <a:t></a:t>
            </a:r>
            <a:r>
              <a:rPr lang="en-US" sz="1200" dirty="0"/>
              <a:t> = 1/MTBF [#/</a:t>
            </a:r>
            <a:r>
              <a:rPr lang="en-US" sz="1200" dirty="0" err="1" smtClean="0"/>
              <a:t>hr</a:t>
            </a:r>
            <a:r>
              <a:rPr lang="en-US" sz="1200" dirty="0" smtClean="0"/>
              <a:t>]</a:t>
            </a:r>
          </a:p>
          <a:p>
            <a:pPr lvl="1"/>
            <a:r>
              <a:rPr lang="en-US" sz="1200" dirty="0"/>
              <a:t>MTBR = Mean Time Between Repairs; the mean (average) time between </a:t>
            </a:r>
            <a:r>
              <a:rPr lang="en-US" sz="1200" dirty="0" smtClean="0"/>
              <a:t>repairs [</a:t>
            </a:r>
            <a:r>
              <a:rPr lang="en-US" sz="1200" dirty="0" err="1" smtClean="0"/>
              <a:t>hrs</a:t>
            </a:r>
            <a:r>
              <a:rPr lang="en-US" sz="1200" dirty="0" smtClean="0"/>
              <a:t>]</a:t>
            </a:r>
          </a:p>
          <a:p>
            <a:pPr lvl="1"/>
            <a:r>
              <a:rPr lang="en-US" sz="1200" dirty="0" smtClean="0"/>
              <a:t>Quantities</a:t>
            </a:r>
          </a:p>
          <a:p>
            <a:pPr lvl="2"/>
            <a:r>
              <a:rPr lang="en-US" sz="1200" dirty="0" smtClean="0"/>
              <a:t>#LRUs required per interferometer</a:t>
            </a:r>
          </a:p>
          <a:p>
            <a:pPr lvl="2"/>
            <a:r>
              <a:rPr lang="en-US" sz="1200" dirty="0" smtClean="0"/>
              <a:t>#LRU spares likely to be delivered by </a:t>
            </a:r>
            <a:r>
              <a:rPr lang="en-US" sz="1200" dirty="0" err="1" smtClean="0"/>
              <a:t>aLIGO</a:t>
            </a:r>
            <a:r>
              <a:rPr lang="en-US" sz="1200" dirty="0" smtClean="0"/>
              <a:t> project to Operations</a:t>
            </a:r>
          </a:p>
          <a:p>
            <a:r>
              <a:rPr lang="en-US" sz="2000" dirty="0" smtClean="0"/>
              <a:t>Don’t worry about the calculated spares inventory and replenishment rates &amp; costs calculated in the Excel spreadsheet</a:t>
            </a:r>
          </a:p>
          <a:p>
            <a:pPr lvl="1"/>
            <a:r>
              <a:rPr lang="en-US" sz="1400" dirty="0" smtClean="0"/>
              <a:t>Systems will review/fix/revise these in the integrated spares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Analysis Input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648200"/>
          </a:xfrm>
        </p:spPr>
        <p:txBody>
          <a:bodyPr/>
          <a:lstStyle/>
          <a:p>
            <a:r>
              <a:rPr lang="en-US" dirty="0" smtClean="0"/>
              <a:t>If you don’t know, then take a ‘best guess’ (aka an “engineering estimate”)</a:t>
            </a:r>
          </a:p>
          <a:p>
            <a:pPr lvl="1"/>
            <a:r>
              <a:rPr lang="en-US" dirty="0" smtClean="0"/>
              <a:t>Better to have some reasonable spares plan base on estimates, than no spares plan due to lack of input!</a:t>
            </a:r>
          </a:p>
          <a:p>
            <a:pPr lvl="1"/>
            <a:r>
              <a:rPr lang="en-US" dirty="0" smtClean="0"/>
              <a:t>This applies to failure &amp; repair rates (MTBF and MTTR respectively) as well as quantities</a:t>
            </a:r>
          </a:p>
          <a:p>
            <a:r>
              <a:rPr lang="en-US" dirty="0" smtClean="0"/>
              <a:t>Use the comment field to identify the source(s) of data and the maturity/reliability of the inputs, e.g.</a:t>
            </a:r>
          </a:p>
          <a:p>
            <a:pPr lvl="1"/>
            <a:r>
              <a:rPr lang="en-US" dirty="0" smtClean="0"/>
              <a:t>“MTBF is just a order-of-magnitude estimate”</a:t>
            </a:r>
          </a:p>
          <a:p>
            <a:pPr lvl="1"/>
            <a:r>
              <a:rPr lang="en-US" dirty="0" smtClean="0"/>
              <a:t>“Replacement costs is just a ballpark guess”</a:t>
            </a:r>
          </a:p>
          <a:p>
            <a:pPr lvl="1"/>
            <a:r>
              <a:rPr lang="en-US" dirty="0" smtClean="0"/>
              <a:t>“Not sure of the surviving number of in-process spares; this is a conservative estimate”</a:t>
            </a:r>
          </a:p>
          <a:p>
            <a:pPr lvl="1"/>
            <a:r>
              <a:rPr lang="en-US" dirty="0" smtClean="0"/>
              <a:t>This allows us to track which inputs need more attention/refinement as we improve the plan over time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Plan Example –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SUS partial/incomplete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57200"/>
          </a:xfrm>
        </p:spPr>
        <p:txBody>
          <a:bodyPr/>
          <a:lstStyle/>
          <a:p>
            <a:r>
              <a:rPr lang="en-US" dirty="0" smtClean="0"/>
              <a:t>Create/assemble bill of materials (BOM) for LRUs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724090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Plan Example –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SUS partial/incomplete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113"/>
            <a:ext cx="7772400" cy="457200"/>
          </a:xfrm>
        </p:spPr>
        <p:txBody>
          <a:bodyPr/>
          <a:lstStyle/>
          <a:p>
            <a:r>
              <a:rPr lang="en-US" dirty="0" smtClean="0"/>
              <a:t>Use LRU BOM to determine quantities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5" y="2105025"/>
            <a:ext cx="946850" cy="437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097405"/>
            <a:ext cx="3646588" cy="4467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006916"/>
            <a:ext cx="2882215" cy="45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Sparing Plan Example –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SUS partial/incomplete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r>
              <a:rPr lang="en-US" dirty="0" smtClean="0"/>
              <a:t>Estimate, or look-up, input parameters for the LRUs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LIGO G1300808-v1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12B-5471-400C-B769-A74B31FB3C3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89" y="2667000"/>
            <a:ext cx="8475221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607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Helvetica</vt:lpstr>
      <vt:lpstr>Monotype Sorts</vt:lpstr>
      <vt:lpstr>Symbol</vt:lpstr>
      <vt:lpstr>Times New Roman</vt:lpstr>
      <vt:lpstr>Default Design</vt:lpstr>
      <vt:lpstr>Photo Editor Photo</vt:lpstr>
      <vt:lpstr>Operations Sparing Plan Approach</vt:lpstr>
      <vt:lpstr>Sparing Plan</vt:lpstr>
      <vt:lpstr>Sparing Plan</vt:lpstr>
      <vt:lpstr>Sparing Analysis Inputs</vt:lpstr>
      <vt:lpstr>Sparing Analysis Input Estimates</vt:lpstr>
      <vt:lpstr>Sparing Plan Example –  SUS partial/incomplete</vt:lpstr>
      <vt:lpstr>Sparing Plan Example –  SUS partial/incomplete</vt:lpstr>
      <vt:lpstr>Sparing Plan Example –  SUS partial/incomplete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sanders</dc:creator>
  <cp:lastModifiedBy>Dennis Coyne</cp:lastModifiedBy>
  <cp:revision>21</cp:revision>
  <cp:lastPrinted>1999-10-01T21:59:04Z</cp:lastPrinted>
  <dcterms:created xsi:type="dcterms:W3CDTF">1999-10-05T15:28:02Z</dcterms:created>
  <dcterms:modified xsi:type="dcterms:W3CDTF">2013-07-31T15:46:33Z</dcterms:modified>
</cp:coreProperties>
</file>