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</p:sldMasterIdLst>
  <p:notesMasterIdLst>
    <p:notesMasterId r:id="rId23"/>
  </p:notesMasterIdLst>
  <p:sldIdLst>
    <p:sldId id="427" r:id="rId3"/>
    <p:sldId id="632" r:id="rId4"/>
    <p:sldId id="633" r:id="rId5"/>
    <p:sldId id="593" r:id="rId6"/>
    <p:sldId id="594" r:id="rId7"/>
    <p:sldId id="620" r:id="rId8"/>
    <p:sldId id="634" r:id="rId9"/>
    <p:sldId id="615" r:id="rId10"/>
    <p:sldId id="621" r:id="rId11"/>
    <p:sldId id="622" r:id="rId12"/>
    <p:sldId id="623" r:id="rId13"/>
    <p:sldId id="624" r:id="rId14"/>
    <p:sldId id="625" r:id="rId15"/>
    <p:sldId id="626" r:id="rId16"/>
    <p:sldId id="627" r:id="rId17"/>
    <p:sldId id="628" r:id="rId18"/>
    <p:sldId id="629" r:id="rId19"/>
    <p:sldId id="630" r:id="rId20"/>
    <p:sldId id="631" r:id="rId21"/>
    <p:sldId id="597" r:id="rId22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EBB39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344" autoAdjust="0"/>
    <p:restoredTop sz="93220" autoAdjust="0"/>
  </p:normalViewPr>
  <p:slideViewPr>
    <p:cSldViewPr>
      <p:cViewPr>
        <p:scale>
          <a:sx n="90" d="100"/>
          <a:sy n="90" d="100"/>
        </p:scale>
        <p:origin x="-600" y="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36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r">
              <a:defRPr sz="1200"/>
            </a:lvl1pPr>
          </a:lstStyle>
          <a:p>
            <a:fld id="{B06922AC-C035-4B05-8F4F-EB95ABF93EA2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66763"/>
            <a:ext cx="5121275" cy="384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9" tIns="47540" rIns="95079" bIns="4754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1"/>
            <a:ext cx="5679440" cy="4605575"/>
          </a:xfrm>
          <a:prstGeom prst="rect">
            <a:avLst/>
          </a:prstGeom>
        </p:spPr>
        <p:txBody>
          <a:bodyPr vert="horz" lIns="95079" tIns="47540" rIns="95079" bIns="4754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0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0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r">
              <a:defRPr sz="1200"/>
            </a:lvl1pPr>
          </a:lstStyle>
          <a:p>
            <a:fld id="{6461547C-E9CD-4301-8541-0138C0AC3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547C-E9CD-4301-8541-0138C0AC32F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94BA2A6-D3C1-4898-BC41-6E1232D7FF84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56E3-A4A9-45A6-A75C-DD824412683F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09127269-3E9E-4FA1-A7C7-178F7AAEE0C9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8A41687-5336-4CF9-A4BC-B3BA16F76209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BC8A-0FDC-46F4-95AC-3146A971AADE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5B5F-9484-4958-B240-7F5D52533675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4340A29-1BED-433E-A064-4FD71FAF3EE1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D3B3581-D333-4C12-9C81-99CC3AA0E202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5931D-8FAF-4F4D-B08F-EDDB4720D391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0B61-0FAE-49D7-B697-13A1A5AD49DC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B8C01-96C4-4807-9EFC-B43FEF881BF6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A9716-307C-46F9-8D31-8C583550A18C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A608504-6524-484D-8BC3-78890EDB8B99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2C01-1A5A-4A45-A8B9-EC7A62125AEC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F2801A1-E544-4B37-858C-1F0BE5B3CA95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3" y="0"/>
            <a:ext cx="8151812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900" y="571500"/>
            <a:ext cx="3998913" cy="605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1213" y="571500"/>
            <a:ext cx="4000500" cy="2952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21213" y="3676650"/>
            <a:ext cx="4000500" cy="2952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12775" y="1600200"/>
            <a:ext cx="8153400" cy="4525963"/>
          </a:xfrm>
        </p:spPr>
        <p:txBody>
          <a:bodyPr/>
          <a:lstStyle/>
          <a:p>
            <a:pPr lvl="0"/>
            <a:endParaRPr lang="fr-BE" noProof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F0589-1C66-4A8E-86C0-58EF373181A0}" type="datetime1">
              <a:rPr lang="en-US" smtClean="0"/>
              <a:pPr>
                <a:defRPr/>
              </a:pPr>
              <a:t>8/27/2013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A1152-06C7-421A-8BB1-323743B4A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25" y="714375"/>
            <a:ext cx="8169275" cy="681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74713" y="1582738"/>
            <a:ext cx="3630612" cy="454342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7725" y="1582738"/>
            <a:ext cx="3632200" cy="4543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C042E-7CEE-40FD-B278-D29734360E02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A185796-8BD4-42C6-868F-D0DB0897FF61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64FBC4-ACC7-4AE4-A934-48EF84A4FA98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C841-7F16-460B-B315-2D51332B5395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AB36-89C0-4984-98FE-27AA7C39F92E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78C5-1433-4203-83F0-D5790ED73CD1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29171AF-8968-44E6-A569-959696F9A1D5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C77DBB1-19BC-4073-8473-A6046829326D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835DF47-7631-4AAA-8785-17F055AE8F52}" type="datetime1">
              <a:rPr lang="en-US" smtClean="0"/>
              <a:pPr/>
              <a:t>8/27/2013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go.org/index.ph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143000" y="2438400"/>
            <a:ext cx="7010400" cy="1274153"/>
          </a:xfrm>
          <a:noFill/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B050"/>
                </a:solidFill>
              </a:rPr>
              <a:t>Pier Motion and Control</a:t>
            </a:r>
            <a:endParaRPr lang="en-US" sz="3200" dirty="0" smtClean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581400"/>
            <a:ext cx="8305800" cy="15240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fr-CH" sz="2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David </a:t>
            </a:r>
            <a:r>
              <a:rPr lang="fr-CH" sz="20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Tshilumba</a:t>
            </a:r>
            <a:r>
              <a:rPr lang="fr-CH" sz="2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Christophe Collette</a:t>
            </a:r>
          </a:p>
        </p:txBody>
      </p:sp>
      <p:pic>
        <p:nvPicPr>
          <p:cNvPr id="9" name="Picture 4" descr="LSC logo - click to go to LSC homepage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762000"/>
            <a:ext cx="7010400" cy="901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775F55"/>
                </a:solidFill>
              </a:rPr>
              <a:t>State space model </a:t>
            </a:r>
            <a:r>
              <a:rPr lang="en-US" sz="2800" dirty="0" smtClean="0">
                <a:solidFill>
                  <a:srgbClr val="775F55"/>
                </a:solidFill>
                <a:sym typeface="Wingdings" pitchFamily="2" charset="2"/>
              </a:rPr>
              <a:t> compliance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 descr="ScreenShot018"/>
          <p:cNvPicPr/>
          <p:nvPr/>
        </p:nvPicPr>
        <p:blipFill>
          <a:blip r:embed="rId2"/>
          <a:srcRect l="31949" t="14933" r="25879" b="26415"/>
          <a:stretch>
            <a:fillRect/>
          </a:stretch>
        </p:blipFill>
        <p:spPr bwMode="auto">
          <a:xfrm>
            <a:off x="228600" y="2133600"/>
            <a:ext cx="2895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>
          <a:xfrm>
            <a:off x="2895600" y="2895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endCxn id="20" idx="3"/>
          </p:cNvCxnSpPr>
          <p:nvPr/>
        </p:nvCxnSpPr>
        <p:spPr>
          <a:xfrm rot="10800000" flipV="1">
            <a:off x="1443082" y="5410200"/>
            <a:ext cx="461918" cy="18466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905000" y="5410200"/>
            <a:ext cx="533400" cy="152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90800" y="53340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981200" y="49530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1714500" y="5219700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43000" y="5410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5867400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response below 50 Hz</a:t>
            </a:r>
            <a:endParaRPr lang="en-US" dirty="0"/>
          </a:p>
        </p:txBody>
      </p:sp>
      <p:pic>
        <p:nvPicPr>
          <p:cNvPr id="2050" name="Picture 2" descr="C:\Users\ASL\AppData\Local\Temp\ComplianceNode24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600200"/>
            <a:ext cx="5132832" cy="4681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Simplified model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ScreenShot03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304800"/>
            <a:ext cx="4953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Sections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" y="2362200"/>
            <a:ext cx="3657600" cy="1315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90500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 beam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190500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022449"/>
            <a:ext cx="7600950" cy="268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Comparison of the models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981200"/>
            <a:ext cx="84010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Idea 1: 2 active cables / pier linked to the ground 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TopView_8Cabl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981200"/>
            <a:ext cx="5791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38200" y="1600200"/>
            <a:ext cx="561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 View of the structure with 8 controlled cables</a:t>
            </a:r>
            <a:endParaRPr lang="fr-BE" dirty="0" smtClean="0"/>
          </a:p>
        </p:txBody>
      </p:sp>
      <p:pic>
        <p:nvPicPr>
          <p:cNvPr id="9" name="Picture 8" descr="SystemWithCable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362200"/>
            <a:ext cx="2971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705600" y="5715000"/>
            <a:ext cx="1821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Cable stiffness: </a:t>
            </a:r>
          </a:p>
          <a:p>
            <a:r>
              <a:rPr lang="en-US" dirty="0" err="1" smtClean="0"/>
              <a:t>k</a:t>
            </a:r>
            <a:r>
              <a:rPr lang="en-US" baseline="-25000" dirty="0" err="1" smtClean="0"/>
              <a:t>c</a:t>
            </a:r>
            <a:r>
              <a:rPr lang="en-US" dirty="0" smtClean="0"/>
              <a:t>=8e4 N/mm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6667500" y="4076700"/>
            <a:ext cx="1066800" cy="6858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H="1">
            <a:off x="7277100" y="4152900"/>
            <a:ext cx="1143000" cy="6096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676900" y="3390900"/>
            <a:ext cx="1066800" cy="6858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6019800" y="3200400"/>
            <a:ext cx="533400" cy="762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6200000" flipH="1">
            <a:off x="8115300" y="3543300"/>
            <a:ext cx="1143000" cy="6096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82000" y="3276600"/>
            <a:ext cx="609600" cy="2286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391400" y="2743200"/>
            <a:ext cx="609600" cy="2286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6172200" y="2743200"/>
            <a:ext cx="1219200" cy="1524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010400" y="19812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 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Compliance2Cables.jpg"/>
          <p:cNvPicPr/>
          <p:nvPr/>
        </p:nvPicPr>
        <p:blipFill>
          <a:blip r:embed="rId2" cstate="print"/>
          <a:srcRect b="52439"/>
          <a:stretch>
            <a:fillRect/>
          </a:stretch>
        </p:blipFill>
        <p:spPr>
          <a:xfrm>
            <a:off x="1504950" y="0"/>
            <a:ext cx="7315200" cy="3429000"/>
          </a:xfrm>
          <a:prstGeom prst="rect">
            <a:avLst/>
          </a:prstGeom>
        </p:spPr>
      </p:pic>
      <p:pic>
        <p:nvPicPr>
          <p:cNvPr id="8" name="Picture 7" descr="Compliance2Cables.jpg"/>
          <p:cNvPicPr/>
          <p:nvPr/>
        </p:nvPicPr>
        <p:blipFill>
          <a:blip r:embed="rId2" cstate="print"/>
          <a:srcRect t="52439"/>
          <a:stretch>
            <a:fillRect/>
          </a:stretch>
        </p:blipFill>
        <p:spPr>
          <a:xfrm>
            <a:off x="1504950" y="3200400"/>
            <a:ext cx="7334250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362200"/>
            <a:ext cx="16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Top of each pier connected to the ground with 2 active cables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Idea 2: 1 active cable / pier linked to the chamber 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 descr="TopView_4Cabl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9012" y="1700212"/>
            <a:ext cx="5462588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800" y="1752600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k</a:t>
            </a:r>
            <a:r>
              <a:rPr lang="en-US" baseline="-25000" dirty="0" err="1" smtClean="0"/>
              <a:t>c</a:t>
            </a:r>
            <a:r>
              <a:rPr lang="en-US" dirty="0" smtClean="0"/>
              <a:t>=4.05e5 N/mm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-2" y="2609175"/>
          <a:ext cx="5105401" cy="1959203"/>
        </p:xfrm>
        <a:graphic>
          <a:graphicData uri="http://schemas.openxmlformats.org/drawingml/2006/table">
            <a:tbl>
              <a:tblPr/>
              <a:tblGrid>
                <a:gridCol w="1274456"/>
                <a:gridCol w="990402"/>
                <a:gridCol w="908974"/>
                <a:gridCol w="992296"/>
                <a:gridCol w="939273"/>
              </a:tblGrid>
              <a:tr h="557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[N/m]</a:t>
                      </a:r>
                      <a:endParaRPr lang="fr-BE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4,05E+08</a:t>
                      </a:r>
                      <a:endParaRPr lang="fr-BE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4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Young modulus[Pa]</a:t>
                      </a:r>
                      <a:endParaRPr lang="fr-BE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1,80E+11</a:t>
                      </a:r>
                      <a:endParaRPr lang="fr-BE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605">
                <a:tc>
                  <a:txBody>
                    <a:bodyPr/>
                    <a:lstStyle/>
                    <a:p>
                      <a:endParaRPr lang="fr-BE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A/L [m]</a:t>
                      </a:r>
                      <a:endParaRPr lang="fr-BE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 [m]</a:t>
                      </a:r>
                      <a:endParaRPr lang="fr-BE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 [m^2]</a:t>
                      </a:r>
                      <a:endParaRPr lang="fr-BE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 [mm]</a:t>
                      </a:r>
                      <a:endParaRPr lang="fr-BE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</a:tr>
              <a:tr h="557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2,25E-03</a:t>
                      </a:r>
                      <a:endParaRPr lang="fr-BE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0,6</a:t>
                      </a:r>
                      <a:endParaRPr lang="fr-BE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1,35E-03</a:t>
                      </a:r>
                      <a:endParaRPr lang="fr-BE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4,15E+01</a:t>
                      </a:r>
                      <a:endParaRPr lang="fr-BE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Compliance1Cable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2200" y="0"/>
            <a:ext cx="6553200" cy="670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362200"/>
            <a:ext cx="16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Top of each pier connected to the BSC chamber with 1 active cable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Idea 3: 1 damper / pier linked to the chamber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 descr="TopView_skyHoo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19200"/>
            <a:ext cx="60007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4114800"/>
            <a:ext cx="1981200" cy="324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 descr="ComplianceSkyHook.jpg"/>
          <p:cNvPicPr/>
          <p:nvPr/>
        </p:nvPicPr>
        <p:blipFill>
          <a:blip r:embed="rId2" cstate="print"/>
          <a:srcRect b="53488"/>
          <a:stretch>
            <a:fillRect/>
          </a:stretch>
        </p:blipFill>
        <p:spPr>
          <a:xfrm>
            <a:off x="1600200" y="0"/>
            <a:ext cx="7086600" cy="3429000"/>
          </a:xfrm>
          <a:prstGeom prst="rect">
            <a:avLst/>
          </a:prstGeom>
        </p:spPr>
      </p:pic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90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-Roman"/>
              </a:rPr>
              <a:t> </a:t>
            </a:r>
            <a:r>
              <a:rPr kumimoji="0" lang="fr-B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ComplianceSkyHook.jpg"/>
          <p:cNvPicPr/>
          <p:nvPr/>
        </p:nvPicPr>
        <p:blipFill>
          <a:blip r:embed="rId2" cstate="print"/>
          <a:srcRect t="52326"/>
          <a:stretch>
            <a:fillRect/>
          </a:stretch>
        </p:blipFill>
        <p:spPr>
          <a:xfrm>
            <a:off x="1600200" y="3276600"/>
            <a:ext cx="7086600" cy="3581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2362200"/>
            <a:ext cx="16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Top of each pier connected to the BSC chamber with 1 active cable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Comparison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1" y="1684274"/>
          <a:ext cx="8763000" cy="4924552"/>
        </p:xfrm>
        <a:graphic>
          <a:graphicData uri="http://schemas.openxmlformats.org/drawingml/2006/table">
            <a:tbl>
              <a:tblPr/>
              <a:tblGrid>
                <a:gridCol w="1142999"/>
                <a:gridCol w="3581400"/>
                <a:gridCol w="4038601"/>
              </a:tblGrid>
              <a:tr h="109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23" marR="39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Advantages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23" marR="39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Disadvantages</a:t>
                      </a:r>
                      <a:endParaRPr lang="fr-B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23" marR="39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2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Idea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1 : 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cables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/pier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23" marR="39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Cables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oriented along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the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modal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displacements.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No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coupling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between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the BSC chamber and the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piers.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23" marR="39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Need space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around the piers to mount the cables.  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Limited cable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stiffness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because cables are long.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23" marR="39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Idea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2 : 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cable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pier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23" marR="39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Decrease the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compliance by a factor 4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at low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frequency. 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23" marR="39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fr-BE" sz="1800" dirty="0" err="1" smtClean="0">
                          <a:latin typeface="Calibri"/>
                          <a:ea typeface="Calibri"/>
                          <a:cs typeface="Times New Roman"/>
                        </a:rPr>
                        <a:t>Cables</a:t>
                      </a:r>
                      <a:r>
                        <a:rPr lang="fr-BE" sz="1800" dirty="0" smtClean="0">
                          <a:latin typeface="Calibri"/>
                          <a:ea typeface="Calibri"/>
                          <a:cs typeface="Times New Roman"/>
                        </a:rPr>
                        <a:t> are </a:t>
                      </a:r>
                      <a:r>
                        <a:rPr lang="fr-BE" sz="1800" b="1" dirty="0" smtClean="0">
                          <a:latin typeface="Calibri"/>
                          <a:ea typeface="Calibri"/>
                          <a:cs typeface="Times New Roman"/>
                        </a:rPr>
                        <a:t>not </a:t>
                      </a:r>
                      <a:r>
                        <a:rPr lang="fr-BE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oriented</a:t>
                      </a:r>
                      <a:r>
                        <a:rPr lang="fr-BE" sz="1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BE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along</a:t>
                      </a:r>
                      <a:r>
                        <a:rPr lang="fr-BE" sz="1800" b="1" dirty="0" smtClean="0">
                          <a:latin typeface="Calibri"/>
                          <a:ea typeface="Calibri"/>
                          <a:cs typeface="Times New Roman"/>
                        </a:rPr>
                        <a:t> the modal </a:t>
                      </a:r>
                      <a:r>
                        <a:rPr lang="fr-BE" sz="1800" dirty="0" err="1" smtClean="0">
                          <a:latin typeface="Calibri"/>
                          <a:ea typeface="Calibri"/>
                          <a:cs typeface="Times New Roman"/>
                        </a:rPr>
                        <a:t>displacements</a:t>
                      </a:r>
                      <a:r>
                        <a:rPr lang="fr-BE" sz="1800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Coupling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 between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the BSC chamber and the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piers.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23" marR="39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Idea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3 : 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damper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pier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23" marR="39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It can be passive solution.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Good damping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performance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23" marR="39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Dashpots </a:t>
                      </a:r>
                      <a:r>
                        <a:rPr lang="fr-BE" sz="1800" dirty="0" smtClean="0">
                          <a:latin typeface="Calibri"/>
                          <a:ea typeface="Calibri"/>
                          <a:cs typeface="Times New Roman"/>
                        </a:rPr>
                        <a:t>are </a:t>
                      </a:r>
                      <a:r>
                        <a:rPr lang="fr-BE" sz="1800" b="1" dirty="0" smtClean="0">
                          <a:latin typeface="Calibri"/>
                          <a:ea typeface="Calibri"/>
                          <a:cs typeface="Times New Roman"/>
                        </a:rPr>
                        <a:t>not </a:t>
                      </a:r>
                      <a:r>
                        <a:rPr lang="fr-BE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oriented</a:t>
                      </a:r>
                      <a:r>
                        <a:rPr lang="fr-BE" sz="1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BE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along</a:t>
                      </a:r>
                      <a:r>
                        <a:rPr lang="fr-BE" sz="1800" b="1" dirty="0" smtClean="0">
                          <a:latin typeface="Calibri"/>
                          <a:ea typeface="Calibri"/>
                          <a:cs typeface="Times New Roman"/>
                        </a:rPr>
                        <a:t> the modal </a:t>
                      </a:r>
                      <a:r>
                        <a:rPr lang="fr-BE" sz="1800" dirty="0" err="1" smtClean="0">
                          <a:latin typeface="Calibri"/>
                          <a:ea typeface="Calibri"/>
                          <a:cs typeface="Times New Roman"/>
                        </a:rPr>
                        <a:t>displacements</a:t>
                      </a:r>
                      <a:r>
                        <a:rPr lang="fr-BE" sz="1800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Coupling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 between the BSC chamber and the piers.</a:t>
                      </a:r>
                      <a:endParaRPr lang="fr-BE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No reduction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of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 the compliance.</a:t>
                      </a:r>
                      <a:endParaRPr lang="fr-B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23" marR="391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Outline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Context (CERN structure)</a:t>
            </a:r>
          </a:p>
          <a:p>
            <a:r>
              <a:rPr lang="en-US" dirty="0" smtClean="0"/>
              <a:t>Piers motion measurements</a:t>
            </a:r>
          </a:p>
          <a:p>
            <a:r>
              <a:rPr lang="en-US" dirty="0" smtClean="0"/>
              <a:t>Modeling + comparison with other models</a:t>
            </a:r>
          </a:p>
          <a:p>
            <a:r>
              <a:rPr lang="en-US" dirty="0" smtClean="0"/>
              <a:t>Possible solutions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Conclusions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28600" y="1600200"/>
            <a:ext cx="8763000" cy="4495800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400" dirty="0" smtClean="0"/>
              <a:t>Tools are developed:</a:t>
            </a:r>
          </a:p>
          <a:p>
            <a:pPr lvl="1">
              <a:lnSpc>
                <a:spcPct val="140000"/>
              </a:lnSpc>
            </a:pPr>
            <a:r>
              <a:rPr lang="en-US" sz="2100" dirty="0" smtClean="0"/>
              <a:t>FE model of the piers (volume elements)</a:t>
            </a:r>
          </a:p>
          <a:p>
            <a:pPr lvl="1">
              <a:lnSpc>
                <a:spcPct val="140000"/>
              </a:lnSpc>
            </a:pPr>
            <a:r>
              <a:rPr lang="en-US" sz="2100" dirty="0" smtClean="0"/>
              <a:t>Simplified model (beam elements) + state space model</a:t>
            </a:r>
          </a:p>
          <a:p>
            <a:pPr>
              <a:lnSpc>
                <a:spcPct val="140000"/>
              </a:lnSpc>
            </a:pPr>
            <a:r>
              <a:rPr lang="en-US" sz="2400" dirty="0" smtClean="0"/>
              <a:t>3 ideas have been tested and compared</a:t>
            </a:r>
          </a:p>
          <a:p>
            <a:pPr lvl="1">
              <a:lnSpc>
                <a:spcPct val="140000"/>
              </a:lnSpc>
            </a:pPr>
            <a:r>
              <a:rPr lang="en-US" sz="2100" dirty="0" smtClean="0"/>
              <a:t>2 cables/pier to ground;1 cable/pier to chamber; 1 damper/pier to the chamber</a:t>
            </a:r>
          </a:p>
          <a:p>
            <a:pPr>
              <a:lnSpc>
                <a:spcPct val="140000"/>
              </a:lnSpc>
            </a:pPr>
            <a:r>
              <a:rPr lang="en-US" sz="2400" dirty="0" smtClean="0"/>
              <a:t>An experimental modal analysis is necessary</a:t>
            </a:r>
          </a:p>
          <a:p>
            <a:pPr>
              <a:lnSpc>
                <a:spcPct val="140000"/>
              </a:lnSpc>
            </a:pPr>
            <a:r>
              <a:rPr lang="en-US" sz="2400" dirty="0" smtClean="0"/>
              <a:t>One have to define the control objective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CMS Experiment (LHC tunnel at CERN)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643049"/>
            <a:ext cx="5143535" cy="304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6040" y="1562273"/>
            <a:ext cx="3496554" cy="529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5B9FF8-458A-44DC-905A-F5E807D09D1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467600" y="5410200"/>
            <a:ext cx="1524000" cy="8382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9600" y="5334000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cantilever beam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1409700" y="4000500"/>
            <a:ext cx="1447800" cy="1219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Experimental set-up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 descr="C:\Christophe\ASL\Applications_2012\ERC\PartB\Exp_Picture_2.TIF"/>
          <p:cNvPicPr>
            <a:picLocks noChangeAspect="1" noChangeArrowheads="1"/>
          </p:cNvPicPr>
          <p:nvPr/>
        </p:nvPicPr>
        <p:blipFill>
          <a:blip r:embed="rId2"/>
          <a:srcRect t="3615" r="57880" b="8051"/>
          <a:stretch>
            <a:fillRect/>
          </a:stretch>
        </p:blipFill>
        <p:spPr bwMode="auto">
          <a:xfrm>
            <a:off x="1066800" y="1066799"/>
            <a:ext cx="7620000" cy="5635446"/>
          </a:xfrm>
          <a:prstGeom prst="rect">
            <a:avLst/>
          </a:prstGeom>
          <a:noFill/>
        </p:spPr>
      </p:pic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2" descr="C:\Christophe\ASL\Applications_2012\ERC\PartB\Exp_Picture_2.TIF"/>
          <p:cNvPicPr>
            <a:picLocks noChangeAspect="1" noChangeArrowheads="1"/>
          </p:cNvPicPr>
          <p:nvPr/>
        </p:nvPicPr>
        <p:blipFill>
          <a:blip r:embed="rId2"/>
          <a:srcRect l="42120"/>
          <a:stretch>
            <a:fillRect/>
          </a:stretch>
        </p:blipFill>
        <p:spPr bwMode="auto">
          <a:xfrm>
            <a:off x="533400" y="0"/>
            <a:ext cx="6187440" cy="44196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31111"/>
          <a:stretch>
            <a:fillRect/>
          </a:stretch>
        </p:blipFill>
        <p:spPr bwMode="auto">
          <a:xfrm>
            <a:off x="3200400" y="4387932"/>
            <a:ext cx="5943600" cy="247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066800" y="12192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Divided by 30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4648200"/>
            <a:ext cx="2971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Positioning:</a:t>
            </a:r>
          </a:p>
          <a:p>
            <a:r>
              <a:rPr lang="en-US" dirty="0" smtClean="0"/>
              <a:t>out of phase sinusoidal signals in the two vertical actuators: </a:t>
            </a:r>
          </a:p>
          <a:p>
            <a:endParaRPr lang="en-US" dirty="0" smtClean="0"/>
          </a:p>
          <a:p>
            <a:r>
              <a:rPr lang="en-US" dirty="0" smtClean="0"/>
              <a:t>Amplitude: 30 µm</a:t>
            </a:r>
          </a:p>
          <a:p>
            <a:r>
              <a:rPr lang="en-US" dirty="0" smtClean="0"/>
              <a:t>Frequency: 30 Hz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6248400" y="1905000"/>
            <a:ext cx="9144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5410200" y="1905000"/>
            <a:ext cx="17526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4114800" y="1676400"/>
            <a:ext cx="3048000" cy="1219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15200" y="21336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Active damping of all the modes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66800" y="22860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1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01000" y="144780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981200" y="419100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3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Experimental_MotionX.jpg"/>
          <p:cNvPicPr/>
          <p:nvPr/>
        </p:nvPicPr>
        <p:blipFill>
          <a:blip r:embed="rId2" cstate="print"/>
          <a:srcRect r="52632"/>
          <a:stretch>
            <a:fillRect/>
          </a:stretch>
        </p:blipFill>
        <p:spPr>
          <a:xfrm>
            <a:off x="2286000" y="76201"/>
            <a:ext cx="3429000" cy="3429000"/>
          </a:xfrm>
          <a:prstGeom prst="rect">
            <a:avLst/>
          </a:prstGeom>
        </p:spPr>
      </p:pic>
      <p:pic>
        <p:nvPicPr>
          <p:cNvPr id="7" name="Picture 6" descr="Experimental_MotionY.jpg"/>
          <p:cNvPicPr/>
          <p:nvPr/>
        </p:nvPicPr>
        <p:blipFill>
          <a:blip r:embed="rId3" cstate="print"/>
          <a:srcRect r="52078"/>
          <a:stretch>
            <a:fillRect/>
          </a:stretch>
        </p:blipFill>
        <p:spPr>
          <a:xfrm>
            <a:off x="2286000" y="3352800"/>
            <a:ext cx="3505200" cy="3505200"/>
          </a:xfrm>
          <a:prstGeom prst="rect">
            <a:avLst/>
          </a:prstGeom>
        </p:spPr>
      </p:pic>
      <p:pic>
        <p:nvPicPr>
          <p:cNvPr id="8" name="Picture 7" descr="ligo.jpg"/>
          <p:cNvPicPr>
            <a:picLocks noChangeAspect="1"/>
          </p:cNvPicPr>
          <p:nvPr/>
        </p:nvPicPr>
        <p:blipFill>
          <a:blip r:embed="rId4" cstate="print"/>
          <a:srcRect l="29167" t="11669" r="29167" b="3739"/>
          <a:stretch>
            <a:fillRect/>
          </a:stretch>
        </p:blipFill>
        <p:spPr>
          <a:xfrm>
            <a:off x="-1" y="2103119"/>
            <a:ext cx="2286001" cy="292608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528718" y="5040868"/>
            <a:ext cx="381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995318" y="5193268"/>
            <a:ext cx="533400" cy="152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8118" y="50408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09718" y="48122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pic>
        <p:nvPicPr>
          <p:cNvPr id="18" name="Picture 17" descr="Experimental_MotionX.jpg"/>
          <p:cNvPicPr/>
          <p:nvPr/>
        </p:nvPicPr>
        <p:blipFill>
          <a:blip r:embed="rId2" cstate="print"/>
          <a:srcRect l="52632"/>
          <a:stretch>
            <a:fillRect/>
          </a:stretch>
        </p:blipFill>
        <p:spPr>
          <a:xfrm>
            <a:off x="5715000" y="76200"/>
            <a:ext cx="3429000" cy="3429000"/>
          </a:xfrm>
          <a:prstGeom prst="rect">
            <a:avLst/>
          </a:prstGeom>
        </p:spPr>
      </p:pic>
      <p:pic>
        <p:nvPicPr>
          <p:cNvPr id="19" name="Picture 18" descr="Experimental_MotionY.jpg"/>
          <p:cNvPicPr/>
          <p:nvPr/>
        </p:nvPicPr>
        <p:blipFill>
          <a:blip r:embed="rId3" cstate="print"/>
          <a:srcRect l="53367"/>
          <a:stretch>
            <a:fillRect/>
          </a:stretch>
        </p:blipFill>
        <p:spPr>
          <a:xfrm>
            <a:off x="5791200" y="3352800"/>
            <a:ext cx="3352800" cy="350520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 rot="2700000">
            <a:off x="8164724" y="693855"/>
            <a:ext cx="838200" cy="53610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620000" y="381000"/>
            <a:ext cx="6096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 rot="2700000">
            <a:off x="8239009" y="3951638"/>
            <a:ext cx="838200" cy="53610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694285" y="3638783"/>
            <a:ext cx="6096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FE model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953000"/>
            <a:ext cx="7491413" cy="85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ScreenShot017"/>
          <p:cNvPicPr/>
          <p:nvPr/>
        </p:nvPicPr>
        <p:blipFill>
          <a:blip r:embed="rId3"/>
          <a:srcRect l="32879" t="15166" r="24721" b="26067"/>
          <a:stretch>
            <a:fillRect/>
          </a:stretch>
        </p:blipFill>
        <p:spPr bwMode="auto">
          <a:xfrm>
            <a:off x="304800" y="1752600"/>
            <a:ext cx="3429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2057400"/>
            <a:ext cx="50768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050" name="Picture 2" descr="ScreenShot019"/>
          <p:cNvPicPr>
            <a:picLocks noChangeAspect="1" noChangeArrowheads="1"/>
          </p:cNvPicPr>
          <p:nvPr/>
        </p:nvPicPr>
        <p:blipFill>
          <a:blip r:embed="rId2"/>
          <a:srcRect l="29346" t="11241" r="18341" b="6323"/>
          <a:stretch>
            <a:fillRect/>
          </a:stretch>
        </p:blipFill>
        <p:spPr bwMode="auto">
          <a:xfrm>
            <a:off x="0" y="0"/>
            <a:ext cx="3124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ScreenShot020"/>
          <p:cNvPicPr>
            <a:picLocks noChangeAspect="1" noChangeArrowheads="1"/>
          </p:cNvPicPr>
          <p:nvPr/>
        </p:nvPicPr>
        <p:blipFill>
          <a:blip r:embed="rId3"/>
          <a:srcRect l="20447" t="9346" r="23323" b="6542"/>
          <a:stretch>
            <a:fillRect/>
          </a:stretch>
        </p:blipFill>
        <p:spPr bwMode="auto">
          <a:xfrm>
            <a:off x="1828800" y="0"/>
            <a:ext cx="3352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ScreenShot021"/>
          <p:cNvPicPr>
            <a:picLocks noChangeAspect="1" noChangeArrowheads="1"/>
          </p:cNvPicPr>
          <p:nvPr/>
        </p:nvPicPr>
        <p:blipFill>
          <a:blip r:embed="rId4"/>
          <a:srcRect l="28115" t="7494" r="22045" b="6323"/>
          <a:stretch>
            <a:fillRect/>
          </a:stretch>
        </p:blipFill>
        <p:spPr bwMode="auto">
          <a:xfrm>
            <a:off x="3962400" y="0"/>
            <a:ext cx="2971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ScreenShot022"/>
          <p:cNvPicPr>
            <a:picLocks noChangeAspect="1" noChangeArrowheads="1"/>
          </p:cNvPicPr>
          <p:nvPr/>
        </p:nvPicPr>
        <p:blipFill>
          <a:blip r:embed="rId5"/>
          <a:srcRect l="30781" t="4930" r="22010" b="4930"/>
          <a:stretch>
            <a:fillRect/>
          </a:stretch>
        </p:blipFill>
        <p:spPr bwMode="auto">
          <a:xfrm>
            <a:off x="6500812" y="0"/>
            <a:ext cx="26431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ScreenShot024"/>
          <p:cNvPicPr>
            <a:picLocks noChangeAspect="1" noChangeArrowheads="1"/>
          </p:cNvPicPr>
          <p:nvPr/>
        </p:nvPicPr>
        <p:blipFill>
          <a:blip r:embed="rId6"/>
          <a:srcRect l="22045" t="11241" r="16613" b="702"/>
          <a:stretch>
            <a:fillRect/>
          </a:stretch>
        </p:blipFill>
        <p:spPr bwMode="auto">
          <a:xfrm>
            <a:off x="0" y="3276600"/>
            <a:ext cx="3657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ScreenShot025"/>
          <p:cNvPicPr>
            <a:picLocks noChangeAspect="1" noChangeArrowheads="1"/>
          </p:cNvPicPr>
          <p:nvPr/>
        </p:nvPicPr>
        <p:blipFill>
          <a:blip r:embed="rId7"/>
          <a:srcRect l="26794" t="5607" r="17065" b="6542"/>
          <a:stretch>
            <a:fillRect/>
          </a:stretch>
        </p:blipFill>
        <p:spPr bwMode="auto">
          <a:xfrm>
            <a:off x="1905000" y="3276600"/>
            <a:ext cx="3352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ScreenShot026"/>
          <p:cNvPicPr>
            <a:picLocks noChangeAspect="1" noChangeArrowheads="1"/>
          </p:cNvPicPr>
          <p:nvPr/>
        </p:nvPicPr>
        <p:blipFill>
          <a:blip r:embed="rId8"/>
          <a:srcRect l="22966" t="5634" r="17065" b="6103"/>
          <a:stretch>
            <a:fillRect/>
          </a:stretch>
        </p:blipFill>
        <p:spPr bwMode="auto">
          <a:xfrm>
            <a:off x="4038600" y="32766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ScreenShot027"/>
          <p:cNvPicPr>
            <a:picLocks noChangeAspect="1" noChangeArrowheads="1"/>
          </p:cNvPicPr>
          <p:nvPr/>
        </p:nvPicPr>
        <p:blipFill>
          <a:blip r:embed="rId9"/>
          <a:srcRect l="28070" t="9368" r="23445" b="2576"/>
          <a:stretch>
            <a:fillRect/>
          </a:stretch>
        </p:blipFill>
        <p:spPr bwMode="auto">
          <a:xfrm>
            <a:off x="6248400" y="3276600"/>
            <a:ext cx="2895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State space model </a:t>
            </a:r>
            <a:r>
              <a:rPr lang="en-US" sz="2800" dirty="0" smtClean="0">
                <a:sym typeface="Wingdings" pitchFamily="2" charset="2"/>
              </a:rPr>
              <a:t> compliance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Collette, SWG meeting, 2013 June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ScreenShot017"/>
          <p:cNvPicPr/>
          <p:nvPr/>
        </p:nvPicPr>
        <p:blipFill>
          <a:blip r:embed="rId2"/>
          <a:srcRect l="32879" t="15166" r="24721" b="26067"/>
          <a:stretch>
            <a:fillRect/>
          </a:stretch>
        </p:blipFill>
        <p:spPr bwMode="auto">
          <a:xfrm>
            <a:off x="228600" y="2133600"/>
            <a:ext cx="2895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>
            <a:endCxn id="18" idx="3"/>
          </p:cNvCxnSpPr>
          <p:nvPr/>
        </p:nvCxnSpPr>
        <p:spPr>
          <a:xfrm rot="10800000" flipV="1">
            <a:off x="1443082" y="5410200"/>
            <a:ext cx="461918" cy="18466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05000" y="5410200"/>
            <a:ext cx="533400" cy="152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90800" y="53340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81200" y="49530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1714500" y="5219700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43000" y="5410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514600" y="2895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ASL\AppData\Local\Temp\ComplianceNode247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633728"/>
            <a:ext cx="5132832" cy="4690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52740</TotalTime>
  <Words>615</Words>
  <Application>Microsoft Office PowerPoint</Application>
  <PresentationFormat>On-screen Show (4:3)</PresentationFormat>
  <Paragraphs>131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Median</vt:lpstr>
      <vt:lpstr>1_Median</vt:lpstr>
      <vt:lpstr>Pier Motion and Control</vt:lpstr>
      <vt:lpstr>Outline</vt:lpstr>
      <vt:lpstr>CMS Experiment (LHC tunnel at CERN)</vt:lpstr>
      <vt:lpstr>Experimental set-up</vt:lpstr>
      <vt:lpstr>Slide 5</vt:lpstr>
      <vt:lpstr>Slide 6</vt:lpstr>
      <vt:lpstr>FE model</vt:lpstr>
      <vt:lpstr>Slide 8</vt:lpstr>
      <vt:lpstr>State space model  compliance</vt:lpstr>
      <vt:lpstr>State space model  compliance</vt:lpstr>
      <vt:lpstr>Simplified model</vt:lpstr>
      <vt:lpstr>Comparison of the models</vt:lpstr>
      <vt:lpstr>Idea 1: 2 active cables / pier linked to the ground </vt:lpstr>
      <vt:lpstr>Slide 14</vt:lpstr>
      <vt:lpstr>Idea 2: 1 active cable / pier linked to the chamber </vt:lpstr>
      <vt:lpstr>Slide 16</vt:lpstr>
      <vt:lpstr>Idea 3: 1 damper / pier linked to the chamber</vt:lpstr>
      <vt:lpstr>Slide 18</vt:lpstr>
      <vt:lpstr>Comparison</vt:lpstr>
      <vt:lpstr>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stabilization of CLIC main beam quadrupoles</dc:title>
  <dc:creator>ASL</dc:creator>
  <cp:lastModifiedBy>ASL</cp:lastModifiedBy>
  <cp:revision>798</cp:revision>
  <dcterms:created xsi:type="dcterms:W3CDTF">2006-08-16T00:00:00Z</dcterms:created>
  <dcterms:modified xsi:type="dcterms:W3CDTF">2013-08-27T06:40:26Z</dcterms:modified>
</cp:coreProperties>
</file>