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3" r:id="rId2"/>
    <p:sldId id="338" r:id="rId3"/>
    <p:sldId id="324" r:id="rId4"/>
    <p:sldId id="322" r:id="rId5"/>
    <p:sldId id="339" r:id="rId6"/>
    <p:sldId id="340" r:id="rId7"/>
    <p:sldId id="320" r:id="rId8"/>
    <p:sldId id="312" r:id="rId9"/>
    <p:sldId id="313" r:id="rId10"/>
    <p:sldId id="303" r:id="rId11"/>
    <p:sldId id="319" r:id="rId12"/>
    <p:sldId id="314" r:id="rId13"/>
    <p:sldId id="301" r:id="rId14"/>
    <p:sldId id="300" r:id="rId15"/>
    <p:sldId id="332" r:id="rId16"/>
    <p:sldId id="333" r:id="rId17"/>
    <p:sldId id="334" r:id="rId18"/>
    <p:sldId id="335" r:id="rId19"/>
    <p:sldId id="330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0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12449-19F7-41B3-9F32-388A0C4FBEBD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021C-2C7A-407B-843B-D12317C77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021C-2C7A-407B-843B-D12317C77F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752-9D48-4E8C-A5A0-4A024031603A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8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1E19-6300-49CF-839A-0051F42A2080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44C-9D5B-4CF2-BEF2-D228BF361EB8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4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027F-967F-4D6B-BC1D-47B6C40F1146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F9B9-00D7-4795-B0CA-5FC55D782988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51A3-2A6F-4977-BE75-D92D2321F591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9C21-E130-4D48-B600-F30C57704B6C}" type="datetime1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77CA-A770-46B0-BBEC-5B2DDED50190}" type="datetime1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B585-E93B-4596-A604-E3E525820B4E}" type="datetime1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71B4-224F-44AE-B020-2A9F8C4BEE8A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7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DD34-E9F2-49EA-8AF4-3012C00EFFDD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8942-49CF-4E9C-B527-892E6E8BEC1F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3F44-9398-44E7-ABE0-92899F74B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4740" y="2317446"/>
            <a:ext cx="731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Progress on Acoustic Mode Damper design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733800"/>
            <a:ext cx="188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Slawek</a:t>
            </a:r>
            <a:r>
              <a:rPr lang="en-US" dirty="0" smtClean="0"/>
              <a:t> Gras</a:t>
            </a:r>
            <a:r>
              <a:rPr lang="pl-PL" dirty="0" smtClean="0"/>
              <a:t>,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419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8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Down Arrow 19"/>
          <p:cNvSpPr/>
          <p:nvPr/>
        </p:nvSpPr>
        <p:spPr>
          <a:xfrm rot="5400000">
            <a:off x="1467277" y="3837628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1752599" y="187283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14400" y="2396207"/>
            <a:ext cx="1524001" cy="1528722"/>
            <a:chOff x="1371601" y="2438400"/>
            <a:chExt cx="1524001" cy="1528722"/>
          </a:xfrm>
        </p:grpSpPr>
        <p:sp>
          <p:nvSpPr>
            <p:cNvPr id="23" name="Cube 22"/>
            <p:cNvSpPr/>
            <p:nvPr/>
          </p:nvSpPr>
          <p:spPr>
            <a:xfrm>
              <a:off x="1371602" y="2443122"/>
              <a:ext cx="1524000" cy="1524000"/>
            </a:xfrm>
            <a:prstGeom prst="cub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371601" y="2438400"/>
              <a:ext cx="1524000" cy="381000"/>
            </a:xfrm>
            <a:prstGeom prst="parallelogram">
              <a:avLst>
                <a:gd name="adj" fmla="val 100651"/>
              </a:avLst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524001" y="2045434"/>
            <a:ext cx="0" cy="541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" y="2045434"/>
            <a:ext cx="1066802" cy="1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04800" y="2045434"/>
            <a:ext cx="304800" cy="2340159"/>
            <a:chOff x="304800" y="2045434"/>
            <a:chExt cx="304800" cy="2340159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2971800"/>
              <a:ext cx="304800" cy="304801"/>
              <a:chOff x="228600" y="3042960"/>
              <a:chExt cx="304800" cy="3048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28600" y="3042960"/>
                <a:ext cx="304800" cy="3048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304800" y="3124200"/>
                <a:ext cx="130081" cy="1637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endCxn id="31" idx="0"/>
            </p:cNvCxnSpPr>
            <p:nvPr/>
          </p:nvCxnSpPr>
          <p:spPr>
            <a:xfrm>
              <a:off x="457200" y="2045434"/>
              <a:ext cx="0" cy="926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1" idx="4"/>
            </p:cNvCxnSpPr>
            <p:nvPr/>
          </p:nvCxnSpPr>
          <p:spPr>
            <a:xfrm>
              <a:off x="457200" y="3276601"/>
              <a:ext cx="0" cy="1108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34881" y="4385593"/>
            <a:ext cx="784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219200" y="3968068"/>
            <a:ext cx="0" cy="41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1295399" y="3266090"/>
            <a:ext cx="457201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91322" y="1752600"/>
            <a:ext cx="1524001" cy="2999428"/>
            <a:chOff x="6791322" y="1752600"/>
            <a:chExt cx="1524001" cy="2999428"/>
          </a:xfrm>
        </p:grpSpPr>
        <p:grpSp>
          <p:nvGrpSpPr>
            <p:cNvPr id="10" name="Group 9"/>
            <p:cNvGrpSpPr/>
            <p:nvPr/>
          </p:nvGrpSpPr>
          <p:grpSpPr>
            <a:xfrm>
              <a:off x="6791322" y="2526949"/>
              <a:ext cx="1524001" cy="1524000"/>
              <a:chOff x="1371600" y="2438400"/>
              <a:chExt cx="1524001" cy="152400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1371600" y="2438400"/>
                <a:ext cx="1524000" cy="1524000"/>
              </a:xfrm>
              <a:prstGeom prst="cub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>
                <a:off x="1371601" y="2438400"/>
                <a:ext cx="1524000" cy="381000"/>
              </a:xfrm>
              <a:prstGeom prst="parallelogram">
                <a:avLst>
                  <a:gd name="adj" fmla="val 100651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Down Arrow 15"/>
            <p:cNvSpPr/>
            <p:nvPr/>
          </p:nvSpPr>
          <p:spPr>
            <a:xfrm>
              <a:off x="7370444" y="1823760"/>
              <a:ext cx="304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7315200" y="4142428"/>
              <a:ext cx="304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 flipH="1" flipV="1">
              <a:off x="7315200" y="3258966"/>
              <a:ext cx="45719" cy="474834"/>
            </a:xfrm>
            <a:prstGeom prst="down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65720" y="1752600"/>
              <a:ext cx="533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σ</a:t>
              </a:r>
              <a:endParaRPr lang="en-US" sz="2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19999" y="4176435"/>
              <a:ext cx="533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σ</a:t>
              </a:r>
              <a:endParaRPr lang="en-US" sz="28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24200" y="2433360"/>
            <a:ext cx="2971799" cy="1524000"/>
            <a:chOff x="2971800" y="2433360"/>
            <a:chExt cx="2971799" cy="1524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657601" y="2433360"/>
              <a:ext cx="1524001" cy="1524000"/>
              <a:chOff x="1371600" y="2438400"/>
              <a:chExt cx="1524001" cy="1524000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1371600" y="2438400"/>
                <a:ext cx="1524000" cy="1524000"/>
              </a:xfrm>
              <a:prstGeom prst="cub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>
                <a:off x="1371601" y="2438400"/>
                <a:ext cx="1524000" cy="381000"/>
              </a:xfrm>
              <a:prstGeom prst="parallelogram">
                <a:avLst>
                  <a:gd name="adj" fmla="val 100651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Down Arrow 17"/>
            <p:cNvSpPr/>
            <p:nvPr/>
          </p:nvSpPr>
          <p:spPr>
            <a:xfrm rot="5400000">
              <a:off x="5410200" y="2853407"/>
              <a:ext cx="304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3124200" y="2890561"/>
              <a:ext cx="304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 flipH="1" flipV="1">
              <a:off x="4191000" y="3124200"/>
              <a:ext cx="45719" cy="474834"/>
            </a:xfrm>
            <a:prstGeom prst="down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0" y="2611707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σ</a:t>
              </a:r>
              <a:endParaRPr lang="en-US" sz="28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10200" y="2590800"/>
              <a:ext cx="533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/>
                <a:t>σ</a:t>
              </a:r>
              <a:endParaRPr lang="en-US" sz="28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76400" y="1675296"/>
            <a:ext cx="53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0177" y="4076408"/>
            <a:ext cx="53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</a:t>
            </a:r>
            <a:endParaRPr lang="en-US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54559" y="4507468"/>
            <a:ext cx="13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38600" y="450746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bending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086600" y="47244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33600" y="76200"/>
            <a:ext cx="5119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Active direction of </a:t>
            </a:r>
            <a:r>
              <a:rPr lang="en-US" sz="2800" b="1" dirty="0" err="1" smtClean="0"/>
              <a:t>piezo</a:t>
            </a:r>
            <a:r>
              <a:rPr lang="en-US" sz="2800" b="1" dirty="0" smtClean="0"/>
              <a:t> material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959915" y="122824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33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084527" y="1190713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 </a:t>
            </a:r>
            <a:r>
              <a:rPr lang="en-US" dirty="0" smtClean="0"/>
              <a:t>3</a:t>
            </a:r>
            <a:r>
              <a:rPr lang="pl-PL" dirty="0" smtClean="0"/>
              <a:t>1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219200" y="1228246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 </a:t>
            </a:r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2177630"/>
            <a:ext cx="609600" cy="33098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743200" y="1905000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electrode</a:t>
            </a:r>
            <a:endParaRPr lang="pl-PL" dirty="0"/>
          </a:p>
        </p:txBody>
      </p:sp>
      <p:cxnSp>
        <p:nvCxnSpPr>
          <p:cNvPr id="55" name="Straight Connector 54"/>
          <p:cNvCxnSpPr>
            <a:stCxn id="11276" idx="0"/>
          </p:cNvCxnSpPr>
          <p:nvPr/>
        </p:nvCxnSpPr>
        <p:spPr>
          <a:xfrm flipV="1">
            <a:off x="1924477" y="5257800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33788" y="5257800"/>
            <a:ext cx="809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43200" y="5257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90800" y="57912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90800" y="58674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743200" y="5867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745129" y="5257800"/>
            <a:ext cx="683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743200" y="6324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430931" y="5257800"/>
            <a:ext cx="1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427070" y="6096000"/>
            <a:ext cx="3861" cy="21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Oval 11275"/>
          <p:cNvSpPr/>
          <p:nvPr/>
        </p:nvSpPr>
        <p:spPr>
          <a:xfrm>
            <a:off x="1728396" y="5581650"/>
            <a:ext cx="392161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905000" y="6000750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05000" y="6314954"/>
            <a:ext cx="8401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Rectangle 11280"/>
          <p:cNvSpPr/>
          <p:nvPr/>
        </p:nvSpPr>
        <p:spPr>
          <a:xfrm>
            <a:off x="3126803" y="5524500"/>
            <a:ext cx="609601" cy="5999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2" name="TextBox 11281"/>
          <p:cNvSpPr txBox="1"/>
          <p:nvPr/>
        </p:nvSpPr>
        <p:spPr>
          <a:xfrm>
            <a:off x="1752600" y="5562600"/>
            <a:ext cx="13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~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283" name="TextBox 11282"/>
          <p:cNvSpPr txBox="1"/>
          <p:nvPr/>
        </p:nvSpPr>
        <p:spPr>
          <a:xfrm>
            <a:off x="2286000" y="565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84" name="TextBox 11283"/>
          <p:cNvSpPr txBox="1"/>
          <p:nvPr/>
        </p:nvSpPr>
        <p:spPr>
          <a:xfrm>
            <a:off x="3139151" y="56504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R,I,C</a:t>
            </a:r>
            <a:endParaRPr lang="en-US" dirty="0"/>
          </a:p>
        </p:txBody>
      </p:sp>
      <p:sp>
        <p:nvSpPr>
          <p:cNvPr id="11285" name="Rectangle 11284"/>
          <p:cNvSpPr/>
          <p:nvPr/>
        </p:nvSpPr>
        <p:spPr>
          <a:xfrm>
            <a:off x="1600200" y="5093732"/>
            <a:ext cx="1397315" cy="131873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6" name="TextBox 11285"/>
          <p:cNvSpPr txBox="1"/>
          <p:nvPr/>
        </p:nvSpPr>
        <p:spPr>
          <a:xfrm>
            <a:off x="1978798" y="4812268"/>
            <a:ext cx="68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piezo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287" name="TextBox 11286"/>
          <p:cNvSpPr txBox="1"/>
          <p:nvPr/>
        </p:nvSpPr>
        <p:spPr>
          <a:xfrm>
            <a:off x="3810000" y="5486400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</a:t>
            </a:r>
            <a:r>
              <a:rPr lang="pl-PL" b="1" dirty="0" smtClean="0"/>
              <a:t>xternal </a:t>
            </a:r>
          </a:p>
          <a:p>
            <a:r>
              <a:rPr lang="pl-PL" b="1" dirty="0" smtClean="0"/>
              <a:t>impedence</a:t>
            </a:r>
            <a:endParaRPr lang="en-US" b="1" dirty="0"/>
          </a:p>
        </p:txBody>
      </p:sp>
      <p:sp>
        <p:nvSpPr>
          <p:cNvPr id="11288" name="TextBox 11287"/>
          <p:cNvSpPr txBox="1"/>
          <p:nvPr/>
        </p:nvSpPr>
        <p:spPr>
          <a:xfrm>
            <a:off x="5105400" y="5181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Careful </a:t>
            </a:r>
            <a:r>
              <a:rPr lang="en-US" i="1" dirty="0" smtClean="0"/>
              <a:t>design</a:t>
            </a:r>
            <a:r>
              <a:rPr lang="pl-PL" i="1" dirty="0" smtClean="0"/>
              <a:t> </a:t>
            </a:r>
            <a:r>
              <a:rPr lang="en-US" i="1" dirty="0" smtClean="0"/>
              <a:t>of </a:t>
            </a:r>
            <a:r>
              <a:rPr lang="en-US" i="1" dirty="0"/>
              <a:t>electronic circuit allows controlling </a:t>
            </a:r>
            <a:r>
              <a:rPr lang="en-US" i="1" dirty="0" err="1"/>
              <a:t>piezo</a:t>
            </a:r>
            <a:r>
              <a:rPr lang="en-US" i="1" dirty="0"/>
              <a:t> element mechanical </a:t>
            </a:r>
            <a:r>
              <a:rPr lang="en-US" i="1" dirty="0" smtClean="0"/>
              <a:t>properties</a:t>
            </a:r>
            <a:r>
              <a:rPr lang="pl-PL" i="1" dirty="0" smtClean="0"/>
              <a:t> to the desired values.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47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0"/>
            <a:ext cx="9144000" cy="409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0"/>
            <a:ext cx="9144000" cy="4095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1238250"/>
            <a:ext cx="9144000" cy="40957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972461" y="1413504"/>
            <a:ext cx="762000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86661" y="1413504"/>
            <a:ext cx="685800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2922" y="1053584"/>
            <a:ext cx="70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86661" y="105358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33735" y="3048000"/>
            <a:ext cx="0" cy="5334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32922" y="2514600"/>
            <a:ext cx="0" cy="5334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3101459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60496" y="259663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76200"/>
            <a:ext cx="389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Piezo element loss factor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598271" y="5410200"/>
            <a:ext cx="417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 – electromechanical coupling coefficient,</a:t>
            </a:r>
          </a:p>
          <a:p>
            <a:r>
              <a:rPr lang="pl-PL" dirty="0" smtClean="0"/>
              <a:t>R - resistor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0570" y="76200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Thermal noise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371600"/>
            <a:ext cx="532509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6" y="4191000"/>
            <a:ext cx="2662545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7" y="914400"/>
            <a:ext cx="2541593" cy="1854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45" y="838200"/>
            <a:ext cx="2646006" cy="1931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5562600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Finite </a:t>
            </a:r>
            <a:r>
              <a:rPr lang="pl-PL" dirty="0" smtClean="0"/>
              <a:t>element modeling is used for thermal noise analysis.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89174" y="1002268"/>
            <a:ext cx="73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Epoxy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2672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AMD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295400" y="1371600"/>
            <a:ext cx="163587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933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229600" cy="3519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5280" y="7620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Epoxy area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63" y="838200"/>
            <a:ext cx="3895634" cy="2842996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1941963">
            <a:off x="7023406" y="2132257"/>
            <a:ext cx="263136" cy="123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0667" y="1446406"/>
            <a:ext cx="272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Epoxy thickness = 4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Top mass area = 3x3 mm^2</a:t>
            </a:r>
          </a:p>
        </p:txBody>
      </p:sp>
      <p:sp>
        <p:nvSpPr>
          <p:cNvPr id="14" name="Left Arrow 13"/>
          <p:cNvSpPr/>
          <p:nvPr/>
        </p:nvSpPr>
        <p:spPr>
          <a:xfrm rot="20574493">
            <a:off x="6450435" y="2107297"/>
            <a:ext cx="233523" cy="123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466227" y="4114800"/>
            <a:ext cx="73025" cy="964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5898" y="5943600"/>
            <a:ext cx="371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Small epoxy area is more dissipative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774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1000" y="680168"/>
            <a:ext cx="3581400" cy="2748832"/>
            <a:chOff x="381000" y="832568"/>
            <a:chExt cx="2666999" cy="19463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832568"/>
              <a:ext cx="2666999" cy="1946351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118986" y="1600200"/>
              <a:ext cx="700414" cy="2891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133600" y="1805743"/>
              <a:ext cx="685800" cy="846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own Arrow 19"/>
            <p:cNvSpPr/>
            <p:nvPr/>
          </p:nvSpPr>
          <p:spPr>
            <a:xfrm>
              <a:off x="2667000" y="1295400"/>
              <a:ext cx="45719" cy="3048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 flipV="1">
              <a:off x="2667000" y="1863722"/>
              <a:ext cx="45719" cy="345417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31319"/>
            <a:ext cx="8153494" cy="3469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76200"/>
            <a:ext cx="254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Epoxy thickness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05347" y="1194040"/>
            <a:ext cx="4724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accent4">
                    <a:lumMod val="75000"/>
                  </a:schemeClr>
                </a:solidFill>
              </a:rPr>
              <a:t>1)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Epoxy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thickness scales linearly with energy dissipation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pl-PL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2) Inertia effect has significant impact on energy dissipation.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50773" y="1549060"/>
            <a:ext cx="854574" cy="241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71357" y="2624300"/>
            <a:ext cx="176844" cy="31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454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be 7"/>
          <p:cNvSpPr/>
          <p:nvPr/>
        </p:nvSpPr>
        <p:spPr>
          <a:xfrm rot="16200000">
            <a:off x="762000" y="2028825"/>
            <a:ext cx="1752600" cy="2057400"/>
          </a:xfrm>
          <a:prstGeom prst="cub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45297" y="21812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3827" y="305704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0326" y="397406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.0 mm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43000" y="4267200"/>
            <a:ext cx="1219200" cy="1764792"/>
            <a:chOff x="3886200" y="4267200"/>
            <a:chExt cx="1219200" cy="1764792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4076700" y="5003292"/>
              <a:ext cx="8382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>
              <a:off x="4114800" y="5612892"/>
              <a:ext cx="7620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38600" y="42672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71600" y="488846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.0 mm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2033332" y="54623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mm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76200"/>
            <a:ext cx="3559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Thermal noise analysis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3139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Piezo element dimenssions: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1125" y="1246287"/>
            <a:ext cx="4472699" cy="507831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>
                <a:cs typeface="Times New Roman" pitchFamily="18" charset="0"/>
              </a:rPr>
              <a:t>Mass: </a:t>
            </a:r>
            <a:r>
              <a:rPr lang="en-US" b="1" dirty="0" smtClean="0">
                <a:cs typeface="Times New Roman" pitchFamily="18" charset="0"/>
              </a:rPr>
              <a:t>ITM</a:t>
            </a:r>
            <a:r>
              <a:rPr lang="pl-PL" dirty="0" smtClean="0">
                <a:cs typeface="Times New Roman" pitchFamily="18" charset="0"/>
              </a:rPr>
              <a:t>,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dirty="0" err="1" smtClean="0">
                <a:cs typeface="Times New Roman" pitchFamily="18" charset="0"/>
              </a:rPr>
              <a:t>Piezo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manufacturer:  Physics </a:t>
            </a:r>
            <a:r>
              <a:rPr lang="en-US" dirty="0" smtClean="0">
                <a:cs typeface="Times New Roman" pitchFamily="18" charset="0"/>
              </a:rPr>
              <a:t>Instruments</a:t>
            </a:r>
            <a:r>
              <a:rPr lang="pl-PL" dirty="0" smtClean="0">
                <a:cs typeface="Times New Roman" pitchFamily="18" charset="0"/>
              </a:rPr>
              <a:t>,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Q-factor</a:t>
            </a:r>
            <a:r>
              <a:rPr lang="pl-PL" dirty="0" smtClean="0">
                <a:cs typeface="Times New Roman" pitchFamily="18" charset="0"/>
              </a:rPr>
              <a:t>: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2200</a:t>
            </a:r>
            <a:r>
              <a:rPr lang="pl-PL" dirty="0" smtClean="0">
                <a:cs typeface="Times New Roman" pitchFamily="18" charset="0"/>
              </a:rPr>
              <a:t>,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k15 = </a:t>
            </a:r>
            <a:r>
              <a:rPr lang="en-US" b="1" dirty="0">
                <a:cs typeface="Times New Roman" pitchFamily="18" charset="0"/>
              </a:rPr>
              <a:t>0.63</a:t>
            </a:r>
            <a:r>
              <a:rPr lang="en-US" dirty="0" smtClean="0">
                <a:cs typeface="Times New Roman" pitchFamily="18" charset="0"/>
              </a:rPr>
              <a:t>,</a:t>
            </a:r>
            <a:endParaRPr lang="pl-PL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R = </a:t>
            </a:r>
            <a:r>
              <a:rPr lang="en-US" b="1" dirty="0">
                <a:cs typeface="Times New Roman" pitchFamily="18" charset="0"/>
              </a:rPr>
              <a:t>250 </a:t>
            </a:r>
            <a:r>
              <a:rPr lang="en-US" b="1" dirty="0" err="1" smtClean="0">
                <a:cs typeface="Times New Roman" pitchFamily="18" charset="0"/>
              </a:rPr>
              <a:t>kΩ</a:t>
            </a:r>
            <a:r>
              <a:rPr lang="pl-PL" dirty="0" smtClean="0">
                <a:cs typeface="Times New Roman" pitchFamily="18" charset="0"/>
              </a:rPr>
              <a:t>,</a:t>
            </a:r>
          </a:p>
          <a:p>
            <a:endParaRPr lang="en-US" b="1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Polarization</a:t>
            </a:r>
            <a:r>
              <a:rPr lang="en-US" dirty="0">
                <a:cs typeface="Times New Roman" pitchFamily="18" charset="0"/>
              </a:rPr>
              <a:t>:  perpendicular to the laser </a:t>
            </a:r>
            <a:r>
              <a:rPr lang="en-US" dirty="0" smtClean="0">
                <a:cs typeface="Times New Roman" pitchFamily="18" charset="0"/>
              </a:rPr>
              <a:t>beam</a:t>
            </a:r>
            <a:endParaRPr lang="pl-PL" dirty="0" smtClean="0">
              <a:cs typeface="Times New Roman" pitchFamily="18" charset="0"/>
            </a:endParaRPr>
          </a:p>
          <a:p>
            <a:endParaRPr lang="pl-PL" b="1" i="1" dirty="0">
              <a:cs typeface="Times New Roman" pitchFamily="18" charset="0"/>
            </a:endParaRPr>
          </a:p>
          <a:p>
            <a:r>
              <a:rPr lang="pl-PL" dirty="0" smtClean="0">
                <a:cs typeface="Times New Roman" pitchFamily="18" charset="0"/>
              </a:rPr>
              <a:t>Base diameter: </a:t>
            </a:r>
            <a:r>
              <a:rPr lang="pl-PL" b="1" dirty="0" smtClean="0">
                <a:cs typeface="Times New Roman" pitchFamily="18" charset="0"/>
              </a:rPr>
              <a:t>120 mm </a:t>
            </a:r>
          </a:p>
          <a:p>
            <a:endParaRPr lang="pl-PL" b="1" i="1" dirty="0" smtClean="0">
              <a:cs typeface="Times New Roman" pitchFamily="18" charset="0"/>
            </a:endParaRPr>
          </a:p>
          <a:p>
            <a:r>
              <a:rPr lang="pl-PL" dirty="0" smtClean="0">
                <a:cs typeface="Times New Roman" pitchFamily="18" charset="0"/>
              </a:rPr>
              <a:t>Reaction mass: </a:t>
            </a:r>
            <a:r>
              <a:rPr lang="pl-PL" b="1" dirty="0" smtClean="0">
                <a:cs typeface="Times New Roman" pitchFamily="18" charset="0"/>
              </a:rPr>
              <a:t>1g</a:t>
            </a:r>
          </a:p>
          <a:p>
            <a:endParaRPr lang="pl-PL" b="1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AMD location: </a:t>
            </a:r>
            <a:r>
              <a:rPr lang="en-US" b="1" dirty="0">
                <a:cs typeface="Times New Roman" pitchFamily="18" charset="0"/>
              </a:rPr>
              <a:t>130 mm </a:t>
            </a:r>
            <a:r>
              <a:rPr lang="en-US" dirty="0">
                <a:cs typeface="Times New Roman" pitchFamily="18" charset="0"/>
              </a:rPr>
              <a:t>from the front face</a:t>
            </a:r>
            <a:endParaRPr lang="pl-PL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pl-PL" dirty="0" smtClean="0">
                <a:cs typeface="Times New Roman" pitchFamily="18" charset="0"/>
              </a:rPr>
              <a:t>No of AMDs: </a:t>
            </a:r>
            <a:r>
              <a:rPr lang="pl-PL" b="1" dirty="0" smtClean="0">
                <a:cs typeface="Times New Roman" pitchFamily="18" charset="0"/>
              </a:rPr>
              <a:t>1 AMD per TM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1125" y="762000"/>
            <a:ext cx="1615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Specification: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104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76200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Shear AMD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43294" y="2114843"/>
            <a:ext cx="37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6349365" cy="54692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48765" y="1828800"/>
            <a:ext cx="3697794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46559" y="1828800"/>
            <a:ext cx="0" cy="381000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208459" y="17907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70678" y="140922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0.055%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743200"/>
            <a:ext cx="262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2 AMDs per TM</a:t>
            </a:r>
            <a:r>
              <a:rPr lang="pl-PL" dirty="0"/>
              <a:t> </a:t>
            </a:r>
            <a:r>
              <a:rPr lang="pl-PL" dirty="0" smtClean="0"/>
              <a:t> </a:t>
            </a:r>
          </a:p>
          <a:p>
            <a:r>
              <a:rPr lang="pl-PL" dirty="0" smtClean="0"/>
              <a:t>expected degradation is </a:t>
            </a:r>
            <a:r>
              <a:rPr lang="en-US" dirty="0" smtClean="0"/>
              <a:t>~1.0%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593892"/>
            <a:ext cx="262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Max degradation in the range </a:t>
            </a:r>
            <a:r>
              <a:rPr lang="en-US" dirty="0"/>
              <a:t>10 – 1000 </a:t>
            </a:r>
            <a:r>
              <a:rPr lang="en-US" dirty="0" smtClean="0"/>
              <a:t>Hz</a:t>
            </a:r>
            <a:r>
              <a:rPr lang="pl-PL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4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6629400" cy="4693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2209800"/>
            <a:ext cx="27746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 epoxy TM-base (0.04)</a:t>
            </a:r>
          </a:p>
          <a:p>
            <a:r>
              <a:rPr lang="en-US" dirty="0" smtClean="0"/>
              <a:t>2- epoxy base-</a:t>
            </a:r>
            <a:r>
              <a:rPr lang="en-US" dirty="0" err="1" smtClean="0"/>
              <a:t>piezo</a:t>
            </a:r>
            <a:r>
              <a:rPr lang="en-US" dirty="0" smtClean="0"/>
              <a:t> (0.04)</a:t>
            </a:r>
          </a:p>
          <a:p>
            <a:r>
              <a:rPr lang="en-US" dirty="0" smtClean="0"/>
              <a:t>3- epoxy </a:t>
            </a:r>
            <a:r>
              <a:rPr lang="en-US" dirty="0" err="1" smtClean="0"/>
              <a:t>piezo</a:t>
            </a:r>
            <a:r>
              <a:rPr lang="en-US" dirty="0" smtClean="0"/>
              <a:t>-RM (0.04)</a:t>
            </a:r>
          </a:p>
          <a:p>
            <a:r>
              <a:rPr lang="en-US" dirty="0" smtClean="0"/>
              <a:t>4- epoxy RM-Resistor (0.04)</a:t>
            </a:r>
          </a:p>
          <a:p>
            <a:r>
              <a:rPr lang="en-US" dirty="0" smtClean="0"/>
              <a:t>5- Base (1e-7)</a:t>
            </a:r>
          </a:p>
          <a:p>
            <a:r>
              <a:rPr lang="en-US" dirty="0" smtClean="0"/>
              <a:t>6- RM  (1e-4)</a:t>
            </a:r>
          </a:p>
          <a:p>
            <a:r>
              <a:rPr lang="en-US" dirty="0" smtClean="0"/>
              <a:t>7- Resistor (0.1)</a:t>
            </a:r>
          </a:p>
          <a:p>
            <a:r>
              <a:rPr lang="en-US" dirty="0" smtClean="0"/>
              <a:t>8- </a:t>
            </a:r>
            <a:r>
              <a:rPr lang="en-US" dirty="0" err="1" smtClean="0"/>
              <a:t>Piezo</a:t>
            </a:r>
            <a:r>
              <a:rPr lang="en-US" dirty="0" smtClean="0"/>
              <a:t> (4.3e-3 at 300Hz)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91386"/>
              </p:ext>
            </p:extLst>
          </p:nvPr>
        </p:nvGraphicFramePr>
        <p:xfrm>
          <a:off x="3276600" y="5314950"/>
          <a:ext cx="1549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6" imgW="863280" imgH="520560" progId="Equation.3">
                  <p:embed/>
                </p:oleObj>
              </mc:Choice>
              <mc:Fallback>
                <p:oleObj name="Equation" r:id="rId6" imgW="863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14950"/>
                        <a:ext cx="1549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Up Arrow 9"/>
          <p:cNvSpPr/>
          <p:nvPr/>
        </p:nvSpPr>
        <p:spPr>
          <a:xfrm>
            <a:off x="2133600" y="2133600"/>
            <a:ext cx="228600" cy="1295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2542395" y="76200"/>
            <a:ext cx="431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2800" b="1" dirty="0" smtClean="0"/>
              <a:t>AMD  loss budget at 300 Hz</a:t>
            </a:r>
            <a:endParaRPr lang="pl-PL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733800"/>
            <a:ext cx="113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ominant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TN source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74328" y="2279328"/>
            <a:ext cx="40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1976" y="86380"/>
            <a:ext cx="295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Compression AMD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52036"/>
            <a:ext cx="6349365" cy="5348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2114843"/>
            <a:ext cx="247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Max degradation in the range </a:t>
            </a:r>
            <a:r>
              <a:rPr lang="en-US" dirty="0"/>
              <a:t>10 – 1000 Hz</a:t>
            </a:r>
            <a:r>
              <a:rPr lang="pl-PL" dirty="0"/>
              <a:t>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86600" y="4572000"/>
            <a:ext cx="838200" cy="914400"/>
            <a:chOff x="7239000" y="5193792"/>
            <a:chExt cx="838200" cy="914400"/>
          </a:xfrm>
        </p:grpSpPr>
        <p:sp>
          <p:nvSpPr>
            <p:cNvPr id="14" name="Rectangle 13"/>
            <p:cNvSpPr/>
            <p:nvPr/>
          </p:nvSpPr>
          <p:spPr>
            <a:xfrm>
              <a:off x="7239000" y="5193792"/>
              <a:ext cx="838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578" y="5638800"/>
              <a:ext cx="75622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801" y="3726418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Orientation of polarization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835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52400"/>
            <a:ext cx="621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Advanced LIGO noise curve + AMD noise</a:t>
            </a:r>
            <a:endParaRPr lang="pl-PL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386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76200"/>
            <a:ext cx="4195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High power interferometer</a:t>
            </a:r>
            <a:endParaRPr lang="pl-PL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357884" cy="4956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74355" y="6230779"/>
            <a:ext cx="1241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Courtesy of </a:t>
            </a:r>
            <a:r>
              <a:rPr lang="pl-PL" sz="1000" dirty="0" smtClean="0"/>
              <a:t>G. Harry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51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1" y="1389573"/>
            <a:ext cx="7010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1) </a:t>
            </a:r>
            <a:r>
              <a:rPr lang="en-US" sz="2400" dirty="0" err="1"/>
              <a:t>Analysied</a:t>
            </a:r>
            <a:r>
              <a:rPr lang="en-US" sz="2400" dirty="0"/>
              <a:t> AMD configuration shows acceptable thermal noise level not exceeding 1% of the strain degradation</a:t>
            </a:r>
          </a:p>
          <a:p>
            <a:r>
              <a:rPr lang="en-US" sz="2400" b="1" dirty="0"/>
              <a:t>2) </a:t>
            </a:r>
            <a:r>
              <a:rPr lang="en-US" sz="2400" dirty="0"/>
              <a:t>Dominant source of thermal noise is from epoxy layer between AMD base and </a:t>
            </a:r>
            <a:r>
              <a:rPr lang="en-US" sz="2400" dirty="0" err="1"/>
              <a:t>piezo</a:t>
            </a:r>
            <a:r>
              <a:rPr lang="en-US" sz="2400" dirty="0"/>
              <a:t> element,</a:t>
            </a:r>
          </a:p>
          <a:p>
            <a:r>
              <a:rPr lang="en-US" sz="2400" b="1" dirty="0"/>
              <a:t>3) </a:t>
            </a:r>
            <a:r>
              <a:rPr lang="en-US" sz="2400" dirty="0"/>
              <a:t>Better </a:t>
            </a:r>
            <a:r>
              <a:rPr lang="en-US" sz="2400" dirty="0" err="1"/>
              <a:t>choce</a:t>
            </a:r>
            <a:r>
              <a:rPr lang="en-US" sz="2400" dirty="0"/>
              <a:t> of epoxy can further reduce </a:t>
            </a:r>
            <a:r>
              <a:rPr lang="en-US" sz="2400" dirty="0" err="1"/>
              <a:t>influance</a:t>
            </a:r>
            <a:r>
              <a:rPr lang="en-US" sz="2400" dirty="0"/>
              <a:t> of AMD on thermal noise,</a:t>
            </a:r>
          </a:p>
          <a:p>
            <a:r>
              <a:rPr lang="en-US" sz="2400" b="1" dirty="0"/>
              <a:t>4) </a:t>
            </a:r>
            <a:r>
              <a:rPr lang="en-US" sz="2400" dirty="0"/>
              <a:t>High Q-factor shear </a:t>
            </a:r>
            <a:r>
              <a:rPr lang="en-US" sz="2400" dirty="0" err="1"/>
              <a:t>piezo</a:t>
            </a:r>
            <a:r>
              <a:rPr lang="en-US" sz="2400" dirty="0"/>
              <a:t> </a:t>
            </a:r>
            <a:r>
              <a:rPr lang="en-US" sz="2400" dirty="0" err="1"/>
              <a:t>cermics</a:t>
            </a:r>
            <a:r>
              <a:rPr lang="en-US" sz="2400" dirty="0"/>
              <a:t> is the best candidate for AMD,</a:t>
            </a:r>
          </a:p>
          <a:p>
            <a:r>
              <a:rPr lang="en-US" sz="2400" b="1" dirty="0"/>
              <a:t>5) </a:t>
            </a:r>
            <a:r>
              <a:rPr lang="en-US" sz="2400" dirty="0"/>
              <a:t>AMD damping </a:t>
            </a:r>
            <a:r>
              <a:rPr lang="en-US" sz="2400" dirty="0" err="1"/>
              <a:t>preformance</a:t>
            </a:r>
            <a:r>
              <a:rPr lang="en-US" sz="2400" dirty="0"/>
              <a:t> analysis is required for final conclusion on AMD application for PI control.</a:t>
            </a:r>
          </a:p>
          <a:p>
            <a:r>
              <a:rPr lang="en-US" sz="2400" dirty="0"/>
              <a:t> </a:t>
            </a:r>
          </a:p>
          <a:p>
            <a:r>
              <a:rPr lang="en-US" sz="2400" i="1" dirty="0"/>
              <a:t> </a:t>
            </a:r>
            <a:endParaRPr lang="en-US" sz="2400" dirty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1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1"/>
            <a:ext cx="491901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342627"/>
            <a:ext cx="1641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R. </a:t>
            </a:r>
            <a:r>
              <a:rPr lang="en-US" sz="1200" dirty="0" err="1" smtClean="0"/>
              <a:t>Adhikari</a:t>
            </a:r>
            <a:r>
              <a:rPr lang="pl-PL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76200"/>
            <a:ext cx="344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Parametric Instability </a:t>
            </a:r>
            <a:endParaRPr lang="pl-PL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412081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Two processes </a:t>
            </a:r>
            <a:r>
              <a:rPr lang="en-US" dirty="0"/>
              <a:t>present in the loop:</a:t>
            </a:r>
          </a:p>
          <a:p>
            <a:r>
              <a:rPr lang="en-US" b="1" dirty="0">
                <a:solidFill>
                  <a:srgbClr val="7030A0"/>
                </a:solidFill>
              </a:rPr>
              <a:t>1. </a:t>
            </a:r>
            <a:r>
              <a:rPr lang="en-US" dirty="0"/>
              <a:t>Test mass mechanical mode scatters fundamental mode (pump) into the higher order mode</a:t>
            </a:r>
          </a:p>
          <a:p>
            <a:r>
              <a:rPr lang="en-US" b="1" dirty="0">
                <a:solidFill>
                  <a:srgbClr val="7030A0"/>
                </a:solidFill>
              </a:rPr>
              <a:t>2. </a:t>
            </a:r>
            <a:r>
              <a:rPr lang="en-US" dirty="0"/>
              <a:t>After round trip scattered mode returns to the  test mass and couples via radiation pressure into the mechanical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762000"/>
            <a:ext cx="2797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Parametric Instability </a:t>
            </a:r>
            <a:r>
              <a:rPr lang="pl-PL" sz="2000" b="1" dirty="0" smtClean="0">
                <a:solidFill>
                  <a:srgbClr val="C00000"/>
                </a:solidFill>
              </a:rPr>
              <a:t>as 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r>
              <a:rPr lang="pl-PL" sz="2000" b="1" dirty="0" smtClean="0">
                <a:solidFill>
                  <a:srgbClr val="C00000"/>
                </a:solidFill>
              </a:rPr>
              <a:t>a </a:t>
            </a:r>
            <a:r>
              <a:rPr lang="pl-PL" sz="2000" b="1" dirty="0" smtClean="0">
                <a:solidFill>
                  <a:srgbClr val="C00000"/>
                </a:solidFill>
              </a:rPr>
              <a:t>feedback loop: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172670"/>
            <a:ext cx="88773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Feed back loop gain (R) describes the dynamic of the system:</a:t>
            </a:r>
          </a:p>
          <a:p>
            <a:r>
              <a:rPr lang="pl-PL" dirty="0" smtClean="0"/>
              <a:t>- Gain &gt; 1 energy is pumped in to the test mass -&gt; positive feed back - &gt; </a:t>
            </a:r>
            <a:r>
              <a:rPr lang="pl-PL" dirty="0" smtClean="0">
                <a:solidFill>
                  <a:srgbClr val="FF0000"/>
                </a:solidFill>
              </a:rPr>
              <a:t>Parametric </a:t>
            </a:r>
            <a:r>
              <a:rPr lang="pl-PL" dirty="0" smtClean="0">
                <a:solidFill>
                  <a:srgbClr val="FF0000"/>
                </a:solidFill>
              </a:rPr>
              <a:t>Instability</a:t>
            </a:r>
          </a:p>
          <a:p>
            <a:r>
              <a:rPr lang="pl-PL" dirty="0" smtClean="0"/>
              <a:t>- Gain &lt; 0 energy is extracted from the test mass -&gt; negative feed back-&gt;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TM cooling process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5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2" y="1207770"/>
            <a:ext cx="8229600" cy="3669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4452" y="76200"/>
            <a:ext cx="3350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PI in Advanced LIGO 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25640" y="5068669"/>
            <a:ext cx="733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results! </a:t>
            </a:r>
            <a:r>
              <a:rPr lang="en-US" dirty="0" smtClean="0"/>
              <a:t>Possibly </a:t>
            </a:r>
            <a:r>
              <a:rPr lang="en-US" dirty="0"/>
              <a:t>overestimated statistics due to the small population.</a:t>
            </a:r>
          </a:p>
          <a:p>
            <a:r>
              <a:rPr lang="en-US" dirty="0"/>
              <a:t>            </a:t>
            </a:r>
            <a:r>
              <a:rPr lang="en-US" dirty="0">
                <a:solidFill>
                  <a:srgbClr val="FF0000"/>
                </a:solidFill>
              </a:rPr>
              <a:t>Nevertheless, parametric instability cannot be </a:t>
            </a:r>
            <a:r>
              <a:rPr lang="en-US" dirty="0" smtClean="0">
                <a:solidFill>
                  <a:srgbClr val="FF0000"/>
                </a:solidFill>
              </a:rPr>
              <a:t>ignored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196" y="781384"/>
            <a:ext cx="587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Unstable modes </a:t>
            </a:r>
            <a:r>
              <a:rPr lang="en-US" dirty="0" smtClean="0"/>
              <a:t>can </a:t>
            </a:r>
            <a:r>
              <a:rPr lang="en-US" dirty="0"/>
              <a:t>occur in the </a:t>
            </a:r>
            <a:r>
              <a:rPr lang="en-US" dirty="0" smtClean="0">
                <a:solidFill>
                  <a:srgbClr val="C00000"/>
                </a:solidFill>
              </a:rPr>
              <a:t>frequency </a:t>
            </a:r>
            <a:r>
              <a:rPr lang="en-US" dirty="0">
                <a:solidFill>
                  <a:srgbClr val="C00000"/>
                </a:solidFill>
              </a:rPr>
              <a:t>range 10- 90 </a:t>
            </a:r>
            <a:r>
              <a:rPr lang="en-US" dirty="0" smtClean="0">
                <a:solidFill>
                  <a:srgbClr val="C00000"/>
                </a:solidFill>
              </a:rPr>
              <a:t>kHz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569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5200" y="76200"/>
            <a:ext cx="251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Parametric gain</a:t>
            </a:r>
            <a:endParaRPr lang="en-US" sz="28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60362"/>
              </p:ext>
            </p:extLst>
          </p:nvPr>
        </p:nvGraphicFramePr>
        <p:xfrm>
          <a:off x="1670050" y="1752600"/>
          <a:ext cx="53530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5" imgW="2120760" imgH="253800" progId="Equation.3">
                  <p:embed/>
                </p:oleObj>
              </mc:Choice>
              <mc:Fallback>
                <p:oleObj name="Equation" r:id="rId5" imgW="212076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1752600"/>
                        <a:ext cx="53530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676400" y="2454275"/>
            <a:ext cx="838200" cy="1057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29000" y="2368550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19600" y="2368550"/>
            <a:ext cx="762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77000" y="2301875"/>
            <a:ext cx="990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3597275"/>
            <a:ext cx="175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Optical power in the arm cavities</a:t>
            </a:r>
          </a:p>
          <a:p>
            <a:r>
              <a:rPr lang="pl-PL" dirty="0" smtClean="0"/>
              <a:t>    ~ </a:t>
            </a:r>
            <a:r>
              <a:rPr lang="pl-PL" b="1" dirty="0" smtClean="0">
                <a:solidFill>
                  <a:srgbClr val="FF0000"/>
                </a:solidFill>
              </a:rPr>
              <a:t>830 kW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588345"/>
            <a:ext cx="1083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Test mass</a:t>
            </a:r>
          </a:p>
          <a:p>
            <a:r>
              <a:rPr lang="pl-PL" dirty="0" smtClean="0"/>
              <a:t> Q-factor</a:t>
            </a:r>
          </a:p>
          <a:p>
            <a:r>
              <a:rPr lang="pl-PL" dirty="0" smtClean="0"/>
              <a:t> ~ </a:t>
            </a:r>
            <a:r>
              <a:rPr lang="pl-PL" b="1" dirty="0" smtClean="0">
                <a:solidFill>
                  <a:srgbClr val="FF0000"/>
                </a:solidFill>
              </a:rPr>
              <a:t>1e+7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597275"/>
            <a:ext cx="24181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Overlapping  parameter</a:t>
            </a:r>
          </a:p>
          <a:p>
            <a:r>
              <a:rPr lang="pl-PL" dirty="0"/>
              <a:t> </a:t>
            </a:r>
            <a:r>
              <a:rPr lang="pl-PL" dirty="0" smtClean="0"/>
              <a:t>   (spatial matching)</a:t>
            </a:r>
          </a:p>
          <a:p>
            <a:r>
              <a:rPr lang="pl-PL" dirty="0"/>
              <a:t> </a:t>
            </a:r>
            <a:r>
              <a:rPr lang="pl-PL" dirty="0" smtClean="0"/>
              <a:t>            &lt; </a:t>
            </a:r>
            <a:r>
              <a:rPr lang="pl-PL" b="1" dirty="0" smtClean="0">
                <a:solidFill>
                  <a:srgbClr val="FF0000"/>
                </a:solidFill>
              </a:rPr>
              <a:t>0.01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4304" y="3608943"/>
            <a:ext cx="219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Detuning parameter</a:t>
            </a:r>
          </a:p>
          <a:p>
            <a:r>
              <a:rPr lang="pl-PL" dirty="0"/>
              <a:t>(frequency matching)</a:t>
            </a:r>
          </a:p>
          <a:p>
            <a:r>
              <a:rPr lang="pl-PL" dirty="0" smtClean="0"/>
              <a:t>             ~ </a:t>
            </a:r>
            <a:r>
              <a:rPr lang="pl-PL" b="1" dirty="0" smtClean="0">
                <a:solidFill>
                  <a:srgbClr val="FF0000"/>
                </a:solidFill>
              </a:rPr>
              <a:t>0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8200" y="4982269"/>
            <a:ext cx="155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lower power 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91000" y="470527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different </a:t>
            </a:r>
          </a:p>
          <a:p>
            <a:r>
              <a:rPr lang="pl-PL" b="1" dirty="0">
                <a:solidFill>
                  <a:srgbClr val="FFC000"/>
                </a:solidFill>
              </a:rPr>
              <a:t>TM topology, coating?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77000" y="4982269"/>
            <a:ext cx="2680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d</a:t>
            </a:r>
            <a:r>
              <a:rPr lang="pl-PL" b="1" dirty="0" smtClean="0">
                <a:solidFill>
                  <a:srgbClr val="0070C0"/>
                </a:solidFill>
              </a:rPr>
              <a:t>oesn’t solve the problem</a:t>
            </a:r>
            <a:endParaRPr lang="pl-PL" b="1" dirty="0">
              <a:solidFill>
                <a:srgbClr val="0070C0"/>
              </a:solidFill>
            </a:endParaRPr>
          </a:p>
        </p:txBody>
      </p:sp>
      <p:grpSp>
        <p:nvGrpSpPr>
          <p:cNvPr id="11270" name="Group 11269"/>
          <p:cNvGrpSpPr/>
          <p:nvPr/>
        </p:nvGrpSpPr>
        <p:grpSpPr>
          <a:xfrm>
            <a:off x="725487" y="4953000"/>
            <a:ext cx="1560513" cy="533400"/>
            <a:chOff x="534987" y="5562600"/>
            <a:chExt cx="1560513" cy="533400"/>
          </a:xfrm>
        </p:grpSpPr>
        <p:cxnSp>
          <p:nvCxnSpPr>
            <p:cNvPr id="11265" name="Straight Connector 11264"/>
            <p:cNvCxnSpPr/>
            <p:nvPr/>
          </p:nvCxnSpPr>
          <p:spPr>
            <a:xfrm>
              <a:off x="534987" y="5562600"/>
              <a:ext cx="1560513" cy="533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8" name="Straight Connector 11267"/>
            <p:cNvCxnSpPr/>
            <p:nvPr/>
          </p:nvCxnSpPr>
          <p:spPr>
            <a:xfrm flipH="1">
              <a:off x="534987" y="5562600"/>
              <a:ext cx="1560513" cy="533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419600" y="4834770"/>
            <a:ext cx="1560513" cy="533400"/>
            <a:chOff x="534987" y="5562600"/>
            <a:chExt cx="1560513" cy="5334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4987" y="5562600"/>
              <a:ext cx="1560513" cy="533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34987" y="5562600"/>
              <a:ext cx="1560513" cy="533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972300" y="4953000"/>
            <a:ext cx="1560513" cy="533400"/>
            <a:chOff x="534987" y="5562600"/>
            <a:chExt cx="1560513" cy="5334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34987" y="5562600"/>
              <a:ext cx="1560513" cy="5334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34987" y="5562600"/>
              <a:ext cx="1560513" cy="53340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71" name="TextBox 11270"/>
          <p:cNvSpPr txBox="1"/>
          <p:nvPr/>
        </p:nvSpPr>
        <p:spPr>
          <a:xfrm>
            <a:off x="2819400" y="4953000"/>
            <a:ext cx="10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l</a:t>
            </a:r>
            <a:r>
              <a:rPr lang="pl-PL" b="1" dirty="0" smtClean="0">
                <a:solidFill>
                  <a:srgbClr val="00B050"/>
                </a:solidFill>
              </a:rPr>
              <a:t>ower Q?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272" name="TextBox 11271"/>
          <p:cNvSpPr txBox="1"/>
          <p:nvPr/>
        </p:nvSpPr>
        <p:spPr>
          <a:xfrm>
            <a:off x="2286000" y="5650468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Yes, we think  we can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7177" y="5715000"/>
            <a:ext cx="161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but... can help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362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271" grpId="0"/>
      <p:bldP spid="11272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76200"/>
            <a:ext cx="6874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Let’s stick something </a:t>
            </a:r>
            <a:r>
              <a:rPr lang="en-US" sz="2800" b="1" dirty="0" err="1"/>
              <a:t>lossy</a:t>
            </a:r>
            <a:r>
              <a:rPr lang="en-US" sz="2800" b="1" dirty="0"/>
              <a:t> to the test masses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25500"/>
            <a:ext cx="5325090" cy="388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7086" y="1295400"/>
            <a:ext cx="300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Danger</a:t>
            </a:r>
            <a:r>
              <a:rPr lang="pl-PL" dirty="0" smtClean="0"/>
              <a:t>: </a:t>
            </a:r>
            <a:r>
              <a:rPr lang="pl-PL" i="1" dirty="0" smtClean="0"/>
              <a:t>adding lossy element to the test  mass can cause thermal noise elevetaion of the detectot.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83334"/>
            <a:ext cx="3162736" cy="219366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022681" y="3826134"/>
            <a:ext cx="1292455" cy="4572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5575" y="3796934"/>
            <a:ext cx="1622653" cy="486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5200" y="4724400"/>
            <a:ext cx="5524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Objectives:</a:t>
            </a:r>
          </a:p>
          <a:p>
            <a:r>
              <a:rPr lang="pl-PL" dirty="0" smtClean="0"/>
              <a:t>1)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Damping</a:t>
            </a:r>
            <a:r>
              <a:rPr lang="pl-PL" dirty="0" smtClean="0"/>
              <a:t> </a:t>
            </a:r>
            <a:r>
              <a:rPr lang="pl-PL" dirty="0"/>
              <a:t>in the </a:t>
            </a:r>
            <a:r>
              <a:rPr lang="en-US" dirty="0"/>
              <a:t>frequency</a:t>
            </a:r>
            <a:r>
              <a:rPr lang="pl-PL" dirty="0" smtClean="0"/>
              <a:t> 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range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10-90 kHz</a:t>
            </a:r>
            <a:r>
              <a:rPr lang="pl-PL" dirty="0" smtClean="0"/>
              <a:t>.</a:t>
            </a:r>
          </a:p>
          <a:p>
            <a:r>
              <a:rPr lang="pl-PL" dirty="0" smtClean="0"/>
              <a:t>2) Minimum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10 -fold  </a:t>
            </a:r>
            <a:r>
              <a:rPr lang="pl-PL" dirty="0" smtClean="0"/>
              <a:t>Q-factor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reduction </a:t>
            </a:r>
            <a:r>
              <a:rPr lang="pl-PL" dirty="0" smtClean="0"/>
              <a:t>.</a:t>
            </a:r>
          </a:p>
          <a:p>
            <a:r>
              <a:rPr lang="pl-PL" dirty="0" smtClean="0"/>
              <a:t>3) </a:t>
            </a:r>
            <a:r>
              <a:rPr lang="pl-PL" b="1" dirty="0" smtClean="0">
                <a:solidFill>
                  <a:srgbClr val="FF0000"/>
                </a:solidFill>
              </a:rPr>
              <a:t>Negligible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thermal noise </a:t>
            </a:r>
            <a:r>
              <a:rPr lang="pl-PL" dirty="0" smtClean="0"/>
              <a:t>degradation in </a:t>
            </a:r>
            <a:r>
              <a:rPr lang="pl-PL" b="1" dirty="0" smtClean="0">
                <a:solidFill>
                  <a:srgbClr val="FF0000"/>
                </a:solidFill>
              </a:rPr>
              <a:t>10 – 1000 Hz</a:t>
            </a:r>
            <a:r>
              <a:rPr lang="pl-PL" dirty="0" smtClean="0"/>
              <a:t>,</a:t>
            </a:r>
          </a:p>
          <a:p>
            <a:r>
              <a:rPr lang="pl-PL" dirty="0"/>
              <a:t> </a:t>
            </a:r>
            <a:r>
              <a:rPr lang="pl-PL" dirty="0" smtClean="0"/>
              <a:t>    </a:t>
            </a:r>
            <a:r>
              <a:rPr lang="pl-PL" i="1" dirty="0" smtClean="0"/>
              <a:t>negligible = &lt; 1% detector strain degradation</a:t>
            </a:r>
            <a:r>
              <a:rPr lang="pl-PL" dirty="0" smtClean="0"/>
              <a:t>.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667086" y="3048000"/>
            <a:ext cx="3248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What if we can control the loss value in </a:t>
            </a:r>
            <a:r>
              <a:rPr lang="pl-PL" dirty="0" smtClean="0"/>
              <a:t>the frequency </a:t>
            </a:r>
            <a:r>
              <a:rPr lang="pl-PL" dirty="0"/>
              <a:t>domain?</a:t>
            </a:r>
          </a:p>
          <a:p>
            <a:r>
              <a:rPr lang="pl-PL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pl-PL" i="1" dirty="0" smtClean="0">
                <a:solidFill>
                  <a:schemeClr val="accent4">
                    <a:lumMod val="75000"/>
                  </a:schemeClr>
                </a:solidFill>
              </a:rPr>
              <a:t>&gt;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minimizes</a:t>
            </a:r>
            <a:r>
              <a:rPr lang="pl-PL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i="1" dirty="0">
                <a:solidFill>
                  <a:schemeClr val="accent4">
                    <a:lumMod val="75000"/>
                  </a:schemeClr>
                </a:solidFill>
              </a:rPr>
              <a:t>effect on thermal noise in the detection band.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1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48610"/>
              </p:ext>
            </p:extLst>
          </p:nvPr>
        </p:nvGraphicFramePr>
        <p:xfrm>
          <a:off x="773113" y="1814513"/>
          <a:ext cx="2144712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5" imgW="838080" imgH="660240" progId="Equation.3">
                  <p:embed/>
                </p:oleObj>
              </mc:Choice>
              <mc:Fallback>
                <p:oleObj name="Equation" r:id="rId5" imgW="838080" imgH="660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814513"/>
                        <a:ext cx="2144712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800600" y="1752600"/>
            <a:ext cx="4069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The loss factor </a:t>
            </a:r>
            <a:r>
              <a:rPr lang="el-GR" b="1" dirty="0" smtClean="0">
                <a:solidFill>
                  <a:srgbClr val="00B0F0"/>
                </a:solidFill>
              </a:rPr>
              <a:t>η</a:t>
            </a: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of </a:t>
            </a:r>
            <a:r>
              <a:rPr lang="en-US" b="1" dirty="0">
                <a:solidFill>
                  <a:srgbClr val="00B0F0"/>
                </a:solidFill>
              </a:rPr>
              <a:t>the system can be visualized as a weighted of the loss factors of the </a:t>
            </a:r>
            <a:r>
              <a:rPr lang="en-US" b="1" dirty="0" smtClean="0">
                <a:solidFill>
                  <a:srgbClr val="00B0F0"/>
                </a:solidFill>
              </a:rPr>
              <a:t>parts </a:t>
            </a:r>
            <a:r>
              <a:rPr lang="en-US" b="1" dirty="0">
                <a:solidFill>
                  <a:srgbClr val="00B0F0"/>
                </a:solidFill>
              </a:rPr>
              <a:t>with stored energies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as weighted constants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987" y="3505200"/>
            <a:ext cx="8132763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l-PL" dirty="0"/>
              <a:t>A</a:t>
            </a:r>
            <a:r>
              <a:rPr lang="en-US" dirty="0" smtClean="0"/>
              <a:t> </a:t>
            </a:r>
            <a:r>
              <a:rPr lang="en-US" dirty="0"/>
              <a:t>highly dissipative element cannot contribute significantly to the </a:t>
            </a:r>
            <a:r>
              <a:rPr lang="en-US" dirty="0" smtClean="0"/>
              <a:t>total</a:t>
            </a:r>
            <a:r>
              <a:rPr lang="pl-PL" dirty="0" smtClean="0"/>
              <a:t> </a:t>
            </a:r>
            <a:r>
              <a:rPr lang="en-US" dirty="0" smtClean="0"/>
              <a:t>loss </a:t>
            </a:r>
            <a:r>
              <a:rPr lang="en-US" dirty="0"/>
              <a:t>factor if it does not participate considerably in the total strain </a:t>
            </a:r>
            <a:r>
              <a:rPr lang="en-US" dirty="0" smtClean="0"/>
              <a:t>energy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986" y="4267200"/>
            <a:ext cx="813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If a damper is in the form </a:t>
            </a:r>
            <a:r>
              <a:rPr lang="pl-PL" b="1" dirty="0" smtClean="0">
                <a:solidFill>
                  <a:srgbClr val="00B050"/>
                </a:solidFill>
              </a:rPr>
              <a:t>of </a:t>
            </a:r>
            <a:r>
              <a:rPr lang="en-US" b="1" dirty="0" smtClean="0">
                <a:solidFill>
                  <a:srgbClr val="00B050"/>
                </a:solidFill>
              </a:rPr>
              <a:t>a resonator, high </a:t>
            </a:r>
            <a:r>
              <a:rPr lang="pl-PL" b="1" dirty="0">
                <a:solidFill>
                  <a:srgbClr val="00B050"/>
                </a:solidFill>
              </a:rPr>
              <a:t>E</a:t>
            </a:r>
            <a:r>
              <a:rPr lang="en-US" b="1" dirty="0" smtClean="0">
                <a:solidFill>
                  <a:srgbClr val="00B050"/>
                </a:solidFill>
              </a:rPr>
              <a:t> can be obtained </a:t>
            </a:r>
            <a:r>
              <a:rPr lang="pl-PL" b="1" dirty="0" smtClean="0">
                <a:solidFill>
                  <a:srgbClr val="00B050"/>
                </a:solidFill>
              </a:rPr>
              <a:t> despite of high loss factor of the damper -&gt;</a:t>
            </a:r>
            <a:r>
              <a:rPr lang="en-US" b="1" dirty="0" smtClean="0">
                <a:solidFill>
                  <a:srgbClr val="00B050"/>
                </a:solidFill>
              </a:rPr>
              <a:t> better damping performance</a:t>
            </a:r>
            <a:r>
              <a:rPr lang="pl-PL" b="1" dirty="0" smtClean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62580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Damping mechanism</a:t>
            </a:r>
            <a:endParaRPr lang="en-US" sz="28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1383"/>
              </p:ext>
            </p:extLst>
          </p:nvPr>
        </p:nvGraphicFramePr>
        <p:xfrm>
          <a:off x="1860550" y="5816600"/>
          <a:ext cx="19494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Equation" r:id="rId7" imgW="761760" imgH="228600" progId="Equation.3">
                  <p:embed/>
                </p:oleObj>
              </mc:Choice>
              <mc:Fallback>
                <p:oleObj name="Equation" r:id="rId7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5816600"/>
                        <a:ext cx="19494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987" y="1066800"/>
            <a:ext cx="838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By adding a lossy element to the test mass ,  the effective loss factor of the test mass + lossy element can be increased.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05783"/>
              </p:ext>
            </p:extLst>
          </p:nvPr>
        </p:nvGraphicFramePr>
        <p:xfrm>
          <a:off x="3048000" y="2286000"/>
          <a:ext cx="1533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Equation" r:id="rId9" imgW="583920" imgH="203040" progId="Equation.3">
                  <p:embed/>
                </p:oleObj>
              </mc:Choice>
              <mc:Fallback>
                <p:oleObj name="Equation" r:id="rId9" imgW="5839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1533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" y="4953000"/>
            <a:ext cx="833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On the other hand, thermal noise is proportional to  W - the averaged  energy dissipation. Therefore is required to keep </a:t>
            </a:r>
            <a:r>
              <a:rPr lang="el-GR" dirty="0" smtClean="0">
                <a:solidFill>
                  <a:srgbClr val="FF0000"/>
                </a:solidFill>
              </a:rPr>
              <a:t>η</a:t>
            </a:r>
            <a:r>
              <a:rPr lang="pl-PL" dirty="0" smtClean="0">
                <a:solidFill>
                  <a:srgbClr val="FF0000"/>
                </a:solidFill>
              </a:rPr>
              <a:t> as low as possible at  10 – 1000 Hz.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98789"/>
              </p:ext>
            </p:extLst>
          </p:nvPr>
        </p:nvGraphicFramePr>
        <p:xfrm>
          <a:off x="4710112" y="5849937"/>
          <a:ext cx="14620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11" imgW="571320" imgH="215640" progId="Equation.3">
                  <p:embed/>
                </p:oleObj>
              </mc:Choice>
              <mc:Fallback>
                <p:oleObj name="Equation" r:id="rId11" imgW="5713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2" y="5849937"/>
                        <a:ext cx="14620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3962400" y="6019800"/>
            <a:ext cx="5715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03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22235" y="1834634"/>
            <a:ext cx="153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mass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62336" y="2741270"/>
            <a:ext cx="272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conductive epoxy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94310" y="3655670"/>
            <a:ext cx="73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Epoxy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067" y="1826870"/>
            <a:ext cx="174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PZT/</a:t>
            </a:r>
            <a:r>
              <a:rPr lang="en-US" dirty="0" err="1" smtClean="0"/>
              <a:t>Piezo</a:t>
            </a:r>
            <a:r>
              <a:rPr lang="en-US" dirty="0" smtClean="0"/>
              <a:t> crystal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82187" y="356298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91004" y="1676400"/>
            <a:ext cx="6113861" cy="3860934"/>
            <a:chOff x="1367594" y="2462645"/>
            <a:chExt cx="6113861" cy="3860934"/>
          </a:xfrm>
        </p:grpSpPr>
        <p:sp>
          <p:nvSpPr>
            <p:cNvPr id="14" name="Rectangle 13"/>
            <p:cNvSpPr/>
            <p:nvPr/>
          </p:nvSpPr>
          <p:spPr>
            <a:xfrm>
              <a:off x="3657600" y="4114800"/>
              <a:ext cx="1524000" cy="76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5600" y="4191000"/>
              <a:ext cx="3048000" cy="6858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7600" y="3200400"/>
              <a:ext cx="1524000" cy="914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3124200"/>
              <a:ext cx="1524000" cy="76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6600" y="2462645"/>
              <a:ext cx="2286000" cy="685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95600" y="4876800"/>
              <a:ext cx="3048000" cy="76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447800" y="4953000"/>
              <a:ext cx="59436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1367594" y="4949851"/>
              <a:ext cx="174039" cy="1088483"/>
            </a:xfrm>
            <a:custGeom>
              <a:avLst/>
              <a:gdLst>
                <a:gd name="connsiteX0" fmla="*/ 90912 w 174039"/>
                <a:gd name="connsiteY0" fmla="*/ 0 h 1088483"/>
                <a:gd name="connsiteX1" fmla="*/ 113583 w 174039"/>
                <a:gd name="connsiteY1" fmla="*/ 68013 h 1088483"/>
                <a:gd name="connsiteX2" fmla="*/ 174039 w 174039"/>
                <a:gd name="connsiteY2" fmla="*/ 105799 h 1088483"/>
                <a:gd name="connsiteX3" fmla="*/ 151368 w 174039"/>
                <a:gd name="connsiteY3" fmla="*/ 120913 h 1088483"/>
                <a:gd name="connsiteX4" fmla="*/ 128697 w 174039"/>
                <a:gd name="connsiteY4" fmla="*/ 128470 h 1088483"/>
                <a:gd name="connsiteX5" fmla="*/ 143811 w 174039"/>
                <a:gd name="connsiteY5" fmla="*/ 181369 h 1088483"/>
                <a:gd name="connsiteX6" fmla="*/ 121140 w 174039"/>
                <a:gd name="connsiteY6" fmla="*/ 196483 h 1088483"/>
                <a:gd name="connsiteX7" fmla="*/ 68241 w 174039"/>
                <a:gd name="connsiteY7" fmla="*/ 204040 h 1088483"/>
                <a:gd name="connsiteX8" fmla="*/ 90912 w 174039"/>
                <a:gd name="connsiteY8" fmla="*/ 256939 h 1088483"/>
                <a:gd name="connsiteX9" fmla="*/ 83355 w 174039"/>
                <a:gd name="connsiteY9" fmla="*/ 294724 h 1088483"/>
                <a:gd name="connsiteX10" fmla="*/ 45570 w 174039"/>
                <a:gd name="connsiteY10" fmla="*/ 340066 h 1088483"/>
                <a:gd name="connsiteX11" fmla="*/ 30456 w 174039"/>
                <a:gd name="connsiteY11" fmla="*/ 385409 h 1088483"/>
                <a:gd name="connsiteX12" fmla="*/ 45570 w 174039"/>
                <a:gd name="connsiteY12" fmla="*/ 483650 h 1088483"/>
                <a:gd name="connsiteX13" fmla="*/ 38013 w 174039"/>
                <a:gd name="connsiteY13" fmla="*/ 551663 h 1088483"/>
                <a:gd name="connsiteX14" fmla="*/ 30456 w 174039"/>
                <a:gd name="connsiteY14" fmla="*/ 574334 h 1088483"/>
                <a:gd name="connsiteX15" fmla="*/ 45570 w 174039"/>
                <a:gd name="connsiteY15" fmla="*/ 680132 h 1088483"/>
                <a:gd name="connsiteX16" fmla="*/ 60684 w 174039"/>
                <a:gd name="connsiteY16" fmla="*/ 695247 h 1088483"/>
                <a:gd name="connsiteX17" fmla="*/ 68241 w 174039"/>
                <a:gd name="connsiteY17" fmla="*/ 717918 h 1088483"/>
                <a:gd name="connsiteX18" fmla="*/ 75798 w 174039"/>
                <a:gd name="connsiteY18" fmla="*/ 778374 h 1088483"/>
                <a:gd name="connsiteX19" fmla="*/ 53127 w 174039"/>
                <a:gd name="connsiteY19" fmla="*/ 785931 h 1088483"/>
                <a:gd name="connsiteX20" fmla="*/ 60684 w 174039"/>
                <a:gd name="connsiteY20" fmla="*/ 838830 h 1088483"/>
                <a:gd name="connsiteX21" fmla="*/ 98469 w 174039"/>
                <a:gd name="connsiteY21" fmla="*/ 884172 h 1088483"/>
                <a:gd name="connsiteX22" fmla="*/ 60684 w 174039"/>
                <a:gd name="connsiteY22" fmla="*/ 944628 h 1088483"/>
                <a:gd name="connsiteX23" fmla="*/ 15342 w 174039"/>
                <a:gd name="connsiteY23" fmla="*/ 959742 h 1088483"/>
                <a:gd name="connsiteX24" fmla="*/ 227 w 174039"/>
                <a:gd name="connsiteY24" fmla="*/ 974856 h 1088483"/>
                <a:gd name="connsiteX25" fmla="*/ 7785 w 174039"/>
                <a:gd name="connsiteY25" fmla="*/ 997528 h 1088483"/>
                <a:gd name="connsiteX26" fmla="*/ 38013 w 174039"/>
                <a:gd name="connsiteY26" fmla="*/ 1050427 h 1088483"/>
                <a:gd name="connsiteX27" fmla="*/ 75798 w 174039"/>
                <a:gd name="connsiteY27" fmla="*/ 1088212 h 1088483"/>
                <a:gd name="connsiteX28" fmla="*/ 83355 w 174039"/>
                <a:gd name="connsiteY28" fmla="*/ 1088212 h 108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4039" h="1088483">
                  <a:moveTo>
                    <a:pt x="90912" y="0"/>
                  </a:moveTo>
                  <a:cubicBezTo>
                    <a:pt x="95508" y="22982"/>
                    <a:pt x="97259" y="48968"/>
                    <a:pt x="113583" y="68013"/>
                  </a:cubicBezTo>
                  <a:cubicBezTo>
                    <a:pt x="128299" y="85183"/>
                    <a:pt x="154480" y="96019"/>
                    <a:pt x="174039" y="105799"/>
                  </a:cubicBezTo>
                  <a:cubicBezTo>
                    <a:pt x="166482" y="110837"/>
                    <a:pt x="159492" y="116851"/>
                    <a:pt x="151368" y="120913"/>
                  </a:cubicBezTo>
                  <a:cubicBezTo>
                    <a:pt x="144243" y="124475"/>
                    <a:pt x="131655" y="121074"/>
                    <a:pt x="128697" y="128470"/>
                  </a:cubicBezTo>
                  <a:cubicBezTo>
                    <a:pt x="126972" y="132783"/>
                    <a:pt x="141571" y="174648"/>
                    <a:pt x="143811" y="181369"/>
                  </a:cubicBezTo>
                  <a:cubicBezTo>
                    <a:pt x="136254" y="186407"/>
                    <a:pt x="129839" y="193873"/>
                    <a:pt x="121140" y="196483"/>
                  </a:cubicBezTo>
                  <a:cubicBezTo>
                    <a:pt x="104079" y="201601"/>
                    <a:pt x="81925" y="192637"/>
                    <a:pt x="68241" y="204040"/>
                  </a:cubicBezTo>
                  <a:cubicBezTo>
                    <a:pt x="57784" y="212754"/>
                    <a:pt x="87716" y="252145"/>
                    <a:pt x="90912" y="256939"/>
                  </a:cubicBezTo>
                  <a:cubicBezTo>
                    <a:pt x="88393" y="269534"/>
                    <a:pt x="87865" y="282697"/>
                    <a:pt x="83355" y="294724"/>
                  </a:cubicBezTo>
                  <a:cubicBezTo>
                    <a:pt x="77042" y="311558"/>
                    <a:pt x="57331" y="328305"/>
                    <a:pt x="45570" y="340066"/>
                  </a:cubicBezTo>
                  <a:cubicBezTo>
                    <a:pt x="40532" y="355180"/>
                    <a:pt x="28871" y="369556"/>
                    <a:pt x="30456" y="385409"/>
                  </a:cubicBezTo>
                  <a:cubicBezTo>
                    <a:pt x="38806" y="468905"/>
                    <a:pt x="30007" y="436962"/>
                    <a:pt x="45570" y="483650"/>
                  </a:cubicBezTo>
                  <a:cubicBezTo>
                    <a:pt x="43051" y="506321"/>
                    <a:pt x="41763" y="529163"/>
                    <a:pt x="38013" y="551663"/>
                  </a:cubicBezTo>
                  <a:cubicBezTo>
                    <a:pt x="36703" y="559520"/>
                    <a:pt x="30456" y="566368"/>
                    <a:pt x="30456" y="574334"/>
                  </a:cubicBezTo>
                  <a:cubicBezTo>
                    <a:pt x="30456" y="576287"/>
                    <a:pt x="35397" y="659786"/>
                    <a:pt x="45570" y="680132"/>
                  </a:cubicBezTo>
                  <a:cubicBezTo>
                    <a:pt x="48756" y="686505"/>
                    <a:pt x="55646" y="690209"/>
                    <a:pt x="60684" y="695247"/>
                  </a:cubicBezTo>
                  <a:cubicBezTo>
                    <a:pt x="63203" y="702804"/>
                    <a:pt x="64679" y="710793"/>
                    <a:pt x="68241" y="717918"/>
                  </a:cubicBezTo>
                  <a:cubicBezTo>
                    <a:pt x="80700" y="742835"/>
                    <a:pt x="98967" y="743620"/>
                    <a:pt x="75798" y="778374"/>
                  </a:cubicBezTo>
                  <a:cubicBezTo>
                    <a:pt x="71379" y="785002"/>
                    <a:pt x="60684" y="783412"/>
                    <a:pt x="53127" y="785931"/>
                  </a:cubicBezTo>
                  <a:cubicBezTo>
                    <a:pt x="55646" y="803564"/>
                    <a:pt x="55566" y="821769"/>
                    <a:pt x="60684" y="838830"/>
                  </a:cubicBezTo>
                  <a:cubicBezTo>
                    <a:pt x="65193" y="853860"/>
                    <a:pt x="88830" y="874533"/>
                    <a:pt x="98469" y="884172"/>
                  </a:cubicBezTo>
                  <a:cubicBezTo>
                    <a:pt x="88746" y="908479"/>
                    <a:pt x="85573" y="930801"/>
                    <a:pt x="60684" y="944628"/>
                  </a:cubicBezTo>
                  <a:cubicBezTo>
                    <a:pt x="46757" y="952365"/>
                    <a:pt x="15342" y="959742"/>
                    <a:pt x="15342" y="959742"/>
                  </a:cubicBezTo>
                  <a:cubicBezTo>
                    <a:pt x="10304" y="964780"/>
                    <a:pt x="1624" y="967869"/>
                    <a:pt x="227" y="974856"/>
                  </a:cubicBezTo>
                  <a:cubicBezTo>
                    <a:pt x="-1335" y="982668"/>
                    <a:pt x="5596" y="989868"/>
                    <a:pt x="7785" y="997528"/>
                  </a:cubicBezTo>
                  <a:cubicBezTo>
                    <a:pt x="25908" y="1060955"/>
                    <a:pt x="-207" y="996919"/>
                    <a:pt x="38013" y="1050427"/>
                  </a:cubicBezTo>
                  <a:cubicBezTo>
                    <a:pt x="63015" y="1085430"/>
                    <a:pt x="37967" y="1078754"/>
                    <a:pt x="75798" y="1088212"/>
                  </a:cubicBezTo>
                  <a:cubicBezTo>
                    <a:pt x="78242" y="1088823"/>
                    <a:pt x="80836" y="1088212"/>
                    <a:pt x="83355" y="108821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77415" y="4949851"/>
              <a:ext cx="204040" cy="1036335"/>
            </a:xfrm>
            <a:custGeom>
              <a:avLst/>
              <a:gdLst>
                <a:gd name="connsiteX0" fmla="*/ 105798 w 204040"/>
                <a:gd name="connsiteY0" fmla="*/ 0 h 1036335"/>
                <a:gd name="connsiteX1" fmla="*/ 75570 w 204040"/>
                <a:gd name="connsiteY1" fmla="*/ 37785 h 1036335"/>
                <a:gd name="connsiteX2" fmla="*/ 68013 w 204040"/>
                <a:gd name="connsiteY2" fmla="*/ 68013 h 1036335"/>
                <a:gd name="connsiteX3" fmla="*/ 60456 w 204040"/>
                <a:gd name="connsiteY3" fmla="*/ 143584 h 1036335"/>
                <a:gd name="connsiteX4" fmla="*/ 45342 w 204040"/>
                <a:gd name="connsiteY4" fmla="*/ 166255 h 1036335"/>
                <a:gd name="connsiteX5" fmla="*/ 75570 w 204040"/>
                <a:gd name="connsiteY5" fmla="*/ 241825 h 1036335"/>
                <a:gd name="connsiteX6" fmla="*/ 105798 w 204040"/>
                <a:gd name="connsiteY6" fmla="*/ 279610 h 1036335"/>
                <a:gd name="connsiteX7" fmla="*/ 90684 w 204040"/>
                <a:gd name="connsiteY7" fmla="*/ 302281 h 1036335"/>
                <a:gd name="connsiteX8" fmla="*/ 136026 w 204040"/>
                <a:gd name="connsiteY8" fmla="*/ 355180 h 1036335"/>
                <a:gd name="connsiteX9" fmla="*/ 173811 w 204040"/>
                <a:gd name="connsiteY9" fmla="*/ 377851 h 1036335"/>
                <a:gd name="connsiteX10" fmla="*/ 204040 w 204040"/>
                <a:gd name="connsiteY10" fmla="*/ 408080 h 1036335"/>
                <a:gd name="connsiteX11" fmla="*/ 181368 w 204040"/>
                <a:gd name="connsiteY11" fmla="*/ 415637 h 1036335"/>
                <a:gd name="connsiteX12" fmla="*/ 113355 w 204040"/>
                <a:gd name="connsiteY12" fmla="*/ 430751 h 1036335"/>
                <a:gd name="connsiteX13" fmla="*/ 105798 w 204040"/>
                <a:gd name="connsiteY13" fmla="*/ 453422 h 1036335"/>
                <a:gd name="connsiteX14" fmla="*/ 98241 w 204040"/>
                <a:gd name="connsiteY14" fmla="*/ 498764 h 1036335"/>
                <a:gd name="connsiteX15" fmla="*/ 75570 w 204040"/>
                <a:gd name="connsiteY15" fmla="*/ 506321 h 1036335"/>
                <a:gd name="connsiteX16" fmla="*/ 15114 w 204040"/>
                <a:gd name="connsiteY16" fmla="*/ 536549 h 1036335"/>
                <a:gd name="connsiteX17" fmla="*/ 0 w 204040"/>
                <a:gd name="connsiteY17" fmla="*/ 559220 h 1036335"/>
                <a:gd name="connsiteX18" fmla="*/ 15114 w 204040"/>
                <a:gd name="connsiteY18" fmla="*/ 604562 h 1036335"/>
                <a:gd name="connsiteX19" fmla="*/ 30228 w 204040"/>
                <a:gd name="connsiteY19" fmla="*/ 717918 h 1036335"/>
                <a:gd name="connsiteX20" fmla="*/ 45342 w 204040"/>
                <a:gd name="connsiteY20" fmla="*/ 763260 h 1036335"/>
                <a:gd name="connsiteX21" fmla="*/ 52899 w 204040"/>
                <a:gd name="connsiteY21" fmla="*/ 785931 h 1036335"/>
                <a:gd name="connsiteX22" fmla="*/ 75570 w 204040"/>
                <a:gd name="connsiteY22" fmla="*/ 846387 h 1036335"/>
                <a:gd name="connsiteX23" fmla="*/ 75570 w 204040"/>
                <a:gd name="connsiteY23" fmla="*/ 997528 h 1036335"/>
                <a:gd name="connsiteX24" fmla="*/ 98241 w 204040"/>
                <a:gd name="connsiteY24" fmla="*/ 1020199 h 10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4040" h="1036335">
                  <a:moveTo>
                    <a:pt x="105798" y="0"/>
                  </a:moveTo>
                  <a:cubicBezTo>
                    <a:pt x="95722" y="12595"/>
                    <a:pt x="83403" y="23685"/>
                    <a:pt x="75570" y="37785"/>
                  </a:cubicBezTo>
                  <a:cubicBezTo>
                    <a:pt x="70526" y="46864"/>
                    <a:pt x="69482" y="57731"/>
                    <a:pt x="68013" y="68013"/>
                  </a:cubicBezTo>
                  <a:cubicBezTo>
                    <a:pt x="64433" y="93075"/>
                    <a:pt x="66148" y="118916"/>
                    <a:pt x="60456" y="143584"/>
                  </a:cubicBezTo>
                  <a:cubicBezTo>
                    <a:pt x="58414" y="152434"/>
                    <a:pt x="50380" y="158698"/>
                    <a:pt x="45342" y="166255"/>
                  </a:cubicBezTo>
                  <a:cubicBezTo>
                    <a:pt x="61672" y="296894"/>
                    <a:pt x="32581" y="188089"/>
                    <a:pt x="75570" y="241825"/>
                  </a:cubicBezTo>
                  <a:cubicBezTo>
                    <a:pt x="117286" y="293971"/>
                    <a:pt x="40826" y="236295"/>
                    <a:pt x="105798" y="279610"/>
                  </a:cubicBezTo>
                  <a:cubicBezTo>
                    <a:pt x="100760" y="287167"/>
                    <a:pt x="90684" y="293199"/>
                    <a:pt x="90684" y="302281"/>
                  </a:cubicBezTo>
                  <a:cubicBezTo>
                    <a:pt x="90684" y="342638"/>
                    <a:pt x="109691" y="340549"/>
                    <a:pt x="136026" y="355180"/>
                  </a:cubicBezTo>
                  <a:cubicBezTo>
                    <a:pt x="148866" y="362313"/>
                    <a:pt x="162217" y="368833"/>
                    <a:pt x="173811" y="377851"/>
                  </a:cubicBezTo>
                  <a:cubicBezTo>
                    <a:pt x="185059" y="386600"/>
                    <a:pt x="204040" y="408080"/>
                    <a:pt x="204040" y="408080"/>
                  </a:cubicBezTo>
                  <a:cubicBezTo>
                    <a:pt x="196483" y="410599"/>
                    <a:pt x="189028" y="413449"/>
                    <a:pt x="181368" y="415637"/>
                  </a:cubicBezTo>
                  <a:cubicBezTo>
                    <a:pt x="156465" y="422752"/>
                    <a:pt x="139329" y="425556"/>
                    <a:pt x="113355" y="430751"/>
                  </a:cubicBezTo>
                  <a:cubicBezTo>
                    <a:pt x="110836" y="438308"/>
                    <a:pt x="104488" y="445565"/>
                    <a:pt x="105798" y="453422"/>
                  </a:cubicBezTo>
                  <a:cubicBezTo>
                    <a:pt x="111400" y="487037"/>
                    <a:pt x="145502" y="467257"/>
                    <a:pt x="98241" y="498764"/>
                  </a:cubicBezTo>
                  <a:cubicBezTo>
                    <a:pt x="91613" y="503183"/>
                    <a:pt x="82822" y="503025"/>
                    <a:pt x="75570" y="506321"/>
                  </a:cubicBezTo>
                  <a:cubicBezTo>
                    <a:pt x="55059" y="515644"/>
                    <a:pt x="15114" y="536549"/>
                    <a:pt x="15114" y="536549"/>
                  </a:cubicBezTo>
                  <a:cubicBezTo>
                    <a:pt x="10076" y="544106"/>
                    <a:pt x="0" y="550138"/>
                    <a:pt x="0" y="559220"/>
                  </a:cubicBezTo>
                  <a:cubicBezTo>
                    <a:pt x="0" y="575152"/>
                    <a:pt x="15114" y="604562"/>
                    <a:pt x="15114" y="604562"/>
                  </a:cubicBezTo>
                  <a:cubicBezTo>
                    <a:pt x="20152" y="642347"/>
                    <a:pt x="23095" y="680472"/>
                    <a:pt x="30228" y="717918"/>
                  </a:cubicBezTo>
                  <a:cubicBezTo>
                    <a:pt x="33209" y="733568"/>
                    <a:pt x="40304" y="748146"/>
                    <a:pt x="45342" y="763260"/>
                  </a:cubicBezTo>
                  <a:cubicBezTo>
                    <a:pt x="47861" y="770817"/>
                    <a:pt x="51337" y="778120"/>
                    <a:pt x="52899" y="785931"/>
                  </a:cubicBezTo>
                  <a:cubicBezTo>
                    <a:pt x="62237" y="832622"/>
                    <a:pt x="53331" y="813029"/>
                    <a:pt x="75570" y="846387"/>
                  </a:cubicBezTo>
                  <a:cubicBezTo>
                    <a:pt x="67532" y="902652"/>
                    <a:pt x="58969" y="935273"/>
                    <a:pt x="75570" y="997528"/>
                  </a:cubicBezTo>
                  <a:cubicBezTo>
                    <a:pt x="100337" y="1090405"/>
                    <a:pt x="98241" y="982380"/>
                    <a:pt x="98241" y="102019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47800" y="5943601"/>
              <a:ext cx="5931635" cy="379978"/>
            </a:xfrm>
            <a:custGeom>
              <a:avLst/>
              <a:gdLst>
                <a:gd name="connsiteX0" fmla="*/ 0 w 5927210"/>
                <a:gd name="connsiteY0" fmla="*/ 68013 h 345971"/>
                <a:gd name="connsiteX1" fmla="*/ 128469 w 5927210"/>
                <a:gd name="connsiteY1" fmla="*/ 60456 h 345971"/>
                <a:gd name="connsiteX2" fmla="*/ 151140 w 5927210"/>
                <a:gd name="connsiteY2" fmla="*/ 52899 h 345971"/>
                <a:gd name="connsiteX3" fmla="*/ 188925 w 5927210"/>
                <a:gd name="connsiteY3" fmla="*/ 45342 h 345971"/>
                <a:gd name="connsiteX4" fmla="*/ 264496 w 5927210"/>
                <a:gd name="connsiteY4" fmla="*/ 37785 h 345971"/>
                <a:gd name="connsiteX5" fmla="*/ 340066 w 5927210"/>
                <a:gd name="connsiteY5" fmla="*/ 15114 h 345971"/>
                <a:gd name="connsiteX6" fmla="*/ 362737 w 5927210"/>
                <a:gd name="connsiteY6" fmla="*/ 52899 h 345971"/>
                <a:gd name="connsiteX7" fmla="*/ 370294 w 5927210"/>
                <a:gd name="connsiteY7" fmla="*/ 83127 h 345971"/>
                <a:gd name="connsiteX8" fmla="*/ 415636 w 5927210"/>
                <a:gd name="connsiteY8" fmla="*/ 128469 h 345971"/>
                <a:gd name="connsiteX9" fmla="*/ 476092 w 5927210"/>
                <a:gd name="connsiteY9" fmla="*/ 151140 h 345971"/>
                <a:gd name="connsiteX10" fmla="*/ 604562 w 5927210"/>
                <a:gd name="connsiteY10" fmla="*/ 143583 h 345971"/>
                <a:gd name="connsiteX11" fmla="*/ 634790 w 5927210"/>
                <a:gd name="connsiteY11" fmla="*/ 136026 h 345971"/>
                <a:gd name="connsiteX12" fmla="*/ 748145 w 5927210"/>
                <a:gd name="connsiteY12" fmla="*/ 75570 h 345971"/>
                <a:gd name="connsiteX13" fmla="*/ 785930 w 5927210"/>
                <a:gd name="connsiteY13" fmla="*/ 60456 h 345971"/>
                <a:gd name="connsiteX14" fmla="*/ 853944 w 5927210"/>
                <a:gd name="connsiteY14" fmla="*/ 22671 h 345971"/>
                <a:gd name="connsiteX15" fmla="*/ 944628 w 5927210"/>
                <a:gd name="connsiteY15" fmla="*/ 7557 h 345971"/>
                <a:gd name="connsiteX16" fmla="*/ 989970 w 5927210"/>
                <a:gd name="connsiteY16" fmla="*/ 0 h 345971"/>
                <a:gd name="connsiteX17" fmla="*/ 1057983 w 5927210"/>
                <a:gd name="connsiteY17" fmla="*/ 22671 h 345971"/>
                <a:gd name="connsiteX18" fmla="*/ 1065540 w 5927210"/>
                <a:gd name="connsiteY18" fmla="*/ 45342 h 345971"/>
                <a:gd name="connsiteX19" fmla="*/ 1080654 w 5927210"/>
                <a:gd name="connsiteY19" fmla="*/ 68013 h 345971"/>
                <a:gd name="connsiteX20" fmla="*/ 1171339 w 5927210"/>
                <a:gd name="connsiteY20" fmla="*/ 143583 h 345971"/>
                <a:gd name="connsiteX21" fmla="*/ 1231795 w 5927210"/>
                <a:gd name="connsiteY21" fmla="*/ 204039 h 345971"/>
                <a:gd name="connsiteX22" fmla="*/ 1254466 w 5927210"/>
                <a:gd name="connsiteY22" fmla="*/ 226710 h 345971"/>
                <a:gd name="connsiteX23" fmla="*/ 1292251 w 5927210"/>
                <a:gd name="connsiteY23" fmla="*/ 249381 h 345971"/>
                <a:gd name="connsiteX24" fmla="*/ 1382935 w 5927210"/>
                <a:gd name="connsiteY24" fmla="*/ 302281 h 345971"/>
                <a:gd name="connsiteX25" fmla="*/ 1428277 w 5927210"/>
                <a:gd name="connsiteY25" fmla="*/ 309838 h 345971"/>
                <a:gd name="connsiteX26" fmla="*/ 1798572 w 5927210"/>
                <a:gd name="connsiteY26" fmla="*/ 317395 h 345971"/>
                <a:gd name="connsiteX27" fmla="*/ 1851471 w 5927210"/>
                <a:gd name="connsiteY27" fmla="*/ 302281 h 345971"/>
                <a:gd name="connsiteX28" fmla="*/ 1889256 w 5927210"/>
                <a:gd name="connsiteY28" fmla="*/ 294724 h 345971"/>
                <a:gd name="connsiteX29" fmla="*/ 1919484 w 5927210"/>
                <a:gd name="connsiteY29" fmla="*/ 279610 h 345971"/>
                <a:gd name="connsiteX30" fmla="*/ 2002611 w 5927210"/>
                <a:gd name="connsiteY30" fmla="*/ 264495 h 345971"/>
                <a:gd name="connsiteX31" fmla="*/ 2146195 w 5927210"/>
                <a:gd name="connsiteY31" fmla="*/ 249381 h 345971"/>
                <a:gd name="connsiteX32" fmla="*/ 2176423 w 5927210"/>
                <a:gd name="connsiteY32" fmla="*/ 241824 h 345971"/>
                <a:gd name="connsiteX33" fmla="*/ 2199094 w 5927210"/>
                <a:gd name="connsiteY33" fmla="*/ 234267 h 345971"/>
                <a:gd name="connsiteX34" fmla="*/ 2214208 w 5927210"/>
                <a:gd name="connsiteY34" fmla="*/ 256938 h 345971"/>
                <a:gd name="connsiteX35" fmla="*/ 2229322 w 5927210"/>
                <a:gd name="connsiteY35" fmla="*/ 272053 h 345971"/>
                <a:gd name="connsiteX36" fmla="*/ 2274664 w 5927210"/>
                <a:gd name="connsiteY36" fmla="*/ 287167 h 345971"/>
                <a:gd name="connsiteX37" fmla="*/ 2380463 w 5927210"/>
                <a:gd name="connsiteY37" fmla="*/ 279610 h 345971"/>
                <a:gd name="connsiteX38" fmla="*/ 2410691 w 5927210"/>
                <a:gd name="connsiteY38" fmla="*/ 272053 h 345971"/>
                <a:gd name="connsiteX39" fmla="*/ 2433362 w 5927210"/>
                <a:gd name="connsiteY39" fmla="*/ 249381 h 345971"/>
                <a:gd name="connsiteX40" fmla="*/ 2456033 w 5927210"/>
                <a:gd name="connsiteY40" fmla="*/ 241824 h 345971"/>
                <a:gd name="connsiteX41" fmla="*/ 2493818 w 5927210"/>
                <a:gd name="connsiteY41" fmla="*/ 226710 h 345971"/>
                <a:gd name="connsiteX42" fmla="*/ 2546717 w 5927210"/>
                <a:gd name="connsiteY42" fmla="*/ 204039 h 345971"/>
                <a:gd name="connsiteX43" fmla="*/ 2569388 w 5927210"/>
                <a:gd name="connsiteY43" fmla="*/ 173811 h 345971"/>
                <a:gd name="connsiteX44" fmla="*/ 2592059 w 5927210"/>
                <a:gd name="connsiteY44" fmla="*/ 166254 h 345971"/>
                <a:gd name="connsiteX45" fmla="*/ 2660072 w 5927210"/>
                <a:gd name="connsiteY45" fmla="*/ 136026 h 345971"/>
                <a:gd name="connsiteX46" fmla="*/ 2705415 w 5927210"/>
                <a:gd name="connsiteY46" fmla="*/ 128469 h 345971"/>
                <a:gd name="connsiteX47" fmla="*/ 2811213 w 5927210"/>
                <a:gd name="connsiteY47" fmla="*/ 128469 h 345971"/>
                <a:gd name="connsiteX48" fmla="*/ 2864112 w 5927210"/>
                <a:gd name="connsiteY48" fmla="*/ 158697 h 345971"/>
                <a:gd name="connsiteX49" fmla="*/ 2909454 w 5927210"/>
                <a:gd name="connsiteY49" fmla="*/ 166254 h 345971"/>
                <a:gd name="connsiteX50" fmla="*/ 2969911 w 5927210"/>
                <a:gd name="connsiteY50" fmla="*/ 188925 h 345971"/>
                <a:gd name="connsiteX51" fmla="*/ 3015253 w 5927210"/>
                <a:gd name="connsiteY51" fmla="*/ 196482 h 345971"/>
                <a:gd name="connsiteX52" fmla="*/ 3053038 w 5927210"/>
                <a:gd name="connsiteY52" fmla="*/ 204039 h 345971"/>
                <a:gd name="connsiteX53" fmla="*/ 3105937 w 5927210"/>
                <a:gd name="connsiteY53" fmla="*/ 226710 h 345971"/>
                <a:gd name="connsiteX54" fmla="*/ 3362876 w 5927210"/>
                <a:gd name="connsiteY54" fmla="*/ 219153 h 345971"/>
                <a:gd name="connsiteX55" fmla="*/ 3385547 w 5927210"/>
                <a:gd name="connsiteY55" fmla="*/ 211596 h 345971"/>
                <a:gd name="connsiteX56" fmla="*/ 3453560 w 5927210"/>
                <a:gd name="connsiteY56" fmla="*/ 173811 h 345971"/>
                <a:gd name="connsiteX57" fmla="*/ 3491345 w 5927210"/>
                <a:gd name="connsiteY57" fmla="*/ 158697 h 345971"/>
                <a:gd name="connsiteX58" fmla="*/ 3574472 w 5927210"/>
                <a:gd name="connsiteY58" fmla="*/ 83127 h 345971"/>
                <a:gd name="connsiteX59" fmla="*/ 3619815 w 5927210"/>
                <a:gd name="connsiteY59" fmla="*/ 37785 h 345971"/>
                <a:gd name="connsiteX60" fmla="*/ 3665157 w 5927210"/>
                <a:gd name="connsiteY60" fmla="*/ 22671 h 345971"/>
                <a:gd name="connsiteX61" fmla="*/ 3770955 w 5927210"/>
                <a:gd name="connsiteY61" fmla="*/ 30228 h 345971"/>
                <a:gd name="connsiteX62" fmla="*/ 3793626 w 5927210"/>
                <a:gd name="connsiteY62" fmla="*/ 45342 h 345971"/>
                <a:gd name="connsiteX63" fmla="*/ 3854082 w 5927210"/>
                <a:gd name="connsiteY63" fmla="*/ 75570 h 345971"/>
                <a:gd name="connsiteX64" fmla="*/ 3906982 w 5927210"/>
                <a:gd name="connsiteY64" fmla="*/ 105798 h 345971"/>
                <a:gd name="connsiteX65" fmla="*/ 3959881 w 5927210"/>
                <a:gd name="connsiteY65" fmla="*/ 128469 h 345971"/>
                <a:gd name="connsiteX66" fmla="*/ 4020337 w 5927210"/>
                <a:gd name="connsiteY66" fmla="*/ 151140 h 345971"/>
                <a:gd name="connsiteX67" fmla="*/ 4073236 w 5927210"/>
                <a:gd name="connsiteY67" fmla="*/ 173811 h 345971"/>
                <a:gd name="connsiteX68" fmla="*/ 4118578 w 5927210"/>
                <a:gd name="connsiteY68" fmla="*/ 181368 h 345971"/>
                <a:gd name="connsiteX69" fmla="*/ 4224377 w 5927210"/>
                <a:gd name="connsiteY69" fmla="*/ 173811 h 345971"/>
                <a:gd name="connsiteX70" fmla="*/ 4299947 w 5927210"/>
                <a:gd name="connsiteY70" fmla="*/ 136026 h 345971"/>
                <a:gd name="connsiteX71" fmla="*/ 4322618 w 5927210"/>
                <a:gd name="connsiteY71" fmla="*/ 128469 h 345971"/>
                <a:gd name="connsiteX72" fmla="*/ 4443530 w 5927210"/>
                <a:gd name="connsiteY72" fmla="*/ 75570 h 345971"/>
                <a:gd name="connsiteX73" fmla="*/ 4549329 w 5927210"/>
                <a:gd name="connsiteY73" fmla="*/ 83127 h 345971"/>
                <a:gd name="connsiteX74" fmla="*/ 4579557 w 5927210"/>
                <a:gd name="connsiteY74" fmla="*/ 98241 h 345971"/>
                <a:gd name="connsiteX75" fmla="*/ 4617342 w 5927210"/>
                <a:gd name="connsiteY75" fmla="*/ 113355 h 345971"/>
                <a:gd name="connsiteX76" fmla="*/ 4640013 w 5927210"/>
                <a:gd name="connsiteY76" fmla="*/ 128469 h 345971"/>
                <a:gd name="connsiteX77" fmla="*/ 4685355 w 5927210"/>
                <a:gd name="connsiteY77" fmla="*/ 143583 h 345971"/>
                <a:gd name="connsiteX78" fmla="*/ 4783596 w 5927210"/>
                <a:gd name="connsiteY78" fmla="*/ 136026 h 345971"/>
                <a:gd name="connsiteX79" fmla="*/ 4813825 w 5927210"/>
                <a:gd name="connsiteY79" fmla="*/ 120912 h 345971"/>
                <a:gd name="connsiteX80" fmla="*/ 4836496 w 5927210"/>
                <a:gd name="connsiteY80" fmla="*/ 113355 h 345971"/>
                <a:gd name="connsiteX81" fmla="*/ 4874281 w 5927210"/>
                <a:gd name="connsiteY81" fmla="*/ 98241 h 345971"/>
                <a:gd name="connsiteX82" fmla="*/ 4904509 w 5927210"/>
                <a:gd name="connsiteY82" fmla="*/ 83127 h 345971"/>
                <a:gd name="connsiteX83" fmla="*/ 4942294 w 5927210"/>
                <a:gd name="connsiteY83" fmla="*/ 75570 h 345971"/>
                <a:gd name="connsiteX84" fmla="*/ 4964965 w 5927210"/>
                <a:gd name="connsiteY84" fmla="*/ 60456 h 345971"/>
                <a:gd name="connsiteX85" fmla="*/ 5055649 w 5927210"/>
                <a:gd name="connsiteY85" fmla="*/ 98241 h 345971"/>
                <a:gd name="connsiteX86" fmla="*/ 5085877 w 5927210"/>
                <a:gd name="connsiteY86" fmla="*/ 105798 h 345971"/>
                <a:gd name="connsiteX87" fmla="*/ 5108549 w 5927210"/>
                <a:gd name="connsiteY87" fmla="*/ 120912 h 345971"/>
                <a:gd name="connsiteX88" fmla="*/ 5169005 w 5927210"/>
                <a:gd name="connsiteY88" fmla="*/ 166254 h 345971"/>
                <a:gd name="connsiteX89" fmla="*/ 5214347 w 5927210"/>
                <a:gd name="connsiteY89" fmla="*/ 196482 h 345971"/>
                <a:gd name="connsiteX90" fmla="*/ 5244575 w 5927210"/>
                <a:gd name="connsiteY90" fmla="*/ 226710 h 345971"/>
                <a:gd name="connsiteX91" fmla="*/ 5305031 w 5927210"/>
                <a:gd name="connsiteY91" fmla="*/ 241824 h 345971"/>
                <a:gd name="connsiteX92" fmla="*/ 5395715 w 5927210"/>
                <a:gd name="connsiteY92" fmla="*/ 234267 h 345971"/>
                <a:gd name="connsiteX93" fmla="*/ 5463729 w 5927210"/>
                <a:gd name="connsiteY93" fmla="*/ 181368 h 345971"/>
                <a:gd name="connsiteX94" fmla="*/ 5486400 w 5927210"/>
                <a:gd name="connsiteY94" fmla="*/ 166254 h 345971"/>
                <a:gd name="connsiteX95" fmla="*/ 5539299 w 5927210"/>
                <a:gd name="connsiteY95" fmla="*/ 98241 h 345971"/>
                <a:gd name="connsiteX96" fmla="*/ 5561970 w 5927210"/>
                <a:gd name="connsiteY96" fmla="*/ 105798 h 345971"/>
                <a:gd name="connsiteX97" fmla="*/ 5592198 w 5927210"/>
                <a:gd name="connsiteY97" fmla="*/ 158697 h 345971"/>
                <a:gd name="connsiteX98" fmla="*/ 5614869 w 5927210"/>
                <a:gd name="connsiteY98" fmla="*/ 219153 h 345971"/>
                <a:gd name="connsiteX99" fmla="*/ 5645097 w 5927210"/>
                <a:gd name="connsiteY99" fmla="*/ 226710 h 345971"/>
                <a:gd name="connsiteX100" fmla="*/ 5697996 w 5927210"/>
                <a:gd name="connsiteY100" fmla="*/ 158697 h 345971"/>
                <a:gd name="connsiteX101" fmla="*/ 5720668 w 5927210"/>
                <a:gd name="connsiteY101" fmla="*/ 151140 h 345971"/>
                <a:gd name="connsiteX102" fmla="*/ 5803795 w 5927210"/>
                <a:gd name="connsiteY102" fmla="*/ 173811 h 345971"/>
                <a:gd name="connsiteX103" fmla="*/ 5849137 w 5927210"/>
                <a:gd name="connsiteY103" fmla="*/ 166254 h 345971"/>
                <a:gd name="connsiteX104" fmla="*/ 5871808 w 5927210"/>
                <a:gd name="connsiteY104" fmla="*/ 151140 h 345971"/>
                <a:gd name="connsiteX105" fmla="*/ 5879365 w 5927210"/>
                <a:gd name="connsiteY105" fmla="*/ 128469 h 345971"/>
                <a:gd name="connsiteX106" fmla="*/ 5894479 w 5927210"/>
                <a:gd name="connsiteY106" fmla="*/ 105798 h 345971"/>
                <a:gd name="connsiteX107" fmla="*/ 5902036 w 5927210"/>
                <a:gd name="connsiteY107" fmla="*/ 75570 h 345971"/>
                <a:gd name="connsiteX108" fmla="*/ 5924707 w 5927210"/>
                <a:gd name="connsiteY108" fmla="*/ 68013 h 345971"/>
                <a:gd name="connsiteX109" fmla="*/ 5924707 w 5927210"/>
                <a:gd name="connsiteY109" fmla="*/ 30228 h 34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927210" h="345971">
                  <a:moveTo>
                    <a:pt x="0" y="68013"/>
                  </a:moveTo>
                  <a:cubicBezTo>
                    <a:pt x="42823" y="65494"/>
                    <a:pt x="85785" y="64724"/>
                    <a:pt x="128469" y="60456"/>
                  </a:cubicBezTo>
                  <a:cubicBezTo>
                    <a:pt x="136395" y="59663"/>
                    <a:pt x="143412" y="54831"/>
                    <a:pt x="151140" y="52899"/>
                  </a:cubicBezTo>
                  <a:cubicBezTo>
                    <a:pt x="163601" y="49784"/>
                    <a:pt x="176193" y="47040"/>
                    <a:pt x="188925" y="45342"/>
                  </a:cubicBezTo>
                  <a:cubicBezTo>
                    <a:pt x="214019" y="41996"/>
                    <a:pt x="239306" y="40304"/>
                    <a:pt x="264496" y="37785"/>
                  </a:cubicBezTo>
                  <a:cubicBezTo>
                    <a:pt x="272243" y="34686"/>
                    <a:pt x="328713" y="9438"/>
                    <a:pt x="340066" y="15114"/>
                  </a:cubicBezTo>
                  <a:cubicBezTo>
                    <a:pt x="353203" y="21683"/>
                    <a:pt x="355180" y="40304"/>
                    <a:pt x="362737" y="52899"/>
                  </a:cubicBezTo>
                  <a:cubicBezTo>
                    <a:pt x="365256" y="62975"/>
                    <a:pt x="366203" y="73581"/>
                    <a:pt x="370294" y="83127"/>
                  </a:cubicBezTo>
                  <a:cubicBezTo>
                    <a:pt x="379078" y="103622"/>
                    <a:pt x="396609" y="117899"/>
                    <a:pt x="415636" y="128469"/>
                  </a:cubicBezTo>
                  <a:cubicBezTo>
                    <a:pt x="429190" y="135999"/>
                    <a:pt x="459124" y="145484"/>
                    <a:pt x="476092" y="151140"/>
                  </a:cubicBezTo>
                  <a:cubicBezTo>
                    <a:pt x="518915" y="148621"/>
                    <a:pt x="561858" y="147650"/>
                    <a:pt x="604562" y="143583"/>
                  </a:cubicBezTo>
                  <a:cubicBezTo>
                    <a:pt x="614901" y="142598"/>
                    <a:pt x="625244" y="140117"/>
                    <a:pt x="634790" y="136026"/>
                  </a:cubicBezTo>
                  <a:cubicBezTo>
                    <a:pt x="801046" y="64773"/>
                    <a:pt x="645766" y="126760"/>
                    <a:pt x="748145" y="75570"/>
                  </a:cubicBezTo>
                  <a:cubicBezTo>
                    <a:pt x="760278" y="69503"/>
                    <a:pt x="773797" y="66523"/>
                    <a:pt x="785930" y="60456"/>
                  </a:cubicBezTo>
                  <a:cubicBezTo>
                    <a:pt x="814795" y="46023"/>
                    <a:pt x="824828" y="33589"/>
                    <a:pt x="853944" y="22671"/>
                  </a:cubicBezTo>
                  <a:cubicBezTo>
                    <a:pt x="879773" y="12985"/>
                    <a:pt x="920993" y="10933"/>
                    <a:pt x="944628" y="7557"/>
                  </a:cubicBezTo>
                  <a:cubicBezTo>
                    <a:pt x="959796" y="5390"/>
                    <a:pt x="974856" y="2519"/>
                    <a:pt x="989970" y="0"/>
                  </a:cubicBezTo>
                  <a:cubicBezTo>
                    <a:pt x="1012095" y="3687"/>
                    <a:pt x="1041635" y="2236"/>
                    <a:pt x="1057983" y="22671"/>
                  </a:cubicBezTo>
                  <a:cubicBezTo>
                    <a:pt x="1062959" y="28891"/>
                    <a:pt x="1061978" y="38217"/>
                    <a:pt x="1065540" y="45342"/>
                  </a:cubicBezTo>
                  <a:cubicBezTo>
                    <a:pt x="1069602" y="53466"/>
                    <a:pt x="1074578" y="61262"/>
                    <a:pt x="1080654" y="68013"/>
                  </a:cubicBezTo>
                  <a:cubicBezTo>
                    <a:pt x="1130182" y="123044"/>
                    <a:pt x="1120273" y="112944"/>
                    <a:pt x="1171339" y="143583"/>
                  </a:cubicBezTo>
                  <a:cubicBezTo>
                    <a:pt x="1224499" y="210033"/>
                    <a:pt x="1176900" y="156986"/>
                    <a:pt x="1231795" y="204039"/>
                  </a:cubicBezTo>
                  <a:cubicBezTo>
                    <a:pt x="1239909" y="210994"/>
                    <a:pt x="1245916" y="220298"/>
                    <a:pt x="1254466" y="226710"/>
                  </a:cubicBezTo>
                  <a:cubicBezTo>
                    <a:pt x="1266217" y="235523"/>
                    <a:pt x="1280030" y="241233"/>
                    <a:pt x="1292251" y="249381"/>
                  </a:cubicBezTo>
                  <a:cubicBezTo>
                    <a:pt x="1321818" y="269093"/>
                    <a:pt x="1344638" y="295898"/>
                    <a:pt x="1382935" y="302281"/>
                  </a:cubicBezTo>
                  <a:lnTo>
                    <a:pt x="1428277" y="309838"/>
                  </a:lnTo>
                  <a:cubicBezTo>
                    <a:pt x="1557700" y="374547"/>
                    <a:pt x="1469589" y="336375"/>
                    <a:pt x="1798572" y="317395"/>
                  </a:cubicBezTo>
                  <a:cubicBezTo>
                    <a:pt x="1816880" y="316339"/>
                    <a:pt x="1833680" y="306729"/>
                    <a:pt x="1851471" y="302281"/>
                  </a:cubicBezTo>
                  <a:cubicBezTo>
                    <a:pt x="1863932" y="299166"/>
                    <a:pt x="1876661" y="297243"/>
                    <a:pt x="1889256" y="294724"/>
                  </a:cubicBezTo>
                  <a:cubicBezTo>
                    <a:pt x="1899332" y="289686"/>
                    <a:pt x="1908797" y="283172"/>
                    <a:pt x="1919484" y="279610"/>
                  </a:cubicBezTo>
                  <a:cubicBezTo>
                    <a:pt x="1929584" y="276243"/>
                    <a:pt x="1995549" y="265582"/>
                    <a:pt x="2002611" y="264495"/>
                  </a:cubicBezTo>
                  <a:cubicBezTo>
                    <a:pt x="2072603" y="253726"/>
                    <a:pt x="2059788" y="256582"/>
                    <a:pt x="2146195" y="249381"/>
                  </a:cubicBezTo>
                  <a:cubicBezTo>
                    <a:pt x="2156271" y="246862"/>
                    <a:pt x="2166437" y="244677"/>
                    <a:pt x="2176423" y="241824"/>
                  </a:cubicBezTo>
                  <a:cubicBezTo>
                    <a:pt x="2184082" y="239636"/>
                    <a:pt x="2191698" y="231309"/>
                    <a:pt x="2199094" y="234267"/>
                  </a:cubicBezTo>
                  <a:cubicBezTo>
                    <a:pt x="2207527" y="237640"/>
                    <a:pt x="2208534" y="249846"/>
                    <a:pt x="2214208" y="256938"/>
                  </a:cubicBezTo>
                  <a:cubicBezTo>
                    <a:pt x="2218659" y="262502"/>
                    <a:pt x="2222949" y="268866"/>
                    <a:pt x="2229322" y="272053"/>
                  </a:cubicBezTo>
                  <a:cubicBezTo>
                    <a:pt x="2243572" y="279178"/>
                    <a:pt x="2274664" y="287167"/>
                    <a:pt x="2274664" y="287167"/>
                  </a:cubicBezTo>
                  <a:cubicBezTo>
                    <a:pt x="2309930" y="284648"/>
                    <a:pt x="2345323" y="283514"/>
                    <a:pt x="2380463" y="279610"/>
                  </a:cubicBezTo>
                  <a:cubicBezTo>
                    <a:pt x="2390786" y="278463"/>
                    <a:pt x="2401673" y="277206"/>
                    <a:pt x="2410691" y="272053"/>
                  </a:cubicBezTo>
                  <a:cubicBezTo>
                    <a:pt x="2419970" y="266750"/>
                    <a:pt x="2424470" y="255309"/>
                    <a:pt x="2433362" y="249381"/>
                  </a:cubicBezTo>
                  <a:cubicBezTo>
                    <a:pt x="2439990" y="244962"/>
                    <a:pt x="2448574" y="244621"/>
                    <a:pt x="2456033" y="241824"/>
                  </a:cubicBezTo>
                  <a:cubicBezTo>
                    <a:pt x="2468735" y="237061"/>
                    <a:pt x="2481685" y="232777"/>
                    <a:pt x="2493818" y="226710"/>
                  </a:cubicBezTo>
                  <a:cubicBezTo>
                    <a:pt x="2546006" y="200616"/>
                    <a:pt x="2483806" y="219767"/>
                    <a:pt x="2546717" y="204039"/>
                  </a:cubicBezTo>
                  <a:cubicBezTo>
                    <a:pt x="2554274" y="193963"/>
                    <a:pt x="2559712" y="181874"/>
                    <a:pt x="2569388" y="173811"/>
                  </a:cubicBezTo>
                  <a:cubicBezTo>
                    <a:pt x="2575507" y="168711"/>
                    <a:pt x="2584737" y="169392"/>
                    <a:pt x="2592059" y="166254"/>
                  </a:cubicBezTo>
                  <a:cubicBezTo>
                    <a:pt x="2621115" y="153801"/>
                    <a:pt x="2627848" y="144814"/>
                    <a:pt x="2660072" y="136026"/>
                  </a:cubicBezTo>
                  <a:cubicBezTo>
                    <a:pt x="2674855" y="131994"/>
                    <a:pt x="2690301" y="130988"/>
                    <a:pt x="2705415" y="128469"/>
                  </a:cubicBezTo>
                  <a:cubicBezTo>
                    <a:pt x="2749149" y="113891"/>
                    <a:pt x="2738779" y="113982"/>
                    <a:pt x="2811213" y="128469"/>
                  </a:cubicBezTo>
                  <a:cubicBezTo>
                    <a:pt x="2862639" y="138754"/>
                    <a:pt x="2821527" y="144502"/>
                    <a:pt x="2864112" y="158697"/>
                  </a:cubicBezTo>
                  <a:cubicBezTo>
                    <a:pt x="2878648" y="163542"/>
                    <a:pt x="2894496" y="162930"/>
                    <a:pt x="2909454" y="166254"/>
                  </a:cubicBezTo>
                  <a:cubicBezTo>
                    <a:pt x="2933660" y="171633"/>
                    <a:pt x="2944032" y="181867"/>
                    <a:pt x="2969911" y="188925"/>
                  </a:cubicBezTo>
                  <a:cubicBezTo>
                    <a:pt x="2984694" y="192957"/>
                    <a:pt x="3000178" y="193741"/>
                    <a:pt x="3015253" y="196482"/>
                  </a:cubicBezTo>
                  <a:cubicBezTo>
                    <a:pt x="3027890" y="198780"/>
                    <a:pt x="3040577" y="200924"/>
                    <a:pt x="3053038" y="204039"/>
                  </a:cubicBezTo>
                  <a:cubicBezTo>
                    <a:pt x="3075277" y="209599"/>
                    <a:pt x="3084309" y="215896"/>
                    <a:pt x="3105937" y="226710"/>
                  </a:cubicBezTo>
                  <a:cubicBezTo>
                    <a:pt x="3191583" y="224191"/>
                    <a:pt x="3277318" y="223778"/>
                    <a:pt x="3362876" y="219153"/>
                  </a:cubicBezTo>
                  <a:cubicBezTo>
                    <a:pt x="3370830" y="218723"/>
                    <a:pt x="3378225" y="214734"/>
                    <a:pt x="3385547" y="211596"/>
                  </a:cubicBezTo>
                  <a:cubicBezTo>
                    <a:pt x="3436491" y="189763"/>
                    <a:pt x="3396234" y="202474"/>
                    <a:pt x="3453560" y="173811"/>
                  </a:cubicBezTo>
                  <a:cubicBezTo>
                    <a:pt x="3465693" y="167744"/>
                    <a:pt x="3479436" y="165193"/>
                    <a:pt x="3491345" y="158697"/>
                  </a:cubicBezTo>
                  <a:cubicBezTo>
                    <a:pt x="3548469" y="127539"/>
                    <a:pt x="3530028" y="131611"/>
                    <a:pt x="3574472" y="83127"/>
                  </a:cubicBezTo>
                  <a:cubicBezTo>
                    <a:pt x="3588915" y="67371"/>
                    <a:pt x="3599537" y="44544"/>
                    <a:pt x="3619815" y="37785"/>
                  </a:cubicBezTo>
                  <a:lnTo>
                    <a:pt x="3665157" y="22671"/>
                  </a:lnTo>
                  <a:cubicBezTo>
                    <a:pt x="3700423" y="25190"/>
                    <a:pt x="3736137" y="24084"/>
                    <a:pt x="3770955" y="30228"/>
                  </a:cubicBezTo>
                  <a:cubicBezTo>
                    <a:pt x="3779899" y="31806"/>
                    <a:pt x="3785502" y="41280"/>
                    <a:pt x="3793626" y="45342"/>
                  </a:cubicBezTo>
                  <a:cubicBezTo>
                    <a:pt x="3840117" y="68588"/>
                    <a:pt x="3791238" y="28437"/>
                    <a:pt x="3854082" y="75570"/>
                  </a:cubicBezTo>
                  <a:cubicBezTo>
                    <a:pt x="3899105" y="109337"/>
                    <a:pt x="3851800" y="92003"/>
                    <a:pt x="3906982" y="105798"/>
                  </a:cubicBezTo>
                  <a:cubicBezTo>
                    <a:pt x="3963899" y="143743"/>
                    <a:pt x="3891562" y="99190"/>
                    <a:pt x="3959881" y="128469"/>
                  </a:cubicBezTo>
                  <a:cubicBezTo>
                    <a:pt x="4027987" y="157657"/>
                    <a:pt x="3924505" y="131974"/>
                    <a:pt x="4020337" y="151140"/>
                  </a:cubicBezTo>
                  <a:cubicBezTo>
                    <a:pt x="4038820" y="160381"/>
                    <a:pt x="4053221" y="169363"/>
                    <a:pt x="4073236" y="173811"/>
                  </a:cubicBezTo>
                  <a:cubicBezTo>
                    <a:pt x="4088194" y="177135"/>
                    <a:pt x="4103464" y="178849"/>
                    <a:pt x="4118578" y="181368"/>
                  </a:cubicBezTo>
                  <a:cubicBezTo>
                    <a:pt x="4153844" y="178849"/>
                    <a:pt x="4189453" y="179325"/>
                    <a:pt x="4224377" y="173811"/>
                  </a:cubicBezTo>
                  <a:cubicBezTo>
                    <a:pt x="4252749" y="169331"/>
                    <a:pt x="4275489" y="148255"/>
                    <a:pt x="4299947" y="136026"/>
                  </a:cubicBezTo>
                  <a:cubicBezTo>
                    <a:pt x="4307072" y="132464"/>
                    <a:pt x="4315061" y="130988"/>
                    <a:pt x="4322618" y="128469"/>
                  </a:cubicBezTo>
                  <a:cubicBezTo>
                    <a:pt x="4399321" y="70942"/>
                    <a:pt x="4358079" y="86251"/>
                    <a:pt x="4443530" y="75570"/>
                  </a:cubicBezTo>
                  <a:cubicBezTo>
                    <a:pt x="4478796" y="78089"/>
                    <a:pt x="4514454" y="77315"/>
                    <a:pt x="4549329" y="83127"/>
                  </a:cubicBezTo>
                  <a:cubicBezTo>
                    <a:pt x="4560441" y="84979"/>
                    <a:pt x="4569263" y="93666"/>
                    <a:pt x="4579557" y="98241"/>
                  </a:cubicBezTo>
                  <a:cubicBezTo>
                    <a:pt x="4591953" y="103750"/>
                    <a:pt x="4605209" y="107288"/>
                    <a:pt x="4617342" y="113355"/>
                  </a:cubicBezTo>
                  <a:cubicBezTo>
                    <a:pt x="4625466" y="117417"/>
                    <a:pt x="4631713" y="124780"/>
                    <a:pt x="4640013" y="128469"/>
                  </a:cubicBezTo>
                  <a:cubicBezTo>
                    <a:pt x="4654571" y="134939"/>
                    <a:pt x="4685355" y="143583"/>
                    <a:pt x="4685355" y="143583"/>
                  </a:cubicBezTo>
                  <a:cubicBezTo>
                    <a:pt x="4718102" y="141064"/>
                    <a:pt x="4751252" y="141734"/>
                    <a:pt x="4783596" y="136026"/>
                  </a:cubicBezTo>
                  <a:cubicBezTo>
                    <a:pt x="4794690" y="134068"/>
                    <a:pt x="4803470" y="125350"/>
                    <a:pt x="4813825" y="120912"/>
                  </a:cubicBezTo>
                  <a:cubicBezTo>
                    <a:pt x="4821147" y="117774"/>
                    <a:pt x="4829037" y="116152"/>
                    <a:pt x="4836496" y="113355"/>
                  </a:cubicBezTo>
                  <a:cubicBezTo>
                    <a:pt x="4849198" y="108592"/>
                    <a:pt x="4861885" y="103750"/>
                    <a:pt x="4874281" y="98241"/>
                  </a:cubicBezTo>
                  <a:cubicBezTo>
                    <a:pt x="4884575" y="93666"/>
                    <a:pt x="4893822" y="86689"/>
                    <a:pt x="4904509" y="83127"/>
                  </a:cubicBezTo>
                  <a:cubicBezTo>
                    <a:pt x="4916694" y="79065"/>
                    <a:pt x="4929699" y="78089"/>
                    <a:pt x="4942294" y="75570"/>
                  </a:cubicBezTo>
                  <a:cubicBezTo>
                    <a:pt x="4949851" y="70532"/>
                    <a:pt x="4955938" y="61459"/>
                    <a:pt x="4964965" y="60456"/>
                  </a:cubicBezTo>
                  <a:cubicBezTo>
                    <a:pt x="5036103" y="52552"/>
                    <a:pt x="4988218" y="81383"/>
                    <a:pt x="5055649" y="98241"/>
                  </a:cubicBezTo>
                  <a:lnTo>
                    <a:pt x="5085877" y="105798"/>
                  </a:lnTo>
                  <a:cubicBezTo>
                    <a:pt x="5093434" y="110836"/>
                    <a:pt x="5101203" y="115570"/>
                    <a:pt x="5108549" y="120912"/>
                  </a:cubicBezTo>
                  <a:cubicBezTo>
                    <a:pt x="5128921" y="135728"/>
                    <a:pt x="5148046" y="152281"/>
                    <a:pt x="5169005" y="166254"/>
                  </a:cubicBezTo>
                  <a:cubicBezTo>
                    <a:pt x="5184119" y="176330"/>
                    <a:pt x="5201503" y="183638"/>
                    <a:pt x="5214347" y="196482"/>
                  </a:cubicBezTo>
                  <a:cubicBezTo>
                    <a:pt x="5224423" y="206558"/>
                    <a:pt x="5231830" y="220337"/>
                    <a:pt x="5244575" y="226710"/>
                  </a:cubicBezTo>
                  <a:cubicBezTo>
                    <a:pt x="5263154" y="236000"/>
                    <a:pt x="5305031" y="241824"/>
                    <a:pt x="5305031" y="241824"/>
                  </a:cubicBezTo>
                  <a:cubicBezTo>
                    <a:pt x="5335259" y="239305"/>
                    <a:pt x="5366489" y="242385"/>
                    <a:pt x="5395715" y="234267"/>
                  </a:cubicBezTo>
                  <a:cubicBezTo>
                    <a:pt x="5430097" y="224717"/>
                    <a:pt x="5439894" y="201230"/>
                    <a:pt x="5463729" y="181368"/>
                  </a:cubicBezTo>
                  <a:cubicBezTo>
                    <a:pt x="5470706" y="175554"/>
                    <a:pt x="5478843" y="171292"/>
                    <a:pt x="5486400" y="166254"/>
                  </a:cubicBezTo>
                  <a:cubicBezTo>
                    <a:pt x="5522556" y="112020"/>
                    <a:pt x="5503784" y="133756"/>
                    <a:pt x="5539299" y="98241"/>
                  </a:cubicBezTo>
                  <a:cubicBezTo>
                    <a:pt x="5546856" y="100760"/>
                    <a:pt x="5555750" y="100822"/>
                    <a:pt x="5561970" y="105798"/>
                  </a:cubicBezTo>
                  <a:cubicBezTo>
                    <a:pt x="5569800" y="112062"/>
                    <a:pt x="5589807" y="152322"/>
                    <a:pt x="5592198" y="158697"/>
                  </a:cubicBezTo>
                  <a:cubicBezTo>
                    <a:pt x="5598378" y="175177"/>
                    <a:pt x="5599567" y="206402"/>
                    <a:pt x="5614869" y="219153"/>
                  </a:cubicBezTo>
                  <a:cubicBezTo>
                    <a:pt x="5622848" y="225802"/>
                    <a:pt x="5635021" y="224191"/>
                    <a:pt x="5645097" y="226710"/>
                  </a:cubicBezTo>
                  <a:cubicBezTo>
                    <a:pt x="5657107" y="208695"/>
                    <a:pt x="5676687" y="172903"/>
                    <a:pt x="5697996" y="158697"/>
                  </a:cubicBezTo>
                  <a:cubicBezTo>
                    <a:pt x="5704624" y="154278"/>
                    <a:pt x="5713111" y="153659"/>
                    <a:pt x="5720668" y="151140"/>
                  </a:cubicBezTo>
                  <a:cubicBezTo>
                    <a:pt x="5751018" y="163280"/>
                    <a:pt x="5769540" y="173811"/>
                    <a:pt x="5803795" y="173811"/>
                  </a:cubicBezTo>
                  <a:cubicBezTo>
                    <a:pt x="5819117" y="173811"/>
                    <a:pt x="5834023" y="168773"/>
                    <a:pt x="5849137" y="166254"/>
                  </a:cubicBezTo>
                  <a:cubicBezTo>
                    <a:pt x="5856694" y="161216"/>
                    <a:pt x="5866134" y="158232"/>
                    <a:pt x="5871808" y="151140"/>
                  </a:cubicBezTo>
                  <a:cubicBezTo>
                    <a:pt x="5876784" y="144920"/>
                    <a:pt x="5875803" y="135594"/>
                    <a:pt x="5879365" y="128469"/>
                  </a:cubicBezTo>
                  <a:cubicBezTo>
                    <a:pt x="5883427" y="120345"/>
                    <a:pt x="5889441" y="113355"/>
                    <a:pt x="5894479" y="105798"/>
                  </a:cubicBezTo>
                  <a:cubicBezTo>
                    <a:pt x="5896998" y="95722"/>
                    <a:pt x="5895548" y="83680"/>
                    <a:pt x="5902036" y="75570"/>
                  </a:cubicBezTo>
                  <a:cubicBezTo>
                    <a:pt x="5907012" y="69350"/>
                    <a:pt x="5921145" y="75138"/>
                    <a:pt x="5924707" y="68013"/>
                  </a:cubicBezTo>
                  <a:cubicBezTo>
                    <a:pt x="5930340" y="56748"/>
                    <a:pt x="5924707" y="42823"/>
                    <a:pt x="5924707" y="3022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20055" y="5334000"/>
              <a:ext cx="124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TEST MASS</a:t>
              </a:r>
              <a:endParaRPr lang="en-US" b="1" dirty="0"/>
            </a:p>
          </p:txBody>
        </p:sp>
      </p:grpSp>
      <p:cxnSp>
        <p:nvCxnSpPr>
          <p:cNvPr id="25" name="Straight Arrow Connector 24"/>
          <p:cNvCxnSpPr>
            <a:stCxn id="8" idx="1"/>
          </p:cNvCxnSpPr>
          <p:nvPr/>
        </p:nvCxnSpPr>
        <p:spPr>
          <a:xfrm flipH="1">
            <a:off x="5809936" y="2019300"/>
            <a:ext cx="31229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400569" y="2436794"/>
            <a:ext cx="565516" cy="3906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396820" y="3022734"/>
            <a:ext cx="569265" cy="3058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122236" y="3872602"/>
            <a:ext cx="449700" cy="2179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52336" y="3750232"/>
            <a:ext cx="762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28797" y="2093222"/>
            <a:ext cx="1323874" cy="489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467878" y="2501002"/>
            <a:ext cx="751258" cy="712232"/>
            <a:chOff x="1077542" y="1600200"/>
            <a:chExt cx="751258" cy="712232"/>
          </a:xfrm>
        </p:grpSpPr>
        <p:sp>
          <p:nvSpPr>
            <p:cNvPr id="32" name="Rectangle 31"/>
            <p:cNvSpPr/>
            <p:nvPr/>
          </p:nvSpPr>
          <p:spPr>
            <a:xfrm>
              <a:off x="1077542" y="1600200"/>
              <a:ext cx="751258" cy="685800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52037" y="1600200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3649" y="1943100"/>
              <a:ext cx="719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(+C,L)</a:t>
              </a:r>
              <a:endParaRPr lang="en-US" dirty="0"/>
            </a:p>
          </p:txBody>
        </p:sp>
      </p:grpSp>
      <p:sp>
        <p:nvSpPr>
          <p:cNvPr id="35" name="Freeform 34"/>
          <p:cNvSpPr/>
          <p:nvPr/>
        </p:nvSpPr>
        <p:spPr>
          <a:xfrm>
            <a:off x="2795961" y="1904627"/>
            <a:ext cx="602025" cy="589448"/>
          </a:xfrm>
          <a:custGeom>
            <a:avLst/>
            <a:gdLst>
              <a:gd name="connsiteX0" fmla="*/ 602025 w 602025"/>
              <a:gd name="connsiteY0" fmla="*/ 45342 h 589448"/>
              <a:gd name="connsiteX1" fmla="*/ 534011 w 602025"/>
              <a:gd name="connsiteY1" fmla="*/ 30228 h 589448"/>
              <a:gd name="connsiteX2" fmla="*/ 496226 w 602025"/>
              <a:gd name="connsiteY2" fmla="*/ 22671 h 589448"/>
              <a:gd name="connsiteX3" fmla="*/ 450884 w 602025"/>
              <a:gd name="connsiteY3" fmla="*/ 7557 h 589448"/>
              <a:gd name="connsiteX4" fmla="*/ 428213 w 602025"/>
              <a:gd name="connsiteY4" fmla="*/ 0 h 589448"/>
              <a:gd name="connsiteX5" fmla="*/ 193945 w 602025"/>
              <a:gd name="connsiteY5" fmla="*/ 7557 h 589448"/>
              <a:gd name="connsiteX6" fmla="*/ 148603 w 602025"/>
              <a:gd name="connsiteY6" fmla="*/ 22671 h 589448"/>
              <a:gd name="connsiteX7" fmla="*/ 103261 w 602025"/>
              <a:gd name="connsiteY7" fmla="*/ 52899 h 589448"/>
              <a:gd name="connsiteX8" fmla="*/ 80590 w 602025"/>
              <a:gd name="connsiteY8" fmla="*/ 68013 h 589448"/>
              <a:gd name="connsiteX9" fmla="*/ 50362 w 602025"/>
              <a:gd name="connsiteY9" fmla="*/ 113355 h 589448"/>
              <a:gd name="connsiteX10" fmla="*/ 27691 w 602025"/>
              <a:gd name="connsiteY10" fmla="*/ 158697 h 589448"/>
              <a:gd name="connsiteX11" fmla="*/ 20134 w 602025"/>
              <a:gd name="connsiteY11" fmla="*/ 188925 h 589448"/>
              <a:gd name="connsiteX12" fmla="*/ 12577 w 602025"/>
              <a:gd name="connsiteY12" fmla="*/ 211596 h 589448"/>
              <a:gd name="connsiteX13" fmla="*/ 5020 w 602025"/>
              <a:gd name="connsiteY13" fmla="*/ 589448 h 58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2025" h="589448">
                <a:moveTo>
                  <a:pt x="602025" y="45342"/>
                </a:moveTo>
                <a:cubicBezTo>
                  <a:pt x="488077" y="22553"/>
                  <a:pt x="630049" y="51570"/>
                  <a:pt x="534011" y="30228"/>
                </a:cubicBezTo>
                <a:cubicBezTo>
                  <a:pt x="521472" y="27442"/>
                  <a:pt x="508618" y="26051"/>
                  <a:pt x="496226" y="22671"/>
                </a:cubicBezTo>
                <a:cubicBezTo>
                  <a:pt x="480856" y="18479"/>
                  <a:pt x="465998" y="12595"/>
                  <a:pt x="450884" y="7557"/>
                </a:cubicBezTo>
                <a:lnTo>
                  <a:pt x="428213" y="0"/>
                </a:lnTo>
                <a:cubicBezTo>
                  <a:pt x="350124" y="2519"/>
                  <a:pt x="271819" y="1243"/>
                  <a:pt x="193945" y="7557"/>
                </a:cubicBezTo>
                <a:cubicBezTo>
                  <a:pt x="178066" y="8845"/>
                  <a:pt x="148603" y="22671"/>
                  <a:pt x="148603" y="22671"/>
                </a:cubicBezTo>
                <a:lnTo>
                  <a:pt x="103261" y="52899"/>
                </a:lnTo>
                <a:lnTo>
                  <a:pt x="80590" y="68013"/>
                </a:lnTo>
                <a:cubicBezTo>
                  <a:pt x="70514" y="83127"/>
                  <a:pt x="56106" y="96122"/>
                  <a:pt x="50362" y="113355"/>
                </a:cubicBezTo>
                <a:cubicBezTo>
                  <a:pt x="39933" y="144642"/>
                  <a:pt x="47224" y="129398"/>
                  <a:pt x="27691" y="158697"/>
                </a:cubicBezTo>
                <a:cubicBezTo>
                  <a:pt x="25172" y="168773"/>
                  <a:pt x="22987" y="178939"/>
                  <a:pt x="20134" y="188925"/>
                </a:cubicBezTo>
                <a:cubicBezTo>
                  <a:pt x="17946" y="196584"/>
                  <a:pt x="14139" y="203785"/>
                  <a:pt x="12577" y="211596"/>
                </a:cubicBezTo>
                <a:cubicBezTo>
                  <a:pt x="-10298" y="325973"/>
                  <a:pt x="5020" y="524901"/>
                  <a:pt x="5020" y="589448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823381" y="3204435"/>
            <a:ext cx="952456" cy="166255"/>
          </a:xfrm>
          <a:custGeom>
            <a:avLst/>
            <a:gdLst>
              <a:gd name="connsiteX0" fmla="*/ 952456 w 952456"/>
              <a:gd name="connsiteY0" fmla="*/ 166255 h 166255"/>
              <a:gd name="connsiteX1" fmla="*/ 899557 w 952456"/>
              <a:gd name="connsiteY1" fmla="*/ 158698 h 166255"/>
              <a:gd name="connsiteX2" fmla="*/ 808872 w 952456"/>
              <a:gd name="connsiteY2" fmla="*/ 151141 h 166255"/>
              <a:gd name="connsiteX3" fmla="*/ 733302 w 952456"/>
              <a:gd name="connsiteY3" fmla="*/ 143584 h 166255"/>
              <a:gd name="connsiteX4" fmla="*/ 687960 w 952456"/>
              <a:gd name="connsiteY4" fmla="*/ 128469 h 166255"/>
              <a:gd name="connsiteX5" fmla="*/ 604833 w 952456"/>
              <a:gd name="connsiteY5" fmla="*/ 113355 h 166255"/>
              <a:gd name="connsiteX6" fmla="*/ 582162 w 952456"/>
              <a:gd name="connsiteY6" fmla="*/ 105798 h 166255"/>
              <a:gd name="connsiteX7" fmla="*/ 400793 w 952456"/>
              <a:gd name="connsiteY7" fmla="*/ 90684 h 166255"/>
              <a:gd name="connsiteX8" fmla="*/ 332780 w 952456"/>
              <a:gd name="connsiteY8" fmla="*/ 75570 h 166255"/>
              <a:gd name="connsiteX9" fmla="*/ 151411 w 952456"/>
              <a:gd name="connsiteY9" fmla="*/ 68013 h 166255"/>
              <a:gd name="connsiteX10" fmla="*/ 75841 w 952456"/>
              <a:gd name="connsiteY10" fmla="*/ 60456 h 166255"/>
              <a:gd name="connsiteX11" fmla="*/ 30499 w 952456"/>
              <a:gd name="connsiteY11" fmla="*/ 45342 h 166255"/>
              <a:gd name="connsiteX12" fmla="*/ 271 w 952456"/>
              <a:gd name="connsiteY12" fmla="*/ 7557 h 166255"/>
              <a:gd name="connsiteX13" fmla="*/ 271 w 952456"/>
              <a:gd name="connsiteY13" fmla="*/ 0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2456" h="166255">
                <a:moveTo>
                  <a:pt x="952456" y="166255"/>
                </a:moveTo>
                <a:cubicBezTo>
                  <a:pt x="934823" y="163736"/>
                  <a:pt x="917271" y="160563"/>
                  <a:pt x="899557" y="158698"/>
                </a:cubicBezTo>
                <a:cubicBezTo>
                  <a:pt x="869391" y="155523"/>
                  <a:pt x="839081" y="153887"/>
                  <a:pt x="808872" y="151141"/>
                </a:cubicBezTo>
                <a:lnTo>
                  <a:pt x="733302" y="143584"/>
                </a:lnTo>
                <a:cubicBezTo>
                  <a:pt x="718188" y="138546"/>
                  <a:pt x="703582" y="131593"/>
                  <a:pt x="687960" y="128469"/>
                </a:cubicBezTo>
                <a:cubicBezTo>
                  <a:pt x="635150" y="117907"/>
                  <a:pt x="662845" y="123024"/>
                  <a:pt x="604833" y="113355"/>
                </a:cubicBezTo>
                <a:cubicBezTo>
                  <a:pt x="597276" y="110836"/>
                  <a:pt x="590079" y="106678"/>
                  <a:pt x="582162" y="105798"/>
                </a:cubicBezTo>
                <a:cubicBezTo>
                  <a:pt x="521867" y="99099"/>
                  <a:pt x="400793" y="90684"/>
                  <a:pt x="400793" y="90684"/>
                </a:cubicBezTo>
                <a:cubicBezTo>
                  <a:pt x="386180" y="87031"/>
                  <a:pt x="346029" y="76484"/>
                  <a:pt x="332780" y="75570"/>
                </a:cubicBezTo>
                <a:cubicBezTo>
                  <a:pt x="272415" y="71407"/>
                  <a:pt x="211867" y="70532"/>
                  <a:pt x="151411" y="68013"/>
                </a:cubicBezTo>
                <a:cubicBezTo>
                  <a:pt x="126221" y="65494"/>
                  <a:pt x="100723" y="65121"/>
                  <a:pt x="75841" y="60456"/>
                </a:cubicBezTo>
                <a:cubicBezTo>
                  <a:pt x="60182" y="57520"/>
                  <a:pt x="30499" y="45342"/>
                  <a:pt x="30499" y="45342"/>
                </a:cubicBezTo>
                <a:cubicBezTo>
                  <a:pt x="4767" y="28188"/>
                  <a:pt x="7571" y="36758"/>
                  <a:pt x="271" y="7557"/>
                </a:cubicBezTo>
                <a:cubicBezTo>
                  <a:pt x="-340" y="5113"/>
                  <a:pt x="271" y="2519"/>
                  <a:pt x="271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57400" y="2553645"/>
            <a:ext cx="302324" cy="113355"/>
          </a:xfrm>
          <a:custGeom>
            <a:avLst/>
            <a:gdLst>
              <a:gd name="connsiteX0" fmla="*/ 302324 w 302324"/>
              <a:gd name="connsiteY0" fmla="*/ 113355 h 113355"/>
              <a:gd name="connsiteX1" fmla="*/ 279653 w 302324"/>
              <a:gd name="connsiteY1" fmla="*/ 75570 h 113355"/>
              <a:gd name="connsiteX2" fmla="*/ 249425 w 302324"/>
              <a:gd name="connsiteY2" fmla="*/ 30228 h 113355"/>
              <a:gd name="connsiteX3" fmla="*/ 211639 w 302324"/>
              <a:gd name="connsiteY3" fmla="*/ 37785 h 113355"/>
              <a:gd name="connsiteX4" fmla="*/ 166297 w 302324"/>
              <a:gd name="connsiteY4" fmla="*/ 68013 h 113355"/>
              <a:gd name="connsiteX5" fmla="*/ 128512 w 302324"/>
              <a:gd name="connsiteY5" fmla="*/ 98241 h 113355"/>
              <a:gd name="connsiteX6" fmla="*/ 98284 w 302324"/>
              <a:gd name="connsiteY6" fmla="*/ 83127 h 113355"/>
              <a:gd name="connsiteX7" fmla="*/ 45385 w 302324"/>
              <a:gd name="connsiteY7" fmla="*/ 7557 h 113355"/>
              <a:gd name="connsiteX8" fmla="*/ 22714 w 302324"/>
              <a:gd name="connsiteY8" fmla="*/ 0 h 113355"/>
              <a:gd name="connsiteX9" fmla="*/ 43 w 302324"/>
              <a:gd name="connsiteY9" fmla="*/ 22671 h 1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324" h="113355">
                <a:moveTo>
                  <a:pt x="302324" y="113355"/>
                </a:moveTo>
                <a:cubicBezTo>
                  <a:pt x="294767" y="100760"/>
                  <a:pt x="287539" y="87962"/>
                  <a:pt x="279653" y="75570"/>
                </a:cubicBezTo>
                <a:cubicBezTo>
                  <a:pt x="269901" y="60245"/>
                  <a:pt x="249425" y="30228"/>
                  <a:pt x="249425" y="30228"/>
                </a:cubicBezTo>
                <a:cubicBezTo>
                  <a:pt x="236830" y="32747"/>
                  <a:pt x="223332" y="32470"/>
                  <a:pt x="211639" y="37785"/>
                </a:cubicBezTo>
                <a:cubicBezTo>
                  <a:pt x="195102" y="45302"/>
                  <a:pt x="166297" y="68013"/>
                  <a:pt x="166297" y="68013"/>
                </a:cubicBezTo>
                <a:cubicBezTo>
                  <a:pt x="157104" y="81802"/>
                  <a:pt x="150731" y="101415"/>
                  <a:pt x="128512" y="98241"/>
                </a:cubicBezTo>
                <a:cubicBezTo>
                  <a:pt x="117360" y="96648"/>
                  <a:pt x="108360" y="88165"/>
                  <a:pt x="98284" y="83127"/>
                </a:cubicBezTo>
                <a:cubicBezTo>
                  <a:pt x="97381" y="81772"/>
                  <a:pt x="53777" y="14551"/>
                  <a:pt x="45385" y="7557"/>
                </a:cubicBezTo>
                <a:cubicBezTo>
                  <a:pt x="39266" y="2457"/>
                  <a:pt x="30271" y="2519"/>
                  <a:pt x="22714" y="0"/>
                </a:cubicBezTo>
                <a:cubicBezTo>
                  <a:pt x="-2053" y="16511"/>
                  <a:pt x="43" y="6032"/>
                  <a:pt x="43" y="226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101228" y="2782245"/>
            <a:ext cx="302324" cy="113355"/>
          </a:xfrm>
          <a:custGeom>
            <a:avLst/>
            <a:gdLst>
              <a:gd name="connsiteX0" fmla="*/ 302324 w 302324"/>
              <a:gd name="connsiteY0" fmla="*/ 113355 h 113355"/>
              <a:gd name="connsiteX1" fmla="*/ 279653 w 302324"/>
              <a:gd name="connsiteY1" fmla="*/ 75570 h 113355"/>
              <a:gd name="connsiteX2" fmla="*/ 249425 w 302324"/>
              <a:gd name="connsiteY2" fmla="*/ 30228 h 113355"/>
              <a:gd name="connsiteX3" fmla="*/ 211639 w 302324"/>
              <a:gd name="connsiteY3" fmla="*/ 37785 h 113355"/>
              <a:gd name="connsiteX4" fmla="*/ 166297 w 302324"/>
              <a:gd name="connsiteY4" fmla="*/ 68013 h 113355"/>
              <a:gd name="connsiteX5" fmla="*/ 128512 w 302324"/>
              <a:gd name="connsiteY5" fmla="*/ 98241 h 113355"/>
              <a:gd name="connsiteX6" fmla="*/ 98284 w 302324"/>
              <a:gd name="connsiteY6" fmla="*/ 83127 h 113355"/>
              <a:gd name="connsiteX7" fmla="*/ 45385 w 302324"/>
              <a:gd name="connsiteY7" fmla="*/ 7557 h 113355"/>
              <a:gd name="connsiteX8" fmla="*/ 22714 w 302324"/>
              <a:gd name="connsiteY8" fmla="*/ 0 h 113355"/>
              <a:gd name="connsiteX9" fmla="*/ 43 w 302324"/>
              <a:gd name="connsiteY9" fmla="*/ 22671 h 11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324" h="113355">
                <a:moveTo>
                  <a:pt x="302324" y="113355"/>
                </a:moveTo>
                <a:cubicBezTo>
                  <a:pt x="294767" y="100760"/>
                  <a:pt x="287539" y="87962"/>
                  <a:pt x="279653" y="75570"/>
                </a:cubicBezTo>
                <a:cubicBezTo>
                  <a:pt x="269901" y="60245"/>
                  <a:pt x="249425" y="30228"/>
                  <a:pt x="249425" y="30228"/>
                </a:cubicBezTo>
                <a:cubicBezTo>
                  <a:pt x="236830" y="32747"/>
                  <a:pt x="223332" y="32470"/>
                  <a:pt x="211639" y="37785"/>
                </a:cubicBezTo>
                <a:cubicBezTo>
                  <a:pt x="195102" y="45302"/>
                  <a:pt x="166297" y="68013"/>
                  <a:pt x="166297" y="68013"/>
                </a:cubicBezTo>
                <a:cubicBezTo>
                  <a:pt x="157104" y="81802"/>
                  <a:pt x="150731" y="101415"/>
                  <a:pt x="128512" y="98241"/>
                </a:cubicBezTo>
                <a:cubicBezTo>
                  <a:pt x="117360" y="96648"/>
                  <a:pt x="108360" y="88165"/>
                  <a:pt x="98284" y="83127"/>
                </a:cubicBezTo>
                <a:cubicBezTo>
                  <a:pt x="97381" y="81772"/>
                  <a:pt x="53777" y="14551"/>
                  <a:pt x="45385" y="7557"/>
                </a:cubicBezTo>
                <a:cubicBezTo>
                  <a:pt x="39266" y="2457"/>
                  <a:pt x="30271" y="2519"/>
                  <a:pt x="22714" y="0"/>
                </a:cubicBezTo>
                <a:cubicBezTo>
                  <a:pt x="-2053" y="16511"/>
                  <a:pt x="43" y="6032"/>
                  <a:pt x="43" y="226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070625" y="2996990"/>
            <a:ext cx="347623" cy="98241"/>
          </a:xfrm>
          <a:custGeom>
            <a:avLst/>
            <a:gdLst>
              <a:gd name="connsiteX0" fmla="*/ 0 w 347623"/>
              <a:gd name="connsiteY0" fmla="*/ 68013 h 98241"/>
              <a:gd name="connsiteX1" fmla="*/ 45342 w 347623"/>
              <a:gd name="connsiteY1" fmla="*/ 15114 h 98241"/>
              <a:gd name="connsiteX2" fmla="*/ 90684 w 347623"/>
              <a:gd name="connsiteY2" fmla="*/ 0 h 98241"/>
              <a:gd name="connsiteX3" fmla="*/ 120912 w 347623"/>
              <a:gd name="connsiteY3" fmla="*/ 15114 h 98241"/>
              <a:gd name="connsiteX4" fmla="*/ 151140 w 347623"/>
              <a:gd name="connsiteY4" fmla="*/ 60456 h 98241"/>
              <a:gd name="connsiteX5" fmla="*/ 166254 w 347623"/>
              <a:gd name="connsiteY5" fmla="*/ 83127 h 98241"/>
              <a:gd name="connsiteX6" fmla="*/ 188925 w 347623"/>
              <a:gd name="connsiteY6" fmla="*/ 98241 h 98241"/>
              <a:gd name="connsiteX7" fmla="*/ 249382 w 347623"/>
              <a:gd name="connsiteY7" fmla="*/ 90684 h 98241"/>
              <a:gd name="connsiteX8" fmla="*/ 272053 w 347623"/>
              <a:gd name="connsiteY8" fmla="*/ 83127 h 98241"/>
              <a:gd name="connsiteX9" fmla="*/ 302281 w 347623"/>
              <a:gd name="connsiteY9" fmla="*/ 15114 h 98241"/>
              <a:gd name="connsiteX10" fmla="*/ 324952 w 347623"/>
              <a:gd name="connsiteY10" fmla="*/ 7557 h 98241"/>
              <a:gd name="connsiteX11" fmla="*/ 347623 w 347623"/>
              <a:gd name="connsiteY11" fmla="*/ 7557 h 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623" h="98241">
                <a:moveTo>
                  <a:pt x="0" y="68013"/>
                </a:moveTo>
                <a:cubicBezTo>
                  <a:pt x="17084" y="39539"/>
                  <a:pt x="16794" y="27802"/>
                  <a:pt x="45342" y="15114"/>
                </a:cubicBezTo>
                <a:cubicBezTo>
                  <a:pt x="59900" y="8644"/>
                  <a:pt x="90684" y="0"/>
                  <a:pt x="90684" y="0"/>
                </a:cubicBezTo>
                <a:cubicBezTo>
                  <a:pt x="100760" y="5038"/>
                  <a:pt x="112946" y="7148"/>
                  <a:pt x="120912" y="15114"/>
                </a:cubicBezTo>
                <a:cubicBezTo>
                  <a:pt x="133756" y="27958"/>
                  <a:pt x="141064" y="45342"/>
                  <a:pt x="151140" y="60456"/>
                </a:cubicBezTo>
                <a:lnTo>
                  <a:pt x="166254" y="83127"/>
                </a:lnTo>
                <a:cubicBezTo>
                  <a:pt x="171292" y="90684"/>
                  <a:pt x="181368" y="93203"/>
                  <a:pt x="188925" y="98241"/>
                </a:cubicBezTo>
                <a:cubicBezTo>
                  <a:pt x="209077" y="95722"/>
                  <a:pt x="229400" y="94317"/>
                  <a:pt x="249382" y="90684"/>
                </a:cubicBezTo>
                <a:cubicBezTo>
                  <a:pt x="257219" y="89259"/>
                  <a:pt x="267423" y="89609"/>
                  <a:pt x="272053" y="83127"/>
                </a:cubicBezTo>
                <a:cubicBezTo>
                  <a:pt x="288987" y="59420"/>
                  <a:pt x="278930" y="33795"/>
                  <a:pt x="302281" y="15114"/>
                </a:cubicBezTo>
                <a:cubicBezTo>
                  <a:pt x="308501" y="10138"/>
                  <a:pt x="317095" y="8867"/>
                  <a:pt x="324952" y="7557"/>
                </a:cubicBezTo>
                <a:cubicBezTo>
                  <a:pt x="332406" y="6315"/>
                  <a:pt x="340066" y="7557"/>
                  <a:pt x="347623" y="75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91004" y="2643906"/>
            <a:ext cx="62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RI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34951" y="76200"/>
            <a:ext cx="4851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Acoustic mode damper (AMD)  </a:t>
            </a:r>
            <a:endParaRPr lang="en-US" sz="28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55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C2A73F44-9398-44E7-ABE0-92899F74B52C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6858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6477000"/>
            <a:ext cx="8763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www.ligo.caltech.edu/LIGO_web/icons/ligologo_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093"/>
            <a:ext cx="758825" cy="5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371"/>
            <a:ext cx="723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81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resonant AMD modes available to extract energy from </a:t>
            </a:r>
            <a:r>
              <a:rPr lang="pl-PL" b="1" dirty="0" smtClean="0"/>
              <a:t>t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pl-PL" b="1" dirty="0"/>
              <a:t>m</a:t>
            </a:r>
            <a:r>
              <a:rPr lang="en-US" b="1" dirty="0" smtClean="0"/>
              <a:t>ass:</a:t>
            </a:r>
            <a:r>
              <a:rPr lang="pl-PL" b="1" dirty="0" smtClean="0"/>
              <a:t> 12 kHz – 65 kHz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33400" y="4114800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 x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Flag-poles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486400"/>
            <a:ext cx="1919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 x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antiFlag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-poles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2209800"/>
            <a:ext cx="1494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Compression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34435" y="2209800"/>
            <a:ext cx="101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Rotation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250" y="76200"/>
            <a:ext cx="2702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AMD resonances</a:t>
            </a:r>
            <a:endParaRPr lang="en-US" sz="2800" b="1" dirty="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200400" y="3048000"/>
            <a:ext cx="79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</a:rPr>
              <a:t>Fx</a:t>
            </a:r>
            <a:r>
              <a:rPr lang="en-US" sz="1200" dirty="0" smtClean="0">
                <a:latin typeface="Arial" charset="0"/>
              </a:rPr>
              <a:t>-mode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086600" y="3048000"/>
            <a:ext cx="79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</a:rPr>
              <a:t>Fy</a:t>
            </a:r>
            <a:r>
              <a:rPr lang="en-US" sz="1200" dirty="0" smtClean="0">
                <a:latin typeface="Arial" charset="0"/>
              </a:rPr>
              <a:t>-mode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086839" y="4752201"/>
            <a:ext cx="875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</a:rPr>
              <a:t>aFx</a:t>
            </a:r>
            <a:r>
              <a:rPr lang="en-US" sz="1200" dirty="0" smtClean="0">
                <a:latin typeface="Arial" charset="0"/>
              </a:rPr>
              <a:t>-mode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049239" y="4752201"/>
            <a:ext cx="8755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</a:rPr>
              <a:t>aFy</a:t>
            </a:r>
            <a:r>
              <a:rPr lang="en-US" sz="1200" dirty="0" smtClean="0">
                <a:latin typeface="Arial" charset="0"/>
              </a:rPr>
              <a:t>-mode</a:t>
            </a:r>
            <a:endParaRPr lang="en-US" sz="1200" dirty="0">
              <a:latin typeface="Arial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086600" y="1371600"/>
            <a:ext cx="729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C</a:t>
            </a:r>
            <a:r>
              <a:rPr lang="en-US" sz="1200" dirty="0" smtClean="0">
                <a:latin typeface="Arial" charset="0"/>
              </a:rPr>
              <a:t>-mode</a:t>
            </a:r>
            <a:endParaRPr lang="en-US" sz="1200" dirty="0">
              <a:latin typeface="Arial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232713" y="1371600"/>
            <a:ext cx="729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</a:rPr>
              <a:t>R-mode</a:t>
            </a:r>
            <a:endParaRPr lang="en-US" sz="12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0" y="5007769"/>
            <a:ext cx="1908810" cy="1393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007769"/>
            <a:ext cx="1908810" cy="1393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1908810" cy="1393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76600"/>
            <a:ext cx="1908810" cy="13930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78769"/>
            <a:ext cx="1908810" cy="13930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78769"/>
            <a:ext cx="1908810" cy="13930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65663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S.Gras</a:t>
            </a:r>
            <a:r>
              <a:rPr lang="en-US" sz="800" dirty="0" smtClean="0"/>
              <a:t>  LVC meeting, </a:t>
            </a:r>
            <a:r>
              <a:rPr lang="pl-PL" sz="800" dirty="0" smtClean="0"/>
              <a:t>Bethesda </a:t>
            </a:r>
            <a:r>
              <a:rPr lang="en-US" sz="800" dirty="0" smtClean="0"/>
              <a:t>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878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1054</Words>
  <Application>Microsoft Office PowerPoint</Application>
  <PresentationFormat>On-screen Show (4:3)</PresentationFormat>
  <Paragraphs>217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Slawomir Gras</dc:creator>
  <cp:lastModifiedBy>sgras</cp:lastModifiedBy>
  <cp:revision>156</cp:revision>
  <dcterms:created xsi:type="dcterms:W3CDTF">2013-01-28T19:35:35Z</dcterms:created>
  <dcterms:modified xsi:type="dcterms:W3CDTF">2013-03-18T12:40:36Z</dcterms:modified>
</cp:coreProperties>
</file>