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5" r:id="rId2"/>
    <p:sldId id="261" r:id="rId3"/>
    <p:sldId id="262" r:id="rId4"/>
    <p:sldId id="257" r:id="rId5"/>
    <p:sldId id="263" r:id="rId6"/>
    <p:sldId id="258" r:id="rId7"/>
    <p:sldId id="264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619AD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14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521C8-CD47-A44A-B496-D68AC69F8571}" type="datetimeFigureOut">
              <a:rPr lang="en-US" smtClean="0"/>
              <a:t>5/16/12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DA63B-5081-EA42-BDAB-6CE9DED84B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DAA77-E1A9-1945-9AD6-08F124ECFECE}" type="datetimeFigureOut">
              <a:rPr lang="en-US" smtClean="0"/>
              <a:t>5/16/12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09E08-362F-9A4F-B70F-C878517F0A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09E08-362F-9A4F-B70F-C878517F0A2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3CE2-AE0C-C948-95A7-4C84133B3ECE}" type="datetime1">
              <a:rPr lang="en-US" smtClean="0"/>
              <a:t>5/16/12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L.Barsotti - GWADW2012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FFD1-E80B-9F43-98DA-A93909160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A0347-2F65-3E4C-A540-CC8E295B41B6}" type="datetime1">
              <a:rPr lang="en-US" smtClean="0"/>
              <a:t>5/16/12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L.Barsotti - GWADW2012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FFD1-E80B-9F43-98DA-A93909160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2C424-8169-4446-A484-6C189295406B}" type="datetime1">
              <a:rPr lang="en-US" smtClean="0"/>
              <a:t>5/16/12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L.Barsotti - GWADW2012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FFD1-E80B-9F43-98DA-A93909160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4515-4DD0-3B42-B77E-5362AAAB9A1E}" type="datetime1">
              <a:rPr lang="en-US" smtClean="0"/>
              <a:t>5/16/12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L.Barsotti - GWADW2012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FFD1-E80B-9F43-98DA-A93909160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547A-B47D-9D43-8742-9B26111275C0}" type="datetime1">
              <a:rPr lang="en-US" smtClean="0"/>
              <a:t>5/16/12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L.Barsotti - GWADW2012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FFD1-E80B-9F43-98DA-A93909160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533B-2046-324B-8C43-E2B8FA2CA9BF}" type="datetime1">
              <a:rPr lang="en-US" smtClean="0"/>
              <a:t>5/16/12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L.Barsotti - GWADW2012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FFD1-E80B-9F43-98DA-A93909160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343-A0D5-FF44-AFF2-631A445D9FCB}" type="datetime1">
              <a:rPr lang="en-US" smtClean="0"/>
              <a:t>5/16/12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L.Barsotti - GWADW2012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FFD1-E80B-9F43-98DA-A93909160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2CA-A640-B447-B532-30F373B1A85D}" type="datetime1">
              <a:rPr lang="en-US" smtClean="0"/>
              <a:t>5/16/12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L.Barsotti - GWADW2012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FFD1-E80B-9F43-98DA-A93909160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0E44-8638-1443-86B5-C288C7C8428A}" type="datetime1">
              <a:rPr lang="en-US" smtClean="0"/>
              <a:t>5/16/12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L.Barsotti - GWADW2012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FFD1-E80B-9F43-98DA-A93909160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45CD-CCD2-D045-952A-86A29879A57F}" type="datetime1">
              <a:rPr lang="en-US" smtClean="0"/>
              <a:t>5/16/12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L.Barsotti - GWADW2012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FFD1-E80B-9F43-98DA-A93909160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84DF-3494-B14C-980F-BE1F74514E44}" type="datetime1">
              <a:rPr lang="en-US" smtClean="0"/>
              <a:t>5/16/12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L.Barsotti - GWADW2012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FFD1-E80B-9F43-98DA-A93909160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DC618-3B17-C94C-A7B1-38A75DF49BA9}" type="datetime1">
              <a:rPr lang="en-US" smtClean="0"/>
              <a:t>5/16/12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L.Barsotti - GWADW2012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4FFD1-E80B-9F43-98DA-A93909160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df"/><Relationship Id="rId9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df"/><Relationship Id="rId5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</a:t>
            </a:r>
            <a:r>
              <a:rPr lang="en-US" dirty="0" smtClean="0"/>
              <a:t> in </a:t>
            </a:r>
            <a:r>
              <a:rPr lang="en-US" dirty="0" smtClean="0"/>
              <a:t>the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High Frequency </a:t>
            </a:r>
            <a:r>
              <a:rPr lang="en-US" dirty="0" smtClean="0"/>
              <a:t>Region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- Squeezing -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Lisa Barsotti, LIGO-MIT</a:t>
            </a:r>
          </a:p>
          <a:p>
            <a:endParaRPr lang="en-US" dirty="0" smtClean="0"/>
          </a:p>
          <a:p>
            <a:r>
              <a:rPr lang="en-US" dirty="0" smtClean="0"/>
              <a:t>GWADW2012 – Round Table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35210" y="4455413"/>
            <a:ext cx="1673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LIGO-G1200571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QZtoday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t="8474"/>
              <a:stretch>
                <a:fillRect/>
              </a:stretch>
            </p:blipFill>
          </mc:Choice>
          <mc:Fallback>
            <p:blipFill>
              <a:blip r:embed="rId3"/>
              <a:srcRect t="8474"/>
              <a:stretch>
                <a:fillRect/>
              </a:stretch>
            </p:blipFill>
          </mc:Fallback>
        </mc:AlternateContent>
        <p:spPr>
          <a:xfrm>
            <a:off x="134470" y="581141"/>
            <a:ext cx="8875059" cy="627685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74518" y="5061185"/>
            <a:ext cx="386811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Same NS-NS as </a:t>
            </a:r>
            <a:r>
              <a:rPr lang="en-US" dirty="0" err="1" smtClean="0"/>
              <a:t>aLIGO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</a:p>
          <a:p>
            <a:r>
              <a:rPr lang="en-US" dirty="0" smtClean="0"/>
              <a:t>better </a:t>
            </a:r>
            <a:r>
              <a:rPr lang="en-US" dirty="0" smtClean="0"/>
              <a:t>high frequency performance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96176" y="211809"/>
            <a:ext cx="4857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Quantum-Enhanced Advanced LIGO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591966" y="3928082"/>
            <a:ext cx="1323775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 dB measured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/>
          <a:p>
            <a:r>
              <a:rPr lang="en-US" smtClean="0"/>
              <a:t>L.Barsotti - GWADW2012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4470" y="6488668"/>
            <a:ext cx="1673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LIGO-G1200571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QZtoday_phas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 rot="16200000">
            <a:off x="1471719" y="-550177"/>
            <a:ext cx="6433802" cy="83260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2295" y="188148"/>
            <a:ext cx="6716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Still with frequency independent squeezing (no filter cavities)</a:t>
            </a:r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/>
          <a:p>
            <a:r>
              <a:rPr lang="en-US" smtClean="0"/>
              <a:t>L.Barsotti - GWADW2012</a:t>
            </a: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34470" y="6488668"/>
            <a:ext cx="1673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LIGO-G1200571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ExtremeSQZ_phaseNoise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9"/>
              <a:stretch>
                <a:fillRect/>
              </a:stretch>
            </p:blipFill>
          </mc:Fallback>
        </mc:AlternateContent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5" name="5-Point Star 4"/>
          <p:cNvSpPr/>
          <p:nvPr/>
        </p:nvSpPr>
        <p:spPr>
          <a:xfrm>
            <a:off x="2617707" y="3949040"/>
            <a:ext cx="822960" cy="822960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/>
          <a:p>
            <a:r>
              <a:rPr lang="en-US" smtClean="0"/>
              <a:t>L.Barsotti - GWADW2012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4470" y="6488668"/>
            <a:ext cx="1673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LIGO-G1200571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ExtremeSQZ_phaseNoise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3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9"/>
              <a:stretch>
                <a:fillRect/>
              </a:stretch>
            </p:blipFill>
          </mc:Fallback>
        </mc:AlternateContent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5-Point Star 2"/>
          <p:cNvSpPr/>
          <p:nvPr/>
        </p:nvSpPr>
        <p:spPr>
          <a:xfrm>
            <a:off x="2617707" y="3949040"/>
            <a:ext cx="822960" cy="822960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5-Point Star 3"/>
          <p:cNvSpPr/>
          <p:nvPr/>
        </p:nvSpPr>
        <p:spPr>
          <a:xfrm>
            <a:off x="3936625" y="2662107"/>
            <a:ext cx="822960" cy="82296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5-Point Star 4"/>
          <p:cNvSpPr/>
          <p:nvPr/>
        </p:nvSpPr>
        <p:spPr>
          <a:xfrm>
            <a:off x="5556580" y="1469248"/>
            <a:ext cx="822960" cy="822960"/>
          </a:xfrm>
          <a:prstGeom prst="star5">
            <a:avLst/>
          </a:prstGeom>
          <a:solidFill>
            <a:srgbClr val="3366FF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/>
          <a:p>
            <a:r>
              <a:rPr lang="en-US" smtClean="0"/>
              <a:t>L.Barsotti - GWADW2012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4470" y="6488668"/>
            <a:ext cx="1673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LIGO-G1200571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xtremeSQZ_phaseNoise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5-Point Star 2"/>
          <p:cNvSpPr/>
          <p:nvPr/>
        </p:nvSpPr>
        <p:spPr>
          <a:xfrm>
            <a:off x="5556580" y="1469248"/>
            <a:ext cx="822960" cy="822960"/>
          </a:xfrm>
          <a:prstGeom prst="star5">
            <a:avLst/>
          </a:prstGeom>
          <a:solidFill>
            <a:srgbClr val="3366FF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/>
          <a:p>
            <a:r>
              <a:rPr lang="en-US" smtClean="0"/>
              <a:t>L.Barsotti - GWADW2012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4470" y="6488668"/>
            <a:ext cx="1673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LIGO-G1200571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525963"/>
          </a:xfrm>
        </p:spPr>
        <p:txBody>
          <a:bodyPr/>
          <a:lstStyle/>
          <a:p>
            <a:pPr>
              <a:buFont typeface="Wingdings" charset="2"/>
              <a:buChar char="²"/>
            </a:pPr>
            <a:r>
              <a:rPr lang="en-US" dirty="0" smtClean="0"/>
              <a:t> We know how to get ready for </a:t>
            </a:r>
            <a:r>
              <a:rPr lang="en-US" dirty="0" err="1" smtClean="0"/>
              <a:t>aLIGO</a:t>
            </a:r>
            <a:r>
              <a:rPr lang="en-US" dirty="0" smtClean="0"/>
              <a:t> (6 dB)</a:t>
            </a:r>
          </a:p>
          <a:p>
            <a:pPr lvl="2">
              <a:buFont typeface="Wingdings" charset="2"/>
              <a:buChar char="²"/>
            </a:pPr>
            <a:r>
              <a:rPr lang="en-US" dirty="0" smtClean="0"/>
              <a:t>Auto-alignment, better </a:t>
            </a:r>
            <a:r>
              <a:rPr lang="en-US" dirty="0" err="1" smtClean="0"/>
              <a:t>sqz</a:t>
            </a:r>
            <a:r>
              <a:rPr lang="en-US" dirty="0" smtClean="0"/>
              <a:t> angle sensing, mode matching, OPO temperature control, high </a:t>
            </a:r>
            <a:r>
              <a:rPr lang="en-US" dirty="0" smtClean="0"/>
              <a:t>OMC </a:t>
            </a:r>
            <a:r>
              <a:rPr lang="en-US" dirty="0" smtClean="0"/>
              <a:t>transmission,…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 10 dB is really hard, 15 dB is a dream, unless</a:t>
            </a:r>
          </a:p>
          <a:p>
            <a:pPr marL="1257300" lvl="4" indent="-342900">
              <a:buFont typeface="Wingdings" charset="2"/>
              <a:buChar char="²"/>
            </a:pPr>
            <a:r>
              <a:rPr lang="en-US" sz="2400" dirty="0" smtClean="0"/>
              <a:t>Think 0 </a:t>
            </a:r>
            <a:r>
              <a:rPr lang="en-US" sz="2400" dirty="0" smtClean="0"/>
              <a:t>losses, 0 </a:t>
            </a:r>
            <a:r>
              <a:rPr lang="en-US" sz="2400" dirty="0" smtClean="0"/>
              <a:t>phase </a:t>
            </a:r>
            <a:r>
              <a:rPr lang="en-US" sz="2400" dirty="0" smtClean="0"/>
              <a:t>noise</a:t>
            </a:r>
          </a:p>
          <a:p>
            <a:pPr lvl="2">
              <a:buFont typeface="Wingdings" charset="2"/>
              <a:buChar char="²"/>
            </a:pPr>
            <a:r>
              <a:rPr lang="en-US" dirty="0" smtClean="0"/>
              <a:t>If you have 10 things which have 0.5% losses each,</a:t>
            </a:r>
          </a:p>
          <a:p>
            <a:pPr lvl="2">
              <a:buNone/>
            </a:pPr>
            <a:r>
              <a:rPr lang="en-US" dirty="0" smtClean="0"/>
              <a:t>    total losses are &gt;&gt; 2%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Font typeface="Wingdings" charset="2"/>
              <a:buChar char="²"/>
            </a:pPr>
            <a:endParaRPr lang="en-US" dirty="0" smtClean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/>
          <a:p>
            <a:r>
              <a:rPr lang="en-US" smtClean="0"/>
              <a:t>L.Barsotti - GWADW2012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4470" y="6488668"/>
            <a:ext cx="1673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LIGO-G1200571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Arrow 9"/>
          <p:cNvSpPr/>
          <p:nvPr/>
        </p:nvSpPr>
        <p:spPr>
          <a:xfrm>
            <a:off x="2227816" y="1422355"/>
            <a:ext cx="6916184" cy="2001708"/>
          </a:xfrm>
          <a:prstGeom prst="rightArrow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rgbClr val="619AD7"/>
              </a:gs>
            </a:gsLst>
            <a:lin ang="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1928163"/>
            <a:ext cx="2227816" cy="1000854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57200" y="3874272"/>
            <a:ext cx="301905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0586" y="1422355"/>
            <a:ext cx="1249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2012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999016" y="1422355"/>
            <a:ext cx="1249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2016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90586" y="2252695"/>
            <a:ext cx="902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 dB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042064" y="2239301"/>
            <a:ext cx="902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 dB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606596" y="1422355"/>
            <a:ext cx="1249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2020</a:t>
            </a:r>
            <a:endParaRPr lang="en-US" sz="2400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48636"/>
            <a:ext cx="8229600" cy="1143000"/>
          </a:xfrm>
        </p:spPr>
        <p:txBody>
          <a:bodyPr/>
          <a:lstStyle/>
          <a:p>
            <a:r>
              <a:rPr lang="en-US" dirty="0" smtClean="0"/>
              <a:t>The Quantum Future (1 dB/year)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90236" y="2231171"/>
            <a:ext cx="1066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 dB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8034855" y="2345685"/>
            <a:ext cx="1066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15 dB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8077903" y="2000338"/>
            <a:ext cx="834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202</a:t>
            </a:r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-15120" y="2929017"/>
            <a:ext cx="3916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Long term stability (alignment, OPO temperature, </a:t>
            </a:r>
            <a:r>
              <a:rPr lang="en-US" dirty="0" err="1" smtClean="0"/>
              <a:t>sqz</a:t>
            </a:r>
            <a:r>
              <a:rPr lang="en-US" dirty="0" smtClean="0"/>
              <a:t> phase,..) </a:t>
            </a:r>
          </a:p>
          <a:p>
            <a:pPr algn="ctr"/>
            <a:r>
              <a:rPr lang="en-US" dirty="0" smtClean="0"/>
              <a:t>macroscopic losses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7200" y="5034963"/>
            <a:ext cx="5860161" cy="1588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6108" y="4207889"/>
            <a:ext cx="6280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1-2% losses in Faradays, &gt;98% mode matching, OMC &gt; 99%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41960" y="4577221"/>
            <a:ext cx="6678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Filter cavity to mitigate additional quantum noise at low frequency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812472" y="6167756"/>
            <a:ext cx="6674232" cy="158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227816" y="5434743"/>
            <a:ext cx="58070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Everything &lt;&lt;1% losses (Faradays, OPO, OMC , IFO, ..)</a:t>
            </a:r>
          </a:p>
          <a:p>
            <a:pPr algn="ctr"/>
            <a:r>
              <a:rPr lang="en-US" dirty="0" smtClean="0"/>
              <a:t>Filter cavities to beat radiation pressure noise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…or some new idea!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/>
          <a:p>
            <a:r>
              <a:rPr lang="en-US" smtClean="0"/>
              <a:t>L.Barsotti - GWADW2012</a:t>
            </a: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34470" y="6488668"/>
            <a:ext cx="1673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LIGO-G1200571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273</Words>
  <Application>Microsoft Macintosh PowerPoint</Application>
  <PresentationFormat>On-screen Show (4:3)</PresentationFormat>
  <Paragraphs>51</Paragraphs>
  <Slides>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Challenges in the  High Frequency Region    - Squeezing -</vt:lpstr>
      <vt:lpstr>Slide 2</vt:lpstr>
      <vt:lpstr>Slide 3</vt:lpstr>
      <vt:lpstr>Slide 4</vt:lpstr>
      <vt:lpstr>Slide 5</vt:lpstr>
      <vt:lpstr>Slide 6</vt:lpstr>
      <vt:lpstr>The Message</vt:lpstr>
      <vt:lpstr>The Quantum Future (1 dB/year)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Lisa Barsotti</dc:creator>
  <cp:lastModifiedBy>Lisa Barsotti</cp:lastModifiedBy>
  <cp:revision>18</cp:revision>
  <dcterms:created xsi:type="dcterms:W3CDTF">2012-05-16T20:58:38Z</dcterms:created>
  <dcterms:modified xsi:type="dcterms:W3CDTF">2012-05-17T07:08:16Z</dcterms:modified>
</cp:coreProperties>
</file>