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8" r:id="rId2"/>
    <p:sldId id="257" r:id="rId3"/>
    <p:sldId id="259" r:id="rId4"/>
    <p:sldId id="277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4" r:id="rId15"/>
    <p:sldId id="280" r:id="rId16"/>
    <p:sldId id="276" r:id="rId17"/>
    <p:sldId id="270" r:id="rId18"/>
    <p:sldId id="275" r:id="rId19"/>
    <p:sldId id="269" r:id="rId20"/>
    <p:sldId id="271" r:id="rId21"/>
    <p:sldId id="281" r:id="rId22"/>
    <p:sldId id="272" r:id="rId23"/>
    <p:sldId id="273" r:id="rId24"/>
    <p:sldId id="278" r:id="rId25"/>
    <p:sldId id="279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 autoAdjust="0"/>
    <p:restoredTop sz="94614" autoAdjust="0"/>
  </p:normalViewPr>
  <p:slideViewPr>
    <p:cSldViewPr snapToGrid="0" snapToObjects="1">
      <p:cViewPr>
        <p:scale>
          <a:sx n="95" d="100"/>
          <a:sy n="95" d="100"/>
        </p:scale>
        <p:origin x="-488" y="-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F9BCE4-EA8C-9F40-B2AD-CD9C21576023}" type="datetimeFigureOut">
              <a:rPr lang="en-US" smtClean="0"/>
              <a:t>3/21/12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18F00B-EE64-274E-91DF-AE6726A2A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0528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BBD202-0FFB-F54D-8EA9-ECABD3E9835D}" type="datetimeFigureOut">
              <a:rPr lang="en-US" smtClean="0"/>
              <a:t>3/21/12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84B3C9-A3A1-4042-806B-F06800DC3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7932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(3/16/12 15:38) -----</a:t>
            </a:r>
          </a:p>
          <a:p>
            <a:r>
              <a:rPr lang="en-US"/>
              <a:t>1.7 is upper limit!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4B3C9-A3A1-4042-806B-F06800DC310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555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Relationship Id="rId3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Relationship Id="rId3" Type="http://schemas.openxmlformats.org/officeDocument/2006/relationships/image" Target="../media/image4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emf"/><Relationship Id="rId3" Type="http://schemas.openxmlformats.org/officeDocument/2006/relationships/image" Target="../media/image6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emf"/><Relationship Id="rId3" Type="http://schemas.openxmlformats.org/officeDocument/2006/relationships/image" Target="../media/image6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emf"/><Relationship Id="rId3" Type="http://schemas.openxmlformats.org/officeDocument/2006/relationships/image" Target="../media/image6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emf"/><Relationship Id="rId3" Type="http://schemas.openxmlformats.org/officeDocument/2006/relationships/image" Target="../media/image6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1817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76903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239434"/>
            <a:ext cx="6400800" cy="68627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080" y="6224852"/>
            <a:ext cx="1362329" cy="644345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0" y="6182466"/>
            <a:ext cx="9144000" cy="0"/>
          </a:xfrm>
          <a:prstGeom prst="line">
            <a:avLst/>
          </a:prstGeom>
          <a:ln w="57150" cmpd="sng"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5230930"/>
            <a:ext cx="2647950" cy="763587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 dirty="0" smtClean="0"/>
              <a:t>Click to edit event and place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6334959" y="5648795"/>
            <a:ext cx="2338671" cy="341371"/>
          </a:xfrm>
        </p:spPr>
        <p:txBody>
          <a:bodyPr anchor="b">
            <a:noAutofit/>
          </a:bodyPr>
          <a:lstStyle>
            <a:lvl1pPr marL="0" indent="0" algn="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 dirty="0" smtClean="0"/>
              <a:t>Click to edit date</a:t>
            </a:r>
          </a:p>
        </p:txBody>
      </p:sp>
      <p:pic>
        <p:nvPicPr>
          <p:cNvPr id="4" name="Picture 3" descr="advlogo_final.pdf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7936" y="6193663"/>
            <a:ext cx="1261944" cy="67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266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FABD2-89F9-8445-88C0-62D77C8F1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077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453997"/>
            <a:ext cx="9144000" cy="428467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1037" y="159935"/>
            <a:ext cx="8551333" cy="912511"/>
          </a:xfrm>
        </p:spPr>
        <p:txBody>
          <a:bodyPr anchor="t">
            <a:normAutofit/>
          </a:bodyPr>
          <a:lstStyle>
            <a:lvl1pPr>
              <a:lnSpc>
                <a:spcPct val="80000"/>
              </a:lnSpc>
              <a:defRPr sz="3200"/>
            </a:lvl1pPr>
          </a:lstStyle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037" y="1326444"/>
            <a:ext cx="8551333" cy="5042371"/>
          </a:xfrm>
        </p:spPr>
        <p:txBody>
          <a:bodyPr>
            <a:normAutofit/>
          </a:bodyPr>
          <a:lstStyle>
            <a:lvl1pPr>
              <a:buSzPct val="100000"/>
              <a:defRPr sz="2000"/>
            </a:lvl1pPr>
            <a:lvl2pPr marL="742950" indent="-285750">
              <a:buSzPct val="100000"/>
              <a:buFont typeface="Arial"/>
              <a:buChar char="•"/>
              <a:defRPr sz="1800"/>
            </a:lvl2pPr>
            <a:lvl3pPr marL="1143000" indent="-228600">
              <a:buFont typeface="Wingdings" charset="2"/>
              <a:buChar char="§"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03269" y="6554384"/>
            <a:ext cx="2133600" cy="272454"/>
          </a:xfrm>
        </p:spPr>
        <p:txBody>
          <a:bodyPr/>
          <a:lstStyle>
            <a:lvl1pPr algn="ctr">
              <a:defRPr/>
            </a:lvl1pPr>
          </a:lstStyle>
          <a:p>
            <a:fld id="{A30FABD2-89F9-8445-88C0-62D77C8F14A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71" y="6492121"/>
            <a:ext cx="797246" cy="377076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0" y="6460596"/>
            <a:ext cx="9144000" cy="0"/>
          </a:xfrm>
          <a:prstGeom prst="line">
            <a:avLst/>
          </a:prstGeom>
          <a:ln w="38100" cmpd="sng"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dvlogo_final.pdf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7915" y="6460372"/>
            <a:ext cx="806517" cy="431738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871285" y="6554384"/>
            <a:ext cx="1289050" cy="272454"/>
          </a:xfr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pPr lvl="0"/>
            <a:r>
              <a:rPr lang="en-US" sz="1000" dirty="0" smtClean="0"/>
              <a:t>Code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180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453997"/>
            <a:ext cx="9144000" cy="428467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1037" y="159935"/>
            <a:ext cx="8551333" cy="912511"/>
          </a:xfrm>
        </p:spPr>
        <p:txBody>
          <a:bodyPr anchor="t">
            <a:normAutofit/>
          </a:bodyPr>
          <a:lstStyle>
            <a:lvl1pPr>
              <a:lnSpc>
                <a:spcPct val="80000"/>
              </a:lnSpc>
              <a:defRPr sz="3200"/>
            </a:lvl1pPr>
          </a:lstStyle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038" y="1326444"/>
            <a:ext cx="4223926" cy="5042371"/>
          </a:xfrm>
        </p:spPr>
        <p:txBody>
          <a:bodyPr>
            <a:normAutofit/>
          </a:bodyPr>
          <a:lstStyle>
            <a:lvl1pPr>
              <a:buSzPct val="100000"/>
              <a:defRPr sz="2000"/>
            </a:lvl1pPr>
            <a:lvl2pPr marL="742950" indent="-285750">
              <a:buSzPct val="100000"/>
              <a:buFont typeface="Arial"/>
              <a:buChar char="•"/>
              <a:defRPr sz="1800"/>
            </a:lvl2pPr>
            <a:lvl3pPr marL="1143000" indent="-228600">
              <a:buFont typeface="Wingdings" charset="2"/>
              <a:buChar char="§"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03269" y="6554384"/>
            <a:ext cx="2133600" cy="272454"/>
          </a:xfrm>
        </p:spPr>
        <p:txBody>
          <a:bodyPr/>
          <a:lstStyle>
            <a:lvl1pPr algn="ctr">
              <a:defRPr/>
            </a:lvl1pPr>
          </a:lstStyle>
          <a:p>
            <a:fld id="{A30FABD2-89F9-8445-88C0-62D77C8F14A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71" y="6492121"/>
            <a:ext cx="797246" cy="377076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0" y="6460596"/>
            <a:ext cx="9144000" cy="0"/>
          </a:xfrm>
          <a:prstGeom prst="line">
            <a:avLst/>
          </a:prstGeom>
          <a:ln w="38100" cmpd="sng"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4524375" y="1327150"/>
            <a:ext cx="4327995" cy="5041900"/>
          </a:xfrm>
        </p:spPr>
        <p:txBody>
          <a:bodyPr/>
          <a:lstStyle/>
          <a:p>
            <a:endParaRPr lang="en-US"/>
          </a:p>
        </p:txBody>
      </p:sp>
      <p:pic>
        <p:nvPicPr>
          <p:cNvPr id="13" name="Picture 12" descr="advlogo_final.pdf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7915" y="6460372"/>
            <a:ext cx="806517" cy="431738"/>
          </a:xfrm>
          <a:prstGeom prst="rect">
            <a:avLst/>
          </a:prstGeom>
        </p:spPr>
      </p:pic>
      <p:sp>
        <p:nvSpPr>
          <p:cNvPr id="10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871285" y="6554384"/>
            <a:ext cx="1289050" cy="272454"/>
          </a:xfr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pPr lvl="0"/>
            <a:r>
              <a:rPr lang="en-US" sz="1000" dirty="0" smtClean="0"/>
              <a:t>Code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195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453997"/>
            <a:ext cx="9144000" cy="428467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1037" y="159935"/>
            <a:ext cx="8551333" cy="912511"/>
          </a:xfrm>
        </p:spPr>
        <p:txBody>
          <a:bodyPr anchor="t">
            <a:normAutofit/>
          </a:bodyPr>
          <a:lstStyle>
            <a:lvl1pPr>
              <a:lnSpc>
                <a:spcPct val="80000"/>
              </a:lnSpc>
              <a:defRPr sz="3200"/>
            </a:lvl1pPr>
          </a:lstStyle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038" y="1326444"/>
            <a:ext cx="4223926" cy="5042371"/>
          </a:xfrm>
        </p:spPr>
        <p:txBody>
          <a:bodyPr>
            <a:normAutofit/>
          </a:bodyPr>
          <a:lstStyle>
            <a:lvl1pPr>
              <a:buSzPct val="100000"/>
              <a:defRPr sz="2000"/>
            </a:lvl1pPr>
            <a:lvl2pPr marL="742950" indent="-285750">
              <a:buSzPct val="100000"/>
              <a:buFont typeface="Arial"/>
              <a:buChar char="•"/>
              <a:defRPr sz="1800"/>
            </a:lvl2pPr>
            <a:lvl3pPr marL="1143000" indent="-228600">
              <a:buFont typeface="Wingdings" charset="2"/>
              <a:buChar char="§"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03269" y="6554384"/>
            <a:ext cx="2133600" cy="272454"/>
          </a:xfrm>
        </p:spPr>
        <p:txBody>
          <a:bodyPr/>
          <a:lstStyle>
            <a:lvl1pPr algn="ctr">
              <a:defRPr/>
            </a:lvl1pPr>
          </a:lstStyle>
          <a:p>
            <a:fld id="{A30FABD2-89F9-8445-88C0-62D77C8F14A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71" y="6492121"/>
            <a:ext cx="797246" cy="377076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0" y="6460596"/>
            <a:ext cx="9144000" cy="0"/>
          </a:xfrm>
          <a:prstGeom prst="line">
            <a:avLst/>
          </a:prstGeom>
          <a:ln w="38100" cmpd="sng"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4566707" y="1327150"/>
            <a:ext cx="4327995" cy="2525183"/>
          </a:xfrm>
        </p:spPr>
        <p:txBody>
          <a:bodyPr/>
          <a:lstStyle/>
          <a:p>
            <a:endParaRPr lang="en-US"/>
          </a:p>
        </p:txBody>
      </p:sp>
      <p:pic>
        <p:nvPicPr>
          <p:cNvPr id="13" name="Picture 12" descr="advlogo_final.pdf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7915" y="6460372"/>
            <a:ext cx="806517" cy="431738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567238" y="3852863"/>
            <a:ext cx="4327525" cy="2516187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6871285" y="6554384"/>
            <a:ext cx="1289050" cy="272454"/>
          </a:xfr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pPr lvl="0"/>
            <a:r>
              <a:rPr lang="en-US" sz="1000" dirty="0" smtClean="0"/>
              <a:t>Code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823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453997"/>
            <a:ext cx="9144000" cy="428467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1037" y="159935"/>
            <a:ext cx="8551333" cy="912511"/>
          </a:xfrm>
        </p:spPr>
        <p:txBody>
          <a:bodyPr anchor="t">
            <a:normAutofit/>
          </a:bodyPr>
          <a:lstStyle>
            <a:lvl1pPr>
              <a:lnSpc>
                <a:spcPct val="80000"/>
              </a:lnSpc>
              <a:defRPr sz="3200"/>
            </a:lvl1pPr>
          </a:lstStyle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038" y="1326444"/>
            <a:ext cx="4223926" cy="5042371"/>
          </a:xfrm>
        </p:spPr>
        <p:txBody>
          <a:bodyPr>
            <a:normAutofit/>
          </a:bodyPr>
          <a:lstStyle>
            <a:lvl1pPr>
              <a:buSzPct val="100000"/>
              <a:defRPr sz="2000"/>
            </a:lvl1pPr>
            <a:lvl2pPr marL="742950" indent="-285750">
              <a:buSzPct val="100000"/>
              <a:buFont typeface="Arial"/>
              <a:buChar char="•"/>
              <a:defRPr sz="1800"/>
            </a:lvl2pPr>
            <a:lvl3pPr marL="1143000" indent="-228600">
              <a:buFont typeface="Wingdings" charset="2"/>
              <a:buChar char="§"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03269" y="6554384"/>
            <a:ext cx="2133600" cy="272454"/>
          </a:xfrm>
        </p:spPr>
        <p:txBody>
          <a:bodyPr/>
          <a:lstStyle>
            <a:lvl1pPr algn="ctr">
              <a:defRPr/>
            </a:lvl1pPr>
          </a:lstStyle>
          <a:p>
            <a:fld id="{A30FABD2-89F9-8445-88C0-62D77C8F14A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71" y="6492121"/>
            <a:ext cx="797246" cy="377076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0" y="6460596"/>
            <a:ext cx="9144000" cy="0"/>
          </a:xfrm>
          <a:prstGeom prst="line">
            <a:avLst/>
          </a:prstGeom>
          <a:ln w="38100" cmpd="sng"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4566707" y="1327150"/>
            <a:ext cx="4327995" cy="1646767"/>
          </a:xfrm>
        </p:spPr>
        <p:txBody>
          <a:bodyPr/>
          <a:lstStyle/>
          <a:p>
            <a:endParaRPr lang="en-US"/>
          </a:p>
        </p:txBody>
      </p:sp>
      <p:pic>
        <p:nvPicPr>
          <p:cNvPr id="13" name="Picture 12" descr="advlogo_final.pdf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7915" y="6460372"/>
            <a:ext cx="806517" cy="431738"/>
          </a:xfrm>
          <a:prstGeom prst="rect">
            <a:avLst/>
          </a:prstGeom>
        </p:spPr>
      </p:pic>
      <p:sp>
        <p:nvSpPr>
          <p:cNvPr id="14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566707" y="3031066"/>
            <a:ext cx="4327995" cy="1646767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4566707" y="4724399"/>
            <a:ext cx="4327995" cy="1646767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6871285" y="6554384"/>
            <a:ext cx="1289050" cy="272454"/>
          </a:xfr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pPr lvl="0"/>
            <a:r>
              <a:rPr lang="en-US" sz="1000" dirty="0" smtClean="0"/>
              <a:t>Code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028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453997"/>
            <a:ext cx="9144000" cy="428467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1037" y="159935"/>
            <a:ext cx="8551333" cy="912511"/>
          </a:xfrm>
        </p:spPr>
        <p:txBody>
          <a:bodyPr anchor="t">
            <a:normAutofit/>
          </a:bodyPr>
          <a:lstStyle>
            <a:lvl1pPr>
              <a:lnSpc>
                <a:spcPct val="80000"/>
              </a:lnSpc>
              <a:defRPr sz="3200"/>
            </a:lvl1pPr>
          </a:lstStyle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03269" y="6554384"/>
            <a:ext cx="2133600" cy="272454"/>
          </a:xfrm>
        </p:spPr>
        <p:txBody>
          <a:bodyPr/>
          <a:lstStyle>
            <a:lvl1pPr algn="ctr">
              <a:defRPr/>
            </a:lvl1pPr>
          </a:lstStyle>
          <a:p>
            <a:fld id="{A30FABD2-89F9-8445-88C0-62D77C8F14A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71" y="6492121"/>
            <a:ext cx="797246" cy="377076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0" y="6460596"/>
            <a:ext cx="9144000" cy="0"/>
          </a:xfrm>
          <a:prstGeom prst="line">
            <a:avLst/>
          </a:prstGeom>
          <a:ln w="38100" cmpd="sng"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301037" y="1327150"/>
            <a:ext cx="8551333" cy="5041900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8" descr="advlogo_final.pdf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7915" y="6460372"/>
            <a:ext cx="806517" cy="431738"/>
          </a:xfrm>
          <a:prstGeom prst="rect">
            <a:avLst/>
          </a:prstGeom>
        </p:spPr>
      </p:pic>
      <p:sp>
        <p:nvSpPr>
          <p:cNvPr id="10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871285" y="6554384"/>
            <a:ext cx="1289050" cy="272454"/>
          </a:xfr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pPr lvl="0"/>
            <a:r>
              <a:rPr lang="en-US" sz="1000" dirty="0" smtClean="0"/>
              <a:t>Code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203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1037" y="159935"/>
            <a:ext cx="8551333" cy="912511"/>
          </a:xfrm>
        </p:spPr>
        <p:txBody>
          <a:bodyPr anchor="t">
            <a:normAutofit/>
          </a:bodyPr>
          <a:lstStyle>
            <a:lvl1pPr>
              <a:lnSpc>
                <a:spcPct val="80000"/>
              </a:lnSpc>
              <a:defRPr sz="3200"/>
            </a:lvl1pPr>
          </a:lstStyle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03269" y="6554384"/>
            <a:ext cx="2133600" cy="272454"/>
          </a:xfrm>
        </p:spPr>
        <p:txBody>
          <a:bodyPr/>
          <a:lstStyle>
            <a:lvl1pPr algn="ctr">
              <a:defRPr/>
            </a:lvl1pPr>
          </a:lstStyle>
          <a:p>
            <a:fld id="{A30FABD2-89F9-8445-88C0-62D77C8F14A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993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FABD2-89F9-8445-88C0-62D77C8F1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483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FABD2-89F9-8445-88C0-62D77C8F1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349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0FABD2-89F9-8445-88C0-62D77C8F1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632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2" r:id="rId4"/>
    <p:sldLayoutId id="2147483663" r:id="rId5"/>
    <p:sldLayoutId id="2147483661" r:id="rId6"/>
    <p:sldLayoutId id="2147483664" r:id="rId7"/>
    <p:sldLayoutId id="2147483651" r:id="rId8"/>
    <p:sldLayoutId id="2147483656" r:id="rId9"/>
    <p:sldLayoutId id="2147483657" r:id="rId10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emf"/><Relationship Id="rId3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emf"/><Relationship Id="rId5" Type="http://schemas.openxmlformats.org/officeDocument/2006/relationships/image" Target="../media/image29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30.png"/><Relationship Id="rId5" Type="http://schemas.openxmlformats.org/officeDocument/2006/relationships/image" Target="../media/image31.jpeg"/><Relationship Id="rId6" Type="http://schemas.openxmlformats.org/officeDocument/2006/relationships/image" Target="../media/image32.JP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4.png"/><Relationship Id="rId12" Type="http://schemas.openxmlformats.org/officeDocument/2006/relationships/image" Target="../media/image35.png"/><Relationship Id="rId13" Type="http://schemas.openxmlformats.org/officeDocument/2006/relationships/image" Target="../media/image36.png"/><Relationship Id="rId1" Type="http://schemas.microsoft.com/office/2007/relationships/media" Target="../media/media2.avi"/><Relationship Id="rId2" Type="http://schemas.openxmlformats.org/officeDocument/2006/relationships/video" Target="../media/media2.avi"/><Relationship Id="rId3" Type="http://schemas.microsoft.com/office/2007/relationships/media" Target="../media/media3.avi"/><Relationship Id="rId4" Type="http://schemas.openxmlformats.org/officeDocument/2006/relationships/video" Target="../media/media3.avi"/><Relationship Id="rId5" Type="http://schemas.microsoft.com/office/2007/relationships/media" Target="../media/media4.avi"/><Relationship Id="rId6" Type="http://schemas.openxmlformats.org/officeDocument/2006/relationships/video" Target="../media/media4.avi"/><Relationship Id="rId7" Type="http://schemas.microsoft.com/office/2007/relationships/media" Target="../media/media5.avi"/><Relationship Id="rId8" Type="http://schemas.openxmlformats.org/officeDocument/2006/relationships/video" Target="../media/media5.avi"/><Relationship Id="rId9" Type="http://schemas.openxmlformats.org/officeDocument/2006/relationships/slideLayout" Target="../slideLayouts/slideLayout7.xml"/><Relationship Id="rId10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jpeg"/><Relationship Id="rId3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jpeg"/><Relationship Id="rId3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200" b="0" i="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Compact, in-vacuum seismic isolation systems for Advanced Virgo</a:t>
            </a:r>
            <a:endParaRPr lang="en-US" sz="32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71600" y="2009425"/>
            <a:ext cx="6400800" cy="623882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Mark Beker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521012" y="6082109"/>
            <a:ext cx="2647950" cy="763587"/>
          </a:xfrm>
        </p:spPr>
        <p:txBody>
          <a:bodyPr/>
          <a:lstStyle/>
          <a:p>
            <a:r>
              <a:rPr lang="en-US" dirty="0" smtClean="0"/>
              <a:t>LV Meeting Boston 2012</a:t>
            </a:r>
          </a:p>
          <a:p>
            <a:r>
              <a:rPr lang="en-US" dirty="0" err="1" smtClean="0"/>
              <a:t>M.</a:t>
            </a:r>
            <a:r>
              <a:rPr lang="en-US" dirty="0" err="1"/>
              <a:t>B</a:t>
            </a:r>
            <a:r>
              <a:rPr lang="en-US" dirty="0" err="1" smtClean="0"/>
              <a:t>eker@Nikhef.nl</a:t>
            </a:r>
            <a:endParaRPr lang="en-US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433729" y="6504325"/>
            <a:ext cx="2338671" cy="341371"/>
          </a:xfrm>
        </p:spPr>
        <p:txBody>
          <a:bodyPr/>
          <a:lstStyle/>
          <a:p>
            <a:r>
              <a:rPr lang="en-US" b="1" dirty="0"/>
              <a:t>LIGO-G1200332-</a:t>
            </a:r>
            <a:r>
              <a:rPr lang="en-US" b="1" dirty="0" smtClean="0"/>
              <a:t>v1</a:t>
            </a:r>
          </a:p>
          <a:p>
            <a:r>
              <a:rPr lang="en-US" dirty="0" smtClean="0"/>
              <a:t>19 </a:t>
            </a:r>
            <a:r>
              <a:rPr lang="en-US" dirty="0" smtClean="0"/>
              <a:t>March 2012</a:t>
            </a:r>
          </a:p>
        </p:txBody>
      </p:sp>
    </p:spTree>
    <p:extLst>
      <p:ext uri="{BB962C8B-B14F-4D97-AF65-F5344CB8AC3E}">
        <p14:creationId xmlns:p14="http://schemas.microsoft.com/office/powerpoint/2010/main" val="2312944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FABD2-89F9-8445-88C0-62D77C8F14A0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50517" y="6554384"/>
            <a:ext cx="1791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LIGO-G1200332-v1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05452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FABD2-89F9-8445-88C0-62D77C8F14A0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50517" y="6554384"/>
            <a:ext cx="1791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LIGO-G1200332-v1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40134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FABD2-89F9-8445-88C0-62D77C8F14A0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50517" y="6554384"/>
            <a:ext cx="1791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LIGO-G1200332-v1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41017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FABD2-89F9-8445-88C0-62D77C8F14A0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427527" y="5027688"/>
            <a:ext cx="2424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Vacuum chamber:</a:t>
            </a:r>
          </a:p>
          <a:p>
            <a:r>
              <a:rPr lang="en-US" dirty="0" smtClean="0"/>
              <a:t>B. </a:t>
            </a:r>
            <a:r>
              <a:rPr lang="en-US" dirty="0" err="1" smtClean="0"/>
              <a:t>Mours</a:t>
            </a:r>
            <a:r>
              <a:rPr lang="en-US" dirty="0"/>
              <a:t> </a:t>
            </a:r>
            <a:r>
              <a:rPr lang="en-US" dirty="0" smtClean="0"/>
              <a:t>/ LAPP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50517" y="6554384"/>
            <a:ext cx="1791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LIGO-G1200332-v1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10308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tress_profil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5320" y="3285836"/>
            <a:ext cx="4278712" cy="293415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Vertical filters implement anti-springs and </a:t>
            </a:r>
            <a:br>
              <a:rPr lang="en-US" dirty="0" smtClean="0"/>
            </a:br>
            <a:r>
              <a:rPr lang="en-US" dirty="0" smtClean="0"/>
              <a:t>“magic wands”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48123" y="1326444"/>
            <a:ext cx="4223926" cy="5042371"/>
          </a:xfrm>
        </p:spPr>
        <p:txBody>
          <a:bodyPr/>
          <a:lstStyle/>
          <a:p>
            <a:r>
              <a:rPr lang="en-US" dirty="0" smtClean="0"/>
              <a:t>Top filter</a:t>
            </a:r>
          </a:p>
          <a:p>
            <a:pPr lvl="1"/>
            <a:r>
              <a:rPr lang="en-US" dirty="0" smtClean="0"/>
              <a:t>Up to 12 blades for max load of 600 kg</a:t>
            </a:r>
          </a:p>
          <a:p>
            <a:pPr lvl="1"/>
            <a:r>
              <a:rPr lang="en-US" dirty="0" smtClean="0"/>
              <a:t>Vertical DC position controlled by dual blade fishing rods</a:t>
            </a:r>
          </a:p>
          <a:p>
            <a:pPr lvl="1"/>
            <a:r>
              <a:rPr lang="en-US" i="1" dirty="0" err="1" smtClean="0">
                <a:latin typeface="Times"/>
                <a:cs typeface="Times"/>
              </a:rPr>
              <a:t>θy</a:t>
            </a:r>
            <a:r>
              <a:rPr lang="en-US" dirty="0" smtClean="0"/>
              <a:t> rotation controlled by harmonic drive</a:t>
            </a:r>
          </a:p>
          <a:p>
            <a:r>
              <a:rPr lang="en-US" dirty="0" smtClean="0"/>
              <a:t>FEA: Max von </a:t>
            </a:r>
            <a:r>
              <a:rPr lang="en-US" dirty="0" err="1" smtClean="0"/>
              <a:t>Mises</a:t>
            </a:r>
            <a:r>
              <a:rPr lang="en-US" dirty="0" smtClean="0"/>
              <a:t> stress: 1.7 </a:t>
            </a:r>
            <a:r>
              <a:rPr lang="en-US" dirty="0" err="1" smtClean="0"/>
              <a:t>GPa</a:t>
            </a:r>
            <a:endParaRPr lang="en-US" dirty="0" smtClean="0"/>
          </a:p>
          <a:p>
            <a:r>
              <a:rPr lang="en-US" dirty="0" smtClean="0"/>
              <a:t>Bottom filter</a:t>
            </a:r>
          </a:p>
          <a:p>
            <a:pPr lvl="1"/>
            <a:r>
              <a:rPr lang="en-US" dirty="0" smtClean="0"/>
              <a:t>“Inverted” design to better place wire bending point at COM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agic wands used to lower saturation point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FABD2-89F9-8445-88C0-62D77C8F14A0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0" name="Picture Placeholder 9" descr="Detail8.jpg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195" r="-13195"/>
          <a:stretch>
            <a:fillRect/>
          </a:stretch>
        </p:blipFill>
        <p:spPr>
          <a:xfrm>
            <a:off x="4175551" y="1078740"/>
            <a:ext cx="5074554" cy="2228262"/>
          </a:xfrm>
        </p:spPr>
      </p:pic>
      <p:sp>
        <p:nvSpPr>
          <p:cNvPr id="9" name="Picture Placeholder 6"/>
          <p:cNvSpPr txBox="1">
            <a:spLocks/>
          </p:cNvSpPr>
          <p:nvPr/>
        </p:nvSpPr>
        <p:spPr>
          <a:xfrm>
            <a:off x="4524375" y="3253317"/>
            <a:ext cx="4327995" cy="1900767"/>
          </a:xfrm>
          <a:prstGeom prst="rect">
            <a:avLst/>
          </a:prstGeom>
        </p:spPr>
      </p:sp>
      <p:pic>
        <p:nvPicPr>
          <p:cNvPr id="11" name="Picture Placeholder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5320" y="4629738"/>
            <a:ext cx="4015015" cy="222826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720335" y="3253317"/>
            <a:ext cx="349582" cy="31154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495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Tuning of vertical filter stages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Top filter has been tuned below 100 </a:t>
            </a:r>
            <a:r>
              <a:rPr lang="en-US" dirty="0" err="1" smtClean="0"/>
              <a:t>mHz</a:t>
            </a:r>
            <a:endParaRPr lang="en-US" dirty="0" smtClean="0"/>
          </a:p>
          <a:p>
            <a:pPr lvl="1"/>
            <a:r>
              <a:rPr lang="en-US" dirty="0" smtClean="0"/>
              <a:t>(will be 200 </a:t>
            </a:r>
            <a:r>
              <a:rPr lang="en-US" dirty="0" err="1" smtClean="0"/>
              <a:t>mHz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Bottom filter: 400 </a:t>
            </a:r>
            <a:r>
              <a:rPr lang="en-US" dirty="0" err="1" smtClean="0"/>
              <a:t>mHz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Temperature dependence</a:t>
            </a:r>
          </a:p>
          <a:p>
            <a:pPr lvl="1"/>
            <a:r>
              <a:rPr lang="en-US" dirty="0" smtClean="0"/>
              <a:t>Change in thermal elasticity</a:t>
            </a:r>
          </a:p>
          <a:p>
            <a:pPr lvl="2"/>
            <a:r>
              <a:rPr lang="en-US" dirty="0" smtClean="0"/>
              <a:t>(and thermal expansion)</a:t>
            </a:r>
          </a:p>
          <a:p>
            <a:pPr lvl="1"/>
            <a:r>
              <a:rPr lang="en-US" dirty="0" smtClean="0"/>
              <a:t>Top filter: -1.44 mm/K</a:t>
            </a:r>
          </a:p>
          <a:p>
            <a:pPr lvl="1"/>
            <a:r>
              <a:rPr lang="en-US" dirty="0" smtClean="0"/>
              <a:t>Bottom filter: -0.35 mm/K</a:t>
            </a:r>
          </a:p>
          <a:p>
            <a:pPr lvl="1"/>
            <a:r>
              <a:rPr lang="en-US" dirty="0" smtClean="0"/>
              <a:t>Need to be able to provide long-term DC positioning </a:t>
            </a:r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FABD2-89F9-8445-88C0-62D77C8F14A0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3493" y="1327150"/>
            <a:ext cx="3214423" cy="2525183"/>
          </a:xfrm>
        </p:spPr>
      </p:pic>
      <p:pic>
        <p:nvPicPr>
          <p:cNvPr id="8" name="Picture Placeholder 7" descr="GAS_temp_exp.PNG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556" r="-4556"/>
          <a:stretch>
            <a:fillRect/>
          </a:stretch>
        </p:blipFill>
        <p:spPr/>
      </p:pic>
      <p:sp>
        <p:nvSpPr>
          <p:cNvPr id="9" name="TextBox 8"/>
          <p:cNvSpPr txBox="1"/>
          <p:nvPr/>
        </p:nvSpPr>
        <p:spPr>
          <a:xfrm>
            <a:off x="5980419" y="1378684"/>
            <a:ext cx="2395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Top filter tuning to 100 </a:t>
            </a:r>
            <a:r>
              <a:rPr lang="en-US" sz="1400" dirty="0" err="1" smtClean="0"/>
              <a:t>mHz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5898652" y="3891022"/>
            <a:ext cx="2395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Temperature dependence 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7410753" y="3304280"/>
            <a:ext cx="9119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Eric </a:t>
            </a:r>
            <a:r>
              <a:rPr lang="en-US" sz="1200" dirty="0" err="1" smtClean="0"/>
              <a:t>Hennes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6550517" y="6554384"/>
            <a:ext cx="1791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LIGO-G1200332-v1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96777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Magic wands decrease GAS saturation level to </a:t>
            </a:r>
            <a:br>
              <a:rPr lang="en-US" dirty="0" smtClean="0"/>
            </a:br>
            <a:r>
              <a:rPr lang="en-US" dirty="0" smtClean="0"/>
              <a:t>&lt; 80 dB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Mass and moment of inertial not negligible </a:t>
            </a:r>
            <a:r>
              <a:rPr lang="en-US" dirty="0" err="1" smtClean="0"/>
              <a:t>wrt</a:t>
            </a:r>
            <a:r>
              <a:rPr lang="en-US" dirty="0" smtClean="0"/>
              <a:t> pay-load</a:t>
            </a:r>
          </a:p>
          <a:p>
            <a:r>
              <a:rPr lang="en-US" dirty="0" smtClean="0"/>
              <a:t>Results in saturation of transfer function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Magic wands allow tuning of moment of inertia (and </a:t>
            </a:r>
            <a:r>
              <a:rPr lang="en-US" i="1" dirty="0" smtClean="0">
                <a:latin typeface="Times"/>
                <a:cs typeface="Times"/>
              </a:rPr>
              <a:t>β</a:t>
            </a:r>
            <a:r>
              <a:rPr lang="en-US" dirty="0" smtClean="0"/>
              <a:t>)</a:t>
            </a:r>
          </a:p>
          <a:p>
            <a:r>
              <a:rPr lang="en-US" dirty="0" smtClean="0"/>
              <a:t>Lowers saturation level to &lt; 80 dB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FABD2-89F9-8445-88C0-62D77C8F14A0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0" name="Picture Placeholder 9" descr="GAS_tf.PN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418" r="-9418"/>
          <a:stretch>
            <a:fillRect/>
          </a:stretch>
        </p:blipFill>
        <p:spPr>
          <a:xfrm>
            <a:off x="3972169" y="973668"/>
            <a:ext cx="4933178" cy="2879196"/>
          </a:xfrm>
        </p:spPr>
      </p:pic>
      <p:pic>
        <p:nvPicPr>
          <p:cNvPr id="11" name="Picture Placeholder 10" descr="magic_tf.PNG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02" b="1602"/>
          <a:stretch>
            <a:fillRect/>
          </a:stretch>
        </p:blipFill>
        <p:spPr>
          <a:xfrm>
            <a:off x="4648301" y="3852863"/>
            <a:ext cx="4327525" cy="2516187"/>
          </a:xfr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748" y="2711957"/>
            <a:ext cx="2949339" cy="629752"/>
          </a:xfrm>
          <a:prstGeom prst="rect">
            <a:avLst/>
          </a:prstGeom>
        </p:spPr>
      </p:pic>
      <p:pic>
        <p:nvPicPr>
          <p:cNvPr id="12" name="Picture 11" descr="magi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075" y="4442652"/>
            <a:ext cx="3146836" cy="196138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873750" y="2317750"/>
            <a:ext cx="2487083" cy="1535114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5164667" y="3852864"/>
            <a:ext cx="709083" cy="8413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360834" y="3852864"/>
            <a:ext cx="412749" cy="8413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302250" y="5386917"/>
            <a:ext cx="26246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With </a:t>
            </a:r>
            <a:r>
              <a:rPr lang="en-US" sz="1600" dirty="0" err="1" smtClean="0"/>
              <a:t>wagic</a:t>
            </a:r>
            <a:r>
              <a:rPr lang="en-US" sz="1600" dirty="0" smtClean="0"/>
              <a:t> wands</a:t>
            </a:r>
          </a:p>
          <a:p>
            <a:r>
              <a:rPr lang="en-US" sz="1600" dirty="0" smtClean="0"/>
              <a:t>Courtesy of AEI Hannover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6550517" y="6554384"/>
            <a:ext cx="1791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LIGO-G1200332-v1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408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Finite element models used to identify all modes of the system</a:t>
            </a:r>
            <a:endParaRPr lang="en-US" dirty="0"/>
          </a:p>
        </p:txBody>
      </p:sp>
      <p:pic>
        <p:nvPicPr>
          <p:cNvPr id="10" name="mode15_1.66Hz_x_LowerFilter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00" y="1285875"/>
            <a:ext cx="4645025" cy="45386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FABD2-89F9-8445-88C0-62D77C8F14A0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1" name="Picture Placeholder 10" descr="modi_leg.jpg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187" r="-13187"/>
          <a:stretch>
            <a:fillRect/>
          </a:stretch>
        </p:blipFill>
        <p:spPr>
          <a:xfrm>
            <a:off x="4566707" y="1206990"/>
            <a:ext cx="4327995" cy="2712703"/>
          </a:xfrm>
        </p:spPr>
      </p:pic>
      <p:sp>
        <p:nvSpPr>
          <p:cNvPr id="12" name="TextBox 11"/>
          <p:cNvSpPr txBox="1"/>
          <p:nvPr/>
        </p:nvSpPr>
        <p:spPr>
          <a:xfrm>
            <a:off x="5241869" y="3847637"/>
            <a:ext cx="3161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IP leg modes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061727" y="4404613"/>
            <a:ext cx="34315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Where needed passive eddy current dampers can be used to lower Q-factor of higher order resonances</a:t>
            </a:r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596845" y="5510087"/>
            <a:ext cx="11497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Eric </a:t>
            </a:r>
            <a:r>
              <a:rPr lang="en-US" sz="1200" dirty="0" err="1" smtClean="0"/>
              <a:t>Hennes</a:t>
            </a:r>
            <a:endParaRPr lang="en-US" sz="1200" dirty="0"/>
          </a:p>
        </p:txBody>
      </p:sp>
      <p:pic>
        <p:nvPicPr>
          <p:cNvPr id="14" name="Picture 13" descr="ip_damper_fot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69" y="3647453"/>
            <a:ext cx="4746625" cy="31565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8030" y="2436096"/>
            <a:ext cx="808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1.6 Hz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550517" y="6554384"/>
            <a:ext cx="1791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LIGO-G1200332-v1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80313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Finite element model: Higher order modes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FABD2-89F9-8445-88C0-62D77C8F14A0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Mode35_252Hz_lowerKeystone_tilt_z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01488" y="1122366"/>
            <a:ext cx="3450882" cy="2834185"/>
          </a:xfrm>
          <a:prstGeom prst="rect">
            <a:avLst/>
          </a:prstGeom>
        </p:spPr>
      </p:pic>
      <p:pic>
        <p:nvPicPr>
          <p:cNvPr id="6" name="Mode43_340Hz_TopFilterBladeMode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01489" y="3937006"/>
            <a:ext cx="3450882" cy="2834184"/>
          </a:xfrm>
          <a:prstGeom prst="rect">
            <a:avLst/>
          </a:prstGeom>
        </p:spPr>
      </p:pic>
      <p:pic>
        <p:nvPicPr>
          <p:cNvPr id="7" name="Mode54_357Hz_BananaMode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11660" y="3862299"/>
            <a:ext cx="3271309" cy="3035887"/>
          </a:xfrm>
          <a:prstGeom prst="rect">
            <a:avLst/>
          </a:prstGeom>
        </p:spPr>
      </p:pic>
      <p:pic>
        <p:nvPicPr>
          <p:cNvPr id="8" name="Mode21_84Hz_TopFilter_tilt_z.avi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1660" y="1070198"/>
            <a:ext cx="3568978" cy="27921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1660" y="3630734"/>
            <a:ext cx="3568978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1600" dirty="0" smtClean="0"/>
              <a:t>Non-rigid leg modes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5390906" y="3762888"/>
            <a:ext cx="3568978" cy="235962"/>
          </a:xfrm>
          <a:prstGeom prst="rect">
            <a:avLst/>
          </a:prstGeom>
          <a:solidFill>
            <a:srgbClr val="FFFFFF"/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50000"/>
              </a:lnSpc>
            </a:pPr>
            <a:r>
              <a:rPr lang="en-US" sz="1600" dirty="0" smtClean="0"/>
              <a:t>Higher order GAS modes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3333750" y="2667000"/>
            <a:ext cx="941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84 Hz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59572" y="2667000"/>
            <a:ext cx="941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252 Hz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59572" y="5127987"/>
            <a:ext cx="941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340 Hz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33750" y="5127987"/>
            <a:ext cx="941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357 Hz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50517" y="6554384"/>
            <a:ext cx="1791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LIGO-G1200332-v1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15539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Simulated performance</a:t>
            </a:r>
            <a:br>
              <a:rPr lang="en-US" dirty="0" smtClean="0"/>
            </a:br>
            <a:r>
              <a:rPr lang="en-US" dirty="0" smtClean="0"/>
              <a:t>Vertical transfer function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652" y="1326444"/>
            <a:ext cx="7690102" cy="504237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FABD2-89F9-8445-88C0-62D77C8F14A0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50517" y="6554384"/>
            <a:ext cx="1791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LIGO-G1200332-v1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18305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Nikhef</a:t>
            </a:r>
            <a:r>
              <a:rPr lang="en-US" dirty="0" smtClean="0"/>
              <a:t> is responsible for a number of Advanced Virgo upgrades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Read-out and electronics for linear alignment</a:t>
            </a:r>
          </a:p>
          <a:p>
            <a:r>
              <a:rPr lang="en-US" dirty="0" smtClean="0"/>
              <a:t>New phase </a:t>
            </a:r>
            <a:r>
              <a:rPr lang="en-US" dirty="0"/>
              <a:t>camera for wave-front sensing</a:t>
            </a:r>
          </a:p>
          <a:p>
            <a:r>
              <a:rPr lang="en-US" dirty="0"/>
              <a:t>D</a:t>
            </a:r>
            <a:r>
              <a:rPr lang="en-US" dirty="0" smtClean="0"/>
              <a:t>ihedron and end-mirror for </a:t>
            </a:r>
            <a:r>
              <a:rPr lang="en-US" dirty="0"/>
              <a:t>input mode</a:t>
            </a:r>
            <a:br>
              <a:rPr lang="en-US" dirty="0"/>
            </a:br>
            <a:r>
              <a:rPr lang="en-US" dirty="0"/>
              <a:t>cleaner</a:t>
            </a:r>
          </a:p>
          <a:p>
            <a:r>
              <a:rPr lang="en-US" dirty="0"/>
              <a:t>Suspension of optical benches</a:t>
            </a:r>
          </a:p>
          <a:p>
            <a:pPr marL="698500" lvl="1">
              <a:buClr>
                <a:srgbClr val="200063"/>
              </a:buClr>
            </a:pPr>
            <a:r>
              <a:rPr lang="en-US" dirty="0">
                <a:solidFill>
                  <a:srgbClr val="200063"/>
                </a:solidFill>
              </a:rPr>
              <a:t>5 in vacuum</a:t>
            </a:r>
          </a:p>
          <a:p>
            <a:pPr marL="698500" lvl="1">
              <a:buClr>
                <a:srgbClr val="490000"/>
              </a:buClr>
            </a:pPr>
            <a:r>
              <a:rPr lang="en-US" dirty="0">
                <a:solidFill>
                  <a:srgbClr val="490000"/>
                </a:solidFill>
              </a:rPr>
              <a:t>1 external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FABD2-89F9-8445-88C0-62D77C8F14A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ITF_simplifi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8410" y="1033830"/>
            <a:ext cx="8787419" cy="5858278"/>
          </a:xfrm>
          <a:prstGeom prst="rect">
            <a:avLst/>
          </a:prstGeom>
        </p:spPr>
      </p:pic>
      <p:grpSp>
        <p:nvGrpSpPr>
          <p:cNvPr id="7" name="Group 10"/>
          <p:cNvGrpSpPr>
            <a:grpSpLocks/>
          </p:cNvGrpSpPr>
          <p:nvPr/>
        </p:nvGrpSpPr>
        <p:grpSpPr bwMode="auto">
          <a:xfrm>
            <a:off x="4798610" y="1541436"/>
            <a:ext cx="4242805" cy="4606037"/>
            <a:chOff x="0" y="0"/>
            <a:chExt cx="3913" cy="4248"/>
          </a:xfrm>
        </p:grpSpPr>
        <p:sp>
          <p:nvSpPr>
            <p:cNvPr id="8" name="Oval 5"/>
            <p:cNvSpPr>
              <a:spLocks/>
            </p:cNvSpPr>
            <p:nvPr/>
          </p:nvSpPr>
          <p:spPr bwMode="auto">
            <a:xfrm>
              <a:off x="3464" y="2624"/>
              <a:ext cx="449" cy="448"/>
            </a:xfrm>
            <a:prstGeom prst="ellipse">
              <a:avLst/>
            </a:prstGeom>
            <a:solidFill>
              <a:srgbClr val="010277">
                <a:alpha val="4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>
                      <a:alpha val="45000"/>
                    </a:schemeClr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" name="Oval 6"/>
            <p:cNvSpPr>
              <a:spLocks/>
            </p:cNvSpPr>
            <p:nvPr/>
          </p:nvSpPr>
          <p:spPr bwMode="auto">
            <a:xfrm>
              <a:off x="600" y="3800"/>
              <a:ext cx="449" cy="448"/>
            </a:xfrm>
            <a:prstGeom prst="ellipse">
              <a:avLst/>
            </a:prstGeom>
            <a:solidFill>
              <a:srgbClr val="010277">
                <a:alpha val="4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>
                      <a:alpha val="45000"/>
                    </a:schemeClr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" name="Oval 7"/>
            <p:cNvSpPr>
              <a:spLocks/>
            </p:cNvSpPr>
            <p:nvPr/>
          </p:nvSpPr>
          <p:spPr bwMode="auto">
            <a:xfrm>
              <a:off x="592" y="2352"/>
              <a:ext cx="449" cy="448"/>
            </a:xfrm>
            <a:prstGeom prst="ellipse">
              <a:avLst/>
            </a:prstGeom>
            <a:solidFill>
              <a:srgbClr val="010277">
                <a:alpha val="4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>
                      <a:alpha val="45000"/>
                    </a:schemeClr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" name="Oval 8"/>
            <p:cNvSpPr>
              <a:spLocks/>
            </p:cNvSpPr>
            <p:nvPr/>
          </p:nvSpPr>
          <p:spPr bwMode="auto">
            <a:xfrm>
              <a:off x="0" y="2280"/>
              <a:ext cx="449" cy="448"/>
            </a:xfrm>
            <a:prstGeom prst="ellipse">
              <a:avLst/>
            </a:prstGeom>
            <a:solidFill>
              <a:srgbClr val="010277">
                <a:alpha val="4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>
                      <a:alpha val="45000"/>
                    </a:schemeClr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" name="Oval 9"/>
            <p:cNvSpPr>
              <a:spLocks/>
            </p:cNvSpPr>
            <p:nvPr/>
          </p:nvSpPr>
          <p:spPr bwMode="auto">
            <a:xfrm>
              <a:off x="872" y="0"/>
              <a:ext cx="449" cy="448"/>
            </a:xfrm>
            <a:prstGeom prst="ellipse">
              <a:avLst/>
            </a:prstGeom>
            <a:solidFill>
              <a:srgbClr val="010277">
                <a:alpha val="4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>
                      <a:alpha val="45000"/>
                    </a:schemeClr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13" name="Oval 11"/>
          <p:cNvSpPr>
            <a:spLocks/>
          </p:cNvSpPr>
          <p:nvPr/>
        </p:nvSpPr>
        <p:spPr bwMode="auto">
          <a:xfrm>
            <a:off x="3617299" y="4392244"/>
            <a:ext cx="535528" cy="534335"/>
          </a:xfrm>
          <a:prstGeom prst="ellipse">
            <a:avLst/>
          </a:prstGeom>
          <a:solidFill>
            <a:srgbClr val="BA0600">
              <a:alpha val="4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>
                    <a:alpha val="45000"/>
                  </a:scheme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" name="Rectangle 7"/>
          <p:cNvSpPr>
            <a:spLocks/>
          </p:cNvSpPr>
          <p:nvPr/>
        </p:nvSpPr>
        <p:spPr bwMode="auto">
          <a:xfrm>
            <a:off x="557874" y="3916317"/>
            <a:ext cx="2618053" cy="1166091"/>
          </a:xfrm>
          <a:prstGeom prst="rect">
            <a:avLst/>
          </a:prstGeom>
          <a:noFill/>
          <a:ln w="12700" cap="rnd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38100" tIns="38100" rIns="38100" bIns="38100"/>
          <a:lstStyle/>
          <a:p>
            <a:r>
              <a:rPr lang="en-US" sz="1600" dirty="0">
                <a:solidFill>
                  <a:srgbClr val="FF0000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EIB suspension first major upgrade towards Advanced </a:t>
            </a:r>
            <a:r>
              <a:rPr lang="en-US" sz="1600" dirty="0" smtClean="0">
                <a:solidFill>
                  <a:srgbClr val="FF0000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Virgo</a:t>
            </a:r>
          </a:p>
          <a:p>
            <a:r>
              <a:rPr lang="en-US" sz="1600" dirty="0" smtClean="0">
                <a:solidFill>
                  <a:srgbClr val="FF0000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(Previous talk)</a:t>
            </a:r>
            <a:endParaRPr lang="en-US" sz="1600" dirty="0">
              <a:solidFill>
                <a:srgbClr val="FF0000"/>
              </a:solidFill>
              <a:latin typeface="Verdana" charset="0"/>
              <a:ea typeface="ＭＳ Ｐゴシック" charset="0"/>
              <a:cs typeface="Verdana" charset="0"/>
              <a:sym typeface="Verdana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50517" y="6541016"/>
            <a:ext cx="1791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LIGO-G1200332-v1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06011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6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Simulated performance</a:t>
            </a:r>
            <a:br>
              <a:rPr lang="en-US" dirty="0" smtClean="0"/>
            </a:br>
            <a:r>
              <a:rPr lang="en-US" dirty="0" smtClean="0"/>
              <a:t>Horizontal transfer function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652" y="1326444"/>
            <a:ext cx="7770103" cy="504237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FABD2-89F9-8445-88C0-62D77C8F14A0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Rectangle 7"/>
          <p:cNvSpPr>
            <a:spLocks/>
          </p:cNvSpPr>
          <p:nvPr/>
        </p:nvSpPr>
        <p:spPr bwMode="auto">
          <a:xfrm>
            <a:off x="1866900" y="4499363"/>
            <a:ext cx="2758017" cy="855804"/>
          </a:xfrm>
          <a:prstGeom prst="rect">
            <a:avLst/>
          </a:prstGeom>
          <a:solidFill>
            <a:schemeClr val="bg1"/>
          </a:solidFill>
          <a:ln w="12700" cap="rnd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38100" tIns="38100" rIns="38100" bIns="38100"/>
          <a:lstStyle/>
          <a:p>
            <a:r>
              <a:rPr lang="en-US" sz="1600" dirty="0" smtClean="0"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Vertical to horizontal coupling will dominate performance above 10 Hz</a:t>
            </a:r>
            <a:endParaRPr lang="en-US" sz="1600" dirty="0">
              <a:latin typeface="Verdana" charset="0"/>
              <a:ea typeface="ＭＳ Ｐゴシック" charset="0"/>
              <a:cs typeface="Verdana" charset="0"/>
              <a:sym typeface="Verdana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50517" y="6554384"/>
            <a:ext cx="1791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LIGO-G1200332-v1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97834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Simulated performance</a:t>
            </a:r>
            <a:br>
              <a:rPr lang="en-US" dirty="0" smtClean="0"/>
            </a:br>
            <a:r>
              <a:rPr lang="en-US" dirty="0" smtClean="0"/>
              <a:t>Horizontal to tilt coupling</a:t>
            </a:r>
            <a:endParaRPr lang="en-US" dirty="0"/>
          </a:p>
        </p:txBody>
      </p:sp>
      <p:pic>
        <p:nvPicPr>
          <p:cNvPr id="7" name="Content Placeholder 6" descr="xtotz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029" r="-6029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FABD2-89F9-8445-88C0-62D77C8F14A0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50517" y="6554384"/>
            <a:ext cx="1791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LIGO-G1200332-v1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6213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systems for DC positioning and resonance frequency damping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Static positioning</a:t>
            </a:r>
          </a:p>
          <a:p>
            <a:pPr lvl="1"/>
            <a:r>
              <a:rPr lang="en-US" dirty="0" smtClean="0"/>
              <a:t>Eight stepper motors for bench movement in 6 DOF</a:t>
            </a:r>
          </a:p>
          <a:p>
            <a:pPr lvl="1"/>
            <a:r>
              <a:rPr lang="en-US" dirty="0" smtClean="0"/>
              <a:t>Used for long-term temperature effects</a:t>
            </a:r>
          </a:p>
          <a:p>
            <a:pPr lvl="1"/>
            <a:r>
              <a:rPr lang="en-US" dirty="0" smtClean="0"/>
              <a:t>Tilt correction of optical bench</a:t>
            </a:r>
          </a:p>
          <a:p>
            <a:r>
              <a:rPr lang="en-US" dirty="0" smtClean="0"/>
              <a:t>Dynamic controls </a:t>
            </a:r>
          </a:p>
          <a:p>
            <a:pPr lvl="1"/>
            <a:r>
              <a:rPr lang="en-US" dirty="0" smtClean="0"/>
              <a:t>3 horizontal LVDTs</a:t>
            </a:r>
          </a:p>
          <a:p>
            <a:pPr lvl="1"/>
            <a:r>
              <a:rPr lang="en-US" dirty="0" smtClean="0"/>
              <a:t>3 horizontal L4-C geophone</a:t>
            </a:r>
          </a:p>
          <a:p>
            <a:pPr lvl="1"/>
            <a:r>
              <a:rPr lang="en-US" dirty="0" smtClean="0"/>
              <a:t>1 vertical LVDT is each filter</a:t>
            </a:r>
          </a:p>
          <a:p>
            <a:pPr lvl="1"/>
            <a:r>
              <a:rPr lang="en-US" dirty="0" smtClean="0"/>
              <a:t>3 horizontal and 1 vertical co-located voice-coil actuators</a:t>
            </a:r>
          </a:p>
          <a:p>
            <a:r>
              <a:rPr lang="en-US" dirty="0" smtClean="0"/>
              <a:t>Angular modes of bench controlled via direct feedback on bench itself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FABD2-89F9-8445-88C0-62D77C8F14A0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8" name="Picture Placeholder 7" descr="Detail1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9" name="Picture Placeholder 8" descr="Artistic_TableSuspension1c.jpg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TextBox 6"/>
          <p:cNvSpPr txBox="1"/>
          <p:nvPr/>
        </p:nvSpPr>
        <p:spPr>
          <a:xfrm>
            <a:off x="6550517" y="6554384"/>
            <a:ext cx="1791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LIGO-G1200332-v1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85863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 has started, first prototype will be completed by summer 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FABD2-89F9-8445-88C0-62D77C8F14A0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10" name="Picture Placeholder 9" descr="SAM_3430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686" r="-3686"/>
          <a:stretch>
            <a:fillRect/>
          </a:stretch>
        </p:blipFill>
        <p:spPr>
          <a:xfrm>
            <a:off x="301624" y="1072446"/>
            <a:ext cx="4265083" cy="5296369"/>
          </a:xfrm>
        </p:spPr>
      </p:pic>
      <p:pic>
        <p:nvPicPr>
          <p:cNvPr id="11" name="Picture Placeholder 10" descr="SAM_3433.JPG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478" r="-4478"/>
          <a:stretch>
            <a:fillRect/>
          </a:stretch>
        </p:blipFill>
        <p:spPr>
          <a:xfrm>
            <a:off x="4566707" y="1072446"/>
            <a:ext cx="4327995" cy="5296369"/>
          </a:xfrm>
        </p:spPr>
      </p:pic>
      <p:sp>
        <p:nvSpPr>
          <p:cNvPr id="6" name="TextBox 5"/>
          <p:cNvSpPr txBox="1"/>
          <p:nvPr/>
        </p:nvSpPr>
        <p:spPr>
          <a:xfrm>
            <a:off x="6550517" y="6554384"/>
            <a:ext cx="1791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LIGO-G1200332-v1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64753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037" y="1326444"/>
            <a:ext cx="5673475" cy="5042371"/>
          </a:xfrm>
        </p:spPr>
        <p:txBody>
          <a:bodyPr/>
          <a:lstStyle/>
          <a:p>
            <a:r>
              <a:rPr lang="en-US" dirty="0" smtClean="0"/>
              <a:t>Five suspension systems for Virgo’s end benches and alignment optics</a:t>
            </a:r>
          </a:p>
          <a:p>
            <a:r>
              <a:rPr lang="en-US" dirty="0" smtClean="0"/>
              <a:t>MultiSAS is a hybrid isolation system in which bulk attenuation is provided passively</a:t>
            </a:r>
          </a:p>
          <a:p>
            <a:r>
              <a:rPr lang="en-US" dirty="0"/>
              <a:t>(</a:t>
            </a:r>
            <a:r>
              <a:rPr lang="en-US" dirty="0" smtClean="0"/>
              <a:t>Inverted) pendulums and anti-spring vertical filters</a:t>
            </a:r>
          </a:p>
          <a:p>
            <a:r>
              <a:rPr lang="en-US" dirty="0" smtClean="0"/>
              <a:t>Stringent requirements </a:t>
            </a:r>
          </a:p>
          <a:p>
            <a:pPr lvl="1"/>
            <a:r>
              <a:rPr lang="en-US" dirty="0" smtClean="0"/>
              <a:t>Angular requirements are most challenging</a:t>
            </a:r>
          </a:p>
          <a:p>
            <a:r>
              <a:rPr lang="en-US" dirty="0" smtClean="0"/>
              <a:t>Current design performance</a:t>
            </a:r>
          </a:p>
          <a:p>
            <a:pPr lvl="1"/>
            <a:r>
              <a:rPr lang="en-US" dirty="0" smtClean="0"/>
              <a:t>Vertical: 90 dB @ 10 Hz</a:t>
            </a:r>
          </a:p>
          <a:p>
            <a:pPr lvl="1"/>
            <a:r>
              <a:rPr lang="en-US" dirty="0" smtClean="0"/>
              <a:t>Horizontal: 160 dB @ 10 Hz, limited by </a:t>
            </a:r>
            <a:br>
              <a:rPr lang="en-US" dirty="0" smtClean="0"/>
            </a:br>
            <a:r>
              <a:rPr lang="en-US" dirty="0" smtClean="0"/>
              <a:t>vertical -&gt; </a:t>
            </a:r>
            <a:r>
              <a:rPr lang="en-US" dirty="0" err="1" smtClean="0"/>
              <a:t>horiz</a:t>
            </a:r>
            <a:r>
              <a:rPr lang="en-US" dirty="0" smtClean="0"/>
              <a:t>. coupling &gt; 10 Hz </a:t>
            </a:r>
          </a:p>
          <a:p>
            <a:pPr lvl="1"/>
            <a:r>
              <a:rPr lang="en-US" dirty="0" smtClean="0"/>
              <a:t>Rotational: 160 dB @ Hz, </a:t>
            </a:r>
            <a:r>
              <a:rPr lang="en-US" dirty="0" err="1" smtClean="0"/>
              <a:t>horiz</a:t>
            </a:r>
            <a:r>
              <a:rPr lang="en-US" dirty="0" smtClean="0"/>
              <a:t>. -&gt; tilt coupling</a:t>
            </a:r>
          </a:p>
          <a:p>
            <a:r>
              <a:rPr lang="en-US" dirty="0" smtClean="0"/>
              <a:t>First prototype ready this summer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FABD2-89F9-8445-88C0-62D77C8F14A0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5" name="Picture 4" descr="impress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5328" y="1457049"/>
            <a:ext cx="3326855" cy="42225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50517" y="6554384"/>
            <a:ext cx="1791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LIGO-G1200332-v1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6699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for your attention</a:t>
            </a:r>
            <a:endParaRPr lang="en-US" dirty="0"/>
          </a:p>
        </p:txBody>
      </p:sp>
      <p:pic>
        <p:nvPicPr>
          <p:cNvPr id="5" name="Content Placeholder 4" descr="SAM_343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FABD2-89F9-8445-88C0-62D77C8F14A0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50517" y="6554384"/>
            <a:ext cx="1791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LIGO-G1200332-v1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76250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 benches and other ITF alignment optics need to be seismically isolated as well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038" y="1326444"/>
            <a:ext cx="5335832" cy="5042371"/>
          </a:xfrm>
        </p:spPr>
        <p:txBody>
          <a:bodyPr/>
          <a:lstStyle/>
          <a:p>
            <a:r>
              <a:rPr lang="en-US" dirty="0" smtClean="0"/>
              <a:t>Their </a:t>
            </a:r>
            <a:r>
              <a:rPr lang="en-US" dirty="0"/>
              <a:t>movement must not exceed shot noise contribution of read-out </a:t>
            </a:r>
            <a:r>
              <a:rPr lang="en-US" dirty="0" smtClean="0"/>
              <a:t>noise (</a:t>
            </a:r>
            <a:r>
              <a:rPr lang="en-US" dirty="0"/>
              <a:t>~30 </a:t>
            </a:r>
            <a:r>
              <a:rPr lang="en-US" dirty="0" err="1"/>
              <a:t>pA</a:t>
            </a:r>
            <a:r>
              <a:rPr lang="en-US" dirty="0"/>
              <a:t>)</a:t>
            </a:r>
          </a:p>
          <a:p>
            <a:r>
              <a:rPr lang="en-US" dirty="0" smtClean="0"/>
              <a:t>Optimized </a:t>
            </a:r>
            <a:r>
              <a:rPr lang="en-US" dirty="0"/>
              <a:t>for DC </a:t>
            </a:r>
            <a:r>
              <a:rPr lang="en-US" dirty="0" smtClean="0"/>
              <a:t>and </a:t>
            </a:r>
            <a:r>
              <a:rPr lang="en-US" dirty="0"/>
              <a:t>high freq. read-out </a:t>
            </a:r>
          </a:p>
          <a:p>
            <a:r>
              <a:rPr lang="en-US" dirty="0"/>
              <a:t>Stringent angular requirements due to </a:t>
            </a:r>
            <a:r>
              <a:rPr lang="en-US" dirty="0" smtClean="0"/>
              <a:t>focusing </a:t>
            </a:r>
            <a:r>
              <a:rPr lang="en-US" dirty="0"/>
              <a:t>of laser beam</a:t>
            </a:r>
          </a:p>
          <a:p>
            <a:r>
              <a:rPr lang="en-US" dirty="0" smtClean="0"/>
              <a:t>In </a:t>
            </a:r>
            <a:r>
              <a:rPr lang="en-US" dirty="0"/>
              <a:t>total 5 in-vacuum suspensions</a:t>
            </a:r>
            <a:br>
              <a:rPr lang="en-US" dirty="0"/>
            </a:br>
            <a:r>
              <a:rPr lang="en-US" dirty="0"/>
              <a:t>need to be </a:t>
            </a:r>
            <a:r>
              <a:rPr lang="en-US" dirty="0" smtClean="0"/>
              <a:t>made</a:t>
            </a:r>
          </a:p>
          <a:p>
            <a:pPr lvl="1"/>
            <a:r>
              <a:rPr lang="en-US" dirty="0" smtClean="0">
                <a:sym typeface="Wingdings"/>
              </a:rPr>
              <a:t> </a:t>
            </a:r>
            <a:r>
              <a:rPr lang="en-US" dirty="0" smtClean="0">
                <a:solidFill>
                  <a:schemeClr val="accent2"/>
                </a:solidFill>
              </a:rPr>
              <a:t>MultiSAS</a:t>
            </a:r>
            <a:endParaRPr lang="en-US" dirty="0">
              <a:solidFill>
                <a:schemeClr val="accent2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FABD2-89F9-8445-88C0-62D77C8F14A0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 descr="ITF_simplifi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5451" y="1033830"/>
            <a:ext cx="8787419" cy="5858278"/>
          </a:xfrm>
          <a:prstGeom prst="rect">
            <a:avLst/>
          </a:prstGeom>
        </p:spPr>
      </p:pic>
      <p:grpSp>
        <p:nvGrpSpPr>
          <p:cNvPr id="6" name="Group 10"/>
          <p:cNvGrpSpPr>
            <a:grpSpLocks/>
          </p:cNvGrpSpPr>
          <p:nvPr/>
        </p:nvGrpSpPr>
        <p:grpSpPr bwMode="auto">
          <a:xfrm>
            <a:off x="4798610" y="1541436"/>
            <a:ext cx="4242805" cy="4606037"/>
            <a:chOff x="0" y="0"/>
            <a:chExt cx="3913" cy="4248"/>
          </a:xfrm>
        </p:grpSpPr>
        <p:sp>
          <p:nvSpPr>
            <p:cNvPr id="7" name="Oval 5"/>
            <p:cNvSpPr>
              <a:spLocks/>
            </p:cNvSpPr>
            <p:nvPr/>
          </p:nvSpPr>
          <p:spPr bwMode="auto">
            <a:xfrm>
              <a:off x="3464" y="2624"/>
              <a:ext cx="449" cy="448"/>
            </a:xfrm>
            <a:prstGeom prst="ellipse">
              <a:avLst/>
            </a:prstGeom>
            <a:solidFill>
              <a:srgbClr val="010277">
                <a:alpha val="4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>
                      <a:alpha val="45000"/>
                    </a:schemeClr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" name="Oval 6"/>
            <p:cNvSpPr>
              <a:spLocks/>
            </p:cNvSpPr>
            <p:nvPr/>
          </p:nvSpPr>
          <p:spPr bwMode="auto">
            <a:xfrm>
              <a:off x="600" y="3800"/>
              <a:ext cx="449" cy="448"/>
            </a:xfrm>
            <a:prstGeom prst="ellipse">
              <a:avLst/>
            </a:prstGeom>
            <a:solidFill>
              <a:srgbClr val="010277">
                <a:alpha val="4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>
                      <a:alpha val="45000"/>
                    </a:schemeClr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" name="Oval 7"/>
            <p:cNvSpPr>
              <a:spLocks/>
            </p:cNvSpPr>
            <p:nvPr/>
          </p:nvSpPr>
          <p:spPr bwMode="auto">
            <a:xfrm>
              <a:off x="592" y="2352"/>
              <a:ext cx="449" cy="448"/>
            </a:xfrm>
            <a:prstGeom prst="ellipse">
              <a:avLst/>
            </a:prstGeom>
            <a:solidFill>
              <a:srgbClr val="010277">
                <a:alpha val="4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>
                      <a:alpha val="45000"/>
                    </a:schemeClr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" name="Oval 8"/>
            <p:cNvSpPr>
              <a:spLocks/>
            </p:cNvSpPr>
            <p:nvPr/>
          </p:nvSpPr>
          <p:spPr bwMode="auto">
            <a:xfrm>
              <a:off x="0" y="2280"/>
              <a:ext cx="449" cy="448"/>
            </a:xfrm>
            <a:prstGeom prst="ellipse">
              <a:avLst/>
            </a:prstGeom>
            <a:solidFill>
              <a:srgbClr val="010277">
                <a:alpha val="4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>
                      <a:alpha val="45000"/>
                    </a:schemeClr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" name="Oval 9"/>
            <p:cNvSpPr>
              <a:spLocks/>
            </p:cNvSpPr>
            <p:nvPr/>
          </p:nvSpPr>
          <p:spPr bwMode="auto">
            <a:xfrm>
              <a:off x="872" y="0"/>
              <a:ext cx="449" cy="448"/>
            </a:xfrm>
            <a:prstGeom prst="ellipse">
              <a:avLst/>
            </a:prstGeom>
            <a:solidFill>
              <a:srgbClr val="010277">
                <a:alpha val="4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>
                      <a:alpha val="45000"/>
                    </a:schemeClr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550517" y="6554384"/>
            <a:ext cx="1791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LIGO-G1200332-v1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67608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Stringent angular MultiSAS requirements</a:t>
            </a:r>
            <a:br>
              <a:rPr lang="en-US" dirty="0" smtClean="0"/>
            </a:br>
            <a:r>
              <a:rPr lang="en-US" dirty="0" smtClean="0"/>
              <a:t>(Similar to </a:t>
            </a:r>
            <a:r>
              <a:rPr lang="en-US" dirty="0" err="1" smtClean="0"/>
              <a:t>AdvLIGO</a:t>
            </a:r>
            <a:r>
              <a:rPr lang="en-US" dirty="0" smtClean="0"/>
              <a:t> TMS)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0275734"/>
              </p:ext>
            </p:extLst>
          </p:nvPr>
        </p:nvGraphicFramePr>
        <p:xfrm>
          <a:off x="301625" y="1327150"/>
          <a:ext cx="3995208" cy="194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1208"/>
                <a:gridCol w="2794000"/>
              </a:tblGrid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MultiSAS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Requirements</a:t>
                      </a:r>
                    </a:p>
                    <a:p>
                      <a:r>
                        <a:rPr lang="en-US" sz="1000" dirty="0" smtClean="0"/>
                        <a:t>M. </a:t>
                      </a:r>
                      <a:r>
                        <a:rPr lang="en-US" sz="1000" dirty="0" err="1" smtClean="0"/>
                        <a:t>Mantovani</a:t>
                      </a:r>
                      <a:r>
                        <a:rPr lang="en-US" sz="1000" dirty="0" smtClean="0"/>
                        <a:t>, VIR-0101A-12</a:t>
                      </a:r>
                      <a:endParaRPr lang="en-US" sz="1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400" dirty="0" smtClean="0">
                          <a:latin typeface="Times"/>
                          <a:cs typeface="Times"/>
                        </a:rPr>
                        <a:t>δ</a:t>
                      </a:r>
                      <a:r>
                        <a:rPr lang="en-US" sz="1400" dirty="0" smtClean="0">
                          <a:latin typeface="Times"/>
                          <a:cs typeface="Times"/>
                        </a:rPr>
                        <a:t>x</a:t>
                      </a:r>
                      <a:endParaRPr lang="en-US" sz="14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2∙10</a:t>
                      </a:r>
                      <a:r>
                        <a:rPr lang="en-US" sz="1400" baseline="30000" dirty="0" smtClean="0"/>
                        <a:t>-12</a:t>
                      </a:r>
                      <a:r>
                        <a:rPr lang="en-US" sz="1400" baseline="0" dirty="0" smtClean="0"/>
                        <a:t> m/√Hz @ 10 Hz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Times"/>
                          <a:cs typeface="Times"/>
                        </a:rPr>
                        <a:t>δθ</a:t>
                      </a:r>
                      <a:endParaRPr lang="en-US" sz="14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3.3∙10</a:t>
                      </a:r>
                      <a:r>
                        <a:rPr lang="en-US" sz="1400" baseline="30000" dirty="0" smtClean="0"/>
                        <a:t>-15</a:t>
                      </a:r>
                      <a:r>
                        <a:rPr lang="en-US" sz="1400" dirty="0" smtClean="0"/>
                        <a:t> rad/√Hz @ 10 Hz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Times"/>
                          <a:cs typeface="Times"/>
                        </a:rPr>
                        <a:t>x</a:t>
                      </a:r>
                      <a:r>
                        <a:rPr lang="en-US" sz="1400" baseline="-25000" dirty="0" err="1" smtClean="0">
                          <a:latin typeface="Times"/>
                          <a:cs typeface="Times"/>
                        </a:rPr>
                        <a:t>rms</a:t>
                      </a:r>
                      <a:endParaRPr lang="en-US" sz="1400" baseline="-250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24∙10</a:t>
                      </a:r>
                      <a:r>
                        <a:rPr lang="en-US" sz="1400" baseline="30000" dirty="0" smtClean="0"/>
                        <a:t>-6</a:t>
                      </a:r>
                      <a:r>
                        <a:rPr lang="en-US" sz="1400" baseline="0" dirty="0" smtClean="0"/>
                        <a:t> m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Times"/>
                          <a:cs typeface="Times"/>
                        </a:rPr>
                        <a:t>θ</a:t>
                      </a:r>
                      <a:r>
                        <a:rPr lang="en-US" sz="1400" baseline="-25000" dirty="0" err="1" smtClean="0">
                          <a:latin typeface="Times"/>
                          <a:cs typeface="Times"/>
                        </a:rPr>
                        <a:t>rms</a:t>
                      </a:r>
                      <a:endParaRPr lang="en-US" sz="1400" baseline="-250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0.033</a:t>
                      </a:r>
                      <a:r>
                        <a:rPr lang="en-US" sz="1400" baseline="0" dirty="0" smtClean="0"/>
                        <a:t>∙10</a:t>
                      </a:r>
                      <a:r>
                        <a:rPr lang="en-US" sz="1400" baseline="30000" dirty="0" smtClean="0"/>
                        <a:t>-6</a:t>
                      </a:r>
                      <a:r>
                        <a:rPr lang="en-US" sz="1400" baseline="0" dirty="0" smtClean="0"/>
                        <a:t> rad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FABD2-89F9-8445-88C0-62D77C8F14A0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Picture Placeholder 6" descr="LIGO_TMS.pdf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8" b="318"/>
          <a:stretch>
            <a:fillRect/>
          </a:stretch>
        </p:blipFill>
        <p:spPr/>
      </p:pic>
      <p:sp>
        <p:nvSpPr>
          <p:cNvPr id="9" name="TextBox 8"/>
          <p:cNvSpPr txBox="1"/>
          <p:nvPr/>
        </p:nvSpPr>
        <p:spPr>
          <a:xfrm>
            <a:off x="301625" y="3693583"/>
            <a:ext cx="39952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requirements are still evolving yet look very challenging in terms of angular motion.</a:t>
            </a:r>
          </a:p>
          <a:p>
            <a:endParaRPr lang="en-US" dirty="0"/>
          </a:p>
          <a:p>
            <a:r>
              <a:rPr lang="en-US" dirty="0" smtClean="0"/>
              <a:t>Similar specs have been produced for the </a:t>
            </a:r>
            <a:r>
              <a:rPr lang="en-US" dirty="0" err="1" smtClean="0"/>
              <a:t>AdvLIGO</a:t>
            </a:r>
            <a:r>
              <a:rPr lang="en-US" dirty="0" smtClean="0"/>
              <a:t> transmission monitor telescope suspension, hanging from ETM dual stage active isolator.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550517" y="6554384"/>
            <a:ext cx="1791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LIGO-G1200332-v1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9766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MultiSAS is a hybrid isolator is which bulk attenuation is provided passively</a:t>
            </a:r>
            <a:endParaRPr lang="en-US" dirty="0"/>
          </a:p>
        </p:txBody>
      </p:sp>
      <p:sp>
        <p:nvSpPr>
          <p:cNvPr id="54" name="Content Placeholder 2"/>
          <p:cNvSpPr>
            <a:spLocks noGrp="1"/>
          </p:cNvSpPr>
          <p:nvPr>
            <p:ph idx="1"/>
          </p:nvPr>
        </p:nvSpPr>
        <p:spPr>
          <a:xfrm>
            <a:off x="301038" y="1326444"/>
            <a:ext cx="5011513" cy="5042371"/>
          </a:xfrm>
        </p:spPr>
        <p:txBody>
          <a:bodyPr/>
          <a:lstStyle/>
          <a:p>
            <a:r>
              <a:rPr lang="en-US" dirty="0" smtClean="0"/>
              <a:t>Each stage provides an extra </a:t>
            </a:r>
            <a:r>
              <a:rPr lang="en-US" dirty="0" smtClean="0">
                <a:latin typeface="Times"/>
                <a:cs typeface="Times"/>
              </a:rPr>
              <a:t>1/</a:t>
            </a:r>
            <a:r>
              <a:rPr lang="en-US" i="1" dirty="0" smtClean="0">
                <a:latin typeface="Times"/>
                <a:cs typeface="Times"/>
              </a:rPr>
              <a:t>f </a:t>
            </a:r>
            <a:r>
              <a:rPr lang="en-US" baseline="30000" dirty="0" smtClean="0">
                <a:latin typeface="Times"/>
                <a:cs typeface="Times"/>
              </a:rPr>
              <a:t>2</a:t>
            </a:r>
            <a:r>
              <a:rPr lang="en-US" dirty="0" smtClean="0"/>
              <a:t> attenuation</a:t>
            </a:r>
          </a:p>
          <a:p>
            <a:r>
              <a:rPr lang="en-US" dirty="0" smtClean="0"/>
              <a:t>Horizontal most important for angular motion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FABD2-89F9-8445-88C0-62D77C8F14A0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Rectangle 4"/>
          <p:cNvSpPr>
            <a:spLocks/>
          </p:cNvSpPr>
          <p:nvPr/>
        </p:nvSpPr>
        <p:spPr bwMode="auto">
          <a:xfrm>
            <a:off x="7542440" y="1411645"/>
            <a:ext cx="1555296" cy="42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dirty="0">
                <a:ea typeface="ＭＳ Ｐゴシック" charset="0"/>
                <a:cs typeface="Times" charset="0"/>
              </a:rPr>
              <a:t>1x horizontal</a:t>
            </a:r>
          </a:p>
          <a:p>
            <a:pPr algn="l"/>
            <a:r>
              <a:rPr lang="en-US" dirty="0">
                <a:ea typeface="ＭＳ Ｐゴシック" charset="0"/>
                <a:cs typeface="Times" charset="0"/>
              </a:rPr>
              <a:t>1x vertical</a:t>
            </a:r>
          </a:p>
          <a:p>
            <a:pPr algn="l"/>
            <a:endParaRPr lang="en-US" dirty="0">
              <a:ea typeface="ＭＳ Ｐゴシック" charset="0"/>
              <a:cs typeface="Times" charset="0"/>
            </a:endParaRPr>
          </a:p>
          <a:p>
            <a:pPr algn="l"/>
            <a:r>
              <a:rPr lang="en-US" dirty="0">
                <a:ea typeface="ＭＳ Ｐゴシック" charset="0"/>
                <a:cs typeface="Times" charset="0"/>
              </a:rPr>
              <a:t>+</a:t>
            </a:r>
          </a:p>
          <a:p>
            <a:pPr algn="l"/>
            <a:endParaRPr lang="en-US" dirty="0">
              <a:ea typeface="ＭＳ Ｐゴシック" charset="0"/>
              <a:cs typeface="Times" charset="0"/>
            </a:endParaRPr>
          </a:p>
          <a:p>
            <a:pPr algn="l"/>
            <a:r>
              <a:rPr lang="en-US" dirty="0">
                <a:ea typeface="ＭＳ Ｐゴシック" charset="0"/>
                <a:cs typeface="Times" charset="0"/>
              </a:rPr>
              <a:t>1x horizontal</a:t>
            </a:r>
          </a:p>
          <a:p>
            <a:pPr algn="l"/>
            <a:r>
              <a:rPr lang="en-US" dirty="0">
                <a:ea typeface="ＭＳ Ｐゴシック" charset="0"/>
                <a:cs typeface="Times" charset="0"/>
              </a:rPr>
              <a:t>1x vertical</a:t>
            </a:r>
          </a:p>
          <a:p>
            <a:pPr algn="l"/>
            <a:endParaRPr lang="en-US" dirty="0">
              <a:ea typeface="ＭＳ Ｐゴシック" charset="0"/>
              <a:cs typeface="Times" charset="0"/>
            </a:endParaRPr>
          </a:p>
          <a:p>
            <a:pPr algn="l"/>
            <a:r>
              <a:rPr lang="en-US" dirty="0">
                <a:ea typeface="ＭＳ Ｐゴシック" charset="0"/>
                <a:cs typeface="Times" charset="0"/>
              </a:rPr>
              <a:t>+</a:t>
            </a:r>
          </a:p>
          <a:p>
            <a:pPr algn="l"/>
            <a:endParaRPr lang="en-US" dirty="0">
              <a:ea typeface="ＭＳ Ｐゴシック" charset="0"/>
              <a:cs typeface="Times" charset="0"/>
            </a:endParaRPr>
          </a:p>
          <a:p>
            <a:pPr algn="l"/>
            <a:endParaRPr lang="en-US" dirty="0">
              <a:ea typeface="ＭＳ Ｐゴシック" charset="0"/>
              <a:cs typeface="Times" charset="0"/>
            </a:endParaRPr>
          </a:p>
          <a:p>
            <a:pPr algn="l"/>
            <a:r>
              <a:rPr lang="en-US" dirty="0">
                <a:ea typeface="ＭＳ Ｐゴシック" charset="0"/>
                <a:cs typeface="Times" charset="0"/>
              </a:rPr>
              <a:t>1x horizontal</a:t>
            </a:r>
          </a:p>
          <a:p>
            <a:pPr algn="l"/>
            <a:r>
              <a:rPr lang="en-US" dirty="0" smtClean="0">
                <a:ea typeface="ＭＳ Ｐゴシック" charset="0"/>
                <a:cs typeface="Times" charset="0"/>
              </a:rPr>
              <a:t>----------------------</a:t>
            </a:r>
            <a:endParaRPr lang="en-US" dirty="0">
              <a:ea typeface="ＭＳ Ｐゴシック" charset="0"/>
              <a:cs typeface="Times" charset="0"/>
            </a:endParaRPr>
          </a:p>
          <a:p>
            <a:pPr algn="l"/>
            <a:r>
              <a:rPr lang="en-US" dirty="0">
                <a:ea typeface="ＭＳ Ｐゴシック" charset="0"/>
                <a:cs typeface="Times" charset="0"/>
              </a:rPr>
              <a:t>3x horizontal</a:t>
            </a:r>
          </a:p>
          <a:p>
            <a:pPr algn="l"/>
            <a:r>
              <a:rPr lang="en-US" dirty="0">
                <a:ea typeface="ＭＳ Ｐゴシック" charset="0"/>
                <a:cs typeface="Times" charset="0"/>
              </a:rPr>
              <a:t>2x vertical</a:t>
            </a:r>
          </a:p>
        </p:txBody>
      </p:sp>
      <p:grpSp>
        <p:nvGrpSpPr>
          <p:cNvPr id="6" name="Group 41"/>
          <p:cNvGrpSpPr>
            <a:grpSpLocks/>
          </p:cNvGrpSpPr>
          <p:nvPr/>
        </p:nvGrpSpPr>
        <p:grpSpPr bwMode="auto">
          <a:xfrm>
            <a:off x="5114561" y="1513245"/>
            <a:ext cx="2219638" cy="3371797"/>
            <a:chOff x="0" y="0"/>
            <a:chExt cx="1861" cy="2827"/>
          </a:xfrm>
        </p:grpSpPr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1637" y="396"/>
              <a:ext cx="4" cy="1697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" name="Line 6"/>
            <p:cNvSpPr>
              <a:spLocks noChangeShapeType="1"/>
            </p:cNvSpPr>
            <p:nvPr/>
          </p:nvSpPr>
          <p:spPr bwMode="auto">
            <a:xfrm>
              <a:off x="231" y="387"/>
              <a:ext cx="4" cy="1697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" name="Rectangle 7"/>
            <p:cNvSpPr>
              <a:spLocks/>
            </p:cNvSpPr>
            <p:nvPr/>
          </p:nvSpPr>
          <p:spPr bwMode="auto">
            <a:xfrm>
              <a:off x="189" y="444"/>
              <a:ext cx="88" cy="1512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B3B3B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" name="Rectangle 8"/>
            <p:cNvSpPr>
              <a:spLocks/>
            </p:cNvSpPr>
            <p:nvPr/>
          </p:nvSpPr>
          <p:spPr bwMode="auto">
            <a:xfrm>
              <a:off x="1597" y="444"/>
              <a:ext cx="88" cy="1512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B3B3B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" name="Rectangle 9"/>
            <p:cNvSpPr>
              <a:spLocks/>
            </p:cNvSpPr>
            <p:nvPr/>
          </p:nvSpPr>
          <p:spPr bwMode="auto">
            <a:xfrm>
              <a:off x="109" y="324"/>
              <a:ext cx="1648" cy="7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12" name="Group 16"/>
            <p:cNvGrpSpPr>
              <a:grpSpLocks/>
            </p:cNvGrpSpPr>
            <p:nvPr/>
          </p:nvGrpSpPr>
          <p:grpSpPr bwMode="auto">
            <a:xfrm>
              <a:off x="461" y="1204"/>
              <a:ext cx="976" cy="272"/>
              <a:chOff x="0" y="0"/>
              <a:chExt cx="976" cy="272"/>
            </a:xfrm>
          </p:grpSpPr>
          <p:sp>
            <p:nvSpPr>
              <p:cNvPr id="37" name="Rectangle 10"/>
              <p:cNvSpPr>
                <a:spLocks/>
              </p:cNvSpPr>
              <p:nvPr/>
            </p:nvSpPr>
            <p:spPr bwMode="auto">
              <a:xfrm rot="10800000" flipH="1">
                <a:off x="0" y="152"/>
                <a:ext cx="976" cy="6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8" name="Freeform 11"/>
              <p:cNvSpPr>
                <a:spLocks/>
              </p:cNvSpPr>
              <p:nvPr/>
            </p:nvSpPr>
            <p:spPr bwMode="auto">
              <a:xfrm>
                <a:off x="560" y="37"/>
                <a:ext cx="400" cy="122"/>
              </a:xfrm>
              <a:custGeom>
                <a:avLst/>
                <a:gdLst>
                  <a:gd name="T0" fmla="*/ 21600 w 21600"/>
                  <a:gd name="T1" fmla="+- 0 21600 7704"/>
                  <a:gd name="T2" fmla="*/ 21600 h 13896"/>
                  <a:gd name="T3" fmla="*/ 0 w 21600"/>
                  <a:gd name="T4" fmla="+- 0 11643 7704"/>
                  <a:gd name="T5" fmla="*/ 11643 h 13896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</a:cxnLst>
                <a:rect l="0" t="0" r="r" b="b"/>
                <a:pathLst>
                  <a:path w="21600" h="13896">
                    <a:moveTo>
                      <a:pt x="21600" y="13896"/>
                    </a:moveTo>
                    <a:cubicBezTo>
                      <a:pt x="17643" y="9770"/>
                      <a:pt x="15221" y="-7704"/>
                      <a:pt x="0" y="3939"/>
                    </a:cubicBezTo>
                  </a:path>
                </a:pathLst>
              </a:cu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" name="Freeform 12"/>
              <p:cNvSpPr>
                <a:spLocks/>
              </p:cNvSpPr>
              <p:nvPr/>
            </p:nvSpPr>
            <p:spPr bwMode="auto">
              <a:xfrm flipH="1">
                <a:off x="16" y="40"/>
                <a:ext cx="400" cy="122"/>
              </a:xfrm>
              <a:custGeom>
                <a:avLst/>
                <a:gdLst>
                  <a:gd name="T0" fmla="*/ 21600 w 21600"/>
                  <a:gd name="T1" fmla="+- 0 21600 7704"/>
                  <a:gd name="T2" fmla="*/ 21600 h 13896"/>
                  <a:gd name="T3" fmla="*/ 0 w 21600"/>
                  <a:gd name="T4" fmla="+- 0 11643 7704"/>
                  <a:gd name="T5" fmla="*/ 11643 h 13896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</a:cxnLst>
                <a:rect l="0" t="0" r="r" b="b"/>
                <a:pathLst>
                  <a:path w="21600" h="13896">
                    <a:moveTo>
                      <a:pt x="21600" y="13896"/>
                    </a:moveTo>
                    <a:cubicBezTo>
                      <a:pt x="17643" y="9770"/>
                      <a:pt x="15221" y="-7704"/>
                      <a:pt x="0" y="3939"/>
                    </a:cubicBezTo>
                  </a:path>
                </a:pathLst>
              </a:cu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0" name="Line 13"/>
              <p:cNvSpPr>
                <a:spLocks noChangeShapeType="1"/>
              </p:cNvSpPr>
              <p:nvPr/>
            </p:nvSpPr>
            <p:spPr bwMode="auto">
              <a:xfrm rot="10800000" flipH="1">
                <a:off x="407" y="83"/>
                <a:ext cx="161" cy="0"/>
              </a:xfrm>
              <a:prstGeom prst="line">
                <a:avLst/>
              </a:prstGeom>
              <a:noFill/>
              <a:ln w="508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1" name="Rectangle 14"/>
              <p:cNvSpPr>
                <a:spLocks/>
              </p:cNvSpPr>
              <p:nvPr/>
            </p:nvSpPr>
            <p:spPr bwMode="auto">
              <a:xfrm>
                <a:off x="368" y="0"/>
                <a:ext cx="240" cy="176"/>
              </a:xfrm>
              <a:prstGeom prst="rect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" name="Rectangle 15"/>
              <p:cNvSpPr>
                <a:spLocks/>
              </p:cNvSpPr>
              <p:nvPr/>
            </p:nvSpPr>
            <p:spPr bwMode="auto">
              <a:xfrm>
                <a:off x="448" y="136"/>
                <a:ext cx="88" cy="13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3" name="Group 22"/>
            <p:cNvGrpSpPr>
              <a:grpSpLocks/>
            </p:cNvGrpSpPr>
            <p:nvPr/>
          </p:nvGrpSpPr>
          <p:grpSpPr bwMode="auto">
            <a:xfrm>
              <a:off x="461" y="178"/>
              <a:ext cx="976" cy="234"/>
              <a:chOff x="0" y="0"/>
              <a:chExt cx="976" cy="234"/>
            </a:xfrm>
          </p:grpSpPr>
          <p:sp>
            <p:nvSpPr>
              <p:cNvPr id="32" name="Rectangle 17"/>
              <p:cNvSpPr>
                <a:spLocks/>
              </p:cNvSpPr>
              <p:nvPr/>
            </p:nvSpPr>
            <p:spPr bwMode="auto">
              <a:xfrm rot="10800000" flipH="1">
                <a:off x="0" y="114"/>
                <a:ext cx="976" cy="6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3" name="Freeform 18"/>
              <p:cNvSpPr>
                <a:spLocks/>
              </p:cNvSpPr>
              <p:nvPr/>
            </p:nvSpPr>
            <p:spPr bwMode="auto">
              <a:xfrm>
                <a:off x="560" y="0"/>
                <a:ext cx="400" cy="122"/>
              </a:xfrm>
              <a:custGeom>
                <a:avLst/>
                <a:gdLst>
                  <a:gd name="T0" fmla="*/ 21600 w 21600"/>
                  <a:gd name="T1" fmla="+- 0 21600 7704"/>
                  <a:gd name="T2" fmla="*/ 21600 h 13896"/>
                  <a:gd name="T3" fmla="*/ 0 w 21600"/>
                  <a:gd name="T4" fmla="+- 0 11643 7704"/>
                  <a:gd name="T5" fmla="*/ 11643 h 13896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</a:cxnLst>
                <a:rect l="0" t="0" r="r" b="b"/>
                <a:pathLst>
                  <a:path w="21600" h="13896">
                    <a:moveTo>
                      <a:pt x="21600" y="13896"/>
                    </a:moveTo>
                    <a:cubicBezTo>
                      <a:pt x="17643" y="9770"/>
                      <a:pt x="15221" y="-7704"/>
                      <a:pt x="0" y="3939"/>
                    </a:cubicBezTo>
                  </a:path>
                </a:pathLst>
              </a:cu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4" name="Freeform 19"/>
              <p:cNvSpPr>
                <a:spLocks/>
              </p:cNvSpPr>
              <p:nvPr/>
            </p:nvSpPr>
            <p:spPr bwMode="auto">
              <a:xfrm flipH="1">
                <a:off x="16" y="2"/>
                <a:ext cx="400" cy="123"/>
              </a:xfrm>
              <a:custGeom>
                <a:avLst/>
                <a:gdLst>
                  <a:gd name="T0" fmla="*/ 21600 w 21600"/>
                  <a:gd name="T1" fmla="+- 0 21600 7704"/>
                  <a:gd name="T2" fmla="*/ 21600 h 13896"/>
                  <a:gd name="T3" fmla="*/ 0 w 21600"/>
                  <a:gd name="T4" fmla="+- 0 11643 7704"/>
                  <a:gd name="T5" fmla="*/ 11643 h 13896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</a:cxnLst>
                <a:rect l="0" t="0" r="r" b="b"/>
                <a:pathLst>
                  <a:path w="21600" h="13896">
                    <a:moveTo>
                      <a:pt x="21600" y="13896"/>
                    </a:moveTo>
                    <a:cubicBezTo>
                      <a:pt x="17643" y="9770"/>
                      <a:pt x="15221" y="-7704"/>
                      <a:pt x="0" y="3939"/>
                    </a:cubicBezTo>
                  </a:path>
                </a:pathLst>
              </a:cu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" name="Line 20"/>
              <p:cNvSpPr>
                <a:spLocks noChangeShapeType="1"/>
              </p:cNvSpPr>
              <p:nvPr/>
            </p:nvSpPr>
            <p:spPr bwMode="auto">
              <a:xfrm rot="10800000" flipH="1">
                <a:off x="407" y="46"/>
                <a:ext cx="161" cy="0"/>
              </a:xfrm>
              <a:prstGeom prst="line">
                <a:avLst/>
              </a:prstGeom>
              <a:noFill/>
              <a:ln w="508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6" name="Rectangle 21"/>
              <p:cNvSpPr>
                <a:spLocks/>
              </p:cNvSpPr>
              <p:nvPr/>
            </p:nvSpPr>
            <p:spPr bwMode="auto">
              <a:xfrm>
                <a:off x="448" y="98"/>
                <a:ext cx="88" cy="13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14" name="Rectangle 23"/>
            <p:cNvSpPr>
              <a:spLocks/>
            </p:cNvSpPr>
            <p:nvPr/>
          </p:nvSpPr>
          <p:spPr bwMode="auto">
            <a:xfrm>
              <a:off x="125" y="2516"/>
              <a:ext cx="1648" cy="200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 algn="ctr"/>
              <a:r>
                <a:rPr lang="en-US" sz="1400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OPTICAL BENCH</a:t>
              </a:r>
            </a:p>
          </p:txBody>
        </p:sp>
        <p:grpSp>
          <p:nvGrpSpPr>
            <p:cNvPr id="15" name="Group 28"/>
            <p:cNvGrpSpPr>
              <a:grpSpLocks/>
            </p:cNvGrpSpPr>
            <p:nvPr/>
          </p:nvGrpSpPr>
          <p:grpSpPr bwMode="auto">
            <a:xfrm>
              <a:off x="0" y="2061"/>
              <a:ext cx="431" cy="183"/>
              <a:chOff x="0" y="0"/>
              <a:chExt cx="431" cy="183"/>
            </a:xfrm>
          </p:grpSpPr>
          <p:sp>
            <p:nvSpPr>
              <p:cNvPr id="28" name="Line 24"/>
              <p:cNvSpPr>
                <a:spLocks noChangeShapeType="1"/>
              </p:cNvSpPr>
              <p:nvPr/>
            </p:nvSpPr>
            <p:spPr bwMode="auto">
              <a:xfrm>
                <a:off x="29" y="18"/>
                <a:ext cx="402" cy="1"/>
              </a:xfrm>
              <a:prstGeom prst="line">
                <a:avLst/>
              </a:prstGeom>
              <a:noFill/>
              <a:ln w="38100" cap="flat">
                <a:solidFill>
                  <a:srgbClr val="804000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" name="Line 25"/>
              <p:cNvSpPr>
                <a:spLocks noChangeShapeType="1"/>
              </p:cNvSpPr>
              <p:nvPr/>
            </p:nvSpPr>
            <p:spPr bwMode="auto">
              <a:xfrm rot="10800000" flipH="1">
                <a:off x="7" y="18"/>
                <a:ext cx="159" cy="160"/>
              </a:xfrm>
              <a:prstGeom prst="line">
                <a:avLst/>
              </a:prstGeom>
              <a:noFill/>
              <a:ln w="25400" cap="flat">
                <a:solidFill>
                  <a:srgbClr val="804000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0" name="Line 26"/>
              <p:cNvSpPr>
                <a:spLocks noChangeShapeType="1"/>
              </p:cNvSpPr>
              <p:nvPr/>
            </p:nvSpPr>
            <p:spPr bwMode="auto">
              <a:xfrm rot="10800000" flipH="1">
                <a:off x="108" y="23"/>
                <a:ext cx="160" cy="160"/>
              </a:xfrm>
              <a:prstGeom prst="line">
                <a:avLst/>
              </a:prstGeom>
              <a:noFill/>
              <a:ln w="25400" cap="flat">
                <a:solidFill>
                  <a:srgbClr val="804000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" name="Line 27"/>
              <p:cNvSpPr>
                <a:spLocks noChangeShapeType="1"/>
              </p:cNvSpPr>
              <p:nvPr/>
            </p:nvSpPr>
            <p:spPr bwMode="auto">
              <a:xfrm rot="10800000" flipH="1">
                <a:off x="220" y="23"/>
                <a:ext cx="160" cy="160"/>
              </a:xfrm>
              <a:prstGeom prst="line">
                <a:avLst/>
              </a:prstGeom>
              <a:noFill/>
              <a:ln w="25400" cap="flat">
                <a:solidFill>
                  <a:srgbClr val="804000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6" name="Group 33"/>
            <p:cNvGrpSpPr>
              <a:grpSpLocks/>
            </p:cNvGrpSpPr>
            <p:nvPr/>
          </p:nvGrpSpPr>
          <p:grpSpPr bwMode="auto">
            <a:xfrm>
              <a:off x="1429" y="2060"/>
              <a:ext cx="432" cy="184"/>
              <a:chOff x="0" y="0"/>
              <a:chExt cx="431" cy="183"/>
            </a:xfrm>
          </p:grpSpPr>
          <p:sp>
            <p:nvSpPr>
              <p:cNvPr id="24" name="Line 29"/>
              <p:cNvSpPr>
                <a:spLocks noChangeShapeType="1"/>
              </p:cNvSpPr>
              <p:nvPr/>
            </p:nvSpPr>
            <p:spPr bwMode="auto">
              <a:xfrm>
                <a:off x="29" y="18"/>
                <a:ext cx="402" cy="1"/>
              </a:xfrm>
              <a:prstGeom prst="line">
                <a:avLst/>
              </a:prstGeom>
              <a:noFill/>
              <a:ln w="38100" cap="flat">
                <a:solidFill>
                  <a:srgbClr val="804000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" name="Line 30"/>
              <p:cNvSpPr>
                <a:spLocks noChangeShapeType="1"/>
              </p:cNvSpPr>
              <p:nvPr/>
            </p:nvSpPr>
            <p:spPr bwMode="auto">
              <a:xfrm rot="10800000" flipH="1">
                <a:off x="7" y="18"/>
                <a:ext cx="159" cy="160"/>
              </a:xfrm>
              <a:prstGeom prst="line">
                <a:avLst/>
              </a:prstGeom>
              <a:noFill/>
              <a:ln w="25400" cap="flat">
                <a:solidFill>
                  <a:srgbClr val="804000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" name="Line 31"/>
              <p:cNvSpPr>
                <a:spLocks noChangeShapeType="1"/>
              </p:cNvSpPr>
              <p:nvPr/>
            </p:nvSpPr>
            <p:spPr bwMode="auto">
              <a:xfrm rot="10800000" flipH="1">
                <a:off x="108" y="23"/>
                <a:ext cx="160" cy="160"/>
              </a:xfrm>
              <a:prstGeom prst="line">
                <a:avLst/>
              </a:prstGeom>
              <a:noFill/>
              <a:ln w="25400" cap="flat">
                <a:solidFill>
                  <a:srgbClr val="804000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" name="Line 32"/>
              <p:cNvSpPr>
                <a:spLocks noChangeShapeType="1"/>
              </p:cNvSpPr>
              <p:nvPr/>
            </p:nvSpPr>
            <p:spPr bwMode="auto">
              <a:xfrm rot="10800000" flipH="1">
                <a:off x="220" y="23"/>
                <a:ext cx="160" cy="160"/>
              </a:xfrm>
              <a:prstGeom prst="line">
                <a:avLst/>
              </a:prstGeom>
              <a:noFill/>
              <a:ln w="25400" cap="flat">
                <a:solidFill>
                  <a:srgbClr val="804000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17" name="Line 34"/>
            <p:cNvSpPr>
              <a:spLocks noChangeShapeType="1"/>
            </p:cNvSpPr>
            <p:nvPr/>
          </p:nvSpPr>
          <p:spPr bwMode="auto">
            <a:xfrm>
              <a:off x="946" y="229"/>
              <a:ext cx="6" cy="971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8" name="Line 35"/>
            <p:cNvSpPr>
              <a:spLocks noChangeShapeType="1"/>
            </p:cNvSpPr>
            <p:nvPr/>
          </p:nvSpPr>
          <p:spPr bwMode="auto">
            <a:xfrm flipH="1">
              <a:off x="949" y="1276"/>
              <a:ext cx="0" cy="124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" name="Line 36"/>
            <p:cNvSpPr>
              <a:spLocks noChangeShapeType="1"/>
            </p:cNvSpPr>
            <p:nvPr/>
          </p:nvSpPr>
          <p:spPr bwMode="auto">
            <a:xfrm>
              <a:off x="773" y="3"/>
              <a:ext cx="330" cy="0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" name="Line 37"/>
            <p:cNvSpPr>
              <a:spLocks noChangeShapeType="1"/>
            </p:cNvSpPr>
            <p:nvPr/>
          </p:nvSpPr>
          <p:spPr bwMode="auto">
            <a:xfrm>
              <a:off x="789" y="1528"/>
              <a:ext cx="330" cy="0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" name="Line 38"/>
            <p:cNvSpPr>
              <a:spLocks noChangeShapeType="1"/>
            </p:cNvSpPr>
            <p:nvPr/>
          </p:nvSpPr>
          <p:spPr bwMode="auto">
            <a:xfrm>
              <a:off x="789" y="2824"/>
              <a:ext cx="330" cy="0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2" name="Line 39"/>
            <p:cNvSpPr>
              <a:spLocks noChangeShapeType="1"/>
            </p:cNvSpPr>
            <p:nvPr/>
          </p:nvSpPr>
          <p:spPr bwMode="auto">
            <a:xfrm rot="10800000" flipH="1">
              <a:off x="1506" y="11"/>
              <a:ext cx="0" cy="329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" name="Line 40"/>
            <p:cNvSpPr>
              <a:spLocks noChangeShapeType="1"/>
            </p:cNvSpPr>
            <p:nvPr/>
          </p:nvSpPr>
          <p:spPr bwMode="auto">
            <a:xfrm rot="10800000" flipH="1">
              <a:off x="1505" y="1108"/>
              <a:ext cx="0" cy="330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pic>
        <p:nvPicPr>
          <p:cNvPr id="48" name="Picture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" y="2870718"/>
            <a:ext cx="5110248" cy="3550401"/>
          </a:xfrm>
          <a:prstGeom prst="rect">
            <a:avLst/>
          </a:prstGeom>
        </p:spPr>
      </p:pic>
      <p:pic>
        <p:nvPicPr>
          <p:cNvPr id="50" name="Picture 4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3623" y="5277460"/>
            <a:ext cx="338137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 48"/>
          <p:cNvSpPr>
            <a:spLocks/>
          </p:cNvSpPr>
          <p:nvPr/>
        </p:nvSpPr>
        <p:spPr bwMode="auto">
          <a:xfrm>
            <a:off x="3735098" y="4002079"/>
            <a:ext cx="1236662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solidFill>
                  <a:srgbClr val="F30007"/>
                </a:solidFill>
                <a:ea typeface="ＭＳ Ｐゴシック" charset="0"/>
                <a:cs typeface="Times" charset="0"/>
              </a:rPr>
              <a:t>Top filter</a:t>
            </a:r>
          </a:p>
        </p:txBody>
      </p:sp>
      <p:sp>
        <p:nvSpPr>
          <p:cNvPr id="52" name="Rectangle 49"/>
          <p:cNvSpPr>
            <a:spLocks/>
          </p:cNvSpPr>
          <p:nvPr/>
        </p:nvSpPr>
        <p:spPr bwMode="auto">
          <a:xfrm>
            <a:off x="3757735" y="4738679"/>
            <a:ext cx="2306638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solidFill>
                  <a:srgbClr val="31C21C"/>
                </a:solidFill>
                <a:ea typeface="ＭＳ Ｐゴシック" charset="0"/>
                <a:cs typeface="Times" charset="0"/>
              </a:rPr>
              <a:t>Intermediate filter</a:t>
            </a:r>
          </a:p>
        </p:txBody>
      </p:sp>
      <p:sp>
        <p:nvSpPr>
          <p:cNvPr id="53" name="Rectangle 50"/>
          <p:cNvSpPr>
            <a:spLocks/>
          </p:cNvSpPr>
          <p:nvPr/>
        </p:nvSpPr>
        <p:spPr bwMode="auto">
          <a:xfrm>
            <a:off x="3735098" y="5403667"/>
            <a:ext cx="893762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solidFill>
                  <a:srgbClr val="804000"/>
                </a:solidFill>
                <a:ea typeface="ＭＳ Ｐゴシック" charset="0"/>
                <a:cs typeface="Times" charset="0"/>
              </a:rPr>
              <a:t>Bench</a:t>
            </a:r>
          </a:p>
        </p:txBody>
      </p:sp>
    </p:spTree>
    <p:extLst>
      <p:ext uri="{BB962C8B-B14F-4D97-AF65-F5344CB8AC3E}">
        <p14:creationId xmlns:p14="http://schemas.microsoft.com/office/powerpoint/2010/main" val="3728027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rtistic_SuspendedTable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FABD2-89F9-8445-88C0-62D77C8F14A0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50517" y="6554384"/>
            <a:ext cx="1791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LIGO-G1200332-v1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7296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FABD2-89F9-8445-88C0-62D77C8F14A0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50517" y="6554384"/>
            <a:ext cx="1791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LIGO-G1200332-v1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3860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FABD2-89F9-8445-88C0-62D77C8F14A0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50517" y="6554384"/>
            <a:ext cx="1791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LIGO-G1200332-v1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19439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FABD2-89F9-8445-88C0-62D77C8F14A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50517" y="6554384"/>
            <a:ext cx="1791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LIGO-G1200332-v1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20124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4976</TotalTime>
  <Words>879</Words>
  <Application>Microsoft Macintosh PowerPoint</Application>
  <PresentationFormat>On-screen Show (4:3)</PresentationFormat>
  <Paragraphs>183</Paragraphs>
  <Slides>25</Slides>
  <Notes>1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Compact, in-vacuum seismic isolation systems for Advanced Virgo</vt:lpstr>
      <vt:lpstr>Nikhef is responsible for a number of Advanced Virgo upgrades</vt:lpstr>
      <vt:lpstr>End benches and other ITF alignment optics need to be seismically isolated as well</vt:lpstr>
      <vt:lpstr>Stringent angular MultiSAS requirements (Similar to AdvLIGO TMS)</vt:lpstr>
      <vt:lpstr>MultiSAS is a hybrid isolator is which bulk attenuation is provided passively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Vertical filters implement anti-springs and  “magic wands”</vt:lpstr>
      <vt:lpstr>Tuning of vertical filter stages</vt:lpstr>
      <vt:lpstr>Magic wands decrease GAS saturation level to  &lt; 80 dB</vt:lpstr>
      <vt:lpstr>Finite element models used to identify all modes of the system</vt:lpstr>
      <vt:lpstr>Finite element model: Higher order modes</vt:lpstr>
      <vt:lpstr>Simulated performance Vertical transfer function </vt:lpstr>
      <vt:lpstr>Simulated performance Horizontal transfer function</vt:lpstr>
      <vt:lpstr>Simulated performance Horizontal to tilt coupling</vt:lpstr>
      <vt:lpstr>Control systems for DC positioning and resonance frequency damping</vt:lpstr>
      <vt:lpstr>Construction has started, first prototype will be completed by summer 2012</vt:lpstr>
      <vt:lpstr>Summary</vt:lpstr>
      <vt:lpstr>Thank you for your attention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Beker</dc:creator>
  <cp:lastModifiedBy>Mark Beker</cp:lastModifiedBy>
  <cp:revision>68</cp:revision>
  <cp:lastPrinted>2012-03-21T19:38:54Z</cp:lastPrinted>
  <dcterms:created xsi:type="dcterms:W3CDTF">2012-03-13T13:16:20Z</dcterms:created>
  <dcterms:modified xsi:type="dcterms:W3CDTF">2012-03-21T20:02:46Z</dcterms:modified>
</cp:coreProperties>
</file>