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27"/>
  </p:notesMasterIdLst>
  <p:sldIdLst>
    <p:sldId id="257" r:id="rId2"/>
    <p:sldId id="481" r:id="rId3"/>
    <p:sldId id="457" r:id="rId4"/>
    <p:sldId id="489" r:id="rId5"/>
    <p:sldId id="504" r:id="rId6"/>
    <p:sldId id="505" r:id="rId7"/>
    <p:sldId id="492" r:id="rId8"/>
    <p:sldId id="534" r:id="rId9"/>
    <p:sldId id="536" r:id="rId10"/>
    <p:sldId id="538" r:id="rId11"/>
    <p:sldId id="533" r:id="rId12"/>
    <p:sldId id="522" r:id="rId13"/>
    <p:sldId id="535" r:id="rId14"/>
    <p:sldId id="499" r:id="rId15"/>
    <p:sldId id="523" r:id="rId16"/>
    <p:sldId id="494" r:id="rId17"/>
    <p:sldId id="513" r:id="rId18"/>
    <p:sldId id="484" r:id="rId19"/>
    <p:sldId id="483" r:id="rId20"/>
    <p:sldId id="485" r:id="rId21"/>
    <p:sldId id="501" r:id="rId22"/>
    <p:sldId id="532" r:id="rId23"/>
    <p:sldId id="486" r:id="rId24"/>
    <p:sldId id="537" r:id="rId25"/>
    <p:sldId id="502" r:id="rId26"/>
  </p:sldIdLst>
  <p:sldSz cx="9144000" cy="6858000" type="letter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FF"/>
    <a:srgbClr val="000080"/>
    <a:srgbClr val="000000"/>
    <a:srgbClr val="E6E6E6"/>
    <a:srgbClr val="008000"/>
    <a:srgbClr val="800000"/>
    <a:srgbClr val="CC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197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defTabSz="966788">
              <a:defRPr>
                <a:latin typeface="Symbol" pitchFamily="18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 defTabSz="966788">
              <a:defRPr>
                <a:latin typeface="Symbol" pitchFamily="18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defTabSz="966788">
              <a:defRPr>
                <a:latin typeface="Symbol" pitchFamily="18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 defTabSz="966788">
              <a:defRPr>
                <a:latin typeface="Symbol" charset="0"/>
                <a:cs typeface="+mn-cs"/>
              </a:defRPr>
            </a:lvl1pPr>
          </a:lstStyle>
          <a:p>
            <a:pPr>
              <a:defRPr/>
            </a:pPr>
            <a:fld id="{C079CFD7-5DB4-4049-93A0-B16F07E79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189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DD6651-7F31-D74F-AA2C-100A462DBD00}" type="slidenum">
              <a:rPr lang="en-US">
                <a:latin typeface="Symbol" charset="0"/>
              </a:rPr>
              <a:pPr/>
              <a:t>1</a:t>
            </a:fld>
            <a:endParaRPr lang="en-US">
              <a:latin typeface="Symbo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0EF046-A673-EC48-A275-32E531917AA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72AFD0-D157-7841-AD3B-162F09C1D6F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0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900" b="0" i="1" smtClean="0">
              <a:solidFill>
                <a:srgbClr val="000080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b="0" smtClean="0"/>
              <a:t>G080429-00-D</a:t>
            </a:r>
            <a:r>
              <a:rPr lang="en-US" b="0" smtClean="0"/>
              <a:t> </a:t>
            </a:r>
          </a:p>
        </p:txBody>
      </p:sp>
      <p:sp>
        <p:nvSpPr>
          <p:cNvPr id="8" name="TextBox 6"/>
          <p:cNvSpPr txBox="1">
            <a:spLocks noChangeArrowheads="1"/>
          </p:cNvSpPr>
          <p:nvPr userDrawn="1"/>
        </p:nvSpPr>
        <p:spPr bwMode="auto">
          <a:xfrm>
            <a:off x="0" y="6581001"/>
            <a:ext cx="142509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cs typeface="+mn-cs"/>
              </a:rPr>
              <a:t>LIGO-1100491-v3</a:t>
            </a:r>
          </a:p>
        </p:txBody>
      </p:sp>
      <p:pic>
        <p:nvPicPr>
          <p:cNvPr id="9" name="Picture 13" descr="UFsignature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123825"/>
            <a:ext cx="24749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C6E63-84DF-5C4C-A558-3F3DDCCF6FC8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  <p:extLst>
      <p:ext uri="{BB962C8B-B14F-4D97-AF65-F5344CB8AC3E}">
        <p14:creationId xmlns:p14="http://schemas.microsoft.com/office/powerpoint/2010/main" val="752022487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4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900" b="0" i="1" smtClean="0">
              <a:solidFill>
                <a:srgbClr val="000080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b="0" smtClean="0"/>
              <a:t>G080429-00-D</a:t>
            </a:r>
            <a:r>
              <a:rPr lang="en-US" b="0" smtClean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107A0-DC35-8840-B959-A038545CD745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  <p:extLst>
      <p:ext uri="{BB962C8B-B14F-4D97-AF65-F5344CB8AC3E}">
        <p14:creationId xmlns:p14="http://schemas.microsoft.com/office/powerpoint/2010/main" val="155085298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8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900" b="0" i="1" smtClean="0">
              <a:solidFill>
                <a:srgbClr val="000080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b="0" smtClean="0"/>
              <a:t>G080429-00-D</a:t>
            </a:r>
            <a:r>
              <a:rPr lang="en-US" b="0" smtClean="0"/>
              <a:t> 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152400"/>
            <a:ext cx="196215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73405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04D99-28C8-B248-AE58-75000F9350B6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  <p:extLst>
      <p:ext uri="{BB962C8B-B14F-4D97-AF65-F5344CB8AC3E}">
        <p14:creationId xmlns:p14="http://schemas.microsoft.com/office/powerpoint/2010/main" val="291647132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4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900" b="0" i="1" smtClean="0">
              <a:solidFill>
                <a:srgbClr val="000080"/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b="0" smtClean="0"/>
              <a:t>G080429-00-D</a:t>
            </a:r>
            <a:r>
              <a:rPr lang="en-US" b="0" smtClean="0"/>
              <a:t> </a:t>
            </a:r>
          </a:p>
        </p:txBody>
      </p:sp>
      <p:sp>
        <p:nvSpPr>
          <p:cNvPr id="8" name="TextBox 6"/>
          <p:cNvSpPr txBox="1">
            <a:spLocks noChangeArrowheads="1"/>
          </p:cNvSpPr>
          <p:nvPr userDrawn="1"/>
        </p:nvSpPr>
        <p:spPr bwMode="auto">
          <a:xfrm>
            <a:off x="0" y="6581775"/>
            <a:ext cx="142509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LIGO-1100491-</a:t>
            </a:r>
            <a:r>
              <a:rPr lang="en-US" sz="1200" b="1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v4</a:t>
            </a:r>
            <a:endParaRPr lang="en-US" sz="1200" b="1" kern="1200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12" descr="UFsignature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123825"/>
            <a:ext cx="24749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BDF04-8E16-D146-909C-12BFD2431A02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  <p:extLst>
      <p:ext uri="{BB962C8B-B14F-4D97-AF65-F5344CB8AC3E}">
        <p14:creationId xmlns:p14="http://schemas.microsoft.com/office/powerpoint/2010/main" val="260198259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7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900" b="0" i="1" smtClean="0">
              <a:solidFill>
                <a:srgbClr val="000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38B13-C3C4-784E-9CE6-B325AE4253B6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  <p:extLst>
      <p:ext uri="{BB962C8B-B14F-4D97-AF65-F5344CB8AC3E}">
        <p14:creationId xmlns:p14="http://schemas.microsoft.com/office/powerpoint/2010/main" val="3551796325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0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900" b="0" i="1" smtClean="0">
              <a:solidFill>
                <a:srgbClr val="000080"/>
              </a:solidFill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b="0" smtClean="0"/>
              <a:t>G080429-00-D</a:t>
            </a:r>
            <a:r>
              <a:rPr lang="en-US" b="0" smtClean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5FB31-F578-9742-BEFE-2C2A7485AA9F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  <p:extLst>
      <p:ext uri="{BB962C8B-B14F-4D97-AF65-F5344CB8AC3E}">
        <p14:creationId xmlns:p14="http://schemas.microsoft.com/office/powerpoint/2010/main" val="1251935562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4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900" b="0" i="1" smtClean="0">
              <a:solidFill>
                <a:srgbClr val="000080"/>
              </a:solidFill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b="0" smtClean="0"/>
              <a:t>G080429-00-D</a:t>
            </a:r>
            <a:r>
              <a:rPr lang="en-US" b="0" smtClean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BC736-0DB6-8246-9AB6-65D2899FD497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  <p:extLst>
      <p:ext uri="{BB962C8B-B14F-4D97-AF65-F5344CB8AC3E}">
        <p14:creationId xmlns:p14="http://schemas.microsoft.com/office/powerpoint/2010/main" val="244768377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8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900" b="0" i="1" smtClean="0">
              <a:solidFill>
                <a:srgbClr val="000080"/>
              </a:solidFill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b="0" smtClean="0"/>
              <a:t>G080429-00-D</a:t>
            </a:r>
            <a:r>
              <a:rPr lang="en-US" b="0" smtClean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A77FA-912E-9F4B-B14B-9C32AA49B9DC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  <p:extLst>
      <p:ext uri="{BB962C8B-B14F-4D97-AF65-F5344CB8AC3E}">
        <p14:creationId xmlns:p14="http://schemas.microsoft.com/office/powerpoint/2010/main" val="3844428960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2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900" b="0" i="1" smtClean="0">
              <a:solidFill>
                <a:srgbClr val="000080"/>
              </a:solidFill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b="0" smtClean="0"/>
              <a:t>G080429-00-D</a:t>
            </a:r>
            <a:r>
              <a:rPr lang="en-US" b="0" smtClean="0"/>
              <a:t> 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D9B67-4D82-CD45-ADC8-F44F9ECE4C45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  <p:extLst>
      <p:ext uri="{BB962C8B-B14F-4D97-AF65-F5344CB8AC3E}">
        <p14:creationId xmlns:p14="http://schemas.microsoft.com/office/powerpoint/2010/main" val="3845575557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6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900" b="0" i="1" smtClean="0">
              <a:solidFill>
                <a:srgbClr val="000080"/>
              </a:solidFill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b="0" smtClean="0"/>
              <a:t>G080429-00-D</a:t>
            </a:r>
            <a:r>
              <a:rPr lang="en-US" b="0" smtClean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7064C-7190-F745-ACA6-15C9B5FAAA5F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  <p:extLst>
      <p:ext uri="{BB962C8B-B14F-4D97-AF65-F5344CB8AC3E}">
        <p14:creationId xmlns:p14="http://schemas.microsoft.com/office/powerpoint/2010/main" val="866700318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0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900" b="0" i="1" smtClean="0">
              <a:solidFill>
                <a:srgbClr val="000080"/>
              </a:solidFill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2863" y="6629400"/>
            <a:ext cx="7191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b="0" smtClean="0"/>
              <a:t>G080429-00-D</a:t>
            </a:r>
            <a:r>
              <a:rPr lang="en-US" b="0" smtClean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B2DDA-F11F-CE47-B914-BCD8D3912A52}" type="slidenum">
              <a:rPr lang="en-US"/>
              <a:pPr>
                <a:defRPr/>
              </a:pPr>
              <a:t>‹#›</a:t>
            </a:fld>
            <a:endParaRPr lang="en-US" sz="1400" i="0"/>
          </a:p>
        </p:txBody>
      </p:sp>
    </p:spTree>
    <p:extLst>
      <p:ext uri="{BB962C8B-B14F-4D97-AF65-F5344CB8AC3E}">
        <p14:creationId xmlns:p14="http://schemas.microsoft.com/office/powerpoint/2010/main" val="346620554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3830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b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83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b="0" i="1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83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900" b="0" i="1">
                <a:latin typeface="Helvetica" charset="0"/>
                <a:cs typeface="+mn-cs"/>
              </a:defRPr>
            </a:lvl1pPr>
          </a:lstStyle>
          <a:p>
            <a:pPr>
              <a:defRPr/>
            </a:pPr>
            <a:fld id="{88C0A00F-C71C-B041-8034-57E7DABD01A8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1524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2" name="Object 9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Photo Editor Photo" r:id="rId14" imgW="4409524" imgH="3219899" progId="MSPhotoEd.3">
                  <p:embed/>
                </p:oleObj>
              </mc:Choice>
              <mc:Fallback>
                <p:oleObj name="Photo Editor Photo" r:id="rId14" imgW="4409524" imgH="3219899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11"/>
          <p:cNvSpPr txBox="1">
            <a:spLocks noChangeArrowheads="1"/>
          </p:cNvSpPr>
          <p:nvPr/>
        </p:nvSpPr>
        <p:spPr bwMode="auto">
          <a:xfrm>
            <a:off x="152400" y="6546850"/>
            <a:ext cx="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900" b="0" i="1" smtClean="0">
              <a:solidFill>
                <a:srgbClr val="000080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 userDrawn="1"/>
        </p:nvSpPr>
        <p:spPr bwMode="auto">
          <a:xfrm>
            <a:off x="0" y="6581775"/>
            <a:ext cx="142509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cs typeface="+mn-cs"/>
              </a:rPr>
              <a:t>LIGO-1100491-</a:t>
            </a:r>
            <a:r>
              <a:rPr lang="en-US" dirty="0" smtClean="0">
                <a:cs typeface="+mn-cs"/>
              </a:rPr>
              <a:t>v4</a:t>
            </a:r>
            <a:endParaRPr lang="en-US" dirty="0" smtClean="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charset="0"/>
        <a:buChar char="•"/>
        <a:defRPr sz="2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charset="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8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6.png"/><Relationship Id="rId7" Type="http://schemas.openxmlformats.org/officeDocument/2006/relationships/oleObject" Target="../embeddings/oleObject14.bin"/><Relationship Id="rId8" Type="http://schemas.openxmlformats.org/officeDocument/2006/relationships/image" Target="../media/image7.png"/><Relationship Id="rId9" Type="http://schemas.openxmlformats.org/officeDocument/2006/relationships/image" Target="../media/image9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088B10-7782-A446-85C0-C64492DBF7C0}" type="slidenum">
              <a:rPr lang="en-US" sz="900" b="0">
                <a:latin typeface="Helvetica" charset="0"/>
              </a:rPr>
              <a:pPr/>
              <a:t>1</a:t>
            </a:fld>
            <a:endParaRPr lang="en-US" sz="1400" b="0" i="0">
              <a:latin typeface="Helvetica" charset="0"/>
            </a:endParaRP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5942013" y="265113"/>
            <a:ext cx="26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0">
                <a:latin typeface="Times New Roman" charset="0"/>
              </a:rPr>
              <a:t> </a:t>
            </a:r>
          </a:p>
        </p:txBody>
      </p:sp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0" y="6581775"/>
            <a:ext cx="142509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LIGO-</a:t>
            </a:r>
            <a:r>
              <a:rPr lang="en-US" dirty="0" smtClean="0"/>
              <a:t>1100491</a:t>
            </a:r>
            <a:r>
              <a:rPr lang="en-US" smtClean="0"/>
              <a:t>-</a:t>
            </a:r>
            <a:r>
              <a:rPr lang="en-US" smtClean="0"/>
              <a:t>v4</a:t>
            </a:r>
            <a:endParaRPr lang="en-US" dirty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22300" y="2085975"/>
            <a:ext cx="7772400" cy="1143000"/>
          </a:xfrm>
        </p:spPr>
        <p:txBody>
          <a:bodyPr/>
          <a:lstStyle/>
          <a:p>
            <a:r>
              <a:rPr lang="en-US" sz="2800">
                <a:latin typeface="Helvetica" charset="0"/>
              </a:rPr>
              <a:t>Input Optics 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54138" y="3629025"/>
            <a:ext cx="6400800" cy="6842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>
                <a:latin typeface="Helvetica" charset="0"/>
              </a:rPr>
              <a:t>Technical Status</a:t>
            </a:r>
          </a:p>
          <a:p>
            <a:pPr>
              <a:lnSpc>
                <a:spcPct val="90000"/>
              </a:lnSpc>
            </a:pPr>
            <a:r>
              <a:rPr lang="en-US" sz="1600">
                <a:latin typeface="Helvetica" charset="0"/>
              </a:rPr>
              <a:t>NSF Review of Advanced LIGO Project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698750" y="4745038"/>
            <a:ext cx="3757613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10000"/>
              </a:spcBef>
            </a:pPr>
            <a:r>
              <a:rPr lang="en-US" sz="2000" b="0" dirty="0">
                <a:solidFill>
                  <a:schemeClr val="tx2"/>
                </a:solidFill>
              </a:rPr>
              <a:t>David </a:t>
            </a:r>
            <a:r>
              <a:rPr lang="en-US" sz="2000" b="0" dirty="0" smtClean="0">
                <a:solidFill>
                  <a:schemeClr val="tx2"/>
                </a:solidFill>
              </a:rPr>
              <a:t>Reitze</a:t>
            </a:r>
          </a:p>
          <a:p>
            <a:pPr algn="ctr">
              <a:spcBef>
                <a:spcPct val="10000"/>
              </a:spcBef>
            </a:pPr>
            <a:r>
              <a:rPr lang="en-US" sz="2000" b="0" dirty="0" smtClean="0">
                <a:solidFill>
                  <a:schemeClr val="tx2"/>
                </a:solidFill>
              </a:rPr>
              <a:t>David Tanner</a:t>
            </a:r>
            <a:endParaRPr lang="en-US" sz="2000" b="0" dirty="0">
              <a:solidFill>
                <a:schemeClr val="tx2"/>
              </a:solidFill>
            </a:endParaRPr>
          </a:p>
          <a:p>
            <a:pPr algn="ctr">
              <a:spcBef>
                <a:spcPct val="10000"/>
              </a:spcBef>
            </a:pPr>
            <a:r>
              <a:rPr lang="en-US" sz="2000" b="0" dirty="0">
                <a:solidFill>
                  <a:schemeClr val="tx2"/>
                </a:solidFill>
              </a:rPr>
              <a:t>University of </a:t>
            </a:r>
            <a:r>
              <a:rPr lang="en-US" sz="2000" b="0" dirty="0" smtClean="0">
                <a:solidFill>
                  <a:schemeClr val="tx2"/>
                </a:solidFill>
              </a:rPr>
              <a:t>Florida</a:t>
            </a:r>
          </a:p>
          <a:p>
            <a:pPr algn="ctr">
              <a:spcBef>
                <a:spcPct val="10000"/>
              </a:spcBef>
            </a:pPr>
            <a:endParaRPr lang="en-US" sz="2000" b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effects in the IMC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2395" r="2395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EBDF04-8E16-D146-909C-12BFD2431A02}" type="slidenum">
              <a:rPr lang="en-US" smtClean="0"/>
              <a:pPr>
                <a:defRPr/>
              </a:pPr>
              <a:t>10</a:t>
            </a:fld>
            <a:endParaRPr lang="en-US" sz="1400" i="0"/>
          </a:p>
        </p:txBody>
      </p:sp>
      <p:sp>
        <p:nvSpPr>
          <p:cNvPr id="6" name="Rectangle 5"/>
          <p:cNvSpPr/>
          <p:nvPr/>
        </p:nvSpPr>
        <p:spPr>
          <a:xfrm>
            <a:off x="3255991" y="6258917"/>
            <a:ext cx="49308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Substrate Thermal Lensing in Mode </a:t>
            </a:r>
            <a:r>
              <a:rPr lang="en-US" dirty="0" smtClean="0">
                <a:solidFill>
                  <a:srgbClr val="000000"/>
                </a:solidFill>
              </a:rPr>
              <a:t>Cleaner, </a:t>
            </a:r>
            <a:r>
              <a:rPr lang="en-US" dirty="0">
                <a:solidFill>
                  <a:srgbClr val="000000"/>
                </a:solidFill>
              </a:rPr>
              <a:t>LIGO- T070095-00-E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61505"/>
      </p:ext>
    </p:extLst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IMC Mirror Absorption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981200"/>
            <a:ext cx="7518400" cy="4114800"/>
          </a:xfrm>
        </p:spPr>
        <p:txBody>
          <a:bodyPr/>
          <a:lstStyle/>
          <a:p>
            <a:pPr marL="0" indent="0">
              <a:buFont typeface="Monotype Sorts" charset="0"/>
              <a:buNone/>
              <a:defRPr/>
            </a:pPr>
            <a:r>
              <a:rPr lang="en-US" dirty="0"/>
              <a:t>MCF-WS3 </a:t>
            </a:r>
            <a:r>
              <a:rPr lang="en-US" dirty="0" smtClean="0"/>
              <a:t>witness sample </a:t>
            </a:r>
            <a:r>
              <a:rPr lang="en-US" dirty="0"/>
              <a:t>a</a:t>
            </a:r>
            <a:r>
              <a:rPr lang="en-US" dirty="0" smtClean="0"/>
              <a:t>bsorption </a:t>
            </a:r>
            <a:r>
              <a:rPr lang="en-US" dirty="0"/>
              <a:t>s</a:t>
            </a:r>
            <a:r>
              <a:rPr lang="en-US" dirty="0" smtClean="0"/>
              <a:t>can </a:t>
            </a:r>
            <a:endParaRPr lang="en-US" dirty="0" smtClean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4C851826-534C-FE4C-A8F9-58CC028941A9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2355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2463800"/>
            <a:ext cx="381635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2552700"/>
            <a:ext cx="4089400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421188"/>
            <a:ext cx="407670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4921250" y="2711450"/>
            <a:ext cx="1331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151515"/>
                </a:solidFill>
                <a:cs typeface="Arial" charset="0"/>
              </a:rPr>
              <a:t>HR absorption</a:t>
            </a:r>
          </a:p>
        </p:txBody>
      </p:sp>
      <p:sp>
        <p:nvSpPr>
          <p:cNvPr id="23561" name="TextBox 10"/>
          <p:cNvSpPr txBox="1">
            <a:spLocks noChangeArrowheads="1"/>
          </p:cNvSpPr>
          <p:nvPr/>
        </p:nvSpPr>
        <p:spPr bwMode="auto">
          <a:xfrm>
            <a:off x="6000750" y="5175250"/>
            <a:ext cx="1331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151515"/>
                </a:solidFill>
                <a:cs typeface="Arial" charset="0"/>
              </a:rPr>
              <a:t>AR absorption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</a:rPr>
              <a:t>Input Faraday Isolator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14488"/>
            <a:ext cx="44450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Another battle-tested </a:t>
            </a:r>
            <a:r>
              <a:rPr lang="en-US" dirty="0" err="1" smtClean="0"/>
              <a:t>eLIGO</a:t>
            </a:r>
            <a:r>
              <a:rPr lang="en-US" dirty="0" smtClean="0"/>
              <a:t> component</a:t>
            </a:r>
          </a:p>
          <a:p>
            <a:pPr lvl="1">
              <a:defRPr/>
            </a:pPr>
            <a:r>
              <a:rPr lang="en-US" sz="1600" dirty="0" smtClean="0"/>
              <a:t>Operating at ~ 10 - 20 W power levels over two years with no problems</a:t>
            </a:r>
          </a:p>
          <a:p>
            <a:pPr lvl="1">
              <a:defRPr/>
            </a:pPr>
            <a:r>
              <a:rPr lang="en-US" sz="1600" dirty="0" smtClean="0"/>
              <a:t>Prototype tested to 100 W (100 hours) </a:t>
            </a:r>
          </a:p>
          <a:p>
            <a:pPr lvl="1">
              <a:defRPr/>
            </a:pPr>
            <a:r>
              <a:rPr lang="en-US" sz="1600" dirty="0" smtClean="0"/>
              <a:t>Adjustable ½ </a:t>
            </a:r>
            <a:r>
              <a:rPr lang="en-US" sz="1600" dirty="0" err="1" smtClean="0"/>
              <a:t>waveplate</a:t>
            </a:r>
            <a:r>
              <a:rPr lang="en-US" sz="1600" dirty="0" smtClean="0"/>
              <a:t> for in-vacuum tuning of isolation ratio</a:t>
            </a:r>
          </a:p>
          <a:p>
            <a:pPr marL="457200" lvl="1" indent="0">
              <a:buFontTx/>
              <a:buNone/>
              <a:defRPr/>
            </a:pP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29D0C242-A809-944B-9731-603AED6B559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pSp>
        <p:nvGrpSpPr>
          <p:cNvPr id="25605" name="Group 10"/>
          <p:cNvGrpSpPr>
            <a:grpSpLocks/>
          </p:cNvGrpSpPr>
          <p:nvPr/>
        </p:nvGrpSpPr>
        <p:grpSpPr bwMode="auto">
          <a:xfrm>
            <a:off x="4514850" y="1524000"/>
            <a:ext cx="4495800" cy="1620838"/>
            <a:chOff x="4514850" y="1524000"/>
            <a:chExt cx="4495800" cy="16208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850" y="1524000"/>
              <a:ext cx="4495800" cy="1620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H="1" flipV="1">
              <a:off x="7105650" y="2590800"/>
              <a:ext cx="2286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6705600" y="2667000"/>
              <a:ext cx="400050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dirty="0">
                  <a:latin typeface="+mn-lt"/>
                </a:rPr>
                <a:t>B</a:t>
              </a:r>
              <a:r>
                <a:rPr lang="en-US" baseline="-25000" dirty="0">
                  <a:latin typeface="+mn-lt"/>
                </a:rPr>
                <a:t>o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7019925" y="2657475"/>
              <a:ext cx="400050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dirty="0">
                  <a:latin typeface="+mn-lt"/>
                </a:rPr>
                <a:t>B</a:t>
              </a:r>
              <a:r>
                <a:rPr lang="en-US" baseline="-25000" dirty="0">
                  <a:latin typeface="+mn-lt"/>
                </a:rPr>
                <a:t>o</a:t>
              </a: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6781800" y="2590800"/>
              <a:ext cx="2778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25606" name="Picture 10" descr="E-LIGO-119568432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3352800"/>
            <a:ext cx="3843337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416425"/>
            <a:ext cx="2346325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4414838"/>
            <a:ext cx="234632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09" name="TextBox 11"/>
          <p:cNvSpPr txBox="1">
            <a:spLocks noChangeArrowheads="1"/>
          </p:cNvSpPr>
          <p:nvPr/>
        </p:nvSpPr>
        <p:spPr bwMode="auto">
          <a:xfrm>
            <a:off x="4860925" y="1663700"/>
            <a:ext cx="11430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u="sng">
                <a:solidFill>
                  <a:srgbClr val="151515"/>
                </a:solidFill>
                <a:cs typeface="Arial" charset="0"/>
              </a:rPr>
              <a:t>Architecture</a:t>
            </a:r>
          </a:p>
        </p:txBody>
      </p:sp>
      <p:sp>
        <p:nvSpPr>
          <p:cNvPr id="25610" name="TextBox 15"/>
          <p:cNvSpPr txBox="1">
            <a:spLocks noChangeArrowheads="1"/>
          </p:cNvSpPr>
          <p:nvPr/>
        </p:nvSpPr>
        <p:spPr bwMode="auto">
          <a:xfrm>
            <a:off x="5065713" y="3500438"/>
            <a:ext cx="2146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u="sng">
                <a:solidFill>
                  <a:schemeClr val="bg1"/>
                </a:solidFill>
                <a:cs typeface="Arial" charset="0"/>
              </a:rPr>
              <a:t>E-LIGO Faraday Isolator</a:t>
            </a:r>
          </a:p>
        </p:txBody>
      </p:sp>
      <p:sp>
        <p:nvSpPr>
          <p:cNvPr id="25611" name="TextBox 16"/>
          <p:cNvSpPr txBox="1">
            <a:spLocks noChangeArrowheads="1"/>
          </p:cNvSpPr>
          <p:nvPr/>
        </p:nvSpPr>
        <p:spPr bwMode="auto">
          <a:xfrm>
            <a:off x="482600" y="3984625"/>
            <a:ext cx="3927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u="sng">
                <a:solidFill>
                  <a:srgbClr val="151515"/>
                </a:solidFill>
                <a:cs typeface="Arial" charset="0"/>
              </a:rPr>
              <a:t>Thermal angular drift of back-rejected beam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0375" y="5715000"/>
            <a:ext cx="458788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1 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38275" y="4756150"/>
            <a:ext cx="5429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27 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0125" y="4764088"/>
            <a:ext cx="606425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 err="1">
                <a:solidFill>
                  <a:schemeClr val="bg2">
                    <a:lumMod val="10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en-US" i="1" dirty="0" err="1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x</a:t>
            </a:r>
            <a:r>
              <a:rPr lang="en-US" i="1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/w</a:t>
            </a:r>
            <a:r>
              <a:rPr lang="en-US" i="1" baseline="-250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0</a:t>
            </a:r>
            <a:endParaRPr lang="en-US" i="1" dirty="0">
              <a:solidFill>
                <a:schemeClr val="bg2">
                  <a:lumMod val="1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43175" y="4902200"/>
            <a:ext cx="398592" cy="276999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0.3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61351" y="4590001"/>
            <a:ext cx="398592" cy="276999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0.6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754813" cy="1143000"/>
          </a:xfrm>
        </p:spPr>
        <p:txBody>
          <a:bodyPr/>
          <a:lstStyle/>
          <a:p>
            <a:r>
              <a:rPr lang="en-US" sz="2800">
                <a:latin typeface="Helvetica" charset="0"/>
              </a:rPr>
              <a:t>HAM Auxiliary Suspensions: Requirements and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A91BA71D-071F-FB45-89AA-34B3EC22B68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7654" name="Content Placeholder 2"/>
          <p:cNvSpPr>
            <a:spLocks noGrp="1"/>
          </p:cNvSpPr>
          <p:nvPr>
            <p:ph idx="1"/>
          </p:nvPr>
        </p:nvSpPr>
        <p:spPr>
          <a:xfrm>
            <a:off x="293421" y="1615081"/>
            <a:ext cx="5187908" cy="4472290"/>
          </a:xfrm>
        </p:spPr>
        <p:txBody>
          <a:bodyPr/>
          <a:lstStyle/>
          <a:p>
            <a:r>
              <a:rPr lang="en-US" sz="1600" dirty="0">
                <a:latin typeface="Helvetica" charset="0"/>
              </a:rPr>
              <a:t>The HAM Auxiliary suspensions are single stage suspensions that route the beam from the IMC to the </a:t>
            </a:r>
            <a:r>
              <a:rPr lang="en-US" sz="1600" dirty="0" smtClean="0">
                <a:latin typeface="Helvetica" charset="0"/>
              </a:rPr>
              <a:t>PRM</a:t>
            </a:r>
          </a:p>
          <a:p>
            <a:endParaRPr lang="en-US" sz="1600" dirty="0">
              <a:latin typeface="Helvetica" charset="0"/>
            </a:endParaRPr>
          </a:p>
          <a:p>
            <a:r>
              <a:rPr lang="en-US" sz="1600" dirty="0">
                <a:latin typeface="Helvetica" charset="0"/>
              </a:rPr>
              <a:t>Requirements: </a:t>
            </a:r>
          </a:p>
          <a:p>
            <a:pPr lvl="1"/>
            <a:r>
              <a:rPr lang="en-US" sz="1200" dirty="0">
                <a:latin typeface="Helvetica" charset="0"/>
              </a:rPr>
              <a:t>10 </a:t>
            </a:r>
            <a:r>
              <a:rPr lang="en-US" sz="1200" dirty="0" err="1">
                <a:latin typeface="Helvetica" charset="0"/>
              </a:rPr>
              <a:t>mrad</a:t>
            </a:r>
            <a:r>
              <a:rPr lang="en-US" sz="1200" dirty="0">
                <a:latin typeface="Helvetica" charset="0"/>
              </a:rPr>
              <a:t> pitch, yaw range</a:t>
            </a:r>
          </a:p>
          <a:p>
            <a:pPr lvl="1"/>
            <a:r>
              <a:rPr lang="en-US" sz="1200" dirty="0">
                <a:latin typeface="Helvetica" charset="0"/>
              </a:rPr>
              <a:t>Resonant frequencies &lt; 10 Hz</a:t>
            </a:r>
          </a:p>
          <a:p>
            <a:pPr lvl="1"/>
            <a:r>
              <a:rPr lang="en-US" sz="1200" dirty="0">
                <a:latin typeface="Helvetica" charset="0"/>
              </a:rPr>
              <a:t>Passive damping</a:t>
            </a:r>
          </a:p>
          <a:p>
            <a:pPr lvl="1"/>
            <a:r>
              <a:rPr lang="en-US" sz="1200" dirty="0" smtClean="0">
                <a:latin typeface="Helvetica" charset="0"/>
              </a:rPr>
              <a:t>Displacement noise 10</a:t>
            </a:r>
            <a:r>
              <a:rPr lang="en-US" sz="1200" baseline="30000" dirty="0" smtClean="0">
                <a:latin typeface="Helvetica" charset="0"/>
              </a:rPr>
              <a:t>-11</a:t>
            </a:r>
            <a:r>
              <a:rPr lang="en-US" sz="1200" dirty="0" smtClean="0">
                <a:latin typeface="Helvetica" charset="0"/>
              </a:rPr>
              <a:t>,10</a:t>
            </a:r>
            <a:r>
              <a:rPr lang="en-US" sz="1200" baseline="30000" dirty="0" smtClean="0">
                <a:latin typeface="Helvetica" charset="0"/>
              </a:rPr>
              <a:t>-14</a:t>
            </a:r>
            <a:r>
              <a:rPr lang="en-US" sz="1200" dirty="0" smtClean="0">
                <a:latin typeface="Helvetica" charset="0"/>
              </a:rPr>
              <a:t> m/Hz</a:t>
            </a:r>
            <a:r>
              <a:rPr lang="en-US" sz="1200" baseline="30000" dirty="0" smtClean="0">
                <a:latin typeface="Helvetica" charset="0"/>
              </a:rPr>
              <a:t>1/2</a:t>
            </a:r>
            <a:r>
              <a:rPr lang="en-US" sz="1200" dirty="0" smtClean="0">
                <a:latin typeface="Helvetica" charset="0"/>
              </a:rPr>
              <a:t> (10 Hz, 100 Hz)  </a:t>
            </a:r>
            <a:endParaRPr lang="en-US" sz="1200" dirty="0">
              <a:latin typeface="Helvetica" charset="0"/>
            </a:endParaRPr>
          </a:p>
          <a:p>
            <a:pPr lvl="1"/>
            <a:r>
              <a:rPr lang="en-US" sz="1200" dirty="0" smtClean="0">
                <a:latin typeface="Helvetica" charset="0"/>
              </a:rPr>
              <a:t>RMS </a:t>
            </a:r>
            <a:r>
              <a:rPr lang="en-US" sz="1200" dirty="0">
                <a:latin typeface="Helvetica" charset="0"/>
              </a:rPr>
              <a:t>pointing to &lt; 1 </a:t>
            </a:r>
            <a:r>
              <a:rPr lang="en-US" sz="1200" dirty="0" err="1">
                <a:latin typeface="Helvetica" charset="0"/>
              </a:rPr>
              <a:t>urad</a:t>
            </a:r>
            <a:endParaRPr lang="en-US" sz="1200" dirty="0">
              <a:latin typeface="Helvetica" charset="0"/>
            </a:endParaRPr>
          </a:p>
          <a:p>
            <a:pPr lvl="1"/>
            <a:r>
              <a:rPr lang="en-US" sz="1200" dirty="0">
                <a:latin typeface="Helvetica" charset="0"/>
              </a:rPr>
              <a:t>In-band </a:t>
            </a:r>
            <a:r>
              <a:rPr lang="en-US" sz="1200" dirty="0" smtClean="0">
                <a:latin typeface="Helvetica" charset="0"/>
              </a:rPr>
              <a:t>pointing &lt; 6 x 10</a:t>
            </a:r>
            <a:r>
              <a:rPr lang="en-US" sz="1200" baseline="30000" dirty="0" smtClean="0">
                <a:latin typeface="Helvetica" charset="0"/>
              </a:rPr>
              <a:t>-13</a:t>
            </a:r>
            <a:r>
              <a:rPr lang="en-US" sz="1200" dirty="0" smtClean="0">
                <a:latin typeface="Helvetica" charset="0"/>
              </a:rPr>
              <a:t> rad/Hz</a:t>
            </a:r>
            <a:r>
              <a:rPr lang="en-US" sz="1200" baseline="30000" dirty="0" smtClean="0">
                <a:latin typeface="Helvetica" charset="0"/>
              </a:rPr>
              <a:t>1/2</a:t>
            </a:r>
            <a:r>
              <a:rPr lang="en-US" sz="1200" dirty="0" smtClean="0">
                <a:latin typeface="Helvetica" charset="0"/>
              </a:rPr>
              <a:t>  (100 Hz) </a:t>
            </a:r>
            <a:endParaRPr lang="en-US" sz="1200" dirty="0">
              <a:latin typeface="Helvetica" charset="0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032" y="1114778"/>
            <a:ext cx="1790921" cy="354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7269456" y="4064056"/>
            <a:ext cx="15777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cs typeface="+mn-cs"/>
              </a:rPr>
              <a:t>HAM </a:t>
            </a:r>
            <a:endParaRPr lang="en-US" dirty="0" smtClean="0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cs typeface="+mn-cs"/>
              </a:rPr>
              <a:t>Auxiliary </a:t>
            </a:r>
            <a:r>
              <a:rPr lang="en-US" dirty="0">
                <a:solidFill>
                  <a:schemeClr val="bg1"/>
                </a:solidFill>
                <a:cs typeface="+mn-cs"/>
              </a:rPr>
              <a:t>Suspension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5055724" y="4219800"/>
            <a:ext cx="2030904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b="0" dirty="0" smtClean="0">
                <a:cs typeface="+mn-cs"/>
              </a:rPr>
              <a:t>IMC = input mode cleaner</a:t>
            </a:r>
            <a:endParaRPr lang="en-US" b="0" dirty="0">
              <a:cs typeface="+mn-cs"/>
            </a:endParaRPr>
          </a:p>
          <a:p>
            <a:pPr>
              <a:spcBef>
                <a:spcPct val="10000"/>
              </a:spcBef>
              <a:defRPr/>
            </a:pPr>
            <a:r>
              <a:rPr lang="en-US" b="0" dirty="0" smtClean="0">
                <a:cs typeface="+mn-cs"/>
              </a:rPr>
              <a:t>PRM = power recycling mirror</a:t>
            </a:r>
            <a:endParaRPr lang="en-US" b="0" dirty="0">
              <a:cs typeface="+mn-cs"/>
            </a:endParaRPr>
          </a:p>
        </p:txBody>
      </p:sp>
      <p:grpSp>
        <p:nvGrpSpPr>
          <p:cNvPr id="18" name="Group 11"/>
          <p:cNvGrpSpPr>
            <a:grpSpLocks/>
          </p:cNvGrpSpPr>
          <p:nvPr/>
        </p:nvGrpSpPr>
        <p:grpSpPr bwMode="auto">
          <a:xfrm>
            <a:off x="883684" y="4682807"/>
            <a:ext cx="7224713" cy="2003425"/>
            <a:chOff x="1612900" y="1568994"/>
            <a:chExt cx="7225389" cy="2003109"/>
          </a:xfrm>
        </p:grpSpPr>
        <p:grpSp>
          <p:nvGrpSpPr>
            <p:cNvPr id="19" name="Group 8"/>
            <p:cNvGrpSpPr>
              <a:grpSpLocks/>
            </p:cNvGrpSpPr>
            <p:nvPr/>
          </p:nvGrpSpPr>
          <p:grpSpPr bwMode="auto">
            <a:xfrm>
              <a:off x="1612900" y="1568994"/>
              <a:ext cx="7225389" cy="2003109"/>
              <a:chOff x="1612900" y="1568994"/>
              <a:chExt cx="7225389" cy="2003109"/>
            </a:xfrm>
          </p:grpSpPr>
          <p:pic>
            <p:nvPicPr>
              <p:cNvPr id="21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900" y="1568994"/>
                <a:ext cx="5499100" cy="2003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3100" y="1587500"/>
                <a:ext cx="1815189" cy="196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" name="TextBox 10"/>
            <p:cNvSpPr txBox="1">
              <a:spLocks noChangeArrowheads="1"/>
            </p:cNvSpPr>
            <p:nvPr/>
          </p:nvSpPr>
          <p:spPr bwMode="auto">
            <a:xfrm>
              <a:off x="6121400" y="1612900"/>
              <a:ext cx="667282" cy="2769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i="1">
                  <a:solidFill>
                    <a:srgbClr val="151515"/>
                  </a:solidFill>
                  <a:cs typeface="Arial" charset="0"/>
                </a:rPr>
                <a:t>Model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Helvetica" charset="0"/>
              </a:rPr>
              <a:t>Mode Matching Design Concept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647825"/>
            <a:ext cx="4981575" cy="32226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400">
                <a:latin typeface="Helvetica" charset="0"/>
              </a:rPr>
              <a:t>IO mode-matching allocated in two phases:</a:t>
            </a:r>
          </a:p>
          <a:p>
            <a:pPr lvl="1">
              <a:lnSpc>
                <a:spcPct val="80000"/>
              </a:lnSpc>
            </a:pPr>
            <a:r>
              <a:rPr lang="en-US" sz="1400">
                <a:latin typeface="Helvetica" charset="0"/>
              </a:rPr>
              <a:t>PMMTs mirrors mode-match from IMC to power recycling mirror</a:t>
            </a:r>
          </a:p>
          <a:p>
            <a:pPr lvl="1">
              <a:lnSpc>
                <a:spcPct val="80000"/>
              </a:lnSpc>
            </a:pPr>
            <a:r>
              <a:rPr lang="en-US" sz="1400">
                <a:latin typeface="Helvetica" charset="0"/>
              </a:rPr>
              <a:t>PRM, PR2, PR3 mode-match into arm cavities </a:t>
            </a:r>
          </a:p>
          <a:p>
            <a:pPr>
              <a:lnSpc>
                <a:spcPct val="80000"/>
              </a:lnSpc>
            </a:pPr>
            <a:r>
              <a:rPr lang="en-US" sz="1400">
                <a:latin typeface="Helvetica" charset="0"/>
              </a:rPr>
              <a:t>PMMT telescope designed to be very insensitive to position</a:t>
            </a:r>
          </a:p>
          <a:p>
            <a:pPr>
              <a:lnSpc>
                <a:spcPct val="80000"/>
              </a:lnSpc>
            </a:pPr>
            <a:r>
              <a:rPr lang="en-US" sz="1400">
                <a:latin typeface="Helvetica" charset="0"/>
              </a:rPr>
              <a:t>Mode-matching sensors (CCDs) provide online sensing of mode size  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3976688"/>
            <a:ext cx="4405312" cy="278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717675"/>
            <a:ext cx="280035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307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13" y="3392023"/>
            <a:ext cx="4370293" cy="2642622"/>
          </a:xfrm>
          <a:prstGeom prst="rect">
            <a:avLst/>
          </a:prstGeom>
        </p:spPr>
      </p:pic>
      <p:sp>
        <p:nvSpPr>
          <p:cNvPr id="30734" name="Rectangle 30733"/>
          <p:cNvSpPr/>
          <p:nvPr/>
        </p:nvSpPr>
        <p:spPr>
          <a:xfrm>
            <a:off x="637438" y="6101109"/>
            <a:ext cx="39454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>
                <a:solidFill>
                  <a:schemeClr val="tx2"/>
                </a:solidFill>
              </a:rPr>
              <a:t>Optical layout for the BSS sensors for monitoring mode matching into the interferometer</a:t>
            </a:r>
            <a:r>
              <a:rPr lang="en-US" sz="1100" b="0" dirty="0" smtClean="0">
                <a:solidFill>
                  <a:schemeClr val="tx2"/>
                </a:solidFill>
                <a:effectLst/>
              </a:rPr>
              <a:t> </a:t>
            </a:r>
            <a:endParaRPr lang="en-US" sz="1100" b="0" dirty="0">
              <a:solidFill>
                <a:schemeClr val="tx2"/>
              </a:solidFill>
            </a:endParaRPr>
          </a:p>
        </p:txBody>
      </p:sp>
      <p:sp>
        <p:nvSpPr>
          <p:cNvPr id="48" name="Rectangle 7"/>
          <p:cNvSpPr>
            <a:spLocks noChangeArrowheads="1"/>
          </p:cNvSpPr>
          <p:nvPr/>
        </p:nvSpPr>
        <p:spPr bwMode="auto">
          <a:xfrm>
            <a:off x="3413691" y="3131196"/>
            <a:ext cx="169277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sz="1000" b="0" dirty="0" smtClean="0">
                <a:cs typeface="+mn-cs"/>
              </a:rPr>
              <a:t>BSS = Beam Size Sensor</a:t>
            </a:r>
            <a:endParaRPr lang="en-US" sz="1000" b="0" dirty="0">
              <a:cs typeface="+mn-cs"/>
            </a:endParaRPr>
          </a:p>
          <a:p>
            <a:pPr>
              <a:spcBef>
                <a:spcPct val="10000"/>
              </a:spcBef>
              <a:defRPr/>
            </a:pPr>
            <a:r>
              <a:rPr lang="en-US" sz="1000" b="0" dirty="0" smtClean="0">
                <a:cs typeface="+mn-cs"/>
              </a:rPr>
              <a:t>PRM = power recycling mirror</a:t>
            </a:r>
          </a:p>
          <a:p>
            <a:pPr>
              <a:spcBef>
                <a:spcPct val="10000"/>
              </a:spcBef>
              <a:defRPr/>
            </a:pPr>
            <a:r>
              <a:rPr lang="en-US" sz="1000" b="0" dirty="0" smtClean="0">
                <a:cs typeface="+mn-cs"/>
              </a:rPr>
              <a:t>SM = steering mirror</a:t>
            </a:r>
            <a:endParaRPr lang="en-US" sz="1000" b="0" dirty="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5953125" cy="1143000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IO </a:t>
            </a:r>
            <a:r>
              <a:rPr lang="en-US" sz="2800" dirty="0" smtClean="0">
                <a:latin typeface="Helvetica" charset="0"/>
              </a:rPr>
              <a:t>Baffles </a:t>
            </a:r>
            <a:endParaRPr lang="en-US" sz="2800" dirty="0">
              <a:latin typeface="Helvetica" charset="0"/>
            </a:endParaRP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527050" y="1709738"/>
            <a:ext cx="4805142" cy="4114800"/>
          </a:xfrm>
        </p:spPr>
        <p:txBody>
          <a:bodyPr/>
          <a:lstStyle/>
          <a:p>
            <a:r>
              <a:rPr lang="en-US" sz="1600" dirty="0">
                <a:latin typeface="Helvetica" charset="0"/>
              </a:rPr>
              <a:t>The IO has a high density of high power lasers beams in a very confined space. </a:t>
            </a:r>
          </a:p>
          <a:p>
            <a:r>
              <a:rPr lang="en-US" sz="1600" dirty="0" smtClean="0">
                <a:latin typeface="Helvetica" charset="0"/>
              </a:rPr>
              <a:t>The </a:t>
            </a:r>
            <a:r>
              <a:rPr lang="en-US" sz="1600" dirty="0">
                <a:latin typeface="Helvetica" charset="0"/>
              </a:rPr>
              <a:t>IO baffles serve two purposes:</a:t>
            </a:r>
          </a:p>
          <a:p>
            <a:pPr lvl="1"/>
            <a:r>
              <a:rPr lang="en-US" sz="1200" dirty="0">
                <a:latin typeface="Helvetica" charset="0"/>
              </a:rPr>
              <a:t>To prevent scattered light from entering sensing the interferometer and sensing photodiodes </a:t>
            </a:r>
          </a:p>
          <a:p>
            <a:pPr lvl="1"/>
            <a:r>
              <a:rPr lang="en-US" sz="1200" dirty="0">
                <a:latin typeface="Helvetica" charset="0"/>
              </a:rPr>
              <a:t>To protect the in-vacuum components from laser </a:t>
            </a:r>
            <a:r>
              <a:rPr lang="en-US" sz="1200" dirty="0" smtClean="0">
                <a:latin typeface="Helvetica" charset="0"/>
              </a:rPr>
              <a:t>damage</a:t>
            </a:r>
            <a:endParaRPr lang="en-US" sz="1600" dirty="0">
              <a:latin typeface="Helvetica" charset="0"/>
            </a:endParaRPr>
          </a:p>
          <a:p>
            <a:r>
              <a:rPr lang="en-US" sz="1600" dirty="0" smtClean="0">
                <a:latin typeface="Helvetica" charset="0"/>
              </a:rPr>
              <a:t>A variety of IO baffles: parking beam dumps, suspensions, hard apertures, scrapers, ghost beams</a:t>
            </a:r>
          </a:p>
          <a:p>
            <a:r>
              <a:rPr lang="en-US" sz="1600" dirty="0" smtClean="0">
                <a:latin typeface="Helvetica" charset="0"/>
              </a:rPr>
              <a:t>Layout in </a:t>
            </a:r>
            <a:r>
              <a:rPr lang="en-US" sz="1600" dirty="0" err="1" smtClean="0">
                <a:latin typeface="Helvetica" charset="0"/>
              </a:rPr>
              <a:t>Zemax</a:t>
            </a:r>
            <a:endParaRPr lang="en-US" sz="1600" dirty="0" smtClean="0">
              <a:latin typeface="Helvetica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0E0E08E5-4125-C34B-8DF1-4202F7238B7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5341553" y="2345311"/>
            <a:ext cx="126507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u="sng" dirty="0">
                <a:solidFill>
                  <a:srgbClr val="000000"/>
                </a:solidFill>
                <a:cs typeface="Arial" charset="0"/>
              </a:rPr>
              <a:t>Baffles in HAM2</a:t>
            </a:r>
          </a:p>
        </p:txBody>
      </p:sp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5253312" y="2740354"/>
            <a:ext cx="3691519" cy="3128635"/>
            <a:chOff x="4203258" y="2282850"/>
            <a:chExt cx="4588469" cy="3414361"/>
          </a:xfrm>
        </p:grpSpPr>
        <p:pic>
          <p:nvPicPr>
            <p:cNvPr id="10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258" y="2282850"/>
              <a:ext cx="4588469" cy="3414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6228919" y="4323809"/>
              <a:ext cx="514037" cy="5442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00"/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7976345" y="2970728"/>
              <a:ext cx="429671" cy="46232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00"/>
            </a:p>
          </p:txBody>
        </p:sp>
        <p:sp>
          <p:nvSpPr>
            <p:cNvPr id="13" name="Oval 15"/>
            <p:cNvSpPr>
              <a:spLocks noChangeArrowheads="1"/>
            </p:cNvSpPr>
            <p:nvPr/>
          </p:nvSpPr>
          <p:spPr bwMode="auto">
            <a:xfrm>
              <a:off x="5663179" y="4068017"/>
              <a:ext cx="452349" cy="43721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00"/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>
              <a:off x="4953811" y="4084353"/>
              <a:ext cx="452349" cy="43721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00"/>
            </a:p>
          </p:txBody>
        </p:sp>
        <p:sp>
          <p:nvSpPr>
            <p:cNvPr id="15" name="Oval 17"/>
            <p:cNvSpPr>
              <a:spLocks noChangeArrowheads="1"/>
            </p:cNvSpPr>
            <p:nvPr/>
          </p:nvSpPr>
          <p:spPr bwMode="auto">
            <a:xfrm>
              <a:off x="6663440" y="2800523"/>
              <a:ext cx="452349" cy="43721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00"/>
            </a:p>
          </p:txBody>
        </p:sp>
      </p:grpSp>
      <p:pic>
        <p:nvPicPr>
          <p:cNvPr id="1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96" y="4562705"/>
            <a:ext cx="1639888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59" y="4638905"/>
            <a:ext cx="2271712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2873521" y="4615093"/>
            <a:ext cx="1684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FF00"/>
                </a:solidFill>
                <a:cs typeface="Arial" charset="0"/>
              </a:rPr>
              <a:t>REFL Beam Dump</a:t>
            </a:r>
          </a:p>
        </p:txBody>
      </p:sp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1022496" y="4662718"/>
            <a:ext cx="1489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FF00"/>
                </a:solidFill>
                <a:cs typeface="Arial" charset="0"/>
              </a:rPr>
              <a:t>Periscope Baffle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Helvetica" charset="0"/>
              </a:rPr>
              <a:t>Other Items: Design Concepts</a:t>
            </a:r>
          </a:p>
        </p:txBody>
      </p:sp>
      <p:sp>
        <p:nvSpPr>
          <p:cNvPr id="34818" name="Slide Number Placeholder 3"/>
          <p:cNvSpPr txBox="1">
            <a:spLocks noGrp="1"/>
          </p:cNvSpPr>
          <p:nvPr/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8819462-D3F4-8B4D-836A-9DCA3D940C96}" type="slidenum">
              <a:rPr lang="en-US" sz="900" b="0" i="1">
                <a:latin typeface="Helvetica" charset="0"/>
              </a:rPr>
              <a:pPr algn="r"/>
              <a:t>16</a:t>
            </a:fld>
            <a:endParaRPr lang="en-US" sz="1400" b="0">
              <a:latin typeface="Helvetica" charset="0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104828" y="1603211"/>
            <a:ext cx="4509523" cy="260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Helvetica" charset="0"/>
              <a:buChar char="•"/>
              <a:defRPr/>
            </a:pPr>
            <a:r>
              <a:rPr lang="en-US" sz="1400" b="0" dirty="0" smtClean="0">
                <a:latin typeface="Helvetica" charset="0"/>
                <a:cs typeface="+mn-cs"/>
              </a:rPr>
              <a:t>All main beam line optical components super-polished (except for a few FI components)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Helvetica" charset="0"/>
              <a:buChar char="•"/>
              <a:defRPr/>
            </a:pPr>
            <a:r>
              <a:rPr lang="en-US" sz="1400" b="0" dirty="0" smtClean="0">
                <a:latin typeface="Helvetica" charset="0"/>
                <a:cs typeface="+mn-cs"/>
              </a:rPr>
              <a:t>Power </a:t>
            </a:r>
            <a:r>
              <a:rPr lang="en-US" sz="1400" b="0" dirty="0">
                <a:latin typeface="Helvetica" charset="0"/>
                <a:cs typeface="+mn-cs"/>
              </a:rPr>
              <a:t>control: motorized </a:t>
            </a:r>
            <a:r>
              <a:rPr lang="en-US" sz="1400" b="0" dirty="0" err="1">
                <a:latin typeface="Helvetica" charset="0"/>
                <a:cs typeface="+mn-cs"/>
              </a:rPr>
              <a:t>waveplate</a:t>
            </a:r>
            <a:r>
              <a:rPr lang="en-US" sz="1400" b="0" dirty="0">
                <a:latin typeface="Helvetica" charset="0"/>
                <a:cs typeface="+mn-cs"/>
              </a:rPr>
              <a:t> and 2x thin-film polarizers on PSL table, behind EOMs</a:t>
            </a:r>
            <a:r>
              <a:rPr lang="en-US" sz="1400" b="0" dirty="0" smtClean="0">
                <a:latin typeface="Helvetica" charset="0"/>
                <a:cs typeface="+mn-cs"/>
              </a:rPr>
              <a:t>.</a:t>
            </a:r>
          </a:p>
          <a:p>
            <a:pPr marL="800100" lvl="1" indent="-342900">
              <a:spcBef>
                <a:spcPct val="50000"/>
              </a:spcBef>
              <a:buClr>
                <a:schemeClr val="tx1"/>
              </a:buClr>
              <a:buFont typeface="Helvetica" charset="0"/>
              <a:buChar char="•"/>
              <a:defRPr/>
            </a:pPr>
            <a:r>
              <a:rPr lang="en-US" sz="1400" b="0" dirty="0" smtClean="0">
                <a:latin typeface="Helvetica" charset="0"/>
                <a:cs typeface="+mn-cs"/>
              </a:rPr>
              <a:t>Custom thin film polarizers with 99% throughput </a:t>
            </a:r>
            <a:endParaRPr lang="en-US" sz="1400" b="0" dirty="0">
              <a:latin typeface="Helvetica" charset="0"/>
              <a:cs typeface="+mn-cs"/>
            </a:endParaRP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Helvetica" charset="0"/>
              <a:buChar char="•"/>
              <a:defRPr/>
            </a:pPr>
            <a:r>
              <a:rPr lang="en-US" sz="1400" b="0" dirty="0">
                <a:latin typeface="Helvetica" charset="0"/>
                <a:cs typeface="+mn-cs"/>
              </a:rPr>
              <a:t>Mode-matching to IMC: 2 lens telescope on PSL table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Helvetica" charset="0"/>
              <a:buChar char="•"/>
              <a:defRPr/>
            </a:pPr>
            <a:r>
              <a:rPr lang="en-US" sz="1400" b="0" dirty="0">
                <a:latin typeface="Helvetica" charset="0"/>
                <a:cs typeface="+mn-cs"/>
              </a:rPr>
              <a:t>C</a:t>
            </a:r>
            <a:r>
              <a:rPr lang="en-US" sz="1400" b="0" dirty="0" smtClean="0">
                <a:latin typeface="Helvetica" charset="0"/>
                <a:cs typeface="+mn-cs"/>
              </a:rPr>
              <a:t>ameras </a:t>
            </a:r>
            <a:r>
              <a:rPr lang="en-US" sz="1400" b="0" dirty="0">
                <a:latin typeface="Helvetica" charset="0"/>
                <a:cs typeface="+mn-cs"/>
              </a:rPr>
              <a:t>for viewing all IO components in </a:t>
            </a:r>
            <a:r>
              <a:rPr lang="en-US" sz="1400" b="0" dirty="0" smtClean="0">
                <a:latin typeface="Helvetica" charset="0"/>
                <a:cs typeface="+mn-cs"/>
              </a:rPr>
              <a:t>vacuum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Helvetica" charset="0"/>
              <a:buChar char="•"/>
              <a:defRPr/>
            </a:pPr>
            <a:r>
              <a:rPr lang="en-US" sz="1400" b="0" dirty="0" smtClean="0">
                <a:latin typeface="Helvetica" charset="0"/>
                <a:cs typeface="+mn-cs"/>
              </a:rPr>
              <a:t>Double window viewport for safety on all high power beam entry and exit points</a:t>
            </a:r>
          </a:p>
          <a:p>
            <a:pPr marL="800100" lvl="1" indent="-342900">
              <a:spcBef>
                <a:spcPct val="50000"/>
              </a:spcBef>
              <a:buClr>
                <a:schemeClr val="tx1"/>
              </a:buClr>
              <a:buFont typeface="Helvetica" charset="0"/>
              <a:buChar char="•"/>
              <a:defRPr/>
            </a:pPr>
            <a:endParaRPr lang="en-US" sz="1400" b="0" dirty="0">
              <a:latin typeface="Helvetica" charset="0"/>
              <a:cs typeface="+mn-cs"/>
            </a:endParaRP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6315235" y="1587483"/>
            <a:ext cx="2514600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b="0" dirty="0">
                <a:cs typeface="+mn-cs"/>
              </a:rPr>
              <a:t>PSL = pre-stabilized laser</a:t>
            </a:r>
          </a:p>
          <a:p>
            <a:pPr>
              <a:spcBef>
                <a:spcPct val="10000"/>
              </a:spcBef>
              <a:defRPr/>
            </a:pPr>
            <a:r>
              <a:rPr lang="en-US" b="0" dirty="0">
                <a:cs typeface="+mn-cs"/>
              </a:rPr>
              <a:t>IMC = input mode </a:t>
            </a:r>
            <a:r>
              <a:rPr lang="en-US" b="0" dirty="0" smtClean="0">
                <a:cs typeface="+mn-cs"/>
              </a:rPr>
              <a:t>cleaner</a:t>
            </a:r>
          </a:p>
          <a:p>
            <a:pPr>
              <a:spcBef>
                <a:spcPct val="10000"/>
              </a:spcBef>
              <a:defRPr/>
            </a:pPr>
            <a:r>
              <a:rPr lang="en-US" b="0" dirty="0" smtClean="0">
                <a:cs typeface="+mn-cs"/>
              </a:rPr>
              <a:t>EOM = electro-optic modulator</a:t>
            </a:r>
            <a:endParaRPr lang="en-US" b="0" dirty="0">
              <a:cs typeface="+mn-cs"/>
            </a:endParaRPr>
          </a:p>
        </p:txBody>
      </p:sp>
      <p:grpSp>
        <p:nvGrpSpPr>
          <p:cNvPr id="34822" name="Group 17"/>
          <p:cNvGrpSpPr>
            <a:grpSpLocks/>
          </p:cNvGrpSpPr>
          <p:nvPr/>
        </p:nvGrpSpPr>
        <p:grpSpPr bwMode="auto">
          <a:xfrm>
            <a:off x="1534472" y="4696581"/>
            <a:ext cx="2665441" cy="1983300"/>
            <a:chOff x="360" y="2554"/>
            <a:chExt cx="1938" cy="1452"/>
          </a:xfrm>
        </p:grpSpPr>
        <p:pic>
          <p:nvPicPr>
            <p:cNvPr id="41991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2554"/>
              <a:ext cx="1938" cy="1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2000" name="Text Box 16"/>
            <p:cNvSpPr txBox="1">
              <a:spLocks noChangeArrowheads="1"/>
            </p:cNvSpPr>
            <p:nvPr/>
          </p:nvSpPr>
          <p:spPr bwMode="auto">
            <a:xfrm>
              <a:off x="1451" y="3771"/>
              <a:ext cx="641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chemeClr val="bg1"/>
                  </a:solidFill>
                  <a:cs typeface="+mn-cs"/>
                </a:rPr>
                <a:t>Power control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219" y="2202277"/>
            <a:ext cx="4126386" cy="4198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65502" y="4551622"/>
            <a:ext cx="526632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519661" y="2897572"/>
            <a:ext cx="484027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845592" y="4761761"/>
            <a:ext cx="55233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IMC1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6901876" y="3226366"/>
            <a:ext cx="694132" cy="52063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7480221" y="3891513"/>
            <a:ext cx="525955" cy="82576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 flipV="1">
            <a:off x="6260135" y="3870367"/>
            <a:ext cx="468208" cy="64970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Selected </a:t>
            </a:r>
            <a:br>
              <a:rPr lang="en-US" dirty="0" smtClean="0">
                <a:cs typeface="+mj-cs"/>
              </a:rPr>
            </a:br>
            <a:r>
              <a:rPr lang="en-US" dirty="0" smtClean="0">
                <a:cs typeface="+mj-cs"/>
              </a:rPr>
              <a:t>IO Design 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645" y="1644485"/>
            <a:ext cx="3698995" cy="4114800"/>
          </a:xfrm>
        </p:spPr>
        <p:txBody>
          <a:bodyPr/>
          <a:lstStyle/>
          <a:p>
            <a:pPr>
              <a:defRPr/>
            </a:pPr>
            <a:r>
              <a:rPr lang="en-US" sz="1400" dirty="0" smtClean="0">
                <a:cs typeface="+mn-cs"/>
              </a:rPr>
              <a:t>IO optical layout for straight interferometers complete</a:t>
            </a:r>
          </a:p>
          <a:p>
            <a:pPr lvl="1">
              <a:defRPr/>
            </a:pPr>
            <a:r>
              <a:rPr lang="en-US" sz="1400" dirty="0" smtClean="0">
                <a:cs typeface="+mn-cs"/>
              </a:rPr>
              <a:t>Folded interferometer almost complete</a:t>
            </a:r>
          </a:p>
          <a:p>
            <a:pPr>
              <a:defRPr/>
            </a:pPr>
            <a:r>
              <a:rPr lang="en-US" sz="1400" dirty="0" smtClean="0">
                <a:cs typeface="+mn-cs"/>
              </a:rPr>
              <a:t>PSL and auxiliary IO sensing table layouts complete</a:t>
            </a:r>
            <a:endParaRPr lang="en-US" sz="1400" dirty="0">
              <a:cs typeface="+mn-cs"/>
            </a:endParaRPr>
          </a:p>
          <a:p>
            <a:pPr>
              <a:defRPr/>
            </a:pPr>
            <a:r>
              <a:rPr lang="en-US" sz="1400" dirty="0" smtClean="0">
                <a:cs typeface="+mn-cs"/>
              </a:rPr>
              <a:t>HAM Auxiliary Suspension prototyped and tested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E922C959-08D0-AC45-B304-8380C3B02305}" type="slidenum">
              <a:rPr lang="en-US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4" descr="HAM2-H1 Iso View 0126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660" y="1723800"/>
            <a:ext cx="4860069" cy="460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23259" y="1885333"/>
            <a:ext cx="2136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HAM 2 ‘Manhattan Skyline’ 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650" y="3786444"/>
            <a:ext cx="2116294" cy="281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463993" y="6193931"/>
            <a:ext cx="15777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cs typeface="+mn-cs"/>
              </a:rPr>
              <a:t>HAM </a:t>
            </a:r>
            <a:endParaRPr lang="en-US" dirty="0" smtClean="0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cs typeface="+mn-cs"/>
              </a:rPr>
              <a:t>Auxiliary </a:t>
            </a:r>
            <a:r>
              <a:rPr lang="en-US" dirty="0">
                <a:solidFill>
                  <a:schemeClr val="bg1"/>
                </a:solidFill>
                <a:cs typeface="+mn-cs"/>
              </a:rPr>
              <a:t>Suspension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569494" y="6422206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b="0" dirty="0"/>
              <a:t>HAM = </a:t>
            </a:r>
            <a:r>
              <a:rPr lang="en-US" b="0" dirty="0" smtClean="0"/>
              <a:t>horizontal access module </a:t>
            </a:r>
            <a:r>
              <a:rPr lang="en-US" b="0" dirty="0"/>
              <a:t>chamber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</a:rPr>
              <a:t>IO Development Status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077200" cy="4419600"/>
          </a:xfrm>
        </p:spPr>
        <p:txBody>
          <a:bodyPr/>
          <a:lstStyle/>
          <a:p>
            <a:pPr>
              <a:defRPr/>
            </a:pPr>
            <a:r>
              <a:rPr lang="en-US" u="sng" dirty="0">
                <a:solidFill>
                  <a:srgbClr val="CC0000"/>
                </a:solidFill>
                <a:latin typeface="Helvetica" charset="0"/>
              </a:rPr>
              <a:t>The IO </a:t>
            </a:r>
            <a:r>
              <a:rPr lang="en-US" u="sng" dirty="0" smtClean="0">
                <a:solidFill>
                  <a:srgbClr val="CC0000"/>
                </a:solidFill>
                <a:latin typeface="Helvetica" charset="0"/>
              </a:rPr>
              <a:t>has completed all designs and design review documentation; final approval from project management pending </a:t>
            </a:r>
          </a:p>
          <a:p>
            <a:pPr>
              <a:defRPr/>
            </a:pPr>
            <a:r>
              <a:rPr lang="en-US" dirty="0" smtClean="0">
                <a:latin typeface="Helvetica" charset="0"/>
              </a:rPr>
              <a:t>Awaiting reports from review committees on </a:t>
            </a:r>
            <a:endParaRPr lang="en-US" dirty="0">
              <a:latin typeface="Helvetica" charset="0"/>
            </a:endParaRPr>
          </a:p>
          <a:p>
            <a:pPr lvl="1">
              <a:defRPr/>
            </a:pPr>
            <a:r>
              <a:rPr lang="en-US" dirty="0" smtClean="0">
                <a:latin typeface="Helvetica" charset="0"/>
              </a:rPr>
              <a:t>IO baffles in final phase of design review (awaiting committee report)</a:t>
            </a:r>
          </a:p>
          <a:p>
            <a:pPr lvl="1">
              <a:defRPr/>
            </a:pPr>
            <a:r>
              <a:rPr lang="en-US" dirty="0" smtClean="0">
                <a:latin typeface="Helvetica" charset="0"/>
              </a:rPr>
              <a:t>IO installation plan</a:t>
            </a:r>
            <a:endParaRPr lang="en-US" dirty="0">
              <a:latin typeface="Helvetica" charset="0"/>
            </a:endParaRPr>
          </a:p>
          <a:p>
            <a:pPr marL="0" indent="0">
              <a:buFont typeface="Helvetica" charset="0"/>
              <a:buNone/>
              <a:defRPr/>
            </a:pPr>
            <a:endParaRPr lang="en-US" dirty="0">
              <a:latin typeface="Helvetica" charset="0"/>
            </a:endParaRPr>
          </a:p>
          <a:p>
            <a:pPr>
              <a:defRPr/>
            </a:pPr>
            <a:r>
              <a:rPr lang="en-US" dirty="0" smtClean="0">
                <a:latin typeface="Helvetica" charset="0"/>
              </a:rPr>
              <a:t>Control </a:t>
            </a:r>
            <a:r>
              <a:rPr lang="en-US" dirty="0">
                <a:latin typeface="Helvetica" charset="0"/>
              </a:rPr>
              <a:t>and Data System </a:t>
            </a:r>
            <a:r>
              <a:rPr lang="en-US" dirty="0" smtClean="0">
                <a:latin typeface="Helvetica" charset="0"/>
              </a:rPr>
              <a:t>interface with IO currently under review.</a:t>
            </a:r>
            <a:endParaRPr lang="en-US" dirty="0">
              <a:latin typeface="Helvetica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8FABFC-7F80-D743-81C4-376C7548F2FC}" type="slidenum">
              <a:rPr lang="en-US" sz="900" b="0">
                <a:latin typeface="Helvetica" charset="0"/>
              </a:rPr>
              <a:pPr/>
              <a:t>18</a:t>
            </a:fld>
            <a:endParaRPr lang="en-US" sz="1400" b="0" i="0"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</a:rPr>
              <a:t>IO Subsystem Project Organization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598488" y="1765300"/>
            <a:ext cx="8132762" cy="4419600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University of Florida has primary responsibility for IO design and project phase</a:t>
            </a:r>
          </a:p>
          <a:p>
            <a:pPr lvl="1"/>
            <a:r>
              <a:rPr lang="en-US" dirty="0">
                <a:latin typeface="Helvetica" charset="0"/>
              </a:rPr>
              <a:t>UF did the IO for initial LIGO</a:t>
            </a:r>
          </a:p>
          <a:p>
            <a:r>
              <a:rPr lang="en-US" dirty="0">
                <a:latin typeface="Helvetica" charset="0"/>
              </a:rPr>
              <a:t>Design, procurement, fabrication efforts centered at </a:t>
            </a:r>
            <a:r>
              <a:rPr lang="en-US" dirty="0" smtClean="0">
                <a:latin typeface="Helvetica" charset="0"/>
              </a:rPr>
              <a:t>University of Florida </a:t>
            </a:r>
          </a:p>
          <a:p>
            <a:r>
              <a:rPr lang="en-US" dirty="0" smtClean="0">
                <a:latin typeface="Helvetica" charset="0"/>
              </a:rPr>
              <a:t>Project </a:t>
            </a:r>
            <a:r>
              <a:rPr lang="en-US" dirty="0">
                <a:latin typeface="Helvetica" charset="0"/>
              </a:rPr>
              <a:t>Team: </a:t>
            </a:r>
          </a:p>
          <a:p>
            <a:pPr lvl="1"/>
            <a:r>
              <a:rPr lang="en-US" dirty="0">
                <a:latin typeface="Helvetica" charset="0"/>
              </a:rPr>
              <a:t>Leads: David Reitze, David Tanner</a:t>
            </a:r>
          </a:p>
          <a:p>
            <a:pPr lvl="1"/>
            <a:r>
              <a:rPr lang="en-US" dirty="0">
                <a:latin typeface="Helvetica" charset="0"/>
              </a:rPr>
              <a:t>Optical: </a:t>
            </a:r>
            <a:r>
              <a:rPr lang="en-US" dirty="0" err="1">
                <a:latin typeface="Helvetica" charset="0"/>
              </a:rPr>
              <a:t>Rodica</a:t>
            </a:r>
            <a:r>
              <a:rPr lang="en-US" dirty="0">
                <a:latin typeface="Helvetica" charset="0"/>
              </a:rPr>
              <a:t> Martin</a:t>
            </a:r>
          </a:p>
          <a:p>
            <a:pPr lvl="1"/>
            <a:r>
              <a:rPr lang="en-US" dirty="0">
                <a:latin typeface="Helvetica" charset="0"/>
              </a:rPr>
              <a:t>Mechanical Engineers: Luke Williams, Joe Gleason, Deepak Kumar</a:t>
            </a:r>
          </a:p>
          <a:p>
            <a:pPr lvl="1"/>
            <a:r>
              <a:rPr lang="en-US" dirty="0">
                <a:latin typeface="Helvetica" charset="0"/>
              </a:rPr>
              <a:t>Site liaisons: David </a:t>
            </a:r>
            <a:r>
              <a:rPr lang="en-US" dirty="0" err="1">
                <a:latin typeface="Helvetica" charset="0"/>
              </a:rPr>
              <a:t>Feldbaum</a:t>
            </a:r>
            <a:r>
              <a:rPr lang="en-US" dirty="0">
                <a:latin typeface="Helvetica" charset="0"/>
              </a:rPr>
              <a:t>, Matt </a:t>
            </a:r>
            <a:r>
              <a:rPr lang="en-US" dirty="0" err="1">
                <a:latin typeface="Helvetica" charset="0"/>
              </a:rPr>
              <a:t>Heintze</a:t>
            </a:r>
            <a:endParaRPr lang="en-US" dirty="0"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Design Team:</a:t>
            </a:r>
          </a:p>
          <a:p>
            <a:pPr lvl="1"/>
            <a:r>
              <a:rPr lang="en-US" dirty="0">
                <a:latin typeface="Helvetica" charset="0"/>
              </a:rPr>
              <a:t>Project Team + Guido Mueller, </a:t>
            </a:r>
            <a:r>
              <a:rPr lang="en-US" dirty="0" err="1">
                <a:latin typeface="Helvetica" charset="0"/>
              </a:rPr>
              <a:t>Giacomo</a:t>
            </a:r>
            <a:r>
              <a:rPr lang="en-US" dirty="0">
                <a:latin typeface="Helvetica" charset="0"/>
              </a:rPr>
              <a:t> Ciano</a:t>
            </a: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7A0D8C4-E41C-964F-8E4A-8E3FEC20E11F}" type="slidenum">
              <a:rPr lang="en-US" sz="900" b="0">
                <a:latin typeface="Helvetica" charset="0"/>
              </a:rPr>
              <a:pPr/>
              <a:t>19</a:t>
            </a:fld>
            <a:endParaRPr lang="en-US" sz="1400" b="0" i="0">
              <a:latin typeface="Helvetica" charset="0"/>
            </a:endParaRPr>
          </a:p>
        </p:txBody>
      </p:sp>
      <p:pic>
        <p:nvPicPr>
          <p:cNvPr id="5" name="Picture 13" descr="UFsig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543" y="3611737"/>
            <a:ext cx="3101003" cy="56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239000" cy="1143000"/>
          </a:xfrm>
        </p:spPr>
        <p:txBody>
          <a:bodyPr/>
          <a:lstStyle/>
          <a:p>
            <a:r>
              <a:rPr lang="en-US">
                <a:latin typeface="Helvetica" charset="0"/>
              </a:rPr>
              <a:t>IO Functions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380999" y="1704975"/>
            <a:ext cx="4559063" cy="4419600"/>
          </a:xfrm>
        </p:spPr>
        <p:txBody>
          <a:bodyPr/>
          <a:lstStyle/>
          <a:p>
            <a:pPr>
              <a:buFont typeface="Helvetica" charset="0"/>
              <a:buNone/>
              <a:defRPr/>
            </a:pPr>
            <a:r>
              <a:rPr lang="en-US" sz="1600" dirty="0">
                <a:latin typeface="Helvetica" charset="0"/>
              </a:rPr>
              <a:t>The </a:t>
            </a:r>
            <a:r>
              <a:rPr lang="en-US" sz="1600" dirty="0" smtClean="0">
                <a:latin typeface="Helvetica" charset="0"/>
              </a:rPr>
              <a:t>Input Optics (IO) conditions the PSL laser light and </a:t>
            </a:r>
            <a:r>
              <a:rPr lang="en-US" sz="1600" dirty="0">
                <a:latin typeface="Helvetica" charset="0"/>
              </a:rPr>
              <a:t>delivers it to the interferometer</a:t>
            </a:r>
            <a:r>
              <a:rPr lang="en-US" sz="1600" dirty="0" smtClean="0">
                <a:latin typeface="Helvetica" charset="0"/>
              </a:rPr>
              <a:t>.</a:t>
            </a:r>
            <a:endParaRPr lang="en-US" sz="1600" dirty="0">
              <a:latin typeface="Helvetica" charset="0"/>
            </a:endParaRPr>
          </a:p>
          <a:p>
            <a:pPr>
              <a:buFont typeface="Helvetica" charset="0"/>
              <a:buNone/>
              <a:defRPr/>
            </a:pPr>
            <a:r>
              <a:rPr lang="en-US" sz="1600" dirty="0">
                <a:latin typeface="Helvetica" charset="0"/>
              </a:rPr>
              <a:t>It provides: </a:t>
            </a:r>
          </a:p>
          <a:p>
            <a:pPr>
              <a:defRPr/>
            </a:pPr>
            <a:r>
              <a:rPr lang="en-US" sz="1600" dirty="0">
                <a:latin typeface="Helvetica" charset="0"/>
              </a:rPr>
              <a:t>RF modulation for length and alignment control functions</a:t>
            </a:r>
          </a:p>
          <a:p>
            <a:pPr>
              <a:defRPr/>
            </a:pPr>
            <a:r>
              <a:rPr lang="en-US" sz="1600" dirty="0">
                <a:latin typeface="Helvetica" charset="0"/>
              </a:rPr>
              <a:t>Power control</a:t>
            </a:r>
          </a:p>
          <a:p>
            <a:pPr>
              <a:defRPr/>
            </a:pPr>
            <a:r>
              <a:rPr lang="en-US" sz="1600" dirty="0">
                <a:latin typeface="Helvetica" charset="0"/>
              </a:rPr>
              <a:t>Laser mode cleaning and frequency stabilization</a:t>
            </a:r>
          </a:p>
          <a:p>
            <a:pPr>
              <a:defRPr/>
            </a:pPr>
            <a:r>
              <a:rPr lang="en-US" sz="1600" dirty="0">
                <a:latin typeface="Helvetica" charset="0"/>
              </a:rPr>
              <a:t>Isolation of laser from interferometer reflected light</a:t>
            </a:r>
          </a:p>
          <a:p>
            <a:pPr>
              <a:defRPr/>
            </a:pPr>
            <a:r>
              <a:rPr lang="en-US" sz="1600" dirty="0">
                <a:latin typeface="Helvetica" charset="0"/>
              </a:rPr>
              <a:t>Optical signal distribution to length and alignment control </a:t>
            </a:r>
          </a:p>
          <a:p>
            <a:pPr>
              <a:defRPr/>
            </a:pPr>
            <a:r>
              <a:rPr lang="en-US" sz="1600" dirty="0">
                <a:latin typeface="Helvetica" charset="0"/>
              </a:rPr>
              <a:t>Mode matching to recycling and arm cavities</a:t>
            </a:r>
          </a:p>
          <a:p>
            <a:pPr>
              <a:defRPr/>
            </a:pPr>
            <a:r>
              <a:rPr lang="en-US" sz="1600" dirty="0">
                <a:latin typeface="Helvetica" charset="0"/>
              </a:rPr>
              <a:t>Design and fabrication of small PRMs and </a:t>
            </a:r>
            <a:r>
              <a:rPr lang="en-US" sz="1600" dirty="0" smtClean="0">
                <a:latin typeface="Helvetica" charset="0"/>
              </a:rPr>
              <a:t>SRMs</a:t>
            </a:r>
          </a:p>
          <a:p>
            <a:pPr marL="0" indent="0">
              <a:buFont typeface="Helvetica" charset="0"/>
              <a:buNone/>
              <a:defRPr/>
            </a:pPr>
            <a:r>
              <a:rPr lang="en-US" sz="1600" dirty="0" smtClean="0">
                <a:latin typeface="Helvetica" charset="0"/>
              </a:rPr>
              <a:t>The IO has interfaces with many </a:t>
            </a:r>
            <a:r>
              <a:rPr lang="en-US" sz="1600" dirty="0" err="1" smtClean="0">
                <a:latin typeface="Helvetica" charset="0"/>
              </a:rPr>
              <a:t>aLIGO</a:t>
            </a:r>
            <a:r>
              <a:rPr lang="en-US" sz="1600" dirty="0" smtClean="0">
                <a:latin typeface="Helvetica" charset="0"/>
              </a:rPr>
              <a:t> other subsystems</a:t>
            </a:r>
            <a:endParaRPr lang="en-US" sz="1600" dirty="0">
              <a:latin typeface="Helvetica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2E9A02-46B5-CE42-B302-4BC5F4EF048F}" type="slidenum">
              <a:rPr lang="en-US" sz="900" b="0">
                <a:latin typeface="Helvetica" charset="0"/>
              </a:rPr>
              <a:pPr/>
              <a:t>2</a:t>
            </a:fld>
            <a:endParaRPr lang="en-US" sz="1400" b="0" i="0">
              <a:latin typeface="Helvetica" charset="0"/>
            </a:endParaRPr>
          </a:p>
        </p:txBody>
      </p:sp>
      <p:sp>
        <p:nvSpPr>
          <p:cNvPr id="16388" name="Oval 5"/>
          <p:cNvSpPr>
            <a:spLocks noChangeArrowheads="1"/>
          </p:cNvSpPr>
          <p:nvPr/>
        </p:nvSpPr>
        <p:spPr bwMode="auto">
          <a:xfrm>
            <a:off x="6467475" y="638175"/>
            <a:ext cx="2662238" cy="995363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6480175" y="830263"/>
            <a:ext cx="26638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10000"/>
              </a:spcBef>
            </a:pPr>
            <a:r>
              <a:rPr lang="en-US" sz="1600">
                <a:solidFill>
                  <a:schemeClr val="tx2"/>
                </a:solidFill>
                <a:latin typeface="Helvetica" charset="0"/>
              </a:rPr>
              <a:t>Project cost for </a:t>
            </a:r>
          </a:p>
          <a:p>
            <a:pPr algn="ctr">
              <a:spcBef>
                <a:spcPct val="10000"/>
              </a:spcBef>
            </a:pPr>
            <a:r>
              <a:rPr lang="en-US" sz="1600">
                <a:solidFill>
                  <a:schemeClr val="tx2"/>
                </a:solidFill>
                <a:latin typeface="Helvetica" charset="0"/>
              </a:rPr>
              <a:t>IO is $4.37M</a:t>
            </a:r>
          </a:p>
        </p:txBody>
      </p:sp>
      <p:sp>
        <p:nvSpPr>
          <p:cNvPr id="16390" name="Slide Number Placeholder 3"/>
          <p:cNvSpPr txBox="1">
            <a:spLocks noGrp="1"/>
          </p:cNvSpPr>
          <p:nvPr/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E426587-8FA9-9F43-86B0-E409E019038C}" type="slidenum">
              <a:rPr lang="en-US" sz="900" b="0" i="1">
                <a:latin typeface="Helvetica" charset="0"/>
              </a:rPr>
              <a:pPr algn="r"/>
              <a:t>2</a:t>
            </a:fld>
            <a:endParaRPr lang="en-US" sz="1400" b="0">
              <a:latin typeface="Helvetica" charset="0"/>
            </a:endParaRPr>
          </a:p>
        </p:txBody>
      </p:sp>
      <p:sp>
        <p:nvSpPr>
          <p:cNvPr id="14553" name="Text Box 217"/>
          <p:cNvSpPr txBox="1">
            <a:spLocks noChangeArrowheads="1"/>
          </p:cNvSpPr>
          <p:nvPr/>
        </p:nvSpPr>
        <p:spPr bwMode="auto">
          <a:xfrm>
            <a:off x="3810000" y="6099175"/>
            <a:ext cx="1219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4554" name="Text Box 218"/>
          <p:cNvSpPr txBox="1">
            <a:spLocks noChangeArrowheads="1"/>
          </p:cNvSpPr>
          <p:nvPr/>
        </p:nvSpPr>
        <p:spPr bwMode="auto">
          <a:xfrm>
            <a:off x="5784320" y="5288489"/>
            <a:ext cx="25146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b="0" dirty="0">
                <a:cs typeface="+mn-cs"/>
              </a:rPr>
              <a:t>PSL = pre-stabilized laser</a:t>
            </a:r>
          </a:p>
          <a:p>
            <a:pPr>
              <a:spcBef>
                <a:spcPct val="10000"/>
              </a:spcBef>
              <a:defRPr/>
            </a:pPr>
            <a:r>
              <a:rPr lang="en-US" b="0" dirty="0">
                <a:cs typeface="+mn-cs"/>
              </a:rPr>
              <a:t>COC = core optical components</a:t>
            </a:r>
          </a:p>
          <a:p>
            <a:pPr>
              <a:spcBef>
                <a:spcPct val="10000"/>
              </a:spcBef>
              <a:defRPr/>
            </a:pPr>
            <a:r>
              <a:rPr lang="en-US" b="0" dirty="0">
                <a:cs typeface="+mn-cs"/>
              </a:rPr>
              <a:t>IMC = input mode cleaner</a:t>
            </a:r>
          </a:p>
          <a:p>
            <a:pPr>
              <a:spcBef>
                <a:spcPct val="10000"/>
              </a:spcBef>
              <a:defRPr/>
            </a:pPr>
            <a:r>
              <a:rPr lang="en-US" b="0" dirty="0">
                <a:cs typeface="+mn-cs"/>
              </a:rPr>
              <a:t>ISC = interferometer sensing and control</a:t>
            </a:r>
          </a:p>
          <a:p>
            <a:pPr>
              <a:spcBef>
                <a:spcPct val="10000"/>
              </a:spcBef>
              <a:defRPr/>
            </a:pPr>
            <a:r>
              <a:rPr lang="en-US" b="0" dirty="0">
                <a:cs typeface="+mn-cs"/>
              </a:rPr>
              <a:t>PRM = power recycling mirror</a:t>
            </a:r>
          </a:p>
          <a:p>
            <a:pPr>
              <a:spcBef>
                <a:spcPct val="10000"/>
              </a:spcBef>
              <a:defRPr/>
            </a:pPr>
            <a:r>
              <a:rPr lang="en-US" b="0" dirty="0">
                <a:cs typeface="+mn-cs"/>
              </a:rPr>
              <a:t>SRM = signal recycling mirror</a:t>
            </a:r>
          </a:p>
        </p:txBody>
      </p:sp>
      <p:pic>
        <p:nvPicPr>
          <p:cNvPr id="14555" name="Picture 2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40" y="1613950"/>
            <a:ext cx="4458322" cy="346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</a:rPr>
              <a:t>Project Phase Status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245139" y="1644612"/>
            <a:ext cx="8386762" cy="4419600"/>
          </a:xfrm>
        </p:spPr>
        <p:txBody>
          <a:bodyPr/>
          <a:lstStyle/>
          <a:p>
            <a:r>
              <a:rPr lang="en-US" sz="1400" dirty="0">
                <a:latin typeface="Helvetica" charset="0"/>
              </a:rPr>
              <a:t>Procurements/Fabrication:</a:t>
            </a:r>
          </a:p>
          <a:p>
            <a:pPr lvl="1"/>
            <a:r>
              <a:rPr lang="en-US" sz="1400" dirty="0">
                <a:latin typeface="Helvetica" charset="0"/>
              </a:rPr>
              <a:t>Major optics fabrication for all </a:t>
            </a:r>
            <a:r>
              <a:rPr lang="en-US" sz="1400" dirty="0" smtClean="0">
                <a:latin typeface="Helvetica" charset="0"/>
              </a:rPr>
              <a:t>custom IO </a:t>
            </a:r>
            <a:r>
              <a:rPr lang="en-US" sz="1400" dirty="0">
                <a:latin typeface="Helvetica" charset="0"/>
              </a:rPr>
              <a:t>and recycling mirror optics completed</a:t>
            </a:r>
          </a:p>
          <a:p>
            <a:pPr lvl="1"/>
            <a:r>
              <a:rPr lang="en-US" sz="1400" dirty="0">
                <a:latin typeface="Helvetica" charset="0"/>
              </a:rPr>
              <a:t>Custom optical crystals and components for EOMS, Faraday completed</a:t>
            </a:r>
          </a:p>
          <a:p>
            <a:pPr lvl="2"/>
            <a:r>
              <a:rPr lang="en-US" sz="1400" dirty="0">
                <a:latin typeface="Helvetica" charset="0"/>
              </a:rPr>
              <a:t>Awaiting delivery on final FI components</a:t>
            </a:r>
          </a:p>
          <a:p>
            <a:pPr lvl="1"/>
            <a:r>
              <a:rPr lang="en-US" sz="1400" dirty="0">
                <a:latin typeface="Helvetica" charset="0"/>
              </a:rPr>
              <a:t>HAM Auxiliary Suspensions components fabricated</a:t>
            </a:r>
          </a:p>
          <a:p>
            <a:pPr lvl="1"/>
            <a:r>
              <a:rPr lang="en-US" sz="1400" dirty="0">
                <a:latin typeface="Helvetica" charset="0"/>
              </a:rPr>
              <a:t>EOM and FI mechanical components in </a:t>
            </a:r>
            <a:r>
              <a:rPr lang="en-US" sz="1400" dirty="0" smtClean="0">
                <a:latin typeface="Helvetica" charset="0"/>
              </a:rPr>
              <a:t>fabrication: </a:t>
            </a:r>
            <a:r>
              <a:rPr lang="en-US" sz="1400" dirty="0">
                <a:latin typeface="Helvetica" charset="0"/>
              </a:rPr>
              <a:t>50% complete</a:t>
            </a:r>
          </a:p>
          <a:p>
            <a:pPr lvl="1"/>
            <a:r>
              <a:rPr lang="en-US" sz="1400" dirty="0">
                <a:latin typeface="Helvetica" charset="0"/>
              </a:rPr>
              <a:t>Ancillary in-vacuum optics mounts procurement/</a:t>
            </a:r>
            <a:r>
              <a:rPr lang="en-US" sz="1400" dirty="0" smtClean="0">
                <a:latin typeface="Helvetica" charset="0"/>
              </a:rPr>
              <a:t>fabrication: </a:t>
            </a:r>
            <a:r>
              <a:rPr lang="en-US" sz="1400" dirty="0">
                <a:latin typeface="Helvetica" charset="0"/>
              </a:rPr>
              <a:t>40% complete</a:t>
            </a:r>
          </a:p>
          <a:p>
            <a:pPr lvl="1"/>
            <a:r>
              <a:rPr lang="en-US" sz="1400" dirty="0">
                <a:latin typeface="Helvetica" charset="0"/>
              </a:rPr>
              <a:t>Commercial </a:t>
            </a:r>
            <a:r>
              <a:rPr lang="en-US" sz="1400" dirty="0" err="1">
                <a:latin typeface="Helvetica" charset="0"/>
              </a:rPr>
              <a:t>opto</a:t>
            </a:r>
            <a:r>
              <a:rPr lang="en-US" sz="1400" dirty="0">
                <a:latin typeface="Helvetica" charset="0"/>
              </a:rPr>
              <a:t>-mechanical components for out-of-vacuum optical procurement/</a:t>
            </a:r>
            <a:r>
              <a:rPr lang="en-US" sz="1400" dirty="0" smtClean="0">
                <a:latin typeface="Helvetica" charset="0"/>
              </a:rPr>
              <a:t>fabrication: </a:t>
            </a:r>
            <a:r>
              <a:rPr lang="en-US" sz="1400" dirty="0">
                <a:latin typeface="Helvetica" charset="0"/>
              </a:rPr>
              <a:t>35% complete  </a:t>
            </a:r>
          </a:p>
          <a:p>
            <a:pPr lvl="1"/>
            <a:r>
              <a:rPr lang="en-US" sz="1400" dirty="0">
                <a:latin typeface="Helvetica" charset="0"/>
              </a:rPr>
              <a:t>Custom optics transport containers, alignment and installation fixtures: 60% complete</a:t>
            </a:r>
          </a:p>
          <a:p>
            <a:r>
              <a:rPr lang="en-US" sz="1400" dirty="0">
                <a:latin typeface="Helvetica" charset="0"/>
              </a:rPr>
              <a:t>Metrology for mirrors (phase maps &amp; radii of curvature, absorption</a:t>
            </a:r>
            <a:r>
              <a:rPr lang="en-US" sz="1400" dirty="0" smtClean="0">
                <a:latin typeface="Helvetica" charset="0"/>
              </a:rPr>
              <a:t>): </a:t>
            </a:r>
            <a:r>
              <a:rPr lang="en-US" sz="1400" dirty="0">
                <a:latin typeface="Helvetica" charset="0"/>
              </a:rPr>
              <a:t>25% complete</a:t>
            </a:r>
          </a:p>
          <a:p>
            <a:pPr lvl="1"/>
            <a:r>
              <a:rPr lang="en-US" sz="1400" dirty="0">
                <a:latin typeface="Helvetica" charset="0"/>
              </a:rPr>
              <a:t>IMC flat mirrors </a:t>
            </a:r>
            <a:r>
              <a:rPr lang="en-US" sz="1400" dirty="0" smtClean="0">
                <a:latin typeface="Helvetica" charset="0"/>
              </a:rPr>
              <a:t>complete, awaiting reference spheres for other mirrors</a:t>
            </a:r>
            <a:endParaRPr lang="en-US" sz="1400" dirty="0">
              <a:latin typeface="Helvetica" charset="0"/>
            </a:endParaRPr>
          </a:p>
          <a:p>
            <a:r>
              <a:rPr lang="en-US" sz="1400" dirty="0">
                <a:latin typeface="Helvetica" charset="0"/>
              </a:rPr>
              <a:t>De-installation and recovery of IO components from Livingston and Hanford 2 km </a:t>
            </a:r>
            <a:r>
              <a:rPr lang="en-US" sz="1400" dirty="0" smtClean="0">
                <a:latin typeface="Helvetica" charset="0"/>
              </a:rPr>
              <a:t>interferometer complete</a:t>
            </a:r>
            <a:endParaRPr lang="en-US" sz="1400" dirty="0">
              <a:latin typeface="Helvetica" charset="0"/>
            </a:endParaRPr>
          </a:p>
          <a:p>
            <a:pPr lvl="1"/>
            <a:r>
              <a:rPr lang="en-US" sz="1400" dirty="0">
                <a:latin typeface="Helvetica" charset="0"/>
              </a:rPr>
              <a:t>Will re-use Livingston EOM and FI housings (but not </a:t>
            </a:r>
            <a:r>
              <a:rPr lang="en-US" sz="1400" dirty="0" smtClean="0">
                <a:latin typeface="Helvetica" charset="0"/>
              </a:rPr>
              <a:t>optics and crystals)</a:t>
            </a:r>
            <a:endParaRPr lang="en-US" sz="1400" dirty="0">
              <a:latin typeface="Helvetica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9C1C65-ACA0-C849-9C9F-87C1A48BA617}" type="slidenum">
              <a:rPr lang="en-US" sz="900" b="0">
                <a:latin typeface="Helvetica" charset="0"/>
              </a:rPr>
              <a:pPr/>
              <a:t>20</a:t>
            </a:fld>
            <a:endParaRPr lang="en-US" sz="1400" b="0" i="0">
              <a:latin typeface="Helvetica" charset="0"/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4733150" y="5778105"/>
            <a:ext cx="2898229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b="0" dirty="0">
                <a:cs typeface="+mn-cs"/>
              </a:rPr>
              <a:t>FI = Faraday isolator</a:t>
            </a:r>
          </a:p>
          <a:p>
            <a:pPr>
              <a:spcBef>
                <a:spcPct val="10000"/>
              </a:spcBef>
              <a:defRPr/>
            </a:pPr>
            <a:r>
              <a:rPr lang="en-US" b="0" dirty="0" smtClean="0">
                <a:cs typeface="+mn-cs"/>
              </a:rPr>
              <a:t>IMC </a:t>
            </a:r>
            <a:r>
              <a:rPr lang="en-US" b="0" dirty="0">
                <a:cs typeface="+mn-cs"/>
              </a:rPr>
              <a:t>= input mode cleaner</a:t>
            </a:r>
          </a:p>
          <a:p>
            <a:pPr>
              <a:spcBef>
                <a:spcPct val="10000"/>
              </a:spcBef>
              <a:defRPr/>
            </a:pPr>
            <a:r>
              <a:rPr lang="en-US" b="0" dirty="0" smtClean="0">
                <a:cs typeface="+mn-cs"/>
              </a:rPr>
              <a:t>EOM </a:t>
            </a:r>
            <a:r>
              <a:rPr lang="en-US" b="0" dirty="0">
                <a:cs typeface="+mn-cs"/>
              </a:rPr>
              <a:t>= electro-optic </a:t>
            </a:r>
            <a:r>
              <a:rPr lang="en-US" b="0" dirty="0" smtClean="0">
                <a:cs typeface="+mn-cs"/>
              </a:rPr>
              <a:t>modulator</a:t>
            </a:r>
          </a:p>
          <a:p>
            <a:pPr>
              <a:spcBef>
                <a:spcPct val="10000"/>
              </a:spcBef>
              <a:defRPr/>
            </a:pPr>
            <a:r>
              <a:rPr lang="en-US" b="0" dirty="0"/>
              <a:t>HAM = horizontal access module chamber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</a:rPr>
              <a:t>Project </a:t>
            </a:r>
            <a:r>
              <a:rPr lang="en-US" dirty="0" smtClean="0">
                <a:latin typeface="Helvetica" charset="0"/>
              </a:rPr>
              <a:t>Phase</a:t>
            </a:r>
            <a:endParaRPr lang="en-US" dirty="0">
              <a:latin typeface="Helvetica" charset="0"/>
            </a:endParaRPr>
          </a:p>
        </p:txBody>
      </p:sp>
      <p:sp>
        <p:nvSpPr>
          <p:cNvPr id="41986" name="Slide Number Placeholder 3"/>
          <p:cNvSpPr txBox="1">
            <a:spLocks noGrp="1"/>
          </p:cNvSpPr>
          <p:nvPr/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A5CCDC9-4BC0-4B40-B7F0-AB98CFA366B4}" type="slidenum">
              <a:rPr lang="en-US" sz="900" b="0" i="1">
                <a:latin typeface="Helvetica" charset="0"/>
              </a:rPr>
              <a:pPr algn="r"/>
              <a:t>21</a:t>
            </a:fld>
            <a:endParaRPr lang="en-US" sz="1400" b="0">
              <a:latin typeface="Helvetica" charset="0"/>
            </a:endParaRPr>
          </a:p>
        </p:txBody>
      </p:sp>
      <p:grpSp>
        <p:nvGrpSpPr>
          <p:cNvPr id="41990" name="Group 15"/>
          <p:cNvGrpSpPr>
            <a:grpSpLocks/>
          </p:cNvGrpSpPr>
          <p:nvPr/>
        </p:nvGrpSpPr>
        <p:grpSpPr bwMode="auto">
          <a:xfrm>
            <a:off x="6344615" y="1426657"/>
            <a:ext cx="2300478" cy="1981143"/>
            <a:chOff x="2379" y="3206"/>
            <a:chExt cx="1224" cy="918"/>
          </a:xfrm>
        </p:grpSpPr>
        <p:pic>
          <p:nvPicPr>
            <p:cNvPr id="41992" name="Picture 16" descr="rtpfar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9" y="3206"/>
              <a:ext cx="1224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7" name="Text Box 17"/>
            <p:cNvSpPr txBox="1">
              <a:spLocks noChangeArrowheads="1"/>
            </p:cNvSpPr>
            <p:nvPr/>
          </p:nvSpPr>
          <p:spPr bwMode="auto">
            <a:xfrm>
              <a:off x="2442" y="3257"/>
              <a:ext cx="104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cs typeface="+mn-cs"/>
                </a:rPr>
                <a:t>RTP </a:t>
              </a:r>
              <a:r>
                <a:rPr lang="en-US" dirty="0" smtClean="0">
                  <a:solidFill>
                    <a:schemeClr val="bg1"/>
                  </a:solidFill>
                  <a:cs typeface="+mn-cs"/>
                </a:rPr>
                <a:t>crystals for EOMs</a:t>
              </a:r>
              <a:endParaRPr lang="en-US" dirty="0">
                <a:solidFill>
                  <a:schemeClr val="bg1"/>
                </a:solidFill>
                <a:cs typeface="+mn-cs"/>
              </a:endParaRPr>
            </a:p>
          </p:txBody>
        </p:sp>
      </p:grpSp>
      <p:pic>
        <p:nvPicPr>
          <p:cNvPr id="2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819" y="3954396"/>
            <a:ext cx="35623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14947" y="1174188"/>
            <a:ext cx="2023289" cy="2489535"/>
            <a:chOff x="848779" y="1158411"/>
            <a:chExt cx="2023289" cy="24895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779" y="1158411"/>
              <a:ext cx="2023289" cy="248953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946544" y="3044933"/>
              <a:ext cx="1869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3"/>
                  </a:solidFill>
                </a:rPr>
                <a:t>Low absorption FI</a:t>
              </a:r>
            </a:p>
            <a:p>
              <a:r>
                <a:rPr lang="en-US" dirty="0">
                  <a:solidFill>
                    <a:schemeClr val="accent3"/>
                  </a:solidFill>
                </a:rPr>
                <a:t>c</a:t>
              </a:r>
              <a:r>
                <a:rPr lang="en-US" dirty="0" smtClean="0">
                  <a:solidFill>
                    <a:schemeClr val="accent3"/>
                  </a:solidFill>
                </a:rPr>
                <a:t>alcite wedge polarizer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51596" y="1322251"/>
            <a:ext cx="3227558" cy="2406626"/>
            <a:chOff x="2751596" y="1322251"/>
            <a:chExt cx="3227558" cy="24066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51596" y="1322251"/>
              <a:ext cx="3227558" cy="2406626"/>
            </a:xfrm>
            <a:prstGeom prst="rect">
              <a:avLst/>
            </a:prstGeom>
          </p:spPr>
        </p:pic>
        <p:sp>
          <p:nvSpPr>
            <p:cNvPr id="25" name="Text Box 17"/>
            <p:cNvSpPr txBox="1">
              <a:spLocks noChangeArrowheads="1"/>
            </p:cNvSpPr>
            <p:nvPr/>
          </p:nvSpPr>
          <p:spPr bwMode="auto">
            <a:xfrm>
              <a:off x="3102708" y="1447031"/>
              <a:ext cx="157081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dirty="0" smtClean="0">
                  <a:solidFill>
                    <a:schemeClr val="bg1"/>
                  </a:solidFill>
                  <a:cs typeface="+mn-cs"/>
                </a:rPr>
                <a:t>DKDP crystals for FIs</a:t>
              </a:r>
              <a:endParaRPr lang="en-US" dirty="0">
                <a:solidFill>
                  <a:schemeClr val="bg1"/>
                </a:solidFill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24305" y="4070428"/>
            <a:ext cx="2728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ALIGO EOM (pre-owned by </a:t>
            </a:r>
            <a:r>
              <a:rPr lang="en-US" dirty="0" err="1" smtClean="0">
                <a:solidFill>
                  <a:srgbClr val="FFFFFF"/>
                </a:solidFill>
              </a:rPr>
              <a:t>eLIGO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8" name="Picture 10" descr="E-LIGO-119568432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05" y="4101981"/>
            <a:ext cx="3202127" cy="240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15"/>
          <p:cNvSpPr txBox="1">
            <a:spLocks noChangeArrowheads="1"/>
          </p:cNvSpPr>
          <p:nvPr/>
        </p:nvSpPr>
        <p:spPr bwMode="auto">
          <a:xfrm>
            <a:off x="1240102" y="4170955"/>
            <a:ext cx="25658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ALIGO Faraday Rotator Housing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(pre-owned by </a:t>
            </a:r>
            <a:r>
              <a:rPr lang="en-US" sz="12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eLIGO</a:t>
            </a:r>
            <a:r>
              <a:rPr lang="en-US" sz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)</a:t>
            </a:r>
            <a:endParaRPr lang="en-US" sz="12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202471" y="4378076"/>
            <a:ext cx="220861" cy="18143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850" y="133350"/>
            <a:ext cx="4899025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/>
            </a:r>
            <a:br>
              <a:rPr lang="en-US" dirty="0" smtClean="0">
                <a:cs typeface="+mj-cs"/>
              </a:rPr>
            </a:br>
            <a:endParaRPr lang="en-US" dirty="0" smtClean="0"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FD4DE166-5468-AC42-BB6D-217D2F614A9A}" type="slidenum">
              <a:rPr lang="en-US"/>
              <a:pPr>
                <a:defRPr/>
              </a:pPr>
              <a:t>22</a:t>
            </a:fld>
            <a:endParaRPr lang="en-US"/>
          </a:p>
        </p:txBody>
      </p:sp>
      <p:pic>
        <p:nvPicPr>
          <p:cNvPr id="43012" name="Picture 6" descr="IMG_25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88" y="3858948"/>
            <a:ext cx="3748889" cy="281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5981" y="3894949"/>
            <a:ext cx="3141338" cy="235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08" y="693651"/>
            <a:ext cx="3471113" cy="2605376"/>
          </a:xfrm>
          <a:prstGeom prst="rect">
            <a:avLst/>
          </a:prstGeom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4751314" y="727135"/>
            <a:ext cx="3995738" cy="2998779"/>
            <a:chOff x="2949" y="2401"/>
            <a:chExt cx="2517" cy="1889"/>
          </a:xfrm>
        </p:grpSpPr>
        <p:pic>
          <p:nvPicPr>
            <p:cNvPr id="10" name="Picture 4" descr="RS230_ModeCleaners-Group001-scr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" y="2401"/>
              <a:ext cx="2517" cy="1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3156" y="2558"/>
              <a:ext cx="1417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cs typeface="+mn-cs"/>
                </a:rPr>
                <a:t>IMC mirror </a:t>
              </a:r>
              <a:r>
                <a:rPr lang="en-US" dirty="0" smtClean="0">
                  <a:solidFill>
                    <a:schemeClr val="bg1"/>
                  </a:solidFill>
                  <a:cs typeface="+mn-cs"/>
                </a:rPr>
                <a:t>substrates: </a:t>
              </a:r>
              <a:r>
                <a:rPr lang="en-US" dirty="0" err="1" smtClean="0">
                  <a:solidFill>
                    <a:schemeClr val="bg1"/>
                  </a:solidFill>
                  <a:cs typeface="+mn-cs"/>
                </a:rPr>
                <a:t>precoat</a:t>
              </a:r>
              <a:endParaRPr lang="en-US" dirty="0">
                <a:solidFill>
                  <a:schemeClr val="bg1"/>
                </a:solidFill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49086" y="780954"/>
            <a:ext cx="31887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HAM Auxiliary Suspension components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4773" y="6255521"/>
            <a:ext cx="2604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First Contact™ on an IMC mirror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0806" y="3605011"/>
            <a:ext cx="1672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IMCF-06 undergoing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metrology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</a:rPr>
              <a:t>Challenges, Risks, and Mitigations</a:t>
            </a: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5181600"/>
          </a:xfrm>
        </p:spPr>
        <p:txBody>
          <a:bodyPr/>
          <a:lstStyle/>
          <a:p>
            <a:r>
              <a:rPr lang="en-US" sz="1800" dirty="0" smtClean="0">
                <a:solidFill>
                  <a:srgbClr val="CC0000"/>
                </a:solidFill>
                <a:latin typeface="Helvetica" charset="0"/>
              </a:rPr>
              <a:t>Concern</a:t>
            </a:r>
            <a:r>
              <a:rPr lang="en-US" sz="1800" dirty="0">
                <a:solidFill>
                  <a:srgbClr val="CC0000"/>
                </a:solidFill>
                <a:latin typeface="Helvetica" charset="0"/>
              </a:rPr>
              <a:t>: The IO group (like everyone) has a significant amount of assembly, test, and installation work in the coming 6 month period – installation of much of the of LIGO Livingston Input Optics, and assembly of Hanford H2 IO components.  Schedules and </a:t>
            </a:r>
            <a:r>
              <a:rPr lang="en-US" sz="1800" dirty="0" smtClean="0">
                <a:solidFill>
                  <a:srgbClr val="CC0000"/>
                </a:solidFill>
                <a:latin typeface="Helvetica" charset="0"/>
              </a:rPr>
              <a:t>delays in the IO </a:t>
            </a:r>
            <a:r>
              <a:rPr lang="en-US" sz="1800" dirty="0">
                <a:solidFill>
                  <a:srgbClr val="CC0000"/>
                </a:solidFill>
                <a:latin typeface="Helvetica" charset="0"/>
              </a:rPr>
              <a:t>internally </a:t>
            </a:r>
            <a:r>
              <a:rPr lang="en-US" sz="1800" dirty="0" smtClean="0">
                <a:solidFill>
                  <a:srgbClr val="CC0000"/>
                </a:solidFill>
                <a:latin typeface="Helvetica" charset="0"/>
              </a:rPr>
              <a:t>(procurements, assembly, test) or </a:t>
            </a:r>
            <a:r>
              <a:rPr lang="en-US" sz="1800" dirty="0">
                <a:solidFill>
                  <a:srgbClr val="CC0000"/>
                </a:solidFill>
                <a:latin typeface="Helvetica" charset="0"/>
              </a:rPr>
              <a:t>in other parts of the project will </a:t>
            </a:r>
            <a:r>
              <a:rPr lang="en-US" sz="1800" dirty="0" smtClean="0">
                <a:solidFill>
                  <a:srgbClr val="CC0000"/>
                </a:solidFill>
                <a:latin typeface="Helvetica" charset="0"/>
              </a:rPr>
              <a:t>push out the schedule and present </a:t>
            </a:r>
            <a:r>
              <a:rPr lang="en-US" sz="1800" dirty="0">
                <a:solidFill>
                  <a:srgbClr val="CC0000"/>
                </a:solidFill>
                <a:latin typeface="Helvetica" charset="0"/>
              </a:rPr>
              <a:t>logistical challenges </a:t>
            </a:r>
          </a:p>
          <a:p>
            <a:r>
              <a:rPr lang="en-US" sz="1800" dirty="0" smtClean="0">
                <a:latin typeface="Helvetica" charset="0"/>
              </a:rPr>
              <a:t>Mitigation:</a:t>
            </a:r>
          </a:p>
          <a:p>
            <a:pPr lvl="1"/>
            <a:r>
              <a:rPr lang="en-US" sz="1800" dirty="0" smtClean="0">
                <a:latin typeface="Helvetica" charset="0"/>
              </a:rPr>
              <a:t>close coordination with Installation subsystem to maintain awareness of schedule </a:t>
            </a:r>
            <a:endParaRPr lang="en-US" sz="1800" dirty="0">
              <a:latin typeface="Helvetica" charset="0"/>
            </a:endParaRPr>
          </a:p>
          <a:p>
            <a:pPr lvl="1"/>
            <a:r>
              <a:rPr lang="en-US" sz="1800" dirty="0" smtClean="0">
                <a:latin typeface="Helvetica" charset="0"/>
              </a:rPr>
              <a:t>Re-prioritize activities as needed to optimize installation </a:t>
            </a:r>
            <a:endParaRPr lang="en-US" sz="1800" dirty="0">
              <a:latin typeface="Helvetica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CC0000"/>
              </a:solidFill>
              <a:latin typeface="Helvetica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1BFB14-D47E-3243-A313-34A1A410FF06}" type="slidenum">
              <a:rPr lang="en-US" sz="900" b="0">
                <a:latin typeface="Helvetica" charset="0"/>
              </a:rPr>
              <a:pPr/>
              <a:t>23</a:t>
            </a:fld>
            <a:endParaRPr lang="en-US" sz="1400" b="0" i="0"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</a:rPr>
              <a:t>Challenges, Risks, and Mitigations</a:t>
            </a: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5181600"/>
          </a:xfrm>
        </p:spPr>
        <p:txBody>
          <a:bodyPr/>
          <a:lstStyle/>
          <a:p>
            <a:pPr marL="0" indent="0">
              <a:buNone/>
            </a:pPr>
            <a:endParaRPr lang="en-US" sz="1800" dirty="0" smtClean="0">
              <a:solidFill>
                <a:srgbClr val="CC0000"/>
              </a:solidFill>
              <a:latin typeface="Helvetica" charset="0"/>
            </a:endParaRPr>
          </a:p>
          <a:p>
            <a:r>
              <a:rPr lang="en-US" sz="1800" dirty="0" smtClean="0">
                <a:solidFill>
                  <a:srgbClr val="CC0000"/>
                </a:solidFill>
                <a:latin typeface="Helvetica" charset="0"/>
              </a:rPr>
              <a:t>Concern: </a:t>
            </a:r>
            <a:r>
              <a:rPr lang="en-US" sz="1800" dirty="0">
                <a:solidFill>
                  <a:srgbClr val="CC0000"/>
                </a:solidFill>
              </a:rPr>
              <a:t>Delay in procurement of reference spheres for recycling mirror metrology may delay of measurements of </a:t>
            </a:r>
            <a:r>
              <a:rPr lang="en-US" sz="1800" dirty="0" smtClean="0">
                <a:solidFill>
                  <a:srgbClr val="CC0000"/>
                </a:solidFill>
              </a:rPr>
              <a:t>radii of curvature needed </a:t>
            </a:r>
            <a:r>
              <a:rPr lang="en-US" sz="1800" dirty="0">
                <a:solidFill>
                  <a:srgbClr val="CC0000"/>
                </a:solidFill>
              </a:rPr>
              <a:t>for </a:t>
            </a:r>
            <a:r>
              <a:rPr lang="en-US" sz="1800" dirty="0" smtClean="0">
                <a:solidFill>
                  <a:srgbClr val="CC0000"/>
                </a:solidFill>
              </a:rPr>
              <a:t>installation in L1</a:t>
            </a:r>
          </a:p>
          <a:p>
            <a:r>
              <a:rPr lang="en-US" sz="1800" dirty="0" smtClean="0">
                <a:latin typeface="Helvetica" charset="0"/>
              </a:rPr>
              <a:t>Mitigation: fall back plan is to use LIGO1 methods (2f imaging) to get 1% accuracy</a:t>
            </a:r>
          </a:p>
          <a:p>
            <a:endParaRPr lang="en-US" sz="1800" dirty="0">
              <a:latin typeface="Helvetica" charset="0"/>
            </a:endParaRPr>
          </a:p>
          <a:p>
            <a:r>
              <a:rPr lang="en-US" sz="1800" dirty="0">
                <a:solidFill>
                  <a:srgbClr val="CC0000"/>
                </a:solidFill>
                <a:latin typeface="Helvetica" charset="0"/>
              </a:rPr>
              <a:t>Concern: </a:t>
            </a:r>
            <a:r>
              <a:rPr lang="en-US" sz="1800" dirty="0">
                <a:solidFill>
                  <a:srgbClr val="CC0000"/>
                </a:solidFill>
              </a:rPr>
              <a:t>Delays in </a:t>
            </a:r>
            <a:r>
              <a:rPr lang="en-US" sz="1800" dirty="0" smtClean="0">
                <a:solidFill>
                  <a:srgbClr val="CC0000"/>
                </a:solidFill>
              </a:rPr>
              <a:t>HAM </a:t>
            </a:r>
            <a:r>
              <a:rPr lang="en-US" sz="1800" dirty="0">
                <a:solidFill>
                  <a:srgbClr val="CC0000"/>
                </a:solidFill>
              </a:rPr>
              <a:t>s</a:t>
            </a:r>
            <a:r>
              <a:rPr lang="en-US" sz="1800" dirty="0" smtClean="0">
                <a:solidFill>
                  <a:srgbClr val="CC0000"/>
                </a:solidFill>
              </a:rPr>
              <a:t>mall triple suspension fabrication (welding) </a:t>
            </a:r>
            <a:r>
              <a:rPr lang="en-US" sz="1800" dirty="0">
                <a:solidFill>
                  <a:srgbClr val="CC0000"/>
                </a:solidFill>
              </a:rPr>
              <a:t>and test may delay HSTS assembly and </a:t>
            </a:r>
            <a:r>
              <a:rPr lang="en-US" sz="1800" dirty="0" smtClean="0">
                <a:solidFill>
                  <a:srgbClr val="CC0000"/>
                </a:solidFill>
              </a:rPr>
              <a:t>installation</a:t>
            </a:r>
          </a:p>
          <a:p>
            <a:r>
              <a:rPr lang="en-US" sz="1800" dirty="0" smtClean="0">
                <a:latin typeface="Helvetica" charset="0"/>
              </a:rPr>
              <a:t>Mitigation:</a:t>
            </a:r>
          </a:p>
          <a:p>
            <a:pPr lvl="1"/>
            <a:r>
              <a:rPr lang="en-US" sz="1800" dirty="0"/>
              <a:t>Structure welding difficulties resolved, </a:t>
            </a:r>
            <a:r>
              <a:rPr lang="en-US" sz="1800" dirty="0" smtClean="0"/>
              <a:t>HSTS frames now in </a:t>
            </a:r>
            <a:r>
              <a:rPr lang="en-US" sz="1800" dirty="0"/>
              <a:t>production.</a:t>
            </a:r>
            <a:endParaRPr lang="en-US" sz="1800" dirty="0" smtClean="0"/>
          </a:p>
          <a:p>
            <a:pPr lvl="1"/>
            <a:r>
              <a:rPr lang="en-US" sz="1800" dirty="0" smtClean="0"/>
              <a:t>Build </a:t>
            </a:r>
            <a:r>
              <a:rPr lang="en-US" sz="1800" dirty="0"/>
              <a:t>second test stand. Enlist additional staff to help with assembly.</a:t>
            </a:r>
            <a:endParaRPr lang="en-US" sz="1800" dirty="0" smtClean="0">
              <a:latin typeface="Helvetica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1BFB14-D47E-3243-A313-34A1A410FF06}" type="slidenum">
              <a:rPr lang="en-US" sz="900" b="0">
                <a:latin typeface="Helvetica" charset="0"/>
              </a:rPr>
              <a:pPr/>
              <a:t>24</a:t>
            </a:fld>
            <a:endParaRPr lang="en-US" sz="1400" b="0" i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4695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</a:rPr>
              <a:t>Input Optics: Next 6 months</a:t>
            </a:r>
            <a:endParaRPr lang="en-US" dirty="0">
              <a:latin typeface="Helvetica" charset="0"/>
            </a:endParaRPr>
          </a:p>
        </p:txBody>
      </p:sp>
      <p:sp>
        <p:nvSpPr>
          <p:cNvPr id="46082" name="Content Placeholder 2"/>
          <p:cNvSpPr>
            <a:spLocks noGrp="1"/>
          </p:cNvSpPr>
          <p:nvPr>
            <p:ph idx="4294967295"/>
          </p:nvPr>
        </p:nvSpPr>
        <p:spPr>
          <a:xfrm>
            <a:off x="372543" y="1676400"/>
            <a:ext cx="4561579" cy="4419600"/>
          </a:xfrm>
        </p:spPr>
        <p:txBody>
          <a:bodyPr/>
          <a:lstStyle/>
          <a:p>
            <a:r>
              <a:rPr lang="en-US" sz="1600" dirty="0" smtClean="0">
                <a:latin typeface="Helvetica" charset="0"/>
              </a:rPr>
              <a:t>Complete procurements for all three interferometers</a:t>
            </a:r>
          </a:p>
          <a:p>
            <a:r>
              <a:rPr lang="en-US" sz="1600" dirty="0" smtClean="0">
                <a:latin typeface="Helvetica" charset="0"/>
              </a:rPr>
              <a:t>Complete fabrication of L1 custom components</a:t>
            </a:r>
          </a:p>
          <a:p>
            <a:r>
              <a:rPr lang="en-US" sz="1600" dirty="0" smtClean="0">
                <a:latin typeface="Helvetica" charset="0"/>
              </a:rPr>
              <a:t>Complete metrology of small recycling mirrors</a:t>
            </a:r>
          </a:p>
          <a:p>
            <a:r>
              <a:rPr lang="en-US" sz="1600" dirty="0" smtClean="0">
                <a:latin typeface="Helvetica" charset="0"/>
              </a:rPr>
              <a:t>L1 interferometer assembly and installation</a:t>
            </a:r>
          </a:p>
          <a:p>
            <a:pPr lvl="1"/>
            <a:r>
              <a:rPr lang="en-US" sz="1600" dirty="0" smtClean="0">
                <a:latin typeface="Helvetica" charset="0"/>
              </a:rPr>
              <a:t>Assemble/Test electro-optic modulator</a:t>
            </a:r>
          </a:p>
          <a:p>
            <a:pPr lvl="1"/>
            <a:r>
              <a:rPr lang="en-US" sz="1600" dirty="0" smtClean="0">
                <a:latin typeface="Helvetica" charset="0"/>
              </a:rPr>
              <a:t>Assemble/Test HAM </a:t>
            </a:r>
            <a:r>
              <a:rPr lang="en-US" sz="1600" dirty="0">
                <a:latin typeface="Helvetica" charset="0"/>
              </a:rPr>
              <a:t>a</a:t>
            </a:r>
            <a:r>
              <a:rPr lang="en-US" sz="1600" dirty="0" smtClean="0">
                <a:latin typeface="Helvetica" charset="0"/>
              </a:rPr>
              <a:t>uxiliary suspensions</a:t>
            </a:r>
          </a:p>
          <a:p>
            <a:pPr lvl="1"/>
            <a:r>
              <a:rPr lang="en-US" sz="1600" dirty="0" smtClean="0">
                <a:latin typeface="Helvetica" charset="0"/>
              </a:rPr>
              <a:t>Assemble/Test Faraday isolator</a:t>
            </a:r>
          </a:p>
          <a:p>
            <a:pPr lvl="1"/>
            <a:r>
              <a:rPr lang="en-US" sz="1600" dirty="0" smtClean="0">
                <a:latin typeface="Helvetica" charset="0"/>
              </a:rPr>
              <a:t>Assemble/Test HAM Small Triple Suspensions (with SUS group)</a:t>
            </a:r>
          </a:p>
          <a:p>
            <a:pPr lvl="1"/>
            <a:r>
              <a:rPr lang="en-US" sz="1600" dirty="0" smtClean="0">
                <a:latin typeface="Helvetica" charset="0"/>
              </a:rPr>
              <a:t>Install IO optics on PSL table</a:t>
            </a:r>
          </a:p>
          <a:p>
            <a:pPr lvl="1"/>
            <a:r>
              <a:rPr lang="en-US" sz="1600" dirty="0" smtClean="0">
                <a:latin typeface="Helvetica" charset="0"/>
              </a:rPr>
              <a:t>Begin installation in HAM vacuum chambers </a:t>
            </a:r>
          </a:p>
          <a:p>
            <a:pPr lvl="1">
              <a:buFontTx/>
              <a:buNone/>
            </a:pPr>
            <a:endParaRPr lang="en-US" sz="1600" dirty="0">
              <a:latin typeface="Helvetica" charset="0"/>
            </a:endParaRPr>
          </a:p>
        </p:txBody>
      </p:sp>
      <p:sp>
        <p:nvSpPr>
          <p:cNvPr id="46083" name="Slide Number Placeholder 3"/>
          <p:cNvSpPr txBox="1">
            <a:spLocks noGrp="1"/>
          </p:cNvSpPr>
          <p:nvPr/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5860A4F-BA4C-BA43-92F0-5AB02850E187}" type="slidenum">
              <a:rPr lang="en-US" sz="900" b="0" i="1">
                <a:latin typeface="Helvetica" charset="0"/>
              </a:rPr>
              <a:pPr algn="r"/>
              <a:t>25</a:t>
            </a:fld>
            <a:endParaRPr lang="en-US" sz="1400" b="0">
              <a:latin typeface="Helvetica" charset="0"/>
            </a:endParaRPr>
          </a:p>
        </p:txBody>
      </p:sp>
      <p:pic>
        <p:nvPicPr>
          <p:cNvPr id="2" name="Picture 1" descr="daveinham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058" y="1680185"/>
            <a:ext cx="3090867" cy="2060578"/>
          </a:xfrm>
          <a:prstGeom prst="rect">
            <a:avLst/>
          </a:prstGeom>
        </p:spPr>
      </p:pic>
      <p:pic>
        <p:nvPicPr>
          <p:cNvPr id="3" name="Picture 2" descr="antonio and kate -11961007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78" y="3995401"/>
            <a:ext cx="1799667" cy="2399556"/>
          </a:xfrm>
          <a:prstGeom prst="rect">
            <a:avLst/>
          </a:prstGeom>
        </p:spPr>
      </p:pic>
      <p:pic>
        <p:nvPicPr>
          <p:cNvPr id="4" name="Picture 3" descr="tannersan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694" y="3876332"/>
            <a:ext cx="2127104" cy="283613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F561BEF-8044-8F45-8995-17D1B37C8838}" type="slidenum">
              <a:rPr lang="en-US" sz="900" b="0">
                <a:latin typeface="Helvetica" charset="0"/>
              </a:rPr>
              <a:pPr/>
              <a:t>3</a:t>
            </a:fld>
            <a:endParaRPr lang="en-US" sz="1400" b="0" i="0">
              <a:latin typeface="Helvetica" charset="0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</a:rPr>
              <a:t>IO Requirements I </a:t>
            </a:r>
          </a:p>
        </p:txBody>
      </p:sp>
      <p:sp>
        <p:nvSpPr>
          <p:cNvPr id="17411" name="Content Placeholder 6"/>
          <p:cNvSpPr>
            <a:spLocks noGrp="1"/>
          </p:cNvSpPr>
          <p:nvPr>
            <p:ph idx="1"/>
          </p:nvPr>
        </p:nvSpPr>
        <p:spPr>
          <a:xfrm>
            <a:off x="133350" y="1800225"/>
            <a:ext cx="4495800" cy="4419600"/>
          </a:xfrm>
        </p:spPr>
        <p:txBody>
          <a:bodyPr/>
          <a:lstStyle/>
          <a:p>
            <a:r>
              <a:rPr lang="en-US" sz="1600" dirty="0">
                <a:latin typeface="Helvetica" charset="0"/>
              </a:rPr>
              <a:t>Phase modulated light:</a:t>
            </a:r>
          </a:p>
          <a:p>
            <a:pPr lvl="1"/>
            <a:r>
              <a:rPr lang="en-US" sz="1600" dirty="0">
                <a:latin typeface="Helvetica" charset="0"/>
              </a:rPr>
              <a:t>Straight interferometer </a:t>
            </a:r>
            <a:r>
              <a:rPr lang="en-US" sz="1600" i="1" dirty="0">
                <a:latin typeface="Helvetica" charset="0"/>
              </a:rPr>
              <a:t>f</a:t>
            </a:r>
            <a:r>
              <a:rPr lang="en-US" sz="1600" baseline="-25000" dirty="0">
                <a:latin typeface="Helvetica" charset="0"/>
              </a:rPr>
              <a:t>1</a:t>
            </a:r>
            <a:r>
              <a:rPr lang="en-US" sz="1600" dirty="0">
                <a:latin typeface="Helvetica" charset="0"/>
              </a:rPr>
              <a:t> ~9.1; </a:t>
            </a:r>
            <a:r>
              <a:rPr lang="en-US" sz="1600" i="1" dirty="0">
                <a:latin typeface="Helvetica" charset="0"/>
              </a:rPr>
              <a:t>f</a:t>
            </a:r>
            <a:r>
              <a:rPr lang="en-US" sz="1600" baseline="-25000" dirty="0">
                <a:latin typeface="Helvetica" charset="0"/>
              </a:rPr>
              <a:t>2</a:t>
            </a:r>
            <a:r>
              <a:rPr lang="en-US" sz="1600" dirty="0">
                <a:latin typeface="Helvetica" charset="0"/>
              </a:rPr>
              <a:t> ~45.5 MHz, </a:t>
            </a:r>
            <a:r>
              <a:rPr lang="en-US" sz="1600" i="1" dirty="0" err="1">
                <a:latin typeface="Helvetica" charset="0"/>
              </a:rPr>
              <a:t>f</a:t>
            </a:r>
            <a:r>
              <a:rPr lang="en-US" sz="1600" baseline="-25000" dirty="0" err="1">
                <a:latin typeface="Helvetica" charset="0"/>
              </a:rPr>
              <a:t>IMC</a:t>
            </a:r>
            <a:r>
              <a:rPr lang="en-US" sz="1600" dirty="0">
                <a:latin typeface="Helvetica" charset="0"/>
              </a:rPr>
              <a:t> ~24.1 MHz</a:t>
            </a:r>
          </a:p>
          <a:p>
            <a:pPr lvl="1"/>
            <a:r>
              <a:rPr lang="en-US" sz="1600" dirty="0">
                <a:latin typeface="Helvetica" charset="0"/>
              </a:rPr>
              <a:t>Folded interferometer </a:t>
            </a:r>
            <a:r>
              <a:rPr lang="en-US" sz="1600" i="1" dirty="0">
                <a:latin typeface="Helvetica" charset="0"/>
              </a:rPr>
              <a:t>f</a:t>
            </a:r>
            <a:r>
              <a:rPr lang="en-US" sz="1600" baseline="-25000" dirty="0">
                <a:latin typeface="Helvetica" charset="0"/>
              </a:rPr>
              <a:t>1</a:t>
            </a:r>
            <a:r>
              <a:rPr lang="en-US" sz="1600" dirty="0">
                <a:latin typeface="Helvetica" charset="0"/>
              </a:rPr>
              <a:t> ~8.7; </a:t>
            </a:r>
            <a:r>
              <a:rPr lang="en-US" sz="1600" i="1" dirty="0">
                <a:latin typeface="Helvetica" charset="0"/>
              </a:rPr>
              <a:t>f</a:t>
            </a:r>
            <a:r>
              <a:rPr lang="en-US" sz="1600" baseline="-25000" dirty="0">
                <a:latin typeface="Helvetica" charset="0"/>
              </a:rPr>
              <a:t>2</a:t>
            </a:r>
            <a:r>
              <a:rPr lang="en-US" sz="1600" dirty="0">
                <a:latin typeface="Helvetica" charset="0"/>
              </a:rPr>
              <a:t> ~43.4 MHz </a:t>
            </a:r>
            <a:r>
              <a:rPr lang="en-US" sz="1600" i="1" dirty="0" err="1">
                <a:latin typeface="Helvetica" charset="0"/>
              </a:rPr>
              <a:t>f</a:t>
            </a:r>
            <a:r>
              <a:rPr lang="en-US" sz="1600" baseline="-25000" dirty="0" err="1">
                <a:latin typeface="Helvetica" charset="0"/>
              </a:rPr>
              <a:t>IMC</a:t>
            </a:r>
            <a:r>
              <a:rPr lang="en-US" sz="1600" dirty="0">
                <a:solidFill>
                  <a:srgbClr val="3366FF"/>
                </a:solidFill>
                <a:latin typeface="Helvetica" charset="0"/>
              </a:rPr>
              <a:t> </a:t>
            </a:r>
            <a:r>
              <a:rPr lang="en-US" sz="1600" dirty="0" smtClean="0">
                <a:solidFill>
                  <a:srgbClr val="3366FF"/>
                </a:solidFill>
                <a:latin typeface="Helvetica" charset="0"/>
              </a:rPr>
              <a:t>~23.0 </a:t>
            </a:r>
            <a:r>
              <a:rPr lang="en-US" sz="1600" dirty="0">
                <a:latin typeface="Helvetica" charset="0"/>
              </a:rPr>
              <a:t>MHz</a:t>
            </a:r>
          </a:p>
          <a:p>
            <a:pPr lvl="1"/>
            <a:r>
              <a:rPr lang="en-US" sz="1600" dirty="0">
                <a:latin typeface="Helvetica" charset="0"/>
              </a:rPr>
              <a:t>Modulation index range for </a:t>
            </a:r>
            <a:r>
              <a:rPr lang="en-US" sz="1600" i="1" dirty="0">
                <a:latin typeface="Helvetica" charset="0"/>
              </a:rPr>
              <a:t>f</a:t>
            </a:r>
            <a:r>
              <a:rPr lang="en-US" sz="1600" baseline="-25000" dirty="0">
                <a:latin typeface="Helvetica" charset="0"/>
              </a:rPr>
              <a:t>1,2</a:t>
            </a:r>
            <a:r>
              <a:rPr lang="en-US" sz="1600" dirty="0">
                <a:latin typeface="Helvetica" charset="0"/>
              </a:rPr>
              <a:t> </a:t>
            </a:r>
            <a:r>
              <a:rPr lang="en-US" sz="1600" i="1" dirty="0">
                <a:latin typeface="Symbol" charset="0"/>
              </a:rPr>
              <a:t>G</a:t>
            </a:r>
            <a:r>
              <a:rPr lang="en-US" sz="1600" dirty="0">
                <a:latin typeface="Helvetica" charset="0"/>
              </a:rPr>
              <a:t> = 0.1-0.8 </a:t>
            </a:r>
          </a:p>
          <a:p>
            <a:pPr lvl="1"/>
            <a:r>
              <a:rPr lang="en-US" sz="1600" dirty="0">
                <a:latin typeface="Helvetica" charset="0"/>
              </a:rPr>
              <a:t>RF amplitude modulation: </a:t>
            </a:r>
            <a:r>
              <a:rPr lang="en-US" sz="1600" i="1" dirty="0">
                <a:latin typeface="Symbol" charset="0"/>
              </a:rPr>
              <a:t> DG</a:t>
            </a:r>
            <a:r>
              <a:rPr lang="en-US" sz="1600" dirty="0">
                <a:latin typeface="Helvetica" charset="0"/>
              </a:rPr>
              <a:t> &lt; 10</a:t>
            </a:r>
            <a:r>
              <a:rPr lang="en-US" sz="1600" baseline="30000" dirty="0">
                <a:latin typeface="Helvetica" charset="0"/>
              </a:rPr>
              <a:t>-9</a:t>
            </a:r>
            <a:r>
              <a:rPr lang="en-US" sz="1600" dirty="0">
                <a:latin typeface="Helvetica" charset="0"/>
              </a:rPr>
              <a:t>/</a:t>
            </a:r>
            <a:r>
              <a:rPr lang="en-US" sz="1600" i="1" dirty="0">
                <a:latin typeface="Symbol" charset="0"/>
              </a:rPr>
              <a:t>G </a:t>
            </a:r>
            <a:r>
              <a:rPr lang="en-US" sz="1600" dirty="0">
                <a:latin typeface="Helvetica" charset="0"/>
              </a:rPr>
              <a:t> (10 Hz)</a:t>
            </a:r>
          </a:p>
          <a:p>
            <a:r>
              <a:rPr lang="en-US" sz="1600" dirty="0">
                <a:latin typeface="Helvetica" charset="0"/>
              </a:rPr>
              <a:t>Power control:</a:t>
            </a:r>
          </a:p>
          <a:p>
            <a:pPr lvl="1"/>
            <a:r>
              <a:rPr lang="en-US" sz="1600" dirty="0">
                <a:latin typeface="Helvetica" charset="0"/>
              </a:rPr>
              <a:t>Operate from 1 to 165 W </a:t>
            </a:r>
          </a:p>
          <a:p>
            <a:r>
              <a:rPr lang="en-US" sz="1600" dirty="0">
                <a:latin typeface="Helvetica" charset="0"/>
              </a:rPr>
              <a:t>Mode cleaning:</a:t>
            </a:r>
          </a:p>
          <a:p>
            <a:pPr lvl="1"/>
            <a:r>
              <a:rPr lang="en-US" sz="1600" dirty="0">
                <a:latin typeface="Helvetica" charset="0"/>
              </a:rPr>
              <a:t>Suppress laser beam jitter by 250x</a:t>
            </a:r>
          </a:p>
          <a:p>
            <a:pPr lvl="1"/>
            <a:r>
              <a:rPr lang="en-US" sz="1600" dirty="0">
                <a:latin typeface="Helvetica" charset="0"/>
              </a:rPr>
              <a:t>Provide intermediate length standard for laser frequency stabilization for ISC</a:t>
            </a:r>
          </a:p>
          <a:p>
            <a:pPr lvl="1"/>
            <a:endParaRPr lang="en-US" sz="1600" dirty="0">
              <a:latin typeface="Helvetica" charset="0"/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1647825"/>
            <a:ext cx="4114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4762500" y="5172075"/>
            <a:ext cx="4191000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sz="1400" b="0">
                <a:cs typeface="+mn-cs"/>
              </a:rPr>
              <a:t>Modeled noise sources in the input  mode cleaner. Solid red line is the requirement. The solid black line is calculated noise, dominated by radiation pressure noise.</a:t>
            </a:r>
          </a:p>
          <a:p>
            <a:pPr>
              <a:spcBef>
                <a:spcPct val="10000"/>
              </a:spcBef>
              <a:defRPr/>
            </a:pPr>
            <a:r>
              <a:rPr lang="en-US" sz="1400" b="0">
                <a:cs typeface="+mn-cs"/>
              </a:rPr>
              <a:t>(The upper blue line is the initial LIGO IMC measured frequency noise)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5"/>
          <p:cNvSpPr txBox="1">
            <a:spLocks noGrp="1"/>
          </p:cNvSpPr>
          <p:nvPr/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A2B4AA9-07B0-574A-B64D-E38121553F36}" type="slidenum">
              <a:rPr lang="en-US" sz="900" b="0" i="1">
                <a:latin typeface="Helvetica" charset="0"/>
              </a:rPr>
              <a:pPr algn="r"/>
              <a:t>4</a:t>
            </a:fld>
            <a:endParaRPr lang="en-US" sz="1400" b="0">
              <a:latin typeface="Helvetica" charset="0"/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Helvetica" charset="0"/>
              </a:rPr>
              <a:t>IO Requirements II </a:t>
            </a:r>
          </a:p>
        </p:txBody>
      </p:sp>
      <p:sp>
        <p:nvSpPr>
          <p:cNvPr id="18435" name="Content Placeholder 6"/>
          <p:cNvSpPr>
            <a:spLocks noGrp="1"/>
          </p:cNvSpPr>
          <p:nvPr>
            <p:ph idx="4294967295"/>
          </p:nvPr>
        </p:nvSpPr>
        <p:spPr>
          <a:xfrm>
            <a:off x="133350" y="1676400"/>
            <a:ext cx="5143500" cy="4419600"/>
          </a:xfrm>
        </p:spPr>
        <p:txBody>
          <a:bodyPr/>
          <a:lstStyle/>
          <a:p>
            <a:r>
              <a:rPr lang="en-US" sz="1600">
                <a:latin typeface="Helvetica" charset="0"/>
              </a:rPr>
              <a:t>Optical isolation and beam routing via Faraday isolator:</a:t>
            </a:r>
          </a:p>
          <a:p>
            <a:pPr lvl="1"/>
            <a:r>
              <a:rPr lang="en-US" sz="1600">
                <a:latin typeface="Helvetica" charset="0"/>
              </a:rPr>
              <a:t>&gt;30 dB isolation</a:t>
            </a:r>
          </a:p>
          <a:p>
            <a:pPr lvl="1"/>
            <a:r>
              <a:rPr lang="en-US" sz="1600">
                <a:latin typeface="Helvetica" charset="0"/>
              </a:rPr>
              <a:t>Deliver diagnostic beams to interferometer sensing and control system</a:t>
            </a:r>
          </a:p>
          <a:p>
            <a:r>
              <a:rPr lang="en-US" sz="1600">
                <a:latin typeface="Helvetica" charset="0"/>
              </a:rPr>
              <a:t>Mode matching:</a:t>
            </a:r>
          </a:p>
          <a:p>
            <a:pPr lvl="1"/>
            <a:r>
              <a:rPr lang="en-US" sz="1600">
                <a:latin typeface="Helvetica" charset="0"/>
              </a:rPr>
              <a:t>PSL </a:t>
            </a:r>
            <a:r>
              <a:rPr lang="en-US" sz="1600">
                <a:latin typeface="Helvetica" charset="0"/>
                <a:sym typeface="Wingdings" charset="0"/>
              </a:rPr>
              <a:t></a:t>
            </a:r>
            <a:r>
              <a:rPr lang="en-US" sz="1600">
                <a:latin typeface="Helvetica" charset="0"/>
              </a:rPr>
              <a:t> modulator</a:t>
            </a:r>
          </a:p>
          <a:p>
            <a:pPr lvl="1"/>
            <a:r>
              <a:rPr lang="en-US" sz="1600">
                <a:latin typeface="Helvetica" charset="0"/>
              </a:rPr>
              <a:t>modulator </a:t>
            </a:r>
            <a:r>
              <a:rPr lang="en-US" sz="1600">
                <a:latin typeface="Helvetica" charset="0"/>
                <a:sym typeface="Wingdings" charset="0"/>
              </a:rPr>
              <a:t></a:t>
            </a:r>
            <a:r>
              <a:rPr lang="en-US" sz="1600">
                <a:latin typeface="Helvetica" charset="0"/>
              </a:rPr>
              <a:t> input mode cleaner</a:t>
            </a:r>
          </a:p>
          <a:p>
            <a:pPr lvl="1"/>
            <a:r>
              <a:rPr lang="en-US" sz="1600">
                <a:latin typeface="Helvetica" charset="0"/>
              </a:rPr>
              <a:t>Input mode cleaner </a:t>
            </a:r>
            <a:r>
              <a:rPr lang="en-US" sz="1600">
                <a:latin typeface="Helvetica" charset="0"/>
                <a:sym typeface="Wingdings" charset="0"/>
              </a:rPr>
              <a:t></a:t>
            </a:r>
            <a:r>
              <a:rPr lang="en-US" sz="1600">
                <a:latin typeface="Helvetica" charset="0"/>
              </a:rPr>
              <a:t> power recycling cavity</a:t>
            </a:r>
          </a:p>
          <a:p>
            <a:pPr lvl="1"/>
            <a:r>
              <a:rPr lang="en-US" sz="1600" i="1">
                <a:latin typeface="Helvetica" charset="0"/>
              </a:rPr>
              <a:t>Minimal thermal modal distortions </a:t>
            </a:r>
          </a:p>
          <a:p>
            <a:r>
              <a:rPr lang="en-US" sz="1600">
                <a:latin typeface="Helvetica" charset="0"/>
              </a:rPr>
              <a:t>High overall optical throughput</a:t>
            </a:r>
          </a:p>
          <a:p>
            <a:pPr lvl="1"/>
            <a:r>
              <a:rPr lang="en-US" sz="1600">
                <a:latin typeface="Helvetica" charset="0"/>
              </a:rPr>
              <a:t>&gt; 75%</a:t>
            </a:r>
          </a:p>
          <a:p>
            <a:r>
              <a:rPr lang="en-US" sz="1600">
                <a:latin typeface="Helvetica" charset="0"/>
              </a:rPr>
              <a:t>Stable power and signal recycling cavities:</a:t>
            </a:r>
          </a:p>
          <a:p>
            <a:pPr lvl="1"/>
            <a:r>
              <a:rPr lang="en-US" sz="1600">
                <a:latin typeface="Helvetica" charset="0"/>
              </a:rPr>
              <a:t>Incorporates beam expanding/reducing telescope size to match arm cavities</a:t>
            </a:r>
          </a:p>
          <a:p>
            <a:pPr lvl="1"/>
            <a:r>
              <a:rPr lang="en-US" sz="1600">
                <a:latin typeface="Helvetica" charset="0"/>
              </a:rPr>
              <a:t>IO designed telescope, specifies radii of curvature, purchases small RMs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6019800" y="4962525"/>
            <a:ext cx="2667000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b="0">
                <a:cs typeface="+mn-cs"/>
              </a:rPr>
              <a:t>REFL = interferometer reflected beam</a:t>
            </a:r>
          </a:p>
          <a:p>
            <a:pPr>
              <a:spcBef>
                <a:spcPct val="10000"/>
              </a:spcBef>
              <a:defRPr/>
            </a:pPr>
            <a:r>
              <a:rPr lang="en-US" b="0">
                <a:cs typeface="+mn-cs"/>
              </a:rPr>
              <a:t>ISC = interferometer sensing and control</a:t>
            </a:r>
          </a:p>
          <a:p>
            <a:pPr>
              <a:spcBef>
                <a:spcPct val="10000"/>
              </a:spcBef>
              <a:defRPr/>
            </a:pPr>
            <a:r>
              <a:rPr lang="en-US" b="0">
                <a:cs typeface="+mn-cs"/>
              </a:rPr>
              <a:t>PSL = pre-stabilized laser</a:t>
            </a:r>
          </a:p>
          <a:p>
            <a:pPr>
              <a:spcBef>
                <a:spcPct val="10000"/>
              </a:spcBef>
              <a:defRPr/>
            </a:pPr>
            <a:r>
              <a:rPr lang="en-US" b="0">
                <a:cs typeface="+mn-cs"/>
              </a:rPr>
              <a:t>EOM = electro-optic modulator</a:t>
            </a:r>
          </a:p>
          <a:p>
            <a:pPr>
              <a:spcBef>
                <a:spcPct val="10000"/>
              </a:spcBef>
              <a:defRPr/>
            </a:pPr>
            <a:r>
              <a:rPr lang="en-US" b="0">
                <a:cs typeface="+mn-cs"/>
              </a:rPr>
              <a:t>IMC = input mode cleaner</a:t>
            </a:r>
          </a:p>
          <a:p>
            <a:pPr>
              <a:spcBef>
                <a:spcPct val="10000"/>
              </a:spcBef>
              <a:defRPr/>
            </a:pPr>
            <a:r>
              <a:rPr lang="en-US" b="0">
                <a:cs typeface="+mn-cs"/>
              </a:rPr>
              <a:t>PRC = power recycling cavity</a:t>
            </a:r>
          </a:p>
          <a:p>
            <a:pPr>
              <a:spcBef>
                <a:spcPct val="10000"/>
              </a:spcBef>
              <a:defRPr/>
            </a:pPr>
            <a:r>
              <a:rPr lang="en-US" b="0">
                <a:cs typeface="+mn-cs"/>
              </a:rPr>
              <a:t>SRC = signal recycling cavity</a:t>
            </a:r>
          </a:p>
        </p:txBody>
      </p:sp>
      <p:grpSp>
        <p:nvGrpSpPr>
          <p:cNvPr id="18437" name="Group 10"/>
          <p:cNvGrpSpPr>
            <a:grpSpLocks/>
          </p:cNvGrpSpPr>
          <p:nvPr/>
        </p:nvGrpSpPr>
        <p:grpSpPr bwMode="auto">
          <a:xfrm>
            <a:off x="5178425" y="1800225"/>
            <a:ext cx="3827463" cy="2878138"/>
            <a:chOff x="3124" y="1218"/>
            <a:chExt cx="2411" cy="1813"/>
          </a:xfrm>
        </p:grpSpPr>
        <p:pic>
          <p:nvPicPr>
            <p:cNvPr id="36872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" y="1278"/>
              <a:ext cx="2411" cy="17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6873" name="Text Box 9"/>
            <p:cNvSpPr txBox="1">
              <a:spLocks noChangeArrowheads="1"/>
            </p:cNvSpPr>
            <p:nvPr/>
          </p:nvSpPr>
          <p:spPr bwMode="auto">
            <a:xfrm>
              <a:off x="3828" y="1218"/>
              <a:ext cx="1453" cy="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400" b="0">
                  <a:solidFill>
                    <a:schemeClr val="tx2"/>
                  </a:solidFill>
                  <a:cs typeface="+mn-cs"/>
                </a:rPr>
                <a:t>Beam Pointing Requirements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473825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Modulator: </a:t>
            </a:r>
            <a:r>
              <a:rPr lang="en-US" dirty="0" err="1" smtClean="0">
                <a:cs typeface="+mj-cs"/>
              </a:rPr>
              <a:t>eLIGO</a:t>
            </a:r>
            <a:r>
              <a:rPr lang="en-US" dirty="0" smtClean="0">
                <a:cs typeface="+mj-cs"/>
              </a:rPr>
              <a:t> certified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899" y="1676400"/>
            <a:ext cx="3984645" cy="3302000"/>
          </a:xfrm>
        </p:spPr>
        <p:txBody>
          <a:bodyPr/>
          <a:lstStyle/>
          <a:p>
            <a:pPr>
              <a:defRPr/>
            </a:pPr>
            <a:r>
              <a:rPr lang="en-US" sz="1600" dirty="0" smtClean="0">
                <a:cs typeface="+mn-cs"/>
              </a:rPr>
              <a:t>Three electrodes – one crystal </a:t>
            </a:r>
          </a:p>
          <a:p>
            <a:pPr>
              <a:defRPr/>
            </a:pPr>
            <a:r>
              <a:rPr lang="en-US" sz="1600" dirty="0"/>
              <a:t>Wedged cut to suppress </a:t>
            </a:r>
            <a:r>
              <a:rPr lang="en-US" sz="1600" dirty="0" smtClean="0"/>
              <a:t>amplitude modulation </a:t>
            </a:r>
          </a:p>
          <a:p>
            <a:pPr>
              <a:defRPr/>
            </a:pPr>
            <a:r>
              <a:rPr lang="en-US" sz="1600" dirty="0">
                <a:latin typeface="Helvetica" charset="0"/>
              </a:rPr>
              <a:t>RF matching circuit in separate </a:t>
            </a:r>
            <a:r>
              <a:rPr lang="en-US" sz="1600" dirty="0" smtClean="0">
                <a:latin typeface="Helvetica" charset="0"/>
              </a:rPr>
              <a:t>housing</a:t>
            </a:r>
            <a:endParaRPr lang="en-US" sz="1600" dirty="0" smtClean="0">
              <a:cs typeface="+mn-cs"/>
            </a:endParaRPr>
          </a:p>
          <a:p>
            <a:pPr>
              <a:defRPr/>
            </a:pPr>
            <a:r>
              <a:rPr lang="en-US" sz="1600" dirty="0" smtClean="0">
                <a:cs typeface="+mn-cs"/>
              </a:rPr>
              <a:t>Rubidium </a:t>
            </a:r>
            <a:r>
              <a:rPr lang="en-US" sz="1600" dirty="0" err="1" smtClean="0">
                <a:cs typeface="+mn-cs"/>
              </a:rPr>
              <a:t>titanyl</a:t>
            </a:r>
            <a:r>
              <a:rPr lang="en-US" sz="1600" dirty="0" smtClean="0">
                <a:cs typeface="+mn-cs"/>
              </a:rPr>
              <a:t> phosphate</a:t>
            </a:r>
          </a:p>
          <a:p>
            <a:pPr lvl="1">
              <a:defRPr/>
            </a:pPr>
            <a:r>
              <a:rPr lang="en-US" sz="1200" dirty="0" smtClean="0">
                <a:cs typeface="+mn-cs"/>
              </a:rPr>
              <a:t>High damage threshold</a:t>
            </a:r>
          </a:p>
          <a:p>
            <a:pPr lvl="1">
              <a:defRPr/>
            </a:pPr>
            <a:r>
              <a:rPr lang="en-US" sz="1200" dirty="0" smtClean="0">
                <a:cs typeface="+mn-cs"/>
              </a:rPr>
              <a:t>Low absorption (~50 ppm/cm)  </a:t>
            </a:r>
            <a:endParaRPr lang="en-US" sz="1600" dirty="0">
              <a:cs typeface="+mn-cs"/>
            </a:endParaRPr>
          </a:p>
          <a:p>
            <a:pPr>
              <a:defRPr/>
            </a:pPr>
            <a:r>
              <a:rPr lang="en-US" sz="1600" i="1" dirty="0" smtClean="0">
                <a:cs typeface="+mn-cs"/>
              </a:rPr>
              <a:t>Operated in </a:t>
            </a:r>
            <a:r>
              <a:rPr lang="en-US" sz="1600" i="1" dirty="0" err="1" smtClean="0">
                <a:cs typeface="+mn-cs"/>
              </a:rPr>
              <a:t>eLIGO</a:t>
            </a:r>
            <a:r>
              <a:rPr lang="en-US" sz="1600" i="1" dirty="0" smtClean="0">
                <a:cs typeface="+mn-cs"/>
              </a:rPr>
              <a:t> for 2 years; no problems</a:t>
            </a:r>
          </a:p>
          <a:p>
            <a:pPr lvl="1">
              <a:defRPr/>
            </a:pPr>
            <a:r>
              <a:rPr lang="en-US" sz="1200" dirty="0" smtClean="0">
                <a:cs typeface="+mn-cs"/>
              </a:rPr>
              <a:t>Also tested at 100 W levels for 300+ hours</a:t>
            </a:r>
          </a:p>
          <a:p>
            <a:pPr>
              <a:defRPr/>
            </a:pPr>
            <a:r>
              <a:rPr lang="en-US" sz="1600" dirty="0" smtClean="0">
                <a:cs typeface="+mn-cs"/>
              </a:rPr>
              <a:t>Patented by UF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272796" y="1460495"/>
            <a:ext cx="3555192" cy="1569643"/>
            <a:chOff x="4565650" y="1460500"/>
            <a:chExt cx="4270375" cy="1838325"/>
          </a:xfrm>
        </p:grpSpPr>
        <p:pic>
          <p:nvPicPr>
            <p:cNvPr id="19460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5650" y="1552575"/>
              <a:ext cx="4270375" cy="166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 bwMode="auto">
            <a:xfrm>
              <a:off x="5626100" y="1651000"/>
              <a:ext cx="0" cy="508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>
              <a:off x="6540500" y="1663700"/>
              <a:ext cx="0" cy="508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/>
            <p:cNvCxnSpPr/>
            <p:nvPr/>
          </p:nvCxnSpPr>
          <p:spPr bwMode="auto">
            <a:xfrm>
              <a:off x="7531100" y="1689100"/>
              <a:ext cx="0" cy="508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9465" name="TextBox 7"/>
            <p:cNvSpPr txBox="1">
              <a:spLocks noChangeArrowheads="1"/>
            </p:cNvSpPr>
            <p:nvPr/>
          </p:nvSpPr>
          <p:spPr bwMode="auto">
            <a:xfrm>
              <a:off x="5422900" y="1460500"/>
              <a:ext cx="531511" cy="43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>
                  <a:solidFill>
                    <a:srgbClr val="151515"/>
                  </a:solidFill>
                  <a:latin typeface="Times New Roman" charset="0"/>
                </a:rPr>
                <a:t>f</a:t>
              </a:r>
              <a:r>
                <a:rPr lang="en-US" sz="1800" i="1" baseline="-25000">
                  <a:solidFill>
                    <a:srgbClr val="151515"/>
                  </a:solidFill>
                  <a:latin typeface="Times New Roman" charset="0"/>
                </a:rPr>
                <a:t>1</a:t>
              </a:r>
              <a:endParaRPr lang="en-US" sz="1800" i="1">
                <a:solidFill>
                  <a:srgbClr val="151515"/>
                </a:solidFill>
                <a:latin typeface="Times New Roman" charset="0"/>
              </a:endParaRPr>
            </a:p>
          </p:txBody>
        </p:sp>
        <p:sp>
          <p:nvSpPr>
            <p:cNvPr id="19466" name="TextBox 12"/>
            <p:cNvSpPr txBox="1">
              <a:spLocks noChangeArrowheads="1"/>
            </p:cNvSpPr>
            <p:nvPr/>
          </p:nvSpPr>
          <p:spPr bwMode="auto">
            <a:xfrm>
              <a:off x="6337300" y="1473200"/>
              <a:ext cx="531511" cy="43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>
                  <a:solidFill>
                    <a:srgbClr val="151515"/>
                  </a:solidFill>
                  <a:latin typeface="Times New Roman" charset="0"/>
                </a:rPr>
                <a:t>f</a:t>
              </a:r>
              <a:r>
                <a:rPr lang="en-US" sz="1800" i="1" baseline="-25000">
                  <a:solidFill>
                    <a:srgbClr val="151515"/>
                  </a:solidFill>
                  <a:latin typeface="Times New Roman" charset="0"/>
                </a:rPr>
                <a:t>2</a:t>
              </a:r>
              <a:endParaRPr lang="en-US" sz="1800" i="1">
                <a:solidFill>
                  <a:srgbClr val="151515"/>
                </a:solidFill>
                <a:latin typeface="Times New Roman" charset="0"/>
              </a:endParaRPr>
            </a:p>
          </p:txBody>
        </p:sp>
        <p:sp>
          <p:nvSpPr>
            <p:cNvPr id="19467" name="TextBox 13"/>
            <p:cNvSpPr txBox="1">
              <a:spLocks noChangeArrowheads="1"/>
            </p:cNvSpPr>
            <p:nvPr/>
          </p:nvSpPr>
          <p:spPr bwMode="auto">
            <a:xfrm>
              <a:off x="7327900" y="1485900"/>
              <a:ext cx="531511" cy="43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>
                  <a:solidFill>
                    <a:srgbClr val="151515"/>
                  </a:solidFill>
                  <a:latin typeface="Times New Roman" charset="0"/>
                </a:rPr>
                <a:t>f</a:t>
              </a:r>
              <a:r>
                <a:rPr lang="en-US" sz="1800" i="1" baseline="-25000">
                  <a:solidFill>
                    <a:srgbClr val="151515"/>
                  </a:solidFill>
                  <a:latin typeface="Times New Roman" charset="0"/>
                </a:rPr>
                <a:t>3</a:t>
              </a:r>
              <a:endParaRPr lang="en-US" sz="1800" i="1">
                <a:solidFill>
                  <a:srgbClr val="151515"/>
                </a:solidFill>
                <a:latin typeface="Times New Roman" charset="0"/>
              </a:endParaRPr>
            </a:p>
          </p:txBody>
        </p:sp>
        <p:sp>
          <p:nvSpPr>
            <p:cNvPr id="19468" name="Rectangle 8"/>
            <p:cNvSpPr>
              <a:spLocks noChangeArrowheads="1"/>
            </p:cNvSpPr>
            <p:nvPr/>
          </p:nvSpPr>
          <p:spPr bwMode="auto">
            <a:xfrm>
              <a:off x="6032500" y="1701800"/>
              <a:ext cx="46038" cy="584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9469" name="Rectangle 15"/>
            <p:cNvSpPr>
              <a:spLocks noChangeArrowheads="1"/>
            </p:cNvSpPr>
            <p:nvPr/>
          </p:nvSpPr>
          <p:spPr bwMode="auto">
            <a:xfrm>
              <a:off x="6959600" y="1714500"/>
              <a:ext cx="46038" cy="584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9470" name="Rectangle 16"/>
            <p:cNvSpPr>
              <a:spLocks noChangeArrowheads="1"/>
            </p:cNvSpPr>
            <p:nvPr/>
          </p:nvSpPr>
          <p:spPr bwMode="auto">
            <a:xfrm>
              <a:off x="6962775" y="3162300"/>
              <a:ext cx="47625" cy="1365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9471" name="Rectangle 17"/>
            <p:cNvSpPr>
              <a:spLocks noChangeArrowheads="1"/>
            </p:cNvSpPr>
            <p:nvPr/>
          </p:nvSpPr>
          <p:spPr bwMode="auto">
            <a:xfrm>
              <a:off x="6016625" y="3162300"/>
              <a:ext cx="47625" cy="1365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814087" y="3150833"/>
            <a:ext cx="4222750" cy="2147892"/>
            <a:chOff x="4717634" y="3303545"/>
            <a:chExt cx="4222750" cy="2147892"/>
          </a:xfrm>
        </p:grpSpPr>
        <p:sp>
          <p:nvSpPr>
            <p:cNvPr id="19457" name="Rectangle 11"/>
            <p:cNvSpPr>
              <a:spLocks noChangeArrowheads="1"/>
            </p:cNvSpPr>
            <p:nvPr/>
          </p:nvSpPr>
          <p:spPr bwMode="auto">
            <a:xfrm>
              <a:off x="4717634" y="4822787"/>
              <a:ext cx="4222750" cy="6286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472" name="Group 22"/>
            <p:cNvGrpSpPr>
              <a:grpSpLocks/>
            </p:cNvGrpSpPr>
            <p:nvPr/>
          </p:nvGrpSpPr>
          <p:grpSpPr bwMode="auto">
            <a:xfrm>
              <a:off x="4776371" y="3303545"/>
              <a:ext cx="3870324" cy="1638298"/>
              <a:chOff x="2118" y="2996"/>
              <a:chExt cx="2676" cy="1148"/>
            </a:xfrm>
          </p:grpSpPr>
          <p:grpSp>
            <p:nvGrpSpPr>
              <p:cNvPr id="19483" name="Group 20"/>
              <p:cNvGrpSpPr>
                <a:grpSpLocks/>
              </p:cNvGrpSpPr>
              <p:nvPr/>
            </p:nvGrpSpPr>
            <p:grpSpPr bwMode="auto">
              <a:xfrm>
                <a:off x="2118" y="2996"/>
                <a:ext cx="2676" cy="1148"/>
                <a:chOff x="381" y="2933"/>
                <a:chExt cx="2676" cy="1148"/>
              </a:xfrm>
            </p:grpSpPr>
            <p:grpSp>
              <p:nvGrpSpPr>
                <p:cNvPr id="19485" name="Group 19"/>
                <p:cNvGrpSpPr>
                  <a:grpSpLocks/>
                </p:cNvGrpSpPr>
                <p:nvPr/>
              </p:nvGrpSpPr>
              <p:grpSpPr bwMode="auto">
                <a:xfrm>
                  <a:off x="381" y="2933"/>
                  <a:ext cx="2676" cy="1148"/>
                  <a:chOff x="381" y="2933"/>
                  <a:chExt cx="2676" cy="1148"/>
                </a:xfrm>
              </p:grpSpPr>
              <p:graphicFrame>
                <p:nvGraphicFramePr>
                  <p:cNvPr id="19489" name="Object 14"/>
                  <p:cNvGraphicFramePr>
                    <a:graphicFrameLocks noChangeAspect="1"/>
                  </p:cNvGraphicFramePr>
                  <p:nvPr/>
                </p:nvGraphicFramePr>
                <p:xfrm>
                  <a:off x="381" y="2933"/>
                  <a:ext cx="2676" cy="1148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9529" name="Image" r:id="rId5" imgW="18324038" imgH="7865867" progId="Photoshop.Image.5">
                          <p:embed/>
                        </p:oleObj>
                      </mc:Choice>
                      <mc:Fallback>
                        <p:oleObj name="Image" r:id="rId5" imgW="18324038" imgH="7865867" progId="Photoshop.Image.5">
                          <p:embed/>
                          <p:pic>
                            <p:nvPicPr>
                              <p:cNvPr id="0" name="Object 1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1" y="2933"/>
                                <a:ext cx="2676" cy="1148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12700">
                                    <a:solidFill>
                                      <a:srgbClr val="FF0000"/>
                                    </a:solidFill>
                                    <a:miter lim="800000"/>
                                    <a:headEnd type="none" w="sm" len="sm"/>
                                    <a:tailEnd type="none" w="sm" len="sm"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7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28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612" y="3021"/>
                    <a:ext cx="2385" cy="89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486" name="Group 17"/>
                <p:cNvGrpSpPr>
                  <a:grpSpLocks/>
                </p:cNvGrpSpPr>
                <p:nvPr/>
              </p:nvGrpSpPr>
              <p:grpSpPr bwMode="auto">
                <a:xfrm>
                  <a:off x="2541" y="3046"/>
                  <a:ext cx="427" cy="706"/>
                  <a:chOff x="4615" y="2818"/>
                  <a:chExt cx="837" cy="1116"/>
                </a:xfrm>
              </p:grpSpPr>
              <p:graphicFrame>
                <p:nvGraphicFramePr>
                  <p:cNvPr id="19487" name="Object 15"/>
                  <p:cNvGraphicFramePr>
                    <a:graphicFrameLocks noChangeAspect="1"/>
                  </p:cNvGraphicFramePr>
                  <p:nvPr/>
                </p:nvGraphicFramePr>
                <p:xfrm>
                  <a:off x="4624" y="2818"/>
                  <a:ext cx="828" cy="111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9530" name="Image" r:id="rId7" imgW="5133780" imgH="6925521" progId="Photoshop.Image.5">
                          <p:embed/>
                        </p:oleObj>
                      </mc:Choice>
                      <mc:Fallback>
                        <p:oleObj name="Image" r:id="rId7" imgW="5133780" imgH="6925521" progId="Photoshop.Image.5">
                          <p:embed/>
                          <p:pic>
                            <p:nvPicPr>
                              <p:cNvPr id="0" name="Object 15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624" y="2818"/>
                                <a:ext cx="828" cy="111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12700">
                                    <a:solidFill>
                                      <a:srgbClr val="FF0000"/>
                                    </a:solidFill>
                                    <a:miter lim="800000"/>
                                    <a:headEnd type="none" w="sm" len="sm"/>
                                    <a:tailEnd type="none" w="sm" len="sm"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7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26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4615" y="2849"/>
                    <a:ext cx="834" cy="985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22" name="Text Box 21"/>
              <p:cNvSpPr txBox="1">
                <a:spLocks noChangeArrowheads="1"/>
              </p:cNvSpPr>
              <p:nvPr/>
            </p:nvSpPr>
            <p:spPr bwMode="auto">
              <a:xfrm>
                <a:off x="2400" y="3173"/>
                <a:ext cx="1657" cy="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100" dirty="0" err="1">
                    <a:solidFill>
                      <a:schemeClr val="tx2"/>
                    </a:solidFill>
                    <a:latin typeface="Arial"/>
                    <a:cs typeface="Arial"/>
                  </a:rPr>
                  <a:t>aLIGO</a:t>
                </a:r>
                <a:r>
                  <a:rPr lang="en-US" sz="1100" dirty="0">
                    <a:solidFill>
                      <a:schemeClr val="tx2"/>
                    </a:solidFill>
                    <a:latin typeface="Arial"/>
                    <a:cs typeface="Arial"/>
                  </a:rPr>
                  <a:t> triple modulation </a:t>
                </a:r>
              </a:p>
              <a:p>
                <a:pPr>
                  <a:defRPr/>
                </a:pPr>
                <a:r>
                  <a:rPr lang="en-US" sz="1100" dirty="0">
                    <a:solidFill>
                      <a:schemeClr val="tx2"/>
                    </a:solidFill>
                    <a:latin typeface="Arial"/>
                    <a:cs typeface="Arial"/>
                  </a:rPr>
                  <a:t>(in </a:t>
                </a:r>
                <a:r>
                  <a:rPr lang="en-US" sz="1100" dirty="0" err="1">
                    <a:solidFill>
                      <a:schemeClr val="tx2"/>
                    </a:solidFill>
                    <a:latin typeface="Arial"/>
                    <a:cs typeface="Arial"/>
                  </a:rPr>
                  <a:t>eLIGO</a:t>
                </a:r>
                <a:r>
                  <a:rPr lang="en-US" sz="1100" dirty="0">
                    <a:solidFill>
                      <a:schemeClr val="tx2"/>
                    </a:solidFill>
                    <a:latin typeface="Arial"/>
                    <a:cs typeface="Arial"/>
                  </a:rPr>
                  <a:t>)</a:t>
                </a:r>
              </a:p>
            </p:txBody>
          </p:sp>
        </p:grp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6827422" y="3897275"/>
              <a:ext cx="4706" cy="539427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 type="triangle" w="med" len="med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>
              <a:off x="7265572" y="4184612"/>
              <a:ext cx="0" cy="703263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 type="triangle" w="med" len="med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>
              <a:off x="7424322" y="3616287"/>
              <a:ext cx="0" cy="703263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7902159" y="4595775"/>
              <a:ext cx="0" cy="447675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Text Box 29"/>
            <p:cNvSpPr txBox="1">
              <a:spLocks noChangeArrowheads="1"/>
            </p:cNvSpPr>
            <p:nvPr/>
          </p:nvSpPr>
          <p:spPr bwMode="auto">
            <a:xfrm>
              <a:off x="6593477" y="4503901"/>
              <a:ext cx="439242" cy="169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srgbClr val="CC0000"/>
                  </a:solidFill>
                  <a:latin typeface="Arial"/>
                  <a:cs typeface="Arial"/>
                </a:rPr>
                <a:t>carrier</a:t>
              </a:r>
            </a:p>
          </p:txBody>
        </p:sp>
        <p:sp>
          <p:nvSpPr>
            <p:cNvPr id="34" name="Text Box 30"/>
            <p:cNvSpPr txBox="1">
              <a:spLocks noChangeArrowheads="1"/>
            </p:cNvSpPr>
            <p:nvPr/>
          </p:nvSpPr>
          <p:spPr bwMode="auto">
            <a:xfrm>
              <a:off x="7211597" y="4863379"/>
              <a:ext cx="107950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i="1" dirty="0">
                  <a:solidFill>
                    <a:srgbClr val="CC0000"/>
                  </a:solidFill>
                </a:rPr>
                <a:t>f</a:t>
              </a:r>
              <a:r>
                <a:rPr lang="en-US" baseline="-25000" dirty="0">
                  <a:solidFill>
                    <a:srgbClr val="CC0000"/>
                  </a:solidFill>
                </a:rPr>
                <a:t>1</a:t>
              </a:r>
              <a:endParaRPr lang="en-US" dirty="0">
                <a:solidFill>
                  <a:srgbClr val="CC0000"/>
                </a:solidFill>
              </a:endParaRPr>
            </a:p>
          </p:txBody>
        </p:sp>
        <p:sp>
          <p:nvSpPr>
            <p:cNvPr id="35" name="Text Box 31"/>
            <p:cNvSpPr txBox="1">
              <a:spLocks noChangeArrowheads="1"/>
            </p:cNvSpPr>
            <p:nvPr/>
          </p:nvSpPr>
          <p:spPr bwMode="auto">
            <a:xfrm>
              <a:off x="7454484" y="3584537"/>
              <a:ext cx="107950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i="1" dirty="0">
                  <a:solidFill>
                    <a:srgbClr val="CC0000"/>
                  </a:solidFill>
                </a:rPr>
                <a:t>f</a:t>
              </a:r>
              <a:r>
                <a:rPr lang="en-US" baseline="-25000" dirty="0">
                  <a:solidFill>
                    <a:srgbClr val="CC0000"/>
                  </a:solidFill>
                </a:rPr>
                <a:t>2</a:t>
              </a:r>
              <a:endParaRPr lang="en-US" dirty="0">
                <a:solidFill>
                  <a:srgbClr val="CC0000"/>
                </a:solidFill>
              </a:endParaRPr>
            </a:p>
          </p:txBody>
        </p:sp>
        <p:sp>
          <p:nvSpPr>
            <p:cNvPr id="36" name="Text Box 32"/>
            <p:cNvSpPr txBox="1">
              <a:spLocks noChangeArrowheads="1"/>
            </p:cNvSpPr>
            <p:nvPr/>
          </p:nvSpPr>
          <p:spPr bwMode="auto">
            <a:xfrm>
              <a:off x="7802147" y="4932044"/>
              <a:ext cx="207962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i="1" dirty="0" err="1">
                  <a:solidFill>
                    <a:srgbClr val="CC0000"/>
                  </a:solidFill>
                </a:rPr>
                <a:t>f</a:t>
              </a:r>
              <a:r>
                <a:rPr lang="en-US" i="1" baseline="-25000" dirty="0" err="1">
                  <a:solidFill>
                    <a:srgbClr val="CC0000"/>
                  </a:solidFill>
                </a:rPr>
                <a:t>MC</a:t>
              </a:r>
              <a:endParaRPr lang="en-US" i="1" dirty="0">
                <a:solidFill>
                  <a:srgbClr val="CC0000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17" y="4871027"/>
            <a:ext cx="7108952" cy="198697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5410200" cy="1143000"/>
          </a:xfrm>
        </p:spPr>
        <p:txBody>
          <a:bodyPr/>
          <a:lstStyle/>
          <a:p>
            <a:r>
              <a:rPr lang="en-US" sz="3200">
                <a:latin typeface="Helvetica" charset="0"/>
              </a:rPr>
              <a:t>Thermal modal distortions </a:t>
            </a:r>
            <a:br>
              <a:rPr lang="en-US" sz="3200">
                <a:latin typeface="Helvetica" charset="0"/>
              </a:rPr>
            </a:br>
            <a:r>
              <a:rPr lang="en-US" sz="3200">
                <a:latin typeface="Helvetica" charset="0"/>
              </a:rPr>
              <a:t>at aLIGO laser power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B4E6874A-8A04-5346-84FC-DD31449A84C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150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531938"/>
            <a:ext cx="8091487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11850" y="1289050"/>
            <a:ext cx="25828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Data from Patrick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Kwee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AEI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</a:rPr>
              <a:t>Input Mode Cleaner Design Concept</a:t>
            </a:r>
          </a:p>
        </p:txBody>
      </p:sp>
      <p:sp>
        <p:nvSpPr>
          <p:cNvPr id="22530" name="Slide Number Placeholder 3"/>
          <p:cNvSpPr txBox="1">
            <a:spLocks noGrp="1"/>
          </p:cNvSpPr>
          <p:nvPr/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3FB26B0-231C-4242-8C2F-9977A5520F87}" type="slidenum">
              <a:rPr lang="en-US" sz="900" b="0" i="1">
                <a:latin typeface="Helvetica" charset="0"/>
              </a:rPr>
              <a:pPr algn="r"/>
              <a:t>7</a:t>
            </a:fld>
            <a:endParaRPr lang="en-US" sz="1400" b="0">
              <a:latin typeface="Helvetica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212725" y="1811338"/>
            <a:ext cx="4532313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  <a:defRPr/>
            </a:pPr>
            <a:r>
              <a:rPr lang="en-US" sz="1800" b="0" dirty="0">
                <a:latin typeface="Helvetica" charset="0"/>
                <a:cs typeface="+mn-cs"/>
              </a:rPr>
              <a:t>Triangular ring cavity design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  <a:defRPr/>
            </a:pPr>
            <a:r>
              <a:rPr lang="en-US" sz="1800" b="0" dirty="0">
                <a:latin typeface="Helvetica" charset="0"/>
                <a:cs typeface="+mn-cs"/>
              </a:rPr>
              <a:t>Length,</a:t>
            </a:r>
            <a:r>
              <a:rPr lang="en-US" sz="1800" b="0" i="1" dirty="0">
                <a:latin typeface="Helvetica" charset="0"/>
                <a:cs typeface="+mn-cs"/>
              </a:rPr>
              <a:t> L/2</a:t>
            </a:r>
            <a:r>
              <a:rPr lang="en-US" sz="1800" b="0" dirty="0">
                <a:latin typeface="Helvetica" charset="0"/>
                <a:cs typeface="+mn-cs"/>
              </a:rPr>
              <a:t> = 16.5 m (straight); 17.3 m (folded)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  <a:defRPr/>
            </a:pPr>
            <a:r>
              <a:rPr lang="en-US" sz="1800" b="0" dirty="0">
                <a:latin typeface="Helvetica" charset="0"/>
                <a:cs typeface="+mn-cs"/>
              </a:rPr>
              <a:t>FSR = 9.1 MHz (straight); 8.7 MHz (folded)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  <a:defRPr/>
            </a:pPr>
            <a:r>
              <a:rPr lang="en-US" sz="1800" b="0" dirty="0">
                <a:latin typeface="Helvetica" charset="0"/>
                <a:cs typeface="+mn-cs"/>
              </a:rPr>
              <a:t>Finesse ~ 520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»"/>
              <a:defRPr/>
            </a:pPr>
            <a:r>
              <a:rPr lang="en-US" sz="1800" b="0" i="1" dirty="0" err="1">
                <a:latin typeface="Helvetica" charset="0"/>
                <a:cs typeface="+mn-cs"/>
              </a:rPr>
              <a:t>P</a:t>
            </a:r>
            <a:r>
              <a:rPr lang="en-US" sz="1800" b="0" baseline="-25000" dirty="0" err="1">
                <a:latin typeface="Helvetica" charset="0"/>
                <a:cs typeface="+mn-cs"/>
              </a:rPr>
              <a:t>store</a:t>
            </a:r>
            <a:r>
              <a:rPr lang="en-US" sz="1800" b="0" dirty="0">
                <a:latin typeface="Helvetica" charset="0"/>
                <a:cs typeface="+mn-cs"/>
              </a:rPr>
              <a:t> = 23,200 W (@ 165 W input)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  <a:defRPr/>
            </a:pPr>
            <a:r>
              <a:rPr lang="en-US" sz="1800" b="0" dirty="0">
                <a:latin typeface="Helvetica" charset="0"/>
                <a:cs typeface="+mn-cs"/>
              </a:rPr>
              <a:t>All three mirrors on </a:t>
            </a:r>
            <a:r>
              <a:rPr lang="ja-JP" altLang="en-US" sz="1800" b="0" dirty="0">
                <a:latin typeface="Helvetica" charset="0"/>
                <a:cs typeface="+mn-cs"/>
              </a:rPr>
              <a:t>“</a:t>
            </a:r>
            <a:r>
              <a:rPr lang="en-US" sz="1800" b="0" dirty="0">
                <a:latin typeface="Helvetica" charset="0"/>
                <a:cs typeface="+mn-cs"/>
              </a:rPr>
              <a:t>HAM small triple suspensions</a:t>
            </a:r>
            <a:r>
              <a:rPr lang="ja-JP" altLang="en-US" sz="1800" b="0" dirty="0">
                <a:latin typeface="Helvetica" charset="0"/>
                <a:cs typeface="+mn-cs"/>
              </a:rPr>
              <a:t>”</a:t>
            </a:r>
            <a:endParaRPr lang="en-US" sz="1800" b="0" dirty="0">
              <a:latin typeface="Helvetica" charset="0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  <a:defRPr/>
            </a:pPr>
            <a:r>
              <a:rPr lang="en-US" sz="1800" b="0" dirty="0">
                <a:latin typeface="Helvetica" charset="0"/>
                <a:cs typeface="+mn-cs"/>
              </a:rPr>
              <a:t>Low coating absorption – minimize thermally-induced modal distortions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»"/>
              <a:defRPr/>
            </a:pPr>
            <a:r>
              <a:rPr lang="en-US" sz="1800" b="0" dirty="0">
                <a:latin typeface="Helvetica" charset="0"/>
                <a:cs typeface="+mn-cs"/>
              </a:rPr>
              <a:t>0.5 ppm (goal); 1.0 ppm (required)</a:t>
            </a:r>
          </a:p>
          <a:p>
            <a:pPr marL="285750" indent="-285750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lang="en-US" sz="1800" b="0" dirty="0">
                <a:latin typeface="Helvetica" charset="0"/>
                <a:cs typeface="+mn-cs"/>
              </a:rPr>
              <a:t>Low scatter loss: &lt; 30 ppm/mirror </a:t>
            </a:r>
          </a:p>
          <a:p>
            <a:pPr marL="285750" indent="-285750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/>
            </a:pPr>
            <a:endParaRPr lang="en-US" sz="1800" b="0" dirty="0">
              <a:latin typeface="Helvetica" charset="0"/>
              <a:cs typeface="+mn-cs"/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3546475" y="5972175"/>
            <a:ext cx="2859088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b="0" dirty="0">
                <a:cs typeface="+mn-cs"/>
              </a:rPr>
              <a:t>FSR = free spectral range</a:t>
            </a:r>
          </a:p>
          <a:p>
            <a:pPr>
              <a:spcBef>
                <a:spcPct val="10000"/>
              </a:spcBef>
              <a:defRPr/>
            </a:pPr>
            <a:r>
              <a:rPr lang="en-US" b="0" dirty="0">
                <a:cs typeface="+mn-cs"/>
              </a:rPr>
              <a:t>SUS = suspensions subsystem</a:t>
            </a:r>
          </a:p>
          <a:p>
            <a:pPr>
              <a:spcBef>
                <a:spcPct val="10000"/>
              </a:spcBef>
              <a:defRPr/>
            </a:pPr>
            <a:r>
              <a:rPr lang="en-US" b="0" dirty="0">
                <a:cs typeface="+mn-cs"/>
              </a:rPr>
              <a:t>HAM = horizontal access module chamber</a:t>
            </a:r>
          </a:p>
        </p:txBody>
      </p:sp>
      <p:grpSp>
        <p:nvGrpSpPr>
          <p:cNvPr id="22533" name="Group 1"/>
          <p:cNvGrpSpPr>
            <a:grpSpLocks/>
          </p:cNvGrpSpPr>
          <p:nvPr/>
        </p:nvGrpSpPr>
        <p:grpSpPr bwMode="auto">
          <a:xfrm>
            <a:off x="4908550" y="1760538"/>
            <a:ext cx="3736975" cy="1530350"/>
            <a:chOff x="4699590" y="2905521"/>
            <a:chExt cx="3736975" cy="1530350"/>
          </a:xfrm>
        </p:grpSpPr>
        <p:pic>
          <p:nvPicPr>
            <p:cNvPr id="2253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5178" y="2994421"/>
              <a:ext cx="3382962" cy="142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6" name="Rectangle 8"/>
            <p:cNvSpPr>
              <a:spLocks noChangeArrowheads="1"/>
            </p:cNvSpPr>
            <p:nvPr/>
          </p:nvSpPr>
          <p:spPr bwMode="auto">
            <a:xfrm rot="-2796351">
              <a:off x="5055190" y="3245246"/>
              <a:ext cx="350837" cy="11588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7" name="Rectangle 9"/>
            <p:cNvSpPr>
              <a:spLocks noChangeArrowheads="1"/>
            </p:cNvSpPr>
            <p:nvPr/>
          </p:nvSpPr>
          <p:spPr bwMode="auto">
            <a:xfrm rot="2796351" flipV="1">
              <a:off x="5057572" y="4049314"/>
              <a:ext cx="350838" cy="11747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Rectangle 10"/>
            <p:cNvSpPr>
              <a:spLocks noChangeArrowheads="1"/>
            </p:cNvSpPr>
            <p:nvPr/>
          </p:nvSpPr>
          <p:spPr bwMode="auto">
            <a:xfrm rot="2796351" flipV="1">
              <a:off x="4967084" y="4201714"/>
              <a:ext cx="350838" cy="11747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Rectangle 11"/>
            <p:cNvSpPr>
              <a:spLocks noChangeArrowheads="1"/>
            </p:cNvSpPr>
            <p:nvPr/>
          </p:nvSpPr>
          <p:spPr bwMode="auto">
            <a:xfrm rot="-2796351">
              <a:off x="5124247" y="2965052"/>
              <a:ext cx="254000" cy="13493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4699590" y="3224608"/>
              <a:ext cx="442913" cy="508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triangl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 flipH="1">
              <a:off x="4701178" y="4140596"/>
              <a:ext cx="442912" cy="4921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triangl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5139328" y="3275408"/>
              <a:ext cx="176212" cy="7937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5113928" y="4062808"/>
              <a:ext cx="176212" cy="7937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7" name="TextBox 16"/>
            <p:cNvSpPr txBox="1"/>
            <p:nvPr/>
          </p:nvSpPr>
          <p:spPr>
            <a:xfrm>
              <a:off x="8030165" y="3148408"/>
              <a:ext cx="406400" cy="276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tx2"/>
                  </a:solidFill>
                  <a:latin typeface="+mn-lt"/>
                </a:rPr>
                <a:t>HR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12365" y="3364308"/>
              <a:ext cx="836613" cy="276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tx2"/>
                  </a:solidFill>
                  <a:latin typeface="+mn-lt"/>
                </a:rPr>
                <a:t>T = 0.994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50465" y="3719908"/>
              <a:ext cx="836613" cy="276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tx2"/>
                  </a:solidFill>
                  <a:latin typeface="+mn-lt"/>
                </a:rPr>
                <a:t>T = 0.994</a:t>
              </a:r>
            </a:p>
          </p:txBody>
        </p:sp>
      </p:grpSp>
      <p:pic>
        <p:nvPicPr>
          <p:cNvPr id="22534" name="Picture 9" descr="IMG_24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3475038"/>
            <a:ext cx="3241675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2900"/>
            <a:ext cx="9144000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096000" cy="1143000"/>
          </a:xfrm>
        </p:spPr>
        <p:txBody>
          <a:bodyPr/>
          <a:lstStyle/>
          <a:p>
            <a:r>
              <a:rPr lang="en-US">
                <a:latin typeface="Helvetica" charset="0"/>
              </a:rPr>
              <a:t>IMC mirror phase maps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FD8D27F6-BC98-DF44-9495-257ACC52CF7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2900"/>
            <a:ext cx="9144000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096000" cy="1143000"/>
          </a:xfrm>
        </p:spPr>
        <p:txBody>
          <a:bodyPr/>
          <a:lstStyle/>
          <a:p>
            <a:r>
              <a:rPr lang="en-US">
                <a:latin typeface="Helvetica" charset="0"/>
              </a:rPr>
              <a:t>IMC mirror phase maps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FD8D27F6-BC98-DF44-9495-257ACC52CF7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68352"/>
            <a:ext cx="9037637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1785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!LIGO-Caltech_watermark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!LIGO-Caltech_watermark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0000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0000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!LIGO-Caltech_watermark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!LIGO-Caltech_watermark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-Caltech_watermark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HD:DataTi:alazz:LIGO:Document_TEMPLATES:!LIGO-Caltech_watermark.ppt</Template>
  <TotalTime>27782</TotalTime>
  <Words>1771</Words>
  <Application>Microsoft Macintosh PowerPoint</Application>
  <PresentationFormat>Letter Paper (8.5x11 in)</PresentationFormat>
  <Paragraphs>282</Paragraphs>
  <Slides>25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!LIGO-Caltech_watermark</vt:lpstr>
      <vt:lpstr>Photo Editor Photo</vt:lpstr>
      <vt:lpstr>Image</vt:lpstr>
      <vt:lpstr>Input Optics </vt:lpstr>
      <vt:lpstr>IO Functions</vt:lpstr>
      <vt:lpstr>IO Requirements I </vt:lpstr>
      <vt:lpstr>IO Requirements II </vt:lpstr>
      <vt:lpstr>Modulator: eLIGO certified</vt:lpstr>
      <vt:lpstr>Thermal modal distortions  at aLIGO laser power</vt:lpstr>
      <vt:lpstr>Input Mode Cleaner Design Concept</vt:lpstr>
      <vt:lpstr>IMC mirror phase maps</vt:lpstr>
      <vt:lpstr>IMC mirror phase maps</vt:lpstr>
      <vt:lpstr>Thermal effects in the IMC</vt:lpstr>
      <vt:lpstr>IMC Mirror Absorption</vt:lpstr>
      <vt:lpstr>Input Faraday Isolator</vt:lpstr>
      <vt:lpstr>HAM Auxiliary Suspensions: Requirements and Design</vt:lpstr>
      <vt:lpstr>Mode Matching Design Concept</vt:lpstr>
      <vt:lpstr>IO Baffles </vt:lpstr>
      <vt:lpstr>Other Items: Design Concepts</vt:lpstr>
      <vt:lpstr>Selected  IO Design Accomplishments</vt:lpstr>
      <vt:lpstr>IO Development Status</vt:lpstr>
      <vt:lpstr>IO Subsystem Project Organization</vt:lpstr>
      <vt:lpstr>Project Phase Status</vt:lpstr>
      <vt:lpstr>Project Phase</vt:lpstr>
      <vt:lpstr> </vt:lpstr>
      <vt:lpstr>Challenges, Risks, and Mitigations</vt:lpstr>
      <vt:lpstr>Challenges, Risks, and Mitigations</vt:lpstr>
      <vt:lpstr>Input Optics: Next 6 months</vt:lpstr>
    </vt:vector>
  </TitlesOfParts>
  <Manager/>
  <Company>SU Physics Dept.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LIGO,  Overview and Status</dc:title>
  <dc:subject/>
  <dc:creator>Peter Saulson</dc:creator>
  <cp:keywords/>
  <dc:description/>
  <cp:lastModifiedBy>David Reitze</cp:lastModifiedBy>
  <cp:revision>922</cp:revision>
  <cp:lastPrinted>2007-10-31T17:24:23Z</cp:lastPrinted>
  <dcterms:created xsi:type="dcterms:W3CDTF">2004-10-28T12:43:44Z</dcterms:created>
  <dcterms:modified xsi:type="dcterms:W3CDTF">2011-04-26T15:24:08Z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number">
    <vt:lpwstr>LIGO - G070669-06-M</vt:lpwstr>
  </property>
</Properties>
</file>