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18"/>
  </p:notesMasterIdLst>
  <p:handoutMasterIdLst>
    <p:handoutMasterId r:id="rId19"/>
  </p:handoutMasterIdLst>
  <p:sldIdLst>
    <p:sldId id="492" r:id="rId2"/>
    <p:sldId id="579" r:id="rId3"/>
    <p:sldId id="580" r:id="rId4"/>
    <p:sldId id="581" r:id="rId5"/>
    <p:sldId id="593" r:id="rId6"/>
    <p:sldId id="582" r:id="rId7"/>
    <p:sldId id="583" r:id="rId8"/>
    <p:sldId id="584" r:id="rId9"/>
    <p:sldId id="594" r:id="rId10"/>
    <p:sldId id="585" r:id="rId11"/>
    <p:sldId id="586" r:id="rId12"/>
    <p:sldId id="592" r:id="rId13"/>
    <p:sldId id="587" r:id="rId14"/>
    <p:sldId id="588" r:id="rId15"/>
    <p:sldId id="589" r:id="rId16"/>
    <p:sldId id="590" r:id="rId17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000080"/>
    <a:srgbClr val="000000"/>
    <a:srgbClr val="E6E6E6"/>
    <a:srgbClr val="008000"/>
    <a:srgbClr val="800000"/>
    <a:srgbClr val="FF0000"/>
    <a:srgbClr val="E8FF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99" autoAdjust="0"/>
  </p:normalViewPr>
  <p:slideViewPr>
    <p:cSldViewPr>
      <p:cViewPr>
        <p:scale>
          <a:sx n="100" d="100"/>
          <a:sy n="100" d="100"/>
        </p:scale>
        <p:origin x="-70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46DB1-766D-F647-9765-8FEDA1A74B5C}" type="datetimeFigureOut">
              <a:rPr lang="en-US" smtClean="0"/>
              <a:pPr/>
              <a:t>4/22/2011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84533-4CE1-BF47-B777-05BEE8473A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>
                <a:latin typeface="Symbol" pitchFamily="18" charset="2"/>
              </a:defRPr>
            </a:lvl1pPr>
          </a:lstStyle>
          <a:p>
            <a:pPr>
              <a:defRPr/>
            </a:pPr>
            <a:fld id="{7DC66EAF-02F2-4A7D-99C6-F889E781D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F5E80-B44C-4EAB-8C9A-3DE35FCAE441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4DB30F-27A5-428E-9E44-7B6BF7A01D2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2402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786FA-38B0-4759-86D9-3BEC1908BF7D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11618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EFB23-EA50-4AAE-B1D6-CFE3C6B52B03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12642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7D506-DA2A-4341-9239-2752E92590D9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3426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A3193-3FC7-410E-BCD8-5849C83ED98C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4450" name="Photo Editor Photo" r:id="rId3" imgW="4409524" imgH="3219899" progId="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7A802-B96B-43EB-9DE0-8553E5C56228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5474" name="Photo Editor Photo" r:id="rId3" imgW="4409524" imgH="3219899" progId="">
              <p:embed/>
            </p:oleObj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C5F60-AA10-4231-8512-4519B8EE76C2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6498" name="Photo Editor Photo" r:id="rId3" imgW="4409524" imgH="3219899" progId="">
              <p:embed/>
            </p:oleObj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7A571-8579-4F08-BA35-3BA92B955D0B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7522" name="Photo Editor Photo" r:id="rId3" imgW="4409524" imgH="3219899" progId="">
              <p:embed/>
            </p:oleObj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0CE76-A7CB-4447-BEE5-F2BD29722595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8546" name="Photo Editor Photo" r:id="rId3" imgW="4409524" imgH="3219899" progId="">
              <p:embed/>
            </p:oleObj>
          </a:graphicData>
        </a:graphic>
      </p:graphicFrame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48C08-EE4F-437F-9C7E-6D79254D4E84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9570" name="Photo Editor Photo" r:id="rId3" imgW="4409524" imgH="3219899" progId="">
              <p:embed/>
            </p:oleObj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F5FFF-2386-4F83-AC60-46F58AE28D76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10594" name="Photo Editor Photo" r:id="rId3" imgW="4409524" imgH="3219899" progId="">
              <p:embed/>
            </p:oleObj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79575-16C9-4DA3-B1DD-127EA016EBA1}" type="slidenum">
              <a:rPr lang="en-US"/>
              <a:pPr>
                <a:defRPr/>
              </a:pPr>
              <a:t>‹#›</a:t>
            </a:fld>
            <a:endParaRPr lang="en-US" sz="1400" i="0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830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83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 i="1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738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900" b="0" i="1">
                <a:latin typeface="+mn-lt"/>
              </a:defRPr>
            </a:lvl1pPr>
          </a:lstStyle>
          <a:p>
            <a:pPr>
              <a:defRPr/>
            </a:pPr>
            <a:fld id="{A43484E5-4A83-4A84-90DC-804A670963E1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8312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26" name="Photo Editor Photo" r:id="rId14" imgW="4409524" imgH="3219899" progId="">
              <p:embed/>
            </p:oleObj>
          </a:graphicData>
        </a:graphic>
      </p:graphicFrame>
      <p:sp>
        <p:nvSpPr>
          <p:cNvPr id="73831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endParaRPr lang="en-US" sz="900" b="0" i="1" dirty="0">
              <a:solidFill>
                <a:srgbClr val="000080"/>
              </a:solidFill>
            </a:endParaRPr>
          </a:p>
        </p:txBody>
      </p:sp>
      <p:sp>
        <p:nvSpPr>
          <p:cNvPr id="73831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dirty="0"/>
              <a:t>G080429-00-D</a:t>
            </a:r>
            <a:r>
              <a:rPr lang="en-US" b="0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838200" y="2057400"/>
            <a:ext cx="7543800" cy="3962400"/>
          </a:xfrm>
        </p:spPr>
        <p:txBody>
          <a:bodyPr/>
          <a:lstStyle/>
          <a:p>
            <a:r>
              <a:rPr lang="en-US" dirty="0" smtClean="0"/>
              <a:t>Thermal Compensation System – TCS</a:t>
            </a:r>
            <a:br>
              <a:rPr lang="en-US" dirty="0" smtClean="0"/>
            </a:br>
            <a:r>
              <a:rPr lang="en-US" sz="3200" dirty="0" smtClean="0"/>
              <a:t>Technical Presentation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aLIGO</a:t>
            </a:r>
            <a:r>
              <a:rPr lang="en-US" sz="2800" dirty="0" smtClean="0"/>
              <a:t> NSF Review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LIGO Livingston Observatory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25-27 </a:t>
            </a:r>
            <a:r>
              <a:rPr lang="en-US" sz="2800" dirty="0" smtClean="0"/>
              <a:t>April 2010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14A0A0-897A-49E7-BFF7-EF0BEC676A17}" type="slidenum">
              <a:rPr lang="en-US" smtClean="0"/>
              <a:pPr>
                <a:defRPr/>
              </a:pPr>
              <a:t>1</a:t>
            </a:fld>
            <a:endParaRPr lang="en-US" sz="1400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8D6E0D-78DC-4EF5-9C7B-DA59EBB76D0C}" type="slidenum">
              <a:rPr lang="en-US" smtClean="0"/>
              <a:pPr>
                <a:defRPr/>
              </a:pPr>
              <a:t>10</a:t>
            </a:fld>
            <a:endParaRPr lang="en-US" sz="1400" i="0" smtClean="0"/>
          </a:p>
        </p:txBody>
      </p:sp>
      <p:sp>
        <p:nvSpPr>
          <p:cNvPr id="880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TCS Project Organization</a:t>
            </a:r>
          </a:p>
        </p:txBody>
      </p:sp>
      <p:sp>
        <p:nvSpPr>
          <p:cNvPr id="88069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A34BBA3A-A7EB-4F1C-8580-2C9DB2FD7AFB}" type="slidenum">
              <a:rPr lang="en-US" sz="900" b="0" i="1">
                <a:latin typeface="Helvetica"/>
              </a:rPr>
              <a:pPr algn="r" eaLnBrk="0" hangingPunct="0"/>
              <a:t>10</a:t>
            </a:fld>
            <a:endParaRPr lang="en-US" sz="1400" b="0">
              <a:latin typeface="Helvetica"/>
            </a:endParaRPr>
          </a:p>
        </p:txBody>
      </p:sp>
      <p:sp>
        <p:nvSpPr>
          <p:cNvPr id="88070" name="Content Placeholder 5"/>
          <p:cNvSpPr>
            <a:spLocks noGrp="1"/>
          </p:cNvSpPr>
          <p:nvPr>
            <p:ph idx="1"/>
          </p:nvPr>
        </p:nvSpPr>
        <p:spPr>
          <a:xfrm>
            <a:off x="381000" y="2057400"/>
            <a:ext cx="8763000" cy="37338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TCS Team Leader/Mechanical Engineer -  Mindy Jacobson - Caltech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Cognizant Scientist - Phil </a:t>
            </a:r>
            <a:r>
              <a:rPr lang="en-US" dirty="0" err="1" smtClean="0">
                <a:ea typeface="ＭＳ Ｐゴシック"/>
                <a:cs typeface="ＭＳ Ｐゴシック"/>
              </a:rPr>
              <a:t>Willems</a:t>
            </a:r>
            <a:r>
              <a:rPr lang="en-US" dirty="0" smtClean="0">
                <a:ea typeface="ＭＳ Ｐゴシック"/>
                <a:cs typeface="ＭＳ Ｐゴシック"/>
              </a:rPr>
              <a:t> - Caltech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Electronics Engineer - Steve O’Connor - Caltech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Staff scientist - Aidan Brooks - Caltech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Operator/Technical support - Cheryl </a:t>
            </a:r>
            <a:r>
              <a:rPr lang="en-US" dirty="0" err="1" smtClean="0">
                <a:ea typeface="ＭＳ Ｐゴシック"/>
                <a:cs typeface="ＭＳ Ｐゴシック"/>
              </a:rPr>
              <a:t>Vorvick</a:t>
            </a:r>
            <a:r>
              <a:rPr lang="en-US" dirty="0" smtClean="0">
                <a:ea typeface="ＭＳ Ｐゴシック"/>
                <a:cs typeface="ＭＳ Ｐゴシック"/>
              </a:rPr>
              <a:t> – Hanford Observatory; </a:t>
            </a:r>
            <a:r>
              <a:rPr lang="en-US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Chris Guido</a:t>
            </a:r>
            <a:r>
              <a:rPr lang="en-US" dirty="0" smtClean="0">
                <a:ea typeface="ＭＳ Ｐゴシック"/>
                <a:cs typeface="ＭＳ Ｐゴシック"/>
              </a:rPr>
              <a:t> – Livingston Observatory</a:t>
            </a:r>
          </a:p>
          <a:p>
            <a:r>
              <a:rPr lang="en-US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Mechanical Engineer/Draftsperson</a:t>
            </a:r>
            <a:r>
              <a:rPr lang="en-US" dirty="0" smtClean="0">
                <a:ea typeface="ＭＳ Ｐゴシック"/>
                <a:cs typeface="ＭＳ Ｐゴシック"/>
              </a:rPr>
              <a:t> - Caltech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Ring heater design support -  Guido Mueller, </a:t>
            </a:r>
            <a:r>
              <a:rPr lang="en-US" dirty="0" err="1" smtClean="0">
                <a:ea typeface="ＭＳ Ｐゴシック"/>
                <a:cs typeface="ＭＳ Ｐゴシック"/>
              </a:rPr>
              <a:t>Giacomo</a:t>
            </a:r>
            <a:r>
              <a:rPr lang="en-US" dirty="0" smtClean="0">
                <a:ea typeface="ＭＳ Ｐゴシック"/>
                <a:cs typeface="ＭＳ Ｐゴシック"/>
              </a:rPr>
              <a:t> </a:t>
            </a:r>
            <a:r>
              <a:rPr lang="en-US" dirty="0" err="1" smtClean="0">
                <a:ea typeface="ＭＳ Ｐゴシック"/>
                <a:cs typeface="ＭＳ Ｐゴシック"/>
              </a:rPr>
              <a:t>Ciani</a:t>
            </a:r>
            <a:r>
              <a:rPr lang="en-US" dirty="0" smtClean="0">
                <a:ea typeface="ＭＳ Ｐゴシック"/>
                <a:cs typeface="ＭＳ Ｐゴシック"/>
              </a:rPr>
              <a:t>, </a:t>
            </a:r>
            <a:r>
              <a:rPr lang="en-US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Deepak Kumar, Chris Mueller</a:t>
            </a:r>
            <a:r>
              <a:rPr lang="en-US" dirty="0" smtClean="0">
                <a:ea typeface="ＭＳ Ｐゴシック"/>
                <a:cs typeface="ＭＳ Ｐゴシック"/>
              </a:rPr>
              <a:t>- University of Florida group</a:t>
            </a:r>
            <a:endParaRPr lang="en-US" dirty="0" smtClean="0">
              <a:solidFill>
                <a:srgbClr val="FF0000"/>
              </a:solidFill>
              <a:ea typeface="ＭＳ Ｐゴシック"/>
              <a:cs typeface="ＭＳ Ｐゴシック"/>
            </a:endParaRPr>
          </a:p>
          <a:p>
            <a:r>
              <a:rPr lang="en-US" dirty="0" smtClean="0">
                <a:ea typeface="ＭＳ Ｐゴシック"/>
                <a:cs typeface="ＭＳ Ｐゴシック"/>
              </a:rPr>
              <a:t>Hartmann sensor design and material support - </a:t>
            </a:r>
            <a:r>
              <a:rPr lang="en-US" dirty="0" err="1" smtClean="0">
                <a:ea typeface="ＭＳ Ｐゴシック"/>
                <a:cs typeface="ＭＳ Ｐゴシック"/>
              </a:rPr>
              <a:t>Jesper</a:t>
            </a:r>
            <a:r>
              <a:rPr lang="en-US" dirty="0" smtClean="0">
                <a:ea typeface="ＭＳ Ｐゴシック"/>
                <a:cs typeface="ＭＳ Ｐゴシック"/>
              </a:rPr>
              <a:t> Munch, Peter </a:t>
            </a:r>
            <a:r>
              <a:rPr lang="en-US" dirty="0" err="1" smtClean="0">
                <a:ea typeface="ＭＳ Ｐゴシック"/>
                <a:cs typeface="ＭＳ Ｐゴシック"/>
              </a:rPr>
              <a:t>Veitch</a:t>
            </a:r>
            <a:r>
              <a:rPr lang="en-US" dirty="0" smtClean="0">
                <a:ea typeface="ＭＳ Ｐゴシック"/>
                <a:cs typeface="ＭＳ Ｐゴシック"/>
              </a:rPr>
              <a:t>, David </a:t>
            </a:r>
            <a:r>
              <a:rPr lang="en-US" dirty="0" err="1" smtClean="0">
                <a:ea typeface="ＭＳ Ｐゴシック"/>
                <a:cs typeface="ＭＳ Ｐゴシック"/>
              </a:rPr>
              <a:t>Ottaway</a:t>
            </a:r>
            <a:r>
              <a:rPr lang="en-US" dirty="0" smtClean="0">
                <a:ea typeface="ＭＳ Ｐゴシック"/>
                <a:cs typeface="ＭＳ Ｐゴシック"/>
              </a:rPr>
              <a:t>, Won Kim - University of Adelaide</a:t>
            </a:r>
          </a:p>
          <a:p>
            <a:pPr>
              <a:buFont typeface="Helvetica"/>
              <a:buNone/>
            </a:pPr>
            <a:endParaRPr lang="en-US" dirty="0" smtClean="0">
              <a:solidFill>
                <a:srgbClr val="FF0000"/>
              </a:solidFill>
              <a:ea typeface="ＭＳ Ｐゴシック"/>
              <a:cs typeface="ＭＳ Ｐゴシック"/>
            </a:endParaRPr>
          </a:p>
          <a:p>
            <a:pPr>
              <a:buFont typeface="Helvetica"/>
              <a:buNone/>
            </a:pP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15000" y="6324600"/>
            <a:ext cx="32800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People/positions in </a:t>
            </a:r>
            <a:r>
              <a:rPr lang="en-US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red</a:t>
            </a:r>
            <a:r>
              <a:rPr lang="en-US" dirty="0" smtClean="0">
                <a:ea typeface="ＭＳ Ｐゴシック"/>
                <a:cs typeface="ＭＳ Ｐゴシック"/>
              </a:rPr>
              <a:t> are new or unfilled</a:t>
            </a:r>
            <a:endParaRPr 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F88190-8871-40C2-B506-47B209F254CE}" type="slidenum">
              <a:rPr lang="en-US" smtClean="0"/>
              <a:pPr>
                <a:defRPr/>
              </a:pPr>
              <a:t>11</a:t>
            </a:fld>
            <a:endParaRPr lang="en-US" sz="1400" i="0" smtClean="0"/>
          </a:p>
        </p:txBody>
      </p:sp>
      <p:sp>
        <p:nvSpPr>
          <p:cNvPr id="8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/>
                <a:cs typeface="ＭＳ Ｐゴシック"/>
              </a:rPr>
              <a:t>TCS Development Accomplishments</a:t>
            </a:r>
          </a:p>
        </p:txBody>
      </p:sp>
      <p:sp>
        <p:nvSpPr>
          <p:cNvPr id="89092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257800" cy="3048000"/>
          </a:xfrm>
        </p:spPr>
        <p:txBody>
          <a:bodyPr/>
          <a:lstStyle/>
          <a:p>
            <a:r>
              <a:rPr lang="en-US" sz="1800" dirty="0" smtClean="0">
                <a:ea typeface="ＭＳ Ｐゴシック"/>
                <a:cs typeface="ＭＳ Ｐゴシック"/>
              </a:rPr>
              <a:t>CO</a:t>
            </a:r>
            <a:r>
              <a:rPr lang="en-US" sz="1800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sz="1800" dirty="0" smtClean="0">
                <a:ea typeface="ＭＳ Ｐゴシック"/>
                <a:cs typeface="ＭＳ Ｐゴシック"/>
              </a:rPr>
              <a:t> laser projector operated successfully on Enhanced LIGO; projector in-vacuum steering mirror for H2 reviewed and in fabrication, with one to be installed during H2 single-arm test; power control </a:t>
            </a:r>
            <a:r>
              <a:rPr lang="en-US" sz="1800" dirty="0" err="1" smtClean="0">
                <a:ea typeface="ＭＳ Ｐゴシック"/>
                <a:cs typeface="ＭＳ Ｐゴシック"/>
              </a:rPr>
              <a:t>waveplate</a:t>
            </a:r>
            <a:r>
              <a:rPr lang="en-US" sz="1800" dirty="0" smtClean="0">
                <a:ea typeface="ＭＳ Ｐゴシック"/>
                <a:cs typeface="ＭＳ Ｐゴシック"/>
              </a:rPr>
              <a:t> mount designed</a:t>
            </a: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HWS probe beam wavelengths chosen and optical layout nearly finalized; HWS cameras on project and currently in procurement. Beta version of core HWS software complete.</a:t>
            </a:r>
          </a:p>
        </p:txBody>
      </p:sp>
      <p:sp>
        <p:nvSpPr>
          <p:cNvPr id="89093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984FD86F-C219-4D32-AFDF-A6C721C50251}" type="slidenum">
              <a:rPr lang="en-US" sz="900" b="0" i="1">
                <a:latin typeface="Helvetica"/>
              </a:rPr>
              <a:pPr algn="r" eaLnBrk="0" hangingPunct="0"/>
              <a:t>11</a:t>
            </a:fld>
            <a:endParaRPr lang="en-US" sz="1400" b="0">
              <a:latin typeface="Helvetica"/>
            </a:endParaRPr>
          </a:p>
        </p:txBody>
      </p:sp>
      <p:pic>
        <p:nvPicPr>
          <p:cNvPr id="89095" name="Picture 14" descr="robert-1266386352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143000"/>
            <a:ext cx="38862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7" name="Rectangle 21"/>
          <p:cNvSpPr>
            <a:spLocks noChangeArrowheads="1"/>
          </p:cNvSpPr>
          <p:nvPr/>
        </p:nvSpPr>
        <p:spPr bwMode="auto">
          <a:xfrm>
            <a:off x="6019800" y="3124200"/>
            <a:ext cx="2057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>
                <a:solidFill>
                  <a:srgbClr val="008000"/>
                </a:solidFill>
              </a:rPr>
              <a:t>TCS periscope mirror resonances pre- and post-alignment</a:t>
            </a:r>
          </a:p>
        </p:txBody>
      </p:sp>
      <p:cxnSp>
        <p:nvCxnSpPr>
          <p:cNvPr id="89099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6172200" y="2590800"/>
            <a:ext cx="685800" cy="381000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89100" name="Straight Arrow Connector 21"/>
          <p:cNvCxnSpPr>
            <a:cxnSpLocks noChangeShapeType="1"/>
          </p:cNvCxnSpPr>
          <p:nvPr/>
        </p:nvCxnSpPr>
        <p:spPr bwMode="auto">
          <a:xfrm flipV="1">
            <a:off x="7467600" y="3048000"/>
            <a:ext cx="457200" cy="228600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arrow" w="med" len="med"/>
          </a:ln>
        </p:spPr>
      </p:cxn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pic>
        <p:nvPicPr>
          <p:cNvPr id="13" name="Picture 12" descr="D1001742-v1_End_SideISO_No_Mirr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4038600"/>
            <a:ext cx="3352800" cy="2514600"/>
          </a:xfrm>
          <a:prstGeom prst="rect">
            <a:avLst/>
          </a:prstGeom>
        </p:spPr>
      </p:pic>
      <p:pic>
        <p:nvPicPr>
          <p:cNvPr id="15" name="Picture 14" descr="P1000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953000"/>
            <a:ext cx="22352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91200" y="6581001"/>
            <a:ext cx="31605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CO2 projector in-vacuum steering mirror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19400" y="4419600"/>
            <a:ext cx="2959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Hartmann sensor mounting plate with</a:t>
            </a:r>
          </a:p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thermal sensor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6400800"/>
            <a:ext cx="2501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Power control </a:t>
            </a:r>
            <a:r>
              <a:rPr lang="en-US" dirty="0" err="1" smtClean="0">
                <a:solidFill>
                  <a:srgbClr val="008000"/>
                </a:solidFill>
                <a:ea typeface="ＭＳ Ｐゴシック"/>
                <a:cs typeface="ＭＳ Ｐゴシック"/>
              </a:rPr>
              <a:t>waveplate</a:t>
            </a:r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 mount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20" name="Picture 19" descr="rotation stage moun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25582" y="4475018"/>
            <a:ext cx="2244436" cy="1676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/>
                <a:cs typeface="ＭＳ Ｐゴシック"/>
              </a:rPr>
              <a:t>TCS Development Accomplishments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4A3193-3FC7-410E-BCD8-5849C83ED98C}" type="slidenum">
              <a:rPr lang="en-US" smtClean="0"/>
              <a:pPr>
                <a:defRPr/>
              </a:pPr>
              <a:t>12</a:t>
            </a:fld>
            <a:endParaRPr lang="en-US" sz="1400" i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676400"/>
            <a:ext cx="5257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Ring heater through design phase and in fabrication for installation during H2 single-arm test- heater pattern uniformity meets requirements, 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current driver meets magnetic noise requirements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/>
              <a:cs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TCS/SYS integration: laboratory floor layout, vacuum compatibility of fabrication, interfaces with CDS,SUS,COC,ISC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Helvetica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224" y="3962400"/>
            <a:ext cx="3953776" cy="264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050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S5649_P10505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495800"/>
            <a:ext cx="3733800" cy="21002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4114800"/>
            <a:ext cx="3797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Vacuum ring heater tester at University of Florida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5000" y="6581001"/>
            <a:ext cx="3015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Sample ring heater temperature profile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31789" y="3581400"/>
            <a:ext cx="42122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Ring heater seen during prototype quad SUS assembly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72400" y="1905000"/>
            <a:ext cx="15616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a typeface="ＭＳ Ｐゴシック"/>
                <a:cs typeface="ＭＳ Ｐゴシック"/>
              </a:rPr>
              <a:t>red circle shows gap between ring heater segments for SUS fiber welding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rot="10800000" flipV="1">
            <a:off x="7086600" y="2412832"/>
            <a:ext cx="685800" cy="25568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CCFB37-23E2-4FFC-9A55-BD9354523F60}" type="slidenum">
              <a:rPr lang="en-US" smtClean="0"/>
              <a:pPr>
                <a:defRPr/>
              </a:pPr>
              <a:t>13</a:t>
            </a:fld>
            <a:endParaRPr lang="en-US" sz="1400" i="0" smtClean="0"/>
          </a:p>
        </p:txBody>
      </p:sp>
      <p:sp>
        <p:nvSpPr>
          <p:cNvPr id="9011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TCS Fabrication Plan</a:t>
            </a:r>
          </a:p>
        </p:txBody>
      </p:sp>
      <p:sp>
        <p:nvSpPr>
          <p:cNvPr id="90116" name="Content Placeholder 2"/>
          <p:cNvSpPr>
            <a:spLocks noGrp="1"/>
          </p:cNvSpPr>
          <p:nvPr>
            <p:ph idx="4294967295"/>
          </p:nvPr>
        </p:nvSpPr>
        <p:spPr>
          <a:xfrm>
            <a:off x="228600" y="2286000"/>
            <a:ext cx="8686800" cy="34290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Much of the TCS optical and mechanical components are off-the-shelf 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Remaining components (e.g. ring heaters, in-vacuum mirrors, installation tooling) are being designed in-house and manufactured by local machine shops using established processes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The University of Adelaide is procuring and delivering part of the TCS hardware (Hartmann sensor cameras) and has delivered a prototype baseline camera assembly.</a:t>
            </a:r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Procurement contribution is on the order of US$750k</a:t>
            </a:r>
          </a:p>
        </p:txBody>
      </p:sp>
      <p:sp>
        <p:nvSpPr>
          <p:cNvPr id="90117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BAD23E36-35D2-4C5F-85B8-08EABEE3303D}" type="slidenum">
              <a:rPr lang="en-US" sz="900" b="0" i="1">
                <a:latin typeface="Helvetica"/>
              </a:rPr>
              <a:pPr algn="r" eaLnBrk="0" hangingPunct="0"/>
              <a:t>13</a:t>
            </a:fld>
            <a:endParaRPr lang="en-US" sz="1400" b="0">
              <a:latin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4E0AD5-F3CB-41B6-89F1-5E4EB3AFF021}" type="slidenum">
              <a:rPr lang="en-US" smtClean="0"/>
              <a:pPr>
                <a:defRPr/>
              </a:pPr>
              <a:t>14</a:t>
            </a:fld>
            <a:endParaRPr lang="en-US" sz="1400" i="0" smtClean="0"/>
          </a:p>
        </p:txBody>
      </p:sp>
      <p:sp>
        <p:nvSpPr>
          <p:cNvPr id="91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TCS Project Phase Plans</a:t>
            </a:r>
          </a:p>
        </p:txBody>
      </p:sp>
      <p:sp>
        <p:nvSpPr>
          <p:cNvPr id="91140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18288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TCS entered the Project Phase in October 2010 to meet early need-by dates for in-vacuum TCS components integration</a:t>
            </a:r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Ring heater</a:t>
            </a:r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H2 in-vacuum steering mirror</a:t>
            </a:r>
          </a:p>
          <a:p>
            <a:pPr lvl="1"/>
            <a:r>
              <a:rPr lang="en-US" sz="1800" dirty="0" err="1" smtClean="0">
                <a:ea typeface="ＭＳ Ｐゴシック"/>
                <a:cs typeface="ＭＳ Ｐゴシック"/>
              </a:rPr>
              <a:t>ZnSe</a:t>
            </a:r>
            <a:r>
              <a:rPr lang="en-US" sz="1800" dirty="0" smtClean="0">
                <a:ea typeface="ＭＳ Ｐゴシック"/>
                <a:cs typeface="ＭＳ Ｐゴシック"/>
              </a:rPr>
              <a:t> viewports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TCS will fully transition to Project Phase in December 2011 in order for remaining TCS components to meet later integration need-by dates.</a:t>
            </a:r>
          </a:p>
        </p:txBody>
      </p:sp>
      <p:sp>
        <p:nvSpPr>
          <p:cNvPr id="91141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9D1C7BFF-544D-478C-9530-689C707570A2}" type="slidenum">
              <a:rPr lang="en-US" sz="900" b="0" i="1">
                <a:latin typeface="Helvetica"/>
              </a:rPr>
              <a:pPr algn="r" eaLnBrk="0" hangingPunct="0"/>
              <a:t>14</a:t>
            </a:fld>
            <a:endParaRPr lang="en-US" sz="1400" b="0">
              <a:latin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507B91-9333-4FE7-80BC-332D4F56F196}" type="slidenum">
              <a:rPr lang="en-US" smtClean="0"/>
              <a:pPr>
                <a:defRPr/>
              </a:pPr>
              <a:t>15</a:t>
            </a:fld>
            <a:endParaRPr lang="en-US" sz="1400" i="0" smtClean="0"/>
          </a:p>
        </p:txBody>
      </p:sp>
      <p:sp>
        <p:nvSpPr>
          <p:cNvPr id="921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TCS Challenges, Risks, and Mitigations</a:t>
            </a:r>
          </a:p>
        </p:txBody>
      </p:sp>
      <p:sp>
        <p:nvSpPr>
          <p:cNvPr id="92164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067800" cy="40386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Moderate TCS risks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Noise due to TCS power instability, which are being mitigated by prototype study (projector noise reduction on </a:t>
            </a:r>
            <a:r>
              <a:rPr lang="en-US" dirty="0" err="1" smtClean="0">
                <a:ea typeface="ＭＳ Ｐゴシック"/>
                <a:cs typeface="ＭＳ Ｐゴシック"/>
              </a:rPr>
              <a:t>eLIGO</a:t>
            </a:r>
            <a:r>
              <a:rPr lang="en-US" dirty="0" smtClean="0">
                <a:ea typeface="ＭＳ Ｐゴシック"/>
                <a:cs typeface="ＭＳ Ｐゴシック"/>
              </a:rPr>
              <a:t>), and by optimizing ring heater components [AOS RR-003]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Initial vendor for CO</a:t>
            </a:r>
            <a:r>
              <a:rPr lang="en-US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dirty="0" smtClean="0">
                <a:ea typeface="ＭＳ Ｐゴシック"/>
                <a:cs typeface="ＭＳ Ｐゴシック"/>
              </a:rPr>
              <a:t> laser proved unable to deliver suitable high power laser; we are currently investigating alternative vendors, and possibly installing lower power laser initially while pursuing higher power laser development [AOS RR-009]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Major TCS risks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Main risk is excessive or inhomogeneous absorption in ITM coatings.  As-built coating prototypes meet (even exceed) spec; in-</a:t>
            </a:r>
            <a:r>
              <a:rPr lang="en-US" dirty="0" err="1" smtClean="0">
                <a:ea typeface="ＭＳ Ｐゴシック"/>
                <a:cs typeface="ＭＳ Ｐゴシック"/>
              </a:rPr>
              <a:t>vacuo</a:t>
            </a:r>
            <a:r>
              <a:rPr lang="en-US" dirty="0" smtClean="0">
                <a:ea typeface="ＭＳ Ｐゴシック"/>
                <a:cs typeface="ＭＳ Ｐゴシック"/>
              </a:rPr>
              <a:t> contamination is the remaining threat.  In-situ cleaning procedures are currently under study to reduce contamination. [AOS COC RR-010]</a:t>
            </a: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8C2FED88-94D7-454B-850C-3689F97EA827}" type="slidenum">
              <a:rPr lang="en-US" sz="900" b="0" i="1">
                <a:latin typeface="Helvetica"/>
              </a:rPr>
              <a:pPr algn="r" eaLnBrk="0" hangingPunct="0"/>
              <a:t>15</a:t>
            </a:fld>
            <a:endParaRPr lang="en-US" sz="1400" b="0">
              <a:latin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E0FE89-74F5-4F22-9E37-31B332178953}" type="slidenum">
              <a:rPr lang="en-US" smtClean="0"/>
              <a:pPr>
                <a:defRPr/>
              </a:pPr>
              <a:t>16</a:t>
            </a:fld>
            <a:endParaRPr lang="en-US" sz="1400" i="0" dirty="0" smtClean="0"/>
          </a:p>
        </p:txBody>
      </p:sp>
      <p:sp>
        <p:nvSpPr>
          <p:cNvPr id="93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TCS Near Term Activities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3429000"/>
          </a:xfrm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en-US" dirty="0" smtClean="0">
                <a:ea typeface="ＭＳ Ｐゴシック"/>
                <a:cs typeface="ＭＳ Ｐゴシック"/>
              </a:rPr>
              <a:t>Fabrication and installation of ring heaters and initial testing of Hartmann sensor on H2 single arm test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CO</a:t>
            </a:r>
            <a:r>
              <a:rPr lang="en-US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dirty="0" smtClean="0">
                <a:ea typeface="ＭＳ Ｐゴシック"/>
                <a:cs typeface="ＭＳ Ｐゴシック"/>
              </a:rPr>
              <a:t> laser requirements and vendor re-evaluation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CO</a:t>
            </a:r>
            <a:r>
              <a:rPr lang="en-US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dirty="0" smtClean="0">
                <a:ea typeface="ＭＳ Ｐゴシック"/>
                <a:cs typeface="ＭＳ Ｐゴシック"/>
              </a:rPr>
              <a:t> laser projector component design: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Upper periscope mirror/</a:t>
            </a:r>
            <a:r>
              <a:rPr lang="en-US" dirty="0" err="1" smtClean="0">
                <a:ea typeface="ＭＳ Ｐゴシック"/>
                <a:cs typeface="ＭＳ Ｐゴシック"/>
              </a:rPr>
              <a:t>ZnSe</a:t>
            </a:r>
            <a:r>
              <a:rPr lang="en-US" dirty="0" smtClean="0">
                <a:ea typeface="ＭＳ Ｐゴシック"/>
                <a:cs typeface="ＭＳ Ｐゴシック"/>
              </a:rPr>
              <a:t> viewport design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Beam shaping optics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Intensity/beam drift stabilization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In-vacuum steering optics for H1/L1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Hartmann sensor PDR closeout and begin of Final Design phase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Alignment optics for sensor installation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Prototype electronics for Hartmann sensor at H2 single-arm integration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E778D-6398-4191-92B3-9C0B017E6504}" type="slidenum">
              <a:rPr lang="en-US" smtClean="0"/>
              <a:pPr>
                <a:defRPr/>
              </a:pPr>
              <a:t>2</a:t>
            </a:fld>
            <a:endParaRPr lang="en-US" sz="1400" i="0" smtClean="0"/>
          </a:p>
        </p:txBody>
      </p:sp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239000" cy="11430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TCS Functions</a:t>
            </a:r>
          </a:p>
        </p:txBody>
      </p:sp>
      <p:sp>
        <p:nvSpPr>
          <p:cNvPr id="81924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8763000" cy="27432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Measures the thermal lens in the Input Test Mass substrate and Compensation Plate using a Hartmann Sensor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Compensates thermal </a:t>
            </a:r>
            <a:r>
              <a:rPr lang="en-US" dirty="0" err="1" smtClean="0">
                <a:ea typeface="ＭＳ Ｐゴシック"/>
                <a:cs typeface="ＭＳ Ｐゴシック"/>
              </a:rPr>
              <a:t>lensing</a:t>
            </a:r>
            <a:r>
              <a:rPr lang="en-US" dirty="0" smtClean="0">
                <a:ea typeface="ＭＳ Ｐゴシック"/>
                <a:cs typeface="ＭＳ Ｐゴシック"/>
              </a:rPr>
              <a:t> in the Input Test Mass substrate and Compensation Plate using a CO</a:t>
            </a:r>
            <a:r>
              <a:rPr lang="en-US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dirty="0" smtClean="0">
                <a:ea typeface="ＭＳ Ｐゴシック"/>
                <a:cs typeface="ＭＳ Ｐゴシック"/>
              </a:rPr>
              <a:t> laser projector system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Controls the radii of curvature in the Input Test Mass and End Test Mass using ring heaters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Intermittently measures the End Test Mass with the Hartmann sensor to investigate thermal loading</a:t>
            </a:r>
          </a:p>
          <a:p>
            <a:endParaRPr lang="en-US" dirty="0" smtClean="0">
              <a:ea typeface="ＭＳ Ｐゴシック"/>
              <a:cs typeface="ＭＳ Ｐゴシック"/>
            </a:endParaRPr>
          </a:p>
          <a:p>
            <a:endParaRPr lang="en-US" sz="3200" dirty="0" smtClean="0">
              <a:ea typeface="ＭＳ Ｐゴシック"/>
              <a:cs typeface="ＭＳ Ｐゴシック"/>
            </a:endParaRPr>
          </a:p>
          <a:p>
            <a:pPr>
              <a:buFont typeface="Helvetica"/>
              <a:buNone/>
            </a:pP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84A0A130-5F3B-4605-8E4E-118551D5837D}" type="slidenum">
              <a:rPr lang="en-US" sz="900" b="0" i="1">
                <a:latin typeface="Helvetica"/>
              </a:rPr>
              <a:pPr algn="r" eaLnBrk="0" hangingPunct="0"/>
              <a:t>2</a:t>
            </a:fld>
            <a:endParaRPr lang="en-US" sz="1400" b="0">
              <a:latin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1B6E7B-13C9-4136-881B-03839B8C3F9B}" type="slidenum">
              <a:rPr lang="en-US" smtClean="0"/>
              <a:pPr>
                <a:defRPr/>
              </a:pPr>
              <a:t>3</a:t>
            </a:fld>
            <a:endParaRPr lang="en-US" sz="1400" i="0" dirty="0" smtClean="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TCS Requirements 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752600"/>
            <a:ext cx="8991600" cy="3505200"/>
          </a:xfrm>
        </p:spPr>
        <p:txBody>
          <a:bodyPr/>
          <a:lstStyle/>
          <a:p>
            <a:pPr>
              <a:buFont typeface="Helvetica"/>
              <a:buNone/>
            </a:pPr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en-US" dirty="0" smtClean="0">
                <a:ea typeface="ＭＳ Ｐゴシック"/>
                <a:cs typeface="ＭＳ Ｐゴシック"/>
              </a:rPr>
              <a:t>Provide up to -5%</a:t>
            </a:r>
            <a:r>
              <a:rPr lang="en-US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  <a:r>
              <a:rPr lang="en-US" dirty="0" smtClean="0">
                <a:ea typeface="ＭＳ Ｐゴシック"/>
                <a:cs typeface="ＭＳ Ｐゴシック"/>
              </a:rPr>
              <a:t>radius of curvature change to test mass high-reflectance faces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Maintain radiofrequency sideband gain in power recycling cavity up to 120W input power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Maintain arm cavity power buildup to 95% of cold cavity value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Maintain gravitational wave sideband extraction through signal recycling cavity to 95% of cold cavity value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Maintain homodyne power at dark port to within 1mW</a:t>
            </a:r>
            <a:endParaRPr lang="en-US" sz="2400" dirty="0" smtClean="0">
              <a:ea typeface="ＭＳ Ｐゴシック"/>
              <a:cs typeface="ＭＳ Ｐゴシック"/>
            </a:endParaRPr>
          </a:p>
          <a:p>
            <a:r>
              <a:rPr lang="en-US" dirty="0" smtClean="0">
                <a:ea typeface="ＭＳ Ｐゴシック"/>
                <a:cs typeface="ＭＳ Ｐゴシック"/>
              </a:rPr>
              <a:t>Above requirements met by maintaining thermal aberrations to within </a:t>
            </a:r>
            <a:r>
              <a:rPr lang="en-US" dirty="0" smtClean="0">
                <a:latin typeface="Symbol" pitchFamily="18" charset="2"/>
                <a:ea typeface="ＭＳ Ｐゴシック"/>
                <a:cs typeface="ＭＳ Ｐゴシック"/>
              </a:rPr>
              <a:t>l</a:t>
            </a:r>
            <a:r>
              <a:rPr lang="en-US" dirty="0" smtClean="0">
                <a:ea typeface="ＭＳ Ｐゴシック"/>
                <a:cs typeface="ＭＳ Ｐゴシック"/>
              </a:rPr>
              <a:t>/47 (Core Optics requirements are ~</a:t>
            </a:r>
            <a:r>
              <a:rPr lang="en-US" dirty="0" smtClean="0">
                <a:latin typeface="Symbol" pitchFamily="18" charset="2"/>
                <a:ea typeface="ＭＳ Ｐゴシック"/>
                <a:cs typeface="ＭＳ Ｐゴシック"/>
              </a:rPr>
              <a:t>l</a:t>
            </a:r>
            <a:r>
              <a:rPr lang="en-US" dirty="0" smtClean="0">
                <a:ea typeface="ＭＳ Ｐゴシック"/>
                <a:cs typeface="ＭＳ Ｐゴシック"/>
              </a:rPr>
              <a:t>/300)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Must meet these requirements without injecting noise above technical noise requirements (phase noise, magnetic noise, etc.) </a:t>
            </a:r>
          </a:p>
          <a:p>
            <a:endParaRPr lang="en-US" sz="3600" dirty="0" smtClean="0"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6204D4-0701-4A81-9F0A-AD319E2EB531}" type="slidenum">
              <a:rPr lang="en-US" smtClean="0"/>
              <a:pPr>
                <a:defRPr/>
              </a:pPr>
              <a:t>4</a:t>
            </a:fld>
            <a:endParaRPr lang="en-US" sz="1400" i="0" smtClean="0"/>
          </a:p>
        </p:txBody>
      </p:sp>
      <p:sp>
        <p:nvSpPr>
          <p:cNvPr id="83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TCS Design Concept</a:t>
            </a:r>
          </a:p>
        </p:txBody>
      </p:sp>
      <p:sp>
        <p:nvSpPr>
          <p:cNvPr id="83972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8686800" cy="3581400"/>
          </a:xfrm>
        </p:spPr>
        <p:txBody>
          <a:bodyPr/>
          <a:lstStyle/>
          <a:p>
            <a:r>
              <a:rPr lang="en-US" sz="1800" dirty="0" smtClean="0">
                <a:ea typeface="ＭＳ Ｐゴシック"/>
                <a:cs typeface="ＭＳ Ｐゴシック"/>
              </a:rPr>
              <a:t>TCS consists of </a:t>
            </a:r>
            <a:r>
              <a:rPr lang="en-US" sz="1800" i="1" dirty="0" smtClean="0">
                <a:ea typeface="ＭＳ Ｐゴシック"/>
                <a:cs typeface="ＭＳ Ｐゴシック"/>
              </a:rPr>
              <a:t>sensors </a:t>
            </a:r>
            <a:r>
              <a:rPr lang="en-US" sz="1800" dirty="0" smtClean="0">
                <a:ea typeface="ＭＳ Ｐゴシック"/>
                <a:cs typeface="ＭＳ Ｐゴシック"/>
              </a:rPr>
              <a:t>to detect thermal aberrations and </a:t>
            </a:r>
            <a:r>
              <a:rPr lang="en-US" sz="1800" i="1" dirty="0" smtClean="0">
                <a:ea typeface="ＭＳ Ｐゴシック"/>
                <a:cs typeface="ＭＳ Ｐゴシック"/>
              </a:rPr>
              <a:t>actuators </a:t>
            </a:r>
            <a:r>
              <a:rPr lang="en-US" sz="1800" dirty="0" smtClean="0">
                <a:ea typeface="ＭＳ Ｐゴシック"/>
                <a:cs typeface="ＭＳ Ｐゴシック"/>
              </a:rPr>
              <a:t>to correct thermal aberrations</a:t>
            </a:r>
          </a:p>
          <a:p>
            <a:pPr lvl="1"/>
            <a:r>
              <a:rPr lang="en-US" sz="1600" dirty="0" smtClean="0">
                <a:ea typeface="ＭＳ Ｐゴシック"/>
                <a:cs typeface="ＭＳ Ｐゴシック"/>
              </a:rPr>
              <a:t>Sensors:</a:t>
            </a:r>
          </a:p>
          <a:p>
            <a:pPr lvl="2"/>
            <a:r>
              <a:rPr lang="en-US" sz="1600" dirty="0" smtClean="0">
                <a:ea typeface="ＭＳ Ｐゴシック"/>
                <a:cs typeface="ＭＳ Ｐゴシック"/>
              </a:rPr>
              <a:t>Hartmann </a:t>
            </a:r>
            <a:r>
              <a:rPr lang="en-US" sz="1600" dirty="0" err="1" smtClean="0">
                <a:ea typeface="ＭＳ Ｐゴシック"/>
                <a:cs typeface="ＭＳ Ｐゴシック"/>
              </a:rPr>
              <a:t>wavefront</a:t>
            </a:r>
            <a:r>
              <a:rPr lang="en-US" sz="1600" dirty="0" smtClean="0">
                <a:ea typeface="ＭＳ Ｐゴシック"/>
                <a:cs typeface="ＭＳ Ｐゴシック"/>
              </a:rPr>
              <a:t> sensor to measure thermal phase profile in individual End Test Masses and Input Test Mass/Compensation Plate pairs</a:t>
            </a:r>
          </a:p>
          <a:p>
            <a:pPr lvl="2"/>
            <a:r>
              <a:rPr lang="en-US" sz="1600" dirty="0" smtClean="0">
                <a:ea typeface="ＭＳ Ｐゴシック"/>
                <a:cs typeface="ＭＳ Ｐゴシック"/>
              </a:rPr>
              <a:t>Phase camera and bull’s-eye sensor to measure interferometer beam profiles</a:t>
            </a:r>
          </a:p>
          <a:p>
            <a:pPr lvl="1"/>
            <a:r>
              <a:rPr lang="en-US" sz="1600" dirty="0" smtClean="0">
                <a:ea typeface="ＭＳ Ｐゴシック"/>
                <a:cs typeface="ＭＳ Ｐゴシック"/>
              </a:rPr>
              <a:t>Actuators:</a:t>
            </a:r>
          </a:p>
          <a:p>
            <a:pPr lvl="2"/>
            <a:r>
              <a:rPr lang="en-US" sz="1600" dirty="0" smtClean="0">
                <a:ea typeface="ＭＳ Ｐゴシック"/>
                <a:cs typeface="ＭＳ Ｐゴシック"/>
              </a:rPr>
              <a:t>Carbon dioxide laser projector acting upon compensation plate to correct thermal lens in recycling cavities</a:t>
            </a:r>
          </a:p>
          <a:p>
            <a:pPr lvl="2"/>
            <a:r>
              <a:rPr lang="en-US" sz="1600" dirty="0" smtClean="0">
                <a:ea typeface="ＭＳ Ｐゴシック"/>
                <a:cs typeface="ＭＳ Ｐゴシック"/>
              </a:rPr>
              <a:t>Radiant ring heaters to correct test mass mirror surface radii of curvature</a:t>
            </a:r>
          </a:p>
          <a:p>
            <a:endParaRPr lang="en-US" sz="1800" dirty="0" smtClean="0">
              <a:ea typeface="ＭＳ Ｐゴシック"/>
              <a:cs typeface="ＭＳ Ｐゴシック"/>
            </a:endParaRPr>
          </a:p>
        </p:txBody>
      </p:sp>
      <p:sp>
        <p:nvSpPr>
          <p:cNvPr id="83973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DF964147-6EC2-4121-A414-1F37F4871B7D}" type="slidenum">
              <a:rPr lang="en-US" sz="900" b="0" i="1">
                <a:latin typeface="Helvetica"/>
              </a:rPr>
              <a:pPr algn="r" eaLnBrk="0" hangingPunct="0"/>
              <a:t>4</a:t>
            </a:fld>
            <a:endParaRPr lang="en-US" sz="1400" b="0">
              <a:latin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8444FD-CA78-4CCB-ADD3-676EEA803154}" type="slidenum">
              <a:rPr lang="en-US" smtClean="0"/>
              <a:pPr>
                <a:defRPr/>
              </a:pPr>
              <a:t>5</a:t>
            </a:fld>
            <a:endParaRPr lang="en-US" sz="1400" i="0" smtClean="0"/>
          </a:p>
        </p:txBody>
      </p:sp>
      <p:sp>
        <p:nvSpPr>
          <p:cNvPr id="80899" name="Slide Number Placeholder 5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887A5C82-AE45-4535-86CD-3CE2E72AF87A}" type="slidenum">
              <a:rPr lang="en-US" sz="900" b="0" i="1">
                <a:latin typeface="Helvetica"/>
              </a:rPr>
              <a:pPr algn="r" eaLnBrk="0" hangingPunct="0"/>
              <a:t>5</a:t>
            </a:fld>
            <a:endParaRPr lang="en-US" sz="1400" b="0">
              <a:latin typeface="Helvetica"/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5942013" y="265113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 </a:t>
            </a:r>
          </a:p>
        </p:txBody>
      </p:sp>
      <p:sp>
        <p:nvSpPr>
          <p:cNvPr id="8090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95400" y="304800"/>
            <a:ext cx="7772400" cy="1143000"/>
          </a:xfrm>
        </p:spPr>
        <p:txBody>
          <a:bodyPr/>
          <a:lstStyle/>
          <a:p>
            <a:r>
              <a:rPr lang="en-US" sz="2800" smtClean="0">
                <a:ea typeface="ＭＳ Ｐゴシック"/>
                <a:cs typeface="ＭＳ Ｐゴシック"/>
              </a:rPr>
              <a:t>Thermal Compensation System</a:t>
            </a:r>
            <a:br>
              <a:rPr lang="en-US" sz="2800" smtClean="0">
                <a:ea typeface="ＭＳ Ｐゴシック"/>
                <a:cs typeface="ＭＳ Ｐゴシック"/>
              </a:rPr>
            </a:br>
            <a:r>
              <a:rPr lang="en-US" sz="2800" smtClean="0">
                <a:ea typeface="ＭＳ Ｐゴシック"/>
                <a:cs typeface="ＭＳ Ｐゴシック"/>
              </a:rPr>
              <a:t>(TCS)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pic>
        <p:nvPicPr>
          <p:cNvPr id="809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55895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495800"/>
            <a:ext cx="3789363" cy="2057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Picture 5" descr="CO2 Projecter with C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8233" y="4343400"/>
            <a:ext cx="3625767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Picture 5" descr="D080475_ADVANCED LIGO SUS ETM GOLD SLEEVE ASSEMBLY SHOWN IN LOWER STRUCTURE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676400"/>
            <a:ext cx="2471294" cy="182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79D070-BF22-4CC6-B3B9-37CBE7C921CB}" type="slidenum">
              <a:rPr lang="en-US" smtClean="0"/>
              <a:pPr>
                <a:defRPr/>
              </a:pPr>
              <a:t>6</a:t>
            </a:fld>
            <a:endParaRPr lang="en-US" sz="1400" i="0" smtClean="0"/>
          </a:p>
        </p:txBody>
      </p:sp>
      <p:sp>
        <p:nvSpPr>
          <p:cNvPr id="84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TCS Production Units</a:t>
            </a:r>
            <a:br>
              <a:rPr lang="en-US" dirty="0" smtClean="0">
                <a:ea typeface="ＭＳ Ｐゴシック"/>
                <a:cs typeface="ＭＳ Ｐゴシック"/>
              </a:rPr>
            </a:br>
            <a:r>
              <a:rPr lang="en-US" sz="2800" dirty="0" smtClean="0">
                <a:ea typeface="ＭＳ Ｐゴシック"/>
                <a:cs typeface="ＭＳ Ｐゴシック"/>
              </a:rPr>
              <a:t>Ring Heater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684B8A20-72D5-4DAA-AC55-E5BF1E0EA6FB}" type="slidenum">
              <a:rPr lang="en-US" sz="900" b="0" i="1">
                <a:latin typeface="Helvetica"/>
              </a:rPr>
              <a:pPr algn="r" eaLnBrk="0" hangingPunct="0"/>
              <a:t>6</a:t>
            </a:fld>
            <a:endParaRPr lang="en-US" sz="1400" b="0">
              <a:latin typeface="Helvetica"/>
            </a:endParaRPr>
          </a:p>
        </p:txBody>
      </p:sp>
      <p:sp>
        <p:nvSpPr>
          <p:cNvPr id="84997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5181600" cy="25908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The ring heater has passed final design and is now on project.</a:t>
            </a:r>
          </a:p>
          <a:p>
            <a:pPr lvl="1"/>
            <a:r>
              <a:rPr lang="en-US" sz="1600" dirty="0" smtClean="0">
                <a:ea typeface="ＭＳ Ｐゴシック"/>
                <a:cs typeface="ＭＳ Ｐゴシック"/>
              </a:rPr>
              <a:t>PDR completed July 2010</a:t>
            </a:r>
          </a:p>
          <a:p>
            <a:pPr lvl="1"/>
            <a:r>
              <a:rPr lang="en-US" sz="1600" dirty="0" smtClean="0">
                <a:ea typeface="ＭＳ Ｐゴシック"/>
                <a:cs typeface="ＭＳ Ｐゴシック"/>
              </a:rPr>
              <a:t>FDR completed December 2010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University of Florida group is verifying heating pattern in vacuum of delivered heaters and developing alternative risk-reduction ring heater design</a:t>
            </a:r>
          </a:p>
        </p:txBody>
      </p:sp>
      <p:pic>
        <p:nvPicPr>
          <p:cNvPr id="84998" name="Picture 5" descr="D080475_ADVANCED LIGO SUS ETM GOLD SLEEVE ASSEMBLY SHOWN IN LOWER STRUCTUR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029200"/>
            <a:ext cx="247129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900" t="11600" r="7900" b="12880"/>
          <a:stretch>
            <a:fillRect/>
          </a:stretch>
        </p:blipFill>
        <p:spPr bwMode="auto">
          <a:xfrm>
            <a:off x="5486400" y="3886200"/>
            <a:ext cx="233068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/>
          <a:srcRect l="22807" r="6349"/>
          <a:stretch>
            <a:fillRect/>
          </a:stretch>
        </p:blipFill>
        <p:spPr bwMode="auto">
          <a:xfrm>
            <a:off x="7696200" y="1600200"/>
            <a:ext cx="1447800" cy="272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648200"/>
            <a:ext cx="1982252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SC018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76882" y="1676401"/>
            <a:ext cx="2491603" cy="1828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9B03D0-ECD5-4EB3-8931-8806FB9B06CE}" type="slidenum">
              <a:rPr lang="en-US" smtClean="0"/>
              <a:pPr>
                <a:defRPr/>
              </a:pPr>
              <a:t>7</a:t>
            </a:fld>
            <a:endParaRPr lang="en-US" sz="1400" i="0" dirty="0" smtClean="0"/>
          </a:p>
        </p:txBody>
      </p:sp>
      <p:sp>
        <p:nvSpPr>
          <p:cNvPr id="860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TCS Development Plan</a:t>
            </a:r>
            <a:r>
              <a:rPr lang="en-US" sz="3200" smtClean="0">
                <a:ea typeface="ＭＳ Ｐゴシック"/>
                <a:cs typeface="ＭＳ Ｐゴシック"/>
              </a:rPr>
              <a:t/>
            </a:r>
            <a:br>
              <a:rPr lang="en-US" sz="3200" smtClean="0">
                <a:ea typeface="ＭＳ Ｐゴシック"/>
                <a:cs typeface="ＭＳ Ｐゴシック"/>
              </a:rPr>
            </a:br>
            <a:r>
              <a:rPr lang="en-US" sz="2800" smtClean="0">
                <a:ea typeface="ＭＳ Ｐゴシック"/>
                <a:cs typeface="ＭＳ Ｐゴシック"/>
              </a:rPr>
              <a:t>Hartmann Sensor</a:t>
            </a:r>
            <a:endParaRPr lang="en-US" sz="3200" smtClean="0">
              <a:ea typeface="ＭＳ Ｐゴシック"/>
              <a:cs typeface="ＭＳ Ｐゴシック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72272598-06FC-48F8-8D9A-9284CEA8AB79}" type="slidenum">
              <a:rPr lang="en-US" sz="900" b="0" i="1">
                <a:latin typeface="Helvetica"/>
              </a:rPr>
              <a:pPr algn="r" eaLnBrk="0" hangingPunct="0"/>
              <a:t>7</a:t>
            </a:fld>
            <a:endParaRPr lang="en-US" sz="1400" b="0">
              <a:latin typeface="Helvetica"/>
            </a:endParaRPr>
          </a:p>
        </p:txBody>
      </p:sp>
      <p:sp>
        <p:nvSpPr>
          <p:cNvPr id="86021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915400" cy="1295400"/>
          </a:xfrm>
        </p:spPr>
        <p:txBody>
          <a:bodyPr/>
          <a:lstStyle/>
          <a:p>
            <a:r>
              <a:rPr lang="en-US" sz="1800" dirty="0" smtClean="0">
                <a:ea typeface="ＭＳ Ｐゴシック"/>
                <a:cs typeface="ＭＳ Ｐゴシック"/>
              </a:rPr>
              <a:t>Hartmann sensor camera FDR completed August 2010</a:t>
            </a: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Remaining Hartmann sensor PDR completed April 2011</a:t>
            </a: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Remaining FDR: October 2011</a:t>
            </a:r>
          </a:p>
          <a:p>
            <a:pPr lvl="1">
              <a:buNone/>
            </a:pPr>
            <a:endParaRPr lang="en-US" sz="1600" dirty="0" smtClean="0">
              <a:ea typeface="ＭＳ Ｐゴシック"/>
              <a:cs typeface="ＭＳ Ｐゴシック"/>
            </a:endParaRPr>
          </a:p>
          <a:p>
            <a:pPr lvl="1"/>
            <a:endParaRPr lang="en-US" sz="1600" dirty="0" smtClean="0">
              <a:ea typeface="ＭＳ Ｐゴシック"/>
              <a:cs typeface="ＭＳ Ｐゴシック"/>
            </a:endParaRPr>
          </a:p>
          <a:p>
            <a:pPr lvl="1"/>
            <a:endParaRPr lang="en-US" sz="1600" dirty="0" smtClean="0">
              <a:ea typeface="ＭＳ Ｐゴシック"/>
              <a:cs typeface="ＭＳ Ｐゴシック"/>
            </a:endParaRPr>
          </a:p>
          <a:p>
            <a:pPr lvl="1"/>
            <a:endParaRPr lang="en-US" sz="1800" dirty="0" smtClean="0">
              <a:ea typeface="ＭＳ Ｐゴシック"/>
              <a:cs typeface="ＭＳ Ｐゴシック"/>
            </a:endParaRPr>
          </a:p>
          <a:p>
            <a:endParaRPr lang="en-US" sz="1800" dirty="0" smtClean="0"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29718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Helvetica"/>
              <a:buChar char="•"/>
              <a:defRPr/>
            </a:pPr>
            <a:r>
              <a:rPr lang="en-US" sz="1800" b="0" kern="0" dirty="0">
                <a:latin typeface="+mn-lt"/>
                <a:ea typeface="ＭＳ Ｐゴシック"/>
                <a:cs typeface="ＭＳ Ｐゴシック"/>
              </a:rPr>
              <a:t>University of Adelaide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 is making significant contributions to </a:t>
            </a:r>
            <a:r>
              <a:rPr lang="en-US" sz="1800" b="0" kern="0" dirty="0" err="1" smtClean="0">
                <a:latin typeface="+mn-lt"/>
                <a:ea typeface="ＭＳ Ｐゴシック"/>
                <a:cs typeface="ＭＳ Ｐゴシック"/>
              </a:rPr>
              <a:t>aLIGO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 TCS: now purchasing cameras for </a:t>
            </a:r>
            <a:r>
              <a:rPr lang="en-US" sz="1800" b="0" kern="0" dirty="0" err="1" smtClean="0">
                <a:latin typeface="+mn-lt"/>
                <a:ea typeface="ＭＳ Ｐゴシック"/>
                <a:cs typeface="ＭＳ Ｐゴシック"/>
              </a:rPr>
              <a:t>aLIGO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 as per MOU with LIGO and writing Hartmann </a:t>
            </a:r>
            <a:r>
              <a:rPr lang="en-US" sz="1800" b="0" kern="0" dirty="0" err="1" smtClean="0">
                <a:latin typeface="+mn-lt"/>
                <a:ea typeface="ＭＳ Ｐゴシック"/>
                <a:cs typeface="ＭＳ Ｐゴシック"/>
              </a:rPr>
              <a:t>Wavefront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 Sensor software.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Helvetica"/>
              <a:buChar char="•"/>
              <a:defRPr/>
            </a:pPr>
            <a:r>
              <a:rPr lang="en-US" sz="1800" b="0" kern="0" dirty="0">
                <a:latin typeface="+mn-lt"/>
                <a:ea typeface="ＭＳ Ｐゴシック"/>
                <a:cs typeface="ＭＳ Ｐゴシック"/>
              </a:rPr>
              <a:t>Hartmann sensor probe beam 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wavelengths have been chosen,  layout is being finalized. </a:t>
            </a:r>
            <a:r>
              <a:rPr lang="en-US" sz="1800" b="0" kern="0" dirty="0" err="1" smtClean="0">
                <a:latin typeface="+mn-lt"/>
                <a:ea typeface="ＭＳ Ｐゴシック"/>
                <a:cs typeface="ＭＳ Ｐゴシック"/>
              </a:rPr>
              <a:t>Beamsplitter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 antireflection coating design optimization for Hartmann </a:t>
            </a:r>
            <a:r>
              <a:rPr lang="en-US" sz="1800" b="0" kern="0" dirty="0" err="1" smtClean="0">
                <a:latin typeface="+mn-lt"/>
                <a:ea typeface="ＭＳ Ｐゴシック"/>
                <a:cs typeface="ＭＳ Ｐゴシック"/>
              </a:rPr>
              <a:t>Wavefront</a:t>
            </a:r>
            <a:r>
              <a:rPr lang="en-US" sz="1800" b="0" kern="0" dirty="0" smtClean="0">
                <a:latin typeface="+mn-lt"/>
                <a:ea typeface="ＭＳ Ｐゴシック"/>
                <a:cs typeface="ＭＳ Ｐゴシック"/>
              </a:rPr>
              <a:t> Sensor is still being considered.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Helvetica"/>
              <a:buChar char="•"/>
              <a:defRPr/>
            </a:pPr>
            <a:endParaRPr lang="en-US" sz="1800" b="0" kern="0" dirty="0"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8602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751" t="16533" r="5083" b="12801"/>
          <a:stretch>
            <a:fillRect/>
          </a:stretch>
        </p:blipFill>
        <p:spPr bwMode="auto">
          <a:xfrm>
            <a:off x="4038600" y="3352800"/>
            <a:ext cx="4114800" cy="301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CO2 Projecter with C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352800"/>
            <a:ext cx="4403725" cy="305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3A5267-BA57-4889-8637-CEBE0FF4EEA5}" type="slidenum">
              <a:rPr lang="en-US" smtClean="0"/>
              <a:pPr>
                <a:defRPr/>
              </a:pPr>
              <a:t>8</a:t>
            </a:fld>
            <a:endParaRPr lang="en-US" sz="1400" i="0" smtClean="0"/>
          </a:p>
        </p:txBody>
      </p:sp>
      <p:sp>
        <p:nvSpPr>
          <p:cNvPr id="870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TCS Development Plan</a:t>
            </a:r>
            <a:r>
              <a:rPr lang="en-US" sz="3200" dirty="0" smtClean="0">
                <a:ea typeface="ＭＳ Ｐゴシック"/>
                <a:cs typeface="ＭＳ Ｐゴシック"/>
              </a:rPr>
              <a:t/>
            </a:r>
            <a:br>
              <a:rPr lang="en-US" sz="3200" dirty="0" smtClean="0">
                <a:ea typeface="ＭＳ Ｐゴシック"/>
                <a:cs typeface="ＭＳ Ｐゴシック"/>
              </a:rPr>
            </a:br>
            <a:r>
              <a:rPr lang="en-US" sz="2800" dirty="0" smtClean="0">
                <a:ea typeface="ＭＳ Ｐゴシック"/>
                <a:cs typeface="ＭＳ Ｐゴシック"/>
              </a:rPr>
              <a:t> CO</a:t>
            </a:r>
            <a:r>
              <a:rPr lang="en-US" sz="2800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sz="2800" dirty="0" smtClean="0">
                <a:ea typeface="ＭＳ Ｐゴシック"/>
                <a:cs typeface="ＭＳ Ｐゴシック"/>
              </a:rPr>
              <a:t> Laser Projector</a:t>
            </a:r>
            <a:endParaRPr lang="en-US" sz="3200" dirty="0" smtClean="0">
              <a:ea typeface="ＭＳ Ｐゴシック"/>
              <a:cs typeface="ＭＳ Ｐゴシック"/>
            </a:endParaRPr>
          </a:p>
        </p:txBody>
      </p:sp>
      <p:sp>
        <p:nvSpPr>
          <p:cNvPr id="87045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b"/>
          <a:lstStyle/>
          <a:p>
            <a:pPr algn="r" eaLnBrk="0" hangingPunct="0"/>
            <a:fld id="{349182F1-4EE2-41E3-B758-461F1F61DC08}" type="slidenum">
              <a:rPr lang="en-US" sz="900" b="0" i="1">
                <a:latin typeface="Helvetica"/>
              </a:rPr>
              <a:pPr algn="r" eaLnBrk="0" hangingPunct="0"/>
              <a:t>8</a:t>
            </a:fld>
            <a:endParaRPr lang="en-US" sz="1400" b="0">
              <a:latin typeface="Helvetica"/>
            </a:endParaRPr>
          </a:p>
        </p:txBody>
      </p:sp>
      <p:sp>
        <p:nvSpPr>
          <p:cNvPr id="87046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8839200" cy="2438400"/>
          </a:xfrm>
        </p:spPr>
        <p:txBody>
          <a:bodyPr/>
          <a:lstStyle/>
          <a:p>
            <a:r>
              <a:rPr lang="en-US" sz="1800" dirty="0" smtClean="0">
                <a:ea typeface="ＭＳ Ｐゴシック"/>
                <a:cs typeface="ＭＳ Ｐゴシック"/>
              </a:rPr>
              <a:t>CO</a:t>
            </a:r>
            <a:r>
              <a:rPr lang="en-US" sz="1800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sz="1800" dirty="0" smtClean="0">
                <a:ea typeface="ＭＳ Ｐゴシック"/>
                <a:cs typeface="ＭＳ Ｐゴシック"/>
              </a:rPr>
              <a:t> projector design operated on Enhanced LIGO with high power − most noise couplings were identified and mitigated</a:t>
            </a: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A search is ongoing for a stable, higher-power laser to handle </a:t>
            </a:r>
            <a:r>
              <a:rPr lang="en-US" sz="1800" dirty="0" err="1" smtClean="0">
                <a:ea typeface="ＭＳ Ｐゴシック"/>
                <a:cs typeface="ＭＳ Ｐゴシック"/>
              </a:rPr>
              <a:t>aLIGO</a:t>
            </a:r>
            <a:r>
              <a:rPr lang="en-US" sz="1800" dirty="0" smtClean="0">
                <a:ea typeface="ＭＳ Ｐゴシック"/>
                <a:cs typeface="ＭＳ Ｐゴシック"/>
              </a:rPr>
              <a:t> thermal lens with desired power margin</a:t>
            </a: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PDR: July 2011</a:t>
            </a:r>
          </a:p>
          <a:p>
            <a:pPr lvl="1"/>
            <a:r>
              <a:rPr lang="en-US" sz="1400" dirty="0" smtClean="0">
                <a:ea typeface="ＭＳ Ｐゴシック"/>
                <a:cs typeface="ＭＳ Ｐゴシック"/>
              </a:rPr>
              <a:t>Optical path layouts to be optimized for safety, facility and performance requirements</a:t>
            </a: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FDR: November 2011</a:t>
            </a:r>
          </a:p>
          <a:p>
            <a:pPr lvl="1"/>
            <a:endParaRPr lang="en-US" sz="1400" dirty="0" smtClean="0">
              <a:ea typeface="ＭＳ Ｐゴシック"/>
              <a:cs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LIGO-G1100460-v5</a:t>
            </a:r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2390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>
                <a:ea typeface="ＭＳ Ｐゴシック"/>
                <a:cs typeface="ＭＳ Ｐゴシック"/>
              </a:rPr>
              <a:t>CO</a:t>
            </a:r>
            <a:r>
              <a:rPr lang="en-US" sz="2800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sz="2800" dirty="0" smtClean="0">
                <a:ea typeface="ＭＳ Ｐゴシック"/>
                <a:cs typeface="ＭＳ Ｐゴシック"/>
              </a:rPr>
              <a:t> Laser Procurement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LIGO-G1100460-v4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4A3193-3FC7-410E-BCD8-5849C83ED98C}" type="slidenum">
              <a:rPr lang="en-US" smtClean="0"/>
              <a:pPr>
                <a:defRPr/>
              </a:pPr>
              <a:t>9</a:t>
            </a:fld>
            <a:endParaRPr lang="en-US" sz="1400" i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810000" y="6400800"/>
            <a:ext cx="18288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The initial vendor for the CO</a:t>
            </a:r>
            <a:r>
              <a:rPr lang="en-US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dirty="0" smtClean="0">
                <a:ea typeface="ＭＳ Ｐゴシック"/>
                <a:cs typeface="ＭＳ Ｐゴシック"/>
              </a:rPr>
              <a:t> laser failed to deliver a laser that met requirements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The CO</a:t>
            </a:r>
            <a:r>
              <a:rPr lang="en-US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dirty="0" smtClean="0">
                <a:ea typeface="ＭＳ Ｐゴシック"/>
                <a:cs typeface="ＭＳ Ｐゴシック"/>
              </a:rPr>
              <a:t> laser choice presents no </a:t>
            </a:r>
            <a:r>
              <a:rPr lang="en-US" u="sng" dirty="0" smtClean="0">
                <a:ea typeface="ＭＳ Ｐゴシック"/>
                <a:cs typeface="ＭＳ Ｐゴシック"/>
              </a:rPr>
              <a:t>technical</a:t>
            </a:r>
            <a:r>
              <a:rPr lang="en-US" dirty="0" smtClean="0">
                <a:ea typeface="ＭＳ Ｐゴシック"/>
                <a:cs typeface="ＭＳ Ｐゴシック"/>
              </a:rPr>
              <a:t> risk to the CO</a:t>
            </a:r>
            <a:r>
              <a:rPr lang="en-US" baseline="-25000" dirty="0" smtClean="0">
                <a:ea typeface="ＭＳ Ｐゴシック"/>
                <a:cs typeface="ＭＳ Ｐゴシック"/>
              </a:rPr>
              <a:t>2</a:t>
            </a:r>
            <a:r>
              <a:rPr lang="en-US" dirty="0" smtClean="0">
                <a:ea typeface="ＭＳ Ｐゴシック"/>
                <a:cs typeface="ＭＳ Ｐゴシック"/>
              </a:rPr>
              <a:t> laser projector design, only cost or schedule risk.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We can adopt an off-the-shelf 30W laser presenting:</a:t>
            </a:r>
            <a:endParaRPr lang="en-US" dirty="0" smtClean="0"/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No budgetary risk</a:t>
            </a:r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No schedule risk</a:t>
            </a:r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Low to moderate technical risk to initial realization of adequate power margin, to be met with higher power development if deemed necessary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We can adopt an upgraded off-the-shelf 50W laser:</a:t>
            </a:r>
            <a:endParaRPr lang="en-US" dirty="0" smtClean="0"/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High budgetary risk (+50%)</a:t>
            </a:r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Moderate schedule risk</a:t>
            </a:r>
          </a:p>
          <a:p>
            <a:pPr lvl="1"/>
            <a:r>
              <a:rPr lang="en-US" sz="1800" dirty="0" smtClean="0">
                <a:ea typeface="ＭＳ Ｐゴシック"/>
                <a:cs typeface="ＭＳ Ｐゴシック"/>
              </a:rPr>
              <a:t>Low technical risk to realization of adequate power margin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Other vendors also under consideration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!LIGO-Caltech_watermark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!LIGO-Caltech_watermar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!LIGO-Caltech_watermar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!LIGO-Caltech_watermar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HD:DataTi:alazz:LIGO:Document_TEMPLATES:!LIGO-Caltech_watermark.ppt</Template>
  <TotalTime>23955</TotalTime>
  <Words>1189</Words>
  <Application>Microsoft Office PowerPoint</Application>
  <PresentationFormat>Letter Paper (8.5x11 in)</PresentationFormat>
  <Paragraphs>157</Paragraphs>
  <Slides>16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!LIGO-Caltech_watermark</vt:lpstr>
      <vt:lpstr>Photo Editor Photo</vt:lpstr>
      <vt:lpstr>Thermal Compensation System – TCS Technical Presentation  aLIGO NSF Review   LIGO Livingston Observatory  25-27 April 2010</vt:lpstr>
      <vt:lpstr>TCS Functions</vt:lpstr>
      <vt:lpstr>TCS Requirements </vt:lpstr>
      <vt:lpstr>TCS Design Concept</vt:lpstr>
      <vt:lpstr>Thermal Compensation System (TCS)</vt:lpstr>
      <vt:lpstr>TCS Production Units Ring Heater</vt:lpstr>
      <vt:lpstr>TCS Development Plan Hartmann Sensor</vt:lpstr>
      <vt:lpstr>TCS Development Plan  CO2 Laser Projector</vt:lpstr>
      <vt:lpstr>CO2 Laser Procurement</vt:lpstr>
      <vt:lpstr>TCS Project Organization</vt:lpstr>
      <vt:lpstr>TCS Development Accomplishments</vt:lpstr>
      <vt:lpstr>TCS Development Accomplishments</vt:lpstr>
      <vt:lpstr>TCS Fabrication Plan</vt:lpstr>
      <vt:lpstr>TCS Project Phase Plans</vt:lpstr>
      <vt:lpstr>TCS Challenges, Risks, and Mitigations</vt:lpstr>
      <vt:lpstr>TCS Near Term Activities</vt:lpstr>
    </vt:vector>
  </TitlesOfParts>
  <Company>SU Physics Dept.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LIGO,  Overview and Status</dc:title>
  <dc:creator>Peter Saulson</dc:creator>
  <cp:lastModifiedBy>mjacobson</cp:lastModifiedBy>
  <cp:revision>1147</cp:revision>
  <cp:lastPrinted>2007-10-31T17:24:23Z</cp:lastPrinted>
  <dcterms:created xsi:type="dcterms:W3CDTF">2011-04-18T18:55:04Z</dcterms:created>
  <dcterms:modified xsi:type="dcterms:W3CDTF">2011-04-22T15:27:44Z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LIGO - G070669-06-M</vt:lpwstr>
  </property>
</Properties>
</file>