
<file path=[Content_Types].xml><?xml version="1.0" encoding="utf-8"?>
<Types xmlns="http://schemas.openxmlformats.org/package/2006/content-types">
  <Override PartName="/ppt/slides/slide9.xml" ContentType="application/vnd.openxmlformats-officedocument.presentationml.slide+xml"/>
  <Override PartName="/ppt/embeddings/oleObject4.bin" ContentType="application/vnd.openxmlformats-officedocument.oleObject"/>
  <Default Extension="emf" ContentType="image/x-emf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embeddings/oleObject12.bin" ContentType="application/vnd.openxmlformats-officedocument.oleObject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embeddings/oleObject9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embeddings/oleObject5.bin" ContentType="application/vnd.openxmlformats-officedocument.oleObject"/>
  <Override PartName="/docProps/custom.xml" ContentType="application/vnd.openxmlformats-officedocument.custom-properties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oleObject10.bin" ContentType="application/vnd.openxmlformats-officedocument.oleObject"/>
  <Override PartName="/ppt/embeddings/oleObject7.bin" ContentType="application/vnd.openxmlformats-officedocument.oleObject"/>
  <Override PartName="/ppt/slides/slide8.xml" ContentType="application/vnd.openxmlformats-officedocument.presentationml.slide+xml"/>
  <Override PartName="/ppt/embeddings/oleObject3.bin" ContentType="application/vnd.openxmlformats-officedocument.oleObject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embeddings/oleObject11.bin" ContentType="application/vnd.openxmlformats-officedocument.oleObject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ppt/embeddings/oleObject8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54" r:id="rId1"/>
  </p:sldMasterIdLst>
  <p:notesMasterIdLst>
    <p:notesMasterId r:id="rId15"/>
  </p:notesMasterIdLst>
  <p:handoutMasterIdLst>
    <p:handoutMasterId r:id="rId16"/>
  </p:handoutMasterIdLst>
  <p:sldIdLst>
    <p:sldId id="492" r:id="rId2"/>
    <p:sldId id="592" r:id="rId3"/>
    <p:sldId id="591" r:id="rId4"/>
    <p:sldId id="600" r:id="rId5"/>
    <p:sldId id="593" r:id="rId6"/>
    <p:sldId id="594" r:id="rId7"/>
    <p:sldId id="595" r:id="rId8"/>
    <p:sldId id="601" r:id="rId9"/>
    <p:sldId id="603" r:id="rId10"/>
    <p:sldId id="596" r:id="rId11"/>
    <p:sldId id="597" r:id="rId12"/>
    <p:sldId id="598" r:id="rId13"/>
    <p:sldId id="599" r:id="rId14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80FF"/>
    <a:srgbClr val="000080"/>
    <a:srgbClr val="000000"/>
    <a:srgbClr val="E6E6E6"/>
    <a:srgbClr val="008000"/>
    <a:srgbClr val="800000"/>
    <a:srgbClr val="FF0000"/>
    <a:srgbClr val="E8FF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4211" autoAdjust="0"/>
    <p:restoredTop sz="94699" autoAdjust="0"/>
  </p:normalViewPr>
  <p:slideViewPr>
    <p:cSldViewPr>
      <p:cViewPr varScale="1">
        <p:scale>
          <a:sx n="114" d="100"/>
          <a:sy n="114" d="100"/>
        </p:scale>
        <p:origin x="-7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8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3FC40-8FF4-B648-9902-2E5B9316F8A6}" type="datetimeFigureOut">
              <a:rPr lang="en-US" smtClean="0"/>
              <a:pPr/>
              <a:t>4/24/11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37373-69B3-3845-8114-F12A506E4C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>
                <a:latin typeface="Symbol" pitchFamily="18" charset="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>
                <a:latin typeface="Symbol" pitchFamily="18" charset="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>
                <a:latin typeface="Symbol" pitchFamily="18" charset="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>
                <a:latin typeface="Symbol" pitchFamily="18" charset="2"/>
              </a:defRPr>
            </a:lvl1pPr>
          </a:lstStyle>
          <a:p>
            <a:pPr>
              <a:defRPr/>
            </a:pPr>
            <a:fld id="{7DC66EAF-02F2-4A7D-99C6-F889E781DA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2F5E80-B44C-4EAB-8C9A-3DE35FCAE441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42AABE-2DBD-4148-A102-70092C74DB87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12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2402" name="Photo Editor Photo" r:id="rId3" imgW="4409524" imgH="3219899" progId="">
              <p:embed/>
            </p:oleObj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786FA-38B0-4759-86D9-3BEC1908BF7D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11618" name="Photo Editor Photo" r:id="rId3" imgW="4409524" imgH="3219899" progId="">
              <p:embed/>
            </p:oleObj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EFB23-EA50-4AAE-B1D6-CFE3C6B52B03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12642" name="Photo Editor Photo" r:id="rId3" imgW="4409524" imgH="3219899" progId="">
              <p:embed/>
            </p:oleObj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152400"/>
            <a:ext cx="19621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7340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7D506-DA2A-4341-9239-2752E92590D9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3426" name="Photo Editor Photo" r:id="rId3" imgW="4409524" imgH="3219899" progId="">
              <p:embed/>
            </p:oleObj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A3193-3FC7-410E-BCD8-5849C83ED98C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4450" name="Photo Editor Photo" r:id="rId3" imgW="4409524" imgH="3219899" progId="">
              <p:embed/>
            </p:oleObj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7A802-B96B-43EB-9DE0-8553E5C56228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5474" name="Photo Editor Photo" r:id="rId3" imgW="4409524" imgH="3219899" progId="">
              <p:embed/>
            </p:oleObj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C5F60-AA10-4231-8512-4519B8EE76C2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6498" name="Photo Editor Photo" r:id="rId3" imgW="4409524" imgH="3219899" progId="">
              <p:embed/>
            </p:oleObj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7A571-8579-4F08-BA35-3BA92B955D0B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7522" name="Photo Editor Photo" r:id="rId3" imgW="4409524" imgH="3219899" progId="">
              <p:embed/>
            </p:oleObj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0CE76-A7CB-4447-BEE5-F2BD29722595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3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8546" name="Photo Editor Photo" r:id="rId3" imgW="4409524" imgH="3219899" progId="">
              <p:embed/>
            </p:oleObj>
          </a:graphicData>
        </a:graphic>
      </p:graphicFrame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48C08-EE4F-437F-9C7E-6D79254D4E84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9570" name="Photo Editor Photo" r:id="rId3" imgW="4409524" imgH="3219899" progId="">
              <p:embed/>
            </p:oleObj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F5FFF-2386-4F83-AC60-46F58AE28D76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10594" name="Photo Editor Photo" r:id="rId3" imgW="4409524" imgH="3219899" progId="">
              <p:embed/>
            </p:oleObj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79575-16C9-4DA3-B1DD-127EA016EBA1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830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383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 i="1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sp>
        <p:nvSpPr>
          <p:cNvPr id="7383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900" b="0" i="1">
                <a:latin typeface="+mn-lt"/>
              </a:defRPr>
            </a:lvl1pPr>
          </a:lstStyle>
          <a:p>
            <a:pPr>
              <a:defRPr/>
            </a:pPr>
            <a:fld id="{A43484E5-4A83-4A84-90DC-804A670963E1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524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38312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26" name="Photo Editor Photo" r:id="rId14" imgW="4409524" imgH="3219899" progId="">
              <p:embed/>
            </p:oleObj>
          </a:graphicData>
        </a:graphic>
      </p:graphicFrame>
      <p:sp>
        <p:nvSpPr>
          <p:cNvPr id="738315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73831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14A0A0-897A-49E7-BFF7-EF0BEC676A17}" type="slidenum">
              <a:rPr lang="en-US" smtClean="0"/>
              <a:pPr>
                <a:defRPr/>
              </a:pPr>
              <a:t>1</a:t>
            </a:fld>
            <a:endParaRPr lang="en-US" sz="1400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" y="1981200"/>
            <a:ext cx="8458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0" kern="0" dirty="0" smtClean="0">
                <a:solidFill>
                  <a:srgbClr val="3333CC"/>
                </a:solidFill>
              </a:rPr>
              <a:t>Transmission Monitoring Telescope and Suspension – TMS</a:t>
            </a:r>
          </a:p>
          <a:p>
            <a:pPr algn="ctr"/>
            <a:endParaRPr lang="en-US" sz="2400" b="0" kern="0" dirty="0" smtClean="0">
              <a:solidFill>
                <a:srgbClr val="3333CC"/>
              </a:solidFill>
            </a:endParaRPr>
          </a:p>
          <a:p>
            <a:pPr algn="ctr"/>
            <a:r>
              <a:rPr lang="en-US" sz="2400" b="0" kern="0" dirty="0" smtClean="0">
                <a:solidFill>
                  <a:srgbClr val="3333CC"/>
                </a:solidFill>
              </a:rPr>
              <a:t>Eric Gustafson</a:t>
            </a:r>
          </a:p>
          <a:p>
            <a:pPr algn="ctr"/>
            <a:endParaRPr lang="en-US" sz="2400" b="0" kern="0" dirty="0" smtClean="0">
              <a:solidFill>
                <a:srgbClr val="3333CC"/>
              </a:solidFill>
            </a:endParaRPr>
          </a:p>
          <a:p>
            <a:pPr algn="ctr"/>
            <a:endParaRPr lang="en-US" sz="2400" b="0" kern="0" dirty="0" smtClean="0">
              <a:solidFill>
                <a:srgbClr val="3333CC"/>
              </a:solidFill>
            </a:endParaRPr>
          </a:p>
          <a:p>
            <a:pPr algn="ctr"/>
            <a:r>
              <a:rPr lang="en-US" sz="2400" b="0" kern="0" dirty="0" smtClean="0">
                <a:solidFill>
                  <a:srgbClr val="3333CC"/>
                </a:solidFill>
              </a:rPr>
              <a:t>aLIGO NSF Review</a:t>
            </a:r>
          </a:p>
          <a:p>
            <a:pPr algn="ctr"/>
            <a:r>
              <a:rPr lang="en-US" sz="2400" b="0" kern="0" dirty="0" smtClean="0">
                <a:solidFill>
                  <a:srgbClr val="3333CC"/>
                </a:solidFill>
              </a:rPr>
              <a:t>LIGO Livingston Observatory</a:t>
            </a:r>
          </a:p>
          <a:p>
            <a:pPr algn="ctr"/>
            <a:endParaRPr lang="en-US" sz="2400" b="0" kern="0" dirty="0" smtClean="0">
              <a:solidFill>
                <a:srgbClr val="3333CC"/>
              </a:solidFill>
            </a:endParaRPr>
          </a:p>
          <a:p>
            <a:pPr algn="ctr"/>
            <a:endParaRPr lang="en-US" sz="2400" b="0" kern="0" dirty="0" smtClean="0">
              <a:solidFill>
                <a:srgbClr val="3333CC"/>
              </a:solidFill>
            </a:endParaRPr>
          </a:p>
          <a:p>
            <a:pPr algn="ctr"/>
            <a:endParaRPr lang="en-US" sz="2400" b="0" kern="0" dirty="0" smtClean="0">
              <a:solidFill>
                <a:srgbClr val="3333CC"/>
              </a:solidFill>
            </a:endParaRPr>
          </a:p>
          <a:p>
            <a:pPr algn="ctr"/>
            <a:r>
              <a:rPr lang="en-US" sz="2400" b="0" kern="0" dirty="0" smtClean="0">
                <a:solidFill>
                  <a:srgbClr val="3333CC"/>
                </a:solidFill>
              </a:rPr>
              <a:t>April 25-27, 2011</a:t>
            </a:r>
          </a:p>
          <a:p>
            <a:pPr algn="ctr"/>
            <a:endParaRPr lang="en-US" sz="2400" dirty="0">
              <a:solidFill>
                <a:srgbClr val="3333CC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Auxiliary Optical Systems - AOS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5486400" cy="609600"/>
          </a:xfrm>
        </p:spPr>
        <p:txBody>
          <a:bodyPr/>
          <a:lstStyle/>
          <a:p>
            <a:r>
              <a:rPr lang="en-US" dirty="0" smtClean="0"/>
              <a:t>TMS Development Plan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2743200" y="1676400"/>
            <a:ext cx="3962400" cy="4572000"/>
          </a:xfrm>
        </p:spPr>
        <p:txBody>
          <a:bodyPr/>
          <a:lstStyle/>
          <a:p>
            <a:r>
              <a:rPr lang="en-US" sz="1800" dirty="0" smtClean="0">
                <a:solidFill>
                  <a:srgbClr val="3333CC"/>
                </a:solidFill>
              </a:rPr>
              <a:t>Preliminary Design Review completed - May 2010  </a:t>
            </a:r>
            <a:r>
              <a:rPr lang="en-US" sz="1800" dirty="0" smtClean="0">
                <a:solidFill>
                  <a:srgbClr val="3333CC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1800" dirty="0" smtClean="0">
              <a:solidFill>
                <a:srgbClr val="3333CC"/>
              </a:solidFill>
            </a:endParaRPr>
          </a:p>
          <a:p>
            <a:r>
              <a:rPr lang="en-US" sz="1800" dirty="0" smtClean="0">
                <a:solidFill>
                  <a:srgbClr val="3333CC"/>
                </a:solidFill>
              </a:rPr>
              <a:t>Telescope First Article build – May 2011</a:t>
            </a:r>
          </a:p>
          <a:p>
            <a:r>
              <a:rPr lang="en-US" sz="1800" dirty="0" smtClean="0">
                <a:solidFill>
                  <a:srgbClr val="3333CC"/>
                </a:solidFill>
              </a:rPr>
              <a:t>Final Design Phase</a:t>
            </a:r>
          </a:p>
          <a:p>
            <a:pPr lvl="1"/>
            <a:r>
              <a:rPr lang="en-US" sz="1800" dirty="0" smtClean="0">
                <a:solidFill>
                  <a:srgbClr val="3333CC"/>
                </a:solidFill>
              </a:rPr>
              <a:t>Optical Table tests completed – April 2011 </a:t>
            </a:r>
            <a:r>
              <a:rPr lang="en-US" sz="1800" dirty="0" smtClean="0">
                <a:solidFill>
                  <a:srgbClr val="3333CC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1800" dirty="0" smtClean="0">
              <a:solidFill>
                <a:srgbClr val="3333CC"/>
              </a:solidFill>
            </a:endParaRPr>
          </a:p>
          <a:p>
            <a:pPr lvl="1"/>
            <a:r>
              <a:rPr lang="en-US" sz="1800" dirty="0" smtClean="0">
                <a:solidFill>
                  <a:srgbClr val="3333CC"/>
                </a:solidFill>
              </a:rPr>
              <a:t>Telescope First  Article tests completed  –  June 2011</a:t>
            </a:r>
          </a:p>
          <a:p>
            <a:pPr lvl="1"/>
            <a:r>
              <a:rPr lang="en-US" sz="1800" dirty="0" smtClean="0">
                <a:solidFill>
                  <a:srgbClr val="3333CC"/>
                </a:solidFill>
              </a:rPr>
              <a:t>Suspension testing completed – March 2011 </a:t>
            </a:r>
            <a:r>
              <a:rPr lang="en-US" sz="1800" dirty="0" smtClean="0">
                <a:solidFill>
                  <a:srgbClr val="3333CC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1800" dirty="0" smtClean="0">
              <a:solidFill>
                <a:srgbClr val="3333CC"/>
              </a:solidFill>
            </a:endParaRPr>
          </a:p>
          <a:p>
            <a:pPr lvl="1"/>
            <a:r>
              <a:rPr lang="en-US" sz="1800" dirty="0" smtClean="0">
                <a:solidFill>
                  <a:srgbClr val="3333CC"/>
                </a:solidFill>
              </a:rPr>
              <a:t>FDR completed – June 2011</a:t>
            </a:r>
          </a:p>
          <a:p>
            <a:pPr lvl="1"/>
            <a:r>
              <a:rPr lang="en-US" sz="1800" dirty="0" smtClean="0">
                <a:solidFill>
                  <a:srgbClr val="3333CC"/>
                </a:solidFill>
              </a:rPr>
              <a:t>Update all drawings – June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2BA14C-36C4-415D-B5E2-E94327BBA2E1}" type="slidenum">
              <a:rPr lang="en-US" smtClean="0"/>
              <a:pPr>
                <a:defRPr/>
              </a:pPr>
              <a:t>10</a:t>
            </a:fld>
            <a:endParaRPr lang="en-US" sz="1400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28800"/>
            <a:ext cx="2667000" cy="2326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267200"/>
            <a:ext cx="2667000" cy="2369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436" y="1600200"/>
            <a:ext cx="2464564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588" y="3352800"/>
            <a:ext cx="2112621" cy="3505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8229600" cy="533400"/>
          </a:xfrm>
        </p:spPr>
        <p:txBody>
          <a:bodyPr/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TMS Project Organization and Plans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8915400" cy="5181600"/>
          </a:xfrm>
        </p:spPr>
        <p:txBody>
          <a:bodyPr/>
          <a:lstStyle/>
          <a:p>
            <a:r>
              <a:rPr lang="en-US" sz="1800" dirty="0" smtClean="0">
                <a:solidFill>
                  <a:srgbClr val="114FFB"/>
                </a:solidFill>
              </a:rPr>
              <a:t>Project Organization</a:t>
            </a:r>
          </a:p>
          <a:p>
            <a:pPr lvl="1"/>
            <a:r>
              <a:rPr lang="en-US" sz="1800" dirty="0" smtClean="0">
                <a:solidFill>
                  <a:srgbClr val="114FFB"/>
                </a:solidFill>
              </a:rPr>
              <a:t>Team Leader/Mechanical Engineer - Ken Mailand - Caltech</a:t>
            </a:r>
          </a:p>
          <a:p>
            <a:pPr lvl="1"/>
            <a:r>
              <a:rPr lang="en-US" sz="1800" dirty="0" smtClean="0">
                <a:solidFill>
                  <a:srgbClr val="114FFB"/>
                </a:solidFill>
              </a:rPr>
              <a:t>Cognizant Scientist - Sam Waldman – MIT</a:t>
            </a:r>
          </a:p>
          <a:p>
            <a:pPr lvl="1"/>
            <a:r>
              <a:rPr lang="en-US" sz="1800" dirty="0" smtClean="0">
                <a:solidFill>
                  <a:srgbClr val="114FFB"/>
                </a:solidFill>
              </a:rPr>
              <a:t>Telescope Optical Design – Mike Smith - Caltech</a:t>
            </a:r>
          </a:p>
          <a:p>
            <a:pPr lvl="1"/>
            <a:r>
              <a:rPr lang="en-US" sz="1800" dirty="0" smtClean="0">
                <a:solidFill>
                  <a:srgbClr val="114FFB"/>
                </a:solidFill>
              </a:rPr>
              <a:t>Mechanical Designer – Mike Miller– Caltech</a:t>
            </a:r>
          </a:p>
          <a:p>
            <a:pPr lvl="1"/>
            <a:r>
              <a:rPr lang="en-US" sz="1800" dirty="0" smtClean="0">
                <a:solidFill>
                  <a:srgbClr val="114FFB"/>
                </a:solidFill>
              </a:rPr>
              <a:t>Draftsperson - </a:t>
            </a:r>
            <a:r>
              <a:rPr lang="en-US" sz="1800" dirty="0" smtClean="0">
                <a:solidFill>
                  <a:srgbClr val="FF0000"/>
                </a:solidFill>
              </a:rPr>
              <a:t>Jesse Terraza </a:t>
            </a:r>
            <a:r>
              <a:rPr lang="en-US" sz="1800" dirty="0" smtClean="0">
                <a:solidFill>
                  <a:srgbClr val="114FFB"/>
                </a:solidFill>
              </a:rPr>
              <a:t>– Caltech</a:t>
            </a:r>
          </a:p>
          <a:p>
            <a:pPr lvl="1"/>
            <a:r>
              <a:rPr lang="en-US" sz="1800" dirty="0" smtClean="0">
                <a:solidFill>
                  <a:srgbClr val="114FFB"/>
                </a:solidFill>
              </a:rPr>
              <a:t>Electronics – Jay Heefner – Caltech</a:t>
            </a:r>
          </a:p>
          <a:p>
            <a:pPr lvl="1"/>
            <a:r>
              <a:rPr lang="en-US" sz="1800" dirty="0" smtClean="0">
                <a:solidFill>
                  <a:srgbClr val="114FFB"/>
                </a:solidFill>
              </a:rPr>
              <a:t>Suspensions Modeling - Matt Evans - MIT</a:t>
            </a:r>
          </a:p>
          <a:p>
            <a:pPr lvl="1"/>
            <a:r>
              <a:rPr lang="en-US" sz="1800" dirty="0" smtClean="0">
                <a:solidFill>
                  <a:srgbClr val="114FFB"/>
                </a:solidFill>
              </a:rPr>
              <a:t>Suspensions Testing – </a:t>
            </a:r>
            <a:r>
              <a:rPr lang="en-US" sz="1800" dirty="0" smtClean="0">
                <a:solidFill>
                  <a:srgbClr val="FF0000"/>
                </a:solidFill>
              </a:rPr>
              <a:t>Bill Kells </a:t>
            </a:r>
            <a:r>
              <a:rPr lang="en-US" sz="1800" dirty="0" smtClean="0">
                <a:solidFill>
                  <a:srgbClr val="114FFB"/>
                </a:solidFill>
              </a:rPr>
              <a:t>- Caltech</a:t>
            </a:r>
          </a:p>
          <a:p>
            <a:pPr lvl="1"/>
            <a:r>
              <a:rPr lang="en-US" sz="1800" dirty="0" smtClean="0">
                <a:solidFill>
                  <a:srgbClr val="114FFB"/>
                </a:solidFill>
              </a:rPr>
              <a:t>Optical Testing - Virginio Sannibale – Caltech</a:t>
            </a:r>
          </a:p>
          <a:p>
            <a:pPr lvl="1"/>
            <a:r>
              <a:rPr lang="en-US" sz="1800" dirty="0" smtClean="0">
                <a:solidFill>
                  <a:srgbClr val="114FFB"/>
                </a:solidFill>
              </a:rPr>
              <a:t>Assembly Technician – </a:t>
            </a:r>
            <a:r>
              <a:rPr lang="en-US" sz="1800" dirty="0" smtClean="0">
                <a:solidFill>
                  <a:srgbClr val="FF0000"/>
                </a:solidFill>
              </a:rPr>
              <a:t>Larry Mossberger </a:t>
            </a:r>
            <a:r>
              <a:rPr lang="en-US" sz="1800" dirty="0" smtClean="0">
                <a:solidFill>
                  <a:srgbClr val="114FFB"/>
                </a:solidFill>
              </a:rPr>
              <a:t>- Caltech</a:t>
            </a:r>
          </a:p>
          <a:p>
            <a:pPr lvl="1"/>
            <a:r>
              <a:rPr lang="en-US" sz="1800" dirty="0" smtClean="0">
                <a:solidFill>
                  <a:srgbClr val="114FFB"/>
                </a:solidFill>
              </a:rPr>
              <a:t>Project Engineer and Planning – </a:t>
            </a:r>
            <a:r>
              <a:rPr lang="en-US" sz="1800" dirty="0" smtClean="0">
                <a:solidFill>
                  <a:srgbClr val="FF0000"/>
                </a:solidFill>
              </a:rPr>
              <a:t>Lisa Austin </a:t>
            </a:r>
            <a:r>
              <a:rPr lang="en-US" sz="1800" dirty="0" smtClean="0">
                <a:solidFill>
                  <a:srgbClr val="114FFB"/>
                </a:solidFill>
              </a:rPr>
              <a:t>- Caltech</a:t>
            </a:r>
          </a:p>
          <a:p>
            <a:r>
              <a:rPr lang="en-US" sz="1800" dirty="0" smtClean="0">
                <a:solidFill>
                  <a:srgbClr val="114FFB"/>
                </a:solidFill>
              </a:rPr>
              <a:t>Project Plans</a:t>
            </a:r>
          </a:p>
          <a:p>
            <a:pPr lvl="1"/>
            <a:r>
              <a:rPr lang="en-US" sz="1800" dirty="0" smtClean="0">
                <a:solidFill>
                  <a:srgbClr val="114FFB"/>
                </a:solidFill>
              </a:rPr>
              <a:t>Reworked First Article available for Long Arm Test – June 2011</a:t>
            </a:r>
          </a:p>
          <a:p>
            <a:pPr lvl="1"/>
            <a:r>
              <a:rPr lang="en-US" sz="1800" dirty="0" smtClean="0">
                <a:solidFill>
                  <a:srgbClr val="114FFB"/>
                </a:solidFill>
              </a:rPr>
              <a:t>Remaining production units available – December  2011</a:t>
            </a:r>
          </a:p>
          <a:p>
            <a:pPr lvl="1"/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061C43-68A0-4B3A-90D0-A2A3F3BDBEB7}" type="slidenum">
              <a:rPr lang="en-US" smtClean="0"/>
              <a:pPr>
                <a:defRPr/>
              </a:pPr>
              <a:t>11</a:t>
            </a:fld>
            <a:endParaRPr lang="en-US" sz="1400" i="0" dirty="0"/>
          </a:p>
        </p:txBody>
      </p:sp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7289" y="2743200"/>
            <a:ext cx="338671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34400" cy="609600"/>
          </a:xfrm>
        </p:spPr>
        <p:txBody>
          <a:bodyPr/>
          <a:lstStyle/>
          <a:p>
            <a:r>
              <a:rPr lang="en-US" dirty="0" smtClean="0"/>
              <a:t> TMS Challenges, Risks, and Mitigations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610600" cy="4191000"/>
          </a:xfrm>
        </p:spPr>
        <p:txBody>
          <a:bodyPr/>
          <a:lstStyle/>
          <a:p>
            <a:r>
              <a:rPr lang="en-US" dirty="0" smtClean="0">
                <a:solidFill>
                  <a:srgbClr val="3333CC"/>
                </a:solidFill>
              </a:rPr>
              <a:t>Getting First Article delivered to Hanford in time for the Long Arm Test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Draftsperson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Assembly Technician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Project Engineer and Planning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Optical Aligning and focusing double off axis parabolic telescope</a:t>
            </a:r>
          </a:p>
          <a:p>
            <a:pPr lvl="1"/>
            <a:r>
              <a:rPr lang="en-US" sz="1800" dirty="0" smtClean="0">
                <a:solidFill>
                  <a:srgbClr val="3333CC"/>
                </a:solidFill>
              </a:rPr>
              <a:t>Course alignment with auto collimating telescope</a:t>
            </a:r>
          </a:p>
          <a:p>
            <a:pPr lvl="1"/>
            <a:r>
              <a:rPr lang="en-US" sz="1800" dirty="0" smtClean="0">
                <a:solidFill>
                  <a:srgbClr val="3333CC"/>
                </a:solidFill>
              </a:rPr>
              <a:t>Fine alignment with Shack-Hartmann sensor</a:t>
            </a:r>
          </a:p>
          <a:p>
            <a:pPr lvl="1"/>
            <a:r>
              <a:rPr lang="en-US" sz="1800" dirty="0" smtClean="0">
                <a:solidFill>
                  <a:srgbClr val="3333CC"/>
                </a:solidFill>
              </a:rPr>
              <a:t>Simulation of final alignment with ray tracing simulation</a:t>
            </a:r>
          </a:p>
          <a:p>
            <a:pPr lvl="1"/>
            <a:r>
              <a:rPr lang="en-US" sz="1800" dirty="0" smtClean="0">
                <a:solidFill>
                  <a:srgbClr val="3333CC"/>
                </a:solidFill>
              </a:rPr>
              <a:t>Incoming testing of all parabolic mirrors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Delivery of off-axis parabolic mirrors</a:t>
            </a:r>
          </a:p>
          <a:p>
            <a:pPr lvl="1"/>
            <a:r>
              <a:rPr lang="en-US" sz="1800" dirty="0" smtClean="0">
                <a:solidFill>
                  <a:srgbClr val="3333CC"/>
                </a:solidFill>
              </a:rPr>
              <a:t>Two suppliers</a:t>
            </a:r>
          </a:p>
          <a:p>
            <a:pPr lvl="1"/>
            <a:r>
              <a:rPr lang="en-US" sz="1800" dirty="0" smtClean="0">
                <a:solidFill>
                  <a:srgbClr val="3333CC"/>
                </a:solidFill>
              </a:rPr>
              <a:t>First Article already Received August 2010 and second Due April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631B88-6977-4862-9FC5-085685973DA7}" type="slidenum">
              <a:rPr lang="en-US" smtClean="0"/>
              <a:pPr>
                <a:defRPr/>
              </a:pPr>
              <a:t>12</a:t>
            </a:fld>
            <a:endParaRPr lang="en-US" sz="1400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206264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191000"/>
            <a:ext cx="2087383" cy="2319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2438400"/>
            <a:ext cx="3048000" cy="2914511"/>
          </a:xfrm>
          <a:prstGeom prst="rect">
            <a:avLst/>
          </a:prstGeom>
        </p:spPr>
      </p:pic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7239000" cy="762000"/>
          </a:xfrm>
        </p:spPr>
        <p:txBody>
          <a:bodyPr/>
          <a:lstStyle/>
          <a:p>
            <a:r>
              <a:rPr lang="en-US" dirty="0" smtClean="0"/>
              <a:t>TMS Near Term Activities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1981200" y="1828800"/>
            <a:ext cx="4343400" cy="4267200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2"/>
                </a:solidFill>
              </a:rPr>
              <a:t>Build and Test First Article Telescope – June 2011</a:t>
            </a:r>
          </a:p>
          <a:p>
            <a:r>
              <a:rPr lang="en-US" sz="1800" dirty="0" smtClean="0">
                <a:solidFill>
                  <a:schemeClr val="accent2"/>
                </a:solidFill>
              </a:rPr>
              <a:t>Design and procure the equipment needed for testing</a:t>
            </a: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Suspension test stand – Caltech – May 2011</a:t>
            </a: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Electronics test stand – Caltech Completed </a:t>
            </a:r>
            <a:r>
              <a:rPr lang="en-US" sz="1800" dirty="0" smtClean="0">
                <a:solidFill>
                  <a:schemeClr val="accent2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1800" dirty="0" smtClean="0">
              <a:solidFill>
                <a:schemeClr val="accent2"/>
              </a:solidFill>
            </a:endParaRP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Fixturing for Telescope testing – Caltech – May 2011</a:t>
            </a:r>
          </a:p>
          <a:p>
            <a:r>
              <a:rPr lang="en-US" sz="1800" dirty="0" smtClean="0">
                <a:solidFill>
                  <a:schemeClr val="accent2"/>
                </a:solidFill>
              </a:rPr>
              <a:t>Final Design Review – June 2011</a:t>
            </a:r>
          </a:p>
          <a:p>
            <a:r>
              <a:rPr lang="en-US" sz="1800" dirty="0" smtClean="0">
                <a:solidFill>
                  <a:schemeClr val="accent2"/>
                </a:solidFill>
              </a:rPr>
              <a:t>Rework First Article Telescope in time for Long Arm Test</a:t>
            </a:r>
          </a:p>
          <a:p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5106B5-06A5-46FD-AA76-A47637EAF3F4}" type="slidenum">
              <a:rPr lang="en-US" smtClean="0"/>
              <a:pPr>
                <a:defRPr/>
              </a:pPr>
              <a:t>13</a:t>
            </a:fld>
            <a:endParaRPr lang="en-US" sz="1400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dirty="0" smtClean="0"/>
              <a:t>Auxiliary Optical System Talks Outline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76200" y="2286000"/>
            <a:ext cx="8915400" cy="3352800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2"/>
                </a:solidFill>
                <a:ea typeface="ＭＳ Ｐゴシック"/>
                <a:cs typeface="ＭＳ Ｐゴシック"/>
              </a:rPr>
              <a:t>Transmission Monitoring Telescope and Suspension (TMS) – Eric Gustafson</a:t>
            </a:r>
          </a:p>
          <a:p>
            <a:r>
              <a:rPr lang="en-US" sz="2400" dirty="0" smtClean="0">
                <a:solidFill>
                  <a:schemeClr val="accent2"/>
                </a:solidFill>
                <a:ea typeface="ＭＳ Ｐゴシック"/>
                <a:cs typeface="ＭＳ Ｐゴシック"/>
              </a:rPr>
              <a:t>Optical Levers (OptLev) – Eric James</a:t>
            </a:r>
          </a:p>
          <a:p>
            <a:r>
              <a:rPr lang="en-US" sz="2400" dirty="0" smtClean="0">
                <a:solidFill>
                  <a:schemeClr val="accent2"/>
                </a:solidFill>
                <a:ea typeface="ＭＳ Ｐゴシック"/>
                <a:cs typeface="ＭＳ Ｐゴシック"/>
              </a:rPr>
              <a:t>Thermal Compensation System (TCS) – Phil Willems</a:t>
            </a:r>
          </a:p>
          <a:p>
            <a:r>
              <a:rPr lang="en-US" sz="2400" dirty="0" smtClean="0">
                <a:solidFill>
                  <a:schemeClr val="accent2"/>
                </a:solidFill>
                <a:ea typeface="ＭＳ Ｐゴシック"/>
                <a:cs typeface="ＭＳ Ｐゴシック"/>
              </a:rPr>
              <a:t>Initial Alignment System (IAS) – Doug Cook</a:t>
            </a:r>
          </a:p>
          <a:p>
            <a:r>
              <a:rPr lang="en-US" sz="2400" dirty="0" smtClean="0">
                <a:solidFill>
                  <a:schemeClr val="accent2"/>
                </a:solidFill>
                <a:ea typeface="ＭＳ Ｐゴシック"/>
                <a:cs typeface="ＭＳ Ｐゴシック"/>
              </a:rPr>
              <a:t>Photon Calibration System (PhotonCal) – Rick Savage</a:t>
            </a:r>
          </a:p>
          <a:p>
            <a:r>
              <a:rPr lang="en-US" sz="2400" dirty="0" smtClean="0">
                <a:solidFill>
                  <a:schemeClr val="accent2"/>
                </a:solidFill>
                <a:ea typeface="ＭＳ Ｐゴシック"/>
                <a:cs typeface="ＭＳ Ｐゴシック"/>
              </a:rPr>
              <a:t>Stray Light Control (SLC) and Viewports (VP) – Mike Smith</a:t>
            </a:r>
          </a:p>
          <a:p>
            <a:pPr>
              <a:buNone/>
            </a:pPr>
            <a:endParaRPr lang="en-US" sz="4000" dirty="0" smtClean="0">
              <a:ea typeface="ＭＳ Ｐゴシック"/>
              <a:cs typeface="ＭＳ Ｐゴシック"/>
            </a:endParaRPr>
          </a:p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893E58-4CFA-47BF-86FB-D13DCBF90736}" type="slidenum">
              <a:rPr lang="en-US" smtClean="0"/>
              <a:pPr>
                <a:defRPr/>
              </a:pPr>
              <a:t>2</a:t>
            </a:fld>
            <a:endParaRPr lang="en-US" sz="1400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766887"/>
            <a:ext cx="556260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759107-F505-4638-8E4C-460C68ED3115}" type="slidenum">
              <a:rPr lang="en-US"/>
              <a:pPr>
                <a:defRPr/>
              </a:pPr>
              <a:t>3</a:t>
            </a:fld>
            <a:endParaRPr lang="en-US" sz="1400" i="0" dirty="0"/>
          </a:p>
        </p:txBody>
      </p:sp>
      <p:sp>
        <p:nvSpPr>
          <p:cNvPr id="71684" name="Text Box 2"/>
          <p:cNvSpPr txBox="1">
            <a:spLocks noChangeArrowheads="1"/>
          </p:cNvSpPr>
          <p:nvPr/>
        </p:nvSpPr>
        <p:spPr bwMode="auto">
          <a:xfrm>
            <a:off x="5942013" y="265113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0" dirty="0">
                <a:latin typeface="Times New Roman" pitchFamily="18" charset="0"/>
              </a:rPr>
              <a:t> </a:t>
            </a:r>
          </a:p>
        </p:txBody>
      </p:sp>
      <p:sp>
        <p:nvSpPr>
          <p:cNvPr id="7168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66800" y="381000"/>
            <a:ext cx="8077200" cy="1143000"/>
          </a:xfrm>
        </p:spPr>
        <p:txBody>
          <a:bodyPr/>
          <a:lstStyle/>
          <a:p>
            <a:r>
              <a:rPr lang="en-US" sz="2800" dirty="0" smtClean="0"/>
              <a:t>Transmission Monitoring Telescope and Suspension - TMS</a:t>
            </a:r>
          </a:p>
        </p:txBody>
      </p:sp>
      <p:pic>
        <p:nvPicPr>
          <p:cNvPr id="71686" name="Picture 2" descr="fullassemb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1676400"/>
            <a:ext cx="3581400" cy="41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7" name="TextBox 9"/>
          <p:cNvSpPr txBox="1">
            <a:spLocks noChangeArrowheads="1"/>
          </p:cNvSpPr>
          <p:nvPr/>
        </p:nvSpPr>
        <p:spPr bwMode="auto">
          <a:xfrm>
            <a:off x="7772400" y="5791200"/>
            <a:ext cx="6177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/>
              <a:t>TMS</a:t>
            </a:r>
            <a:endParaRPr lang="en-US" sz="1600" dirty="0"/>
          </a:p>
        </p:txBody>
      </p:sp>
      <p:cxnSp>
        <p:nvCxnSpPr>
          <p:cNvPr id="71688" name="Straight Arrow Connector 11"/>
          <p:cNvCxnSpPr>
            <a:cxnSpLocks noChangeShapeType="1"/>
          </p:cNvCxnSpPr>
          <p:nvPr/>
        </p:nvCxnSpPr>
        <p:spPr bwMode="auto">
          <a:xfrm rot="10800000" flipV="1">
            <a:off x="7086600" y="6096000"/>
            <a:ext cx="685800" cy="152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71689" name="TextBox 12"/>
          <p:cNvSpPr txBox="1">
            <a:spLocks noChangeArrowheads="1"/>
          </p:cNvSpPr>
          <p:nvPr/>
        </p:nvSpPr>
        <p:spPr bwMode="auto">
          <a:xfrm>
            <a:off x="990600" y="1676400"/>
            <a:ext cx="6177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/>
              <a:t>TMS</a:t>
            </a:r>
            <a:endParaRPr lang="en-US" sz="1600" dirty="0"/>
          </a:p>
        </p:txBody>
      </p:sp>
      <p:cxnSp>
        <p:nvCxnSpPr>
          <p:cNvPr id="71690" name="Straight Arrow Connector 13"/>
          <p:cNvCxnSpPr>
            <a:cxnSpLocks noChangeShapeType="1"/>
          </p:cNvCxnSpPr>
          <p:nvPr/>
        </p:nvCxnSpPr>
        <p:spPr bwMode="auto">
          <a:xfrm>
            <a:off x="1600200" y="1828800"/>
            <a:ext cx="685800" cy="762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199" y="1752600"/>
            <a:ext cx="2480323" cy="3581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33599"/>
            <a:ext cx="2141272" cy="29718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057399"/>
            <a:ext cx="4267200" cy="4317169"/>
          </a:xfrm>
          <a:prstGeom prst="rect">
            <a:avLst/>
          </a:prstGeom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6096000" cy="6096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TMS Functions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5257800" cy="4038600"/>
          </a:xfrm>
        </p:spPr>
        <p:txBody>
          <a:bodyPr/>
          <a:lstStyle/>
          <a:p>
            <a:r>
              <a:rPr lang="en-US" sz="2400" dirty="0" smtClean="0">
                <a:solidFill>
                  <a:srgbClr val="3333CC"/>
                </a:solidFill>
                <a:ea typeface="ＭＳ Ｐゴシック"/>
                <a:cs typeface="ＭＳ Ｐゴシック"/>
              </a:rPr>
              <a:t>Collects 1064 nm light transmitting through ETM and provides it for Interferometer Sensing and Control</a:t>
            </a:r>
          </a:p>
          <a:p>
            <a:r>
              <a:rPr lang="en-US" sz="2400" dirty="0" smtClean="0">
                <a:solidFill>
                  <a:srgbClr val="3333CC"/>
                </a:solidFill>
                <a:ea typeface="ＭＳ Ｐゴシック"/>
                <a:cs typeface="ＭＳ Ｐゴシック"/>
              </a:rPr>
              <a:t>Transmits 532 nm light for Arm Length Stabilization</a:t>
            </a:r>
          </a:p>
          <a:p>
            <a:r>
              <a:rPr lang="en-US" sz="2400" dirty="0" smtClean="0">
                <a:solidFill>
                  <a:srgbClr val="3333CC"/>
                </a:solidFill>
                <a:ea typeface="ＭＳ Ｐゴシック"/>
                <a:cs typeface="ＭＳ Ｐゴシック"/>
              </a:rPr>
              <a:t>Transmits 532 nm for intermittent Hartmann ETM monitoring</a:t>
            </a:r>
          </a:p>
          <a:p>
            <a:r>
              <a:rPr lang="en-US" sz="2400" dirty="0" smtClean="0">
                <a:solidFill>
                  <a:srgbClr val="3333CC"/>
                </a:solidFill>
                <a:ea typeface="ＭＳ Ｐゴシック"/>
                <a:cs typeface="ＭＳ Ｐゴシック"/>
              </a:rPr>
              <a:t>Transmit any residual 1064 nm radiation to beam dump</a:t>
            </a:r>
            <a:endParaRPr lang="en-US" sz="4000" dirty="0" smtClean="0">
              <a:solidFill>
                <a:srgbClr val="3333CC"/>
              </a:solidFill>
              <a:ea typeface="ＭＳ Ｐゴシック"/>
              <a:cs typeface="ＭＳ Ｐゴシック"/>
            </a:endParaRPr>
          </a:p>
          <a:p>
            <a:endParaRPr lang="en-US" sz="2800" dirty="0" smtClean="0">
              <a:solidFill>
                <a:srgbClr val="33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893E58-4CFA-47BF-86FB-D13DCBF90736}" type="slidenum">
              <a:rPr lang="en-US" smtClean="0"/>
              <a:pPr>
                <a:defRPr/>
              </a:pPr>
              <a:t>4</a:t>
            </a:fld>
            <a:endParaRPr lang="en-US" sz="1400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F611E5-BFFC-4F3E-AC8F-27A0F4B36845}" type="slidenum">
              <a:rPr lang="en-US"/>
              <a:pPr>
                <a:defRPr/>
              </a:pPr>
              <a:t>5</a:t>
            </a:fld>
            <a:endParaRPr lang="en-US" sz="1400" i="0" dirty="0"/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81000"/>
            <a:ext cx="4876800" cy="6096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TMS Requirements </a:t>
            </a:r>
          </a:p>
        </p:txBody>
      </p:sp>
      <p:sp>
        <p:nvSpPr>
          <p:cNvPr id="73732" name="Content Placeholder 6"/>
          <p:cNvSpPr>
            <a:spLocks noGrp="1"/>
          </p:cNvSpPr>
          <p:nvPr>
            <p:ph idx="1"/>
          </p:nvPr>
        </p:nvSpPr>
        <p:spPr>
          <a:xfrm>
            <a:off x="304800" y="1676400"/>
            <a:ext cx="8534400" cy="4876800"/>
          </a:xfrm>
        </p:spPr>
        <p:txBody>
          <a:bodyPr/>
          <a:lstStyle/>
          <a:p>
            <a:r>
              <a:rPr lang="en-US" dirty="0" smtClean="0">
                <a:solidFill>
                  <a:srgbClr val="3333CC"/>
                </a:solidFill>
              </a:rPr>
              <a:t>Suspension and Noise</a:t>
            </a:r>
          </a:p>
          <a:p>
            <a:pPr lvl="1"/>
            <a:r>
              <a:rPr lang="en-US" dirty="0" smtClean="0">
                <a:solidFill>
                  <a:srgbClr val="3333CC"/>
                </a:solidFill>
              </a:rPr>
              <a:t>6 DOF of platform are isolated</a:t>
            </a:r>
          </a:p>
          <a:p>
            <a:pPr lvl="1"/>
            <a:r>
              <a:rPr lang="en-US" dirty="0" smtClean="0">
                <a:solidFill>
                  <a:srgbClr val="3333CC"/>
                </a:solidFill>
              </a:rPr>
              <a:t>Suspension Eigen frequencies between 0.5-5 Hz</a:t>
            </a:r>
          </a:p>
          <a:p>
            <a:pPr lvl="1"/>
            <a:r>
              <a:rPr lang="en-US" dirty="0" smtClean="0">
                <a:solidFill>
                  <a:srgbClr val="3333CC"/>
                </a:solidFill>
              </a:rPr>
              <a:t>All rigid body modes damped to Q&lt;10</a:t>
            </a:r>
          </a:p>
          <a:p>
            <a:pPr lvl="1"/>
            <a:r>
              <a:rPr lang="en-US" dirty="0" smtClean="0">
                <a:solidFill>
                  <a:srgbClr val="3333CC"/>
                </a:solidFill>
              </a:rPr>
              <a:t>Above 10 Hz isolation factor &gt; 1000 all 6 DOF </a:t>
            </a:r>
          </a:p>
          <a:p>
            <a:pPr lvl="2"/>
            <a:r>
              <a:rPr lang="en-US" dirty="0" smtClean="0">
                <a:solidFill>
                  <a:srgbClr val="3333CC"/>
                </a:solidFill>
              </a:rPr>
              <a:t>Displacement noise &lt; 1 pm/ </a:t>
            </a:r>
            <a:r>
              <a:rPr lang="en-US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dirty="0" smtClean="0">
                <a:solidFill>
                  <a:srgbClr val="3333CC"/>
                </a:solidFill>
              </a:rPr>
              <a:t>(Hz)]</a:t>
            </a:r>
          </a:p>
          <a:p>
            <a:pPr lvl="2"/>
            <a:r>
              <a:rPr lang="en-US" dirty="0" smtClean="0">
                <a:solidFill>
                  <a:srgbClr val="3333CC"/>
                </a:solidFill>
              </a:rPr>
              <a:t>Angular noise &lt; 1 frad/ </a:t>
            </a:r>
            <a:r>
              <a:rPr lang="en-US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dirty="0" smtClean="0">
                <a:solidFill>
                  <a:srgbClr val="3333CC"/>
                </a:solidFill>
              </a:rPr>
              <a:t>(Hz)]</a:t>
            </a:r>
          </a:p>
          <a:p>
            <a:pPr lvl="1"/>
            <a:r>
              <a:rPr lang="en-US" dirty="0" smtClean="0">
                <a:solidFill>
                  <a:srgbClr val="3333CC"/>
                </a:solidFill>
              </a:rPr>
              <a:t>Internal modes of suspension structure 150 Hz or higher</a:t>
            </a:r>
          </a:p>
          <a:p>
            <a:pPr lvl="1"/>
            <a:r>
              <a:rPr lang="en-US" dirty="0" smtClean="0">
                <a:solidFill>
                  <a:srgbClr val="3333CC"/>
                </a:solidFill>
              </a:rPr>
              <a:t>At 3 Hz isolation factor &gt;10 all DOF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Telescope</a:t>
            </a:r>
          </a:p>
          <a:p>
            <a:pPr lvl="1"/>
            <a:r>
              <a:rPr lang="en-US" dirty="0" smtClean="0">
                <a:solidFill>
                  <a:srgbClr val="3333CC"/>
                </a:solidFill>
              </a:rPr>
              <a:t>Reduce 1064 nm beam by 20x to fit 2 inch optics on optics table</a:t>
            </a:r>
          </a:p>
          <a:p>
            <a:pPr lvl="1"/>
            <a:r>
              <a:rPr lang="en-US" dirty="0" smtClean="0">
                <a:solidFill>
                  <a:srgbClr val="3333CC"/>
                </a:solidFill>
              </a:rPr>
              <a:t>Alignment sensors with 90 degree Gouy phases within ± 10 deg.</a:t>
            </a:r>
          </a:p>
          <a:p>
            <a:pPr lvl="1"/>
            <a:r>
              <a:rPr lang="en-US" dirty="0" smtClean="0">
                <a:solidFill>
                  <a:srgbClr val="3333CC"/>
                </a:solidFill>
              </a:rPr>
              <a:t>Handle 1064 nm, 532 nm sensor wavelengths</a:t>
            </a:r>
          </a:p>
          <a:p>
            <a:endParaRPr lang="en-US" dirty="0" smtClean="0">
              <a:solidFill>
                <a:srgbClr val="3333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2209800" y="457200"/>
            <a:ext cx="5334000" cy="6096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TMS Design Concept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5486400" cy="2286000"/>
          </a:xfrm>
        </p:spPr>
        <p:txBody>
          <a:bodyPr/>
          <a:lstStyle/>
          <a:p>
            <a:r>
              <a:rPr lang="en-US" sz="1800" dirty="0" smtClean="0">
                <a:solidFill>
                  <a:srgbClr val="3333CC"/>
                </a:solidFill>
              </a:rPr>
              <a:t>Double pendulum suspension based on upper stage of Quad Suspension</a:t>
            </a:r>
          </a:p>
          <a:p>
            <a:r>
              <a:rPr lang="en-US" sz="1800" dirty="0" smtClean="0">
                <a:solidFill>
                  <a:srgbClr val="3333CC"/>
                </a:solidFill>
              </a:rPr>
              <a:t>Telescope</a:t>
            </a:r>
          </a:p>
          <a:p>
            <a:pPr lvl="1"/>
            <a:r>
              <a:rPr lang="en-US" sz="1800" dirty="0" smtClean="0">
                <a:solidFill>
                  <a:srgbClr val="3333CC"/>
                </a:solidFill>
              </a:rPr>
              <a:t>Reflective off-axis parabolic mirrors</a:t>
            </a:r>
          </a:p>
          <a:p>
            <a:pPr lvl="1"/>
            <a:r>
              <a:rPr lang="en-US" sz="1800" dirty="0" smtClean="0">
                <a:solidFill>
                  <a:srgbClr val="3333CC"/>
                </a:solidFill>
              </a:rPr>
              <a:t>Folded design</a:t>
            </a:r>
          </a:p>
          <a:p>
            <a:r>
              <a:rPr lang="en-US" sz="1800" dirty="0" smtClean="0">
                <a:solidFill>
                  <a:srgbClr val="3333CC"/>
                </a:solidFill>
              </a:rPr>
              <a:t>Optical routing done on optical table</a:t>
            </a:r>
          </a:p>
          <a:p>
            <a:r>
              <a:rPr lang="en-US" sz="1800" dirty="0" smtClean="0">
                <a:solidFill>
                  <a:srgbClr val="3333CC"/>
                </a:solidFill>
              </a:rPr>
              <a:t>High Power in vacuum beam dump</a:t>
            </a:r>
          </a:p>
          <a:p>
            <a:pPr lvl="1">
              <a:buFontTx/>
              <a:buNone/>
            </a:pPr>
            <a:endParaRPr lang="en-US" sz="1800" dirty="0" smtClean="0">
              <a:solidFill>
                <a:srgbClr val="3333CC"/>
              </a:solidFill>
            </a:endParaRPr>
          </a:p>
          <a:p>
            <a:pPr lvl="1"/>
            <a:endParaRPr lang="en-US" sz="1800" dirty="0" smtClean="0">
              <a:solidFill>
                <a:srgbClr val="3333CC"/>
              </a:solidFill>
            </a:endParaRPr>
          </a:p>
          <a:p>
            <a:pPr lvl="1"/>
            <a:endParaRPr lang="en-US" sz="1800" dirty="0" smtClean="0">
              <a:solidFill>
                <a:srgbClr val="33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65AC3D-BF05-45BC-AC6D-4B8AE78B95A8}" type="slidenum">
              <a:rPr lang="en-US" smtClean="0"/>
              <a:pPr>
                <a:defRPr/>
              </a:pPr>
              <a:t>6</a:t>
            </a:fld>
            <a:endParaRPr lang="en-US" sz="1400" i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4114800"/>
            <a:ext cx="3352801" cy="2229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114800"/>
            <a:ext cx="3352800" cy="2229255"/>
          </a:xfrm>
          <a:prstGeom prst="rect">
            <a:avLst/>
          </a:prstGeom>
        </p:spPr>
      </p:pic>
      <p:pic>
        <p:nvPicPr>
          <p:cNvPr id="7475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676400"/>
            <a:ext cx="3276600" cy="50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7696200" cy="6096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TMS Development Accomplishments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91600" cy="1371600"/>
          </a:xfrm>
        </p:spPr>
        <p:txBody>
          <a:bodyPr/>
          <a:lstStyle/>
          <a:p>
            <a:r>
              <a:rPr lang="en-US" dirty="0" smtClean="0">
                <a:solidFill>
                  <a:srgbClr val="3333CC"/>
                </a:solidFill>
              </a:rPr>
              <a:t>Compared Three Telescope Designs and selected off axis parabolic design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Telescope modeled with Ray Tracing Program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Modeled Suspension Transfer Functions with LIGO Software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0D14F-8F98-4B05-A678-A718D3DC2665}" type="slidenum">
              <a:rPr lang="en-US" smtClean="0"/>
              <a:pPr>
                <a:defRPr/>
              </a:pPr>
              <a:t>7</a:t>
            </a:fld>
            <a:endParaRPr lang="en-US" sz="1400" i="0" dirty="0"/>
          </a:p>
        </p:txBody>
      </p:sp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2"/>
          <a:srcRect l="4488" t="2563" r="6410" b="25641"/>
          <a:stretch>
            <a:fillRect/>
          </a:stretch>
        </p:blipFill>
        <p:spPr bwMode="auto">
          <a:xfrm>
            <a:off x="152400" y="3124200"/>
            <a:ext cx="52963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992582"/>
            <a:ext cx="3698875" cy="349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7AEA1-2902-5345-A471-769E941079EF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8229600" cy="685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TMS Suspension Prototype </a:t>
            </a:r>
            <a:r>
              <a:rPr lang="en-US" dirty="0"/>
              <a:t>T</a:t>
            </a:r>
            <a:r>
              <a:rPr lang="en-US" dirty="0" smtClean="0"/>
              <a:t>ests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524000"/>
            <a:ext cx="3048000" cy="4800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rgbClr val="3333CC"/>
                </a:solidFill>
              </a:rPr>
              <a:t>Establish </a:t>
            </a:r>
            <a:r>
              <a:rPr lang="en-US" sz="1800" dirty="0">
                <a:solidFill>
                  <a:srgbClr val="3333CC"/>
                </a:solidFill>
              </a:rPr>
              <a:t>all 6 BOSEMs operational and interference</a:t>
            </a:r>
            <a:r>
              <a:rPr lang="en-US" sz="1800" dirty="0" smtClean="0">
                <a:solidFill>
                  <a:srgbClr val="3333CC"/>
                </a:solidFill>
              </a:rPr>
              <a:t> free</a:t>
            </a:r>
          </a:p>
          <a:p>
            <a:r>
              <a:rPr lang="en-US" sz="1800" dirty="0" smtClean="0">
                <a:solidFill>
                  <a:srgbClr val="3333CC"/>
                </a:solidFill>
              </a:rPr>
              <a:t>Measured all </a:t>
            </a:r>
            <a:r>
              <a:rPr lang="en-US" sz="1800" dirty="0">
                <a:solidFill>
                  <a:srgbClr val="3333CC"/>
                </a:solidFill>
              </a:rPr>
              <a:t>12 body resonance frequencies</a:t>
            </a:r>
            <a:endParaRPr lang="en-US" sz="1800" dirty="0" smtClean="0">
              <a:solidFill>
                <a:srgbClr val="3333CC"/>
              </a:solidFill>
            </a:endParaRPr>
          </a:p>
          <a:p>
            <a:r>
              <a:rPr lang="en-US" sz="1800" dirty="0" smtClean="0">
                <a:solidFill>
                  <a:srgbClr val="3333CC"/>
                </a:solidFill>
              </a:rPr>
              <a:t>Response Rough </a:t>
            </a:r>
            <a:r>
              <a:rPr lang="en-US" sz="1800" dirty="0">
                <a:solidFill>
                  <a:srgbClr val="3333CC"/>
                </a:solidFill>
              </a:rPr>
              <a:t>cut at orthogonalizing</a:t>
            </a:r>
          </a:p>
          <a:p>
            <a:pPr>
              <a:buFont typeface="Monotype Sorts" charset="2"/>
              <a:buNone/>
            </a:pPr>
            <a:r>
              <a:rPr lang="en-US" sz="1800" dirty="0">
                <a:solidFill>
                  <a:srgbClr val="3333CC"/>
                </a:solidFill>
              </a:rPr>
              <a:t>     DOF </a:t>
            </a:r>
            <a:r>
              <a:rPr lang="en-US" sz="1800" dirty="0" smtClean="0">
                <a:solidFill>
                  <a:srgbClr val="3333CC"/>
                </a:solidFill>
              </a:rPr>
              <a:t>response</a:t>
            </a:r>
            <a:endParaRPr lang="en-US" sz="1400" dirty="0" smtClean="0">
              <a:solidFill>
                <a:srgbClr val="3333CC"/>
              </a:solidFill>
            </a:endParaRPr>
          </a:p>
          <a:p>
            <a:r>
              <a:rPr lang="en-US" sz="1800" dirty="0">
                <a:solidFill>
                  <a:srgbClr val="3333CC"/>
                </a:solidFill>
              </a:rPr>
              <a:t>Confirm</a:t>
            </a:r>
            <a:r>
              <a:rPr lang="en-US" sz="1800" dirty="0" smtClean="0">
                <a:solidFill>
                  <a:srgbClr val="3333CC"/>
                </a:solidFill>
              </a:rPr>
              <a:t> resonant frequencies assignments via TF for all DOFs</a:t>
            </a:r>
          </a:p>
          <a:p>
            <a:r>
              <a:rPr lang="en-US" sz="1800" dirty="0" smtClean="0">
                <a:solidFill>
                  <a:srgbClr val="3333CC"/>
                </a:solidFill>
              </a:rPr>
              <a:t>Good agreement </a:t>
            </a:r>
            <a:r>
              <a:rPr lang="en-US" sz="1800" dirty="0">
                <a:solidFill>
                  <a:srgbClr val="3333CC"/>
                </a:solidFill>
              </a:rPr>
              <a:t>with</a:t>
            </a:r>
          </a:p>
          <a:p>
            <a:pPr>
              <a:buFont typeface="Monotype Sorts" charset="2"/>
              <a:buNone/>
            </a:pPr>
            <a:r>
              <a:rPr lang="en-US" sz="1800" dirty="0">
                <a:solidFill>
                  <a:srgbClr val="3333CC"/>
                </a:solidFill>
              </a:rPr>
              <a:t>     prototype </a:t>
            </a:r>
            <a:r>
              <a:rPr lang="en-US" sz="1800" dirty="0" smtClean="0">
                <a:solidFill>
                  <a:srgbClr val="3333CC"/>
                </a:solidFill>
              </a:rPr>
              <a:t>model</a:t>
            </a:r>
          </a:p>
          <a:p>
            <a:r>
              <a:rPr lang="en-US" sz="1800" dirty="0" smtClean="0">
                <a:solidFill>
                  <a:srgbClr val="3333CC"/>
                </a:solidFill>
              </a:rPr>
              <a:t>Established </a:t>
            </a:r>
            <a:r>
              <a:rPr lang="en-US" sz="1800" dirty="0">
                <a:solidFill>
                  <a:srgbClr val="3333CC"/>
                </a:solidFill>
              </a:rPr>
              <a:t>good damping</a:t>
            </a:r>
            <a:r>
              <a:rPr lang="en-US" sz="1800" dirty="0" smtClean="0">
                <a:solidFill>
                  <a:srgbClr val="3333CC"/>
                </a:solidFill>
              </a:rPr>
              <a:t> </a:t>
            </a:r>
            <a:endParaRPr lang="en-US" sz="1800" dirty="0">
              <a:solidFill>
                <a:srgbClr val="3333CC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334000" y="3352800"/>
            <a:ext cx="3429000" cy="3505200"/>
            <a:chOff x="2304" y="1329"/>
            <a:chExt cx="3441" cy="3039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304" y="1329"/>
              <a:ext cx="3441" cy="3039"/>
              <a:chOff x="2319" y="1281"/>
              <a:chExt cx="3441" cy="3039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319" y="1281"/>
                <a:ext cx="3441" cy="3039"/>
                <a:chOff x="2319" y="1281"/>
                <a:chExt cx="3441" cy="3039"/>
              </a:xfrm>
            </p:grpSpPr>
            <p:pic>
              <p:nvPicPr>
                <p:cNvPr id="48133" name="Picture 5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2319" y="1281"/>
                  <a:ext cx="3441" cy="30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813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592" y="2352"/>
                  <a:ext cx="2928" cy="4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F4C518"/>
                      </a:solidFill>
                      <a:latin typeface="Tahoma" charset="0"/>
                    </a:rPr>
                    <a:t>Typical broadband noise excitation TF (nominal Roll drive)</a:t>
                  </a:r>
                </a:p>
              </p:txBody>
            </p:sp>
          </p:grpSp>
          <p:sp>
            <p:nvSpPr>
              <p:cNvPr id="48136" name="Text Box 8"/>
              <p:cNvSpPr txBox="1">
                <a:spLocks noChangeArrowheads="1"/>
              </p:cNvSpPr>
              <p:nvPr/>
            </p:nvSpPr>
            <p:spPr bwMode="auto">
              <a:xfrm>
                <a:off x="3744" y="1392"/>
                <a:ext cx="763" cy="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Roll resonances</a:t>
                </a:r>
              </a:p>
              <a:p>
                <a:r>
                  <a:rPr lang="en-US" sz="1000" b="1" dirty="0">
                    <a:solidFill>
                      <a:srgbClr val="FF0000"/>
                    </a:solidFill>
                  </a:rPr>
                  <a:t>Roll (red) sensed</a:t>
                </a:r>
              </a:p>
            </p:txBody>
          </p:sp>
        </p:grpSp>
        <p:sp>
          <p:nvSpPr>
            <p:cNvPr id="48138" name="Line 10"/>
            <p:cNvSpPr>
              <a:spLocks noChangeShapeType="1"/>
            </p:cNvSpPr>
            <p:nvPr/>
          </p:nvSpPr>
          <p:spPr bwMode="auto">
            <a:xfrm flipH="1" flipV="1">
              <a:off x="4464" y="1632"/>
              <a:ext cx="1104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139" name="Line 11"/>
            <p:cNvSpPr>
              <a:spLocks noChangeShapeType="1"/>
            </p:cNvSpPr>
            <p:nvPr/>
          </p:nvSpPr>
          <p:spPr bwMode="auto">
            <a:xfrm>
              <a:off x="3696" y="1440"/>
              <a:ext cx="96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676399"/>
            <a:ext cx="2667000" cy="14496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600200"/>
            <a:ext cx="2009472" cy="2057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4495800"/>
            <a:ext cx="2338277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839200" cy="609600"/>
          </a:xfrm>
        </p:spPr>
        <p:txBody>
          <a:bodyPr/>
          <a:lstStyle/>
          <a:p>
            <a:r>
              <a:rPr lang="en-US" sz="2800" dirty="0" smtClean="0"/>
              <a:t>TMS Telescope Mirror Alignment &amp; Characterization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267200" y="6172200"/>
            <a:ext cx="228600" cy="457200"/>
          </a:xfrm>
        </p:spPr>
        <p:txBody>
          <a:bodyPr/>
          <a:lstStyle/>
          <a:p>
            <a:pPr>
              <a:defRPr/>
            </a:pPr>
            <a:fld id="{3BC0D14F-8F98-4B05-A678-A718D3DC2665}" type="slidenum">
              <a:rPr lang="en-US" smtClean="0"/>
              <a:pPr>
                <a:defRPr/>
              </a:pPr>
              <a:t>9</a:t>
            </a:fld>
            <a:endParaRPr lang="en-US" sz="1400" i="0" dirty="0"/>
          </a:p>
        </p:txBody>
      </p:sp>
      <p:sp>
        <p:nvSpPr>
          <p:cNvPr id="12" name="Footer Placeholder 6"/>
          <p:cNvSpPr txBox="1">
            <a:spLocks/>
          </p:cNvSpPr>
          <p:nvPr/>
        </p:nvSpPr>
        <p:spPr bwMode="auto">
          <a:xfrm>
            <a:off x="6172200" y="46482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1" dirty="0" smtClean="0">
                <a:solidFill>
                  <a:srgbClr val="FFFFFF"/>
                </a:solidFill>
                <a:latin typeface="+mn-lt"/>
              </a:rPr>
              <a:t>Zernike Polynomial Coefficient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6"/>
          <p:cNvSpPr txBox="1">
            <a:spLocks/>
          </p:cNvSpPr>
          <p:nvPr/>
        </p:nvSpPr>
        <p:spPr bwMode="auto">
          <a:xfrm>
            <a:off x="5867400" y="16002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1" dirty="0" smtClean="0">
                <a:solidFill>
                  <a:schemeClr val="bg1"/>
                </a:solidFill>
                <a:latin typeface="+mn-lt"/>
              </a:rPr>
              <a:t>Off-axis Parabolic Mirror Incoming Inspection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5257800" cy="15240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3333CC"/>
                </a:solidFill>
              </a:rPr>
              <a:t>Shack-Hartmann Test Facility @ Caltech</a:t>
            </a:r>
          </a:p>
          <a:p>
            <a:r>
              <a:rPr lang="en-US" sz="1800" dirty="0" smtClean="0">
                <a:solidFill>
                  <a:srgbClr val="3333CC"/>
                </a:solidFill>
              </a:rPr>
              <a:t>Telescope astigmatism spec</a:t>
            </a:r>
            <a:r>
              <a:rPr lang="en-US" sz="1800" dirty="0">
                <a:solidFill>
                  <a:srgbClr val="3333CC"/>
                </a:solidFill>
              </a:rPr>
              <a:t>:</a:t>
            </a:r>
            <a:r>
              <a:rPr lang="en-US" sz="1800" dirty="0" smtClean="0">
                <a:solidFill>
                  <a:srgbClr val="3333CC"/>
                </a:solidFill>
              </a:rPr>
              <a:t> &lt;1/20</a:t>
            </a:r>
            <a:r>
              <a:rPr lang="el-GR" sz="1800" dirty="0" smtClean="0">
                <a:solidFill>
                  <a:srgbClr val="3333CC"/>
                </a:solidFill>
              </a:rPr>
              <a:t>λ</a:t>
            </a:r>
            <a:r>
              <a:rPr lang="en-US" sz="1800" dirty="0" smtClean="0">
                <a:solidFill>
                  <a:srgbClr val="3333CC"/>
                </a:solidFill>
              </a:rPr>
              <a:t> @ 1064nm</a:t>
            </a:r>
          </a:p>
          <a:p>
            <a:pPr lvl="1"/>
            <a:r>
              <a:rPr lang="en-US" sz="1400" dirty="0" smtClean="0">
                <a:solidFill>
                  <a:srgbClr val="3333CC"/>
                </a:solidFill>
              </a:rPr>
              <a:t>Requires Zernike coefficients  Z4 and Z6 &lt; 0.02 waves</a:t>
            </a:r>
          </a:p>
          <a:p>
            <a:pPr lvl="1"/>
            <a:r>
              <a:rPr lang="en-US" sz="1400" dirty="0" smtClean="0">
                <a:solidFill>
                  <a:srgbClr val="3333CC"/>
                </a:solidFill>
              </a:rPr>
              <a:t>Zernike 5 defocus TBD</a:t>
            </a:r>
          </a:p>
        </p:txBody>
      </p:sp>
      <p:pic>
        <p:nvPicPr>
          <p:cNvPr id="15" name="Picture 14" descr="Start.Wavefront.GraphOnl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0"/>
            <a:ext cx="3048000" cy="2763816"/>
          </a:xfrm>
          <a:prstGeom prst="rect">
            <a:avLst/>
          </a:prstGeom>
        </p:spPr>
      </p:pic>
      <p:pic>
        <p:nvPicPr>
          <p:cNvPr id="20" name="Picture 19" descr="Optimal.Wavefront.GraphOnl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3733800"/>
            <a:ext cx="2895600" cy="28849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7200" y="3962400"/>
            <a:ext cx="1111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Z</a:t>
            </a:r>
            <a:r>
              <a:rPr lang="en-US" sz="1400" baseline="-25000" dirty="0" smtClean="0">
                <a:solidFill>
                  <a:schemeClr val="bg1"/>
                </a:solidFill>
              </a:rPr>
              <a:t>4</a:t>
            </a:r>
            <a:r>
              <a:rPr lang="en-US" sz="1400" dirty="0" smtClean="0">
                <a:solidFill>
                  <a:schemeClr val="bg1"/>
                </a:solidFill>
              </a:rPr>
              <a:t> = -0.030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Z</a:t>
            </a:r>
            <a:r>
              <a:rPr lang="en-US" sz="1400" baseline="-25000" dirty="0" smtClean="0">
                <a:solidFill>
                  <a:schemeClr val="bg1"/>
                </a:solidFill>
              </a:rPr>
              <a:t>6</a:t>
            </a:r>
            <a:r>
              <a:rPr lang="en-US" sz="1400" dirty="0" smtClean="0">
                <a:solidFill>
                  <a:schemeClr val="bg1"/>
                </a:solidFill>
              </a:rPr>
              <a:t> =  0.036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62400" y="3810000"/>
            <a:ext cx="1152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Z</a:t>
            </a:r>
            <a:r>
              <a:rPr lang="en-US" sz="1400" baseline="-25000" dirty="0" smtClean="0">
                <a:solidFill>
                  <a:schemeClr val="bg1"/>
                </a:solidFill>
              </a:rPr>
              <a:t>4</a:t>
            </a:r>
            <a:r>
              <a:rPr lang="en-US" sz="1400" dirty="0" smtClean="0">
                <a:solidFill>
                  <a:schemeClr val="bg1"/>
                </a:solidFill>
              </a:rPr>
              <a:t> = -0.001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Z</a:t>
            </a:r>
            <a:r>
              <a:rPr lang="en-US" sz="1400" baseline="-25000" dirty="0" smtClean="0">
                <a:solidFill>
                  <a:schemeClr val="bg1"/>
                </a:solidFill>
              </a:rPr>
              <a:t>6</a:t>
            </a:r>
            <a:r>
              <a:rPr lang="en-US" sz="1400" dirty="0" smtClean="0">
                <a:solidFill>
                  <a:schemeClr val="bg1"/>
                </a:solidFill>
              </a:rPr>
              <a:t> =  0.000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" y="6581001"/>
            <a:ext cx="3050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Preliminary autocollimator alignment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962400" y="6581001"/>
            <a:ext cx="25795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Final Shack-Hartmann alignment</a:t>
            </a:r>
            <a:endParaRPr lang="en-US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685800" y="3276600"/>
            <a:ext cx="4800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indent="-342900" algn="ctr" eaLnBrk="0" hangingPunct="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1600" dirty="0" smtClean="0">
                <a:solidFill>
                  <a:srgbClr val="3333CC"/>
                </a:solidFill>
              </a:rPr>
              <a:t>Telescope Meets Astigmatism </a:t>
            </a:r>
            <a:r>
              <a:rPr lang="en-US" sz="1600" dirty="0" smtClean="0">
                <a:solidFill>
                  <a:srgbClr val="3333CC"/>
                </a:solidFill>
              </a:rPr>
              <a:t>Specification</a:t>
            </a: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2" descr="C:\Users\smith\AppData\Local\Temp\P1120533.JPG"/>
          <p:cNvPicPr>
            <a:picLocks noChangeAspect="1" noChangeArrowheads="1"/>
          </p:cNvPicPr>
          <p:nvPr/>
        </p:nvPicPr>
        <p:blipFill>
          <a:blip r:embed="rId4" cstate="print"/>
          <a:srcRect l="12971" t="12181" b="22962"/>
          <a:stretch>
            <a:fillRect/>
          </a:stretch>
        </p:blipFill>
        <p:spPr bwMode="auto">
          <a:xfrm>
            <a:off x="6096000" y="1600200"/>
            <a:ext cx="3048000" cy="3028586"/>
          </a:xfrm>
          <a:prstGeom prst="rect">
            <a:avLst/>
          </a:prstGeom>
          <a:noFill/>
        </p:spPr>
      </p:pic>
      <p:sp>
        <p:nvSpPr>
          <p:cNvPr id="27" name="Footer Placeholder 2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LIGO-G1100439-v4</a:t>
            </a:r>
            <a:endParaRPr lang="en-US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!LIGO-Caltech_watermark">
  <a:themeElements>
    <a:clrScheme name="!LIGO-Caltech_watermark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!LIGO-Caltech_watermar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!LIGO-Caltech_watermark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!LIGO-Caltech_watermark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HD:DataTi:alazz:LIGO:Document_TEMPLATES:!LIGO-Caltech_watermark.ppt</Template>
  <TotalTime>21866</TotalTime>
  <Words>842</Words>
  <Application>Microsoft Macintosh PowerPoint</Application>
  <PresentationFormat>Letter Paper (8.5x11 in)</PresentationFormat>
  <Paragraphs>155</Paragraphs>
  <Slides>13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!LIGO-Caltech_watermark</vt:lpstr>
      <vt:lpstr>Photo Editor Photo</vt:lpstr>
      <vt:lpstr>Auxiliary Optical Systems - AOS</vt:lpstr>
      <vt:lpstr>Auxiliary Optical System Talks Outline</vt:lpstr>
      <vt:lpstr>Transmission Monitoring Telescope and Suspension - TMS</vt:lpstr>
      <vt:lpstr> TMS Functions</vt:lpstr>
      <vt:lpstr> TMS Requirements </vt:lpstr>
      <vt:lpstr> TMS Design Concept</vt:lpstr>
      <vt:lpstr> TMS Development Accomplishments</vt:lpstr>
      <vt:lpstr>TMS Suspension Prototype Tests</vt:lpstr>
      <vt:lpstr>TMS Telescope Mirror Alignment &amp; Characterization</vt:lpstr>
      <vt:lpstr>TMS Development Plan</vt:lpstr>
      <vt:lpstr> TMS Project Organization and Plans</vt:lpstr>
      <vt:lpstr> TMS Challenges, Risks, and Mitigations</vt:lpstr>
      <vt:lpstr>TMS Near Term Activities</vt:lpstr>
    </vt:vector>
  </TitlesOfParts>
  <Manager/>
  <Company>SU Physics Dept.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LIGO,  Overview and Status</dc:title>
  <dc:subject/>
  <dc:creator>Peter Saulson</dc:creator>
  <cp:keywords/>
  <dc:description/>
  <cp:lastModifiedBy>Eric Gustafson</cp:lastModifiedBy>
  <cp:revision>1158</cp:revision>
  <cp:lastPrinted>2007-10-31T17:24:23Z</cp:lastPrinted>
  <dcterms:created xsi:type="dcterms:W3CDTF">2011-04-25T01:27:28Z</dcterms:created>
  <dcterms:modified xsi:type="dcterms:W3CDTF">2011-04-25T01:36:39Z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LIGO - G070669-06-M</vt:lpwstr>
  </property>
</Properties>
</file>