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4" r:id="rId4"/>
    <p:sldId id="259" r:id="rId5"/>
    <p:sldId id="257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AF743-5932-444C-8C2F-954C81B841A3}" type="datetimeFigureOut">
              <a:rPr lang="en-US" smtClean="0"/>
              <a:t>3/14/11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13D3E-2076-2E4B-AEA5-BCDD5AED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20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48B3ED-829C-0E4F-AA7C-9DC37D28A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98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3E620-885A-FE44-8809-AD27D0CE55A8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B82F-025E-FA4B-A972-E2A194BD8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FE46-8B75-5C40-BB17-5E29B3580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467C6-506A-4247-B5EE-1836E91ED7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778AA-DC7A-CA4E-A9D6-B465FAC7B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4B77E-E3F8-FC4B-A79E-BD898438E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E2894-AA97-944E-862E-8729DE863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7E1C-889C-C84F-8349-27683E761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59DE-7BA6-A747-A541-20C374A1D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28CB-44AE-5046-8BBC-F552759B2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5CCEE-CA65-F748-87A1-14A032890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692F3-B607-1C43-AD5F-209709D27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Helvetica"/>
              </a:defRPr>
            </a:lvl1pPr>
          </a:lstStyle>
          <a:p>
            <a:r>
              <a:rPr lang="en-US" dirty="0" smtClean="0"/>
              <a:t>3/15/2011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+mn-lt"/>
              </a:defRPr>
            </a:lvl1pPr>
          </a:lstStyle>
          <a:p>
            <a:fld id="{6F7496E6-BC4C-2E4E-A85E-8D8DC9355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1828800" y="6324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1"/>
                </a:solidFill>
                <a:latin typeface="Helvetica"/>
              </a:rPr>
              <a:t>LIGO-G1100216-v2</a:t>
            </a:r>
            <a:endParaRPr lang="en-US" sz="1400" b="1" i="1" dirty="0">
              <a:solidFill>
                <a:schemeClr val="tx1"/>
              </a:solidFill>
              <a:latin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ebula.ligo.caltech.edu/optic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gari\Desktop\Macintosh%20HD:Users:gari:Desktop:Anneal%20table.docx!OLE_LINK3" TargetMode="External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Advanced LIGO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40BC-2AA1-2A46-832A-B86BCED46DC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LIGO Core Optics</a:t>
            </a:r>
            <a:br>
              <a:rPr lang="en-US" dirty="0" smtClean="0"/>
            </a:br>
            <a:r>
              <a:rPr lang="en-US" dirty="0" smtClean="0"/>
              <a:t>expanding the imagination….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things we have learned in Advanced LIGO have been surprising.</a:t>
            </a:r>
          </a:p>
          <a:p>
            <a:pPr lvl="1"/>
            <a:r>
              <a:rPr lang="en-US" dirty="0" smtClean="0"/>
              <a:t>0.1nm </a:t>
            </a:r>
            <a:r>
              <a:rPr lang="en-US" dirty="0" err="1" smtClean="0"/>
              <a:t>rms</a:t>
            </a:r>
            <a:r>
              <a:rPr lang="en-US" dirty="0" smtClean="0"/>
              <a:t> figure error is achievable over large diameters</a:t>
            </a:r>
          </a:p>
          <a:p>
            <a:pPr lvl="1"/>
            <a:r>
              <a:rPr lang="en-US" dirty="0" smtClean="0"/>
              <a:t>Some fused silica can have high spatial frequency inhomogeneity</a:t>
            </a:r>
          </a:p>
          <a:p>
            <a:pPr lvl="1"/>
            <a:r>
              <a:rPr lang="en-US" dirty="0" smtClean="0"/>
              <a:t>Some fused silica isn’t stable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q</a:t>
            </a:r>
            <a:r>
              <a:rPr lang="en-US" dirty="0" err="1"/>
              <a:t>-</a:t>
            </a:r>
            <a:r>
              <a:rPr lang="en-US" dirty="0" err="1" smtClean="0"/>
              <a:t>tip</a:t>
            </a:r>
            <a:r>
              <a:rPr lang="en-US" dirty="0" smtClean="0"/>
              <a:t> can polish glass </a:t>
            </a:r>
          </a:p>
          <a:p>
            <a:pPr lvl="1"/>
            <a:r>
              <a:rPr lang="en-US" dirty="0" smtClean="0"/>
              <a:t>Drag</a:t>
            </a:r>
            <a:r>
              <a:rPr lang="en-US" dirty="0"/>
              <a:t>-</a:t>
            </a:r>
            <a:r>
              <a:rPr lang="en-US" dirty="0" smtClean="0"/>
              <a:t>wiping can damage glass</a:t>
            </a:r>
          </a:p>
          <a:p>
            <a:pPr lvl="1"/>
            <a:r>
              <a:rPr lang="en-US" dirty="0" smtClean="0"/>
              <a:t>Low absorption AR coatings are more difficult to achieve than HR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3/15/2011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6324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Helvetica"/>
              </a:rPr>
              <a:t>G. Billingsley</a:t>
            </a:r>
            <a:endParaRPr lang="en-US" sz="1400" b="1" i="1" dirty="0">
              <a:latin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our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://nebula.ligo.caltech.edu/optics/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Some reports </a:t>
            </a:r>
            <a:r>
              <a:rPr lang="en-US" dirty="0"/>
              <a:t>are “C” documents, limited to </a:t>
            </a:r>
            <a:r>
              <a:rPr lang="en-US" dirty="0" smtClean="0"/>
              <a:t>LSC viewing since they are provided as contractual documents.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Surface Figure: </a:t>
            </a:r>
            <a:br>
              <a:rPr lang="en-US" sz="3200" dirty="0" smtClean="0"/>
            </a:br>
            <a:r>
              <a:rPr lang="en-US" sz="3200" dirty="0" smtClean="0"/>
              <a:t>better than we thought possible</a:t>
            </a:r>
            <a:br>
              <a:rPr lang="en-US" sz="3200" dirty="0" smtClean="0"/>
            </a:br>
            <a:r>
              <a:rPr lang="en-US" sz="1600" dirty="0" smtClean="0"/>
              <a:t>(Subcontractor L3 Tinsley)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791200"/>
            <a:ext cx="77724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Φ</a:t>
            </a:r>
            <a:r>
              <a:rPr lang="en-US" dirty="0" smtClean="0"/>
              <a:t> 160 mm 0.0966 nm </a:t>
            </a:r>
            <a:r>
              <a:rPr lang="en-US" dirty="0" err="1" smtClean="0"/>
              <a:t>rms</a:t>
            </a:r>
            <a:r>
              <a:rPr lang="en-US" dirty="0" smtClean="0"/>
              <a:t>          </a:t>
            </a:r>
            <a:r>
              <a:rPr lang="en-US" dirty="0" err="1"/>
              <a:t>Φ</a:t>
            </a:r>
            <a:r>
              <a:rPr lang="en-US" dirty="0" smtClean="0"/>
              <a:t> 300mm 0.17 nm </a:t>
            </a:r>
            <a:r>
              <a:rPr lang="en-US" dirty="0" err="1" smtClean="0"/>
              <a:t>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ETM01-16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3907077" cy="3614913"/>
          </a:xfrm>
          <a:prstGeom prst="rect">
            <a:avLst/>
          </a:prstGeom>
        </p:spPr>
      </p:pic>
      <p:pic>
        <p:nvPicPr>
          <p:cNvPr id="7" name="Picture 6" descr="ETM01-30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600200"/>
            <a:ext cx="4504801" cy="41148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3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Initial LIGO and Advanced LIGO PSD</a:t>
            </a:r>
            <a:endParaRPr lang="en-US" dirty="0"/>
          </a:p>
        </p:txBody>
      </p:sp>
      <p:pic>
        <p:nvPicPr>
          <p:cNvPr id="7" name="Content Placeholder 6" descr="iLIGO_aLIGO_PSD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9942" r="4994" b="7675"/>
          <a:stretch/>
        </p:blipFill>
        <p:spPr>
          <a:xfrm rot="5400000">
            <a:off x="1065464" y="1144336"/>
            <a:ext cx="4264524" cy="54810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2133600"/>
            <a:ext cx="236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Helvetica"/>
              </a:rPr>
              <a:t>ETM04 diffractive loss =  4.7 ppm</a:t>
            </a:r>
          </a:p>
          <a:p>
            <a:endParaRPr lang="en-US" sz="2000" dirty="0" smtClean="0">
              <a:solidFill>
                <a:srgbClr val="008000"/>
              </a:solidFill>
              <a:latin typeface="Helvetica"/>
            </a:endParaRPr>
          </a:p>
          <a:p>
            <a:r>
              <a:rPr lang="en-US" sz="2000" dirty="0">
                <a:solidFill>
                  <a:srgbClr val="FF0000"/>
                </a:solidFill>
                <a:latin typeface="Helvetica"/>
              </a:rPr>
              <a:t>ITM04 diffractive loss =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</a:rPr>
              <a:t>2 ppm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These are typical/high for aLIGO TMs</a:t>
            </a:r>
          </a:p>
          <a:p>
            <a:endParaRPr lang="en-US" sz="2000" dirty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Data analysis:</a:t>
            </a:r>
          </a:p>
          <a:p>
            <a:r>
              <a:rPr lang="en-US" sz="2000" dirty="0" err="1" smtClean="0">
                <a:latin typeface="Helvetica"/>
              </a:rPr>
              <a:t>Hiro</a:t>
            </a:r>
            <a:r>
              <a:rPr lang="en-US" sz="2000" dirty="0" smtClean="0">
                <a:latin typeface="Helvetica"/>
              </a:rPr>
              <a:t> Yamamoto</a:t>
            </a:r>
            <a:endParaRPr lang="en-US" sz="2000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841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CP04 transmitted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wavefront</a:t>
            </a:r>
            <a:r>
              <a:rPr lang="en-US" dirty="0" smtClean="0"/>
              <a:t> </a:t>
            </a:r>
            <a:r>
              <a:rPr lang="en-US" dirty="0"/>
              <a:t>0.16 nm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r>
              <a:rPr lang="en-US" sz="1800" dirty="0" smtClean="0"/>
              <a:t>(Image </a:t>
            </a:r>
            <a:r>
              <a:rPr lang="en-US" sz="1800" dirty="0" err="1" smtClean="0"/>
              <a:t>Zygo</a:t>
            </a:r>
            <a:r>
              <a:rPr lang="en-US" sz="18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562600"/>
            <a:ext cx="7772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Neither surface </a:t>
            </a:r>
            <a:r>
              <a:rPr lang="en-US" sz="1800" dirty="0"/>
              <a:t>shows the high frequency </a:t>
            </a:r>
            <a:r>
              <a:rPr lang="en-US" sz="1800" dirty="0" smtClean="0"/>
              <a:t>structure. </a:t>
            </a:r>
          </a:p>
          <a:p>
            <a:pPr marL="0" indent="0" algn="ctr">
              <a:buNone/>
            </a:pPr>
            <a:r>
              <a:rPr lang="en-US" sz="1800" dirty="0" smtClean="0"/>
              <a:t>Heraeus 3001 ~2.4nm PV 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cp04tw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4615113" cy="437060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381000"/>
          </a:xfrm>
        </p:spPr>
        <p:txBody>
          <a:bodyPr/>
          <a:lstStyle/>
          <a:p>
            <a:r>
              <a:rPr lang="en-US" dirty="0" smtClean="0"/>
              <a:t>Fused Silica </a:t>
            </a:r>
            <a:r>
              <a:rPr lang="en-US" dirty="0"/>
              <a:t>F</a:t>
            </a:r>
            <a:r>
              <a:rPr lang="en-US" dirty="0" smtClean="0"/>
              <a:t>igure Stability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556252"/>
              </p:ext>
            </p:extLst>
          </p:nvPr>
        </p:nvGraphicFramePr>
        <p:xfrm>
          <a:off x="387350" y="692150"/>
          <a:ext cx="83693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8369300" imgH="5473700" progId="Word.Document.12">
                  <p:link updateAutomatic="1"/>
                </p:oleObj>
              </mc:Choice>
              <mc:Fallback>
                <p:oleObj name="Document" r:id="rId3" imgW="8369300" imgH="5473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350" y="692150"/>
                        <a:ext cx="8369300" cy="547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7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Careful cleaning can leave a mark</a:t>
            </a:r>
            <a:br>
              <a:rPr lang="en-US" dirty="0" smtClean="0"/>
            </a:br>
            <a:r>
              <a:rPr lang="en-US" sz="1800" dirty="0" smtClean="0"/>
              <a:t>(Image </a:t>
            </a:r>
            <a:r>
              <a:rPr lang="en-US" sz="1800" dirty="0" err="1"/>
              <a:t>Z</a:t>
            </a:r>
            <a:r>
              <a:rPr lang="en-US" sz="1800" dirty="0" err="1" smtClean="0"/>
              <a:t>ygo</a:t>
            </a:r>
            <a:r>
              <a:rPr lang="en-US" sz="18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752600"/>
            <a:ext cx="35052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129 nm Peak to valley – Possibly caused by cleaning with a Q-tip.  Cotton does not polish, but dust does.</a:t>
            </a:r>
          </a:p>
          <a:p>
            <a:pPr marL="0" indent="0">
              <a:buNone/>
            </a:pPr>
            <a:r>
              <a:rPr lang="en-US" dirty="0" smtClean="0"/>
              <a:t>Two other optic show this to a lesser degree ~10nm PV, some in multiple spots.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This optic was </a:t>
            </a:r>
            <a:r>
              <a:rPr lang="en-US" dirty="0" err="1" smtClean="0"/>
              <a:t>repolished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BS0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4330811" cy="384293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28600" y="1981200"/>
            <a:ext cx="1219200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9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Wiping can leave sleeks </a:t>
            </a:r>
            <a:br>
              <a:rPr lang="en-US" dirty="0" smtClean="0"/>
            </a:br>
            <a:r>
              <a:rPr lang="en-US" sz="1800" dirty="0" smtClean="0"/>
              <a:t>(Image L3 Tinsley)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00200"/>
            <a:ext cx="2667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Sleeks can be caused by wiping; defect depends on the particulate being wiped.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Recommend using First Contact. </a:t>
            </a:r>
          </a:p>
          <a:p>
            <a:pPr marL="0" indent="0">
              <a:buNone/>
            </a:pPr>
            <a:r>
              <a:rPr lang="en-US" dirty="0" smtClean="0"/>
              <a:t>LIGO-E1000079</a:t>
            </a:r>
            <a:endParaRPr lang="en-US" dirty="0"/>
          </a:p>
        </p:txBody>
      </p:sp>
      <p:pic>
        <p:nvPicPr>
          <p:cNvPr id="8" name="Picture 7" descr="slee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6" t="8320" r="7919" b="6062"/>
          <a:stretch/>
        </p:blipFill>
        <p:spPr>
          <a:xfrm>
            <a:off x="105916" y="1828800"/>
            <a:ext cx="5948190" cy="4191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4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AR coating loss </a:t>
            </a:r>
            <a:r>
              <a:rPr lang="en-US" dirty="0" err="1" smtClean="0"/>
              <a:t>vs</a:t>
            </a:r>
            <a:r>
              <a:rPr lang="en-US" dirty="0" smtClean="0"/>
              <a:t> coating depth </a:t>
            </a:r>
            <a:r>
              <a:rPr lang="en-US" sz="1800" dirty="0" smtClean="0"/>
              <a:t>(Image CSIRO)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 descr="etchLos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-136" b="15555"/>
          <a:stretch/>
        </p:blipFill>
        <p:spPr>
          <a:xfrm>
            <a:off x="381000" y="1981200"/>
            <a:ext cx="8522208" cy="3231974"/>
          </a:xfrm>
        </p:spPr>
      </p:pic>
    </p:spTree>
    <p:extLst>
      <p:ext uri="{BB962C8B-B14F-4D97-AF65-F5344CB8AC3E}">
        <p14:creationId xmlns:p14="http://schemas.microsoft.com/office/powerpoint/2010/main" val="422373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Advanced </a:t>
            </a:r>
            <a:r>
              <a:rPr lang="en-US" sz="2000" u="sng" dirty="0" smtClean="0"/>
              <a:t>LIGO Core Optics Team:</a:t>
            </a:r>
          </a:p>
          <a:p>
            <a:pPr marL="0" indent="0" algn="ctr">
              <a:buNone/>
            </a:pPr>
            <a:r>
              <a:rPr lang="en-US" sz="2000" dirty="0" smtClean="0"/>
              <a:t>GariLynn Billingsley, Gregg Harry, Bill </a:t>
            </a:r>
            <a:r>
              <a:rPr lang="en-US" sz="2000" dirty="0" err="1" smtClean="0"/>
              <a:t>Kells</a:t>
            </a:r>
            <a:r>
              <a:rPr lang="en-US" sz="2000" dirty="0" smtClean="0"/>
              <a:t>, Patrick Murphy, Margot Phelps, </a:t>
            </a:r>
            <a:r>
              <a:rPr lang="en-US" sz="2000" dirty="0" err="1" smtClean="0"/>
              <a:t>Hiro</a:t>
            </a:r>
            <a:r>
              <a:rPr lang="en-US" sz="2000" dirty="0" smtClean="0"/>
              <a:t> Yamamoto, </a:t>
            </a:r>
            <a:r>
              <a:rPr lang="en-US" sz="2000" dirty="0" err="1" smtClean="0"/>
              <a:t>Liyuan</a:t>
            </a:r>
            <a:r>
              <a:rPr lang="en-US" sz="2000" dirty="0" smtClean="0"/>
              <a:t> Zhang</a:t>
            </a:r>
          </a:p>
          <a:p>
            <a:pPr marL="0" indent="0" algn="ctr">
              <a:buNone/>
            </a:pPr>
            <a:r>
              <a:rPr lang="en-US" sz="2000" dirty="0" smtClean="0"/>
              <a:t>With significant help from: Dennis Coyne, Peter </a:t>
            </a:r>
            <a:r>
              <a:rPr lang="en-US" sz="2000" dirty="0" err="1" smtClean="0"/>
              <a:t>Fritschel</a:t>
            </a:r>
            <a:r>
              <a:rPr lang="en-US" sz="2000" dirty="0" smtClean="0"/>
              <a:t> and Eric </a:t>
            </a:r>
            <a:r>
              <a:rPr lang="en-US" sz="2000" dirty="0" smtClean="0"/>
              <a:t>Gustafson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u="sng" dirty="0" smtClean="0"/>
              <a:t>Advanced LIGO Core Optics Vendors:</a:t>
            </a:r>
          </a:p>
          <a:p>
            <a:pPr marL="0" indent="0" algn="ctr">
              <a:buNone/>
            </a:pPr>
            <a:r>
              <a:rPr lang="en-US" sz="2000" dirty="0" smtClean="0"/>
              <a:t>Glass:  Heraeus Quartz America, Corning</a:t>
            </a:r>
          </a:p>
          <a:p>
            <a:pPr marL="0" indent="0" algn="ctr">
              <a:buNone/>
            </a:pPr>
            <a:r>
              <a:rPr lang="en-US" sz="2000" dirty="0" smtClean="0"/>
              <a:t>Polishing: Coastline, </a:t>
            </a:r>
            <a:r>
              <a:rPr lang="en-US" sz="2000" dirty="0" err="1" smtClean="0"/>
              <a:t>Zygo</a:t>
            </a:r>
            <a:r>
              <a:rPr lang="en-US" sz="2000" dirty="0" smtClean="0"/>
              <a:t> (formerly ASML) under contract to L3 SSG Tinsley</a:t>
            </a:r>
          </a:p>
          <a:p>
            <a:pPr marL="0" indent="0" algn="ctr">
              <a:buNone/>
            </a:pPr>
            <a:r>
              <a:rPr lang="en-US" sz="2000" dirty="0" smtClean="0"/>
              <a:t>Coating: CSIRO, LMA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78AA-DC7A-CA4E-A9D6-B465FAC7B8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08772"/>
      </p:ext>
    </p:extLst>
  </p:cSld>
  <p:clrMapOvr>
    <a:masterClrMapping/>
  </p:clrMapOvr>
</p:sld>
</file>

<file path=ppt/theme/theme1.xml><?xml version="1.0" encoding="utf-8"?>
<a:theme xmlns:a="http://schemas.openxmlformats.org/drawingml/2006/main" name="gb-LVC-11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gb-LVC-11.potx</Template>
  <TotalTime>4265</TotalTime>
  <Words>408</Words>
  <Application>Microsoft Macintosh PowerPoint</Application>
  <PresentationFormat>On-screen Show (4:3)</PresentationFormat>
  <Paragraphs>79</Paragraphs>
  <Slides>10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gb-LVC-11</vt:lpstr>
      <vt:lpstr>\\localhost\Users\gari\Desktop\Macintosh HD:Users:gari:Desktop:Anneal table.docx!OLE_LINK3</vt:lpstr>
      <vt:lpstr>Photo Editor Photo</vt:lpstr>
      <vt:lpstr>Advanced LIGO Core Optics expanding the imagination….</vt:lpstr>
      <vt:lpstr>Surface Figure:  better than we thought possible (Subcontractor L3 Tinsley)</vt:lpstr>
      <vt:lpstr>Compare Initial LIGO and Advanced LIGO PSD</vt:lpstr>
      <vt:lpstr>CP04 transmitted  wavefront 0.16 nm rms (Image Zygo)</vt:lpstr>
      <vt:lpstr>Fused Silica Figure Stability</vt:lpstr>
      <vt:lpstr>Careful cleaning can leave a mark (Image Zygo)</vt:lpstr>
      <vt:lpstr>Wiping can leave sleeks  (Image L3 Tinsley)</vt:lpstr>
      <vt:lpstr>Exploring AR coating loss vs coating depth (Image CSIRO)</vt:lpstr>
      <vt:lpstr>Acknowledgements</vt:lpstr>
      <vt:lpstr>Follow our progress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sanders</dc:creator>
  <cp:lastModifiedBy>GariLynn Billingsley</cp:lastModifiedBy>
  <cp:revision>36</cp:revision>
  <cp:lastPrinted>1999-10-01T21:59:04Z</cp:lastPrinted>
  <dcterms:created xsi:type="dcterms:W3CDTF">1999-10-05T15:28:02Z</dcterms:created>
  <dcterms:modified xsi:type="dcterms:W3CDTF">2011-03-14T15:57:16Z</dcterms:modified>
</cp:coreProperties>
</file>