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Override PartName="/ppt/notesSlides/notesSlide20.xml" ContentType="application/vnd.openxmlformats-officedocument.presentationml.notes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51"/>
  </p:notesMasterIdLst>
  <p:sldIdLst>
    <p:sldId id="282" r:id="rId2"/>
    <p:sldId id="344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263" r:id="rId12"/>
    <p:sldId id="285" r:id="rId13"/>
    <p:sldId id="284" r:id="rId14"/>
    <p:sldId id="266" r:id="rId15"/>
    <p:sldId id="292" r:id="rId16"/>
    <p:sldId id="290" r:id="rId17"/>
    <p:sldId id="343" r:id="rId18"/>
    <p:sldId id="336" r:id="rId19"/>
    <p:sldId id="337" r:id="rId20"/>
    <p:sldId id="338" r:id="rId21"/>
    <p:sldId id="339" r:id="rId22"/>
    <p:sldId id="340" r:id="rId23"/>
    <p:sldId id="341" r:id="rId24"/>
    <p:sldId id="265" r:id="rId25"/>
    <p:sldId id="345" r:id="rId26"/>
    <p:sldId id="293" r:id="rId27"/>
    <p:sldId id="279" r:id="rId28"/>
    <p:sldId id="294" r:id="rId29"/>
    <p:sldId id="297" r:id="rId30"/>
    <p:sldId id="298" r:id="rId31"/>
    <p:sldId id="299" r:id="rId32"/>
    <p:sldId id="301" r:id="rId33"/>
    <p:sldId id="302" r:id="rId34"/>
    <p:sldId id="295" r:id="rId35"/>
    <p:sldId id="303" r:id="rId36"/>
    <p:sldId id="296" r:id="rId37"/>
    <p:sldId id="300" r:id="rId38"/>
    <p:sldId id="346" r:id="rId39"/>
    <p:sldId id="313" r:id="rId40"/>
    <p:sldId id="306" r:id="rId41"/>
    <p:sldId id="269" r:id="rId42"/>
    <p:sldId id="311" r:id="rId43"/>
    <p:sldId id="325" r:id="rId44"/>
    <p:sldId id="312" r:id="rId45"/>
    <p:sldId id="268" r:id="rId46"/>
    <p:sldId id="347" r:id="rId47"/>
    <p:sldId id="308" r:id="rId48"/>
    <p:sldId id="314" r:id="rId49"/>
    <p:sldId id="31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993366"/>
    <a:srgbClr val="000066"/>
    <a:srgbClr val="996633"/>
    <a:srgbClr val="339933"/>
    <a:srgbClr val="333399"/>
    <a:srgbClr val="131517"/>
    <a:srgbClr val="4C9DFE"/>
    <a:srgbClr val="4CB8DE"/>
    <a:srgbClr val="D24D24"/>
  </p:clrMru>
  <p:extLst>
    <p:ext uri="{E76CE94A-603C-4142-B9EB-6D1370010A27}">
      <p14:discardImageEditData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7866" autoAdjust="0"/>
    <p:restoredTop sz="87770" autoAdjust="0"/>
  </p:normalViewPr>
  <p:slideViewPr>
    <p:cSldViewPr>
      <p:cViewPr>
        <p:scale>
          <a:sx n="75" d="100"/>
          <a:sy n="75" d="100"/>
        </p:scale>
        <p:origin x="-1736" y="-8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tableStyles" Target="tableStyle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interSettings" Target="printerSettings/printerSettings1.bin"/><Relationship Id="rId54" Type="http://schemas.openxmlformats.org/officeDocument/2006/relationships/viewProps" Target="viewProp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presProps" Target="pres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426FB-296A-4AB7-AE44-F78D939B3F64}" type="datetimeFigureOut">
              <a:rPr lang="en-AU" smtClean="0"/>
              <a:pPr/>
              <a:t>10/13/10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81AF-358E-4848-ADB1-914CC4A97E3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1398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481058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we have a long cylinder of WC so…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28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763412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71269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 EDM has nominally no stress on the cutting wire, a minimum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catenarian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bending of the wire is present while advancing.  This would generate a small deformation of the cutting edge. Halting the cut and dwelling at the cutting edge to eliminate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catenarian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before continuing the cut in the other direction may generate a small cut thickness increase just where we want the best precision.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30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377097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31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914935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32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914935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33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44114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34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506004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35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506004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36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95582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37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914935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481058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39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272707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40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760116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41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843446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was 0.5/1/0.5</a:t>
            </a:r>
            <a:r>
              <a:rPr lang="en-US" baseline="0" dirty="0" smtClean="0"/>
              <a:t> so that field decays by a factor of 4, also for good coupling we use even amounts.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42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099148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43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0120495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44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0120495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45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760116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47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7601163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48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617867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49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617867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481058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feed back compact and UHV so can be used for</a:t>
            </a:r>
            <a:r>
              <a:rPr lang="en-US" baseline="0" dirty="0" smtClean="0"/>
              <a:t> feed back</a:t>
            </a:r>
            <a:r>
              <a:rPr lang="en-AU" baseline="0" dirty="0" smtClean="0"/>
              <a:t>. Protect and position the tilt arm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505114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Demonstrate how the resonance</a:t>
            </a:r>
            <a:r>
              <a:rPr lang="en-US" baseline="0" dirty="0" smtClean="0"/>
              <a:t> works and that it is important for implementation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732624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more </a:t>
            </a:r>
            <a:r>
              <a:rPr lang="en-US" dirty="0" err="1" smtClean="0"/>
              <a:t>detial</a:t>
            </a:r>
            <a:r>
              <a:rPr lang="en-US" dirty="0" smtClean="0"/>
              <a:t>, made</a:t>
            </a:r>
            <a:r>
              <a:rPr lang="en-US" baseline="0" dirty="0" smtClean="0"/>
              <a:t> to about 30% of yield limit depending on material for us </a:t>
            </a:r>
            <a:r>
              <a:rPr lang="en-US" baseline="0" dirty="0" err="1" smtClean="0"/>
              <a:t>trypically</a:t>
            </a:r>
            <a:r>
              <a:rPr lang="en-US" baseline="0" dirty="0" smtClean="0"/>
              <a:t> 100 microns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481058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047205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07293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81AF-358E-4848-ADB1-914CC4A97E30}" type="slidenum">
              <a:rPr lang="en-AU" smtClean="0"/>
              <a:pPr/>
              <a:t>27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748607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4C7-0402-4E80-A1E0-0FC8BFED318A}" type="datetimeFigureOut">
              <a:rPr lang="en-AU" smtClean="0"/>
              <a:pPr/>
              <a:t>10/13/10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78EC-9160-41F9-A76A-A0880279B9C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08399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4C7-0402-4E80-A1E0-0FC8BFED318A}" type="datetimeFigureOut">
              <a:rPr lang="en-AU" smtClean="0"/>
              <a:pPr/>
              <a:t>10/13/10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78EC-9160-41F9-A76A-A0880279B9C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379749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4C7-0402-4E80-A1E0-0FC8BFED318A}" type="datetimeFigureOut">
              <a:rPr lang="en-AU" smtClean="0"/>
              <a:pPr/>
              <a:t>10/13/10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78EC-9160-41F9-A76A-A0880279B9C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372193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4C7-0402-4E80-A1E0-0FC8BFED318A}" type="datetimeFigureOut">
              <a:rPr lang="en-AU" smtClean="0"/>
              <a:pPr/>
              <a:t>10/13/10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78EC-9160-41F9-A76A-A0880279B9C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1602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4C7-0402-4E80-A1E0-0FC8BFED318A}" type="datetimeFigureOut">
              <a:rPr lang="en-AU" smtClean="0"/>
              <a:pPr/>
              <a:t>10/13/10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78EC-9160-41F9-A76A-A0880279B9C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05182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4C7-0402-4E80-A1E0-0FC8BFED318A}" type="datetimeFigureOut">
              <a:rPr lang="en-AU" smtClean="0"/>
              <a:pPr/>
              <a:t>10/13/10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78EC-9160-41F9-A76A-A0880279B9C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058231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4C7-0402-4E80-A1E0-0FC8BFED318A}" type="datetimeFigureOut">
              <a:rPr lang="en-AU" smtClean="0"/>
              <a:pPr/>
              <a:t>10/13/10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78EC-9160-41F9-A76A-A0880279B9C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83194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4C7-0402-4E80-A1E0-0FC8BFED318A}" type="datetimeFigureOut">
              <a:rPr lang="en-AU" smtClean="0"/>
              <a:pPr/>
              <a:t>10/13/10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78EC-9160-41F9-A76A-A0880279B9C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659701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4C7-0402-4E80-A1E0-0FC8BFED318A}" type="datetimeFigureOut">
              <a:rPr lang="en-AU" smtClean="0"/>
              <a:pPr/>
              <a:t>10/13/10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78EC-9160-41F9-A76A-A0880279B9C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67619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4C7-0402-4E80-A1E0-0FC8BFED318A}" type="datetimeFigureOut">
              <a:rPr lang="en-AU" smtClean="0"/>
              <a:pPr/>
              <a:t>10/13/10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78EC-9160-41F9-A76A-A0880279B9C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19351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4C7-0402-4E80-A1E0-0FC8BFED318A}" type="datetimeFigureOut">
              <a:rPr lang="en-AU" smtClean="0"/>
              <a:pPr/>
              <a:t>10/13/10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78EC-9160-41F9-A76A-A0880279B9C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93171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E4C7-0402-4E80-A1E0-0FC8BFED318A}" type="datetimeFigureOut">
              <a:rPr lang="en-AU" smtClean="0"/>
              <a:pPr/>
              <a:t>10/13/10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78EC-9160-41F9-A76A-A0880279B9C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266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3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3.pd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df"/><Relationship Id="rId5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5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eg"/><Relationship Id="rId5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eg"/><Relationship Id="rId5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2.gif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3.pd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3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3.pd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3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42.png"/><Relationship Id="rId4" Type="http://schemas.openxmlformats.org/officeDocument/2006/relationships/image" Target="../media/image32.png"/><Relationship Id="rId7" Type="http://schemas.openxmlformats.org/officeDocument/2006/relationships/image" Target="../media/image35.pn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0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2.gif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9" Type="http://schemas.openxmlformats.org/officeDocument/2006/relationships/image" Target="../media/image37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3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3.pdf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png"/><Relationship Id="rId5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image" Target="../media/image2.gi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Relationship Id="rId5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tiff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Relationship Id="rId5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Relationship Id="rId5" Type="http://schemas.openxmlformats.org/officeDocument/2006/relationships/image" Target="../media/image2.gif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png"/><Relationship Id="rId5" Type="http://schemas.openxmlformats.org/officeDocument/2006/relationships/image" Target="../media/image2.gif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0.png"/><Relationship Id="rId5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3.pd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2.gif"/><Relationship Id="rId4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df"/><Relationship Id="rId3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5.png"/><Relationship Id="rId5" Type="http://schemas.openxmlformats.org/officeDocument/2006/relationships/image" Target="../media/image2.gif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8.png"/><Relationship Id="rId5" Type="http://schemas.openxmlformats.org/officeDocument/2006/relationships/image" Target="../media/image2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0.png"/><Relationship Id="rId6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7.png"/><Relationship Id="rId5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2.gif"/><Relationship Id="rId4" Type="http://schemas.openxmlformats.org/officeDocument/2006/relationships/image" Target="../media/image9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df"/><Relationship Id="rId3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3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.gif"/><Relationship Id="rId5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2.gif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882869" y="1371600"/>
            <a:ext cx="7040321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838200"/>
            <a:ext cx="80724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+mj-lt"/>
              </a:rPr>
              <a:t>LIGO </a:t>
            </a:r>
            <a:r>
              <a:rPr lang="en-US" sz="5400" dirty="0" err="1" smtClean="0">
                <a:latin typeface="+mj-lt"/>
              </a:rPr>
              <a:t>tiltmeter</a:t>
            </a:r>
            <a:r>
              <a:rPr lang="en-US" sz="5400" dirty="0" smtClean="0">
                <a:latin typeface="+mj-lt"/>
              </a:rPr>
              <a:t> development</a:t>
            </a:r>
          </a:p>
          <a:p>
            <a:pPr algn="ctr"/>
            <a:r>
              <a:rPr lang="en-AU" sz="2400" dirty="0" smtClean="0"/>
              <a:t>LIGO</a:t>
            </a:r>
            <a:r>
              <a:rPr lang="en-AU" sz="2400" smtClean="0"/>
              <a:t>-G1000989</a:t>
            </a:r>
            <a:endParaRPr lang="en-AU" sz="2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5334000"/>
            <a:ext cx="7467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R. </a:t>
            </a:r>
            <a:r>
              <a:rPr lang="en-US" sz="2400" dirty="0" err="1" smtClean="0">
                <a:latin typeface="+mj-lt"/>
              </a:rPr>
              <a:t>Desalvo</a:t>
            </a:r>
            <a:r>
              <a:rPr lang="en-US" sz="2400" dirty="0" smtClean="0">
                <a:latin typeface="+mj-lt"/>
              </a:rPr>
              <a:t>, C. Kim, A. </a:t>
            </a:r>
            <a:r>
              <a:rPr lang="en-US" sz="2400" dirty="0" err="1" smtClean="0">
                <a:latin typeface="+mj-lt"/>
              </a:rPr>
              <a:t>Lottarini</a:t>
            </a:r>
            <a:r>
              <a:rPr lang="en-US" sz="2400" dirty="0" smtClean="0">
                <a:latin typeface="+mj-lt"/>
              </a:rPr>
              <a:t>, Y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 smtClean="0">
                <a:latin typeface="+mj-lt"/>
              </a:rPr>
              <a:t>Minenkov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smtClean="0"/>
              <a:t>C. Murphy, </a:t>
            </a:r>
          </a:p>
          <a:p>
            <a:pPr marL="457200" indent="-457200" algn="ctr"/>
            <a:r>
              <a:rPr lang="en-US" sz="2400" dirty="0" smtClean="0"/>
              <a:t>A. O’Toole,</a:t>
            </a:r>
            <a:r>
              <a:rPr lang="en-US" sz="2400" dirty="0" smtClean="0">
                <a:latin typeface="+mj-lt"/>
              </a:rPr>
              <a:t> G. </a:t>
            </a:r>
            <a:r>
              <a:rPr lang="en-US" sz="2400" dirty="0" err="1" smtClean="0">
                <a:latin typeface="+mj-lt"/>
              </a:rPr>
              <a:t>Pu</a:t>
            </a:r>
            <a:r>
              <a:rPr lang="en-US" sz="2400" dirty="0" smtClean="0">
                <a:latin typeface="+mj-lt"/>
              </a:rPr>
              <a:t>, A. </a:t>
            </a:r>
            <a:r>
              <a:rPr lang="en-US" sz="2400" dirty="0" err="1" smtClean="0">
                <a:latin typeface="+mj-lt"/>
              </a:rPr>
              <a:t>Rodionov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/>
              <a:t>M. </a:t>
            </a:r>
            <a:r>
              <a:rPr lang="en-US" sz="2400" dirty="0" err="1" smtClean="0"/>
              <a:t>Shaner</a:t>
            </a:r>
            <a:r>
              <a:rPr lang="en-US" sz="2400" dirty="0" smtClean="0"/>
              <a:t>.</a:t>
            </a:r>
            <a:r>
              <a:rPr lang="en-US" sz="2400" dirty="0" smtClean="0">
                <a:latin typeface="+mj-lt"/>
              </a:rPr>
              <a:t>, M. </a:t>
            </a:r>
            <a:r>
              <a:rPr lang="en-US" sz="2400" dirty="0" err="1" smtClean="0">
                <a:latin typeface="+mj-lt"/>
              </a:rPr>
              <a:t>Asador</a:t>
            </a:r>
            <a:r>
              <a:rPr lang="en-US" sz="2400" dirty="0" smtClean="0">
                <a:latin typeface="+mj-lt"/>
              </a:rPr>
              <a:t>, </a:t>
            </a:r>
          </a:p>
          <a:p>
            <a:pPr marL="457200" indent="-457200" algn="ctr"/>
            <a:r>
              <a:rPr lang="en-US" sz="2400" dirty="0" smtClean="0">
                <a:latin typeface="+mj-lt"/>
              </a:rPr>
              <a:t>A. </a:t>
            </a:r>
            <a:r>
              <a:rPr lang="en-US" sz="2400" dirty="0" err="1" smtClean="0">
                <a:latin typeface="+mj-lt"/>
              </a:rPr>
              <a:t>Bhawal</a:t>
            </a:r>
            <a:r>
              <a:rPr lang="en-US" sz="2400" dirty="0" smtClean="0">
                <a:latin typeface="+mj-lt"/>
              </a:rPr>
              <a:t>, V. </a:t>
            </a:r>
            <a:r>
              <a:rPr lang="en-US" sz="2400" dirty="0" err="1" smtClean="0">
                <a:latin typeface="+mj-lt"/>
              </a:rPr>
              <a:t>Dergachev</a:t>
            </a:r>
            <a:endParaRPr lang="en-AU" sz="2400" dirty="0">
              <a:latin typeface="+mj-lt"/>
            </a:endParaRPr>
          </a:p>
        </p:txBody>
      </p:sp>
      <p:pic>
        <p:nvPicPr>
          <p:cNvPr id="10242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18797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the old knife edge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Old design based on </a:t>
            </a:r>
            <a:r>
              <a:rPr lang="en-US" dirty="0" smtClean="0">
                <a:solidFill>
                  <a:srgbClr val="0000FF"/>
                </a:solidFill>
              </a:rPr>
              <a:t>natural hard stones </a:t>
            </a:r>
            <a:r>
              <a:rPr lang="en-US" dirty="0" smtClean="0"/>
              <a:t>to manufacture </a:t>
            </a:r>
            <a:r>
              <a:rPr lang="en-US" dirty="0" smtClean="0">
                <a:solidFill>
                  <a:srgbClr val="FF0000"/>
                </a:solidFill>
              </a:rPr>
              <a:t>low loss knife edge hinges</a:t>
            </a:r>
          </a:p>
          <a:p>
            <a:endParaRPr lang="en-US" dirty="0" smtClean="0"/>
          </a:p>
          <a:p>
            <a:r>
              <a:rPr lang="en-US" dirty="0" smtClean="0"/>
              <a:t>We are past the stone age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Tungsten carbide (WC) </a:t>
            </a:r>
            <a:r>
              <a:rPr lang="en-US" dirty="0" smtClean="0"/>
              <a:t>is a high tech,  precision </a:t>
            </a:r>
            <a:r>
              <a:rPr lang="en-US" dirty="0" err="1" smtClean="0"/>
              <a:t>machinable</a:t>
            </a:r>
            <a:r>
              <a:rPr lang="en-US" dirty="0" smtClean="0"/>
              <a:t>, </a:t>
            </a:r>
            <a:r>
              <a:rPr lang="en-US" u="sng" dirty="0" smtClean="0"/>
              <a:t>very hard </a:t>
            </a:r>
            <a:r>
              <a:rPr lang="en-US" dirty="0" smtClean="0"/>
              <a:t>stone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Advanced coating </a:t>
            </a:r>
            <a:r>
              <a:rPr lang="en-US" dirty="0" smtClean="0"/>
              <a:t>(</a:t>
            </a:r>
            <a:r>
              <a:rPr lang="en-US" dirty="0" err="1" smtClean="0"/>
              <a:t>TiN</a:t>
            </a:r>
            <a:r>
              <a:rPr lang="en-US" dirty="0" smtClean="0"/>
              <a:t>, DLC, Diamond, et </a:t>
            </a:r>
            <a:r>
              <a:rPr lang="en-US" dirty="0" err="1" smtClean="0"/>
              <a:t>c</a:t>
            </a:r>
            <a:r>
              <a:rPr lang="en-US" dirty="0" smtClean="0"/>
              <a:t>.) allow for </a:t>
            </a:r>
            <a:r>
              <a:rPr lang="en-US" dirty="0" smtClean="0">
                <a:solidFill>
                  <a:srgbClr val="0000FF"/>
                </a:solidFill>
              </a:rPr>
              <a:t>even harder stones and less losses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ssieme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4893" t="15871" r="15851" b="32990"/>
              <a:stretch>
                <a:fillRect/>
              </a:stretch>
            </p:blipFill>
          </mc:Choice>
          <mc:Fallback>
            <p:blipFill>
              <a:blip r:embed="rId4"/>
              <a:srcRect l="4893" t="15871" r="15851" b="32990"/>
              <a:stretch>
                <a:fillRect/>
              </a:stretch>
            </p:blipFill>
          </mc:Fallback>
        </mc:AlternateContent>
        <p:spPr>
          <a:xfrm>
            <a:off x="6248400" y="2787967"/>
            <a:ext cx="2819400" cy="1022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762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/>
              <a:t>Tiltmeter</a:t>
            </a:r>
            <a:r>
              <a:rPr lang="en-US" sz="4800" dirty="0" smtClean="0"/>
              <a:t> design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882134"/>
            <a:ext cx="76581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Pivot and arm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Differential displacement sensor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Differential actuation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Gravitational frequency tuning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 descr="Assieme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4893" t="15871" r="15851" b="32990"/>
              <a:stretch>
                <a:fillRect/>
              </a:stretch>
            </p:blipFill>
          </mc:Choice>
          <mc:Fallback>
            <p:blipFill>
              <a:blip r:embed="rId4"/>
              <a:srcRect l="4893" t="15871" r="15851" b="32990"/>
              <a:stretch>
                <a:fillRect/>
              </a:stretch>
            </p:blipFill>
          </mc:Fallback>
        </mc:AlternateContent>
        <p:spPr>
          <a:xfrm>
            <a:off x="359979" y="3352800"/>
            <a:ext cx="8198069" cy="2971800"/>
          </a:xfrm>
          <a:prstGeom prst="rect">
            <a:avLst/>
          </a:prstGeom>
        </p:spPr>
      </p:pic>
      <p:pic>
        <p:nvPicPr>
          <p:cNvPr id="7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1646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762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</a:t>
            </a:r>
            <a:r>
              <a:rPr lang="en-US" sz="4800" dirty="0"/>
              <a:t>Features of LIGO tiltmeter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838200"/>
            <a:ext cx="7658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Pivot: Knife edge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C00000"/>
                </a:solidFill>
              </a:rPr>
              <a:t>Implemented to prevent SOC noise*.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Wedge &amp; Anvil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Both  precision</a:t>
            </a:r>
          </a:p>
          <a:p>
            <a:pPr marL="800100" lvl="1" indent="-342900"/>
            <a:r>
              <a:rPr lang="en-US" sz="3200" dirty="0" smtClean="0">
                <a:solidFill>
                  <a:srgbClr val="FF0000"/>
                </a:solidFill>
              </a:rPr>
              <a:t>	machined WC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3774" t="16634" r="6521" b="16293"/>
          <a:stretch/>
        </p:blipFill>
        <p:spPr bwMode="auto">
          <a:xfrm flipH="1">
            <a:off x="203838" y="4130477"/>
            <a:ext cx="6172200" cy="273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H:\tiltmeter foto yury\1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t="235" b="25697"/>
          <a:stretch/>
        </p:blipFill>
        <p:spPr bwMode="auto">
          <a:xfrm>
            <a:off x="4145101" y="1915418"/>
            <a:ext cx="4694099" cy="260613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81799" y="4800600"/>
            <a:ext cx="23622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AU" sz="1600" b="1" dirty="0" smtClean="0"/>
              <a:t>R. DeSalvo </a:t>
            </a:r>
            <a:r>
              <a:rPr lang="en-AU" sz="1600" dirty="0" smtClean="0"/>
              <a:t>(2010)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“</a:t>
            </a:r>
            <a:r>
              <a:rPr lang="en-US" sz="1600" dirty="0" smtClean="0"/>
              <a:t>The Role of Self Organized Criticality in </a:t>
            </a:r>
          </a:p>
          <a:p>
            <a:r>
              <a:rPr lang="en-US" sz="1600" dirty="0" smtClean="0"/>
              <a:t>Elasticity of Metallic Springs; Observation of a new Dissipation Regime.”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LIGO-P1000105</a:t>
            </a:r>
            <a:endParaRPr lang="en-AU" sz="1600" dirty="0"/>
          </a:p>
        </p:txBody>
      </p:sp>
      <p:pic>
        <p:nvPicPr>
          <p:cNvPr id="10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08873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20000" contrast="15000"/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t="22736" b="3858"/>
          <a:stretch/>
        </p:blipFill>
        <p:spPr bwMode="auto">
          <a:xfrm>
            <a:off x="304800" y="1600200"/>
            <a:ext cx="8557437" cy="4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</a:t>
            </a:r>
            <a:r>
              <a:rPr lang="en-US" sz="4800" dirty="0"/>
              <a:t>Features of LIGO tiltmeter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838200"/>
            <a:ext cx="765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Rigid case: Aluminum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70316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48831"/>
            <a:ext cx="807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Compact and portable design for easy implementation.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Ultra-high vacuum (UHV) compatible including those implemented in LIGO.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Balance arm can be lifted and locked for transport.</a:t>
            </a:r>
          </a:p>
        </p:txBody>
      </p:sp>
      <p:pic>
        <p:nvPicPr>
          <p:cNvPr id="8195" name="Picture 3" descr="H:\Pictures of People\Tiltmeter 7-21_7-22\IMG_01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29648" t="17952" r="6596" b="14234"/>
          <a:stretch/>
        </p:blipFill>
        <p:spPr bwMode="auto">
          <a:xfrm>
            <a:off x="152400" y="2984937"/>
            <a:ext cx="4419600" cy="350520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:\tiltmeter foto yury\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22413" t="14219" r="18035" b="20839"/>
          <a:stretch/>
        </p:blipFill>
        <p:spPr bwMode="auto">
          <a:xfrm>
            <a:off x="4703378" y="2984938"/>
            <a:ext cx="4288222" cy="35052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Features </a:t>
            </a:r>
            <a:r>
              <a:rPr lang="en-US" sz="4800" dirty="0"/>
              <a:t>of LIGO tiltmeter</a:t>
            </a:r>
          </a:p>
        </p:txBody>
      </p:sp>
      <p:pic>
        <p:nvPicPr>
          <p:cNvPr id="7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79748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762000"/>
            <a:ext cx="807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Frequency can be tuned by positioning masses in eight locations on either end and above and below the center of mass.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Tuning to zero frequency means insensitivity to horizontal acceleration</a:t>
            </a:r>
          </a:p>
        </p:txBody>
      </p:sp>
      <p:pic>
        <p:nvPicPr>
          <p:cNvPr id="8194" name="Picture 2" descr="C:\Users\Christopher Murphy\Pictures\Unsorted Trip Photos 1\DSC008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/>
              </a:ext>
            </a:extLst>
          </a:blip>
          <a:srcRect l="27398" r="18752"/>
          <a:stretch/>
        </p:blipFill>
        <p:spPr bwMode="auto">
          <a:xfrm>
            <a:off x="5943600" y="3115623"/>
            <a:ext cx="2971800" cy="348171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</a:t>
            </a:r>
            <a:r>
              <a:rPr lang="en-US" sz="4800" dirty="0"/>
              <a:t>Features of LIGO tiltmeter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36680" t="19506" r="-14" b="494"/>
          <a:stretch/>
        </p:blipFill>
        <p:spPr bwMode="auto">
          <a:xfrm>
            <a:off x="-12341" y="3429000"/>
            <a:ext cx="5457411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72644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82590" t="29376" r="1732" b="10138"/>
          <a:stretch/>
        </p:blipFill>
        <p:spPr bwMode="auto">
          <a:xfrm>
            <a:off x="545625" y="2477232"/>
            <a:ext cx="1624739" cy="352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76200"/>
            <a:ext cx="853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/>
              <a:t>Optionals</a:t>
            </a:r>
            <a:r>
              <a:rPr lang="en-US" sz="4800" dirty="0" smtClean="0"/>
              <a:t> in </a:t>
            </a:r>
            <a:r>
              <a:rPr lang="en-US" sz="4800" dirty="0"/>
              <a:t>LIGO </a:t>
            </a:r>
            <a:r>
              <a:rPr lang="en-US" sz="4800" dirty="0" err="1" smtClean="0"/>
              <a:t>tiltmeter</a:t>
            </a:r>
            <a:endParaRPr lang="en-US" sz="4800" dirty="0" smtClean="0"/>
          </a:p>
          <a:p>
            <a:pPr algn="ctr"/>
            <a:r>
              <a:rPr lang="en-US" sz="4000" dirty="0" smtClean="0"/>
              <a:t>		(for comparative studies)</a:t>
            </a:r>
            <a:endParaRPr lang="en-US" sz="4000" dirty="0"/>
          </a:p>
        </p:txBody>
      </p:sp>
      <p:pic>
        <p:nvPicPr>
          <p:cNvPr id="3074" name="Picture 2" descr="H:\tiltmeter foto yury\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2928" t="23369" r="24165" b="15585"/>
          <a:stretch/>
        </p:blipFill>
        <p:spPr bwMode="auto">
          <a:xfrm>
            <a:off x="4776762" y="3864516"/>
            <a:ext cx="4162475" cy="261248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r="7071"/>
          <a:stretch/>
        </p:blipFill>
        <p:spPr bwMode="auto">
          <a:xfrm rot="21080749" flipH="1">
            <a:off x="279057" y="360175"/>
            <a:ext cx="3866342" cy="317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58746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Quinn, T. J. </a:t>
            </a:r>
            <a:r>
              <a:rPr lang="en-US" sz="1600" dirty="0"/>
              <a:t>(1992). "The beam balance as an instrument for very precise weighing." </a:t>
            </a:r>
            <a:r>
              <a:rPr lang="en-US" sz="1600" u="sng" dirty="0"/>
              <a:t>Measurement Science and Technology </a:t>
            </a:r>
            <a:r>
              <a:rPr lang="en-US" sz="1600" b="1" u="sng" dirty="0"/>
              <a:t>3</a:t>
            </a:r>
            <a:r>
              <a:rPr lang="en-US" sz="1600" u="sng" dirty="0"/>
              <a:t>(2): 141.</a:t>
            </a:r>
            <a:endParaRPr lang="en-A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205740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Pivot: Flexure hinge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Allow study of SOC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2057400" y="2743200"/>
            <a:ext cx="21336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99338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5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ssieme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4893" t="15871" r="15851" b="32990"/>
              <a:stretch>
                <a:fillRect/>
              </a:stretch>
            </p:blipFill>
          </mc:Choice>
          <mc:Fallback>
            <p:blipFill>
              <a:blip r:embed="rId4"/>
              <a:srcRect l="4893" t="15871" r="15851" b="32990"/>
              <a:stretch>
                <a:fillRect/>
              </a:stretch>
            </p:blipFill>
          </mc:Fallback>
        </mc:AlternateContent>
        <p:spPr>
          <a:xfrm>
            <a:off x="359979" y="3352800"/>
            <a:ext cx="8198069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Knife edge was implemented to avoid hysteresis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Example: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	Hysteresis in a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	</a:t>
            </a:r>
            <a:r>
              <a:rPr lang="en-US" dirty="0" err="1" smtClean="0">
                <a:solidFill>
                  <a:srgbClr val="0000FF"/>
                </a:solidFill>
              </a:rPr>
              <a:t>Maraging</a:t>
            </a:r>
            <a:r>
              <a:rPr lang="en-US" dirty="0" smtClean="0">
                <a:solidFill>
                  <a:srgbClr val="0000FF"/>
                </a:solidFill>
              </a:rPr>
              <a:t> filter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893" y="2362200"/>
            <a:ext cx="4730107" cy="416083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429000" y="3810000"/>
            <a:ext cx="1219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Knife edge implemented to avoid hysteresis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~ No Hysteresis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in </a:t>
            </a:r>
            <a:r>
              <a:rPr lang="en-US" dirty="0" err="1" smtClean="0">
                <a:solidFill>
                  <a:srgbClr val="FF0000"/>
                </a:solidFill>
              </a:rPr>
              <a:t>tiltmeter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104" y="2590800"/>
            <a:ext cx="5072896" cy="4267200"/>
          </a:xfrm>
          <a:prstGeom prst="rect">
            <a:avLst/>
          </a:prstGeom>
        </p:spPr>
      </p:pic>
      <p:pic>
        <p:nvPicPr>
          <p:cNvPr id="13" name="Picture 12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5313"/>
            <a:ext cx="3581400" cy="340268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2971800" y="3048000"/>
            <a:ext cx="15240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2400300" y="3467100"/>
            <a:ext cx="5334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ssieme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4893" t="15871" r="15851" b="32990"/>
              <a:stretch>
                <a:fillRect/>
              </a:stretch>
            </p:blipFill>
          </mc:Choice>
          <mc:Fallback>
            <p:blipFill>
              <a:blip r:embed="rId4"/>
              <a:srcRect l="4893" t="15871" r="15851" b="32990"/>
              <a:stretch>
                <a:fillRect/>
              </a:stretch>
            </p:blipFill>
          </mc:Fallback>
        </mc:AlternateContent>
        <p:spPr>
          <a:xfrm>
            <a:off x="359979" y="3352800"/>
            <a:ext cx="8198069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checks</a:t>
            </a:r>
            <a:endParaRPr lang="en-US" dirty="0"/>
          </a:p>
        </p:txBody>
      </p:sp>
      <p:pic>
        <p:nvPicPr>
          <p:cNvPr id="5" name="Picture 4" descr="Picture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3581400" cy="301226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Seismic event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Very good fit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Coherent decay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Through excitations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Content Placeholder 3" descr="Picture 3.png"/>
          <p:cNvPicPr>
            <a:picLocks noChangeAspect="1"/>
          </p:cNvPicPr>
          <p:nvPr/>
        </p:nvPicPr>
        <p:blipFill>
          <a:blip r:embed="rId3"/>
          <a:srcRect l="2437" t="-1331" r="-2887"/>
          <a:stretch>
            <a:fillRect/>
          </a:stretch>
        </p:blipFill>
        <p:spPr>
          <a:xfrm>
            <a:off x="4191000" y="2111375"/>
            <a:ext cx="4953000" cy="474662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6200000" flipH="1">
            <a:off x="2057400" y="2667000"/>
            <a:ext cx="9144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581400" y="5257800"/>
            <a:ext cx="990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 table tilt</a:t>
            </a:r>
            <a:endParaRPr lang="en-US" dirty="0"/>
          </a:p>
        </p:txBody>
      </p:sp>
      <p:pic>
        <p:nvPicPr>
          <p:cNvPr id="4" name="Picture 3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891393"/>
            <a:ext cx="5715000" cy="496660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16200000" flipH="1">
            <a:off x="2971800" y="2286000"/>
            <a:ext cx="19812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icture 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038600"/>
            <a:ext cx="2667000" cy="2243175"/>
          </a:xfrm>
          <a:prstGeom prst="rect">
            <a:avLst/>
          </a:prstGeom>
        </p:spPr>
      </p:pic>
      <p:sp>
        <p:nvSpPr>
          <p:cNvPr id="9" name="Frame 8"/>
          <p:cNvSpPr/>
          <p:nvPr/>
        </p:nvSpPr>
        <p:spPr>
          <a:xfrm>
            <a:off x="609600" y="4953000"/>
            <a:ext cx="1524000" cy="3048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 flipV="1">
            <a:off x="2133600" y="4572000"/>
            <a:ext cx="2209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performance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Rough hinge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 air</a:t>
            </a:r>
          </a:p>
          <a:p>
            <a:r>
              <a:rPr lang="en-US" dirty="0" smtClean="0"/>
              <a:t>On table with </a:t>
            </a:r>
          </a:p>
          <a:p>
            <a:pPr>
              <a:buNone/>
            </a:pPr>
            <a:r>
              <a:rPr lang="en-US" dirty="0" smtClean="0"/>
              <a:t>	rubber feet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Copper wires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3" descr="fine_combined_spectrum_zoomed_presentation.png"/>
          <p:cNvPicPr>
            <a:picLocks noChangeAspect="1"/>
          </p:cNvPicPr>
          <p:nvPr/>
        </p:nvPicPr>
        <p:blipFill>
          <a:blip r:embed="rId2"/>
          <a:srcRect l="-2292" r="4047"/>
          <a:stretch>
            <a:fillRect/>
          </a:stretch>
        </p:blipFill>
        <p:spPr>
          <a:xfrm>
            <a:off x="3505199" y="1524000"/>
            <a:ext cx="5567865" cy="5334000"/>
          </a:xfrm>
          <a:prstGeom prst="rect">
            <a:avLst/>
          </a:prstGeom>
        </p:spPr>
      </p:pic>
      <p:pic>
        <p:nvPicPr>
          <p:cNvPr id="7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H:\Graphs!\fine_tilt_spectru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99809"/>
            <a:ext cx="7620000" cy="550552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4. Current tilt sensitivity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685800"/>
            <a:ext cx="765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Recent plot: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733800" y="3048000"/>
            <a:ext cx="770021" cy="99060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76600" y="2586335"/>
            <a:ext cx="318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Microseismic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peak ?</a:t>
            </a:r>
            <a:endParaRPr lang="en-A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438400" y="2343912"/>
            <a:ext cx="1832810" cy="28956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438400" y="3886200"/>
            <a:ext cx="533400" cy="5334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66850" y="4343400"/>
            <a:ext cx="226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Limited by air and/or hookup wires.</a:t>
            </a:r>
            <a:endParaRPr lang="en-A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648200" y="5188393"/>
            <a:ext cx="2133600" cy="35533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486400" y="4152900"/>
            <a:ext cx="381000" cy="103549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95800" y="3805535"/>
            <a:ext cx="318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Electronics noise</a:t>
            </a:r>
            <a:endParaRPr lang="en-A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010400" y="2438400"/>
            <a:ext cx="152401" cy="178965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91200" y="1976735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Acoustic noise ??</a:t>
            </a:r>
            <a:endParaRPr lang="en-A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5800" y="1862435"/>
            <a:ext cx="533400" cy="434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" name="Group 14339"/>
          <p:cNvGrpSpPr/>
          <p:nvPr/>
        </p:nvGrpSpPr>
        <p:grpSpPr>
          <a:xfrm>
            <a:off x="533400" y="1828800"/>
            <a:ext cx="780288" cy="341376"/>
            <a:chOff x="533400" y="1828800"/>
            <a:chExt cx="780288" cy="341376"/>
          </a:xfrm>
        </p:grpSpPr>
        <mc:AlternateContent>
          <mc:Choice xmlns:mv="urn:schemas-microsoft-com:mac:vml" xmlns:mc="http://schemas.openxmlformats.org/markup-compatibility/2006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33400" y="1828800"/>
                  <a:ext cx="762000" cy="3413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U" sz="16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−5</m:t>
                            </m:r>
                          </m:sup>
                        </m:sSup>
                      </m:oMath>
                    </m:oMathPara>
                  </a14:m>
                  <a:endParaRPr lang="en-AU" dirty="0"/>
                </a:p>
              </p:txBody>
            </p:sp>
          </mc:Choice>
          <mc:Fallback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1828800"/>
                  <a:ext cx="762000" cy="341376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Connector 29"/>
            <p:cNvCxnSpPr/>
            <p:nvPr/>
          </p:nvCxnSpPr>
          <p:spPr>
            <a:xfrm>
              <a:off x="1190244" y="2057400"/>
              <a:ext cx="1234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39"/>
          <p:cNvGrpSpPr/>
          <p:nvPr/>
        </p:nvGrpSpPr>
        <p:grpSpPr>
          <a:xfrm>
            <a:off x="533400" y="2630424"/>
            <a:ext cx="780288" cy="341376"/>
            <a:chOff x="533400" y="1828800"/>
            <a:chExt cx="780288" cy="341376"/>
          </a:xfrm>
        </p:grpSpPr>
        <mc:AlternateContent>
          <mc:Choice xmlns:mv="urn:schemas-microsoft-com:mac:vml" xmlns:mc="http://schemas.openxmlformats.org/markup-compatibility/2006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533400" y="1828800"/>
                  <a:ext cx="762000" cy="3413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U" sz="16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AU" dirty="0"/>
                </a:p>
              </p:txBody>
            </p:sp>
          </mc:Choice>
          <mc:Fallback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1828800"/>
                  <a:ext cx="762000" cy="341376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/>
            <p:cNvCxnSpPr/>
            <p:nvPr/>
          </p:nvCxnSpPr>
          <p:spPr>
            <a:xfrm>
              <a:off x="1190244" y="2057400"/>
              <a:ext cx="1234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42"/>
          <p:cNvGrpSpPr/>
          <p:nvPr/>
        </p:nvGrpSpPr>
        <p:grpSpPr>
          <a:xfrm>
            <a:off x="533400" y="3468624"/>
            <a:ext cx="780288" cy="341376"/>
            <a:chOff x="533400" y="1828800"/>
            <a:chExt cx="780288" cy="341376"/>
          </a:xfrm>
        </p:grpSpPr>
        <mc:AlternateContent>
          <mc:Choice xmlns:mv="urn:schemas-microsoft-com:mac:vml" xmlns:mc="http://schemas.openxmlformats.org/markup-compatibility/2006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533400" y="1828800"/>
                  <a:ext cx="762000" cy="3413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U" sz="16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−7</m:t>
                            </m:r>
                          </m:sup>
                        </m:sSup>
                      </m:oMath>
                    </m:oMathPara>
                  </a14:m>
                  <a:endParaRPr lang="en-AU" dirty="0"/>
                </a:p>
              </p:txBody>
            </p:sp>
          </mc:Choice>
          <mc:Fallback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1828800"/>
                  <a:ext cx="762000" cy="341376"/>
                </a:xfrm>
                <a:prstGeom prst="rect">
                  <a:avLst/>
                </a:prstGeom>
                <a:blipFill rotWithShape="1">
                  <a:blip r:embed="rId6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Connector 44"/>
            <p:cNvCxnSpPr/>
            <p:nvPr/>
          </p:nvCxnSpPr>
          <p:spPr>
            <a:xfrm>
              <a:off x="1190244" y="2057400"/>
              <a:ext cx="1234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45"/>
          <p:cNvGrpSpPr/>
          <p:nvPr/>
        </p:nvGrpSpPr>
        <p:grpSpPr>
          <a:xfrm>
            <a:off x="533400" y="4267200"/>
            <a:ext cx="780288" cy="341376"/>
            <a:chOff x="533400" y="1828800"/>
            <a:chExt cx="780288" cy="341376"/>
          </a:xfrm>
        </p:grpSpPr>
        <mc:AlternateContent>
          <mc:Choice xmlns:mv="urn:schemas-microsoft-com:mac:vml" xmlns:mc="http://schemas.openxmlformats.org/markup-compatibility/2006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533400" y="1828800"/>
                  <a:ext cx="762000" cy="3413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U" sz="16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−8</m:t>
                            </m:r>
                          </m:sup>
                        </m:sSup>
                      </m:oMath>
                    </m:oMathPara>
                  </a14:m>
                  <a:endParaRPr lang="en-AU" dirty="0"/>
                </a:p>
              </p:txBody>
            </p:sp>
          </mc:Choice>
          <mc:Fallback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1828800"/>
                  <a:ext cx="762000" cy="341376"/>
                </a:xfrm>
                <a:prstGeom prst="rect">
                  <a:avLst/>
                </a:prstGeom>
                <a:blipFill rotWithShape="1">
                  <a:blip r:embed="rId7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Connector 47"/>
            <p:cNvCxnSpPr/>
            <p:nvPr/>
          </p:nvCxnSpPr>
          <p:spPr>
            <a:xfrm>
              <a:off x="1190244" y="2057400"/>
              <a:ext cx="1234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8"/>
          <p:cNvGrpSpPr/>
          <p:nvPr/>
        </p:nvGrpSpPr>
        <p:grpSpPr>
          <a:xfrm>
            <a:off x="533400" y="5068824"/>
            <a:ext cx="780288" cy="341376"/>
            <a:chOff x="533400" y="1828800"/>
            <a:chExt cx="780288" cy="341376"/>
          </a:xfrm>
        </p:grpSpPr>
        <mc:AlternateContent>
          <mc:Choice xmlns:mv="urn:schemas-microsoft-com:mac:vml" xmlns:mc="http://schemas.openxmlformats.org/markup-compatibility/2006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533400" y="1828800"/>
                  <a:ext cx="762000" cy="3413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U" sz="16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−9</m:t>
                            </m:r>
                          </m:sup>
                        </m:sSup>
                      </m:oMath>
                    </m:oMathPara>
                  </a14:m>
                  <a:endParaRPr lang="en-AU" dirty="0"/>
                </a:p>
              </p:txBody>
            </p:sp>
          </mc:Choice>
          <mc:Fallback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1828800"/>
                  <a:ext cx="762000" cy="341376"/>
                </a:xfrm>
                <a:prstGeom prst="rect">
                  <a:avLst/>
                </a:prstGeom>
                <a:blipFill rotWithShape="1">
                  <a:blip r:embed="rId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Connector 50"/>
            <p:cNvCxnSpPr/>
            <p:nvPr/>
          </p:nvCxnSpPr>
          <p:spPr>
            <a:xfrm>
              <a:off x="1190244" y="2057400"/>
              <a:ext cx="1234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51"/>
          <p:cNvGrpSpPr/>
          <p:nvPr/>
        </p:nvGrpSpPr>
        <p:grpSpPr>
          <a:xfrm>
            <a:off x="533400" y="5907024"/>
            <a:ext cx="780288" cy="341376"/>
            <a:chOff x="533400" y="1828800"/>
            <a:chExt cx="780288" cy="341376"/>
          </a:xfrm>
        </p:grpSpPr>
        <mc:AlternateContent>
          <mc:Choice xmlns:mv="urn:schemas-microsoft-com:mac:vml" xmlns:mc="http://schemas.openxmlformats.org/markup-compatibility/2006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533400" y="1828800"/>
                  <a:ext cx="762000" cy="3413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U" sz="16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−10</m:t>
                            </m:r>
                          </m:sup>
                        </m:sSup>
                      </m:oMath>
                    </m:oMathPara>
                  </a14:m>
                  <a:endParaRPr lang="en-AU" dirty="0"/>
                </a:p>
              </p:txBody>
            </p:sp>
          </mc:Choice>
          <mc:Fallback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1828800"/>
                  <a:ext cx="762000" cy="341376"/>
                </a:xfrm>
                <a:prstGeom prst="rect">
                  <a:avLst/>
                </a:prstGeom>
                <a:blipFill rotWithShape="1">
                  <a:blip r:embed="rId9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Connector 53"/>
            <p:cNvCxnSpPr/>
            <p:nvPr/>
          </p:nvCxnSpPr>
          <p:spPr>
            <a:xfrm>
              <a:off x="1190244" y="2057400"/>
              <a:ext cx="1234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/>
          <p:cNvCxnSpPr/>
          <p:nvPr/>
        </p:nvCxnSpPr>
        <p:spPr>
          <a:xfrm flipH="1" flipV="1">
            <a:off x="2633663" y="1676401"/>
            <a:ext cx="721142" cy="15239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362200" y="1752600"/>
            <a:ext cx="318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Resonance of tiltmeter</a:t>
            </a:r>
            <a:endParaRPr lang="en-A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4" name="Group 14347"/>
          <p:cNvGrpSpPr/>
          <p:nvPr/>
        </p:nvGrpSpPr>
        <p:grpSpPr>
          <a:xfrm>
            <a:off x="1085850" y="6205751"/>
            <a:ext cx="6915150" cy="579442"/>
            <a:chOff x="1085850" y="6205751"/>
            <a:chExt cx="6915150" cy="579442"/>
          </a:xfrm>
        </p:grpSpPr>
        <p:sp>
          <p:nvSpPr>
            <p:cNvPr id="14347" name="Rectangle 14346"/>
            <p:cNvSpPr/>
            <p:nvPr/>
          </p:nvSpPr>
          <p:spPr>
            <a:xfrm>
              <a:off x="1295400" y="6278522"/>
              <a:ext cx="6705600" cy="274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5" name="Group 14345"/>
            <p:cNvGrpSpPr/>
            <p:nvPr/>
          </p:nvGrpSpPr>
          <p:grpSpPr>
            <a:xfrm>
              <a:off x="1085850" y="6205751"/>
              <a:ext cx="762000" cy="464820"/>
              <a:chOff x="1143000" y="6201156"/>
              <a:chExt cx="762000" cy="464820"/>
            </a:xfrm>
          </p:grpSpPr>
          <mc:AlternateContent>
            <mc:Choice xmlns:mv="urn:schemas-microsoft-com:mac:vml" xmlns:mc="http://schemas.openxmlformats.org/markup-compatibility/2006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Requires="a14"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1143000" y="6324600"/>
                    <a:ext cx="762000" cy="3413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AU" sz="16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−2</m:t>
                              </m:r>
                            </m:sup>
                          </m:sSup>
                        </m:oMath>
                      </m:oMathPara>
                    </a14:m>
                    <a:endParaRPr lang="en-AU" dirty="0"/>
                  </a:p>
                </p:txBody>
              </p:sp>
            </mc:Choice>
            <mc:Fallback>
              <p:sp>
                <p:nvSpPr>
                  <p:cNvPr id="63" name="TextBox 6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3000" y="6324600"/>
                    <a:ext cx="762000" cy="341376"/>
                  </a:xfrm>
                  <a:prstGeom prst="rect">
                    <a:avLst/>
                  </a:prstGeom>
                  <a:blipFill rotWithShape="1">
                    <a:blip r:embed="rId10" cstate="print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4" name="Straight Connector 63"/>
              <p:cNvCxnSpPr/>
              <p:nvPr/>
            </p:nvCxnSpPr>
            <p:spPr>
              <a:xfrm rot="5400000">
                <a:off x="1386078" y="6262878"/>
                <a:ext cx="12344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65"/>
            <p:cNvGrpSpPr/>
            <p:nvPr/>
          </p:nvGrpSpPr>
          <p:grpSpPr>
            <a:xfrm>
              <a:off x="2924175" y="6205835"/>
              <a:ext cx="762000" cy="464820"/>
              <a:chOff x="1143000" y="6201156"/>
              <a:chExt cx="762000" cy="464820"/>
            </a:xfrm>
          </p:grpSpPr>
          <mc:AlternateContent>
            <mc:Choice xmlns:mv="urn:schemas-microsoft-com:mac:vml" xmlns:mc="http://schemas.openxmlformats.org/markup-compatibility/2006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Requires="a14"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1143000" y="6324600"/>
                    <a:ext cx="762000" cy="3413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AU" sz="16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oMath>
                      </m:oMathPara>
                    </a14:m>
                    <a:endParaRPr lang="en-AU" dirty="0"/>
                  </a:p>
                </p:txBody>
              </p:sp>
            </mc:Choice>
            <mc:Fallback>
              <p:sp>
                <p:nvSpPr>
                  <p:cNvPr id="67" name="TextBox 6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3000" y="6324600"/>
                    <a:ext cx="762000" cy="341376"/>
                  </a:xfrm>
                  <a:prstGeom prst="rect">
                    <a:avLst/>
                  </a:prstGeom>
                  <a:blipFill rotWithShape="1">
                    <a:blip r:embed="rId11" cstate="print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8" name="Straight Connector 67"/>
              <p:cNvCxnSpPr/>
              <p:nvPr/>
            </p:nvCxnSpPr>
            <p:spPr>
              <a:xfrm rot="5400000">
                <a:off x="1386078" y="6262878"/>
                <a:ext cx="12344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69"/>
            <p:cNvGrpSpPr/>
            <p:nvPr/>
          </p:nvGrpSpPr>
          <p:grpSpPr>
            <a:xfrm>
              <a:off x="4724400" y="6216800"/>
              <a:ext cx="762000" cy="461998"/>
              <a:chOff x="1143000" y="6201156"/>
              <a:chExt cx="762000" cy="461998"/>
            </a:xfrm>
          </p:grpSpPr>
          <mc:AlternateContent>
            <mc:Choice xmlns:mv="urn:schemas-microsoft-com:mac:vml" xmlns:mc="http://schemas.openxmlformats.org/markup-compatibility/2006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Requires="a14"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1143000" y="6324600"/>
                    <a:ext cx="76200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AU" sz="16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en-AU" dirty="0"/>
                  </a:p>
                </p:txBody>
              </p:sp>
            </mc:Choice>
            <mc:Fallback>
              <p:sp>
                <p:nvSpPr>
                  <p:cNvPr id="71" name="TextBox 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3000" y="6324600"/>
                    <a:ext cx="762000" cy="338554"/>
                  </a:xfrm>
                  <a:prstGeom prst="rect">
                    <a:avLst/>
                  </a:prstGeom>
                  <a:blipFill rotWithShape="1">
                    <a:blip r:embed="rId12" cstate="print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2" name="Straight Connector 71"/>
              <p:cNvCxnSpPr/>
              <p:nvPr/>
            </p:nvCxnSpPr>
            <p:spPr>
              <a:xfrm rot="5400000">
                <a:off x="1386078" y="6262878"/>
                <a:ext cx="12344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72"/>
            <p:cNvGrpSpPr/>
            <p:nvPr/>
          </p:nvGrpSpPr>
          <p:grpSpPr>
            <a:xfrm>
              <a:off x="6553200" y="6208573"/>
              <a:ext cx="762000" cy="461998"/>
              <a:chOff x="1143000" y="6201156"/>
              <a:chExt cx="762000" cy="461998"/>
            </a:xfrm>
          </p:grpSpPr>
          <mc:AlternateContent>
            <mc:Choice xmlns:mv="urn:schemas-microsoft-com:mac:vml" xmlns:mc="http://schemas.openxmlformats.org/markup-compatibility/2006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Requires="a14"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1143000" y="6324600"/>
                    <a:ext cx="76200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AU" sz="16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1</m:t>
                              </m:r>
                            </m:sup>
                          </m:sSup>
                        </m:oMath>
                      </m:oMathPara>
                    </a14:m>
                    <a:endParaRPr lang="en-AU" dirty="0"/>
                  </a:p>
                </p:txBody>
              </p:sp>
            </mc:Choice>
            <mc:Fallback>
              <p:sp>
                <p:nvSpPr>
                  <p:cNvPr id="74" name="TextBox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3000" y="6324600"/>
                    <a:ext cx="762000" cy="338554"/>
                  </a:xfrm>
                  <a:prstGeom prst="rect">
                    <a:avLst/>
                  </a:prstGeom>
                  <a:blipFill rotWithShape="1">
                    <a:blip r:embed="rId13" cstate="print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5" name="Straight Connector 74"/>
              <p:cNvCxnSpPr/>
              <p:nvPr/>
            </p:nvCxnSpPr>
            <p:spPr>
              <a:xfrm rot="5400000">
                <a:off x="1386078" y="6262878"/>
                <a:ext cx="12344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>
          <mc:Choice xmlns:mv="urn:schemas-microsoft-com:mac:vml" xmlns:mc="http://schemas.openxmlformats.org/markup-compatibility/2006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4082400" y="6415861"/>
                  <a:ext cx="7733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𝐻𝑧</m:t>
                        </m:r>
                      </m:oMath>
                    </m:oMathPara>
                  </a14:m>
                  <a:endParaRPr lang="en-AU" dirty="0"/>
                </a:p>
              </p:txBody>
            </p:sp>
          </mc:Choice>
          <mc:Fallback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2400" y="6415861"/>
                  <a:ext cx="773393" cy="369332"/>
                </a:xfrm>
                <a:prstGeom prst="rect">
                  <a:avLst/>
                </a:prstGeom>
                <a:blipFill rotWithShape="1">
                  <a:blip r:embed="rId1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" name="TextBox 54"/>
          <p:cNvSpPr txBox="1"/>
          <p:nvPr/>
        </p:nvSpPr>
        <p:spPr>
          <a:xfrm rot="16200000">
            <a:off x="-463034" y="34348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Rad</a:t>
            </a:r>
            <a:r>
              <a:rPr lang="en-US" dirty="0" smtClean="0"/>
              <a:t>/</a:t>
            </a:r>
            <a:r>
              <a:rPr lang="en-US" dirty="0" err="1" smtClean="0"/>
              <a:t>Sqrt</a:t>
            </a:r>
            <a:r>
              <a:rPr lang="en-US" dirty="0" smtClean="0"/>
              <a:t>(Hz)</a:t>
            </a:r>
            <a:endParaRPr lang="en-US" dirty="0"/>
          </a:p>
        </p:txBody>
      </p:sp>
      <p:pic>
        <p:nvPicPr>
          <p:cNvPr id="52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9934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720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Other rotation sensing devices</a:t>
            </a:r>
            <a:endParaRPr lang="en-US" sz="4800" dirty="0"/>
          </a:p>
        </p:txBody>
      </p:sp>
      <p:grpSp>
        <p:nvGrpSpPr>
          <p:cNvPr id="3" name="Group 2"/>
          <p:cNvGrpSpPr/>
          <p:nvPr/>
        </p:nvGrpSpPr>
        <p:grpSpPr>
          <a:xfrm>
            <a:off x="1" y="1219200"/>
            <a:ext cx="9143999" cy="5181600"/>
            <a:chOff x="1" y="1000125"/>
            <a:chExt cx="9143999" cy="5400675"/>
          </a:xfrm>
        </p:grpSpPr>
        <p:pic>
          <p:nvPicPr>
            <p:cNvPr id="15365" name="Picture 5" descr="C:\Users\Christopher Murphy\Desktop\Untitled-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000125"/>
              <a:ext cx="7429500" cy="5400675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477000" y="2209800"/>
              <a:ext cx="2667000" cy="38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333399"/>
                  </a:solidFill>
                </a:rPr>
                <a:t>Fiber Gyro, Stanford 1982</a:t>
              </a:r>
              <a:endParaRPr lang="en-AU" dirty="0">
                <a:solidFill>
                  <a:srgbClr val="333399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24600" y="2831068"/>
              <a:ext cx="2819400" cy="38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993366"/>
                  </a:solidFill>
                </a:rPr>
                <a:t>Flexure Tiltmeter, Pisa 1997</a:t>
              </a:r>
              <a:endParaRPr lang="en-AU" dirty="0">
                <a:solidFill>
                  <a:srgbClr val="993366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24600" y="3733800"/>
              <a:ext cx="2819400" cy="38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339933"/>
                  </a:solidFill>
                </a:rPr>
                <a:t>Active Laser Gyro, Pisa 2010</a:t>
              </a:r>
              <a:endParaRPr lang="en-AU" dirty="0">
                <a:solidFill>
                  <a:srgbClr val="339933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24600" y="4114800"/>
              <a:ext cx="2819400" cy="38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996633"/>
                  </a:solidFill>
                </a:rPr>
                <a:t>Flexure Tiltmeter, Pisa </a:t>
              </a:r>
              <a:r>
                <a:rPr lang="en-US" dirty="0" smtClean="0">
                  <a:solidFill>
                    <a:srgbClr val="996633"/>
                  </a:solidFill>
                </a:rPr>
                <a:t>2010</a:t>
              </a:r>
              <a:endParaRPr lang="en-AU" dirty="0">
                <a:solidFill>
                  <a:srgbClr val="996633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15000" y="4953000"/>
              <a:ext cx="3429000" cy="38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66"/>
                  </a:solidFill>
                </a:rPr>
                <a:t>Knife-Edge Tiltmeter, LIGO 2010</a:t>
              </a:r>
              <a:endParaRPr lang="en-AU" dirty="0">
                <a:solidFill>
                  <a:srgbClr val="000066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15000" y="5410200"/>
              <a:ext cx="3429000" cy="38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mtClean="0">
                  <a:solidFill>
                    <a:srgbClr val="993366"/>
                  </a:solidFill>
                </a:rPr>
                <a:t>Adv. </a:t>
              </a:r>
              <a:r>
                <a:rPr lang="en-US" dirty="0" smtClean="0">
                  <a:solidFill>
                    <a:srgbClr val="993366"/>
                  </a:solidFill>
                </a:rPr>
                <a:t>LIGO Requirements</a:t>
              </a:r>
              <a:endParaRPr lang="en-AU" dirty="0">
                <a:solidFill>
                  <a:srgbClr val="993366"/>
                </a:solidFill>
              </a:endParaRPr>
            </a:p>
          </p:txBody>
        </p:sp>
      </p:grpSp>
      <p:pic>
        <p:nvPicPr>
          <p:cNvPr id="15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28205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ssieme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4893" t="15871" r="15851" b="32990"/>
              <a:stretch>
                <a:fillRect/>
              </a:stretch>
            </p:blipFill>
          </mc:Choice>
          <mc:Fallback>
            <p:blipFill>
              <a:blip r:embed="rId4"/>
              <a:srcRect l="4893" t="15871" r="15851" b="32990"/>
              <a:stretch>
                <a:fillRect/>
              </a:stretch>
            </p:blipFill>
          </mc:Fallback>
        </mc:AlternateContent>
        <p:spPr>
          <a:xfrm>
            <a:off x="359979" y="3352800"/>
            <a:ext cx="8198069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tiltmeter foto yury\78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599"/>
            <a:ext cx="7010400" cy="525470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Knife-edge development</a:t>
            </a:r>
            <a:endParaRPr lang="en-US" sz="4800" dirty="0"/>
          </a:p>
        </p:txBody>
      </p:sp>
      <p:pic>
        <p:nvPicPr>
          <p:cNvPr id="5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14876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710386"/>
            <a:ext cx="76581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Knife edge made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of tungsten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carbide, Young’s modulus of ≈ 550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GPa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Knife edge cut from tungsten carbide block using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wire E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lectrical Discharge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achining (EDM).</a:t>
            </a:r>
            <a:endParaRPr lang="en-US" sz="2400" dirty="0" smtClean="0"/>
          </a:p>
          <a:p>
            <a:pPr marL="800100" lvl="1" indent="-342900">
              <a:buFont typeface="+mj-lt"/>
              <a:buAutoNum type="arabicPeriod"/>
            </a:pP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Knife-edge manufacturing</a:t>
            </a:r>
            <a:endParaRPr lang="en-US" sz="4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90800"/>
            <a:ext cx="6629400" cy="38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6477000"/>
            <a:ext cx="624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 smtClean="0"/>
              <a:t>Image source: http</a:t>
            </a:r>
            <a:r>
              <a:rPr lang="en-AU" sz="1600" dirty="0"/>
              <a:t>://</a:t>
            </a:r>
            <a:r>
              <a:rPr lang="en-AU" sz="1600" dirty="0" smtClean="0"/>
              <a:t>www.cumberlandmodelengineering.com/</a:t>
            </a:r>
            <a:endParaRPr lang="en-AU" sz="1600" dirty="0"/>
          </a:p>
        </p:txBody>
      </p:sp>
      <p:pic>
        <p:nvPicPr>
          <p:cNvPr id="7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72488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295400"/>
            <a:ext cx="7658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Cutting profile first </a:t>
            </a:r>
          </a:p>
          <a:p>
            <a:pPr marL="342900" indent="-342900"/>
            <a:r>
              <a:rPr lang="en-US" sz="2800" dirty="0" smtClean="0">
                <a:solidFill>
                  <a:srgbClr val="0000FF"/>
                </a:solidFill>
              </a:rPr>
              <a:t>	implemented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-7555" y="2499290"/>
            <a:ext cx="6027355" cy="4511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Knife-edge manufacturing</a:t>
            </a:r>
            <a:endParaRPr lang="en-US" sz="4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12160" t="11681" r="20639" b="17507"/>
          <a:stretch/>
        </p:blipFill>
        <p:spPr bwMode="auto">
          <a:xfrm>
            <a:off x="5410200" y="1066800"/>
            <a:ext cx="401784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8297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798493"/>
            <a:ext cx="7658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16mm of pivot contact on standard anvil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Tungsten Carbide anvil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Anvil development</a:t>
            </a:r>
            <a:endParaRPr lang="en-US" sz="4800" dirty="0"/>
          </a:p>
        </p:txBody>
      </p:sp>
      <p:pic>
        <p:nvPicPr>
          <p:cNvPr id="2050" name=" 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4556" t="22449" r="1416" b="13591"/>
          <a:stretch>
            <a:fillRect/>
          </a:stretch>
        </p:blipFill>
        <p:spPr bwMode="auto">
          <a:xfrm>
            <a:off x="2502009" y="3505200"/>
            <a:ext cx="6718191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014941"/>
            <a:ext cx="3276601" cy="293805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t="21245" b="29415"/>
          <a:stretch/>
        </p:blipFill>
        <p:spPr bwMode="auto">
          <a:xfrm>
            <a:off x="3657600" y="1828800"/>
            <a:ext cx="4724400" cy="17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0540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</a:t>
            </a:r>
            <a:r>
              <a:rPr lang="en-US" dirty="0" err="1" smtClean="0"/>
              <a:t>tiltmeter</a:t>
            </a:r>
            <a:r>
              <a:rPr lang="en-US" dirty="0" smtClean="0"/>
              <a:t> for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precision </a:t>
            </a:r>
            <a:r>
              <a:rPr lang="en-US" dirty="0" err="1" smtClean="0"/>
              <a:t>tiltmeters</a:t>
            </a:r>
            <a:r>
              <a:rPr lang="en-US" dirty="0" smtClean="0"/>
              <a:t> are: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useful for passive seismic attenuation systems </a:t>
            </a:r>
          </a:p>
          <a:p>
            <a:pPr lvl="1">
              <a:buNone/>
            </a:pPr>
            <a:r>
              <a:rPr lang="en-US" dirty="0" smtClean="0">
                <a:solidFill>
                  <a:srgbClr val="0000FF"/>
                </a:solidFill>
              </a:rPr>
              <a:t>			</a:t>
            </a:r>
            <a:r>
              <a:rPr lang="en-US" dirty="0" smtClean="0"/>
              <a:t>and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necessary for active ones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Tilt seismometers of sufficient precision 	would allow the </a:t>
            </a:r>
            <a:r>
              <a:rPr lang="en-US" dirty="0" smtClean="0">
                <a:solidFill>
                  <a:srgbClr val="0000FF"/>
                </a:solidFill>
              </a:rPr>
              <a:t>development of 			rotational seismology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85800"/>
            <a:ext cx="7658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Clean even sharp edge should give low noise.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Analysis was performed using SEM.</a:t>
            </a:r>
          </a:p>
        </p:txBody>
      </p:sp>
      <p:pic>
        <p:nvPicPr>
          <p:cNvPr id="3075" name="Picture 3" descr="C:\Users\Christopher Murphy\Documents\Caltech LIGO\Balance Wedge Analysis\SEM Images\DLC First\1500x_DLCpvd_corner2_1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</a:t>
            </a:r>
            <a:r>
              <a:rPr lang="en-US" sz="4800" dirty="0"/>
              <a:t>Knife-edge development</a:t>
            </a:r>
          </a:p>
        </p:txBody>
      </p:sp>
      <p:pic>
        <p:nvPicPr>
          <p:cNvPr id="6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70106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85800"/>
            <a:ext cx="7658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Major cracks were found on some edges!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On the worst end only 4.8% of the leading edge was of suitable sharpness.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Mean crack width: 34 </a:t>
            </a:r>
            <a:r>
              <a:rPr lang="en-US" sz="2800" dirty="0" err="1">
                <a:solidFill>
                  <a:srgbClr val="0000FF"/>
                </a:solidFill>
              </a:rPr>
              <a:t>μm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endParaRPr lang="en-US" sz="2800" dirty="0" smtClean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5068" y="3280782"/>
            <a:ext cx="6237714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Christopher Murphy\Documents\Caltech LIGO\Balance Wedge Analysis\SEM Images\DLC First\1500x_DLCpvd_corner_36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663262" y="2514600"/>
            <a:ext cx="5423338" cy="406750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</a:t>
            </a:r>
            <a:r>
              <a:rPr lang="en-US" sz="4800" dirty="0"/>
              <a:t>Knife-edge development</a:t>
            </a:r>
          </a:p>
        </p:txBody>
      </p:sp>
      <p:pic>
        <p:nvPicPr>
          <p:cNvPr id="6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3520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676400"/>
            <a:ext cx="765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Underlying cracks were also found!</a:t>
            </a:r>
          </a:p>
        </p:txBody>
      </p:sp>
      <p:pic>
        <p:nvPicPr>
          <p:cNvPr id="2050" name="Picture 2" descr="NShortR2_Unpol mini cra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3975" t="16164" b="6250"/>
          <a:stretch/>
        </p:blipFill>
        <p:spPr bwMode="auto">
          <a:xfrm>
            <a:off x="317670" y="3048000"/>
            <a:ext cx="8826330" cy="219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t="18154"/>
          <a:stretch/>
        </p:blipFill>
        <p:spPr bwMode="auto">
          <a:xfrm>
            <a:off x="6553200" y="1219200"/>
            <a:ext cx="2137806" cy="175939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Knife</a:t>
            </a:r>
            <a:r>
              <a:rPr lang="en-US" sz="4800" dirty="0"/>
              <a:t>-edge development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447800" y="5562600"/>
            <a:ext cx="68580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029200" y="5715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350 µm</a:t>
            </a:r>
            <a:endParaRPr lang="en-AU" dirty="0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419100" y="4762500"/>
            <a:ext cx="1752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7658100" y="4914900"/>
            <a:ext cx="1905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8200" y="6096000"/>
            <a:ext cx="765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What happened?</a:t>
            </a:r>
          </a:p>
        </p:txBody>
      </p:sp>
      <p:pic>
        <p:nvPicPr>
          <p:cNvPr id="16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3092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774918"/>
            <a:ext cx="7658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Cutting scheme first employed is to blame for the crack.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Huge force concentration on the business end of knife edge when finishing the cut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447800" y="2819400"/>
            <a:ext cx="6006899" cy="449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</a:t>
            </a:r>
            <a:r>
              <a:rPr lang="en-US" sz="4800" dirty="0"/>
              <a:t>Knife-edge development</a:t>
            </a:r>
          </a:p>
        </p:txBody>
      </p:sp>
      <p:pic>
        <p:nvPicPr>
          <p:cNvPr id="5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71081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838200"/>
            <a:ext cx="7658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Cutting scheme that avoids the large force concentration on the tip of the knife edge.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143000" y="2010358"/>
            <a:ext cx="6477000" cy="48476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</a:t>
            </a:r>
            <a:r>
              <a:rPr lang="en-US" sz="4800" dirty="0"/>
              <a:t>Knife-edge</a:t>
            </a:r>
            <a:r>
              <a:rPr lang="en-US" sz="4800" dirty="0" smtClean="0"/>
              <a:t> solution</a:t>
            </a:r>
            <a:endParaRPr lang="en-US" sz="4800" dirty="0"/>
          </a:p>
        </p:txBody>
      </p:sp>
      <p:pic>
        <p:nvPicPr>
          <p:cNvPr id="6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50566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29605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Wedge cut with new scheme was found to not contain the crack defect 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5791200" y="707887"/>
            <a:ext cx="3124200" cy="233827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383512" y="3505200"/>
            <a:ext cx="845568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</a:t>
            </a:r>
            <a:r>
              <a:rPr lang="en-US" sz="4800" dirty="0"/>
              <a:t>Knife-edge development</a:t>
            </a:r>
          </a:p>
        </p:txBody>
      </p:sp>
      <p:pic>
        <p:nvPicPr>
          <p:cNvPr id="6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79311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0"/>
            <a:ext cx="8077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Currently implemented 45mm WC blade is uncoated “naked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Future coating options: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dirty="0" smtClean="0"/>
              <a:t>PVD Diamond Like Carbon (DLC)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dirty="0" smtClean="0"/>
              <a:t>CVD DLC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dirty="0" smtClean="0"/>
              <a:t>Tungsten carbide (Glass)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dirty="0" smtClean="0"/>
              <a:t>Titanium </a:t>
            </a:r>
            <a:r>
              <a:rPr lang="en-US" sz="2800" dirty="0"/>
              <a:t>Nitride </a:t>
            </a:r>
            <a:endParaRPr lang="en-US" sz="28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dirty="0" smtClean="0"/>
              <a:t>Diamond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800" dirty="0" smtClean="0"/>
          </a:p>
          <a:p>
            <a:pPr marL="0" lvl="1"/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t="10919" b="16865"/>
          <a:stretch/>
        </p:blipFill>
        <p:spPr bwMode="auto">
          <a:xfrm>
            <a:off x="5410200" y="4720750"/>
            <a:ext cx="3276600" cy="190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12160" t="11681" r="20639" b="17507"/>
          <a:stretch/>
        </p:blipFill>
        <p:spPr bwMode="auto">
          <a:xfrm>
            <a:off x="1109581" y="4419600"/>
            <a:ext cx="3329069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030631" y="1219200"/>
            <a:ext cx="2732369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0" y="4071937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Wikipedia-</a:t>
            </a:r>
            <a:r>
              <a:rPr lang="en-AU" dirty="0"/>
              <a:t>Amorphous </a:t>
            </a:r>
            <a:r>
              <a:rPr lang="en-AU" dirty="0" smtClean="0"/>
              <a:t>carbon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Knife</a:t>
            </a:r>
            <a:r>
              <a:rPr lang="en-US" sz="4800" dirty="0"/>
              <a:t>-edge</a:t>
            </a:r>
            <a:r>
              <a:rPr lang="en-US" sz="4800" dirty="0" smtClean="0"/>
              <a:t> further developments</a:t>
            </a:r>
            <a:endParaRPr lang="en-US" sz="4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40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179493"/>
            <a:ext cx="628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0.8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μm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diameter WC powder balls.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~8% cobalt binder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4523" y="3333750"/>
            <a:ext cx="4557477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33750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Knife</a:t>
            </a:r>
            <a:r>
              <a:rPr lang="en-US" sz="4800" dirty="0"/>
              <a:t>-edge</a:t>
            </a:r>
            <a:r>
              <a:rPr lang="en-US" sz="4800" dirty="0" smtClean="0"/>
              <a:t> material details</a:t>
            </a:r>
            <a:endParaRPr lang="en-US" sz="4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21846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</a:t>
            </a:r>
            <a:r>
              <a:rPr lang="en-US" dirty="0" err="1" smtClean="0"/>
              <a:t>redout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ssieme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4893" t="15871" r="15851" b="32990"/>
              <a:stretch>
                <a:fillRect/>
              </a:stretch>
            </p:blipFill>
          </mc:Choice>
          <mc:Fallback>
            <p:blipFill>
              <a:blip r:embed="rId4"/>
              <a:srcRect l="4893" t="15871" r="15851" b="32990"/>
              <a:stretch>
                <a:fillRect/>
              </a:stretch>
            </p:blipFill>
          </mc:Fallback>
        </mc:AlternateContent>
        <p:spPr>
          <a:xfrm>
            <a:off x="359979" y="3352800"/>
            <a:ext cx="8198069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Current design: LVDT measurement</a:t>
            </a:r>
            <a:endParaRPr lang="en-US" sz="4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4597400" cy="252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1371600"/>
            <a:ext cx="7658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Easiest UHV implementation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Moderate Eddy current forces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Three coil design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Sufficient sensitivity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8601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for passive attenuation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6705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Most of a passive seismic chain 	unaffected by tilt, no need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first stage is an inverted pendulum</a:t>
            </a:r>
          </a:p>
          <a:p>
            <a:pPr>
              <a:buNone/>
            </a:pPr>
            <a:r>
              <a:rPr lang="en-US" dirty="0" smtClean="0"/>
              <a:t>	like a horizontal accelerometer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Sensitive to tilt through</a:t>
            </a:r>
            <a:r>
              <a:rPr lang="en-US" dirty="0" smtClean="0"/>
              <a:t>   </a:t>
            </a:r>
            <a:r>
              <a:rPr lang="en-US" dirty="0" smtClean="0">
                <a:latin typeface="Symbol" charset="2"/>
                <a:cs typeface="Symbol" charset="2"/>
              </a:rPr>
              <a:t>      </a:t>
            </a:r>
            <a:r>
              <a:rPr lang="en-US" dirty="0" err="1" smtClean="0"/>
              <a:t>g</a:t>
            </a:r>
            <a:endParaRPr lang="en-US" dirty="0" smtClean="0"/>
          </a:p>
          <a:p>
            <a:r>
              <a:rPr lang="en-US" dirty="0" smtClean="0"/>
              <a:t>Sufficient performance with 		position sensor correction but . . 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Better performance correcting with a		 </a:t>
            </a:r>
            <a:r>
              <a:rPr lang="en-US" dirty="0" err="1" smtClean="0">
                <a:solidFill>
                  <a:srgbClr val="0000FF"/>
                </a:solidFill>
              </a:rPr>
              <a:t>tiltmeter</a:t>
            </a:r>
            <a:r>
              <a:rPr lang="en-US" dirty="0" smtClean="0">
                <a:solidFill>
                  <a:srgbClr val="0000FF"/>
                </a:solidFill>
              </a:rPr>
              <a:t> feed-forward loop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876800" y="3599180"/>
            <a:ext cx="368300" cy="515620"/>
          </a:xfrm>
          <a:prstGeom prst="rect">
            <a:avLst/>
          </a:prstGeom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8077200" y="990600"/>
            <a:ext cx="841375" cy="5535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 flipV="1">
            <a:off x="6324600" y="1524000"/>
            <a:ext cx="17526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00800" y="1981200"/>
            <a:ext cx="18288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324600" y="3276600"/>
            <a:ext cx="1752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6096000" y="3505200"/>
            <a:ext cx="2209800" cy="190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722293"/>
            <a:ext cx="7658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Differential measurement.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Linear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variable differential transformer (LVDT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855835" y="1752600"/>
            <a:ext cx="4773566" cy="2569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5600" y="2590800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Excitation</a:t>
            </a:r>
          </a:p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Coil 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2590800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Pickup</a:t>
            </a:r>
          </a:p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Coils 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05600" y="2286000"/>
            <a:ext cx="0" cy="1524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219200" y="4019907"/>
            <a:ext cx="6490561" cy="26094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Position measurement</a:t>
            </a:r>
            <a:endParaRPr lang="en-US" sz="4800" dirty="0"/>
          </a:p>
        </p:txBody>
      </p:sp>
      <p:pic>
        <p:nvPicPr>
          <p:cNvPr id="11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70064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1718370"/>
            <a:ext cx="5181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Excess forces occurring, correlated with emitter strength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Coupling between the LVDT and aluminum case was suspected: Eddy currents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Peek bridges were introduced to reduce non-linear forces.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Noticeable reduction in excess forces</a:t>
            </a:r>
            <a:endParaRPr lang="en-A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36368" t="14574" r="21761" b="6864"/>
          <a:stretch/>
        </p:blipFill>
        <p:spPr bwMode="auto">
          <a:xfrm>
            <a:off x="5181600" y="1447800"/>
            <a:ext cx="3810000" cy="402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LVDT development</a:t>
            </a:r>
            <a:endParaRPr lang="en-US" sz="4800" dirty="0"/>
          </a:p>
        </p:txBody>
      </p:sp>
      <p:pic>
        <p:nvPicPr>
          <p:cNvPr id="5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87887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-424" t="248"/>
          <a:stretch/>
        </p:blipFill>
        <p:spPr bwMode="auto">
          <a:xfrm rot="17972327">
            <a:off x="5523282" y="619874"/>
            <a:ext cx="3448074" cy="332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1447800"/>
            <a:ext cx="5181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Cancel magnetic field into top plate to reduce eddy currents.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Three coil design.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27137" t="25095" r="63832" b="17925"/>
          <a:stretch/>
        </p:blipFill>
        <p:spPr bwMode="auto">
          <a:xfrm rot="5400000">
            <a:off x="3366035" y="1080035"/>
            <a:ext cx="2506717" cy="889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LVDT development</a:t>
            </a:r>
            <a:endParaRPr lang="en-US" sz="4800" dirty="0"/>
          </a:p>
        </p:txBody>
      </p:sp>
      <p:pic>
        <p:nvPicPr>
          <p:cNvPr id="6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46255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6093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Optimization is achieved through unequal coiling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Coiling: (167,-351,167) Ratio:(1:-2.0989:1)</a:t>
            </a:r>
            <a:endParaRPr lang="en-A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76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LVDT optimization</a:t>
            </a:r>
            <a:endParaRPr lang="en-US" sz="4800" dirty="0"/>
          </a:p>
        </p:txBody>
      </p:sp>
      <p:pic>
        <p:nvPicPr>
          <p:cNvPr id="114697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47675" cy="209550"/>
          </a:xfrm>
          <a:prstGeom prst="rect">
            <a:avLst/>
          </a:prstGeom>
          <a:noFill/>
        </p:spPr>
      </p:pic>
      <p:pic>
        <p:nvPicPr>
          <p:cNvPr id="11469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09550"/>
            <a:ext cx="447675" cy="209550"/>
          </a:xfrm>
          <a:prstGeom prst="rect">
            <a:avLst/>
          </a:prstGeom>
          <a:noFill/>
        </p:spPr>
      </p:pic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19100"/>
            <a:ext cx="447675" cy="209550"/>
          </a:xfrm>
          <a:prstGeom prst="rect">
            <a:avLst/>
          </a:prstGeom>
          <a:noFill/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28650"/>
            <a:ext cx="447675" cy="209550"/>
          </a:xfrm>
          <a:prstGeom prst="rect">
            <a:avLst/>
          </a:prstGeom>
          <a:noFill/>
        </p:spPr>
      </p:pic>
      <p:grpSp>
        <p:nvGrpSpPr>
          <p:cNvPr id="114689" name="Group 1"/>
          <p:cNvGrpSpPr>
            <a:grpSpLocks/>
          </p:cNvGrpSpPr>
          <p:nvPr/>
        </p:nvGrpSpPr>
        <p:grpSpPr bwMode="auto">
          <a:xfrm>
            <a:off x="2430462" y="1752600"/>
            <a:ext cx="6637338" cy="5105400"/>
            <a:chOff x="1440" y="2482"/>
            <a:chExt cx="10453" cy="8298"/>
          </a:xfrm>
        </p:grpSpPr>
        <p:sp>
          <p:nvSpPr>
            <p:cNvPr id="114701" name="AutoShape 13"/>
            <p:cNvSpPr>
              <a:spLocks noChangeArrowheads="1" noTextEdit="1"/>
            </p:cNvSpPr>
            <p:nvPr/>
          </p:nvSpPr>
          <p:spPr bwMode="auto">
            <a:xfrm>
              <a:off x="1440" y="2482"/>
              <a:ext cx="10453" cy="8298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14700" name="Picture 12" descr="Ratio recoiling optimised LVDT 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1" y="2482"/>
              <a:ext cx="5286" cy="8298"/>
            </a:xfrm>
            <a:prstGeom prst="rect">
              <a:avLst/>
            </a:prstGeom>
            <a:noFill/>
          </p:spPr>
        </p:pic>
        <p:pic>
          <p:nvPicPr>
            <p:cNvPr id="114699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0" y="2482"/>
              <a:ext cx="5301" cy="8293"/>
            </a:xfrm>
            <a:prstGeom prst="rect">
              <a:avLst/>
            </a:prstGeom>
            <a:noFill/>
          </p:spPr>
        </p:pic>
        <p:pic>
          <p:nvPicPr>
            <p:cNvPr id="114698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193" y="3337"/>
              <a:ext cx="700" cy="6167"/>
            </a:xfrm>
            <a:prstGeom prst="rect">
              <a:avLst/>
            </a:prstGeom>
            <a:noFill/>
          </p:spPr>
        </p:pic>
        <p:sp>
          <p:nvSpPr>
            <p:cNvPr id="114696" name="Text Box 8"/>
            <p:cNvSpPr txBox="1">
              <a:spLocks noChangeArrowheads="1"/>
            </p:cNvSpPr>
            <p:nvPr/>
          </p:nvSpPr>
          <p:spPr bwMode="auto">
            <a:xfrm>
              <a:off x="3507" y="4011"/>
              <a:ext cx="1453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694" name="Text Box 6"/>
            <p:cNvSpPr txBox="1">
              <a:spLocks noChangeArrowheads="1"/>
            </p:cNvSpPr>
            <p:nvPr/>
          </p:nvSpPr>
          <p:spPr bwMode="auto">
            <a:xfrm>
              <a:off x="4488" y="8089"/>
              <a:ext cx="1453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692" name="Text Box 4"/>
            <p:cNvSpPr txBox="1">
              <a:spLocks noChangeArrowheads="1"/>
            </p:cNvSpPr>
            <p:nvPr/>
          </p:nvSpPr>
          <p:spPr bwMode="auto">
            <a:xfrm>
              <a:off x="7373" y="5383"/>
              <a:ext cx="1453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690" name="Text Box 2"/>
            <p:cNvSpPr txBox="1">
              <a:spLocks noChangeArrowheads="1"/>
            </p:cNvSpPr>
            <p:nvPr/>
          </p:nvSpPr>
          <p:spPr bwMode="auto">
            <a:xfrm>
              <a:off x="8982" y="8061"/>
              <a:ext cx="1453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14703" name="Rectangle 15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0" y="2095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4707" name="Rectangle 19"/>
          <p:cNvSpPr>
            <a:spLocks noChangeArrowheads="1"/>
          </p:cNvSpPr>
          <p:nvPr/>
        </p:nvSpPr>
        <p:spPr bwMode="auto">
          <a:xfrm>
            <a:off x="0" y="4191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0" y="6286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3810000" y="2667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10^(-7) H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0" y="3352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10^(-7) H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43200" y="1524000"/>
            <a:ext cx="32004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2000" dirty="0" smtClean="0"/>
              <a:t>New LVDT.</a:t>
            </a:r>
            <a:endParaRPr lang="en-AU" sz="2800" dirty="0"/>
          </a:p>
        </p:txBody>
      </p:sp>
      <p:sp>
        <p:nvSpPr>
          <p:cNvPr id="27" name="Rectangle 26"/>
          <p:cNvSpPr/>
          <p:nvPr/>
        </p:nvSpPr>
        <p:spPr>
          <a:xfrm>
            <a:off x="5562600" y="1504890"/>
            <a:ext cx="32004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2000" dirty="0" smtClean="0"/>
              <a:t>New LVDT with recoiling.</a:t>
            </a:r>
            <a:endParaRPr lang="en-AU" sz="2800" dirty="0"/>
          </a:p>
        </p:txBody>
      </p:sp>
      <p:sp>
        <p:nvSpPr>
          <p:cNvPr id="29" name="Rectangle 28"/>
          <p:cNvSpPr/>
          <p:nvPr/>
        </p:nvSpPr>
        <p:spPr>
          <a:xfrm>
            <a:off x="0" y="1639431"/>
            <a:ext cx="2743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Total mutual induction into top plate after optimization  is 5 10^(-9) H</a:t>
            </a:r>
          </a:p>
        </p:txBody>
      </p:sp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7" cstate="print"/>
          <a:srcRect t="3636" b="3709"/>
          <a:stretch>
            <a:fillRect/>
          </a:stretch>
        </p:blipFill>
        <p:spPr bwMode="auto">
          <a:xfrm>
            <a:off x="76200" y="4648200"/>
            <a:ext cx="2337369" cy="1600200"/>
          </a:xfrm>
          <a:prstGeom prst="rect">
            <a:avLst/>
          </a:prstGeom>
          <a:noFill/>
        </p:spPr>
      </p:pic>
      <p:pic>
        <p:nvPicPr>
          <p:cNvPr id="28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0773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914400"/>
            <a:ext cx="830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With optimization inductance  to top plate is reduced by 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Total reduction factor of 500!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LVDT development</a:t>
            </a:r>
            <a:endParaRPr lang="en-US" sz="4800" dirty="0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grpSp>
        <p:nvGrpSpPr>
          <p:cNvPr id="28673" name="Group 1"/>
          <p:cNvGrpSpPr>
            <a:grpSpLocks noChangeAspect="1"/>
          </p:cNvGrpSpPr>
          <p:nvPr/>
        </p:nvGrpSpPr>
        <p:grpSpPr bwMode="auto">
          <a:xfrm>
            <a:off x="228600" y="2514600"/>
            <a:ext cx="8750121" cy="3657600"/>
            <a:chOff x="1440" y="2915"/>
            <a:chExt cx="9026" cy="3772"/>
          </a:xfrm>
        </p:grpSpPr>
        <p:sp>
          <p:nvSpPr>
            <p:cNvPr id="28688" name="AutoShape 16"/>
            <p:cNvSpPr>
              <a:spLocks noChangeAspect="1" noChangeArrowheads="1" noTextEdit="1"/>
            </p:cNvSpPr>
            <p:nvPr/>
          </p:nvSpPr>
          <p:spPr bwMode="auto">
            <a:xfrm>
              <a:off x="1440" y="2915"/>
              <a:ext cx="9026" cy="377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28687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 t="3636" b="3709"/>
            <a:stretch>
              <a:fillRect/>
            </a:stretch>
          </p:blipFill>
          <p:spPr bwMode="auto">
            <a:xfrm>
              <a:off x="3197" y="2915"/>
              <a:ext cx="5511" cy="3772"/>
            </a:xfrm>
            <a:prstGeom prst="rect">
              <a:avLst/>
            </a:prstGeom>
            <a:noFill/>
          </p:spPr>
        </p:pic>
        <p:sp>
          <p:nvSpPr>
            <p:cNvPr id="28686" name="AutoShape 14"/>
            <p:cNvSpPr>
              <a:spLocks noChangeShapeType="1"/>
            </p:cNvSpPr>
            <p:nvPr/>
          </p:nvSpPr>
          <p:spPr bwMode="auto">
            <a:xfrm>
              <a:off x="3051" y="4791"/>
              <a:ext cx="850" cy="17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685" name="AutoShape 13"/>
            <p:cNvSpPr>
              <a:spLocks noChangeShapeType="1"/>
            </p:cNvSpPr>
            <p:nvPr/>
          </p:nvSpPr>
          <p:spPr bwMode="auto">
            <a:xfrm flipV="1">
              <a:off x="3051" y="4621"/>
              <a:ext cx="850" cy="17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684" name="Text Box 12"/>
            <p:cNvSpPr txBox="1">
              <a:spLocks noChangeArrowheads="1"/>
            </p:cNvSpPr>
            <p:nvPr/>
          </p:nvSpPr>
          <p:spPr bwMode="auto">
            <a:xfrm>
              <a:off x="1449" y="4428"/>
              <a:ext cx="1833" cy="1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Each spool has height of 1.5 mm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>
              <a:off x="8441" y="4270"/>
              <a:ext cx="1833" cy="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Centre spool has height of 2.4 mm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82" name="AutoShape 10"/>
            <p:cNvSpPr>
              <a:spLocks noChangeShapeType="1"/>
            </p:cNvSpPr>
            <p:nvPr/>
          </p:nvSpPr>
          <p:spPr bwMode="auto">
            <a:xfrm flipH="1">
              <a:off x="7373" y="4637"/>
              <a:ext cx="1077" cy="17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4896" y="4360"/>
              <a:ext cx="2032" cy="8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Each spool has height of 1.15 mm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80" name="AutoShape 8"/>
            <p:cNvSpPr>
              <a:spLocks noChangeShapeType="1"/>
            </p:cNvSpPr>
            <p:nvPr/>
          </p:nvSpPr>
          <p:spPr bwMode="auto">
            <a:xfrm flipV="1">
              <a:off x="6701" y="4507"/>
              <a:ext cx="340" cy="227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679" name="AutoShape 7"/>
            <p:cNvSpPr>
              <a:spLocks noChangeShapeType="1"/>
            </p:cNvSpPr>
            <p:nvPr/>
          </p:nvSpPr>
          <p:spPr bwMode="auto">
            <a:xfrm>
              <a:off x="6707" y="4734"/>
              <a:ext cx="340" cy="34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678" name="AutoShape 6"/>
            <p:cNvSpPr>
              <a:spLocks noChangeShapeType="1"/>
            </p:cNvSpPr>
            <p:nvPr/>
          </p:nvSpPr>
          <p:spPr bwMode="auto">
            <a:xfrm flipV="1">
              <a:off x="3291" y="4762"/>
              <a:ext cx="850" cy="850"/>
            </a:xfrm>
            <a:prstGeom prst="straightConnector1">
              <a:avLst/>
            </a:prstGeom>
            <a:noFill/>
            <a:ln w="38100">
              <a:solidFill>
                <a:srgbClr val="1F497D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677" name="Text Box 5"/>
            <p:cNvSpPr txBox="1">
              <a:spLocks noChangeArrowheads="1"/>
            </p:cNvSpPr>
            <p:nvPr/>
          </p:nvSpPr>
          <p:spPr bwMode="auto">
            <a:xfrm>
              <a:off x="1788" y="5235"/>
              <a:ext cx="1620" cy="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1F497D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Spool spacing of 2.4 mm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76" name="AutoShape 4"/>
            <p:cNvSpPr>
              <a:spLocks noChangeShapeType="1"/>
            </p:cNvSpPr>
            <p:nvPr/>
          </p:nvSpPr>
          <p:spPr bwMode="auto">
            <a:xfrm flipH="1" flipV="1">
              <a:off x="7469" y="4462"/>
              <a:ext cx="850" cy="1020"/>
            </a:xfrm>
            <a:prstGeom prst="straightConnector1">
              <a:avLst/>
            </a:prstGeom>
            <a:noFill/>
            <a:ln w="38100">
              <a:solidFill>
                <a:srgbClr val="1F497D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675" name="AutoShape 3"/>
            <p:cNvSpPr>
              <a:spLocks noChangeShapeType="1"/>
            </p:cNvSpPr>
            <p:nvPr/>
          </p:nvSpPr>
          <p:spPr bwMode="auto">
            <a:xfrm flipH="1" flipV="1">
              <a:off x="7391" y="5074"/>
              <a:ext cx="907" cy="397"/>
            </a:xfrm>
            <a:prstGeom prst="straightConnector1">
              <a:avLst/>
            </a:prstGeom>
            <a:noFill/>
            <a:ln w="38100">
              <a:solidFill>
                <a:srgbClr val="1F497D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674" name="Text Box 2"/>
            <p:cNvSpPr txBox="1">
              <a:spLocks noChangeArrowheads="1"/>
            </p:cNvSpPr>
            <p:nvPr/>
          </p:nvSpPr>
          <p:spPr bwMode="auto">
            <a:xfrm>
              <a:off x="8103" y="5612"/>
              <a:ext cx="1620" cy="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1F497D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Spool spacing of 1.5 mm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1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0773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609600"/>
            <a:ext cx="7658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Differential measurement.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Highest sensitivity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Self calibrating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Difficult UHV implementation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Interferometric</a:t>
            </a:r>
            <a:r>
              <a:rPr lang="en-US" sz="3600" dirty="0" smtClean="0"/>
              <a:t> Displacement measurement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7693" t="25057" r="2834" b="6528"/>
          <a:stretch/>
        </p:blipFill>
        <p:spPr bwMode="auto">
          <a:xfrm>
            <a:off x="381000" y="2667000"/>
            <a:ext cx="8534400" cy="367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76580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Potentiality with interferometer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</a:t>
            </a:r>
            <a:endParaRPr lang="en-US" dirty="0"/>
          </a:p>
        </p:txBody>
      </p:sp>
      <p:pic>
        <p:nvPicPr>
          <p:cNvPr id="4" name="Picture 3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67591"/>
            <a:ext cx="8077200" cy="539040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25031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err="1" smtClean="0"/>
              <a:t>Possibel</a:t>
            </a:r>
            <a:r>
              <a:rPr lang="en-US" sz="2800" dirty="0" smtClean="0"/>
              <a:t> better sensitivity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Problem with stray forces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Capacitive Displacement measurement</a:t>
            </a:r>
            <a:endParaRPr lang="en-US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3868" t="30737" r="1568" b="12447"/>
          <a:stretch/>
        </p:blipFill>
        <p:spPr bwMode="auto">
          <a:xfrm>
            <a:off x="649704" y="3810000"/>
            <a:ext cx="8229601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21184" t="12912" r="16816" b="7459"/>
          <a:stretch/>
        </p:blipFill>
        <p:spPr bwMode="auto">
          <a:xfrm>
            <a:off x="5181600" y="914399"/>
            <a:ext cx="3733800" cy="269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22132" t="10400" r="43921" b="8336"/>
          <a:stretch/>
        </p:blipFill>
        <p:spPr bwMode="auto">
          <a:xfrm>
            <a:off x="3052308" y="2109537"/>
            <a:ext cx="1551776" cy="1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49663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1068318"/>
            <a:ext cx="7658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DLC coating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Place two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tiltmeters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vacuum!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Michelson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interferometer in combination with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LVDT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Diamond coating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Quadrupole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actuator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Optical only position recording</a:t>
            </a:r>
          </a:p>
          <a:p>
            <a:endParaRPr lang="en-U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Flexure for SOC study!!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Future developments</a:t>
            </a:r>
            <a:endParaRPr lang="en-US" sz="4800" dirty="0"/>
          </a:p>
        </p:txBody>
      </p:sp>
      <p:pic>
        <p:nvPicPr>
          <p:cNvPr id="4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7040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48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End of talk.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9967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for Active attenuation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Horizontal accelerometer signal fooled by</a:t>
            </a:r>
            <a:r>
              <a:rPr lang="en-US" dirty="0" smtClean="0"/>
              <a:t>     </a:t>
            </a:r>
            <a:r>
              <a:rPr lang="en-US" dirty="0" err="1" smtClean="0"/>
              <a:t>g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Impossible on Earth to distinguish a tilt from an acceleration</a:t>
            </a:r>
            <a:r>
              <a:rPr lang="en-US" dirty="0" smtClean="0"/>
              <a:t>     (Equivalence principle) </a:t>
            </a:r>
          </a:p>
          <a:p>
            <a:r>
              <a:rPr lang="en-US" dirty="0" smtClean="0"/>
              <a:t>Signal pollution proportional to</a:t>
            </a:r>
          </a:p>
          <a:p>
            <a:r>
              <a:rPr lang="en-US" dirty="0" smtClean="0"/>
              <a:t>Position correction negates attenuation performance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Active attenuation </a:t>
            </a:r>
            <a:r>
              <a:rPr lang="en-US" dirty="0" smtClean="0">
                <a:solidFill>
                  <a:srgbClr val="0000FF"/>
                </a:solidFill>
              </a:rPr>
              <a:t>impossible at low frequency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 	without a high sensitivity </a:t>
            </a:r>
            <a:r>
              <a:rPr lang="en-US" dirty="0" err="1" smtClean="0">
                <a:solidFill>
                  <a:srgbClr val="FF0000"/>
                </a:solidFill>
              </a:rPr>
              <a:t>tiltmeter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772400" y="1676400"/>
            <a:ext cx="368300" cy="515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172200" y="3200400"/>
            <a:ext cx="1022350" cy="564055"/>
          </a:xfrm>
          <a:prstGeom prst="rect">
            <a:avLst/>
          </a:prstGeom>
        </p:spPr>
      </p:pic>
      <p:pic>
        <p:nvPicPr>
          <p:cNvPr id="7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AdLIGO</a:t>
            </a:r>
            <a:r>
              <a:rPr lang="en-US" dirty="0" smtClean="0"/>
              <a:t> Active attenuation </a:t>
            </a:r>
            <a:r>
              <a:rPr lang="en-US" u="sng" dirty="0" smtClean="0">
                <a:solidFill>
                  <a:srgbClr val="FF0000"/>
                </a:solidFill>
              </a:rPr>
              <a:t>requirements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48400" y="1600200"/>
            <a:ext cx="2895600" cy="449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Requirements</a:t>
            </a:r>
            <a:r>
              <a:rPr lang="en-US" sz="2800" dirty="0" smtClean="0"/>
              <a:t> are </a:t>
            </a:r>
            <a:r>
              <a:rPr lang="en-US" sz="2800" dirty="0" smtClean="0">
                <a:solidFill>
                  <a:srgbClr val="0000FF"/>
                </a:solidFill>
              </a:rPr>
              <a:t>more than an order of magnitude better</a:t>
            </a:r>
            <a:r>
              <a:rPr lang="en-US" sz="2800" dirty="0" smtClean="0"/>
              <a:t> than   </a:t>
            </a:r>
            <a:r>
              <a:rPr lang="en-US" sz="2800" dirty="0" smtClean="0">
                <a:solidFill>
                  <a:srgbClr val="FF0000"/>
                </a:solidFill>
              </a:rPr>
              <a:t>any existing </a:t>
            </a:r>
            <a:r>
              <a:rPr lang="en-US" sz="2800" dirty="0" err="1" smtClean="0">
                <a:solidFill>
                  <a:srgbClr val="FF0000"/>
                </a:solidFill>
              </a:rPr>
              <a:t>tiltmeter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Content Placeholder 3" descr="Picture 1.png"/>
          <p:cNvPicPr>
            <a:picLocks noChangeAspect="1"/>
          </p:cNvPicPr>
          <p:nvPr/>
        </p:nvPicPr>
        <p:blipFill>
          <a:blip r:embed="rId2"/>
          <a:srcRect l="1540" r="1550"/>
          <a:stretch>
            <a:fillRect/>
          </a:stretch>
        </p:blipFill>
        <p:spPr>
          <a:xfrm>
            <a:off x="457200" y="1371600"/>
            <a:ext cx="5943600" cy="502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24600" y="5029201"/>
            <a:ext cx="304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Lantz, B</a:t>
            </a:r>
            <a:r>
              <a:rPr lang="en-US" sz="1600" b="1" dirty="0" smtClean="0"/>
              <a:t>., </a:t>
            </a:r>
            <a:r>
              <a:rPr lang="en-US" sz="1600" b="1" dirty="0"/>
              <a:t>et al. </a:t>
            </a:r>
            <a:r>
              <a:rPr lang="en-US" sz="1600" dirty="0"/>
              <a:t>(2009).</a:t>
            </a:r>
            <a:r>
              <a:rPr lang="en-US" sz="1600" dirty="0" smtClean="0"/>
              <a:t> “Requirements </a:t>
            </a:r>
            <a:r>
              <a:rPr lang="en-US" sz="1600" dirty="0"/>
              <a:t>for a Ground Rotation Sensor to Improve Advanced LIGO." </a:t>
            </a:r>
            <a:r>
              <a:rPr lang="en-US" sz="1600" u="sng" dirty="0"/>
              <a:t>Bulletin of the Seismological Society of America </a:t>
            </a:r>
            <a:r>
              <a:rPr lang="en-US" sz="1600" b="1" u="sng" dirty="0"/>
              <a:t>99</a:t>
            </a:r>
            <a:r>
              <a:rPr lang="en-US" sz="1600" u="sng" dirty="0"/>
              <a:t>(2B): 980-989.</a:t>
            </a:r>
          </a:p>
        </p:txBody>
      </p:sp>
      <p:pic>
        <p:nvPicPr>
          <p:cNvPr id="8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for rotational seismology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Surface waves are transversal waves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Rotational behavior not trivial at surface or near other discontinuities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Rotational accelerometers complementing the linear ones would make better sensor suites.</a:t>
            </a:r>
          </a:p>
          <a:p>
            <a:endParaRPr lang="en-US" dirty="0"/>
          </a:p>
        </p:txBody>
      </p:sp>
      <p:pic>
        <p:nvPicPr>
          <p:cNvPr id="4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Tiltmeter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performance limits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019800"/>
            <a:ext cx="4800600" cy="83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AU" sz="1600" b="1" dirty="0" smtClean="0"/>
              <a:t>R. DeSalvo </a:t>
            </a:r>
            <a:r>
              <a:rPr lang="en-AU" sz="1600" dirty="0" smtClean="0"/>
              <a:t>(2010) </a:t>
            </a:r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“</a:t>
            </a:r>
            <a:r>
              <a:rPr lang="en-US" sz="1600" dirty="0" smtClean="0"/>
              <a:t>The Role of Self Organized Criticality in  Elasticity of Metallic Springs; Observations of a new Dissipation Regime.” </a:t>
            </a:r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LIGO-P1000105</a:t>
            </a:r>
            <a:endParaRPr lang="en-AU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133918" y="4800600"/>
            <a:ext cx="201008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76800" y="60960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1400" b="1" dirty="0">
                <a:latin typeface="Calibri" charset="0"/>
              </a:rPr>
              <a:t>Per </a:t>
            </a:r>
            <a:r>
              <a:rPr lang="en-US" sz="1400" b="1" dirty="0" err="1">
                <a:latin typeface="Calibri" charset="0"/>
              </a:rPr>
              <a:t>Bak</a:t>
            </a:r>
            <a:r>
              <a:rPr lang="en-US" sz="1400" b="1" dirty="0">
                <a:latin typeface="Calibri" charset="0"/>
              </a:rPr>
              <a:t>  </a:t>
            </a:r>
            <a:r>
              <a:rPr lang="en-US" sz="1400" dirty="0" smtClean="0">
                <a:latin typeface="Calibri" charset="0"/>
              </a:rPr>
              <a:t>1996, How </a:t>
            </a:r>
            <a:r>
              <a:rPr lang="en-US" sz="1400" dirty="0">
                <a:latin typeface="Calibri" charset="0"/>
              </a:rPr>
              <a:t>nature works: </a:t>
            </a:r>
            <a:r>
              <a:rPr lang="en-US" sz="1400" dirty="0" smtClean="0">
                <a:latin typeface="Calibri" charset="0"/>
              </a:rPr>
              <a:t>The </a:t>
            </a:r>
            <a:r>
              <a:rPr lang="en-US" sz="1400" dirty="0">
                <a:latin typeface="Calibri" charset="0"/>
              </a:rPr>
              <a:t>Science of Self-Organized Criticality</a:t>
            </a:r>
          </a:p>
        </p:txBody>
      </p:sp>
      <p:pic>
        <p:nvPicPr>
          <p:cNvPr id="7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ssieme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4893" t="15871" r="15851" b="32990"/>
              <a:stretch>
                <a:fillRect/>
              </a:stretch>
            </p:blipFill>
          </mc:Choice>
          <mc:Fallback>
            <p:blipFill>
              <a:blip r:embed="rId5"/>
              <a:srcRect l="4893" t="15871" r="15851" b="32990"/>
              <a:stretch>
                <a:fillRect/>
              </a:stretch>
            </p:blipFill>
          </mc:Fallback>
        </mc:AlternateContent>
        <p:spPr>
          <a:xfrm>
            <a:off x="6324600" y="2635567"/>
            <a:ext cx="2819400" cy="1022033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recent mechanical tiltmeters are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 on a bar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suspended by a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thin metal flexure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 its center of weight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failed to satisfy expectations at low frequency, mainly with 1/f noise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Recent discovery of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Self Organized Criticality noise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dislocation movement 			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explains this excess noise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avoid the limitation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identified noise derives from </a:t>
            </a:r>
            <a:r>
              <a:rPr lang="en-US" dirty="0" smtClean="0">
                <a:solidFill>
                  <a:srgbClr val="FF0000"/>
                </a:solidFill>
              </a:rPr>
              <a:t>dislocation collective movement in the flexure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Solution: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replace flexure with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	a non metallic hinge</a:t>
            </a:r>
          </a:p>
          <a:p>
            <a:endParaRPr lang="en-US" dirty="0" smtClean="0"/>
          </a:p>
          <a:p>
            <a:r>
              <a:rPr lang="en-US" dirty="0" smtClean="0"/>
              <a:t>Back to the future, return to the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knife edge design of precision scales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705600" y="3376764"/>
            <a:ext cx="2438400" cy="3481236"/>
          </a:xfrm>
          <a:prstGeom prst="rect">
            <a:avLst/>
          </a:prstGeom>
        </p:spPr>
      </p:pic>
      <p:pic>
        <p:nvPicPr>
          <p:cNvPr id="5" name="Picture 2" descr="http://www.ligo.caltech.edu/LIGO_web/icons/ligologo_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7524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ssieme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4893" t="15871" r="15851" b="32990"/>
              <a:stretch>
                <a:fillRect/>
              </a:stretch>
            </p:blipFill>
          </mc:Choice>
          <mc:Fallback>
            <p:blipFill>
              <a:blip r:embed="rId5"/>
              <a:srcRect l="4893" t="15871" r="15851" b="32990"/>
              <a:stretch>
                <a:fillRect/>
              </a:stretch>
            </p:blipFill>
          </mc:Fallback>
        </mc:AlternateContent>
        <p:spPr>
          <a:xfrm>
            <a:off x="6324600" y="2438400"/>
            <a:ext cx="2819400" cy="1022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6093</TotalTime>
  <Words>1572</Words>
  <Application>Microsoft Macintosh PowerPoint</Application>
  <PresentationFormat>On-screen Show (4:3)</PresentationFormat>
  <Paragraphs>274</Paragraphs>
  <Slides>49</Slides>
  <Notes>29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Slide 1</vt:lpstr>
      <vt:lpstr>Introduction</vt:lpstr>
      <vt:lpstr>What is a tiltmeter for</vt:lpstr>
      <vt:lpstr>Use for passive attenuation</vt:lpstr>
      <vt:lpstr>Use for Active attenuation</vt:lpstr>
      <vt:lpstr>AdLIGO Active attenuation requirements</vt:lpstr>
      <vt:lpstr>Uses for rotational seismology</vt:lpstr>
      <vt:lpstr>Tiltmeter performance limits </vt:lpstr>
      <vt:lpstr>How to avoid the limitation</vt:lpstr>
      <vt:lpstr>Beyond the old knife edge design</vt:lpstr>
      <vt:lpstr>Slide 11</vt:lpstr>
      <vt:lpstr>Slide 12</vt:lpstr>
      <vt:lpstr>Slide 13</vt:lpstr>
      <vt:lpstr>Slide 14</vt:lpstr>
      <vt:lpstr>Slide 15</vt:lpstr>
      <vt:lpstr>Slide 16</vt:lpstr>
      <vt:lpstr>Experimental Results</vt:lpstr>
      <vt:lpstr>Results </vt:lpstr>
      <vt:lpstr>Results </vt:lpstr>
      <vt:lpstr>Quality checks</vt:lpstr>
      <vt:lpstr>Quality check</vt:lpstr>
      <vt:lpstr>Preliminary performance </vt:lpstr>
      <vt:lpstr>Slide 23</vt:lpstr>
      <vt:lpstr>Slide 24</vt:lpstr>
      <vt:lpstr>Instrument development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Position redout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Potentiality with interferometer</vt:lpstr>
      <vt:lpstr>Slide 47</vt:lpstr>
      <vt:lpstr>Slide 48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Murphy</dc:creator>
  <cp:lastModifiedBy>Riccardo DeSalvo User</cp:lastModifiedBy>
  <cp:revision>203</cp:revision>
  <dcterms:created xsi:type="dcterms:W3CDTF">2010-10-13T20:13:18Z</dcterms:created>
  <dcterms:modified xsi:type="dcterms:W3CDTF">2010-10-13T20:15:30Z</dcterms:modified>
</cp:coreProperties>
</file>