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7" r:id="rId2"/>
    <p:sldId id="299" r:id="rId3"/>
    <p:sldId id="279" r:id="rId4"/>
    <p:sldId id="300" r:id="rId5"/>
    <p:sldId id="292" r:id="rId6"/>
    <p:sldId id="293" r:id="rId7"/>
    <p:sldId id="294" r:id="rId8"/>
    <p:sldId id="295" r:id="rId9"/>
    <p:sldId id="301" r:id="rId10"/>
    <p:sldId id="297" r:id="rId11"/>
    <p:sldId id="296" r:id="rId12"/>
    <p:sldId id="298" r:id="rId13"/>
    <p:sldId id="283" r:id="rId14"/>
    <p:sldId id="284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D0D"/>
    <a:srgbClr val="660033"/>
    <a:srgbClr val="FF3300"/>
    <a:srgbClr val="168037"/>
    <a:srgbClr val="8D8E54"/>
    <a:srgbClr val="ED8217"/>
    <a:srgbClr val="B15BA5"/>
    <a:srgbClr val="DCEEF2"/>
    <a:srgbClr val="FAFE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972" autoAdjust="0"/>
    <p:restoredTop sz="94600" autoAdjust="0"/>
  </p:normalViewPr>
  <p:slideViewPr>
    <p:cSldViewPr>
      <p:cViewPr varScale="1">
        <p:scale>
          <a:sx n="117" d="100"/>
          <a:sy n="117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8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F882-D821-40A3-B638-D74376809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FFA2-BDFB-4742-8A06-660E20ACC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1D47-4874-4CF7-9D0D-FCA83242C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D957-18D9-47D6-9157-6AF3C0584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6323013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G1000243-v1 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29698" name="Photo Editor Photo" r:id="rId3" imgW="4409524" imgH="3219899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85800" y="5562600"/>
            <a:ext cx="1905000" cy="4572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5386-DB31-420F-A707-31D9D0A03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D50B-DB24-4C2F-9DB1-EB670D926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CBE1-1733-413A-B081-8D4AB42E8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1517-D78C-4D5C-9F03-D90503E4A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996A-1B4B-452C-BCC4-63C46B0CF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27E8-EC2F-4DCC-A9A2-26A51F4CE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7646-DE85-470C-B504-742BE9A5E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A982-9545-4EB9-998C-96419FD5C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9BAE43-33BA-4F3B-AB00-8B9E3616B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322791"/>
            <a:ext cx="7572586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G1000243-v1 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6" name="Photo Editor Photo" r:id="rId15" imgW="4409524" imgH="321989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H1 Squeezer Experiment</a:t>
            </a:r>
            <a:br>
              <a:rPr lang="en-US" b="1" dirty="0" smtClean="0"/>
            </a:br>
            <a:r>
              <a:rPr lang="en-US" b="1" dirty="0" smtClean="0"/>
              <a:t>Update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March 18, 2010</a:t>
            </a:r>
          </a:p>
          <a:p>
            <a:r>
              <a:rPr lang="en-US" dirty="0" smtClean="0"/>
              <a:t>LVC Meeting, Arcadia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ANU, AEI, MIT, CIT and LHO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 Traveling wave OPO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 descr="OPO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781800" cy="1143000"/>
          </a:xfrm>
        </p:spPr>
        <p:txBody>
          <a:bodyPr/>
          <a:lstStyle/>
          <a:p>
            <a:r>
              <a:rPr lang="en-US" dirty="0" smtClean="0"/>
              <a:t>OPO Performance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 descr="OPO_comparisonfigure_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199"/>
            <a:ext cx="9144000" cy="46690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4996A-1B4B-452C-BCC4-63C46B0CF7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 descr="LaserFreqNo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058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to test AEI SHG</a:t>
            </a:r>
            <a:br>
              <a:rPr lang="en-US" dirty="0" smtClean="0"/>
            </a:br>
            <a:r>
              <a:rPr lang="en-US" dirty="0" smtClean="0"/>
              <a:t>Built our own when we get the optics</a:t>
            </a:r>
          </a:p>
          <a:p>
            <a:r>
              <a:rPr lang="en-US" dirty="0" smtClean="0"/>
              <a:t>OPO to arrive in May 2010</a:t>
            </a:r>
          </a:p>
          <a:p>
            <a:pPr lvl="1"/>
            <a:r>
              <a:rPr lang="en-US" dirty="0" smtClean="0"/>
              <a:t>OPO integration will start immediately afterwards</a:t>
            </a:r>
          </a:p>
          <a:p>
            <a:r>
              <a:rPr lang="en-US" dirty="0" smtClean="0"/>
              <a:t>Electronics production will wrap up in May 2010</a:t>
            </a:r>
          </a:p>
          <a:p>
            <a:r>
              <a:rPr lang="en-US" dirty="0" smtClean="0"/>
              <a:t>Advanced LIGO Faraday isolator (Mike S.) assembled by June 2010</a:t>
            </a:r>
          </a:p>
          <a:p>
            <a:r>
              <a:rPr lang="en-US" dirty="0" smtClean="0"/>
              <a:t>Need to start thinking about in-vacuum work</a:t>
            </a:r>
          </a:p>
          <a:p>
            <a:r>
              <a:rPr lang="en-US" dirty="0" smtClean="0"/>
              <a:t>Additional </a:t>
            </a:r>
            <a:r>
              <a:rPr lang="en-US" dirty="0" smtClean="0"/>
              <a:t>funding </a:t>
            </a:r>
            <a:r>
              <a:rPr lang="en-US" dirty="0" smtClean="0"/>
              <a:t>was approved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4600" cy="114300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Lasers and OPO ready</a:t>
            </a:r>
          </a:p>
          <a:p>
            <a:r>
              <a:rPr lang="en-US" dirty="0" smtClean="0"/>
              <a:t>Electronics is nearing completion</a:t>
            </a:r>
          </a:p>
          <a:p>
            <a:r>
              <a:rPr lang="en-US" dirty="0" smtClean="0"/>
              <a:t>No major roadblocks so far</a:t>
            </a:r>
          </a:p>
          <a:p>
            <a:r>
              <a:rPr lang="en-US" dirty="0" smtClean="0"/>
              <a:t>On </a:t>
            </a:r>
            <a:r>
              <a:rPr lang="en-US" dirty="0" smtClean="0"/>
              <a:t>budget &amp; on schedule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486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budget &amp; no major roadblocks so far</a:t>
            </a:r>
          </a:p>
          <a:p>
            <a:pPr lvl="1"/>
            <a:r>
              <a:rPr lang="en-US" dirty="0" smtClean="0"/>
              <a:t>No major schedule setback (maybe ~2 month behind with optics procurement)</a:t>
            </a:r>
          </a:p>
          <a:p>
            <a:pPr lvl="1"/>
            <a:r>
              <a:rPr lang="en-US" dirty="0" smtClean="0"/>
              <a:t>2nd update review was held on February </a:t>
            </a:r>
            <a:r>
              <a:rPr lang="en-US" dirty="0" smtClean="0"/>
              <a:t>9, 2010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err="1" smtClean="0"/>
              <a:t>postdoc</a:t>
            </a:r>
            <a:r>
              <a:rPr lang="en-US" dirty="0" smtClean="0"/>
              <a:t> (Lisa B.)</a:t>
            </a:r>
          </a:p>
          <a:p>
            <a:r>
              <a:rPr lang="en-US" dirty="0" smtClean="0"/>
              <a:t>Lasers ready at MIT; locked together</a:t>
            </a:r>
          </a:p>
          <a:p>
            <a:r>
              <a:rPr lang="en-US" dirty="0" smtClean="0"/>
              <a:t>OPO ready at ANU with 5-6dB of squeezing</a:t>
            </a:r>
          </a:p>
          <a:p>
            <a:pPr lvl="1"/>
            <a:r>
              <a:rPr lang="en-US" dirty="0" smtClean="0"/>
              <a:t>Ready to ship in March, required in early May</a:t>
            </a:r>
          </a:p>
          <a:p>
            <a:r>
              <a:rPr lang="en-US" dirty="0" smtClean="0"/>
              <a:t>Electronics is 80% complete; will be done by May</a:t>
            </a:r>
          </a:p>
          <a:p>
            <a:r>
              <a:rPr lang="en-US" dirty="0" smtClean="0"/>
              <a:t>Developed a noise and servo model</a:t>
            </a:r>
          </a:p>
          <a:p>
            <a:r>
              <a:rPr lang="en-US" dirty="0" smtClean="0"/>
              <a:t>Next: Set up the AEI SHG at </a:t>
            </a:r>
            <a:r>
              <a:rPr lang="en-US" dirty="0" smtClean="0"/>
              <a:t>MIT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562600" cy="1143000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ANU </a:t>
            </a:r>
            <a:r>
              <a:rPr lang="en-US" dirty="0" smtClean="0"/>
              <a:t>OPO development</a:t>
            </a:r>
          </a:p>
          <a:p>
            <a:pPr lvl="1"/>
            <a:r>
              <a:rPr lang="en-US" dirty="0" smtClean="0"/>
              <a:t>Ready to ship (schedule says March 2010).</a:t>
            </a:r>
          </a:p>
          <a:p>
            <a:pPr lvl="1"/>
            <a:r>
              <a:rPr lang="en-US" dirty="0" smtClean="0"/>
              <a:t>Traveling wave bowtie design works.</a:t>
            </a:r>
          </a:p>
          <a:p>
            <a:pPr lvl="1"/>
            <a:r>
              <a:rPr lang="en-US" dirty="0" smtClean="0"/>
              <a:t>Grad. students will travel to MIT to set it up.</a:t>
            </a:r>
          </a:p>
          <a:p>
            <a:r>
              <a:rPr lang="en-US" dirty="0" smtClean="0"/>
              <a:t>LHO</a:t>
            </a:r>
          </a:p>
          <a:p>
            <a:pPr lvl="1"/>
            <a:r>
              <a:rPr lang="en-US" dirty="0" smtClean="0"/>
              <a:t>RF electronics: built, </a:t>
            </a:r>
            <a:r>
              <a:rPr lang="en-US" dirty="0" smtClean="0"/>
              <a:t>80</a:t>
            </a:r>
            <a:r>
              <a:rPr lang="en-US" dirty="0" smtClean="0"/>
              <a:t>% installed, working.</a:t>
            </a:r>
          </a:p>
          <a:p>
            <a:pPr lvl="1"/>
            <a:r>
              <a:rPr lang="en-US" dirty="0" smtClean="0"/>
              <a:t>TTFSS for laser locking: built, installed, working.</a:t>
            </a:r>
          </a:p>
          <a:p>
            <a:pPr lvl="1"/>
            <a:r>
              <a:rPr lang="en-US" dirty="0" smtClean="0"/>
              <a:t>Demodulator design by Rich A., 1</a:t>
            </a:r>
            <a:r>
              <a:rPr lang="en-US" baseline="30000" dirty="0" smtClean="0"/>
              <a:t>st</a:t>
            </a:r>
            <a:r>
              <a:rPr lang="en-US" dirty="0" smtClean="0"/>
              <a:t> unit in hand, working.</a:t>
            </a:r>
          </a:p>
          <a:p>
            <a:pPr lvl="1"/>
            <a:r>
              <a:rPr lang="en-US" dirty="0" smtClean="0"/>
              <a:t>Servo </a:t>
            </a:r>
            <a:r>
              <a:rPr lang="en-US" dirty="0" smtClean="0"/>
              <a:t>boards </a:t>
            </a:r>
            <a:r>
              <a:rPr lang="en-US" dirty="0" smtClean="0"/>
              <a:t>(CM): 2 units built, </a:t>
            </a:r>
            <a:r>
              <a:rPr lang="en-US" dirty="0" smtClean="0"/>
              <a:t>testing, remainder in production.</a:t>
            </a:r>
            <a:endParaRPr lang="en-US" dirty="0" smtClean="0"/>
          </a:p>
          <a:p>
            <a:pPr lvl="1"/>
            <a:r>
              <a:rPr lang="en-US" dirty="0" smtClean="0"/>
              <a:t>Slow controls (</a:t>
            </a:r>
            <a:r>
              <a:rPr lang="en-US" dirty="0" err="1" smtClean="0"/>
              <a:t>Beckhoff</a:t>
            </a:r>
            <a:r>
              <a:rPr lang="en-US" dirty="0" smtClean="0"/>
              <a:t>): 1 unit built, working.</a:t>
            </a:r>
          </a:p>
          <a:p>
            <a:pPr lvl="1">
              <a:buNone/>
            </a:pPr>
            <a:r>
              <a:rPr lang="en-US" dirty="0" smtClean="0"/>
              <a:t>Completion expected: May 2010.</a:t>
            </a:r>
          </a:p>
          <a:p>
            <a:r>
              <a:rPr lang="en-US" dirty="0" smtClean="0"/>
              <a:t>MIT</a:t>
            </a:r>
          </a:p>
          <a:p>
            <a:pPr lvl="1"/>
            <a:r>
              <a:rPr lang="en-US" dirty="0" smtClean="0"/>
              <a:t>Lasers fully operational, locked with 1MHz bandwidth.</a:t>
            </a:r>
          </a:p>
          <a:p>
            <a:pPr lvl="1"/>
            <a:r>
              <a:rPr lang="en-US" dirty="0" smtClean="0"/>
              <a:t>Optics ordered for </a:t>
            </a:r>
            <a:r>
              <a:rPr lang="en-US" dirty="0" smtClean="0"/>
              <a:t>SHG/OPO </a:t>
            </a:r>
            <a:r>
              <a:rPr lang="en-US" dirty="0" smtClean="0"/>
              <a:t>mirrors, HR mirrors, beam splitters, </a:t>
            </a:r>
            <a:r>
              <a:rPr lang="en-US" dirty="0" err="1" smtClean="0"/>
              <a:t>dichroics</a:t>
            </a:r>
            <a:r>
              <a:rPr lang="en-US" dirty="0" smtClean="0"/>
              <a:t>, etc.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00800" cy="1143000"/>
          </a:xfrm>
        </p:spPr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H1 Squeezer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 bwMode="auto">
          <a:xfrm>
            <a:off x="7162800" y="2209800"/>
            <a:ext cx="1524000" cy="4114800"/>
          </a:xfrm>
          <a:prstGeom prst="roundRect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5334000" y="228600"/>
            <a:ext cx="3200400" cy="1524000"/>
          </a:xfrm>
          <a:prstGeom prst="roundRect">
            <a:avLst/>
          </a:prstGeom>
          <a:solidFill>
            <a:schemeClr val="accent2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Interferometer</a:t>
            </a: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152400" y="1905000"/>
            <a:ext cx="6324600" cy="4038600"/>
          </a:xfrm>
          <a:prstGeom prst="roundRect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4876800" cy="838200"/>
          </a:xfrm>
        </p:spPr>
        <p:txBody>
          <a:bodyPr/>
          <a:lstStyle/>
          <a:p>
            <a:r>
              <a:rPr lang="en-US" dirty="0" smtClean="0"/>
              <a:t>Block Schematics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33400" y="3505200"/>
            <a:ext cx="12954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Laser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3400" y="4876800"/>
            <a:ext cx="12954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Auxiliary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i="0" dirty="0" smtClean="0">
                <a:solidFill>
                  <a:schemeClr val="tx2"/>
                </a:solidFill>
                <a:latin typeface="+mn-lt"/>
              </a:rPr>
              <a:t>Laser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95600" y="3505200"/>
            <a:ext cx="9144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SHG</a:t>
            </a:r>
          </a:p>
        </p:txBody>
      </p:sp>
      <p:cxnSp>
        <p:nvCxnSpPr>
          <p:cNvPr id="11" name="Straight Arrow Connector 10"/>
          <p:cNvCxnSpPr>
            <a:stCxn id="7" idx="3"/>
            <a:endCxn id="9" idx="1"/>
          </p:cNvCxnSpPr>
          <p:nvPr/>
        </p:nvCxnSpPr>
        <p:spPr bwMode="auto">
          <a:xfrm>
            <a:off x="1828800" y="3810000"/>
            <a:ext cx="1066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810000" y="3810000"/>
            <a:ext cx="1066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8037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876800" y="3505200"/>
            <a:ext cx="9144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OPO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2286000"/>
            <a:ext cx="13716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Homodyne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Detector</a:t>
            </a: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 bwMode="auto">
          <a:xfrm flipV="1">
            <a:off x="2285206" y="2590800"/>
            <a:ext cx="1524794" cy="1219994"/>
          </a:xfrm>
          <a:prstGeom prst="bentConnector3">
            <a:avLst>
              <a:gd name="adj1" fmla="val -138"/>
            </a:avLst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Elbow Connector 23"/>
          <p:cNvCxnSpPr>
            <a:stCxn id="13" idx="3"/>
            <a:endCxn id="15" idx="3"/>
          </p:cNvCxnSpPr>
          <p:nvPr/>
        </p:nvCxnSpPr>
        <p:spPr bwMode="auto">
          <a:xfrm flipH="1" flipV="1">
            <a:off x="5181600" y="2590800"/>
            <a:ext cx="609600" cy="1219200"/>
          </a:xfrm>
          <a:prstGeom prst="bentConnector3">
            <a:avLst>
              <a:gd name="adj1" fmla="val -89139"/>
            </a:avLst>
          </a:prstGeom>
          <a:solidFill>
            <a:schemeClr val="accent1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43800" y="2590800"/>
            <a:ext cx="609600" cy="1371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Faraday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1828800" y="5181600"/>
            <a:ext cx="3505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Arrow Connector 59"/>
          <p:cNvCxnSpPr>
            <a:endCxn id="13" idx="2"/>
          </p:cNvCxnSpPr>
          <p:nvPr/>
        </p:nvCxnSpPr>
        <p:spPr bwMode="auto">
          <a:xfrm rot="5400000" flipH="1" flipV="1">
            <a:off x="4800600" y="4648200"/>
            <a:ext cx="1066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2209800" y="3733800"/>
            <a:ext cx="1524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209800" y="5105400"/>
            <a:ext cx="1524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" name="Straight Arrow Connector 63"/>
          <p:cNvCxnSpPr>
            <a:stCxn id="62" idx="0"/>
          </p:cNvCxnSpPr>
          <p:nvPr/>
        </p:nvCxnSpPr>
        <p:spPr bwMode="auto">
          <a:xfrm rot="16200000" flipH="1">
            <a:off x="1943100" y="4076700"/>
            <a:ext cx="685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rot="5400000" flipH="1" flipV="1">
            <a:off x="1980406" y="4876800"/>
            <a:ext cx="610394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10800000">
            <a:off x="1752600" y="2590800"/>
            <a:ext cx="533400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1066800" y="2590800"/>
            <a:ext cx="533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77" name="Oval 76"/>
          <p:cNvSpPr/>
          <p:nvPr/>
        </p:nvSpPr>
        <p:spPr bwMode="auto">
          <a:xfrm>
            <a:off x="1600200" y="2438400"/>
            <a:ext cx="152400" cy="3048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133600" y="4419600"/>
            <a:ext cx="304800" cy="1524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6324600" y="3810000"/>
            <a:ext cx="1219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248400" y="3733800"/>
            <a:ext cx="152400" cy="152400"/>
          </a:xfrm>
          <a:prstGeom prst="ellipse">
            <a:avLst/>
          </a:prstGeom>
          <a:solidFill>
            <a:srgbClr val="660033"/>
          </a:solidFill>
          <a:ln w="12700" cap="flat" cmpd="sng" algn="ctr">
            <a:solidFill>
              <a:srgbClr val="66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rot="16200000" flipH="1">
            <a:off x="7658894" y="2399506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rot="5400000" flipH="1" flipV="1">
            <a:off x="7620794" y="19804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7506494" y="4304506"/>
            <a:ext cx="685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2" name="Oval 91"/>
          <p:cNvSpPr/>
          <p:nvPr/>
        </p:nvSpPr>
        <p:spPr bwMode="auto">
          <a:xfrm>
            <a:off x="7696200" y="5943600"/>
            <a:ext cx="304800" cy="1524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rot="16200000" flipH="1">
            <a:off x="7506494" y="5599906"/>
            <a:ext cx="685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4" name="Rectangle 93"/>
          <p:cNvSpPr/>
          <p:nvPr/>
        </p:nvSpPr>
        <p:spPr bwMode="auto">
          <a:xfrm>
            <a:off x="7391400" y="4648200"/>
            <a:ext cx="9144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OMC</a:t>
            </a:r>
          </a:p>
        </p:txBody>
      </p:sp>
      <p:sp>
        <p:nvSpPr>
          <p:cNvPr id="95" name="Oval 94"/>
          <p:cNvSpPr/>
          <p:nvPr/>
        </p:nvSpPr>
        <p:spPr bwMode="auto">
          <a:xfrm>
            <a:off x="8382000" y="4114800"/>
            <a:ext cx="152400" cy="3048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6" name="Straight Arrow Connector 95"/>
          <p:cNvCxnSpPr>
            <a:endCxn id="95" idx="2"/>
          </p:cNvCxnSpPr>
          <p:nvPr/>
        </p:nvCxnSpPr>
        <p:spPr bwMode="auto">
          <a:xfrm>
            <a:off x="7848600" y="4267200"/>
            <a:ext cx="533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98" name="Straight Arrow Connector 97"/>
          <p:cNvCxnSpPr>
            <a:endCxn id="100" idx="0"/>
          </p:cNvCxnSpPr>
          <p:nvPr/>
        </p:nvCxnSpPr>
        <p:spPr bwMode="auto">
          <a:xfrm rot="5400000">
            <a:off x="4452410" y="3898606"/>
            <a:ext cx="512997" cy="3357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8037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00" name="Oval 99"/>
          <p:cNvSpPr/>
          <p:nvPr/>
        </p:nvSpPr>
        <p:spPr bwMode="auto">
          <a:xfrm rot="1288604">
            <a:off x="4360717" y="4317706"/>
            <a:ext cx="304800" cy="1524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>
            <a:off x="5334000" y="4114800"/>
            <a:ext cx="5334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06" name="Oval 105"/>
          <p:cNvSpPr/>
          <p:nvPr/>
        </p:nvSpPr>
        <p:spPr bwMode="auto">
          <a:xfrm rot="18047058">
            <a:off x="5782263" y="4360927"/>
            <a:ext cx="304800" cy="1524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7772400" y="4191000"/>
            <a:ext cx="1524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4767" y="2362200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+mn-lt"/>
              </a:rPr>
              <a:t>Fiber</a:t>
            </a:r>
          </a:p>
        </p:txBody>
      </p:sp>
      <p:cxnSp>
        <p:nvCxnSpPr>
          <p:cNvPr id="113" name="Straight Arrow Connector 112"/>
          <p:cNvCxnSpPr>
            <a:stCxn id="9" idx="1"/>
            <a:endCxn id="116" idx="4"/>
          </p:cNvCxnSpPr>
          <p:nvPr/>
        </p:nvCxnSpPr>
        <p:spPr bwMode="auto">
          <a:xfrm rot="10800000">
            <a:off x="2647326" y="3485528"/>
            <a:ext cx="248275" cy="3244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16" name="Oval 115"/>
          <p:cNvSpPr/>
          <p:nvPr/>
        </p:nvSpPr>
        <p:spPr bwMode="auto">
          <a:xfrm rot="18047058">
            <a:off x="2429462" y="3370327"/>
            <a:ext cx="304800" cy="1524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038600" y="5486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Squeezer</a:t>
            </a:r>
          </a:p>
        </p:txBody>
      </p:sp>
      <p:sp>
        <p:nvSpPr>
          <p:cNvPr id="121" name="Rectangle 120"/>
          <p:cNvSpPr/>
          <p:nvPr/>
        </p:nvSpPr>
        <p:spPr>
          <a:xfrm rot="16200000">
            <a:off x="5983933" y="5293667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AS Port</a:t>
            </a:r>
          </a:p>
        </p:txBody>
      </p:sp>
      <p:grpSp>
        <p:nvGrpSpPr>
          <p:cNvPr id="2" name="Group 128"/>
          <p:cNvGrpSpPr/>
          <p:nvPr/>
        </p:nvGrpSpPr>
        <p:grpSpPr>
          <a:xfrm>
            <a:off x="1447800" y="2019924"/>
            <a:ext cx="434715" cy="462223"/>
            <a:chOff x="1447800" y="2057400"/>
            <a:chExt cx="434715" cy="462223"/>
          </a:xfrm>
        </p:grpSpPr>
        <p:sp>
          <p:nvSpPr>
            <p:cNvPr id="125" name="Rectangle 124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0</a:t>
              </a:r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1707629" y="4252210"/>
            <a:ext cx="434715" cy="462223"/>
            <a:chOff x="1447800" y="2057400"/>
            <a:chExt cx="434715" cy="462223"/>
          </a:xfrm>
        </p:grpSpPr>
        <p:sp>
          <p:nvSpPr>
            <p:cNvPr id="131" name="Rectangle 130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10" name="Group 132"/>
          <p:cNvGrpSpPr/>
          <p:nvPr/>
        </p:nvGrpSpPr>
        <p:grpSpPr>
          <a:xfrm>
            <a:off x="2423410" y="2940570"/>
            <a:ext cx="434715" cy="462223"/>
            <a:chOff x="1447800" y="2057400"/>
            <a:chExt cx="434715" cy="462223"/>
          </a:xfrm>
        </p:grpSpPr>
        <p:sp>
          <p:nvSpPr>
            <p:cNvPr id="134" name="Rectangle 133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14" name="Group 135"/>
          <p:cNvGrpSpPr/>
          <p:nvPr/>
        </p:nvGrpSpPr>
        <p:grpSpPr>
          <a:xfrm>
            <a:off x="4191000" y="4419600"/>
            <a:ext cx="434715" cy="462223"/>
            <a:chOff x="1447800" y="2057400"/>
            <a:chExt cx="434715" cy="462223"/>
          </a:xfrm>
        </p:grpSpPr>
        <p:sp>
          <p:nvSpPr>
            <p:cNvPr id="137" name="Rectangle 136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5</a:t>
              </a:r>
            </a:p>
          </p:txBody>
        </p:sp>
      </p:grpSp>
      <p:grpSp>
        <p:nvGrpSpPr>
          <p:cNvPr id="16" name="Group 138"/>
          <p:cNvGrpSpPr/>
          <p:nvPr/>
        </p:nvGrpSpPr>
        <p:grpSpPr>
          <a:xfrm>
            <a:off x="5897380" y="4457075"/>
            <a:ext cx="434715" cy="462223"/>
            <a:chOff x="1447800" y="2057400"/>
            <a:chExt cx="434715" cy="462223"/>
          </a:xfrm>
        </p:grpSpPr>
        <p:sp>
          <p:nvSpPr>
            <p:cNvPr id="140" name="Rectangle 139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17" name="Group 141"/>
          <p:cNvGrpSpPr/>
          <p:nvPr/>
        </p:nvGrpSpPr>
        <p:grpSpPr>
          <a:xfrm>
            <a:off x="8229600" y="3717561"/>
            <a:ext cx="434715" cy="462223"/>
            <a:chOff x="1447800" y="2057400"/>
            <a:chExt cx="434715" cy="462223"/>
          </a:xfrm>
        </p:grpSpPr>
        <p:sp>
          <p:nvSpPr>
            <p:cNvPr id="143" name="Rectangle 142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7879830" y="582243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2"/>
                </a:solidFill>
                <a:latin typeface="+mn-lt"/>
              </a:rPr>
              <a:t>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10Feb9_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 descr="10Feb9_Main_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 descr="10Feb9_Aux_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 descr="10Feb9_Electron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0"/>
            <a:ext cx="54864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vo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3692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O_II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12345</TotalTime>
  <Words>338</Words>
  <Application>Microsoft Office PowerPoint</Application>
  <PresentationFormat>On-screen Show (4:3)</PresentationFormat>
  <Paragraphs>98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LIGO_II</vt:lpstr>
      <vt:lpstr>Photo Editor Photo</vt:lpstr>
      <vt:lpstr>H1 Squeezer Experiment Update</vt:lpstr>
      <vt:lpstr>Progress</vt:lpstr>
      <vt:lpstr>Highlights</vt:lpstr>
      <vt:lpstr>Block Schematics</vt:lpstr>
      <vt:lpstr>Slide 5</vt:lpstr>
      <vt:lpstr>Slide 6</vt:lpstr>
      <vt:lpstr>Slide 7</vt:lpstr>
      <vt:lpstr>Slide 8</vt:lpstr>
      <vt:lpstr>Slide 9</vt:lpstr>
      <vt:lpstr>ANU Traveling wave OPO</vt:lpstr>
      <vt:lpstr>OPO Performance</vt:lpstr>
      <vt:lpstr>Slide 12</vt:lpstr>
      <vt:lpstr>Plan</vt:lpstr>
      <vt:lpstr>Summary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 Squeezer Update</dc:title>
  <dc:subject>LVC meeting</dc:subject>
  <dc:creator>Ping Koy Lam, Nergis Mavalvala, David McClelland, Roman Schnabel, Daniel Sigg, Henning Vahlbruch and Stan Whitcomb</dc:creator>
  <cp:keywords>interferometer, LIGO, optics, squeezer</cp:keywords>
  <cp:lastModifiedBy>daniel</cp:lastModifiedBy>
  <cp:revision>1863</cp:revision>
  <cp:lastPrinted>1999-10-01T21:59:04Z</cp:lastPrinted>
  <dcterms:created xsi:type="dcterms:W3CDTF">1999-10-14T15:47:11Z</dcterms:created>
  <dcterms:modified xsi:type="dcterms:W3CDTF">2010-03-12T22:31:58Z</dcterms:modified>
</cp:coreProperties>
</file>