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8" r:id="rId3"/>
    <p:sldId id="257" r:id="rId4"/>
    <p:sldId id="258" r:id="rId5"/>
    <p:sldId id="265" r:id="rId6"/>
    <p:sldId id="259" r:id="rId7"/>
    <p:sldId id="269" r:id="rId8"/>
    <p:sldId id="266" r:id="rId9"/>
    <p:sldId id="267" r:id="rId10"/>
    <p:sldId id="260" r:id="rId11"/>
    <p:sldId id="261" r:id="rId12"/>
    <p:sldId id="262" r:id="rId13"/>
    <p:sldId id="263" r:id="rId14"/>
    <p:sldId id="270" r:id="rId15"/>
    <p:sldId id="274" r:id="rId16"/>
    <p:sldId id="275" r:id="rId17"/>
    <p:sldId id="271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 showGuides="1">
      <p:cViewPr varScale="1">
        <p:scale>
          <a:sx n="97" d="100"/>
          <a:sy n="97" d="100"/>
        </p:scale>
        <p:origin x="-464" y="-112"/>
      </p:cViewPr>
      <p:guideLst>
        <p:guide orient="horz" pos="2064"/>
        <p:guide pos="57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presProps" Target="presProps.xml"/><Relationship Id="rId4" Type="http://schemas.openxmlformats.org/officeDocument/2006/relationships/slide" Target="slides/slide3.xml"/><Relationship Id="rId26" Type="http://schemas.openxmlformats.org/officeDocument/2006/relationships/tableStyles" Target="tableStyle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1" Type="http://schemas.openxmlformats.org/officeDocument/2006/relationships/handoutMaster" Target="handoutMasters/handout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89644-8A59-6E46-8533-A2845BA4BA40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5659-2C78-A340-BCDE-ECD7EBD82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0680D-11FF-9D46-BF39-434474AFCB01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06797-21C0-7848-B2C5-A8260E232D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Docents facilitate student</a:t>
            </a:r>
            <a:r>
              <a:rPr lang="en-US" baseline="0" dirty="0" smtClean="0"/>
              <a:t> learning in the exhibit hall and also help promote the smooth progression of student activities.</a:t>
            </a:r>
          </a:p>
          <a:p>
            <a:r>
              <a:rPr lang="en-US" baseline="0" dirty="0" smtClean="0"/>
              <a:t>Docents are STEM and education majors from Southern University who have been trained in the concepts presented in SEC programs. </a:t>
            </a:r>
          </a:p>
          <a:p>
            <a:r>
              <a:rPr lang="en-US" baseline="0" dirty="0" smtClean="0"/>
              <a:t>Docents represent a step in the progression from middle school student to scientists or teachers.  (What are the current number on trained docents and active docents.)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 </a:t>
            </a:r>
            <a:r>
              <a:rPr lang="en-US" dirty="0" smtClean="0"/>
              <a:t>All of the staff have</a:t>
            </a:r>
            <a:r>
              <a:rPr lang="en-US" baseline="0" dirty="0" smtClean="0"/>
              <a:t> been trained at the Exploratorium’s Institute for Inquiry.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1</a:t>
            </a:r>
            <a:r>
              <a:rPr lang="en-US" b="0" dirty="0" smtClean="0">
                <a:solidFill>
                  <a:srgbClr val="FF0000"/>
                </a:solidFill>
              </a:rPr>
              <a:t> Sept </a:t>
            </a:r>
            <a:r>
              <a:rPr lang="en-US" b="0" dirty="0" smtClean="0">
                <a:solidFill>
                  <a:srgbClr val="FF0000"/>
                </a:solidFill>
              </a:rPr>
              <a:t>to 28</a:t>
            </a:r>
            <a:r>
              <a:rPr lang="en-US" b="0" dirty="0" smtClean="0">
                <a:solidFill>
                  <a:srgbClr val="FF0000"/>
                </a:solidFill>
              </a:rPr>
              <a:t> Feb </a:t>
            </a:r>
            <a:r>
              <a:rPr lang="en-US" b="0" dirty="0" smtClean="0">
                <a:solidFill>
                  <a:srgbClr val="FF0000"/>
                </a:solidFill>
              </a:rPr>
              <a:t>: 3875 field trips +</a:t>
            </a:r>
            <a:r>
              <a:rPr lang="en-US" b="0" baseline="0" dirty="0" smtClean="0">
                <a:solidFill>
                  <a:srgbClr val="FF0000"/>
                </a:solidFill>
              </a:rPr>
              <a:t> 76 adults</a:t>
            </a:r>
          </a:p>
          <a:p>
            <a:r>
              <a:rPr lang="en-US" b="0" baseline="0" dirty="0" smtClean="0">
                <a:solidFill>
                  <a:srgbClr val="FF0000"/>
                </a:solidFill>
              </a:rPr>
              <a:t>                               Non PD: </a:t>
            </a:r>
            <a:r>
              <a:rPr lang="en-US" b="0" baseline="0" dirty="0" smtClean="0">
                <a:solidFill>
                  <a:srgbClr val="FF0000"/>
                </a:solidFill>
              </a:rPr>
              <a:t>770</a:t>
            </a:r>
            <a:endParaRPr lang="en-US" b="0" baseline="0" dirty="0" smtClean="0">
              <a:solidFill>
                <a:srgbClr val="FF0000"/>
              </a:solidFill>
            </a:endParaRPr>
          </a:p>
          <a:p>
            <a:r>
              <a:rPr lang="en-US" b="0" baseline="0" dirty="0" smtClean="0">
                <a:solidFill>
                  <a:srgbClr val="FF0000"/>
                </a:solidFill>
              </a:rPr>
              <a:t>                               Total </a:t>
            </a:r>
            <a:r>
              <a:rPr lang="en-US" b="0" baseline="0" dirty="0" smtClean="0">
                <a:solidFill>
                  <a:srgbClr val="FF0000"/>
                </a:solidFill>
              </a:rPr>
              <a:t>contact</a:t>
            </a:r>
            <a:r>
              <a:rPr lang="en-US" b="0" baseline="0" dirty="0" smtClean="0">
                <a:solidFill>
                  <a:srgbClr val="FF0000"/>
                </a:solidFill>
              </a:rPr>
              <a:t> (not PD): </a:t>
            </a:r>
            <a:r>
              <a:rPr lang="en-US" b="0" baseline="0" dirty="0" smtClean="0">
                <a:solidFill>
                  <a:srgbClr val="FF0000"/>
                </a:solidFill>
              </a:rPr>
              <a:t>5068</a:t>
            </a:r>
            <a:endParaRPr lang="en-US" b="0" baseline="0" dirty="0" smtClean="0">
              <a:solidFill>
                <a:srgbClr val="FF0000"/>
              </a:solidFill>
            </a:endParaRPr>
          </a:p>
          <a:p>
            <a:r>
              <a:rPr lang="en-US" b="0" baseline="0" dirty="0" smtClean="0">
                <a:solidFill>
                  <a:srgbClr val="FF0000"/>
                </a:solidFill>
              </a:rPr>
              <a:t>                               Outreach (not PD): 106</a:t>
            </a:r>
          </a:p>
          <a:p>
            <a:r>
              <a:rPr lang="en-US" b="0" baseline="0" dirty="0" smtClean="0">
                <a:solidFill>
                  <a:srgbClr val="FF0000"/>
                </a:solidFill>
              </a:rPr>
              <a:t>                               PD events: </a:t>
            </a:r>
            <a:r>
              <a:rPr lang="en-US" b="0" baseline="0" dirty="0" smtClean="0">
                <a:solidFill>
                  <a:srgbClr val="FF0000"/>
                </a:solidFill>
              </a:rPr>
              <a:t>6</a:t>
            </a:r>
            <a:endParaRPr lang="en-US" b="0" baseline="0" dirty="0" smtClean="0">
              <a:solidFill>
                <a:srgbClr val="FF0000"/>
              </a:solidFill>
            </a:endParaRPr>
          </a:p>
          <a:p>
            <a:r>
              <a:rPr lang="en-US" b="0" baseline="0" dirty="0" smtClean="0">
                <a:solidFill>
                  <a:srgbClr val="FF0000"/>
                </a:solidFill>
              </a:rPr>
              <a:t>                               PD </a:t>
            </a:r>
            <a:r>
              <a:rPr lang="en-US" b="0" baseline="0" dirty="0" smtClean="0">
                <a:solidFill>
                  <a:srgbClr val="FF0000"/>
                </a:solidFill>
              </a:rPr>
              <a:t>contacts</a:t>
            </a:r>
            <a:r>
              <a:rPr lang="en-US" b="0" baseline="0" dirty="0" smtClean="0">
                <a:solidFill>
                  <a:srgbClr val="FF0000"/>
                </a:solidFill>
              </a:rPr>
              <a:t> (not conf.): 150</a:t>
            </a:r>
          </a:p>
          <a:p>
            <a:r>
              <a:rPr lang="en-US" b="0" baseline="0" dirty="0" smtClean="0">
                <a:solidFill>
                  <a:srgbClr val="FF0000"/>
                </a:solidFill>
              </a:rPr>
              <a:t>                                          (Much PD </a:t>
            </a:r>
            <a:r>
              <a:rPr lang="en-US" b="0" baseline="0" dirty="0" smtClean="0">
                <a:solidFill>
                  <a:srgbClr val="FF0000"/>
                </a:solidFill>
              </a:rPr>
              <a:t>in </a:t>
            </a:r>
            <a:r>
              <a:rPr lang="en-US" b="0" baseline="0" dirty="0" smtClean="0">
                <a:solidFill>
                  <a:srgbClr val="FF0000"/>
                </a:solidFill>
              </a:rPr>
              <a:t>summer)</a:t>
            </a:r>
          </a:p>
          <a:p>
            <a:r>
              <a:rPr lang="en-US" b="0" baseline="0" dirty="0" smtClean="0">
                <a:solidFill>
                  <a:srgbClr val="FF0000"/>
                </a:solidFill>
              </a:rPr>
              <a:t>12-10-08</a:t>
            </a:r>
            <a:r>
              <a:rPr lang="en-US" b="0" baseline="0" dirty="0" smtClean="0">
                <a:solidFill>
                  <a:srgbClr val="FF0000"/>
                </a:solidFill>
              </a:rPr>
              <a:t> to 11</a:t>
            </a:r>
            <a:r>
              <a:rPr lang="en-US" b="0" baseline="0" dirty="0" smtClean="0">
                <a:solidFill>
                  <a:srgbClr val="FF0000"/>
                </a:solidFill>
              </a:rPr>
              <a:t>-30-09</a:t>
            </a:r>
            <a:r>
              <a:rPr lang="en-US" b="0" baseline="0" dirty="0" smtClean="0">
                <a:solidFill>
                  <a:srgbClr val="FF0000"/>
                </a:solidFill>
              </a:rPr>
              <a:t> LLO SEC </a:t>
            </a:r>
            <a:r>
              <a:rPr lang="en-US" b="0" baseline="0" dirty="0" smtClean="0">
                <a:solidFill>
                  <a:srgbClr val="FF0000"/>
                </a:solidFill>
              </a:rPr>
              <a:t>non</a:t>
            </a:r>
            <a:r>
              <a:rPr lang="en-US" b="0" baseline="0" dirty="0" smtClean="0">
                <a:solidFill>
                  <a:srgbClr val="FF0000"/>
                </a:solidFill>
              </a:rPr>
              <a:t> PD contacts: </a:t>
            </a:r>
            <a:r>
              <a:rPr lang="en-US" b="0" baseline="0" dirty="0" smtClean="0">
                <a:solidFill>
                  <a:srgbClr val="FF0000"/>
                </a:solidFill>
              </a:rPr>
              <a:t>6634</a:t>
            </a:r>
            <a:endParaRPr lang="en-US" b="0" baseline="0" dirty="0" smtClean="0">
              <a:solidFill>
                <a:srgbClr val="FF0000"/>
              </a:solidFill>
            </a:endParaRPr>
          </a:p>
          <a:p>
            <a:r>
              <a:rPr lang="en-US" b="0" dirty="0" smtClean="0">
                <a:solidFill>
                  <a:srgbClr val="FF0000"/>
                </a:solidFill>
              </a:rPr>
              <a:t>                               Program: </a:t>
            </a:r>
            <a:r>
              <a:rPr lang="en-US" b="0" dirty="0" smtClean="0">
                <a:solidFill>
                  <a:srgbClr val="FF0000"/>
                </a:solidFill>
              </a:rPr>
              <a:t>144</a:t>
            </a:r>
            <a:endParaRPr lang="en-US" b="0" dirty="0" smtClean="0">
              <a:solidFill>
                <a:srgbClr val="FF0000"/>
              </a:solidFill>
            </a:endParaRPr>
          </a:p>
          <a:p>
            <a:r>
              <a:rPr lang="en-US" b="0" dirty="0" smtClean="0">
                <a:solidFill>
                  <a:srgbClr val="FF0000"/>
                </a:solidFill>
              </a:rPr>
              <a:t>                               PD </a:t>
            </a:r>
            <a:r>
              <a:rPr lang="en-US" b="0" dirty="0" smtClean="0">
                <a:solidFill>
                  <a:srgbClr val="FF0000"/>
                </a:solidFill>
              </a:rPr>
              <a:t>284</a:t>
            </a:r>
            <a:endParaRPr lang="en-US" b="0" dirty="0" smtClean="0">
              <a:solidFill>
                <a:srgbClr val="FF0000"/>
              </a:solidFill>
            </a:endParaRPr>
          </a:p>
          <a:p>
            <a:r>
              <a:rPr lang="en-US" b="0" dirty="0" smtClean="0">
                <a:solidFill>
                  <a:srgbClr val="FF0000"/>
                </a:solidFill>
              </a:rPr>
              <a:t>                               Presentation (public): 9</a:t>
            </a:r>
            <a:endParaRPr lang="en-US" b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Orally note again that the exhibits were designed by the Exploratorium.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06797-21C0-7848-B2C5-A8260E232DE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14A59CD-A47E-D644-A122-CC6958002DD3}" type="datetimeFigureOut">
              <a:rPr lang="en-US" smtClean="0"/>
              <a:pPr/>
              <a:t>3/15/10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5CDD765-0CFC-D64C-AF09-522B6CF53C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6019800"/>
            <a:ext cx="3929148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Helvetica" pitchFamily="-65" charset="0"/>
              </a:rPr>
              <a:t>LIGO</a:t>
            </a:r>
            <a:r>
              <a:rPr lang="en-US" sz="900" dirty="0" smtClean="0">
                <a:solidFill>
                  <a:schemeClr val="tx2"/>
                </a:solidFill>
                <a:latin typeface="Helvetica" pitchFamily="-65" charset="0"/>
              </a:rPr>
              <a:t>-G0901015-v1</a:t>
            </a:r>
            <a:r>
              <a:rPr lang="en-US" sz="1400" dirty="0" smtClean="0">
                <a:solidFill>
                  <a:schemeClr val="tx2"/>
                </a:solidFill>
                <a:latin typeface="Helvetica" pitchFamily="-65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Helvetica" pitchFamily="-65" charset="0"/>
              </a:rPr>
              <a:t>			 				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54274" name="Photo Editor Photo" r:id="rId14" imgW="4409524" imgH="3219899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-65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65" charset="2"/>
        <a:buChar char="l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5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Relationship Id="rId5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676400"/>
            <a:ext cx="8839200" cy="1695450"/>
          </a:xfrm>
        </p:spPr>
        <p:txBody>
          <a:bodyPr/>
          <a:lstStyle/>
          <a:p>
            <a:r>
              <a:rPr lang="en-US" dirty="0" smtClean="0"/>
              <a:t>Immersing Southeastern Louisiana Middle School Students in Physics at the LIGO Livingston Science Education Center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71850"/>
            <a:ext cx="6400800" cy="1752600"/>
          </a:xfrm>
        </p:spPr>
        <p:txBody>
          <a:bodyPr/>
          <a:lstStyle/>
          <a:p>
            <a:r>
              <a:rPr lang="en-US" dirty="0" smtClean="0"/>
              <a:t>Amber L. Stuver</a:t>
            </a:r>
          </a:p>
          <a:p>
            <a:r>
              <a:rPr lang="en-US" dirty="0" smtClean="0"/>
              <a:t>LIGO Livingston Observatory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/>
          <a:srcRect l="16364" t="9810" b="14714"/>
          <a:stretch>
            <a:fillRect/>
          </a:stretch>
        </p:blipFill>
        <p:spPr bwMode="auto">
          <a:xfrm>
            <a:off x="4572000" y="4257675"/>
            <a:ext cx="41910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group3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743" y="3505200"/>
            <a:ext cx="17637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467600" cy="1143000"/>
          </a:xfrm>
        </p:spPr>
        <p:txBody>
          <a:bodyPr/>
          <a:lstStyle/>
          <a:p>
            <a:r>
              <a:rPr lang="en-US" dirty="0" smtClean="0"/>
              <a:t>Teacher Professional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7467600" cy="4114800"/>
          </a:xfrm>
        </p:spPr>
        <p:txBody>
          <a:bodyPr/>
          <a:lstStyle/>
          <a:p>
            <a:r>
              <a:rPr lang="en-US" baseline="0" dirty="0" smtClean="0"/>
              <a:t>Two types of</a:t>
            </a:r>
            <a:r>
              <a:rPr lang="en-US" dirty="0" smtClean="0"/>
              <a:t> focus are provided in PD programs: “</a:t>
            </a:r>
            <a:r>
              <a:rPr lang="en-US" i="1" dirty="0" smtClean="0"/>
              <a:t>snacks</a:t>
            </a:r>
            <a:r>
              <a:rPr lang="en-US" dirty="0" smtClean="0"/>
              <a:t>” and </a:t>
            </a:r>
            <a:r>
              <a:rPr lang="en-US" i="1" dirty="0" smtClean="0"/>
              <a:t>inquiry</a:t>
            </a:r>
            <a:r>
              <a:rPr lang="en-US" dirty="0" smtClean="0"/>
              <a:t>.</a:t>
            </a:r>
            <a:endParaRPr lang="en-US" baseline="0" dirty="0" smtClean="0"/>
          </a:p>
          <a:p>
            <a:pPr lvl="1"/>
            <a:r>
              <a:rPr lang="en-US" i="1" baseline="0" dirty="0" smtClean="0"/>
              <a:t>“Snacks”</a:t>
            </a:r>
            <a:r>
              <a:rPr lang="en-US" baseline="0" dirty="0" smtClean="0"/>
              <a:t> programs provide teachers with information and materials </a:t>
            </a:r>
            <a:r>
              <a:rPr lang="en-US" dirty="0" smtClean="0"/>
              <a:t>to</a:t>
            </a:r>
            <a:r>
              <a:rPr lang="en-US" baseline="0" dirty="0" smtClean="0"/>
              <a:t> construct small scale classroom demonstrations that are inexpensive</a:t>
            </a:r>
            <a:r>
              <a:rPr lang="en-US" dirty="0" smtClean="0"/>
              <a:t>, made with </a:t>
            </a:r>
            <a:r>
              <a:rPr lang="en-US" baseline="0" dirty="0" smtClean="0"/>
              <a:t>common items and mirror</a:t>
            </a:r>
            <a:r>
              <a:rPr lang="en-US" dirty="0" smtClean="0"/>
              <a:t> an exhibit at the SEC.</a:t>
            </a:r>
          </a:p>
          <a:p>
            <a:pPr lvl="1"/>
            <a:r>
              <a:rPr lang="en-US" i="1" baseline="0" dirty="0" smtClean="0"/>
              <a:t>Inquiry</a:t>
            </a:r>
            <a:r>
              <a:rPr lang="en-US" dirty="0" smtClean="0"/>
              <a:t> programs provide experience focused on the facilitation of inquiry based activities in their classrooms.</a:t>
            </a:r>
            <a:endParaRPr lang="en-US" baseline="0" dirty="0" smtClean="0"/>
          </a:p>
          <a:p>
            <a:r>
              <a:rPr lang="en-US" dirty="0" smtClean="0"/>
              <a:t>Three MSP programs are funded by </a:t>
            </a:r>
            <a:r>
              <a:rPr lang="en-US" dirty="0" err="1" smtClean="0"/>
              <a:t>LaSIP</a:t>
            </a:r>
            <a:r>
              <a:rPr lang="en-US" dirty="0" smtClean="0"/>
              <a:t> and are organized by university or school systems.</a:t>
            </a:r>
          </a:p>
          <a:p>
            <a:pPr lvl="1"/>
            <a:r>
              <a:rPr lang="en-US" dirty="0" smtClean="0"/>
              <a:t>All LIGO science PD programs have La GEAR UP </a:t>
            </a:r>
          </a:p>
          <a:p>
            <a:pPr lvl="1">
              <a:buNone/>
            </a:pPr>
            <a:r>
              <a:rPr lang="en-US" dirty="0" smtClean="0"/>
              <a:t>    schools participating. 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 l="37029" t="30835" r="41142" b="30835"/>
          <a:stretch>
            <a:fillRect/>
          </a:stretch>
        </p:blipFill>
        <p:spPr bwMode="auto">
          <a:xfrm>
            <a:off x="7441061" y="1676400"/>
            <a:ext cx="162673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APS_Worksh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851400"/>
            <a:ext cx="2819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971800" y="1752600"/>
            <a:ext cx="6172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cooperation with Southern University - Baton Rouge, undergraduate students in STEM and education majors are trained and serve as docents explaining exhibits to visitors.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Docents are trained on the SUBR campus in their local “Inquiry Laboratory” (complete with 6 exhibits) as well as on-site at the SEC.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Docents represent a step in the pathway to being a scientist and serve as role models to students from underrepresented groups in the STEM fields.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cohorts of ~15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students </a:t>
            </a:r>
            <a:r>
              <a:rPr lang="en-US" sz="2000" kern="0" dirty="0" smtClean="0"/>
              <a:t>each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have completed training.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52400"/>
            <a:ext cx="1371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 descr="group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82763"/>
            <a:ext cx="28194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Docent_Student_Soap_v2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114800"/>
            <a:ext cx="230505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382000" cy="4114800"/>
          </a:xfrm>
        </p:spPr>
        <p:txBody>
          <a:bodyPr/>
          <a:lstStyle/>
          <a:p>
            <a:r>
              <a:rPr lang="en-US" sz="2000" dirty="0" smtClean="0"/>
              <a:t>Student Perceptions of Science and Scientists</a:t>
            </a:r>
          </a:p>
          <a:p>
            <a:pPr lvl="1"/>
            <a:r>
              <a:rPr lang="en-US" sz="1600" dirty="0" smtClean="0"/>
              <a:t>Investigating students’ attitudes toward science, the people who do science, its utility, its process and personal interest before &amp; after visiting LIGO.</a:t>
            </a:r>
          </a:p>
          <a:p>
            <a:r>
              <a:rPr lang="en-US" sz="2000" dirty="0" smtClean="0"/>
              <a:t>Parent-Child Interactions</a:t>
            </a:r>
          </a:p>
          <a:p>
            <a:pPr lvl="1"/>
            <a:r>
              <a:rPr lang="en-US" sz="1600" dirty="0" smtClean="0"/>
              <a:t>Parents employed various strategies to explain exhibits to children 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hose with better attitudes towards science visited more exhibits</a:t>
            </a:r>
          </a:p>
          <a:p>
            <a:r>
              <a:rPr lang="en-US" sz="2000" dirty="0" smtClean="0"/>
              <a:t>Student Exhibit </a:t>
            </a:r>
            <a:r>
              <a:rPr lang="en-US" sz="2000" dirty="0"/>
              <a:t>I</a:t>
            </a:r>
            <a:r>
              <a:rPr lang="en-US" sz="2000" dirty="0" smtClean="0"/>
              <a:t>nteraction </a:t>
            </a:r>
            <a:r>
              <a:rPr lang="en-US" sz="2000" dirty="0"/>
              <a:t>P</a:t>
            </a:r>
            <a:r>
              <a:rPr lang="en-US" sz="2000" dirty="0" smtClean="0"/>
              <a:t>re- &amp; Post- Facilitated </a:t>
            </a:r>
            <a:r>
              <a:rPr lang="en-US" sz="2000" dirty="0"/>
              <a:t>I</a:t>
            </a:r>
            <a:r>
              <a:rPr lang="en-US" sz="2000" dirty="0" smtClean="0"/>
              <a:t>nquiry Activity</a:t>
            </a:r>
          </a:p>
          <a:p>
            <a:pPr lvl="1"/>
            <a:r>
              <a:rPr lang="en-US" sz="1600" dirty="0" smtClean="0"/>
              <a:t>Compare </a:t>
            </a:r>
            <a:r>
              <a:rPr lang="en-US" sz="1600" dirty="0"/>
              <a:t>the behaviors of kids who went to the exhibit hall either before or after engaging in an inquiry-based activity in the </a:t>
            </a:r>
            <a:r>
              <a:rPr lang="en-US" sz="1600" dirty="0" smtClean="0"/>
              <a:t>classroom</a:t>
            </a:r>
          </a:p>
          <a:p>
            <a:pPr lvl="1"/>
            <a:r>
              <a:rPr lang="en-US" sz="1600" dirty="0" smtClean="0"/>
              <a:t>Children </a:t>
            </a:r>
            <a:r>
              <a:rPr lang="en-US" sz="1600" dirty="0"/>
              <a:t>who did the inquiry activity first</a:t>
            </a:r>
            <a:r>
              <a:rPr lang="en-US" sz="1600" dirty="0" smtClean="0"/>
              <a:t> demonstrated </a:t>
            </a:r>
            <a:r>
              <a:rPr lang="en-US" sz="1600" dirty="0"/>
              <a:t>more</a:t>
            </a:r>
            <a:r>
              <a:rPr lang="en-US" sz="1600" dirty="0" smtClean="0"/>
              <a:t> inquiry behaviors </a:t>
            </a:r>
            <a:r>
              <a:rPr lang="en-US" sz="1600" dirty="0"/>
              <a:t>(e.g., asking questions, making observations, etc.)</a:t>
            </a:r>
            <a:endParaRPr lang="en-US" sz="1600" dirty="0" smtClean="0"/>
          </a:p>
          <a:p>
            <a:r>
              <a:rPr lang="en-US" sz="2000" dirty="0" smtClean="0"/>
              <a:t>This work is done in cooperation with a Tulane psychology faculty member, Dr. Lisa </a:t>
            </a:r>
            <a:r>
              <a:rPr lang="en-US" sz="2000" dirty="0" err="1" smtClean="0"/>
              <a:t>Szechter</a:t>
            </a:r>
            <a:r>
              <a:rPr lang="en-US" sz="2000" dirty="0" smtClean="0"/>
              <a:t>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5638800"/>
            <a:ext cx="2286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 Next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981200"/>
            <a:ext cx="8153400" cy="4114800"/>
          </a:xfrm>
        </p:spPr>
        <p:txBody>
          <a:bodyPr/>
          <a:lstStyle/>
          <a:p>
            <a:r>
              <a:rPr lang="en-US" dirty="0" smtClean="0"/>
              <a:t>NSF funded the 5 year plan of a </a:t>
            </a:r>
            <a:r>
              <a:rPr lang="en-US" i="1" dirty="0" smtClean="0"/>
              <a:t>continuum of engagement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Longitudinal: Repeat Engagement</a:t>
            </a:r>
          </a:p>
          <a:p>
            <a:pPr lvl="1"/>
            <a:r>
              <a:rPr lang="en-US" dirty="0" smtClean="0"/>
              <a:t>Whole grades of small school districts of both high and low performance</a:t>
            </a:r>
          </a:p>
          <a:p>
            <a:pPr lvl="1"/>
            <a:r>
              <a:rPr lang="en-US" dirty="0" smtClean="0"/>
              <a:t>The same students visit the LIGO SEC every year between 5</a:t>
            </a:r>
            <a:r>
              <a:rPr lang="en-US" baseline="30000" dirty="0" smtClean="0"/>
              <a:t>th</a:t>
            </a:r>
            <a:r>
              <a:rPr lang="en-US" dirty="0" smtClean="0"/>
              <a:t>-9</a:t>
            </a:r>
            <a:r>
              <a:rPr lang="en-US" baseline="30000" dirty="0" smtClean="0"/>
              <a:t>th</a:t>
            </a:r>
            <a:r>
              <a:rPr lang="en-US" dirty="0" smtClean="0"/>
              <a:t> grade (except 7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Will study how interactions with exhibits change pre- &amp; post-classroom inquiry activity and how students’ attitudes towards science change through this progression</a:t>
            </a:r>
          </a:p>
          <a:p>
            <a:pPr lvl="1"/>
            <a:r>
              <a:rPr lang="en-US" dirty="0" smtClean="0"/>
              <a:t>Funding buses to transport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 Next Phase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2819400"/>
          </a:xfrm>
        </p:spPr>
        <p:txBody>
          <a:bodyPr/>
          <a:lstStyle/>
          <a:p>
            <a:r>
              <a:rPr lang="en-US" dirty="0" smtClean="0"/>
              <a:t>Broad Impact: 9</a:t>
            </a:r>
            <a:r>
              <a:rPr lang="en-US" baseline="30000" dirty="0" smtClean="0"/>
              <a:t>th</a:t>
            </a:r>
            <a:r>
              <a:rPr lang="en-US" dirty="0" smtClean="0"/>
              <a:t> Grade Academy</a:t>
            </a:r>
          </a:p>
          <a:p>
            <a:pPr lvl="1"/>
            <a:r>
              <a:rPr lang="en-US" dirty="0" smtClean="0"/>
              <a:t>Teacher PD offered to entire school system’s 9</a:t>
            </a:r>
            <a:r>
              <a:rPr lang="en-US" baseline="30000" dirty="0" smtClean="0"/>
              <a:t>th</a:t>
            </a:r>
            <a:r>
              <a:rPr lang="en-US" dirty="0" smtClean="0"/>
              <a:t> grade teachers annually </a:t>
            </a:r>
          </a:p>
          <a:p>
            <a:pPr lvl="1"/>
            <a:r>
              <a:rPr lang="en-US" dirty="0" smtClean="0"/>
              <a:t>Student field trips for an entire school’s 9</a:t>
            </a:r>
            <a:r>
              <a:rPr lang="en-US" baseline="30000" dirty="0" smtClean="0"/>
              <a:t>th</a:t>
            </a:r>
            <a:r>
              <a:rPr lang="en-US" dirty="0" smtClean="0"/>
              <a:t> grade class (rotates within system)</a:t>
            </a:r>
          </a:p>
          <a:p>
            <a:pPr lvl="1"/>
            <a:r>
              <a:rPr lang="en-US" dirty="0" smtClean="0"/>
              <a:t>Goal: provides repeated teacher exposure to different experiences in multiple contexts to enhance student learning</a:t>
            </a:r>
          </a:p>
          <a:p>
            <a:pPr lvl="1"/>
            <a:r>
              <a:rPr lang="en-US" dirty="0" smtClean="0"/>
              <a:t>Funding substitute teacher costs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Hanford Student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7543800" cy="4267200"/>
          </a:xfrm>
        </p:spPr>
        <p:txBody>
          <a:bodyPr/>
          <a:lstStyle/>
          <a:p>
            <a:r>
              <a:rPr lang="en-US" sz="2000" dirty="0" smtClean="0"/>
              <a:t>GEAR UP and Yakima Valley/Tri-Cities MESA bring hundreds of middle school students to the LIGO Hanford each year.  </a:t>
            </a:r>
          </a:p>
          <a:p>
            <a:r>
              <a:rPr lang="en-US" sz="2000" dirty="0" smtClean="0"/>
              <a:t>The majority of these students are from homes where English is not the first language.</a:t>
            </a:r>
          </a:p>
          <a:p>
            <a:r>
              <a:rPr lang="en-US" sz="2000" dirty="0" smtClean="0"/>
              <a:t>A field trip to LIGO is the first look at a professional science facility for many of the region’s middle school students. </a:t>
            </a:r>
          </a:p>
          <a:p>
            <a:r>
              <a:rPr lang="en-US" sz="2000" dirty="0" smtClean="0"/>
              <a:t>These field trips amplify the “</a:t>
            </a:r>
            <a:r>
              <a:rPr lang="en-US" sz="2000" i="1" dirty="0" smtClean="0"/>
              <a:t>Prepare Yourself for College</a:t>
            </a:r>
            <a:r>
              <a:rPr lang="en-US" sz="2000" dirty="0" smtClean="0"/>
              <a:t>” message of the partners by offering real-time examples of college education at use in the world of work.  </a:t>
            </a:r>
          </a:p>
          <a:p>
            <a:pPr lvl="1"/>
            <a:r>
              <a:rPr lang="en-US" sz="1600" dirty="0" smtClean="0"/>
              <a:t>Math is a particular point of emphasis.</a:t>
            </a:r>
          </a:p>
        </p:txBody>
      </p:sp>
      <p:pic>
        <p:nvPicPr>
          <p:cNvPr id="4" name="Picture 3" descr="dcp_0213_v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2" y="2057400"/>
            <a:ext cx="1354138" cy="2667000"/>
          </a:xfrm>
          <a:prstGeom prst="rect">
            <a:avLst/>
          </a:prstGeom>
          <a:noFill/>
        </p:spPr>
      </p:pic>
      <p:pic>
        <p:nvPicPr>
          <p:cNvPr id="5" name="Picture 4" descr="dcp_1154_v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5072062"/>
            <a:ext cx="3436937" cy="1743075"/>
          </a:xfrm>
          <a:prstGeom prst="rect">
            <a:avLst/>
          </a:prstGeom>
          <a:noFill/>
        </p:spPr>
      </p:pic>
      <p:pic>
        <p:nvPicPr>
          <p:cNvPr id="6" name="Picture 5" descr="dcp_2705_tr_v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724400"/>
            <a:ext cx="1825625" cy="1903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-65" charset="0"/>
              </a:rPr>
              <a:t>LIGO Hanford Teacher </a:t>
            </a:r>
            <a:r>
              <a:rPr lang="en-US" dirty="0" smtClean="0">
                <a:latin typeface="Helvetica" pitchFamily="-65" charset="0"/>
              </a:rPr>
              <a:t>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489950" cy="4114800"/>
          </a:xfrm>
        </p:spPr>
        <p:txBody>
          <a:bodyPr/>
          <a:lstStyle/>
          <a:p>
            <a:r>
              <a:rPr lang="en-US" dirty="0" smtClean="0"/>
              <a:t>Teacher PD focuses on the improvement of inquiry-based instruction across grades 3-8.</a:t>
            </a:r>
          </a:p>
          <a:p>
            <a:r>
              <a:rPr lang="en-US" dirty="0" smtClean="0"/>
              <a:t>The MSP grant is administrated by Educational Service District 123 and partners with WSU Tri-Cities, Columbia Basin College, LIGO, and the Pasco and Othello School Districts. 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200" dirty="0" smtClean="0"/>
          </a:p>
          <a:p>
            <a:r>
              <a:rPr lang="en-US" dirty="0" smtClean="0"/>
              <a:t>The program:  </a:t>
            </a:r>
          </a:p>
          <a:p>
            <a:pPr lvl="1"/>
            <a:r>
              <a:rPr lang="en-US" dirty="0" smtClean="0"/>
              <a:t>A two-week 60-hour summer academy for ~30 teachers at LIGO, with facilitation provided by the team of partners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ollowed by quarterly three-hour follow-up workshops</a:t>
            </a:r>
          </a:p>
          <a:p>
            <a:pPr lvl="1">
              <a:buNone/>
            </a:pPr>
            <a:r>
              <a:rPr lang="en-US" dirty="0" smtClean="0"/>
              <a:t>     during the school year.</a:t>
            </a:r>
          </a:p>
        </p:txBody>
      </p:sp>
      <p:pic>
        <p:nvPicPr>
          <p:cNvPr id="4" name="Picture 8" descr="msp07_1"/>
          <p:cNvPicPr>
            <a:picLocks noChangeAspect="1" noChangeArrowheads="1"/>
          </p:cNvPicPr>
          <p:nvPr/>
        </p:nvPicPr>
        <p:blipFill>
          <a:blip r:embed="rId2"/>
          <a:srcRect t="12465"/>
          <a:stretch>
            <a:fillRect/>
          </a:stretch>
        </p:blipFill>
        <p:spPr bwMode="auto">
          <a:xfrm>
            <a:off x="5740400" y="3512431"/>
            <a:ext cx="3098800" cy="1288169"/>
          </a:xfrm>
          <a:prstGeom prst="rect">
            <a:avLst/>
          </a:prstGeom>
          <a:noFill/>
        </p:spPr>
      </p:pic>
      <p:pic>
        <p:nvPicPr>
          <p:cNvPr id="5" name="Picture 7" descr="msp07group_8"/>
          <p:cNvPicPr>
            <a:picLocks noChangeAspect="1" noChangeArrowheads="1"/>
          </p:cNvPicPr>
          <p:nvPr/>
        </p:nvPicPr>
        <p:blipFill>
          <a:blip r:embed="rId3"/>
          <a:srcRect t="30000"/>
          <a:stretch>
            <a:fillRect/>
          </a:stretch>
        </p:blipFill>
        <p:spPr bwMode="auto">
          <a:xfrm>
            <a:off x="2594768" y="3485987"/>
            <a:ext cx="2887663" cy="1314613"/>
          </a:xfrm>
          <a:prstGeom prst="rect">
            <a:avLst/>
          </a:prstGeom>
          <a:noFill/>
        </p:spPr>
      </p:pic>
      <p:pic>
        <p:nvPicPr>
          <p:cNvPr id="6" name="Picture 9" descr="dcp_2358_v2"/>
          <p:cNvPicPr>
            <a:picLocks noChangeAspect="1" noChangeArrowheads="1"/>
          </p:cNvPicPr>
          <p:nvPr/>
        </p:nvPicPr>
        <p:blipFill>
          <a:blip r:embed="rId4"/>
          <a:srcRect b="2497"/>
          <a:stretch>
            <a:fillRect/>
          </a:stretch>
        </p:blipFill>
        <p:spPr bwMode="auto">
          <a:xfrm>
            <a:off x="6705600" y="5065218"/>
            <a:ext cx="1936750" cy="1716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343400"/>
          </a:xfrm>
        </p:spPr>
        <p:txBody>
          <a:bodyPr/>
          <a:lstStyle/>
          <a:p>
            <a:r>
              <a:rPr lang="en-US" sz="2200" dirty="0" smtClean="0"/>
              <a:t>Inquiry-based experiences dominate the LIGO’s outreach efforts.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reach middle school students, LIGO combines field trips for students, role models for students, and training for teachers.</a:t>
            </a:r>
          </a:p>
          <a:p>
            <a:r>
              <a:rPr lang="en-US" sz="2200" dirty="0" smtClean="0"/>
              <a:t>LIGO provides the opportunity to see science </a:t>
            </a:r>
            <a:r>
              <a:rPr lang="en-US" sz="2200" b="1" i="1" dirty="0" smtClean="0"/>
              <a:t>and scientists</a:t>
            </a:r>
            <a:r>
              <a:rPr lang="en-US" sz="2200" dirty="0" smtClean="0"/>
              <a:t> in action – math and science are not just taught in school, but are </a:t>
            </a:r>
            <a:r>
              <a:rPr lang="en-US" sz="2200" u="sng" dirty="0" smtClean="0"/>
              <a:t>really</a:t>
            </a:r>
            <a:r>
              <a:rPr lang="en-US" sz="2200" dirty="0" smtClean="0"/>
              <a:t> used!</a:t>
            </a:r>
          </a:p>
          <a:p>
            <a:r>
              <a:rPr lang="en-US" sz="2200" dirty="0" smtClean="0"/>
              <a:t>Educational research provides a measure of outcomes and disseminates this to the professional community.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Changing the way that middle school students see the world and their own potential may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the most significant outcome that these visits achieve.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LIGO Livingston</a:t>
            </a:r>
          </a:p>
          <a:p>
            <a:pPr lvl="1"/>
            <a:r>
              <a:rPr lang="en-US" dirty="0" smtClean="0"/>
              <a:t>William </a:t>
            </a:r>
            <a:r>
              <a:rPr lang="en-US" dirty="0" err="1" smtClean="0"/>
              <a:t>Katzman</a:t>
            </a:r>
            <a:r>
              <a:rPr lang="en-US" dirty="0" smtClean="0"/>
              <a:t> – SEC Program Leader</a:t>
            </a:r>
          </a:p>
          <a:p>
            <a:pPr lvl="1"/>
            <a:r>
              <a:rPr lang="en-US" dirty="0" smtClean="0"/>
              <a:t>Kathy Holt – SEC Staff</a:t>
            </a:r>
          </a:p>
          <a:p>
            <a:pPr lvl="1"/>
            <a:r>
              <a:rPr lang="en-US" dirty="0" err="1" smtClean="0"/>
              <a:t>Tien</a:t>
            </a:r>
            <a:r>
              <a:rPr lang="en-US" dirty="0" smtClean="0"/>
              <a:t> </a:t>
            </a:r>
            <a:r>
              <a:rPr lang="en-US" dirty="0" smtClean="0"/>
              <a:t>H</a:t>
            </a:r>
            <a:r>
              <a:rPr lang="en-US" dirty="0" smtClean="0"/>
              <a:t>uynh-</a:t>
            </a:r>
            <a:r>
              <a:rPr lang="en-US" dirty="0" err="1" smtClean="0"/>
              <a:t>Dinh</a:t>
            </a:r>
            <a:r>
              <a:rPr lang="en-US" dirty="0" smtClean="0"/>
              <a:t> – SEC Staff</a:t>
            </a:r>
          </a:p>
          <a:p>
            <a:pPr lvl="1"/>
            <a:r>
              <a:rPr lang="en-US" dirty="0" smtClean="0"/>
              <a:t>Joe </a:t>
            </a:r>
            <a:r>
              <a:rPr lang="en-US" dirty="0" err="1" smtClean="0"/>
              <a:t>Giaime</a:t>
            </a:r>
            <a:r>
              <a:rPr lang="en-US" dirty="0" smtClean="0"/>
              <a:t> – LIGO Livingston Observatory Head</a:t>
            </a:r>
          </a:p>
          <a:p>
            <a:r>
              <a:rPr lang="en-US" dirty="0" smtClean="0"/>
              <a:t>LIGO Hanford</a:t>
            </a:r>
          </a:p>
          <a:p>
            <a:pPr lvl="1"/>
            <a:r>
              <a:rPr lang="en-US" dirty="0" smtClean="0"/>
              <a:t>Dale Ingram – Outreach Leader</a:t>
            </a:r>
          </a:p>
          <a:p>
            <a:pPr lvl="1"/>
            <a:r>
              <a:rPr lang="en-US" dirty="0" smtClean="0"/>
              <a:t>Erin </a:t>
            </a:r>
            <a:r>
              <a:rPr lang="en-US" dirty="0" err="1" smtClean="0"/>
              <a:t>Steinert</a:t>
            </a:r>
            <a:r>
              <a:rPr lang="en-US" dirty="0" smtClean="0"/>
              <a:t> – Outreach Staff</a:t>
            </a:r>
          </a:p>
          <a:p>
            <a:pPr lvl="1"/>
            <a:r>
              <a:rPr lang="en-US" dirty="0" smtClean="0"/>
              <a:t>Fred </a:t>
            </a:r>
            <a:r>
              <a:rPr lang="en-US" dirty="0" err="1" smtClean="0"/>
              <a:t>Rabb</a:t>
            </a:r>
            <a:r>
              <a:rPr lang="en-US" dirty="0" smtClean="0"/>
              <a:t> – LIGO Hanford Observatory Head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dirty="0" smtClean="0"/>
              <a:t>LIGO and the Science Education Center (SEC)</a:t>
            </a:r>
          </a:p>
          <a:p>
            <a:pPr lvl="1"/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Mission and Structure</a:t>
            </a:r>
          </a:p>
          <a:p>
            <a:r>
              <a:rPr lang="en-US" dirty="0" smtClean="0"/>
              <a:t>Student Programs</a:t>
            </a:r>
          </a:p>
          <a:p>
            <a:pPr lvl="1"/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Science at Work</a:t>
            </a:r>
          </a:p>
          <a:p>
            <a:pPr lvl="1"/>
            <a:r>
              <a:rPr lang="en-US" dirty="0" smtClean="0"/>
              <a:t>Inquiry-Based Activities</a:t>
            </a:r>
          </a:p>
          <a:p>
            <a:r>
              <a:rPr lang="en-US" dirty="0" smtClean="0"/>
              <a:t>Teacher Professional Development</a:t>
            </a:r>
          </a:p>
          <a:p>
            <a:r>
              <a:rPr lang="en-US" dirty="0" smtClean="0"/>
              <a:t>Educational Research</a:t>
            </a:r>
          </a:p>
          <a:p>
            <a:r>
              <a:rPr lang="en-US" dirty="0" smtClean="0"/>
              <a:t>SEC Next Phase</a:t>
            </a:r>
          </a:p>
          <a:p>
            <a:r>
              <a:rPr lang="en-US" dirty="0" smtClean="0"/>
              <a:t>LIGO Hanford Education</a:t>
            </a:r>
            <a:endParaRPr lang="en-US" dirty="0"/>
          </a:p>
        </p:txBody>
      </p:sp>
      <p:pic>
        <p:nvPicPr>
          <p:cNvPr id="4" name="Picture 8" descr="IMG_7084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209800"/>
            <a:ext cx="3276600" cy="2049463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3900" y="4876800"/>
            <a:ext cx="2413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25" y="1752600"/>
            <a:ext cx="8686800" cy="4114800"/>
          </a:xfrm>
        </p:spPr>
        <p:txBody>
          <a:bodyPr/>
          <a:lstStyle/>
          <a:p>
            <a:r>
              <a:rPr lang="en-US" dirty="0" smtClean="0"/>
              <a:t>NSF </a:t>
            </a:r>
            <a:r>
              <a:rPr lang="en-US" dirty="0"/>
              <a:t>l</a:t>
            </a:r>
            <a:r>
              <a:rPr lang="en-US" dirty="0" smtClean="0"/>
              <a:t>arge facility seeking to directly detect gravitational waves (GW) originating from massive, energetic events in the universe.</a:t>
            </a:r>
          </a:p>
          <a:p>
            <a:r>
              <a:rPr lang="en-US" dirty="0" smtClean="0"/>
              <a:t>Two facilities: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dirty="0" smtClean="0"/>
              <a:t>Hanford, WA                                 Livingston, LA</a:t>
            </a:r>
          </a:p>
          <a:p>
            <a:endParaRPr lang="en-US" dirty="0" smtClean="0"/>
          </a:p>
          <a:p>
            <a:pPr>
              <a:buNone/>
            </a:pPr>
            <a:endParaRPr lang="en-US" sz="1200" dirty="0" smtClean="0"/>
          </a:p>
          <a:p>
            <a:r>
              <a:rPr lang="en-US" dirty="0" smtClean="0"/>
              <a:t>Along with detection, education is one of LIGO’s central goals.</a:t>
            </a:r>
            <a:endParaRPr lang="en-US" dirty="0"/>
          </a:p>
        </p:txBody>
      </p:sp>
      <p:pic>
        <p:nvPicPr>
          <p:cNvPr id="4" name="Picture 3" descr="LLOaer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375" y="3267042"/>
            <a:ext cx="2265425" cy="2034052"/>
          </a:xfrm>
          <a:prstGeom prst="rect">
            <a:avLst/>
          </a:prstGeom>
        </p:spPr>
      </p:pic>
      <p:pic>
        <p:nvPicPr>
          <p:cNvPr id="5" name="Picture 4" descr="botharm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429000"/>
            <a:ext cx="2562986" cy="1872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 Science Education Center (SEC)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81000" y="1752600"/>
            <a:ext cx="6477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class outreach program </a:t>
            </a:r>
            <a:r>
              <a:rPr lang="en-US" sz="2400" dirty="0" smtClean="0"/>
              <a:t>complements</a:t>
            </a:r>
            <a:r>
              <a:rPr lang="en-US" sz="2400" kern="0" dirty="0" smtClean="0"/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LIGO as an NSF </a:t>
            </a:r>
            <a:r>
              <a:rPr lang="en-US" sz="2400" kern="0" dirty="0" smtClean="0"/>
              <a:t>large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facility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Built on a partnership with the Exploratorium, SUBR,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LaSIP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La GEAR UP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Informal learning environment housing 50 hands-on exhibits focusing on LIGO science, all but ~10 made by the Exploratorium 	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Exposes students, teachers and the public to LIGO concepts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scientists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while being a platform for educational research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038600"/>
            <a:ext cx="32004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5029200"/>
            <a:ext cx="16764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1752600"/>
            <a:ext cx="13462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3200400"/>
            <a:ext cx="1079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and Structure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43000" y="1600200"/>
            <a:ext cx="7467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Leverage the scale, technology and science backdrop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the Observatories to create rich visitor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experiences: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-65" charset="2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»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Student field trips integrate hands-on standards-based activities with explorations of LIGO science and technology.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»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Teacher professional development programs emphasize science inquiry along with key LIGO science concepts.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»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Programs for the general public address a variety of interests and ages.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»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65" charset="-128"/>
              </a:rPr>
              <a:t>Outreach programs are built on partnerships.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65" charset="-128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400800" y="4953000"/>
            <a:ext cx="2743200" cy="1905000"/>
            <a:chOff x="144" y="2928"/>
            <a:chExt cx="1680" cy="1296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3024"/>
              <a:ext cx="1440" cy="10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680" y="2928"/>
              <a:ext cx="144" cy="124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-65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44" y="4080"/>
              <a:ext cx="1632" cy="14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8" descr="cropped_exhibitp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124200"/>
            <a:ext cx="14938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 descr="dcp_2402_v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5273675"/>
            <a:ext cx="34290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676400"/>
            <a:ext cx="8343900" cy="4495800"/>
          </a:xfrm>
        </p:spPr>
        <p:txBody>
          <a:bodyPr/>
          <a:lstStyle/>
          <a:p>
            <a:r>
              <a:rPr lang="en-US" dirty="0" smtClean="0"/>
              <a:t>When students visit the SEC, they get the opportunity to explore the science of waves and gravity through inquiry-based activities and exhibits as well as </a:t>
            </a:r>
            <a:r>
              <a:rPr lang="en-US" b="1" dirty="0" smtClean="0"/>
              <a:t>see science at work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All activities and experiences are tailored to address points in the LA Grade Level Expectations and the LA Comprehensive Curriculum.</a:t>
            </a:r>
          </a:p>
          <a:p>
            <a:r>
              <a:rPr lang="en-US" dirty="0" smtClean="0"/>
              <a:t>Programs are targeted to middle school students.</a:t>
            </a:r>
          </a:p>
          <a:p>
            <a:pPr lvl="1"/>
            <a:r>
              <a:rPr lang="en-US" sz="1600" dirty="0" smtClean="0"/>
              <a:t>Programs are also offered to elementary, secondary and post-secondary students.</a:t>
            </a:r>
          </a:p>
          <a:p>
            <a:pPr lvl="1"/>
            <a:r>
              <a:rPr lang="en-US" sz="1600" dirty="0" smtClean="0"/>
              <a:t>Monthly “Science Saturdays” are open house style programs for the general public.</a:t>
            </a:r>
          </a:p>
          <a:p>
            <a:r>
              <a:rPr lang="en-US" sz="2200" dirty="0" smtClean="0"/>
              <a:t>This academic year (through end of Feb.): 3875 students + 76 accompanying adults.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7239000" cy="1143000"/>
          </a:xfrm>
        </p:spPr>
        <p:txBody>
          <a:bodyPr/>
          <a:lstStyle/>
          <a:p>
            <a:r>
              <a:rPr lang="en-US" dirty="0" smtClean="0"/>
              <a:t>Student Introduction to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343400"/>
          </a:xfrm>
        </p:spPr>
        <p:txBody>
          <a:bodyPr/>
          <a:lstStyle/>
          <a:p>
            <a:r>
              <a:rPr lang="en-US" dirty="0" smtClean="0"/>
              <a:t>Pre-visit materials are mailed to teachers prior to the field trip.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Includes a ~20 min. documentary, </a:t>
            </a:r>
          </a:p>
          <a:p>
            <a:pPr lvl="1">
              <a:spcAft>
                <a:spcPts val="0"/>
              </a:spcAft>
              <a:buNone/>
            </a:pPr>
            <a:r>
              <a:rPr lang="en-US" i="1" dirty="0" smtClean="0"/>
              <a:t>    Einstein’s Messengers</a:t>
            </a:r>
            <a:r>
              <a:rPr lang="en-US" dirty="0" smtClean="0"/>
              <a:t>, to introduce</a:t>
            </a:r>
          </a:p>
          <a:p>
            <a:pPr lvl="1">
              <a:spcAft>
                <a:spcPts val="0"/>
              </a:spcAft>
              <a:buNone/>
            </a:pPr>
            <a:r>
              <a:rPr lang="en-US" dirty="0" smtClean="0"/>
              <a:t>    students to the science of LIGO.</a:t>
            </a:r>
          </a:p>
          <a:p>
            <a:r>
              <a:rPr lang="en-US" dirty="0" smtClean="0"/>
              <a:t>When students arrive on site, they are briefly introduced to LIGO, </a:t>
            </a:r>
            <a:r>
              <a:rPr lang="en-US" dirty="0" err="1" smtClean="0"/>
              <a:t>GWs</a:t>
            </a:r>
            <a:r>
              <a:rPr lang="en-US" dirty="0" smtClean="0"/>
              <a:t> and concepts dealing with scale and scientific notation.</a:t>
            </a:r>
          </a:p>
          <a:p>
            <a:pPr lvl="1"/>
            <a:r>
              <a:rPr lang="en-US" dirty="0" smtClean="0"/>
              <a:t>Scale makes connections on how far away typical GW sources are and how small </a:t>
            </a:r>
            <a:r>
              <a:rPr lang="en-US" dirty="0" err="1" smtClean="0"/>
              <a:t>GWs</a:t>
            </a:r>
            <a:r>
              <a:rPr lang="en-US" dirty="0" smtClean="0"/>
              <a:t> are upon arrival at Earth.</a:t>
            </a:r>
          </a:p>
          <a:p>
            <a:r>
              <a:rPr lang="en-US" dirty="0" smtClean="0"/>
              <a:t>Students are also introduced to docents (more later).</a:t>
            </a:r>
          </a:p>
          <a:p>
            <a:pPr lvl="1"/>
            <a:r>
              <a:rPr lang="en-US" dirty="0" smtClean="0"/>
              <a:t>Docents are STEM or education majors, trained in LIGO concepts and often from groups under-represented in STEM fields.  </a:t>
            </a:r>
          </a:p>
          <a:p>
            <a:endParaRPr 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057400"/>
            <a:ext cx="419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28600"/>
            <a:ext cx="7239000" cy="1143000"/>
          </a:xfrm>
        </p:spPr>
        <p:txBody>
          <a:bodyPr/>
          <a:lstStyle/>
          <a:p>
            <a:r>
              <a:rPr lang="en-US" dirty="0" smtClean="0"/>
              <a:t>Science at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1676400"/>
            <a:ext cx="7962900" cy="4495800"/>
          </a:xfrm>
        </p:spPr>
        <p:txBody>
          <a:bodyPr/>
          <a:lstStyle/>
          <a:p>
            <a:r>
              <a:rPr lang="en-US" dirty="0" smtClean="0"/>
              <a:t>Pre</a:t>
            </a:r>
            <a:r>
              <a:rPr lang="en-US" dirty="0" smtClean="0"/>
              <a:t>-Control </a:t>
            </a:r>
            <a:r>
              <a:rPr lang="en-US" dirty="0" smtClean="0"/>
              <a:t>Room Tour</a:t>
            </a:r>
          </a:p>
          <a:p>
            <a:pPr lvl="1"/>
            <a:r>
              <a:rPr lang="en-US" dirty="0" smtClean="0"/>
              <a:t>Students are introduced to vacuum properties to make the connection with LIGO’s large scale ultra-high vacuum and shown a full scale mirror suspension to make the connection to the actual mirrors that will be seen through IR cameras in the control room.</a:t>
            </a:r>
          </a:p>
          <a:p>
            <a:r>
              <a:rPr lang="en-US" dirty="0" smtClean="0"/>
              <a:t>Control Room Tour</a:t>
            </a:r>
          </a:p>
          <a:p>
            <a:pPr lvl="1"/>
            <a:r>
              <a:rPr lang="en-US" dirty="0" smtClean="0"/>
              <a:t>Students then visit the LIGO control room where staff are currently working; they are either led by SEC staff or a LIGO scientist.</a:t>
            </a:r>
          </a:p>
          <a:p>
            <a:pPr lvl="1"/>
            <a:r>
              <a:rPr lang="en-US" dirty="0" smtClean="0"/>
              <a:t>The need for a control room is explained, the staff positions that man the control room are explained and a live video tour of the site is given.</a:t>
            </a:r>
          </a:p>
          <a:p>
            <a:pPr lvl="1"/>
            <a:r>
              <a:rPr lang="en-US" dirty="0" smtClean="0"/>
              <a:t>Students are free to ask questions on anything they see in the control room, on how to become a scientist/engineer/etc., what life is like for staff, etc.</a:t>
            </a:r>
          </a:p>
        </p:txBody>
      </p:sp>
      <p:pic>
        <p:nvPicPr>
          <p:cNvPr id="4" name="Picture 8" descr="valera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76200"/>
            <a:ext cx="25908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Inquiry Based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772400" cy="4114800"/>
          </a:xfrm>
        </p:spPr>
        <p:txBody>
          <a:bodyPr/>
          <a:lstStyle/>
          <a:p>
            <a:r>
              <a:rPr lang="en-US" dirty="0" smtClean="0"/>
              <a:t>Classroom Activities</a:t>
            </a:r>
          </a:p>
          <a:p>
            <a:pPr lvl="1"/>
            <a:r>
              <a:rPr lang="en-US" dirty="0" smtClean="0"/>
              <a:t>Hands-on, staff member facilitated inquiry activities are available</a:t>
            </a:r>
          </a:p>
          <a:p>
            <a:pPr lvl="1"/>
            <a:r>
              <a:rPr lang="en-US" dirty="0" smtClean="0"/>
              <a:t>Most focus on light and wave properties (e.g. interference, refraction, etc.) with a few on gravity (e.g. gravity blanket)</a:t>
            </a:r>
          </a:p>
          <a:p>
            <a:r>
              <a:rPr lang="en-US" dirty="0" smtClean="0"/>
              <a:t>Exhibit Hall Exploration</a:t>
            </a:r>
          </a:p>
          <a:p>
            <a:pPr lvl="1"/>
            <a:r>
              <a:rPr lang="en-US" dirty="0" smtClean="0"/>
              <a:t>About 45 minutes is allotted for free exploration of the hands-on exhibits housed in the SEC.</a:t>
            </a:r>
          </a:p>
          <a:p>
            <a:pPr lvl="1"/>
            <a:r>
              <a:rPr lang="en-US" dirty="0" smtClean="0"/>
              <a:t>Students are given 4 “rules” for their experience: </a:t>
            </a:r>
            <a:r>
              <a:rPr lang="en-US" b="1" dirty="0" smtClean="0"/>
              <a:t>interact</a:t>
            </a:r>
            <a:r>
              <a:rPr lang="en-US" dirty="0" smtClean="0"/>
              <a:t> with the exhibits, </a:t>
            </a:r>
            <a:r>
              <a:rPr lang="en-US" b="1" dirty="0" smtClean="0"/>
              <a:t>learn</a:t>
            </a:r>
            <a:r>
              <a:rPr lang="en-US" dirty="0" smtClean="0"/>
              <a:t> something, </a:t>
            </a:r>
            <a:r>
              <a:rPr lang="en-US" b="1" dirty="0" smtClean="0"/>
              <a:t>share</a:t>
            </a:r>
            <a:r>
              <a:rPr lang="en-US" dirty="0" smtClean="0"/>
              <a:t> something, and </a:t>
            </a:r>
            <a:r>
              <a:rPr lang="en-US" i="1" dirty="0" smtClean="0"/>
              <a:t>have fun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 short exhibit demo is performed by a staff member not </a:t>
            </a:r>
          </a:p>
          <a:p>
            <a:pPr lvl="1">
              <a:buNone/>
            </a:pPr>
            <a:r>
              <a:rPr lang="en-US" dirty="0" smtClean="0"/>
              <a:t>    only to teach a targeted concept, but to show students </a:t>
            </a:r>
          </a:p>
          <a:p>
            <a:pPr lvl="1">
              <a:buNone/>
            </a:pPr>
            <a:r>
              <a:rPr lang="en-US" dirty="0" smtClean="0"/>
              <a:t>    that there are multiple ways to use the exhibits.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 l="21600" t="7924" r="20700" b="22641"/>
          <a:stretch>
            <a:fillRect/>
          </a:stretch>
        </p:blipFill>
        <p:spPr bwMode="auto">
          <a:xfrm>
            <a:off x="6858000" y="4658518"/>
            <a:ext cx="220980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O_LSC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Office Them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LIGO_LSC.pot</Template>
  <TotalTime>7813</TotalTime>
  <Words>1771</Words>
  <Application>Microsoft Macintosh PowerPoint</Application>
  <PresentationFormat>On-screen Show (4:3)</PresentationFormat>
  <Paragraphs>169</Paragraphs>
  <Slides>18</Slides>
  <Notes>14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LIGO_LSC</vt:lpstr>
      <vt:lpstr>Photo Editor Photo</vt:lpstr>
      <vt:lpstr>Immersing Southeastern Louisiana Middle School Students in Physics at the LIGO Livingston Science Education Center</vt:lpstr>
      <vt:lpstr>Overview</vt:lpstr>
      <vt:lpstr>LIGO</vt:lpstr>
      <vt:lpstr>LIGO Science Education Center (SEC)</vt:lpstr>
      <vt:lpstr>Mission and Structure</vt:lpstr>
      <vt:lpstr>Student Programs</vt:lpstr>
      <vt:lpstr>Student Introduction to LIGO</vt:lpstr>
      <vt:lpstr>Science at Work</vt:lpstr>
      <vt:lpstr>Inquiry Based Activities</vt:lpstr>
      <vt:lpstr>Teacher Professional Development</vt:lpstr>
      <vt:lpstr>Docents</vt:lpstr>
      <vt:lpstr>Educational Research</vt:lpstr>
      <vt:lpstr>SEC Next Phase</vt:lpstr>
      <vt:lpstr>SEC Next Phase (cont’d)</vt:lpstr>
      <vt:lpstr>LIGO Hanford Student Outreach</vt:lpstr>
      <vt:lpstr>LIGO Hanford Teacher PD</vt:lpstr>
      <vt:lpstr>Summary</vt:lpstr>
      <vt:lpstr>LIGO Outreach</vt:lpstr>
    </vt:vector>
  </TitlesOfParts>
  <Company>LIGO Livingston/Caltech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Immersing Southeastern Louisiana Middle School Students in Physics at the LIGO Livingston Science Education Center</dc:title>
  <dc:creator>Amber Stuver</dc:creator>
  <cp:lastModifiedBy>Amber Stuver</cp:lastModifiedBy>
  <cp:revision>12</cp:revision>
  <cp:lastPrinted>2010-03-12T00:01:59Z</cp:lastPrinted>
  <dcterms:created xsi:type="dcterms:W3CDTF">2010-03-15T18:02:42Z</dcterms:created>
  <dcterms:modified xsi:type="dcterms:W3CDTF">2010-03-16T19:38:39Z</dcterms:modified>
</cp:coreProperties>
</file>