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9" r:id="rId3"/>
    <p:sldId id="285" r:id="rId4"/>
    <p:sldId id="280" r:id="rId5"/>
    <p:sldId id="282" r:id="rId6"/>
    <p:sldId id="286" r:id="rId7"/>
    <p:sldId id="287" r:id="rId8"/>
    <p:sldId id="288" r:id="rId9"/>
    <p:sldId id="289" r:id="rId10"/>
    <p:sldId id="274" r:id="rId11"/>
    <p:sldId id="283" r:id="rId12"/>
    <p:sldId id="290" r:id="rId13"/>
    <p:sldId id="284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D0D"/>
    <a:srgbClr val="660033"/>
    <a:srgbClr val="FF3300"/>
    <a:srgbClr val="168037"/>
    <a:srgbClr val="8D8E54"/>
    <a:srgbClr val="ED8217"/>
    <a:srgbClr val="B15BA5"/>
    <a:srgbClr val="DCEEF2"/>
    <a:srgbClr val="FAFE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72" autoAdjust="0"/>
    <p:restoredTop sz="94600" autoAdjust="0"/>
  </p:normalViewPr>
  <p:slideViewPr>
    <p:cSldViewPr>
      <p:cViewPr varScale="1">
        <p:scale>
          <a:sx n="117" d="100"/>
          <a:sy n="117" d="100"/>
        </p:scale>
        <p:origin x="-2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48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9250" y="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9250" y="911225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ADB36573-810E-4163-9A1E-EE3C2B70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176FA1F7-3E0A-4549-A19A-F1A1F9D6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8B73E-4781-4FBE-960F-3AB30D0B80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F882-D821-40A3-B638-D74376809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2FFA2-BDFB-4742-8A06-660E20ACCC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61D47-4874-4CF7-9D0D-FCA83242C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6D957-18D9-47D6-9157-6AF3C0584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62000" y="6323013"/>
            <a:ext cx="7572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400" b="0" i="0" dirty="0" smtClean="0">
                <a:solidFill>
                  <a:schemeClr val="tx2"/>
                </a:solidFill>
                <a:latin typeface="Helvetica" pitchFamily="34" charset="0"/>
              </a:rPr>
              <a:t>G0900746-v1 </a:t>
            </a:r>
            <a:r>
              <a:rPr lang="en-US" sz="1400" b="0" i="0" dirty="0">
                <a:solidFill>
                  <a:schemeClr val="tx2"/>
                </a:solidFill>
                <a:latin typeface="Helvetica" pitchFamily="34" charset="0"/>
              </a:rPr>
              <a:t>			 				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p:oleObj spid="_x0000_s29698" name="Photo Editor Photo" r:id="rId3" imgW="4409524" imgH="3219899" progId="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85800" y="5562600"/>
            <a:ext cx="1905000" cy="4572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B5386-DB31-420F-A707-31D9D0A03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D50B-DB24-4C2F-9DB1-EB670D926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5CBE1-1733-413A-B081-8D4AB42E8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1517-D78C-4D5C-9F03-D90503E4A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4996A-1B4B-452C-BCC4-63C46B0CF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D27E8-EC2F-4DCC-A9A2-26A51F4CE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7646-DE85-470C-B504-742BE9A5E4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3A982-9545-4EB9-998C-96419FD5C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D9BAE43-33BA-4F3B-AB00-8B9E3616B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2000" y="6323013"/>
            <a:ext cx="7572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400" b="0" i="0" dirty="0" smtClean="0">
                <a:solidFill>
                  <a:schemeClr val="tx2"/>
                </a:solidFill>
                <a:latin typeface="Helvetica" pitchFamily="34" charset="0"/>
              </a:rPr>
              <a:t>G0900746-v1 </a:t>
            </a:r>
            <a:r>
              <a:rPr lang="en-US" sz="1400" b="0" i="0" dirty="0">
                <a:solidFill>
                  <a:schemeClr val="tx2"/>
                </a:solidFill>
                <a:latin typeface="Helvetica" pitchFamily="34" charset="0"/>
              </a:rPr>
              <a:t>			 				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p:oleObj spid="_x0000_s1026" name="Photo Editor Photo" r:id="rId15" imgW="4409524" imgH="3219899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7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Squeezer Update 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962400"/>
            <a:ext cx="6858000" cy="2133600"/>
          </a:xfrm>
        </p:spPr>
        <p:txBody>
          <a:bodyPr/>
          <a:lstStyle/>
          <a:p>
            <a:r>
              <a:rPr lang="en-US" dirty="0" smtClean="0"/>
              <a:t>August 25, 2009</a:t>
            </a:r>
          </a:p>
          <a:p>
            <a:r>
              <a:rPr lang="en-US" dirty="0" smtClean="0"/>
              <a:t>H1 Squeezer Experiment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ANU, AEI, MIT, CIT and LHO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019800" cy="11430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ANU/OPO well on track</a:t>
            </a:r>
          </a:p>
          <a:p>
            <a:r>
              <a:rPr lang="en-US" dirty="0" smtClean="0"/>
              <a:t>Noise model completed</a:t>
            </a:r>
          </a:p>
          <a:p>
            <a:r>
              <a:rPr lang="en-US" dirty="0" smtClean="0"/>
              <a:t>AEI homodyne detector will be shipped to ANU ahead of schedule</a:t>
            </a:r>
          </a:p>
          <a:p>
            <a:r>
              <a:rPr lang="en-US" dirty="0" smtClean="0"/>
              <a:t>Assembly at MIT</a:t>
            </a:r>
          </a:p>
          <a:p>
            <a:pPr lvl="1"/>
            <a:r>
              <a:rPr lang="en-US" dirty="0" smtClean="0"/>
              <a:t>Optical layout on track</a:t>
            </a:r>
          </a:p>
          <a:p>
            <a:pPr lvl="1"/>
            <a:r>
              <a:rPr lang="en-US" dirty="0" smtClean="0"/>
              <a:t>Parts late by ~2 months (initial funds exhausted)</a:t>
            </a:r>
          </a:p>
          <a:p>
            <a:r>
              <a:rPr lang="en-US" dirty="0" smtClean="0"/>
              <a:t>Electronics production at LHO</a:t>
            </a:r>
          </a:p>
          <a:p>
            <a:pPr lvl="1"/>
            <a:r>
              <a:rPr lang="en-US" dirty="0" smtClean="0"/>
              <a:t>Design on track</a:t>
            </a:r>
          </a:p>
          <a:p>
            <a:pPr lvl="1"/>
            <a:r>
              <a:rPr lang="en-US" dirty="0" smtClean="0"/>
              <a:t>Procurement late by ~2 months </a:t>
            </a:r>
            <a:br>
              <a:rPr lang="en-US" dirty="0" smtClean="0"/>
            </a:br>
            <a:r>
              <a:rPr lang="en-US" dirty="0" smtClean="0"/>
              <a:t>(person power &amp; money &amp; H2 unavailable)</a:t>
            </a:r>
          </a:p>
        </p:txBody>
      </p:sp>
      <p:sp>
        <p:nvSpPr>
          <p:cNvPr id="13316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E396E1-B7CA-413B-BB2D-88DC64B0CB2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H1 Squeezer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get some additional resources for</a:t>
            </a:r>
          </a:p>
          <a:p>
            <a:pPr lvl="1"/>
            <a:r>
              <a:rPr lang="en-US" dirty="0" smtClean="0"/>
              <a:t>Electronics production at LHO</a:t>
            </a:r>
          </a:p>
          <a:p>
            <a:pPr lvl="1"/>
            <a:r>
              <a:rPr lang="en-US" dirty="0" smtClean="0"/>
              <a:t>Setup at MIT</a:t>
            </a:r>
          </a:p>
          <a:p>
            <a:pPr lvl="1"/>
            <a:r>
              <a:rPr lang="en-US" dirty="0" smtClean="0"/>
              <a:t>Procurement</a:t>
            </a:r>
          </a:p>
          <a:p>
            <a:r>
              <a:rPr lang="en-US" dirty="0" smtClean="0"/>
              <a:t>ANU will continue on development of OPO</a:t>
            </a:r>
          </a:p>
          <a:p>
            <a:pPr lvl="1"/>
            <a:r>
              <a:rPr lang="en-US" dirty="0" smtClean="0"/>
              <a:t>On track for 2010 delivery</a:t>
            </a:r>
          </a:p>
          <a:p>
            <a:r>
              <a:rPr lang="en-US" dirty="0" smtClean="0"/>
              <a:t>Setup at MIT will continue with SHG &amp; laser locking</a:t>
            </a:r>
          </a:p>
          <a:p>
            <a:r>
              <a:rPr lang="en-US" dirty="0" smtClean="0"/>
              <a:t>Electronics production can go forward</a:t>
            </a:r>
          </a:p>
          <a:p>
            <a:pPr lvl="1"/>
            <a:r>
              <a:rPr lang="en-US" dirty="0" smtClean="0"/>
              <a:t>RF, PDs, TTFFS and length servos (common mode board)</a:t>
            </a:r>
          </a:p>
          <a:p>
            <a:r>
              <a:rPr lang="en-US" dirty="0" smtClean="0"/>
              <a:t>Additional funding is required now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324600" cy="1143000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9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210k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477000" cy="1143000"/>
          </a:xfrm>
        </p:spPr>
        <p:txBody>
          <a:bodyPr/>
          <a:lstStyle/>
          <a:p>
            <a:r>
              <a:rPr lang="en-US" dirty="0" smtClean="0"/>
              <a:t>Budget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Impressive progress on the OPO</a:t>
            </a:r>
          </a:p>
          <a:p>
            <a:r>
              <a:rPr lang="en-US" dirty="0" smtClean="0"/>
              <a:t>Setup at MIT is coming along</a:t>
            </a:r>
          </a:p>
          <a:p>
            <a:r>
              <a:rPr lang="en-US" dirty="0" smtClean="0"/>
              <a:t>No major roadblocks so far</a:t>
            </a:r>
          </a:p>
          <a:p>
            <a:r>
              <a:rPr lang="en-US" dirty="0" smtClean="0"/>
              <a:t>More funding is required now</a:t>
            </a:r>
          </a:p>
          <a:p>
            <a:r>
              <a:rPr lang="en-US" dirty="0" smtClean="0"/>
              <a:t>Some additional person-power is required at </a:t>
            </a:r>
            <a:br>
              <a:rPr lang="en-US" dirty="0" smtClean="0"/>
            </a:br>
            <a:r>
              <a:rPr lang="en-US" dirty="0" smtClean="0"/>
              <a:t>MIT and LHO for the second half of this year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4864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Grad. students Sheila D. (</a:t>
            </a:r>
            <a:r>
              <a:rPr lang="en-US" dirty="0" smtClean="0"/>
              <a:t>MIT), </a:t>
            </a:r>
            <a:r>
              <a:rPr lang="en-US" dirty="0" err="1" smtClean="0"/>
              <a:t>Sheon</a:t>
            </a:r>
            <a:r>
              <a:rPr lang="en-US" dirty="0" smtClean="0"/>
              <a:t> </a:t>
            </a:r>
            <a:r>
              <a:rPr lang="en-US" dirty="0" smtClean="0"/>
              <a:t>C. (ANU</a:t>
            </a:r>
            <a:r>
              <a:rPr lang="en-US" dirty="0" smtClean="0"/>
              <a:t>) and Michael S. (ANU)</a:t>
            </a:r>
            <a:endParaRPr lang="en-US" dirty="0" smtClean="0"/>
          </a:p>
          <a:p>
            <a:r>
              <a:rPr lang="en-US" dirty="0" smtClean="0"/>
              <a:t>OPO development at ANU</a:t>
            </a:r>
          </a:p>
          <a:p>
            <a:pPr lvl="1"/>
            <a:r>
              <a:rPr lang="en-US" dirty="0" smtClean="0"/>
              <a:t>6 dB of squeezing observed</a:t>
            </a:r>
          </a:p>
          <a:p>
            <a:pPr lvl="1"/>
            <a:r>
              <a:rPr lang="en-US" dirty="0" smtClean="0"/>
              <a:t>Traveling wave bowtie design works</a:t>
            </a:r>
          </a:p>
          <a:p>
            <a:r>
              <a:rPr lang="en-US" dirty="0" smtClean="0"/>
              <a:t>AEI loaner SHG at MIT</a:t>
            </a:r>
          </a:p>
          <a:p>
            <a:pPr lvl="1"/>
            <a:r>
              <a:rPr lang="en-US" dirty="0" smtClean="0"/>
              <a:t>In the process of building our own (copy AEI design)</a:t>
            </a:r>
          </a:p>
          <a:p>
            <a:r>
              <a:rPr lang="en-US" dirty="0" smtClean="0"/>
              <a:t>Laser, optical table and clean room installed at MIT</a:t>
            </a:r>
          </a:p>
          <a:p>
            <a:r>
              <a:rPr lang="en-US" dirty="0" smtClean="0"/>
              <a:t>Noise model and simulation done</a:t>
            </a:r>
          </a:p>
          <a:p>
            <a:r>
              <a:rPr lang="en-US" dirty="0" smtClean="0"/>
              <a:t>Electronics design done for RF distribution</a:t>
            </a:r>
          </a:p>
          <a:p>
            <a:pPr lvl="1"/>
            <a:r>
              <a:rPr lang="en-US" dirty="0" smtClean="0"/>
              <a:t>Shared with advanced LIGO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400800" cy="1143000"/>
          </a:xfrm>
        </p:spPr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ounded Rectangle 119"/>
          <p:cNvSpPr/>
          <p:nvPr/>
        </p:nvSpPr>
        <p:spPr bwMode="auto">
          <a:xfrm>
            <a:off x="7162800" y="2209800"/>
            <a:ext cx="1524000" cy="4114800"/>
          </a:xfrm>
          <a:prstGeom prst="roundRect">
            <a:avLst/>
          </a:prstGeom>
          <a:noFill/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ounded Rectangle 122"/>
          <p:cNvSpPr/>
          <p:nvPr/>
        </p:nvSpPr>
        <p:spPr bwMode="auto">
          <a:xfrm>
            <a:off x="5334000" y="228600"/>
            <a:ext cx="3200400" cy="1524000"/>
          </a:xfrm>
          <a:prstGeom prst="roundRect">
            <a:avLst/>
          </a:prstGeom>
          <a:solidFill>
            <a:schemeClr val="accent2"/>
          </a:solid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Interferometer</a:t>
            </a: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152400" y="1905000"/>
            <a:ext cx="6324600" cy="4038600"/>
          </a:xfrm>
          <a:prstGeom prst="roundRect">
            <a:avLst/>
          </a:prstGeom>
          <a:noFill/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4876800" cy="838200"/>
          </a:xfrm>
        </p:spPr>
        <p:txBody>
          <a:bodyPr/>
          <a:lstStyle/>
          <a:p>
            <a:r>
              <a:rPr lang="en-US" dirty="0" smtClean="0"/>
              <a:t>Block Schematics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505200"/>
            <a:ext cx="1295400" cy="609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Laser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33400" y="4876800"/>
            <a:ext cx="1295400" cy="609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Auxiliary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i="0" dirty="0" smtClean="0">
                <a:solidFill>
                  <a:schemeClr val="tx2"/>
                </a:solidFill>
                <a:latin typeface="+mn-lt"/>
              </a:rPr>
              <a:t>Laser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3505200"/>
            <a:ext cx="914400" cy="609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SHG</a:t>
            </a:r>
          </a:p>
        </p:txBody>
      </p:sp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 bwMode="auto">
          <a:xfrm>
            <a:off x="1828800" y="38100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810000" y="38100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68037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876800" y="3505200"/>
            <a:ext cx="914400" cy="609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OPO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810000" y="2286000"/>
            <a:ext cx="1371600" cy="609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Homodyne</a:t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Detector</a:t>
            </a:r>
          </a:p>
        </p:txBody>
      </p:sp>
      <p:cxnSp>
        <p:nvCxnSpPr>
          <p:cNvPr id="20" name="Elbow Connector 19"/>
          <p:cNvCxnSpPr>
            <a:endCxn id="15" idx="1"/>
          </p:cNvCxnSpPr>
          <p:nvPr/>
        </p:nvCxnSpPr>
        <p:spPr bwMode="auto">
          <a:xfrm flipV="1">
            <a:off x="2285206" y="2590800"/>
            <a:ext cx="1524794" cy="1219994"/>
          </a:xfrm>
          <a:prstGeom prst="bentConnector3">
            <a:avLst>
              <a:gd name="adj1" fmla="val -138"/>
            </a:avLst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Elbow Connector 23"/>
          <p:cNvCxnSpPr>
            <a:stCxn id="13" idx="3"/>
            <a:endCxn id="15" idx="3"/>
          </p:cNvCxnSpPr>
          <p:nvPr/>
        </p:nvCxnSpPr>
        <p:spPr bwMode="auto">
          <a:xfrm flipH="1" flipV="1">
            <a:off x="5181600" y="2590800"/>
            <a:ext cx="609600" cy="1219200"/>
          </a:xfrm>
          <a:prstGeom prst="bentConnector3">
            <a:avLst>
              <a:gd name="adj1" fmla="val -89139"/>
            </a:avLst>
          </a:prstGeom>
          <a:solidFill>
            <a:schemeClr val="accent1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7543800" y="2590800"/>
            <a:ext cx="609600" cy="1371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Faraday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28800" y="5181600"/>
            <a:ext cx="3505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>
            <a:endCxn id="13" idx="2"/>
          </p:cNvCxnSpPr>
          <p:nvPr/>
        </p:nvCxnSpPr>
        <p:spPr bwMode="auto">
          <a:xfrm rot="5400000" flipH="1" flipV="1">
            <a:off x="4800600" y="46482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2209800" y="3733800"/>
            <a:ext cx="152400" cy="1524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Straight Arrow Connector 63"/>
          <p:cNvCxnSpPr>
            <a:stCxn id="62" idx="0"/>
          </p:cNvCxnSpPr>
          <p:nvPr/>
        </p:nvCxnSpPr>
        <p:spPr bwMode="auto">
          <a:xfrm rot="16200000" flipH="1">
            <a:off x="1943100" y="4076700"/>
            <a:ext cx="685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 flipH="1" flipV="1">
            <a:off x="1980406" y="4876800"/>
            <a:ext cx="610394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10800000">
            <a:off x="1752600" y="2590800"/>
            <a:ext cx="533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1066800" y="25908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1600200" y="2438400"/>
            <a:ext cx="152400" cy="304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133600" y="4419600"/>
            <a:ext cx="304800" cy="1524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6324600" y="3810000"/>
            <a:ext cx="1219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81" name="Oval 80"/>
          <p:cNvSpPr/>
          <p:nvPr/>
        </p:nvSpPr>
        <p:spPr bwMode="auto">
          <a:xfrm>
            <a:off x="2209800" y="2514600"/>
            <a:ext cx="152400" cy="1524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6248400" y="3733800"/>
            <a:ext cx="152400" cy="152400"/>
          </a:xfrm>
          <a:prstGeom prst="ellipse">
            <a:avLst/>
          </a:prstGeom>
          <a:solidFill>
            <a:srgbClr val="660033"/>
          </a:solidFill>
          <a:ln w="12700" cap="flat" cmpd="sng" algn="ctr">
            <a:solidFill>
              <a:srgbClr val="6600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rot="16200000" flipH="1">
            <a:off x="7658894" y="2399506"/>
            <a:ext cx="381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5400000" flipH="1" flipV="1">
            <a:off x="7620794" y="19804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16200000" flipH="1">
            <a:off x="7506494" y="4304506"/>
            <a:ext cx="685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7696200" y="5943600"/>
            <a:ext cx="304800" cy="1524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 bwMode="auto">
          <a:xfrm rot="16200000" flipH="1">
            <a:off x="7506494" y="5599906"/>
            <a:ext cx="685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94" name="Rectangle 93"/>
          <p:cNvSpPr/>
          <p:nvPr/>
        </p:nvSpPr>
        <p:spPr bwMode="auto">
          <a:xfrm>
            <a:off x="7391400" y="4648200"/>
            <a:ext cx="914400" cy="609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OMC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8382000" y="4114800"/>
            <a:ext cx="152400" cy="304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Straight Arrow Connector 95"/>
          <p:cNvCxnSpPr>
            <a:endCxn id="95" idx="2"/>
          </p:cNvCxnSpPr>
          <p:nvPr/>
        </p:nvCxnSpPr>
        <p:spPr bwMode="auto">
          <a:xfrm>
            <a:off x="7848600" y="42672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98" name="Straight Arrow Connector 97"/>
          <p:cNvCxnSpPr>
            <a:endCxn id="100" idx="0"/>
          </p:cNvCxnSpPr>
          <p:nvPr/>
        </p:nvCxnSpPr>
        <p:spPr bwMode="auto">
          <a:xfrm rot="5400000">
            <a:off x="4452410" y="3898606"/>
            <a:ext cx="512997" cy="3357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68037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00" name="Oval 99"/>
          <p:cNvSpPr/>
          <p:nvPr/>
        </p:nvSpPr>
        <p:spPr bwMode="auto">
          <a:xfrm rot="1288604">
            <a:off x="4360717" y="4317706"/>
            <a:ext cx="304800" cy="1524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5334000" y="4114800"/>
            <a:ext cx="5334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06" name="Oval 105"/>
          <p:cNvSpPr/>
          <p:nvPr/>
        </p:nvSpPr>
        <p:spPr bwMode="auto">
          <a:xfrm rot="18047058">
            <a:off x="5782263" y="4360927"/>
            <a:ext cx="304800" cy="1524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7772400" y="4191000"/>
            <a:ext cx="152400" cy="1524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34767" y="2362200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0" dirty="0" smtClean="0">
                <a:solidFill>
                  <a:schemeClr val="tx2"/>
                </a:solidFill>
                <a:latin typeface="+mn-lt"/>
              </a:rPr>
              <a:t>Fiber</a:t>
            </a:r>
          </a:p>
        </p:txBody>
      </p:sp>
      <p:cxnSp>
        <p:nvCxnSpPr>
          <p:cNvPr id="113" name="Straight Arrow Connector 112"/>
          <p:cNvCxnSpPr>
            <a:stCxn id="9" idx="1"/>
            <a:endCxn id="116" idx="4"/>
          </p:cNvCxnSpPr>
          <p:nvPr/>
        </p:nvCxnSpPr>
        <p:spPr bwMode="auto">
          <a:xfrm rot="10800000">
            <a:off x="2647326" y="3485528"/>
            <a:ext cx="248275" cy="3244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16" name="Oval 115"/>
          <p:cNvSpPr/>
          <p:nvPr/>
        </p:nvSpPr>
        <p:spPr bwMode="auto">
          <a:xfrm rot="18047058">
            <a:off x="2429462" y="3370327"/>
            <a:ext cx="304800" cy="1524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038600" y="54864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Squeezer</a:t>
            </a:r>
          </a:p>
        </p:txBody>
      </p:sp>
      <p:sp>
        <p:nvSpPr>
          <p:cNvPr id="121" name="Rectangle 120"/>
          <p:cNvSpPr/>
          <p:nvPr/>
        </p:nvSpPr>
        <p:spPr>
          <a:xfrm rot="16200000">
            <a:off x="5983933" y="5293667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AS Port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1447800" y="2019924"/>
            <a:ext cx="434715" cy="462223"/>
            <a:chOff x="1447800" y="2057400"/>
            <a:chExt cx="434715" cy="462223"/>
          </a:xfrm>
        </p:grpSpPr>
        <p:sp>
          <p:nvSpPr>
            <p:cNvPr id="125" name="Rectangle 124"/>
            <p:cNvSpPr/>
            <p:nvPr/>
          </p:nvSpPr>
          <p:spPr>
            <a:xfrm>
              <a:off x="1447800" y="2057400"/>
              <a:ext cx="381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0" dirty="0" smtClean="0">
                  <a:solidFill>
                    <a:schemeClr val="tx2"/>
                  </a:solidFill>
                  <a:latin typeface="+mn-lt"/>
                </a:rPr>
                <a:t>S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653915" y="2181069"/>
              <a:ext cx="22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 smtClean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707629" y="4252210"/>
            <a:ext cx="434715" cy="462223"/>
            <a:chOff x="1447800" y="2057400"/>
            <a:chExt cx="434715" cy="462223"/>
          </a:xfrm>
        </p:grpSpPr>
        <p:sp>
          <p:nvSpPr>
            <p:cNvPr id="131" name="Rectangle 130"/>
            <p:cNvSpPr/>
            <p:nvPr/>
          </p:nvSpPr>
          <p:spPr>
            <a:xfrm>
              <a:off x="1447800" y="2057400"/>
              <a:ext cx="381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0" dirty="0" smtClean="0">
                  <a:solidFill>
                    <a:schemeClr val="tx2"/>
                  </a:solidFill>
                  <a:latin typeface="+mn-lt"/>
                </a:rPr>
                <a:t>S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653915" y="2181069"/>
              <a:ext cx="22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 smtClean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423410" y="2940570"/>
            <a:ext cx="434715" cy="462223"/>
            <a:chOff x="1447800" y="2057400"/>
            <a:chExt cx="434715" cy="462223"/>
          </a:xfrm>
        </p:grpSpPr>
        <p:sp>
          <p:nvSpPr>
            <p:cNvPr id="134" name="Rectangle 133"/>
            <p:cNvSpPr/>
            <p:nvPr/>
          </p:nvSpPr>
          <p:spPr>
            <a:xfrm>
              <a:off x="1447800" y="2057400"/>
              <a:ext cx="381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0" dirty="0" smtClean="0">
                  <a:solidFill>
                    <a:schemeClr val="tx2"/>
                  </a:solidFill>
                  <a:latin typeface="+mn-lt"/>
                </a:rPr>
                <a:t>S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653915" y="2181069"/>
              <a:ext cx="22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 smtClean="0">
                  <a:solidFill>
                    <a:schemeClr val="tx2"/>
                  </a:solidFill>
                  <a:latin typeface="+mn-lt"/>
                </a:rPr>
                <a:t>4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191000" y="4419600"/>
            <a:ext cx="434715" cy="462223"/>
            <a:chOff x="1447800" y="2057400"/>
            <a:chExt cx="434715" cy="462223"/>
          </a:xfrm>
        </p:grpSpPr>
        <p:sp>
          <p:nvSpPr>
            <p:cNvPr id="137" name="Rectangle 136"/>
            <p:cNvSpPr/>
            <p:nvPr/>
          </p:nvSpPr>
          <p:spPr>
            <a:xfrm>
              <a:off x="1447800" y="2057400"/>
              <a:ext cx="381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0" dirty="0" smtClean="0">
                  <a:solidFill>
                    <a:schemeClr val="tx2"/>
                  </a:solidFill>
                  <a:latin typeface="+mn-lt"/>
                </a:rPr>
                <a:t>S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653915" y="2181069"/>
              <a:ext cx="22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 smtClean="0">
                  <a:solidFill>
                    <a:schemeClr val="tx2"/>
                  </a:solidFill>
                  <a:latin typeface="+mn-lt"/>
                </a:rPr>
                <a:t>5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897380" y="4457075"/>
            <a:ext cx="434715" cy="462223"/>
            <a:chOff x="1447800" y="2057400"/>
            <a:chExt cx="434715" cy="462223"/>
          </a:xfrm>
        </p:grpSpPr>
        <p:sp>
          <p:nvSpPr>
            <p:cNvPr id="140" name="Rectangle 139"/>
            <p:cNvSpPr/>
            <p:nvPr/>
          </p:nvSpPr>
          <p:spPr>
            <a:xfrm>
              <a:off x="1447800" y="2057400"/>
              <a:ext cx="381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0" dirty="0" smtClean="0">
                  <a:solidFill>
                    <a:schemeClr val="tx2"/>
                  </a:solidFill>
                  <a:latin typeface="+mn-lt"/>
                </a:rPr>
                <a:t>S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653915" y="2181069"/>
              <a:ext cx="22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 smtClean="0">
                  <a:solidFill>
                    <a:schemeClr val="tx2"/>
                  </a:solidFill>
                  <a:latin typeface="+mn-lt"/>
                </a:rPr>
                <a:t>2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8229600" y="3717561"/>
            <a:ext cx="434715" cy="462223"/>
            <a:chOff x="1447800" y="2057400"/>
            <a:chExt cx="434715" cy="462223"/>
          </a:xfrm>
        </p:grpSpPr>
        <p:sp>
          <p:nvSpPr>
            <p:cNvPr id="143" name="Rectangle 142"/>
            <p:cNvSpPr/>
            <p:nvPr/>
          </p:nvSpPr>
          <p:spPr>
            <a:xfrm>
              <a:off x="1447800" y="2057400"/>
              <a:ext cx="381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0" dirty="0" smtClean="0">
                  <a:solidFill>
                    <a:schemeClr val="tx2"/>
                  </a:solidFill>
                  <a:latin typeface="+mn-lt"/>
                </a:rPr>
                <a:t>S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53915" y="2181069"/>
              <a:ext cx="22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 smtClean="0">
                  <a:solidFill>
                    <a:schemeClr val="tx2"/>
                  </a:solidFill>
                  <a:latin typeface="+mn-lt"/>
                </a:rPr>
                <a:t>3</a:t>
              </a:r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7879830" y="582243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tx2"/>
                </a:solidFill>
                <a:latin typeface="+mn-lt"/>
              </a:rPr>
              <a:t>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553200" cy="838200"/>
          </a:xfrm>
        </p:spPr>
        <p:txBody>
          <a:bodyPr/>
          <a:lstStyle/>
          <a:p>
            <a:r>
              <a:rPr lang="en-US" dirty="0" smtClean="0"/>
              <a:t>ANU Traveling Wave OPO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  <p:pic>
        <p:nvPicPr>
          <p:cNvPr id="6" name="Content Placeholder 5" descr="PA1900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219200"/>
            <a:ext cx="6934200" cy="4202113"/>
          </a:xfrm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81000" y="1905000"/>
            <a:ext cx="7023100" cy="2871788"/>
            <a:chOff x="240" y="2064"/>
            <a:chExt cx="4424" cy="1809"/>
          </a:xfrm>
        </p:grpSpPr>
        <p:cxnSp>
          <p:nvCxnSpPr>
            <p:cNvPr id="8" name="Straight Arrow Connector 6"/>
            <p:cNvCxnSpPr>
              <a:cxnSpLocks noChangeShapeType="1"/>
            </p:cNvCxnSpPr>
            <p:nvPr/>
          </p:nvCxnSpPr>
          <p:spPr bwMode="auto">
            <a:xfrm>
              <a:off x="511" y="2881"/>
              <a:ext cx="1265" cy="47"/>
            </a:xfrm>
            <a:prstGeom prst="straightConnector1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  <p:cxnSp>
          <p:nvCxnSpPr>
            <p:cNvPr id="9" name="Straight Connector 7"/>
            <p:cNvCxnSpPr>
              <a:cxnSpLocks noChangeShapeType="1"/>
            </p:cNvCxnSpPr>
            <p:nvPr/>
          </p:nvCxnSpPr>
          <p:spPr bwMode="auto">
            <a:xfrm>
              <a:off x="2043" y="2927"/>
              <a:ext cx="1653" cy="1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0" name="Straight Connector 8"/>
            <p:cNvCxnSpPr>
              <a:cxnSpLocks noChangeShapeType="1"/>
            </p:cNvCxnSpPr>
            <p:nvPr/>
          </p:nvCxnSpPr>
          <p:spPr bwMode="auto">
            <a:xfrm>
              <a:off x="2043" y="2928"/>
              <a:ext cx="1125" cy="192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1" name="Straight Connector 9"/>
            <p:cNvCxnSpPr>
              <a:cxnSpLocks noChangeShapeType="1"/>
            </p:cNvCxnSpPr>
            <p:nvPr/>
          </p:nvCxnSpPr>
          <p:spPr bwMode="auto">
            <a:xfrm>
              <a:off x="2544" y="3120"/>
              <a:ext cx="624" cy="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2" name="Straight Connector 10"/>
            <p:cNvCxnSpPr>
              <a:cxnSpLocks noChangeShapeType="1"/>
            </p:cNvCxnSpPr>
            <p:nvPr/>
          </p:nvCxnSpPr>
          <p:spPr bwMode="auto">
            <a:xfrm flipV="1">
              <a:off x="2544" y="2928"/>
              <a:ext cx="1152" cy="192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3" name="Straight Arrow Connector 11"/>
            <p:cNvCxnSpPr>
              <a:cxnSpLocks noChangeShapeType="1"/>
            </p:cNvCxnSpPr>
            <p:nvPr/>
          </p:nvCxnSpPr>
          <p:spPr bwMode="auto">
            <a:xfrm flipH="1" flipV="1">
              <a:off x="528" y="2592"/>
              <a:ext cx="1199" cy="255"/>
            </a:xfrm>
            <a:prstGeom prst="straightConnector1">
              <a:avLst/>
            </a:prstGeom>
            <a:noFill/>
            <a:ln w="38100" algn="ctr">
              <a:solidFill>
                <a:srgbClr val="FF0066"/>
              </a:solidFill>
              <a:round/>
              <a:headEnd/>
              <a:tailEnd type="arrow" w="med" len="med"/>
            </a:ln>
          </p:spPr>
        </p:cxn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504" y="3408"/>
              <a:ext cx="779" cy="46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Oven/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Temperature 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Sensor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128" y="3456"/>
              <a:ext cx="464" cy="19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Crystal</a:t>
              </a: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240" y="2160"/>
              <a:ext cx="649" cy="33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Squeezing</a:t>
              </a:r>
            </a:p>
            <a:p>
              <a:r>
                <a:rPr lang="en-US" sz="140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40" y="2938"/>
              <a:ext cx="816" cy="19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Pump light In</a:t>
              </a: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3888" y="2064"/>
              <a:ext cx="776" cy="19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PZT Actuator</a:t>
              </a:r>
            </a:p>
          </p:txBody>
        </p:sp>
        <p:cxnSp>
          <p:nvCxnSpPr>
            <p:cNvPr id="19" name="Straight Arrow Connector 6"/>
            <p:cNvCxnSpPr>
              <a:cxnSpLocks noChangeShapeType="1"/>
              <a:stCxn id="18" idx="2"/>
            </p:cNvCxnSpPr>
            <p:nvPr/>
          </p:nvCxnSpPr>
          <p:spPr bwMode="auto">
            <a:xfrm flipV="1">
              <a:off x="2592" y="3215"/>
              <a:ext cx="161" cy="337"/>
            </a:xfrm>
            <a:prstGeom prst="straightConnector1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 type="arrow" w="med" len="med"/>
            </a:ln>
          </p:spPr>
        </p:cxnSp>
        <p:cxnSp>
          <p:nvCxnSpPr>
            <p:cNvPr id="20" name="Straight Arrow Connector 6"/>
            <p:cNvCxnSpPr>
              <a:cxnSpLocks noChangeShapeType="1"/>
              <a:stCxn id="18" idx="2"/>
            </p:cNvCxnSpPr>
            <p:nvPr/>
          </p:nvCxnSpPr>
          <p:spPr bwMode="auto">
            <a:xfrm flipH="1" flipV="1">
              <a:off x="3089" y="3552"/>
              <a:ext cx="415" cy="86"/>
            </a:xfrm>
            <a:prstGeom prst="straightConnector1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 type="arrow" w="med" len="med"/>
            </a:ln>
          </p:spPr>
        </p:cxnSp>
        <p:cxnSp>
          <p:nvCxnSpPr>
            <p:cNvPr id="21" name="Straight Arrow Connector 6"/>
            <p:cNvCxnSpPr>
              <a:cxnSpLocks noChangeShapeType="1"/>
              <a:stCxn id="18" idx="2"/>
            </p:cNvCxnSpPr>
            <p:nvPr/>
          </p:nvCxnSpPr>
          <p:spPr bwMode="auto">
            <a:xfrm flipH="1">
              <a:off x="3890" y="2256"/>
              <a:ext cx="386" cy="432"/>
            </a:xfrm>
            <a:prstGeom prst="straightConnector1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2" name="Straight Arrow Connector 21"/>
          <p:cNvCxnSpPr/>
          <p:nvPr/>
        </p:nvCxnSpPr>
        <p:spPr>
          <a:xfrm>
            <a:off x="1666875" y="5564188"/>
            <a:ext cx="6357937" cy="1587"/>
          </a:xfrm>
          <a:prstGeom prst="straightConnector1">
            <a:avLst/>
          </a:prstGeom>
          <a:ln w="3492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214812" y="5591175"/>
            <a:ext cx="12144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+mn-lt"/>
              </a:rPr>
              <a:t>200 mm</a:t>
            </a:r>
            <a:endParaRPr lang="en-US" sz="2000" dirty="0">
              <a:latin typeface="+mn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7100887" y="3487738"/>
            <a:ext cx="2428875" cy="9525"/>
          </a:xfrm>
          <a:prstGeom prst="straightConnector1">
            <a:avLst/>
          </a:prstGeom>
          <a:ln w="3492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 rot="16200000">
            <a:off x="7917656" y="3359943"/>
            <a:ext cx="14287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150 mm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705600" cy="838200"/>
          </a:xfrm>
        </p:spPr>
        <p:txBody>
          <a:bodyPr/>
          <a:lstStyle/>
          <a:p>
            <a:r>
              <a:rPr lang="en-US" dirty="0" smtClean="0"/>
              <a:t>Squeezing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  <p:pic>
        <p:nvPicPr>
          <p:cNvPr id="6" name="Picture 6" descr="F:\US Trip 2009\Amaldi\Talk\LockSqzfortalkv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7239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:\US Trip 2009\Amaldi\Talk\LockSqzfortalkv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7239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F:\US Trip 2009\Amaldi\Talk\LockSqzfortalkv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7239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F:\US Trip 2009\Amaldi\Talk\LockSqzfortalkv2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95400"/>
            <a:ext cx="7239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ross 11"/>
          <p:cNvSpPr/>
          <p:nvPr/>
        </p:nvSpPr>
        <p:spPr>
          <a:xfrm>
            <a:off x="1078992" y="1600200"/>
            <a:ext cx="228600" cy="228600"/>
          </a:xfrm>
          <a:prstGeom prst="plus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ross 12"/>
          <p:cNvSpPr/>
          <p:nvPr/>
        </p:nvSpPr>
        <p:spPr>
          <a:xfrm>
            <a:off x="1568450" y="2859088"/>
            <a:ext cx="228600" cy="228600"/>
          </a:xfrm>
          <a:prstGeom prst="plus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Cross 13"/>
          <p:cNvSpPr/>
          <p:nvPr/>
        </p:nvSpPr>
        <p:spPr>
          <a:xfrm>
            <a:off x="1905000" y="2590800"/>
            <a:ext cx="228600" cy="228600"/>
          </a:xfrm>
          <a:prstGeom prst="plus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29400" y="1981200"/>
            <a:ext cx="2351088" cy="76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AU" sz="1600" b="1" u="sng" dirty="0" smtClean="0">
                <a:latin typeface="+mn-lt"/>
              </a:rPr>
              <a:t>Electronics</a:t>
            </a:r>
          </a:p>
          <a:p>
            <a:pPr marL="342900" indent="-342900">
              <a:spcBef>
                <a:spcPts val="1384"/>
              </a:spcBef>
            </a:pPr>
            <a:r>
              <a:rPr lang="en-AU" sz="1600" dirty="0" smtClean="0">
                <a:solidFill>
                  <a:srgbClr val="FF6600"/>
                </a:solidFill>
                <a:latin typeface="+mn-lt"/>
              </a:rPr>
              <a:t>      Mains</a:t>
            </a:r>
            <a:r>
              <a:rPr lang="en-AU" sz="1600" b="1" dirty="0" smtClean="0">
                <a:solidFill>
                  <a:srgbClr val="FF6600"/>
                </a:solidFill>
                <a:latin typeface="+mn-lt"/>
              </a:rPr>
              <a:t>  </a:t>
            </a:r>
            <a:r>
              <a:rPr lang="en-AU" sz="1600" b="1" dirty="0">
                <a:solidFill>
                  <a:srgbClr val="FF6600"/>
                </a:solidFill>
                <a:latin typeface="+mn-lt"/>
              </a:rPr>
              <a:t>harmonics</a:t>
            </a:r>
          </a:p>
        </p:txBody>
      </p:sp>
      <p:sp>
        <p:nvSpPr>
          <p:cNvPr id="16" name="Cross 15"/>
          <p:cNvSpPr/>
          <p:nvPr/>
        </p:nvSpPr>
        <p:spPr>
          <a:xfrm>
            <a:off x="6705600" y="2438400"/>
            <a:ext cx="228600" cy="228600"/>
          </a:xfrm>
          <a:prstGeom prst="plus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7" name="Isosceles Triangle 16"/>
          <p:cNvSpPr/>
          <p:nvPr/>
        </p:nvSpPr>
        <p:spPr>
          <a:xfrm>
            <a:off x="2854325" y="3644900"/>
            <a:ext cx="228600" cy="228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282700" y="2398713"/>
            <a:ext cx="228600" cy="228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2825" y="3502025"/>
            <a:ext cx="928687" cy="9286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40512" y="2667000"/>
            <a:ext cx="2503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AU" sz="1600" b="1" dirty="0" smtClean="0">
                <a:solidFill>
                  <a:srgbClr val="00B050"/>
                </a:solidFill>
                <a:latin typeface="+mn-lt"/>
              </a:rPr>
              <a:t>      Cross </a:t>
            </a:r>
            <a:r>
              <a:rPr lang="en-AU" sz="1600" b="1" dirty="0">
                <a:solidFill>
                  <a:srgbClr val="00B050"/>
                </a:solidFill>
                <a:latin typeface="+mn-lt"/>
              </a:rPr>
              <a:t>coupling from Coherent Lock</a:t>
            </a:r>
          </a:p>
        </p:txBody>
      </p:sp>
      <p:sp>
        <p:nvSpPr>
          <p:cNvPr id="21" name="Isosceles Triangle 20"/>
          <p:cNvSpPr/>
          <p:nvPr/>
        </p:nvSpPr>
        <p:spPr>
          <a:xfrm>
            <a:off x="6705600" y="2743200"/>
            <a:ext cx="228600" cy="228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638800" y="4572000"/>
            <a:ext cx="228600" cy="2286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068387" y="4073525"/>
            <a:ext cx="3429000" cy="121443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354137" y="435927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629400" y="3200400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1600" b="1" dirty="0">
                <a:solidFill>
                  <a:srgbClr val="FF0000"/>
                </a:solidFill>
                <a:latin typeface="+mn-lt"/>
              </a:rPr>
              <a:t>Electronic Noise?</a:t>
            </a:r>
          </a:p>
        </p:txBody>
      </p:sp>
      <p:sp>
        <p:nvSpPr>
          <p:cNvPr id="26" name="Oval 25"/>
          <p:cNvSpPr/>
          <p:nvPr/>
        </p:nvSpPr>
        <p:spPr>
          <a:xfrm>
            <a:off x="6705600" y="324612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97325" y="4430713"/>
            <a:ext cx="214312" cy="21031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629400" y="3581400"/>
            <a:ext cx="2143125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AU" sz="1600" b="1" u="sng" dirty="0">
                <a:latin typeface="+mj-lt"/>
              </a:rPr>
              <a:t>Lab </a:t>
            </a:r>
            <a:r>
              <a:rPr lang="en-AU" sz="1600" b="1" u="sng" dirty="0" smtClean="0">
                <a:latin typeface="+mj-lt"/>
              </a:rPr>
              <a:t>environment</a:t>
            </a:r>
          </a:p>
          <a:p>
            <a:pPr marL="342900" indent="-342900">
              <a:spcBef>
                <a:spcPts val="624"/>
              </a:spcBef>
            </a:pPr>
            <a:r>
              <a:rPr lang="en-AU" sz="1600" b="1" dirty="0" smtClean="0">
                <a:solidFill>
                  <a:srgbClr val="0000FF"/>
                </a:solidFill>
                <a:latin typeface="+mn-lt"/>
              </a:rPr>
              <a:t>      Acoustic </a:t>
            </a:r>
            <a:r>
              <a:rPr lang="en-AU" sz="1600" b="1" dirty="0">
                <a:solidFill>
                  <a:srgbClr val="0000FF"/>
                </a:solidFill>
                <a:latin typeface="+mn-lt"/>
              </a:rPr>
              <a:t>Noise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705600" y="3962400"/>
            <a:ext cx="214312" cy="21031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283200" y="5145088"/>
            <a:ext cx="714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AU" sz="2000" b="1" dirty="0">
                <a:solidFill>
                  <a:srgbClr val="FF0066"/>
                </a:solidFill>
                <a:latin typeface="+mn-lt"/>
              </a:rPr>
              <a:t>8dB</a:t>
            </a:r>
          </a:p>
        </p:txBody>
      </p:sp>
      <p:sp>
        <p:nvSpPr>
          <p:cNvPr id="31" name="Up-Down Arrow 30"/>
          <p:cNvSpPr/>
          <p:nvPr/>
        </p:nvSpPr>
        <p:spPr>
          <a:xfrm>
            <a:off x="5926137" y="3716338"/>
            <a:ext cx="285750" cy="1714500"/>
          </a:xfrm>
          <a:prstGeom prst="up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Up-Down Arrow 31"/>
          <p:cNvSpPr/>
          <p:nvPr/>
        </p:nvSpPr>
        <p:spPr>
          <a:xfrm>
            <a:off x="5140325" y="3644900"/>
            <a:ext cx="285750" cy="1285875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495800" y="4114800"/>
            <a:ext cx="85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AU" sz="2000" b="1" dirty="0">
                <a:latin typeface="+mn-lt"/>
              </a:rPr>
              <a:t>6dB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86200" y="3200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Quantum noise</a:t>
            </a:r>
            <a:endParaRPr lang="en-US" sz="16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7400" y="5105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Observed squeezing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55626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3399"/>
                </a:solidFill>
                <a:latin typeface="+mn-lt"/>
              </a:rPr>
              <a:t>Inferred squeezing</a:t>
            </a:r>
            <a:endParaRPr lang="en-US" sz="1600" dirty="0">
              <a:solidFill>
                <a:srgbClr val="FF3399"/>
              </a:solidFill>
              <a:latin typeface="+mn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14400" y="5562600"/>
            <a:ext cx="5638800" cy="0"/>
          </a:xfrm>
          <a:prstGeom prst="line">
            <a:avLst/>
          </a:prstGeom>
          <a:ln w="38100">
            <a:solidFill>
              <a:srgbClr val="FF33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/>
      <p:bldP spid="28" grpId="1"/>
      <p:bldP spid="29" grpId="0" animBg="1"/>
      <p:bldP spid="29" grpId="1" animBg="1"/>
      <p:bldP spid="30" grpId="0" build="allAtOnce"/>
      <p:bldP spid="31" grpId="0" animBg="1"/>
      <p:bldP spid="32" grpId="0" animBg="1"/>
      <p:bldP spid="33" grpId="0"/>
      <p:bldP spid="4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ervoMo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36926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0: Frequency locked to PSL using FSS</a:t>
            </a:r>
          </a:p>
          <a:p>
            <a:r>
              <a:rPr lang="en-US" dirty="0" smtClean="0"/>
              <a:t>Laser 1 (aux): Frequency locked to laser 0 using FSS</a:t>
            </a:r>
          </a:p>
          <a:p>
            <a:r>
              <a:rPr lang="en-US" dirty="0" smtClean="0"/>
              <a:t>Coherent Lock 2: Phase lock laser 1 to green light using feedback to PZT &amp; laser 1 additive offset</a:t>
            </a:r>
          </a:p>
          <a:p>
            <a:r>
              <a:rPr lang="en-US" dirty="0" smtClean="0"/>
              <a:t>LO Lock 3: Phase lock squeeze angle to AS port light using feedback to PZT &amp; laser 0 additive offset</a:t>
            </a:r>
          </a:p>
          <a:p>
            <a:r>
              <a:rPr lang="en-US" dirty="0" smtClean="0"/>
              <a:t>SHG Lock 4: PDH to cavity PZT</a:t>
            </a:r>
          </a:p>
          <a:p>
            <a:r>
              <a:rPr lang="en-US" dirty="0" smtClean="0"/>
              <a:t>OPO Lock 5: PDH to cavity PZT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Servo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2971800"/>
                <a:gridCol w="1981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Crossover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Laser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Coherent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~2kHz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oscillator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~2kHz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SHG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~1kHz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OPO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~1kHz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Servo Model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>
                <a:latin typeface="+mn-lt"/>
              </a:rPr>
              <a:t>Fiber Stabilization no longer needed:</a:t>
            </a:r>
          </a:p>
          <a:p>
            <a:r>
              <a:rPr lang="en-US" i="0" dirty="0" smtClean="0">
                <a:latin typeface="+mn-lt"/>
              </a:rPr>
              <a:t>   Laser 0 is frequency locked to PSL and </a:t>
            </a:r>
          </a:p>
          <a:p>
            <a:r>
              <a:rPr lang="en-US" i="0" dirty="0" smtClean="0">
                <a:latin typeface="+mn-lt"/>
              </a:rPr>
              <a:t>   phase locked to AS port light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No bad surprises</a:t>
            </a:r>
          </a:p>
          <a:p>
            <a:r>
              <a:rPr lang="en-US" dirty="0" smtClean="0"/>
              <a:t>Acoustic couplings</a:t>
            </a:r>
          </a:p>
          <a:p>
            <a:pPr lvl="1"/>
            <a:r>
              <a:rPr lang="en-US" dirty="0" smtClean="0"/>
              <a:t>Direct back scattering under control</a:t>
            </a:r>
          </a:p>
          <a:p>
            <a:pPr lvl="1"/>
            <a:r>
              <a:rPr lang="en-US" dirty="0" smtClean="0"/>
              <a:t>Require second in-vacuum Faraday</a:t>
            </a:r>
          </a:p>
          <a:p>
            <a:pPr lvl="1"/>
            <a:r>
              <a:rPr lang="en-US" dirty="0" smtClean="0"/>
              <a:t>OPO ring topology is very helpful</a:t>
            </a:r>
          </a:p>
          <a:p>
            <a:r>
              <a:rPr lang="en-US" dirty="0" smtClean="0"/>
              <a:t>Phase noise requirement: &lt;50 </a:t>
            </a:r>
            <a:r>
              <a:rPr lang="en-US" dirty="0" err="1" smtClean="0"/>
              <a:t>mrad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endParaRPr lang="en-US" dirty="0" smtClean="0"/>
          </a:p>
          <a:p>
            <a:pPr lvl="1"/>
            <a:r>
              <a:rPr lang="en-US" dirty="0" smtClean="0"/>
              <a:t>Remaining modulation sidebands after OMC are important</a:t>
            </a:r>
          </a:p>
          <a:p>
            <a:r>
              <a:rPr lang="en-US" dirty="0" smtClean="0"/>
              <a:t>Noise couplings</a:t>
            </a:r>
          </a:p>
          <a:p>
            <a:pPr lvl="1"/>
            <a:r>
              <a:rPr lang="en-US" dirty="0" smtClean="0"/>
              <a:t>Laser frequency noise not important due to large bandwidth</a:t>
            </a:r>
          </a:p>
          <a:p>
            <a:pPr lvl="1"/>
            <a:r>
              <a:rPr lang="en-US" dirty="0" smtClean="0"/>
              <a:t>Path length variations not important due to large bandwidth</a:t>
            </a:r>
          </a:p>
          <a:p>
            <a:pPr lvl="1"/>
            <a:r>
              <a:rPr lang="en-US" dirty="0" smtClean="0"/>
              <a:t>Shot noise: 1 mW per detector seems enough</a:t>
            </a:r>
          </a:p>
          <a:p>
            <a:pPr lvl="1"/>
            <a:r>
              <a:rPr lang="en-US" dirty="0" smtClean="0"/>
              <a:t>OPO length fluctuations are not getting suppressed by LO servo!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H1 Squeezer Status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O_II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files\qualcomm\eudora mail\attach\LIGO_II.pot</Template>
  <TotalTime>12244</TotalTime>
  <Words>587</Words>
  <Application>Microsoft Office PowerPoint</Application>
  <PresentationFormat>On-screen Show (4:3)</PresentationFormat>
  <Paragraphs>179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LIGO_II</vt:lpstr>
      <vt:lpstr>Photo Editor Photo</vt:lpstr>
      <vt:lpstr>Squeezer Update Review</vt:lpstr>
      <vt:lpstr>Highlights</vt:lpstr>
      <vt:lpstr>Block Schematics</vt:lpstr>
      <vt:lpstr>ANU Traveling Wave OPO</vt:lpstr>
      <vt:lpstr>Squeezing Performance</vt:lpstr>
      <vt:lpstr>Slide 6</vt:lpstr>
      <vt:lpstr>Servo Model</vt:lpstr>
      <vt:lpstr>Servo Model (2)</vt:lpstr>
      <vt:lpstr>Noise Model</vt:lpstr>
      <vt:lpstr>Schedule</vt:lpstr>
      <vt:lpstr>Plan</vt:lpstr>
      <vt:lpstr>Budget Request</vt:lpstr>
      <vt:lpstr>Summary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 Squeezer Update Review</dc:title>
  <dc:subject>Review Meeting</dc:subject>
  <dc:creator>Ping Koy Lam, Nergis Mavalvala, David McClelland, Roman Schnabel, Daniel Sigg, Henning Vahlbruch and Stan Whitcomb</dc:creator>
  <cp:keywords>interferometer, LIGO, optics, squeezer</cp:keywords>
  <cp:lastModifiedBy>daniel</cp:lastModifiedBy>
  <cp:revision>1739</cp:revision>
  <cp:lastPrinted>1999-10-01T21:59:04Z</cp:lastPrinted>
  <dcterms:created xsi:type="dcterms:W3CDTF">1999-10-14T15:47:11Z</dcterms:created>
  <dcterms:modified xsi:type="dcterms:W3CDTF">2009-08-25T15:01:15Z</dcterms:modified>
</cp:coreProperties>
</file>