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embeddings/oleObject1.bin" ContentType="application/vnd.openxmlformats-officedocument.oleObject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411" r:id="rId2"/>
    <p:sldId id="460" r:id="rId3"/>
    <p:sldId id="461" r:id="rId4"/>
    <p:sldId id="462" r:id="rId5"/>
    <p:sldId id="463" r:id="rId6"/>
    <p:sldId id="464" r:id="rId7"/>
  </p:sldIdLst>
  <p:sldSz cx="9144000" cy="6858000" type="screen4x3"/>
  <p:notesSz cx="9144000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2"/>
        </a:solidFill>
        <a:latin typeface="Arial Narrow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2"/>
        </a:solidFill>
        <a:latin typeface="Arial Narrow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2"/>
        </a:solidFill>
        <a:latin typeface="Arial Narrow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2"/>
        </a:solidFill>
        <a:latin typeface="Arial Narrow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chemeClr val="tx1"/>
    </p:penClr>
  </p:showPr>
  <p:clrMru>
    <a:srgbClr val="A8A07C"/>
    <a:srgbClr val="FD0F1A"/>
    <a:srgbClr val="E4E4F0"/>
    <a:srgbClr val="9C9CC8"/>
    <a:srgbClr val="FFFF00"/>
    <a:srgbClr val="000099"/>
    <a:srgbClr val="008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88" y="-104"/>
      </p:cViewPr>
      <p:guideLst>
        <p:guide orient="horz" pos="736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A658E-DA62-7F47-B50A-2E2F6EA9F0E3}" type="datetimeFigureOut">
              <a:rPr lang="en-US" smtClean="0"/>
              <a:t>6/28/09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898E1-C1B2-8242-9954-6B8D4D14A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4517" cy="342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396" tIns="45199" rIns="90396" bIns="45199" numCol="1" anchor="t" anchorCtr="0" compatLnSpc="1">
            <a:prstTxWarp prst="textNoShape">
              <a:avLst/>
            </a:prstTxWarp>
          </a:bodyPr>
          <a:lstStyle>
            <a:lvl1pPr algn="l" defTabSz="903288" eaLnBrk="0" hangingPunct="0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5" y="0"/>
            <a:ext cx="3964516" cy="342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396" tIns="45199" rIns="90396" bIns="45199" numCol="1" anchor="t" anchorCtr="0" compatLnSpc="1">
            <a:prstTxWarp prst="textNoShape">
              <a:avLst/>
            </a:prstTxWarp>
          </a:bodyPr>
          <a:lstStyle>
            <a:lvl1pPr algn="r" defTabSz="903288" eaLnBrk="0" hangingPunct="0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2763"/>
            <a:ext cx="3432175" cy="257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21318" y="3257550"/>
            <a:ext cx="6701367" cy="30872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396" tIns="45199" rIns="90396" bIns="451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4517" cy="342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396" tIns="45199" rIns="90396" bIns="45199" numCol="1" anchor="b" anchorCtr="0" compatLnSpc="1">
            <a:prstTxWarp prst="textNoShape">
              <a:avLst/>
            </a:prstTxWarp>
          </a:bodyPr>
          <a:lstStyle>
            <a:lvl1pPr algn="l" defTabSz="903288" eaLnBrk="0" hangingPunct="0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5" y="6515100"/>
            <a:ext cx="3964516" cy="342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396" tIns="45199" rIns="90396" bIns="45199" numCol="1" anchor="b" anchorCtr="0" compatLnSpc="1">
            <a:prstTxWarp prst="textNoShape">
              <a:avLst/>
            </a:prstTxWarp>
          </a:bodyPr>
          <a:lstStyle>
            <a:lvl1pPr algn="r" defTabSz="903288" eaLnBrk="0" hangingPunct="0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fld id="{A31D8FC1-5AC2-074E-8C2D-FCEFCC2F34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607" y="153481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0361" y="3324299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Who, what, where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AB89C2-EA9E-AD43-9860-EBCDA31E7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Who, what, where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82E414-0DDA-9F4D-A88C-45BC487B22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Who, what, where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E448B2-5CBA-A240-8111-FC0A86F230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Who, what, where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D1071E-6BCB-274F-92EE-8F9B43739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38100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2400"/>
            <a:ext cx="38100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Who, what, where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EC28637-15A0-F84E-8C55-4DA78C239A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7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056" y="1213705"/>
            <a:ext cx="8799818" cy="489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0484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b="1" i="1">
                <a:solidFill>
                  <a:srgbClr val="CC0066"/>
                </a:solidFill>
                <a:latin typeface="+mj-lt"/>
              </a:defRPr>
            </a:lvl1pPr>
          </a:lstStyle>
          <a:p>
            <a:r>
              <a:rPr lang="en-US" smtClean="0"/>
              <a:t>Who, what, where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8852" y="6394432"/>
            <a:ext cx="625147" cy="46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88FB29C9-8E36-604C-B268-64835724A9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83494" y="186114"/>
            <a:ext cx="6361044" cy="76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48578"/>
            <a:ext cx="9132888" cy="38100"/>
          </a:xfrm>
          <a:prstGeom prst="rect">
            <a:avLst/>
          </a:prstGeom>
          <a:solidFill>
            <a:srgbClr val="DC008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0" y="0"/>
          <a:ext cx="1366838" cy="998538"/>
        </p:xfrm>
        <a:graphic>
          <a:graphicData uri="http://schemas.openxmlformats.org/presentationml/2006/ole">
            <p:oleObj spid="_x0000_s3086" name="Photo Editor Photo" r:id="rId8" imgW="4409524" imgH="3219899" progId="">
              <p:embed/>
            </p:oleObj>
          </a:graphicData>
        </a:graphic>
      </p:graphicFrame>
      <p:pic>
        <p:nvPicPr>
          <p:cNvPr id="3091" name="Picture 19" descr="lsclogo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7788275" y="0"/>
            <a:ext cx="1350963" cy="5746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585478"/>
            <a:ext cx="1944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/>
              <a:t>LIGO-G0900653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  <p:sldLayoutId id="2147483656" r:id="rId4"/>
    <p:sldLayoutId id="2147483661" r:id="rId5"/>
  </p:sldLayoutIdLst>
  <p:transition advClick="0" advTm="1000"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0066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Helvetica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Helvetica" charset="0"/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650" y="1773238"/>
            <a:ext cx="7772400" cy="1143000"/>
          </a:xfrm>
        </p:spPr>
        <p:txBody>
          <a:bodyPr/>
          <a:lstStyle/>
          <a:p>
            <a:r>
              <a:rPr lang="en-US" sz="3600" dirty="0" smtClean="0"/>
              <a:t>E14/WSR13 run</a:t>
            </a:r>
            <a:endParaRPr lang="en-US" sz="3600" dirty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1750" y="3113088"/>
            <a:ext cx="6400800" cy="1752600"/>
          </a:xfrm>
        </p:spPr>
        <p:txBody>
          <a:bodyPr/>
          <a:lstStyle/>
          <a:p>
            <a:r>
              <a:rPr lang="en-US" dirty="0"/>
              <a:t>Gabriela </a:t>
            </a:r>
            <a:r>
              <a:rPr lang="en-US" dirty="0" err="1" smtClean="0"/>
              <a:t>Gonz</a:t>
            </a:r>
            <a:r>
              <a:rPr lang="en-US" dirty="0" err="1" smtClean="0">
                <a:ea typeface="Arial" charset="0"/>
                <a:cs typeface="Arial" charset="0"/>
              </a:rPr>
              <a:t>ález</a:t>
            </a:r>
            <a:r>
              <a:rPr lang="en-US" dirty="0" smtClean="0">
                <a:ea typeface="Arial" charset="0"/>
                <a:cs typeface="Arial" charset="0"/>
              </a:rPr>
              <a:t>,</a:t>
            </a:r>
          </a:p>
          <a:p>
            <a:r>
              <a:rPr lang="en-US" dirty="0" smtClean="0">
                <a:ea typeface="Arial" charset="0"/>
                <a:cs typeface="Arial" charset="0"/>
              </a:rPr>
              <a:t>Louisiana </a:t>
            </a:r>
            <a:r>
              <a:rPr lang="en-US" dirty="0">
                <a:ea typeface="Arial" charset="0"/>
                <a:cs typeface="Arial" charset="0"/>
              </a:rPr>
              <a:t>State </a:t>
            </a:r>
            <a:r>
              <a:rPr lang="en-US" dirty="0" smtClean="0">
                <a:ea typeface="Arial" charset="0"/>
                <a:cs typeface="Arial" charset="0"/>
              </a:rPr>
              <a:t>University</a:t>
            </a:r>
          </a:p>
          <a:p>
            <a:r>
              <a:rPr lang="en-US" dirty="0" smtClean="0">
                <a:ea typeface="Arial" charset="0"/>
                <a:cs typeface="Arial" charset="0"/>
              </a:rPr>
              <a:t>On behalf of the LIGO </a:t>
            </a:r>
            <a:r>
              <a:rPr lang="en-US" dirty="0" err="1" smtClean="0">
                <a:ea typeface="Arial" charset="0"/>
                <a:cs typeface="Arial" charset="0"/>
              </a:rPr>
              <a:t>DetChar</a:t>
            </a:r>
            <a:r>
              <a:rPr lang="en-US" dirty="0" smtClean="0">
                <a:ea typeface="Arial" charset="0"/>
                <a:cs typeface="Arial" charset="0"/>
              </a:rPr>
              <a:t> group</a:t>
            </a:r>
          </a:p>
        </p:txBody>
      </p:sp>
      <p:pic>
        <p:nvPicPr>
          <p:cNvPr id="273418" name="Picture 10" descr="LSU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1563" y="2714625"/>
            <a:ext cx="2030412" cy="87788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>
              <a:solidFill>
                <a:srgbClr val="FD0F1A"/>
              </a:solidFill>
            </a:endParaRP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BB7DB-F8BF-1B48-AA99-14A98FA4D637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58" y="1345944"/>
            <a:ext cx="7557874" cy="48555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2320" y="2324441"/>
            <a:ext cx="280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Preliminary calibration!!</a:t>
            </a:r>
            <a:endParaRPr lang="en-US" dirty="0"/>
          </a:p>
        </p:txBody>
      </p:sp>
    </p:spTree>
  </p:cSld>
  <p:clrMapOvr>
    <a:masterClrMapping/>
  </p:clrMapOvr>
  <p:transition advClick="0" advTm="1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</a:t>
            </a:r>
            <a:endParaRPr lang="en-US" dirty="0"/>
          </a:p>
        </p:txBody>
      </p:sp>
      <p:pic>
        <p:nvPicPr>
          <p:cNvPr id="6" name="Content Placeholder 5" descr="E14pi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7444" r="-17444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E414-0DDA-9F4D-A88C-45BC487B22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7234" y="2192644"/>
            <a:ext cx="50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9536" y="4585613"/>
            <a:ext cx="465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06349" y="3378827"/>
            <a:ext cx="1784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Science mode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3230" y="3399428"/>
            <a:ext cx="2275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0066"/>
                </a:solidFill>
              </a:rPr>
              <a:t>Non science mode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06803" y="2540111"/>
            <a:ext cx="6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60+mins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53571" y="1781905"/>
            <a:ext cx="6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60+mins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755858" y="4881791"/>
            <a:ext cx="6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60+mins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806783" y="4159530"/>
            <a:ext cx="665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60+mins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74509" y="4411145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30+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83145" y="4635435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&lt;30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043047" y="2251086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30+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51683" y="2475376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&lt;30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186094" y="1424351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30+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913550" y="1277209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&lt;30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302553" y="3745431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30+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30009" y="3598289"/>
            <a:ext cx="700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&lt;30 </a:t>
            </a:r>
            <a:r>
              <a:rPr lang="en-US" sz="1200" dirty="0" err="1" smtClean="0"/>
              <a:t>mins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2108541" y="2959469"/>
            <a:ext cx="551096" cy="4313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16200000" flipH="1">
            <a:off x="1913467" y="3974580"/>
            <a:ext cx="674334" cy="4346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endCxn id="10" idx="0"/>
          </p:cNvCxnSpPr>
          <p:nvPr/>
        </p:nvCxnSpPr>
        <p:spPr bwMode="auto">
          <a:xfrm rot="16200000" flipH="1">
            <a:off x="3778746" y="2737402"/>
            <a:ext cx="937929" cy="3861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D0F1A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9" name="Straight Arrow Connector 28"/>
          <p:cNvCxnSpPr>
            <a:endCxn id="10" idx="2"/>
          </p:cNvCxnSpPr>
          <p:nvPr/>
        </p:nvCxnSpPr>
        <p:spPr bwMode="auto">
          <a:xfrm rot="5400000" flipH="1" flipV="1">
            <a:off x="3899099" y="3963434"/>
            <a:ext cx="644013" cy="4393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D0F1A"/>
            </a:solidFill>
            <a:prstDash val="solid"/>
            <a:round/>
            <a:headEnd type="arrow" w="med" len="med"/>
            <a:tailEnd type="none"/>
          </a:ln>
          <a:effectLst/>
        </p:spPr>
      </p:cxnSp>
    </p:spTree>
  </p:cSld>
  <p:clrMapOvr>
    <a:masterClrMapping/>
  </p:clrMapOvr>
  <p:transition advClick="0" advTm="1000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rcRect l="7313" r="7296" b="3652"/>
          <a:stretch>
            <a:fillRect/>
          </a:stretch>
        </p:blipFill>
        <p:spPr>
          <a:xfrm>
            <a:off x="0" y="1431019"/>
            <a:ext cx="9143999" cy="4992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E14 history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E414-0DDA-9F4D-A88C-45BC487B22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7938" y="1984967"/>
            <a:ext cx="89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MMT2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36094" y="3464446"/>
            <a:ext cx="99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44401" y="3711026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OMC</a:t>
            </a:r>
            <a:br>
              <a:rPr lang="en-US" dirty="0" smtClean="0"/>
            </a:br>
            <a:r>
              <a:rPr lang="en-US" dirty="0" smtClean="0"/>
              <a:t>no-lock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56732" y="4943924"/>
            <a:ext cx="1487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 logging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0177" y="1886335"/>
            <a:ext cx="778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97475" y="2034283"/>
            <a:ext cx="675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</a:t>
            </a:r>
            <a:br>
              <a:rPr lang="en-US" dirty="0" smtClean="0"/>
            </a:br>
            <a:r>
              <a:rPr lang="en-US" dirty="0" smtClean="0"/>
              <a:t> hop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81547" y="3246977"/>
            <a:ext cx="10054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OMC</a:t>
            </a:r>
            <a:br>
              <a:rPr lang="en-US" dirty="0" smtClean="0"/>
            </a:br>
            <a:r>
              <a:rPr lang="en-US" dirty="0" smtClean="0"/>
              <a:t>no-lock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27786" y="2231547"/>
            <a:ext cx="7734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OMC </a:t>
            </a:r>
            <a:br>
              <a:rPr lang="en-US" dirty="0" smtClean="0"/>
            </a:br>
            <a:r>
              <a:rPr lang="en-US" dirty="0" smtClean="0"/>
              <a:t>ASC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64975" y="1886335"/>
            <a:ext cx="877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br>
              <a:rPr lang="en-US" dirty="0" smtClean="0"/>
            </a:br>
            <a:r>
              <a:rPr lang="en-US" dirty="0" err="1" smtClean="0"/>
              <a:t>constr</a:t>
            </a:r>
            <a:endParaRPr lang="en-US" dirty="0"/>
          </a:p>
        </p:txBody>
      </p:sp>
    </p:spTree>
  </p:cSld>
  <p:clrMapOvr>
    <a:masterClrMapping/>
  </p:clrMapOvr>
  <p:transition advClick="0" advTm="1000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H1 Noise budget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E414-0DDA-9F4D-A88C-45BC487B225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b="3040"/>
          <a:stretch>
            <a:fillRect/>
          </a:stretch>
        </p:blipFill>
        <p:spPr>
          <a:xfrm>
            <a:off x="575057" y="861933"/>
            <a:ext cx="8002871" cy="59960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2320" y="2324441"/>
            <a:ext cx="280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Preliminary calibration!!</a:t>
            </a:r>
            <a:endParaRPr lang="en-US" dirty="0"/>
          </a:p>
        </p:txBody>
      </p:sp>
    </p:spTree>
  </p:cSld>
  <p:clrMapOvr>
    <a:masterClrMapping/>
  </p:clrMapOvr>
  <p:transition advClick="0" advTm="1000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 Noise budget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E414-0DDA-9F4D-A88C-45BC487B225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4752" r="7406" b="3529"/>
          <a:stretch>
            <a:fillRect/>
          </a:stretch>
        </p:blipFill>
        <p:spPr>
          <a:xfrm>
            <a:off x="958428" y="859536"/>
            <a:ext cx="7068405" cy="59984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2320" y="2324441"/>
            <a:ext cx="280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Preliminary calibration!!</a:t>
            </a:r>
            <a:endParaRPr lang="en-US" dirty="0"/>
          </a:p>
        </p:txBody>
      </p:sp>
    </p:spTree>
  </p:cSld>
  <p:clrMapOvr>
    <a:masterClrMapping/>
  </p:clrMapOvr>
  <p:transition advClick="0" advTm="1000"/>
</p:sld>
</file>

<file path=ppt/theme/theme1.xml><?xml version="1.0" encoding="utf-8"?>
<a:theme xmlns:a="http://schemas.openxmlformats.org/drawingml/2006/main" name="S1report-0212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S1report-0212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S1report-021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1report-0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1report-021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1report-021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1report-021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1report-021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1report-021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S1report-0212</Template>
  <TotalTime>4724</TotalTime>
  <Words>115</Words>
  <Application>Microsoft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S1report-0212</vt:lpstr>
      <vt:lpstr>Photo Editor Photo</vt:lpstr>
      <vt:lpstr>E14/WSR13 run</vt:lpstr>
      <vt:lpstr>Executive summary</vt:lpstr>
      <vt:lpstr>Duty cycle</vt:lpstr>
      <vt:lpstr>E14 history </vt:lpstr>
      <vt:lpstr>H1 Noise budget</vt:lpstr>
      <vt:lpstr>L1 Noise budget</vt:lpstr>
    </vt:vector>
  </TitlesOfParts>
  <Company>U. Wisconsin - Milwaukee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Inspiral Group Report: S1 Preliminary Report</dc:title>
  <dc:creator>patrick</dc:creator>
  <cp:lastModifiedBy>Gabriela Gonzalez</cp:lastModifiedBy>
  <cp:revision>125</cp:revision>
  <cp:lastPrinted>2002-12-10T10:20:48Z</cp:lastPrinted>
  <dcterms:created xsi:type="dcterms:W3CDTF">2009-06-28T18:05:43Z</dcterms:created>
  <dcterms:modified xsi:type="dcterms:W3CDTF">2009-06-28T18:58:36Z</dcterms:modified>
</cp:coreProperties>
</file>